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png" ContentType="image/pn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469772"/>
            <a:ext cx="8627465" cy="43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3063875"/>
            <a:ext cx="8627465" cy="235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8458" y="2266696"/>
            <a:ext cx="6875780" cy="9842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24585" marR="5080" indent="-1112520">
              <a:lnSpc>
                <a:spcPct val="100000"/>
              </a:lnSpc>
            </a:pPr>
            <a:r>
              <a:rPr dirty="0" sz="3200" spc="-85" b="0">
                <a:latin typeface="Arial"/>
                <a:cs typeface="Arial"/>
              </a:rPr>
              <a:t>BMÜ-421 BENZETIM </a:t>
            </a:r>
            <a:r>
              <a:rPr dirty="0" sz="3200" spc="-50" b="0">
                <a:latin typeface="Arial"/>
                <a:cs typeface="Arial"/>
              </a:rPr>
              <a:t>VE</a:t>
            </a:r>
            <a:r>
              <a:rPr dirty="0" sz="3200" spc="-600" b="0">
                <a:latin typeface="Arial"/>
                <a:cs typeface="Arial"/>
              </a:rPr>
              <a:t> </a:t>
            </a:r>
            <a:r>
              <a:rPr dirty="0" sz="3200" spc="-90" b="0">
                <a:latin typeface="Arial"/>
                <a:cs typeface="Arial"/>
              </a:rPr>
              <a:t>MODELLEME  </a:t>
            </a:r>
            <a:r>
              <a:rPr dirty="0" sz="3200" spc="-95" b="0">
                <a:latin typeface="Arial"/>
                <a:cs typeface="Arial"/>
              </a:rPr>
              <a:t>STOKASTİK</a:t>
            </a:r>
            <a:r>
              <a:rPr dirty="0" sz="3200" spc="-290" b="0">
                <a:latin typeface="Arial"/>
                <a:cs typeface="Arial"/>
              </a:rPr>
              <a:t> </a:t>
            </a:r>
            <a:r>
              <a:rPr dirty="0" sz="3200" spc="-90" b="0">
                <a:latin typeface="Arial"/>
                <a:cs typeface="Arial"/>
              </a:rPr>
              <a:t>ÜRETEÇLER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1195" y="4037838"/>
            <a:ext cx="275336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>
                <a:solidFill>
                  <a:srgbClr val="FF0000"/>
                </a:solidFill>
                <a:latin typeface="Arial"/>
                <a:cs typeface="Arial"/>
              </a:rPr>
              <a:t>İlhan</a:t>
            </a:r>
            <a:r>
              <a:rPr dirty="0" sz="4000" spc="-2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65">
                <a:solidFill>
                  <a:srgbClr val="FF0000"/>
                </a:solidFill>
                <a:latin typeface="Arial"/>
                <a:cs typeface="Arial"/>
              </a:rPr>
              <a:t>AYDIN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659510"/>
            <a:ext cx="8243570" cy="281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47244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Tek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düze rastgele sayı üreteçlerinin çoğu LCG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(Linear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Congruential  Generators) – Lineer Eşleşiksel Üreteçler –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şeklindedir.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Bunlar genelde deterministik olup bir algoritmaya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dayalıdır.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LCG, tahmin edilemez gibi görünen bir dizi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sayılar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oluşturur.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Başlamak için bir ilk değer çekirdeğe </a:t>
            </a:r>
            <a:r>
              <a:rPr dirty="0" sz="2000" spc="-1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325" sz="2175" spc="-165">
                <a:solidFill>
                  <a:srgbClr val="292934"/>
                </a:solidFill>
                <a:latin typeface="Cambria Math"/>
                <a:cs typeface="Cambria Math"/>
              </a:rPr>
              <a:t>0 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ihtiyaç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duyar.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çekirdek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 spc="-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325" sz="2175" spc="-75">
                <a:solidFill>
                  <a:srgbClr val="292934"/>
                </a:solidFill>
                <a:latin typeface="Cambria Math"/>
                <a:cs typeface="Cambria Math"/>
              </a:rPr>
              <a:t>𝑘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dizisinin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ardışıl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terimleri bir LCG formülüne 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uygulanır.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  <a:tab pos="270383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Ard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nda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325" sz="2175" spc="427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r>
              <a:rPr dirty="0" sz="2000" spc="10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0</a:t>
            </a:r>
            <a:r>
              <a:rPr dirty="0" sz="2000" spc="11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≤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1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125">
                <a:solidFill>
                  <a:srgbClr val="292934"/>
                </a:solidFill>
                <a:latin typeface="Cambria Math"/>
                <a:cs typeface="Cambria Math"/>
              </a:rPr>
              <a:t>𝑈</a:t>
            </a:r>
            <a:r>
              <a:rPr dirty="0" baseline="-15325" sz="2175" spc="232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baseline="-15325" sz="2175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≤</a:t>
            </a:r>
            <a:r>
              <a:rPr dirty="0" sz="2000" spc="1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aral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ğ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nda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292934"/>
                </a:solidFill>
                <a:latin typeface="Cambria Math"/>
                <a:cs typeface="Cambria Math"/>
              </a:rPr>
              <a:t>𝑈</a:t>
            </a:r>
            <a:r>
              <a:rPr dirty="0" baseline="-15325" sz="2175" spc="232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baseline="-15325" sz="21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5325" sz="2175" spc="52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na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no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malize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edili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Yani,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2245" y="3849623"/>
            <a:ext cx="1757045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957" sz="1950" spc="-142">
                <a:solidFill>
                  <a:srgbClr val="292934"/>
                </a:solidFill>
                <a:latin typeface="Cambria Math"/>
                <a:cs typeface="Cambria Math"/>
              </a:rPr>
              <a:t>0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sz="1800" spc="-85">
                <a:solidFill>
                  <a:srgbClr val="292934"/>
                </a:solidFill>
                <a:latin typeface="Cambria Math"/>
                <a:cs typeface="Cambria Math"/>
              </a:rPr>
              <a:t>"ç</a:t>
            </a:r>
            <a:r>
              <a:rPr dirty="0" sz="1800" spc="-204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195">
                <a:solidFill>
                  <a:srgbClr val="292934"/>
                </a:solidFill>
                <a:latin typeface="Cambria Math"/>
                <a:cs typeface="Cambria Math"/>
              </a:rPr>
              <a:t>�𝑖</a:t>
            </a:r>
            <a:r>
              <a:rPr dirty="0" sz="1800" spc="-50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22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45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130">
                <a:solidFill>
                  <a:srgbClr val="292934"/>
                </a:solidFill>
                <a:latin typeface="Cambria Math"/>
                <a:cs typeface="Cambria Math"/>
              </a:rPr>
              <a:t>�"</a:t>
            </a:r>
            <a:r>
              <a:rPr dirty="0" sz="1800" spc="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0864" y="3896867"/>
            <a:ext cx="72263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0"/>
              </a:lnSpc>
            </a:pPr>
            <a:r>
              <a:rPr dirty="0" baseline="10802" sz="2700" spc="-34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300" spc="175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300" spc="-1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300" spc="30">
                <a:solidFill>
                  <a:srgbClr val="292934"/>
                </a:solidFill>
                <a:latin typeface="Cambria Math"/>
                <a:cs typeface="Cambria Math"/>
              </a:rPr>
              <a:t>1 </a:t>
            </a:r>
            <a:r>
              <a:rPr dirty="0" sz="13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300" spc="-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10802" sz="27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baseline="10802" sz="27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3726" y="3906646"/>
            <a:ext cx="913130" cy="212090"/>
          </a:xfrm>
          <a:custGeom>
            <a:avLst/>
            <a:gdLst/>
            <a:ahLst/>
            <a:cxnLst/>
            <a:rect l="l" t="t" r="r" b="b"/>
            <a:pathLst>
              <a:path w="913129" h="212089">
                <a:moveTo>
                  <a:pt x="845185" y="0"/>
                </a:moveTo>
                <a:lnTo>
                  <a:pt x="842137" y="8635"/>
                </a:lnTo>
                <a:lnTo>
                  <a:pt x="854404" y="13946"/>
                </a:lnTo>
                <a:lnTo>
                  <a:pt x="864933" y="21304"/>
                </a:lnTo>
                <a:lnTo>
                  <a:pt x="886299" y="55449"/>
                </a:lnTo>
                <a:lnTo>
                  <a:pt x="893318" y="104901"/>
                </a:lnTo>
                <a:lnTo>
                  <a:pt x="892532" y="123570"/>
                </a:lnTo>
                <a:lnTo>
                  <a:pt x="880745" y="169290"/>
                </a:lnTo>
                <a:lnTo>
                  <a:pt x="854545" y="197865"/>
                </a:lnTo>
                <a:lnTo>
                  <a:pt x="842518" y="203200"/>
                </a:lnTo>
                <a:lnTo>
                  <a:pt x="845185" y="211835"/>
                </a:lnTo>
                <a:lnTo>
                  <a:pt x="885582" y="187707"/>
                </a:lnTo>
                <a:lnTo>
                  <a:pt x="908304" y="143335"/>
                </a:lnTo>
                <a:lnTo>
                  <a:pt x="912622" y="105917"/>
                </a:lnTo>
                <a:lnTo>
                  <a:pt x="911528" y="86538"/>
                </a:lnTo>
                <a:lnTo>
                  <a:pt x="895223" y="37210"/>
                </a:lnTo>
                <a:lnTo>
                  <a:pt x="860522" y="5546"/>
                </a:lnTo>
                <a:lnTo>
                  <a:pt x="845185" y="0"/>
                </a:lnTo>
                <a:close/>
              </a:path>
              <a:path w="913129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5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08853" y="3906646"/>
            <a:ext cx="346075" cy="212090"/>
          </a:xfrm>
          <a:custGeom>
            <a:avLst/>
            <a:gdLst/>
            <a:ahLst/>
            <a:cxnLst/>
            <a:rect l="l" t="t" r="r" b="b"/>
            <a:pathLst>
              <a:path w="346075" h="212089">
                <a:moveTo>
                  <a:pt x="278257" y="0"/>
                </a:moveTo>
                <a:lnTo>
                  <a:pt x="275209" y="8635"/>
                </a:lnTo>
                <a:lnTo>
                  <a:pt x="287476" y="13946"/>
                </a:lnTo>
                <a:lnTo>
                  <a:pt x="298005" y="21304"/>
                </a:lnTo>
                <a:lnTo>
                  <a:pt x="319371" y="55449"/>
                </a:lnTo>
                <a:lnTo>
                  <a:pt x="326390" y="104901"/>
                </a:lnTo>
                <a:lnTo>
                  <a:pt x="325604" y="123570"/>
                </a:lnTo>
                <a:lnTo>
                  <a:pt x="313817" y="169290"/>
                </a:lnTo>
                <a:lnTo>
                  <a:pt x="287617" y="197865"/>
                </a:lnTo>
                <a:lnTo>
                  <a:pt x="275590" y="203200"/>
                </a:lnTo>
                <a:lnTo>
                  <a:pt x="278257" y="211835"/>
                </a:lnTo>
                <a:lnTo>
                  <a:pt x="318654" y="187707"/>
                </a:lnTo>
                <a:lnTo>
                  <a:pt x="341376" y="143335"/>
                </a:lnTo>
                <a:lnTo>
                  <a:pt x="345694" y="105917"/>
                </a:lnTo>
                <a:lnTo>
                  <a:pt x="344600" y="86538"/>
                </a:lnTo>
                <a:lnTo>
                  <a:pt x="328295" y="37210"/>
                </a:lnTo>
                <a:lnTo>
                  <a:pt x="293594" y="5546"/>
                </a:lnTo>
                <a:lnTo>
                  <a:pt x="278257" y="0"/>
                </a:lnTo>
                <a:close/>
              </a:path>
              <a:path w="346075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5"/>
                </a:lnTo>
                <a:lnTo>
                  <a:pt x="70104" y="203200"/>
                </a:lnTo>
                <a:lnTo>
                  <a:pt x="58076" y="197865"/>
                </a:lnTo>
                <a:lnTo>
                  <a:pt x="47704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66209" y="3849623"/>
            <a:ext cx="1622425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r>
              <a:rPr dirty="0" baseline="-14957" sz="1950" spc="-157">
                <a:solidFill>
                  <a:srgbClr val="292934"/>
                </a:solidFill>
                <a:latin typeface="Cambria Math"/>
                <a:cs typeface="Cambria Math"/>
              </a:rPr>
              <a:t>𝑘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800" spc="-54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 spc="-39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20">
                <a:solidFill>
                  <a:srgbClr val="292934"/>
                </a:solidFill>
                <a:latin typeface="Cambria Math"/>
                <a:cs typeface="Cambria Math"/>
              </a:rPr>
              <a:t>���</a:t>
            </a:r>
            <a:r>
              <a:rPr dirty="0" sz="1800" spc="2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49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690" y="4415028"/>
            <a:ext cx="256540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957" sz="1950" spc="217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9905" y="4588764"/>
            <a:ext cx="79819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14">
                <a:solidFill>
                  <a:srgbClr val="292934"/>
                </a:solidFill>
                <a:latin typeface="Cambria Math"/>
                <a:cs typeface="Cambria Math"/>
              </a:rPr>
              <a:t>𝑈</a:t>
            </a:r>
            <a:r>
              <a:rPr dirty="0" baseline="-14957" sz="1950" spc="217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baseline="-14957" sz="19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4957" sz="1950" spc="6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sz="1800" spc="-1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37037" sz="2700" spc="7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-37037" sz="27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89501" y="475068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33271" y="5351017"/>
            <a:ext cx="340232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19200" algn="l"/>
                <a:tab pos="2106930" algn="l"/>
                <a:tab pos="2475865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 :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 çarpan,	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c: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artım	ve	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m:</a:t>
            </a:r>
            <a:r>
              <a:rPr dirty="0" sz="18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genlik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200" y="86868"/>
            <a:ext cx="6871334" cy="537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00">
              <a:lnSpc>
                <a:spcPts val="112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3040"/>
              </a:lnSpc>
            </a:pP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TEKDÜZE DAĞITIMLI RASTGELE</a:t>
            </a:r>
            <a:r>
              <a:rPr dirty="0" sz="2800" spc="-4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25" b="1">
                <a:solidFill>
                  <a:srgbClr val="FF0000"/>
                </a:solidFill>
                <a:latin typeface="Arial"/>
                <a:cs typeface="Arial"/>
              </a:rPr>
              <a:t>SAYILAR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660527"/>
            <a:ext cx="764794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Örnek: a=5, c=3, m=16 </a:t>
            </a:r>
            <a:r>
              <a:rPr dirty="0" sz="18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1800" spc="-4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957" sz="1950" spc="-67">
                <a:solidFill>
                  <a:srgbClr val="292934"/>
                </a:solidFill>
                <a:latin typeface="Cambria Math"/>
                <a:cs typeface="Cambria Math"/>
              </a:rPr>
              <a:t>0</a:t>
            </a:r>
            <a:r>
              <a:rPr dirty="0" sz="1800" spc="-45">
                <a:solidFill>
                  <a:srgbClr val="292934"/>
                </a:solidFill>
                <a:latin typeface="Cambria"/>
                <a:cs typeface="Cambria"/>
              </a:rPr>
              <a:t>=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7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değerleri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ile </a:t>
            </a: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LCG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kullanarak oluşturulan  </a:t>
            </a:r>
            <a:r>
              <a:rPr dirty="0" sz="1800" spc="-15">
                <a:solidFill>
                  <a:srgbClr val="292934"/>
                </a:solidFill>
                <a:latin typeface="Cambria"/>
                <a:cs typeface="Cambria"/>
              </a:rPr>
              <a:t>sayı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dizisini</a:t>
            </a:r>
            <a:r>
              <a:rPr dirty="0" sz="1800" spc="-4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belirleyelim.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1445" y="1507616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9634" y="1171321"/>
            <a:ext cx="749935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9600" algn="l"/>
              </a:tabLst>
            </a:pPr>
            <a:r>
              <a:rPr dirty="0" sz="1800" spc="-22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957" sz="1950" spc="67">
                <a:solidFill>
                  <a:srgbClr val="292934"/>
                </a:solidFill>
                <a:latin typeface="Cambria Math"/>
                <a:cs typeface="Cambria Math"/>
              </a:rPr>
              <a:t>0</a:t>
            </a:r>
            <a:r>
              <a:rPr dirty="0" baseline="-14957" sz="195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7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74845" y="1507616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82136" y="1345057"/>
            <a:ext cx="220980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60">
                <a:solidFill>
                  <a:srgbClr val="292934"/>
                </a:solidFill>
                <a:latin typeface="Cambria Math"/>
                <a:cs typeface="Cambria Math"/>
              </a:rPr>
              <a:t>𝑈</a:t>
            </a:r>
            <a:r>
              <a:rPr dirty="0" baseline="-14957" sz="1950" spc="-89">
                <a:solidFill>
                  <a:srgbClr val="292934"/>
                </a:solidFill>
                <a:latin typeface="Cambria Math"/>
                <a:cs typeface="Cambria Math"/>
              </a:rPr>
              <a:t>0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baseline="-37037" sz="2700" spc="73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baseline="-37037" sz="2700" spc="-7">
                <a:solidFill>
                  <a:srgbClr val="292934"/>
                </a:solidFill>
                <a:latin typeface="Cambria Math"/>
                <a:cs typeface="Cambria Math"/>
              </a:rPr>
              <a:t>16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≈ 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0.437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5729" y="1770253"/>
            <a:ext cx="72072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0"/>
              </a:lnSpc>
            </a:pPr>
            <a:r>
              <a:rPr dirty="0" baseline="10802" sz="2700" spc="-352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300" spc="170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300" spc="-2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300" spc="30">
                <a:solidFill>
                  <a:srgbClr val="292934"/>
                </a:solidFill>
                <a:latin typeface="Cambria Math"/>
                <a:cs typeface="Cambria Math"/>
              </a:rPr>
              <a:t>1 </a:t>
            </a:r>
            <a:r>
              <a:rPr dirty="0" sz="13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300" spc="-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10802" sz="27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baseline="10802" sz="27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7065" y="1780667"/>
            <a:ext cx="920750" cy="212090"/>
          </a:xfrm>
          <a:custGeom>
            <a:avLst/>
            <a:gdLst/>
            <a:ahLst/>
            <a:cxnLst/>
            <a:rect l="l" t="t" r="r" b="b"/>
            <a:pathLst>
              <a:path w="920750" h="212089">
                <a:moveTo>
                  <a:pt x="852805" y="0"/>
                </a:moveTo>
                <a:lnTo>
                  <a:pt x="849757" y="8636"/>
                </a:lnTo>
                <a:lnTo>
                  <a:pt x="862024" y="13946"/>
                </a:lnTo>
                <a:lnTo>
                  <a:pt x="872553" y="21304"/>
                </a:lnTo>
                <a:lnTo>
                  <a:pt x="893919" y="55449"/>
                </a:lnTo>
                <a:lnTo>
                  <a:pt x="900938" y="104902"/>
                </a:lnTo>
                <a:lnTo>
                  <a:pt x="900152" y="123571"/>
                </a:lnTo>
                <a:lnTo>
                  <a:pt x="888364" y="169291"/>
                </a:lnTo>
                <a:lnTo>
                  <a:pt x="862111" y="197865"/>
                </a:lnTo>
                <a:lnTo>
                  <a:pt x="850011" y="203200"/>
                </a:lnTo>
                <a:lnTo>
                  <a:pt x="852805" y="211836"/>
                </a:lnTo>
                <a:lnTo>
                  <a:pt x="893202" y="187707"/>
                </a:lnTo>
                <a:lnTo>
                  <a:pt x="915924" y="143335"/>
                </a:lnTo>
                <a:lnTo>
                  <a:pt x="920242" y="105918"/>
                </a:lnTo>
                <a:lnTo>
                  <a:pt x="919148" y="86538"/>
                </a:lnTo>
                <a:lnTo>
                  <a:pt x="902843" y="37211"/>
                </a:lnTo>
                <a:lnTo>
                  <a:pt x="868142" y="5546"/>
                </a:lnTo>
                <a:lnTo>
                  <a:pt x="852805" y="0"/>
                </a:lnTo>
                <a:close/>
              </a:path>
              <a:path w="920750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238"/>
                </a:lnTo>
                <a:lnTo>
                  <a:pt x="67437" y="211836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19550" y="1723009"/>
            <a:ext cx="1791335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292934"/>
                </a:solidFill>
                <a:latin typeface="Cambria Math"/>
                <a:cs typeface="Cambria Math"/>
              </a:rPr>
              <a:t>5�</a:t>
            </a:r>
            <a:r>
              <a:rPr dirty="0" baseline="-14957" sz="1950" spc="-37">
                <a:solidFill>
                  <a:srgbClr val="292934"/>
                </a:solidFill>
                <a:latin typeface="Cambria Math"/>
                <a:cs typeface="Cambria Math"/>
              </a:rPr>
              <a:t>𝑘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+ 3 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���(16)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013" y="2052192"/>
            <a:ext cx="8141970" cy="3084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0467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Z0=7</a:t>
            </a:r>
            <a:r>
              <a:rPr dirty="0" sz="1800" spc="-5">
                <a:solidFill>
                  <a:srgbClr val="292934"/>
                </a:solidFill>
                <a:latin typeface="Wingdings"/>
                <a:cs typeface="Wingdings"/>
              </a:rPr>
              <a:t>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Z1=(5*7+3)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mod 16=6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U1=6/16=0.375</a:t>
            </a:r>
            <a:r>
              <a:rPr dirty="0" sz="1800" spc="7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 spc="-40">
                <a:solidFill>
                  <a:srgbClr val="292934"/>
                </a:solidFill>
                <a:latin typeface="Cambria"/>
                <a:cs typeface="Cambria"/>
              </a:rPr>
              <a:t>olur.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Benzer şekilde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k=1 için Z2=1 </a:t>
            </a:r>
            <a:r>
              <a:rPr dirty="0" sz="18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U2=0.062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elde</a:t>
            </a:r>
            <a:r>
              <a:rPr dirty="0" sz="1800" spc="5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 spc="-30">
                <a:solidFill>
                  <a:srgbClr val="292934"/>
                </a:solidFill>
                <a:latin typeface="Cambria"/>
                <a:cs typeface="Cambria"/>
              </a:rPr>
              <a:t>edilir.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Burada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Zk m ile bölünme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sonucu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elde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edildiğinden, sadece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m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adet kalan</a:t>
            </a:r>
            <a:r>
              <a:rPr dirty="0" sz="1800" spc="1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 spc="-35">
                <a:solidFill>
                  <a:srgbClr val="292934"/>
                </a:solidFill>
                <a:latin typeface="Cambria"/>
                <a:cs typeface="Cambria"/>
              </a:rPr>
              <a:t>vardır.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Dolayısıyla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bu örnekte maksimum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16 </a:t>
            </a: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rastgele </a:t>
            </a:r>
            <a:r>
              <a:rPr dirty="0" sz="1800" spc="-15">
                <a:solidFill>
                  <a:srgbClr val="292934"/>
                </a:solidFill>
                <a:latin typeface="Cambria"/>
                <a:cs typeface="Cambria"/>
              </a:rPr>
              <a:t>sayı</a:t>
            </a:r>
            <a:r>
              <a:rPr dirty="0" sz="1800" spc="9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 spc="-25">
                <a:solidFill>
                  <a:srgbClr val="292934"/>
                </a:solidFill>
                <a:latin typeface="Cambria"/>
                <a:cs typeface="Cambria"/>
              </a:rPr>
              <a:t>mümkündür.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Büyük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m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değerleri </a:t>
            </a:r>
            <a:r>
              <a:rPr dirty="0" sz="1800" spc="-15">
                <a:solidFill>
                  <a:srgbClr val="292934"/>
                </a:solidFill>
                <a:latin typeface="Cambria"/>
                <a:cs typeface="Cambria"/>
              </a:rPr>
              <a:t>iyi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bir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seri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elde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etmek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için</a:t>
            </a:r>
            <a:r>
              <a:rPr dirty="0" sz="1800" spc="6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 spc="-20">
                <a:solidFill>
                  <a:srgbClr val="292934"/>
                </a:solidFill>
                <a:latin typeface="Cambria"/>
                <a:cs typeface="Cambria"/>
              </a:rPr>
              <a:t>gereklidir.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m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adet </a:t>
            </a: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tekrar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için m </a:t>
            </a: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farklı sayının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oluştuğu durumda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seçilen LCG’nin</a:t>
            </a:r>
            <a:r>
              <a:rPr dirty="0" sz="1800" spc="6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tam</a:t>
            </a:r>
            <a:endParaRPr sz="180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periyoda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sahip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olduğu</a:t>
            </a:r>
            <a:r>
              <a:rPr dirty="0" sz="1800" spc="-2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 spc="-30">
                <a:solidFill>
                  <a:srgbClr val="292934"/>
                </a:solidFill>
                <a:latin typeface="Cambria"/>
                <a:cs typeface="Cambria"/>
              </a:rPr>
              <a:t>söylenir.</a:t>
            </a:r>
            <a:endParaRPr sz="1800">
              <a:latin typeface="Cambria"/>
              <a:cs typeface="Cambria"/>
            </a:endParaRPr>
          </a:p>
          <a:p>
            <a:pPr marL="299085" marR="5080" indent="-286385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Bu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her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bir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Zk bir </a:t>
            </a:r>
            <a:r>
              <a:rPr dirty="0" sz="1800" spc="-15">
                <a:solidFill>
                  <a:srgbClr val="292934"/>
                </a:solidFill>
                <a:latin typeface="Cambria"/>
                <a:cs typeface="Cambria"/>
              </a:rPr>
              <a:t>kez </a:t>
            </a: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tekrar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ettiği için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tam </a:t>
            </a:r>
            <a:r>
              <a:rPr dirty="0" sz="1800" spc="-15">
                <a:solidFill>
                  <a:srgbClr val="292934"/>
                </a:solidFill>
                <a:latin typeface="Cambria"/>
                <a:cs typeface="Cambria"/>
              </a:rPr>
              <a:t>periyot oluşmaktadır. Yukarıda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verilen 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örnek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tam </a:t>
            </a: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periyoda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sahip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olup elde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edilen </a:t>
            </a: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rastgele sayılar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aşağıdaki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tabloda  </a:t>
            </a:r>
            <a:r>
              <a:rPr dirty="0" sz="1800" spc="-20">
                <a:solidFill>
                  <a:srgbClr val="292934"/>
                </a:solidFill>
                <a:latin typeface="Cambria"/>
                <a:cs typeface="Cambria"/>
              </a:rPr>
              <a:t>verilmiştir.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200" y="86868"/>
            <a:ext cx="6871334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00">
              <a:lnSpc>
                <a:spcPts val="1205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3125"/>
              </a:lnSpc>
            </a:pP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TEKDÜZE DAĞITIMLI RASTGELE</a:t>
            </a:r>
            <a:r>
              <a:rPr dirty="0" sz="2800" spc="-4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25" b="1">
                <a:solidFill>
                  <a:srgbClr val="FF0000"/>
                </a:solidFill>
                <a:latin typeface="Arial"/>
                <a:cs typeface="Arial"/>
              </a:rPr>
              <a:t>SAYILAR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0009" y="70611"/>
            <a:ext cx="20574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5205" y="758316"/>
          <a:ext cx="462788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76"/>
                <a:gridCol w="1645158"/>
                <a:gridCol w="1502790"/>
              </a:tblGrid>
              <a:tr h="49098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52830">
                        <a:lnSpc>
                          <a:spcPct val="100000"/>
                        </a:lnSpc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LCG </a:t>
                      </a:r>
                      <a:r>
                        <a:rPr dirty="0" sz="11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ile </a:t>
                      </a: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oluşturulmuş </a:t>
                      </a: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sözde </a:t>
                      </a: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rastgele</a:t>
                      </a:r>
                      <a:r>
                        <a:rPr dirty="0" sz="1100" spc="-6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dizi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5490">
                <a:tc>
                  <a:txBody>
                    <a:bodyPr/>
                    <a:lstStyle/>
                    <a:p>
                      <a:pPr algn="r" marR="672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dirty="0" baseline="-21604" sz="1350" spc="7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baseline="-2160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baseline="-21604" sz="1350" spc="7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baseline="-2160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0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0.437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1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0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0.062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0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0.500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1"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0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0.688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0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0.625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0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0.313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364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0.750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1"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0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0.938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1">
                <a:tc>
                  <a:txBody>
                    <a:bodyPr/>
                    <a:lstStyle/>
                    <a:p>
                      <a:pPr algn="r" marR="6775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0.875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0">
                <a:tc>
                  <a:txBody>
                    <a:bodyPr/>
                    <a:lstStyle/>
                    <a:p>
                      <a:pPr algn="r" marR="6381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0.563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1">
                <a:tc>
                  <a:txBody>
                    <a:bodyPr/>
                    <a:lstStyle/>
                    <a:p>
                      <a:pPr algn="r" marR="6381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0.000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0"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91">
                <a:tc>
                  <a:txBody>
                    <a:bodyPr/>
                    <a:lstStyle/>
                    <a:p>
                      <a:pPr algn="r" marR="6381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0.188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78">
                <a:tc>
                  <a:txBody>
                    <a:bodyPr/>
                    <a:lstStyle/>
                    <a:p>
                      <a:pPr algn="r" marR="6381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0.125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78">
                <a:tc>
                  <a:txBody>
                    <a:bodyPr/>
                    <a:lstStyle/>
                    <a:p>
                      <a:pPr algn="r" marR="6381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0.813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45478">
                <a:tc>
                  <a:txBody>
                    <a:bodyPr/>
                    <a:lstStyle/>
                    <a:p>
                      <a:pPr algn="r" marR="6381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0.250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31890" y="661542"/>
            <a:ext cx="2838450" cy="1815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302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Dizinin ilk 16 elemanı tablodaki  </a:t>
            </a: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gibidir.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m tekrarlı bir durum için, m  farklı rastgele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sayı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oluştuğunda  LCG seçimi tam periyoda  </a:t>
            </a: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sahiptir.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1890" y="2807970"/>
            <a:ext cx="256222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0835" algn="l"/>
              </a:tabLst>
            </a:pPr>
            <a:r>
              <a:rPr dirty="0" sz="1600" spc="-165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nın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bir tekrarında tam</a:t>
            </a:r>
            <a:r>
              <a:rPr dirty="0" sz="16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bir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890" y="2906267"/>
            <a:ext cx="106489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1265"/>
              </a:lnSpc>
            </a:pPr>
            <a:r>
              <a:rPr dirty="0" sz="1150" spc="125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endParaRPr sz="1150">
              <a:latin typeface="Cambria Math"/>
              <a:cs typeface="Cambria Math"/>
            </a:endParaRPr>
          </a:p>
          <a:p>
            <a:pPr marL="12700">
              <a:lnSpc>
                <a:spcPts val="1805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döngü</a:t>
            </a:r>
            <a:r>
              <a:rPr dirty="0" sz="16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292934"/>
                </a:solidFill>
                <a:latin typeface="Arial"/>
                <a:cs typeface="Arial"/>
              </a:rPr>
              <a:t>izler.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890" y="3637026"/>
            <a:ext cx="264287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Buradaki, LCG, tam periyoda  </a:t>
            </a: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sahiptir.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246634"/>
            <a:ext cx="8054340" cy="544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>
                <a:solidFill>
                  <a:srgbClr val="FF0000"/>
                </a:solidFill>
                <a:latin typeface="Arial"/>
                <a:cs typeface="Arial"/>
              </a:rPr>
              <a:t>Hull-Dobell</a:t>
            </a:r>
            <a:r>
              <a:rPr dirty="0" sz="2800" spc="-3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30">
                <a:solidFill>
                  <a:srgbClr val="FF0000"/>
                </a:solidFill>
                <a:latin typeface="Arial"/>
                <a:cs typeface="Arial"/>
              </a:rPr>
              <a:t>Teoremi</a:t>
            </a:r>
            <a:endParaRPr sz="2800">
              <a:latin typeface="Arial"/>
              <a:cs typeface="Arial"/>
            </a:endParaRPr>
          </a:p>
          <a:p>
            <a:pPr marL="267335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Parametrelerin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seçiminde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Hull-Dobell teoremi oldukça</a:t>
            </a:r>
            <a:r>
              <a:rPr dirty="0" sz="2000" spc="-8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kullanışlıdır.</a:t>
            </a:r>
            <a:endParaRPr sz="20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Bu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teorem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tam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periyodu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elde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etmek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için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gerekli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yeterli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şartları</a:t>
            </a:r>
            <a:r>
              <a:rPr dirty="0" sz="2000" spc="-17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30">
                <a:solidFill>
                  <a:srgbClr val="292934"/>
                </a:solidFill>
                <a:latin typeface="Cambria"/>
                <a:cs typeface="Cambria"/>
              </a:rPr>
              <a:t>sağlar.</a:t>
            </a:r>
            <a:endParaRPr sz="20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LCG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ancak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ancak aşağıdaki üç şartı sağlarsa tam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periyoda</a:t>
            </a:r>
            <a:r>
              <a:rPr dirty="0" sz="2000" spc="-17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292934"/>
                </a:solidFill>
                <a:latin typeface="Cambria"/>
                <a:cs typeface="Cambria"/>
              </a:rPr>
              <a:t>sahiptir.</a:t>
            </a:r>
            <a:endParaRPr sz="2000">
              <a:latin typeface="Cambria"/>
              <a:cs typeface="Cambria"/>
            </a:endParaRPr>
          </a:p>
          <a:p>
            <a:pPr lvl="1" marL="805180" indent="-400685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3333"/>
              <a:buAutoNum type="romanUcPeriod"/>
              <a:tabLst>
                <a:tab pos="805180" algn="l"/>
                <a:tab pos="805815" algn="l"/>
              </a:tabLst>
            </a:pPr>
            <a:r>
              <a:rPr dirty="0" sz="1800" spc="-5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dirty="0" sz="1800" spc="-20">
                <a:solidFill>
                  <a:srgbClr val="FF0000"/>
                </a:solidFill>
                <a:latin typeface="Cambria"/>
                <a:cs typeface="Cambria"/>
              </a:rPr>
              <a:t>ve </a:t>
            </a:r>
            <a:r>
              <a:rPr dirty="0" sz="1800">
                <a:solidFill>
                  <a:srgbClr val="FF0000"/>
                </a:solidFill>
                <a:latin typeface="Cambria"/>
                <a:cs typeface="Cambria"/>
              </a:rPr>
              <a:t>c </a:t>
            </a:r>
            <a:r>
              <a:rPr dirty="0" sz="1800" spc="-5">
                <a:solidFill>
                  <a:srgbClr val="FF0000"/>
                </a:solidFill>
                <a:latin typeface="Cambria"/>
                <a:cs typeface="Cambria"/>
              </a:rPr>
              <a:t>asal</a:t>
            </a:r>
            <a:r>
              <a:rPr dirty="0" sz="1800" spc="3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"/>
                <a:cs typeface="Cambria"/>
              </a:rPr>
              <a:t>olmalı</a:t>
            </a:r>
            <a:endParaRPr sz="1800">
              <a:latin typeface="Cambria"/>
              <a:cs typeface="Cambria"/>
            </a:endParaRPr>
          </a:p>
          <a:p>
            <a:pPr lvl="1" marL="805180" indent="-400685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333"/>
              <a:buAutoNum type="romanUcPeriod"/>
              <a:tabLst>
                <a:tab pos="805180" algn="l"/>
                <a:tab pos="805815" algn="l"/>
              </a:tabLst>
            </a:pPr>
            <a:r>
              <a:rPr dirty="0" sz="1800">
                <a:solidFill>
                  <a:srgbClr val="FF0000"/>
                </a:solidFill>
                <a:latin typeface="Cambria"/>
                <a:cs typeface="Cambria"/>
              </a:rPr>
              <a:t>m </a:t>
            </a:r>
            <a:r>
              <a:rPr dirty="0" sz="1800" spc="-5">
                <a:solidFill>
                  <a:srgbClr val="FF0000"/>
                </a:solidFill>
                <a:latin typeface="Cambria"/>
                <a:cs typeface="Cambria"/>
              </a:rPr>
              <a:t>sayısının </a:t>
            </a:r>
            <a:r>
              <a:rPr dirty="0" sz="1800">
                <a:solidFill>
                  <a:srgbClr val="FF0000"/>
                </a:solidFill>
                <a:latin typeface="Cambria"/>
                <a:cs typeface="Cambria"/>
              </a:rPr>
              <a:t>bölünebildiği </a:t>
            </a:r>
            <a:r>
              <a:rPr dirty="0" sz="1800" spc="-5">
                <a:solidFill>
                  <a:srgbClr val="FF0000"/>
                </a:solidFill>
                <a:latin typeface="Cambria"/>
                <a:cs typeface="Cambria"/>
              </a:rPr>
              <a:t>bütün asal </a:t>
            </a:r>
            <a:r>
              <a:rPr dirty="0" sz="1800" spc="-15">
                <a:solidFill>
                  <a:srgbClr val="FF0000"/>
                </a:solidFill>
                <a:latin typeface="Cambria"/>
                <a:cs typeface="Cambria"/>
              </a:rPr>
              <a:t>sayılara </a:t>
            </a:r>
            <a:r>
              <a:rPr dirty="0" sz="1800" spc="5">
                <a:solidFill>
                  <a:srgbClr val="FF0000"/>
                </a:solidFill>
                <a:latin typeface="Cambria"/>
                <a:cs typeface="Cambria"/>
              </a:rPr>
              <a:t>a-1  </a:t>
            </a:r>
            <a:r>
              <a:rPr dirty="0" sz="1800">
                <a:solidFill>
                  <a:srgbClr val="FF0000"/>
                </a:solidFill>
                <a:latin typeface="Cambria"/>
                <a:cs typeface="Cambria"/>
              </a:rPr>
              <a:t>de</a:t>
            </a:r>
            <a:r>
              <a:rPr dirty="0" sz="1800" spc="-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"/>
                <a:cs typeface="Cambria"/>
              </a:rPr>
              <a:t>bölünebilmelidir.</a:t>
            </a:r>
            <a:endParaRPr sz="1800">
              <a:latin typeface="Cambria"/>
              <a:cs typeface="Cambria"/>
            </a:endParaRPr>
          </a:p>
          <a:p>
            <a:pPr lvl="1" marL="805180" indent="-400685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333"/>
              <a:buAutoNum type="romanUcPeriod"/>
              <a:tabLst>
                <a:tab pos="805180" algn="l"/>
                <a:tab pos="805815" algn="l"/>
              </a:tabLst>
            </a:pPr>
            <a:r>
              <a:rPr dirty="0" sz="1800" spc="-5">
                <a:solidFill>
                  <a:srgbClr val="FF0000"/>
                </a:solidFill>
                <a:latin typeface="Cambria"/>
                <a:cs typeface="Cambria"/>
              </a:rPr>
              <a:t>Eğer </a:t>
            </a:r>
            <a:r>
              <a:rPr dirty="0" sz="1800">
                <a:solidFill>
                  <a:srgbClr val="FF0000"/>
                </a:solidFill>
                <a:latin typeface="Cambria"/>
                <a:cs typeface="Cambria"/>
              </a:rPr>
              <a:t>m </a:t>
            </a:r>
            <a:r>
              <a:rPr dirty="0" sz="1800" spc="-5">
                <a:solidFill>
                  <a:srgbClr val="FF0000"/>
                </a:solidFill>
                <a:latin typeface="Cambria"/>
                <a:cs typeface="Cambria"/>
              </a:rPr>
              <a:t>dörde </a:t>
            </a:r>
            <a:r>
              <a:rPr dirty="0" sz="1800" spc="-10">
                <a:solidFill>
                  <a:srgbClr val="FF0000"/>
                </a:solidFill>
                <a:latin typeface="Cambria"/>
                <a:cs typeface="Cambria"/>
              </a:rPr>
              <a:t>bölünüyorsa </a:t>
            </a:r>
            <a:r>
              <a:rPr dirty="0" sz="1800" spc="-5">
                <a:solidFill>
                  <a:srgbClr val="FF0000"/>
                </a:solidFill>
                <a:latin typeface="Cambria"/>
                <a:cs typeface="Cambria"/>
              </a:rPr>
              <a:t>a-1 de </a:t>
            </a:r>
            <a:r>
              <a:rPr dirty="0" sz="1800">
                <a:solidFill>
                  <a:srgbClr val="FF0000"/>
                </a:solidFill>
                <a:latin typeface="Cambria"/>
                <a:cs typeface="Cambria"/>
              </a:rPr>
              <a:t>4’e</a:t>
            </a:r>
            <a:r>
              <a:rPr dirty="0" sz="1800" spc="2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"/>
                <a:cs typeface="Cambria"/>
              </a:rPr>
              <a:t>bölünebilir.</a:t>
            </a:r>
            <a:endParaRPr sz="18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Önceki</a:t>
            </a:r>
            <a:r>
              <a:rPr dirty="0" sz="2000" spc="-9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örnekte</a:t>
            </a:r>
            <a:endParaRPr sz="2000">
              <a:latin typeface="Cambria"/>
              <a:cs typeface="Cambria"/>
            </a:endParaRPr>
          </a:p>
          <a:p>
            <a:pPr marL="541655" indent="-182880">
              <a:lnSpc>
                <a:spcPct val="100000"/>
              </a:lnSpc>
              <a:spcBef>
                <a:spcPts val="220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542290" algn="l"/>
              </a:tabLst>
            </a:pP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5 </a:t>
            </a:r>
            <a:r>
              <a:rPr dirty="0" sz="18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3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asal olduğu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için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şart</a:t>
            </a:r>
            <a:r>
              <a:rPr dirty="0" sz="1800" spc="-1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(I),</a:t>
            </a:r>
            <a:endParaRPr sz="1800">
              <a:latin typeface="Cambria"/>
              <a:cs typeface="Cambria"/>
            </a:endParaRPr>
          </a:p>
          <a:p>
            <a:pPr marL="541655" indent="-182880">
              <a:lnSpc>
                <a:spcPts val="2055"/>
              </a:lnSpc>
              <a:spcBef>
                <a:spcPts val="215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542290" algn="l"/>
              </a:tabLst>
            </a:pP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m=16 olduğundan 16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sadece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2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asal </a:t>
            </a:r>
            <a:r>
              <a:rPr dirty="0" sz="1800" spc="-10">
                <a:solidFill>
                  <a:srgbClr val="292934"/>
                </a:solidFill>
                <a:latin typeface="Cambria"/>
                <a:cs typeface="Cambria"/>
              </a:rPr>
              <a:t>sayısına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bölünür </a:t>
            </a:r>
            <a:r>
              <a:rPr dirty="0" sz="18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a-1=5-1=4 de 2</a:t>
            </a:r>
            <a:r>
              <a:rPr dirty="0" sz="1800" spc="6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 spc="-20">
                <a:solidFill>
                  <a:srgbClr val="292934"/>
                </a:solidFill>
                <a:latin typeface="Cambria"/>
                <a:cs typeface="Cambria"/>
              </a:rPr>
              <a:t>ye</a:t>
            </a:r>
            <a:endParaRPr sz="1800">
              <a:latin typeface="Cambria"/>
              <a:cs typeface="Cambria"/>
            </a:endParaRPr>
          </a:p>
          <a:p>
            <a:pPr marL="541655">
              <a:lnSpc>
                <a:spcPts val="2055"/>
              </a:lnSpc>
            </a:pP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bölünür(şart</a:t>
            </a:r>
            <a:r>
              <a:rPr dirty="0" sz="1800" spc="-4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II).</a:t>
            </a:r>
            <a:endParaRPr sz="1800">
              <a:latin typeface="Cambria"/>
              <a:cs typeface="Cambria"/>
            </a:endParaRPr>
          </a:p>
          <a:p>
            <a:pPr marL="541655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542290" algn="l"/>
              </a:tabLst>
            </a:pP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16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dörde bölünmekte </a:t>
            </a:r>
            <a:r>
              <a:rPr dirty="0" sz="18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a-1 de </a:t>
            </a:r>
            <a:r>
              <a:rPr dirty="0" sz="1800" spc="-5">
                <a:solidFill>
                  <a:srgbClr val="292934"/>
                </a:solidFill>
                <a:latin typeface="Cambria"/>
                <a:cs typeface="Cambria"/>
              </a:rPr>
              <a:t>dörde bölünmektedir (şart</a:t>
            </a:r>
            <a:r>
              <a:rPr dirty="0" sz="1800" spc="5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"/>
                <a:cs typeface="Cambria"/>
              </a:rPr>
              <a:t>III).</a:t>
            </a:r>
            <a:endParaRPr sz="18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Bütün şartlar sağlandığı için tam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periyoda</a:t>
            </a:r>
            <a:r>
              <a:rPr dirty="0" sz="2000" spc="-204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292934"/>
                </a:solidFill>
                <a:latin typeface="Cambria"/>
                <a:cs typeface="Cambria"/>
              </a:rPr>
              <a:t>sahiptir.</a:t>
            </a:r>
            <a:endParaRPr sz="2000">
              <a:latin typeface="Cambria"/>
              <a:cs typeface="Cambria"/>
            </a:endParaRPr>
          </a:p>
          <a:p>
            <a:pPr marL="267335" indent="-182880">
              <a:lnSpc>
                <a:spcPts val="228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Bir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bilgisayar uygulaması,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bu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algoritmayı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donanım aşamasında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ele</a:t>
            </a:r>
            <a:r>
              <a:rPr dirty="0" sz="2000" spc="-15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40">
                <a:solidFill>
                  <a:srgbClr val="292934"/>
                </a:solidFill>
                <a:latin typeface="Cambria"/>
                <a:cs typeface="Cambria"/>
              </a:rPr>
              <a:t>alır.</a:t>
            </a:r>
            <a:endParaRPr sz="2000">
              <a:latin typeface="Cambria"/>
              <a:cs typeface="Cambria"/>
            </a:endParaRPr>
          </a:p>
          <a:p>
            <a:pPr marL="267335">
              <a:lnSpc>
                <a:spcPts val="2280"/>
              </a:lnSpc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Çünkü, işlemler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hesaplama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hız</a:t>
            </a:r>
            <a:r>
              <a:rPr dirty="0" sz="2000" spc="-10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odaklıdır.</a:t>
            </a:r>
            <a:endParaRPr sz="20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İşlem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makineye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shift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register kullanılarak</a:t>
            </a:r>
            <a:r>
              <a:rPr dirty="0" sz="2000" spc="-13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292934"/>
                </a:solidFill>
                <a:latin typeface="Cambria"/>
                <a:cs typeface="Cambria"/>
              </a:rPr>
              <a:t>yaptırılır.</a:t>
            </a:r>
            <a:endParaRPr sz="20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 spc="2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000" spc="285">
                <a:solidFill>
                  <a:srgbClr val="292934"/>
                </a:solidFill>
                <a:latin typeface="Cambria"/>
                <a:cs typeface="Cambria"/>
              </a:rPr>
              <a:t>,</a:t>
            </a:r>
            <a:r>
              <a:rPr dirty="0" sz="2000" spc="-10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2’nin </a:t>
            </a:r>
            <a:r>
              <a:rPr dirty="0" sz="2000" spc="-15">
                <a:solidFill>
                  <a:srgbClr val="292934"/>
                </a:solidFill>
                <a:latin typeface="Cambria"/>
                <a:cs typeface="Cambria"/>
              </a:rPr>
              <a:t>kuvveti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şeklinde </a:t>
            </a:r>
            <a:r>
              <a:rPr dirty="0" sz="2000" spc="-30">
                <a:solidFill>
                  <a:srgbClr val="292934"/>
                </a:solidFill>
                <a:latin typeface="Cambria"/>
                <a:cs typeface="Cambria"/>
              </a:rPr>
              <a:t>alınır.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354838"/>
            <a:ext cx="7723505" cy="1068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5" b="1">
                <a:solidFill>
                  <a:srgbClr val="D2523B"/>
                </a:solidFill>
                <a:latin typeface="Arial"/>
                <a:cs typeface="Arial"/>
              </a:rPr>
              <a:t>TEKDÜZE DAĞITIMLI RASTGELE</a:t>
            </a:r>
            <a:r>
              <a:rPr dirty="0" sz="2800" spc="-385" b="1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D2523B"/>
                </a:solidFill>
                <a:latin typeface="Arial"/>
                <a:cs typeface="Arial"/>
              </a:rPr>
              <a:t>SAYILAR</a:t>
            </a:r>
            <a:endParaRPr sz="28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170"/>
              </a:spcBef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Örnek: Önceki örnekteki 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problemi düşünelim. Değişkenler a=5, c=3,</a:t>
            </a:r>
            <a:r>
              <a:rPr dirty="0" sz="2000" spc="-7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ve</a:t>
            </a:r>
            <a:endParaRPr sz="2000">
              <a:latin typeface="Cambria"/>
              <a:cs typeface="Cambria"/>
            </a:endParaRPr>
          </a:p>
          <a:p>
            <a:pPr marL="4889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m =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16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sz="2000" spc="1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baseline="28735" sz="2175" spc="22">
                <a:solidFill>
                  <a:srgbClr val="292934"/>
                </a:solidFill>
                <a:latin typeface="Cambria Math"/>
                <a:cs typeface="Cambria Math"/>
              </a:rPr>
              <a:t>4 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.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Dolayısıyla LCG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4-bit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shift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register ile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tam</a:t>
            </a:r>
            <a:r>
              <a:rPr dirty="0" sz="2000" spc="21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sayıları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013" y="1413255"/>
            <a:ext cx="208724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gösterebilir.  </a:t>
            </a:r>
            <a:r>
              <a:rPr dirty="0" sz="2000" spc="-125">
                <a:solidFill>
                  <a:srgbClr val="292934"/>
                </a:solidFill>
                <a:latin typeface="Cambria"/>
                <a:cs typeface="Cambria"/>
              </a:rPr>
              <a:t>R=[</a:t>
            </a:r>
            <a:r>
              <a:rPr dirty="0" baseline="8333" sz="3000" spc="-187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3831" sz="2175" spc="-187">
                <a:solidFill>
                  <a:srgbClr val="292934"/>
                </a:solidFill>
                <a:latin typeface="Cambria Math"/>
                <a:cs typeface="Cambria Math"/>
              </a:rPr>
              <a:t>−1</a:t>
            </a:r>
            <a:endParaRPr baseline="-3831" sz="217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917" y="1426971"/>
            <a:ext cx="1682114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5"/>
              </a:lnSpc>
              <a:tabLst>
                <a:tab pos="581025" algn="l"/>
                <a:tab pos="1181735" algn="l"/>
              </a:tabLst>
            </a:pPr>
            <a:r>
              <a:rPr dirty="0" baseline="11111" sz="3000" spc="-37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450" spc="-250">
                <a:solidFill>
                  <a:srgbClr val="292934"/>
                </a:solidFill>
                <a:latin typeface="Cambria Math"/>
                <a:cs typeface="Cambria Math"/>
              </a:rPr>
              <a:t>−2	</a:t>
            </a:r>
            <a:r>
              <a:rPr dirty="0" baseline="11111" sz="3000" spc="-37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450" spc="-250">
                <a:solidFill>
                  <a:srgbClr val="292934"/>
                </a:solidFill>
                <a:latin typeface="Cambria Math"/>
                <a:cs typeface="Cambria Math"/>
              </a:rPr>
              <a:t>−3 	</a:t>
            </a:r>
            <a:r>
              <a:rPr dirty="0" sz="14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11111" sz="3000" spc="-20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450" spc="-140">
                <a:solidFill>
                  <a:srgbClr val="292934"/>
                </a:solidFill>
                <a:latin typeface="Cambria Math"/>
                <a:cs typeface="Cambria Math"/>
              </a:rPr>
              <a:t>−4</a:t>
            </a:r>
            <a:r>
              <a:rPr dirty="0" baseline="2777" sz="3000" spc="-209">
                <a:solidFill>
                  <a:srgbClr val="292934"/>
                </a:solidFill>
                <a:latin typeface="Cambria"/>
                <a:cs typeface="Cambria"/>
              </a:rPr>
              <a:t>].</a:t>
            </a:r>
            <a:endParaRPr baseline="2777" sz="3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0950" y="280542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 h="0">
                <a:moveTo>
                  <a:pt x="0" y="0"/>
                </a:moveTo>
                <a:lnTo>
                  <a:pt x="55372" y="0"/>
                </a:lnTo>
              </a:path>
            </a:pathLst>
          </a:custGeom>
          <a:ln w="1015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06034" y="2583179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60950" y="257810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 h="0">
                <a:moveTo>
                  <a:pt x="0" y="0"/>
                </a:moveTo>
                <a:lnTo>
                  <a:pt x="55372" y="0"/>
                </a:lnTo>
              </a:path>
            </a:pathLst>
          </a:custGeom>
          <a:ln w="1016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78680" y="2805429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 h="0">
                <a:moveTo>
                  <a:pt x="0" y="0"/>
                </a:moveTo>
                <a:lnTo>
                  <a:pt x="55372" y="0"/>
                </a:lnTo>
              </a:path>
            </a:pathLst>
          </a:custGeom>
          <a:ln w="1015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88967" y="2583179"/>
            <a:ext cx="0" cy="217170"/>
          </a:xfrm>
          <a:custGeom>
            <a:avLst/>
            <a:gdLst/>
            <a:ahLst/>
            <a:cxnLst/>
            <a:rect l="l" t="t" r="r" b="b"/>
            <a:pathLst>
              <a:path w="0"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78680" y="257810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 h="0">
                <a:moveTo>
                  <a:pt x="0" y="0"/>
                </a:moveTo>
                <a:lnTo>
                  <a:pt x="55372" y="0"/>
                </a:lnTo>
              </a:path>
            </a:pathLst>
          </a:custGeom>
          <a:ln w="1016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01496" y="3305428"/>
            <a:ext cx="446405" cy="236220"/>
          </a:xfrm>
          <a:custGeom>
            <a:avLst/>
            <a:gdLst/>
            <a:ahLst/>
            <a:cxnLst/>
            <a:rect l="l" t="t" r="r" b="b"/>
            <a:pathLst>
              <a:path w="446405" h="236220">
                <a:moveTo>
                  <a:pt x="371221" y="0"/>
                </a:moveTo>
                <a:lnTo>
                  <a:pt x="367918" y="9651"/>
                </a:lnTo>
                <a:lnTo>
                  <a:pt x="381539" y="15557"/>
                </a:lnTo>
                <a:lnTo>
                  <a:pt x="393255" y="23749"/>
                </a:lnTo>
                <a:lnTo>
                  <a:pt x="417066" y="61777"/>
                </a:lnTo>
                <a:lnTo>
                  <a:pt x="424941" y="116712"/>
                </a:lnTo>
                <a:lnTo>
                  <a:pt x="424062" y="137497"/>
                </a:lnTo>
                <a:lnTo>
                  <a:pt x="410972" y="188468"/>
                </a:lnTo>
                <a:lnTo>
                  <a:pt x="381682" y="220257"/>
                </a:lnTo>
                <a:lnTo>
                  <a:pt x="368299" y="226187"/>
                </a:lnTo>
                <a:lnTo>
                  <a:pt x="371221" y="235838"/>
                </a:lnTo>
                <a:lnTo>
                  <a:pt x="416262" y="208996"/>
                </a:lnTo>
                <a:lnTo>
                  <a:pt x="441547" y="159607"/>
                </a:lnTo>
                <a:lnTo>
                  <a:pt x="446404" y="117983"/>
                </a:lnTo>
                <a:lnTo>
                  <a:pt x="445190" y="96337"/>
                </a:lnTo>
                <a:lnTo>
                  <a:pt x="435475" y="58046"/>
                </a:lnTo>
                <a:lnTo>
                  <a:pt x="403336" y="15176"/>
                </a:lnTo>
                <a:lnTo>
                  <a:pt x="388344" y="6219"/>
                </a:lnTo>
                <a:lnTo>
                  <a:pt x="371221" y="0"/>
                </a:lnTo>
                <a:close/>
              </a:path>
              <a:path w="446405" h="236220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78"/>
                </a:lnTo>
                <a:lnTo>
                  <a:pt x="75184" y="235838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2437" y="1779270"/>
            <a:ext cx="7212330" cy="3241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Register içeriği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4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bit</a:t>
            </a:r>
            <a:r>
              <a:rPr dirty="0" sz="2000" spc="-114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olacaktır.</a:t>
            </a:r>
            <a:endParaRPr sz="2000">
              <a:latin typeface="Cambria"/>
              <a:cs typeface="Cambria"/>
            </a:endParaRPr>
          </a:p>
          <a:p>
            <a:pPr marL="48895">
              <a:lnSpc>
                <a:spcPct val="100000"/>
              </a:lnSpc>
              <a:spcBef>
                <a:spcPts val="480"/>
              </a:spcBef>
            </a:pPr>
            <a:r>
              <a:rPr dirty="0" sz="2000" spc="20">
                <a:solidFill>
                  <a:srgbClr val="292934"/>
                </a:solidFill>
                <a:latin typeface="Cambria Math"/>
                <a:cs typeface="Cambria Math"/>
              </a:rPr>
              <a:t>Z</a:t>
            </a:r>
            <a:r>
              <a:rPr dirty="0" baseline="-15325" sz="2175" spc="30">
                <a:solidFill>
                  <a:srgbClr val="292934"/>
                </a:solidFill>
                <a:latin typeface="Cambria Math"/>
                <a:cs typeface="Cambria Math"/>
              </a:rPr>
              <a:t>6 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5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olduğundan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R:[0101]</a:t>
            </a:r>
            <a:r>
              <a:rPr dirty="0" sz="2000" spc="1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dir</a:t>
            </a:r>
            <a:endParaRPr sz="2000">
              <a:latin typeface="Cambria"/>
              <a:cs typeface="Cambria"/>
            </a:endParaRPr>
          </a:p>
          <a:p>
            <a:pPr marL="48895">
              <a:lnSpc>
                <a:spcPct val="100000"/>
              </a:lnSpc>
              <a:spcBef>
                <a:spcPts val="480"/>
              </a:spcBef>
              <a:tabLst>
                <a:tab pos="3836670" algn="l"/>
                <a:tab pos="4815205" algn="l"/>
              </a:tabLst>
            </a:pPr>
            <a:r>
              <a:rPr dirty="0" sz="2000" spc="20">
                <a:solidFill>
                  <a:srgbClr val="292934"/>
                </a:solidFill>
                <a:latin typeface="Cambria Math"/>
                <a:cs typeface="Cambria Math"/>
              </a:rPr>
              <a:t>Z</a:t>
            </a:r>
            <a:r>
              <a:rPr dirty="0" baseline="-15325" sz="2175" spc="30">
                <a:solidFill>
                  <a:srgbClr val="292934"/>
                </a:solidFill>
                <a:latin typeface="Cambria Math"/>
                <a:cs typeface="Cambria Math"/>
              </a:rPr>
              <a:t>7</a:t>
            </a:r>
            <a:r>
              <a:rPr dirty="0" sz="2000" spc="20">
                <a:solidFill>
                  <a:srgbClr val="292934"/>
                </a:solidFill>
                <a:latin typeface="Cambria"/>
                <a:cs typeface="Cambria"/>
              </a:rPr>
              <a:t>’yi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elde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etmek için </a:t>
            </a:r>
            <a:r>
              <a:rPr dirty="0" sz="2000" spc="10">
                <a:solidFill>
                  <a:srgbClr val="292934"/>
                </a:solidFill>
                <a:latin typeface="Cambria Math"/>
                <a:cs typeface="Cambria Math"/>
              </a:rPr>
              <a:t>5Z</a:t>
            </a:r>
            <a:r>
              <a:rPr dirty="0" baseline="-15325" sz="2175" spc="15">
                <a:solidFill>
                  <a:srgbClr val="292934"/>
                </a:solidFill>
                <a:latin typeface="Cambria Math"/>
                <a:cs typeface="Cambria Math"/>
              </a:rPr>
              <a:t>6 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+ 3</a:t>
            </a:r>
            <a:r>
              <a:rPr dirty="0" sz="2000" spc="-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000" spc="1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R:	1 </a:t>
            </a:r>
            <a:r>
              <a:rPr dirty="0" sz="20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1100	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000" spc="1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Cambria Math"/>
                <a:cs typeface="Cambria Math"/>
              </a:rPr>
              <a:t>28</a:t>
            </a:r>
            <a:endParaRPr sz="2000">
              <a:latin typeface="Cambria Math"/>
              <a:cs typeface="Cambria Math"/>
            </a:endParaRPr>
          </a:p>
          <a:p>
            <a:pPr marL="4889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Burada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baştaki 1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shift-register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4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bit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olduğundan</a:t>
            </a:r>
            <a:r>
              <a:rPr dirty="0" sz="2000" spc="-15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292934"/>
                </a:solidFill>
                <a:latin typeface="Cambria"/>
                <a:cs typeface="Cambria"/>
              </a:rPr>
              <a:t>kaybedilir.</a:t>
            </a:r>
            <a:endParaRPr sz="2000">
              <a:latin typeface="Cambria"/>
              <a:cs typeface="Cambria"/>
            </a:endParaRPr>
          </a:p>
          <a:p>
            <a:pPr marL="48895">
              <a:lnSpc>
                <a:spcPct val="100000"/>
              </a:lnSpc>
              <a:spcBef>
                <a:spcPts val="480"/>
              </a:spcBef>
              <a:tabLst>
                <a:tab pos="1438910" algn="l"/>
              </a:tabLst>
            </a:pP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28</a:t>
            </a:r>
            <a:r>
              <a:rPr dirty="0" sz="2000" spc="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mod</a:t>
            </a:r>
            <a:r>
              <a:rPr dirty="0" sz="2000" spc="39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16	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12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R:</a:t>
            </a:r>
            <a:r>
              <a:rPr dirty="0" sz="2000" spc="16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[1100]</a:t>
            </a:r>
            <a:endParaRPr sz="2000">
              <a:latin typeface="Cambria Math"/>
              <a:cs typeface="Cambria Math"/>
            </a:endParaRPr>
          </a:p>
          <a:p>
            <a:pPr marL="4889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R</a:t>
            </a:r>
            <a:r>
              <a:rPr dirty="0" sz="2000" spc="-5">
                <a:solidFill>
                  <a:srgbClr val="292934"/>
                </a:solidFill>
                <a:latin typeface="Wingdings"/>
                <a:cs typeface="Wingdings"/>
              </a:rPr>
              <a:t>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5R+3: [1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1 1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1] elde edilir Z8=15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40">
                <a:solidFill>
                  <a:srgbClr val="292934"/>
                </a:solidFill>
                <a:latin typeface="Cambria"/>
                <a:cs typeface="Cambria"/>
              </a:rPr>
              <a:t>olur.</a:t>
            </a:r>
            <a:endParaRPr sz="2000">
              <a:latin typeface="Cambria"/>
              <a:cs typeface="Cambria"/>
            </a:endParaRPr>
          </a:p>
          <a:p>
            <a:pPr marL="4889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İkili nokta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uygulandığında </a:t>
            </a:r>
            <a:r>
              <a:rPr dirty="0" sz="2000" spc="10">
                <a:solidFill>
                  <a:srgbClr val="292934"/>
                </a:solidFill>
                <a:latin typeface="Cambria Math"/>
                <a:cs typeface="Cambria Math"/>
              </a:rPr>
              <a:t>(0.1100)</a:t>
            </a:r>
            <a:r>
              <a:rPr dirty="0" baseline="-15325" sz="2175" spc="1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2000" spc="1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000" spc="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0.75</a:t>
            </a:r>
            <a:endParaRPr sz="2000">
              <a:latin typeface="Cambria Math"/>
              <a:cs typeface="Cambria Math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Gerçek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bilgisayarlarda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farklı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ölçüde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üreteçler</a:t>
            </a:r>
            <a:r>
              <a:rPr dirty="0" sz="2000" spc="-16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35">
                <a:solidFill>
                  <a:srgbClr val="292934"/>
                </a:solidFill>
                <a:latin typeface="Cambria"/>
                <a:cs typeface="Cambria"/>
              </a:rPr>
              <a:t>vardır.</a:t>
            </a:r>
            <a:endParaRPr sz="20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IBM’in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RANDU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üreteçleri, </a:t>
            </a:r>
            <a:r>
              <a:rPr dirty="0" sz="2000" spc="-30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2000" spc="1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baseline="28735" sz="2175" spc="15">
                <a:solidFill>
                  <a:srgbClr val="292934"/>
                </a:solidFill>
                <a:latin typeface="Cambria Math"/>
                <a:cs typeface="Cambria Math"/>
              </a:rPr>
              <a:t>16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+ 3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, </a:t>
            </a:r>
            <a:r>
              <a:rPr dirty="0" sz="2000" spc="-6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000" spc="16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0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2000" spc="5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2000" spc="2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baseline="28735" sz="2175" spc="37">
                <a:solidFill>
                  <a:srgbClr val="292934"/>
                </a:solidFill>
                <a:latin typeface="Cambria Math"/>
                <a:cs typeface="Cambria Math"/>
              </a:rPr>
              <a:t>31  </a:t>
            </a:r>
            <a:r>
              <a:rPr dirty="0" sz="2000" spc="-25">
                <a:solidFill>
                  <a:srgbClr val="292934"/>
                </a:solidFill>
                <a:latin typeface="Cambria"/>
                <a:cs typeface="Cambria"/>
              </a:rPr>
              <a:t>sahiptir.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25882"/>
            <a:ext cx="8188325" cy="4745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75"/>
              </a:lnSpc>
            </a:pPr>
            <a:r>
              <a:rPr dirty="0" sz="2800" spc="-90">
                <a:solidFill>
                  <a:srgbClr val="D2523B"/>
                </a:solidFill>
                <a:latin typeface="Arial"/>
                <a:cs typeface="Arial"/>
              </a:rPr>
              <a:t>Üreteçlerin </a:t>
            </a:r>
            <a:r>
              <a:rPr dirty="0" sz="2800" spc="-95">
                <a:solidFill>
                  <a:srgbClr val="D2523B"/>
                </a:solidFill>
                <a:latin typeface="Arial"/>
                <a:cs typeface="Arial"/>
              </a:rPr>
              <a:t>İstatistiksel</a:t>
            </a:r>
            <a:r>
              <a:rPr dirty="0" sz="2800" spc="-409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800" spc="-90">
                <a:solidFill>
                  <a:srgbClr val="D2523B"/>
                </a:solidFill>
                <a:latin typeface="Arial"/>
                <a:cs typeface="Arial"/>
              </a:rPr>
              <a:t>Özellikleri</a:t>
            </a:r>
            <a:endParaRPr sz="2800">
              <a:latin typeface="Arial"/>
              <a:cs typeface="Arial"/>
            </a:endParaRPr>
          </a:p>
          <a:p>
            <a:pPr marL="267335" indent="-182880">
              <a:lnSpc>
                <a:spcPts val="2315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Donanım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hesaplanabilirliği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için seçilen mod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işlemi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geniş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bir</a:t>
            </a:r>
            <a:r>
              <a:rPr dirty="0" sz="2000" spc="-10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periyoda</a:t>
            </a:r>
            <a:endParaRPr sz="2000">
              <a:latin typeface="Cambria"/>
              <a:cs typeface="Cambria"/>
            </a:endParaRPr>
          </a:p>
          <a:p>
            <a:pPr marL="26733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sahip olmanın </a:t>
            </a:r>
            <a:r>
              <a:rPr dirty="0" sz="2000" spc="-15">
                <a:solidFill>
                  <a:srgbClr val="292934"/>
                </a:solidFill>
                <a:latin typeface="Cambria"/>
                <a:cs typeface="Cambria"/>
              </a:rPr>
              <a:t>yanı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sıra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bir U[0,1]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üreteci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istatistiksel anlamda</a:t>
            </a:r>
            <a:r>
              <a:rPr dirty="0" sz="2000" spc="-13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Cambria"/>
                <a:cs typeface="Cambria"/>
              </a:rPr>
              <a:t>iyi</a:t>
            </a:r>
            <a:endParaRPr sz="2000">
              <a:latin typeface="Cambria"/>
              <a:cs typeface="Cambria"/>
            </a:endParaRPr>
          </a:p>
          <a:p>
            <a:pPr marL="267335">
              <a:lnSpc>
                <a:spcPct val="100000"/>
              </a:lnSpc>
            </a:pP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davranmalıdır.</a:t>
            </a:r>
            <a:endParaRPr sz="20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Şu iki özelliğin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sağlanması</a:t>
            </a:r>
            <a:r>
              <a:rPr dirty="0" sz="2000" spc="-14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önemlidir:</a:t>
            </a:r>
            <a:endParaRPr sz="2000">
              <a:latin typeface="Cambria"/>
              <a:cs typeface="Cambria"/>
            </a:endParaRPr>
          </a:p>
          <a:p>
            <a:pPr lvl="1" marL="541655" marR="21336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542290" algn="l"/>
              </a:tabLst>
            </a:pPr>
            <a:r>
              <a:rPr dirty="0" sz="2000" spc="-10">
                <a:solidFill>
                  <a:srgbClr val="FF0000"/>
                </a:solidFill>
                <a:latin typeface="Cambria"/>
                <a:cs typeface="Cambria"/>
              </a:rPr>
              <a:t>Üreteç </a:t>
            </a:r>
            <a:r>
              <a:rPr dirty="0" sz="2000" spc="-5">
                <a:solidFill>
                  <a:srgbClr val="FF0000"/>
                </a:solidFill>
                <a:latin typeface="Cambria"/>
                <a:cs typeface="Cambria"/>
              </a:rPr>
              <a:t>tekdüze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olmalı: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Herhangi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bir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L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uzunluk aralığında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oluşan 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sayıların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miktarı, diğer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bir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L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uzunluk aralığında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oluşan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miktara</a:t>
            </a:r>
            <a:r>
              <a:rPr dirty="0" sz="2000" spc="-22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yakın 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olmalı.</a:t>
            </a:r>
            <a:endParaRPr sz="2000">
              <a:latin typeface="Cambria"/>
              <a:cs typeface="Cambria"/>
            </a:endParaRPr>
          </a:p>
          <a:p>
            <a:pPr lvl="1" marL="54165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542290" algn="l"/>
              </a:tabLst>
            </a:pPr>
            <a:r>
              <a:rPr dirty="0" sz="2000" spc="-5">
                <a:solidFill>
                  <a:srgbClr val="FF0000"/>
                </a:solidFill>
                <a:latin typeface="Cambria"/>
                <a:cs typeface="Cambria"/>
              </a:rPr>
              <a:t>Dizi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bağımsız olmalı: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Özellikle, herhangi bir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sayı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bir sonrakine</a:t>
            </a:r>
            <a:r>
              <a:rPr dirty="0" sz="2000" spc="-8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etkisini</a:t>
            </a:r>
            <a:endParaRPr sz="2000">
              <a:latin typeface="Cambria"/>
              <a:cs typeface="Cambria"/>
            </a:endParaRPr>
          </a:p>
          <a:p>
            <a:pPr marL="541655">
              <a:lnSpc>
                <a:spcPct val="100000"/>
              </a:lnSpc>
            </a:pPr>
            <a:r>
              <a:rPr dirty="0" sz="2000" spc="-15">
                <a:solidFill>
                  <a:srgbClr val="292934"/>
                </a:solidFill>
                <a:latin typeface="Cambria"/>
                <a:cs typeface="Cambria"/>
              </a:rPr>
              <a:t>göstermemelidir.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Aksi halde dizi boşluk </a:t>
            </a:r>
            <a:r>
              <a:rPr dirty="0" sz="2000" spc="-35">
                <a:solidFill>
                  <a:srgbClr val="292934"/>
                </a:solidFill>
                <a:latin typeface="Cambria"/>
                <a:cs typeface="Cambria"/>
              </a:rPr>
              <a:t>veya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gruplama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eğilimi</a:t>
            </a:r>
            <a:r>
              <a:rPr dirty="0" sz="2000" spc="-6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292934"/>
                </a:solidFill>
                <a:latin typeface="Cambria"/>
                <a:cs typeface="Cambria"/>
              </a:rPr>
              <a:t>gösterir.</a:t>
            </a:r>
            <a:endParaRPr sz="20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Üreteçleri test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etmek için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teorik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deneysel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araçlar</a:t>
            </a:r>
            <a:r>
              <a:rPr dirty="0" sz="2000" spc="-10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40">
                <a:solidFill>
                  <a:srgbClr val="292934"/>
                </a:solidFill>
                <a:latin typeface="Cambria"/>
                <a:cs typeface="Cambria"/>
              </a:rPr>
              <a:t>vardır.</a:t>
            </a:r>
            <a:endParaRPr sz="20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Birinci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özelliği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test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etmek için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chi-square (Ki-Kare) testi</a:t>
            </a:r>
            <a:r>
              <a:rPr dirty="0" sz="2000" spc="-11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30">
                <a:solidFill>
                  <a:srgbClr val="292934"/>
                </a:solidFill>
                <a:latin typeface="Cambria"/>
                <a:cs typeface="Cambria"/>
              </a:rPr>
              <a:t>uygulanır.</a:t>
            </a:r>
            <a:endParaRPr sz="2000">
              <a:latin typeface="Cambria"/>
              <a:cs typeface="Cambria"/>
            </a:endParaRPr>
          </a:p>
          <a:p>
            <a:pPr marL="26733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67970" algn="l"/>
              </a:tabLst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Ki-Kare testi; beklenen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frekans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değerler ile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gözlenen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frekans</a:t>
            </a:r>
            <a:r>
              <a:rPr dirty="0" sz="2000" spc="-2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değerlerinin</a:t>
            </a:r>
            <a:endParaRPr sz="2000">
              <a:latin typeface="Cambria"/>
              <a:cs typeface="Cambria"/>
            </a:endParaRPr>
          </a:p>
          <a:p>
            <a:pPr marL="267335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karşılaştırılıp, aradaki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uyuma</a:t>
            </a:r>
            <a:r>
              <a:rPr dirty="0" sz="2000" spc="-9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Cambria"/>
                <a:cs typeface="Cambria"/>
              </a:rPr>
              <a:t>bakılmasıdır.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9770" y="216153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7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4598" y="2038350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1302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69770" y="203581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8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7461" y="216153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507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3113" y="2038350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130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7461" y="203581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508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4257" y="256286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8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89023" y="2440939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80">
                <a:moveTo>
                  <a:pt x="0" y="0"/>
                </a:moveTo>
                <a:lnTo>
                  <a:pt x="0" y="119379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64257" y="243776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63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42847" y="2562860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 h="0">
                <a:moveTo>
                  <a:pt x="0" y="0"/>
                </a:moveTo>
                <a:lnTo>
                  <a:pt x="30606" y="0"/>
                </a:lnTo>
              </a:path>
            </a:pathLst>
          </a:custGeom>
          <a:ln w="508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48561" y="2440939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80">
                <a:moveTo>
                  <a:pt x="0" y="0"/>
                </a:moveTo>
                <a:lnTo>
                  <a:pt x="0" y="119379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2847" y="2437764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 h="0">
                <a:moveTo>
                  <a:pt x="0" y="0"/>
                </a:moveTo>
                <a:lnTo>
                  <a:pt x="30606" y="0"/>
                </a:lnTo>
              </a:path>
            </a:pathLst>
          </a:custGeom>
          <a:ln w="63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64257" y="296481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63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89023" y="284226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80">
                <a:moveTo>
                  <a:pt x="0" y="0"/>
                </a:moveTo>
                <a:lnTo>
                  <a:pt x="0" y="11938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64257" y="283972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7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42847" y="2964814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 h="0">
                <a:moveTo>
                  <a:pt x="0" y="0"/>
                </a:moveTo>
                <a:lnTo>
                  <a:pt x="30606" y="0"/>
                </a:lnTo>
              </a:path>
            </a:pathLst>
          </a:custGeom>
          <a:ln w="63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48561" y="284226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80">
                <a:moveTo>
                  <a:pt x="0" y="0"/>
                </a:moveTo>
                <a:lnTo>
                  <a:pt x="0" y="11938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42847" y="2839720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 h="0">
                <a:moveTo>
                  <a:pt x="0" y="0"/>
                </a:moveTo>
                <a:lnTo>
                  <a:pt x="30606" y="0"/>
                </a:lnTo>
              </a:path>
            </a:pathLst>
          </a:custGeom>
          <a:ln w="507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70938" y="439039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7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95766" y="4267200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130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70938" y="426465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8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34769" y="439039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7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40421" y="4267200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130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4769" y="426465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8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45173" y="470280"/>
          <a:ext cx="3907790" cy="416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297"/>
                <a:gridCol w="1205890"/>
                <a:gridCol w="797051"/>
                <a:gridCol w="956183"/>
              </a:tblGrid>
              <a:tr h="385572">
                <a:tc gridSpan="4">
                  <a:txBody>
                    <a:bodyPr/>
                    <a:lstStyle/>
                    <a:p>
                      <a:pPr marL="1210945">
                        <a:lnSpc>
                          <a:spcPts val="131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Frekans </a:t>
                      </a: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Dağıtım</a:t>
                      </a:r>
                      <a:r>
                        <a:rPr dirty="0" sz="1100" spc="-1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Tablosu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31570">
                <a:tc>
                  <a:txBody>
                    <a:bodyPr/>
                    <a:lstStyle/>
                    <a:p>
                      <a:pPr algn="ctr" marR="27940">
                        <a:lnSpc>
                          <a:spcPts val="1315"/>
                        </a:lnSpc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Aralık</a:t>
                      </a:r>
                      <a:r>
                        <a:rPr dirty="0" sz="1100" spc="-8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sayısı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 marR="279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15"/>
                        </a:lnSpc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Aralık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15"/>
                        </a:lnSpc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Deneysel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frekans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-13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 spc="-202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𝑘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15"/>
                        </a:lnSpc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Beklenilen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frekans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 marR="31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-114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 spc="-172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𝑘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419100">
                        <a:lnSpc>
                          <a:spcPts val="1315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ts val="1315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0,</a:t>
                      </a:r>
                      <a:r>
                        <a:rPr dirty="0" sz="1100" spc="-16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100" spc="1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1/�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45440">
                        <a:lnSpc>
                          <a:spcPts val="1315"/>
                        </a:lnSpc>
                      </a:pPr>
                      <a:r>
                        <a:rPr dirty="0" sz="1100" spc="-19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1315"/>
                        </a:lnSpc>
                      </a:pPr>
                      <a:r>
                        <a:rPr dirty="0" sz="1100" spc="-15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 spc="-232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401827">
                <a:tc>
                  <a:txBody>
                    <a:bodyPr/>
                    <a:lstStyle/>
                    <a:p>
                      <a:pPr marL="419100">
                        <a:lnSpc>
                          <a:spcPts val="1315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315"/>
                        </a:lnSpc>
                      </a:pPr>
                      <a:r>
                        <a:rPr dirty="0" sz="1100" spc="8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1/�,</a:t>
                      </a:r>
                      <a:r>
                        <a:rPr dirty="0" sz="1100" spc="-15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100" spc="1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2/�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43535">
                        <a:lnSpc>
                          <a:spcPts val="1315"/>
                        </a:lnSpc>
                      </a:pPr>
                      <a:r>
                        <a:rPr dirty="0" sz="1100" spc="-16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ts val="1315"/>
                        </a:lnSpc>
                      </a:pPr>
                      <a:r>
                        <a:rPr dirty="0" sz="1100" spc="-14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 spc="-217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403351">
                <a:tc>
                  <a:txBody>
                    <a:bodyPr/>
                    <a:lstStyle/>
                    <a:p>
                      <a:pPr marL="419100">
                        <a:lnSpc>
                          <a:spcPts val="1315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315"/>
                        </a:lnSpc>
                      </a:pPr>
                      <a:r>
                        <a:rPr dirty="0" sz="1100" spc="8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2/�,</a:t>
                      </a:r>
                      <a:r>
                        <a:rPr dirty="0" sz="1100" spc="-15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100" spc="1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3/�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43535">
                        <a:lnSpc>
                          <a:spcPts val="1315"/>
                        </a:lnSpc>
                      </a:pPr>
                      <a:r>
                        <a:rPr dirty="0" sz="1100" spc="-16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ts val="1315"/>
                        </a:lnSpc>
                      </a:pPr>
                      <a:r>
                        <a:rPr dirty="0" sz="1100" spc="-14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 spc="-217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340613">
                <a:tc>
                  <a:txBody>
                    <a:bodyPr/>
                    <a:lstStyle/>
                    <a:p>
                      <a:pPr marL="437515">
                        <a:lnSpc>
                          <a:spcPts val="132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5125">
                        <a:lnSpc>
                          <a:spcPts val="132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340614"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512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340613">
                <a:tc>
                  <a:txBody>
                    <a:bodyPr/>
                    <a:lstStyle/>
                    <a:p>
                      <a:pPr marL="437515">
                        <a:lnSpc>
                          <a:spcPts val="132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5125">
                        <a:lnSpc>
                          <a:spcPts val="132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403606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100" spc="15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(�</a:t>
                      </a:r>
                      <a:r>
                        <a:rPr dirty="0" sz="1100" spc="-1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1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dirty="0" sz="1100" spc="-2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100" spc="6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1)/�,</a:t>
                      </a:r>
                      <a:r>
                        <a:rPr dirty="0" sz="1100" spc="-8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1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0200">
                        <a:lnSpc>
                          <a:spcPct val="100000"/>
                        </a:lnSpc>
                      </a:pPr>
                      <a:r>
                        <a:rPr dirty="0" sz="1100" spc="-21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</a:pPr>
                      <a:r>
                        <a:rPr dirty="0" sz="1100" spc="1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dirty="0" baseline="-17361" sz="1200" spc="22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endParaRPr baseline="-17361" sz="1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491990" y="229361"/>
            <a:ext cx="380746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- Bu test için, FDT (Frequency</a:t>
            </a:r>
            <a:r>
              <a:rPr dirty="0" sz="16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Distribution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35602" y="473455"/>
            <a:ext cx="3988435" cy="148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35">
                <a:solidFill>
                  <a:srgbClr val="292934"/>
                </a:solidFill>
                <a:latin typeface="Arial"/>
                <a:cs typeface="Arial"/>
              </a:rPr>
              <a:t>Table)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– Frekans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Dağıtım</a:t>
            </a:r>
            <a:r>
              <a:rPr dirty="0" sz="1600" spc="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292934"/>
                </a:solidFill>
                <a:latin typeface="Arial"/>
                <a:cs typeface="Arial"/>
              </a:rPr>
              <a:t>Tablosu-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faydalanılır.</a:t>
            </a:r>
            <a:endParaRPr sz="1600">
              <a:latin typeface="Arial"/>
              <a:cs typeface="Arial"/>
            </a:endParaRPr>
          </a:p>
          <a:p>
            <a:pPr marL="12700" marR="5080" indent="5588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- m rastgele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sayı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oluşturularak ve her birini  bir m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sınıfına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atayarak </a:t>
            </a:r>
            <a:r>
              <a:rPr dirty="0" sz="1600" spc="-1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492" sz="1725" spc="-22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1600" spc="-150">
                <a:solidFill>
                  <a:srgbClr val="292934"/>
                </a:solidFill>
                <a:latin typeface="Cambria Math"/>
                <a:cs typeface="Cambria Math"/>
              </a:rPr>
              <a:t>, </a:t>
            </a:r>
            <a:r>
              <a:rPr dirty="0" sz="1600" spc="-14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492" sz="1725" spc="-209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1600" spc="-140">
                <a:solidFill>
                  <a:srgbClr val="292934"/>
                </a:solidFill>
                <a:latin typeface="Cambria Math"/>
                <a:cs typeface="Cambria Math"/>
              </a:rPr>
              <a:t>,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… </a:t>
            </a:r>
            <a:r>
              <a:rPr dirty="0" sz="1600" spc="-4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492" sz="1725" spc="-60">
                <a:solidFill>
                  <a:srgbClr val="292934"/>
                </a:solidFill>
                <a:latin typeface="Cambria Math"/>
                <a:cs typeface="Cambria Math"/>
              </a:rPr>
              <a:t>� 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frekansları çizelgeye</a:t>
            </a:r>
            <a:r>
              <a:rPr dirty="0" sz="16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geçirilir.</a:t>
            </a:r>
            <a:endParaRPr sz="1600">
              <a:latin typeface="Arial"/>
              <a:cs typeface="Arial"/>
            </a:endParaRPr>
          </a:p>
          <a:p>
            <a:pPr algn="r" marR="855344">
              <a:lnSpc>
                <a:spcPct val="100000"/>
              </a:lnSpc>
              <a:spcBef>
                <a:spcPts val="220"/>
              </a:spcBef>
            </a:pPr>
            <a:r>
              <a:rPr dirty="0" sz="1150" spc="-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32040" y="1990852"/>
            <a:ext cx="16383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43596" y="1977008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 h="0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1371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491990" y="1831594"/>
            <a:ext cx="388556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50235" algn="l"/>
              </a:tabLst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- Her bir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sınıf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için beklenen</a:t>
            </a:r>
            <a:r>
              <a:rPr dirty="0" sz="1600" spc="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1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492" sz="1725" spc="-240">
                <a:solidFill>
                  <a:srgbClr val="292934"/>
                </a:solidFill>
                <a:latin typeface="Cambria Math"/>
                <a:cs typeface="Cambria Math"/>
              </a:rPr>
              <a:t>𝑘     </a:t>
            </a:r>
            <a:r>
              <a:rPr dirty="0" baseline="-14492" sz="1725" spc="-209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frekansı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35602" y="2133346"/>
            <a:ext cx="143129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ile</a:t>
            </a:r>
            <a:r>
              <a:rPr dirty="0" sz="16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karşılaştırılır.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9958" y="2423921"/>
            <a:ext cx="1462405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41666" sz="2100" spc="75">
                <a:solidFill>
                  <a:srgbClr val="292934"/>
                </a:solidFill>
                <a:latin typeface="Cambria Math"/>
                <a:cs typeface="Cambria Math"/>
              </a:rPr>
              <a:t>𝜒</a:t>
            </a:r>
            <a:r>
              <a:rPr dirty="0" baseline="-30555" sz="1500" spc="75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baseline="-41666" sz="21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1400" spc="-110">
                <a:solidFill>
                  <a:srgbClr val="292934"/>
                </a:solidFill>
                <a:latin typeface="Cambria Math"/>
                <a:cs typeface="Cambria Math"/>
              </a:rPr>
              <a:t>(�</a:t>
            </a:r>
            <a:r>
              <a:rPr dirty="0" baseline="-16666" sz="1500" spc="-165">
                <a:solidFill>
                  <a:srgbClr val="292934"/>
                </a:solidFill>
                <a:latin typeface="Cambria Math"/>
                <a:cs typeface="Cambria Math"/>
              </a:rPr>
              <a:t>𝑘 </a:t>
            </a:r>
            <a:r>
              <a:rPr dirty="0" sz="1400">
                <a:solidFill>
                  <a:srgbClr val="292934"/>
                </a:solidFill>
                <a:latin typeface="Cambria Math"/>
                <a:cs typeface="Cambria Math"/>
              </a:rPr>
              <a:t>−  </a:t>
            </a:r>
            <a:r>
              <a:rPr dirty="0" sz="1400" spc="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6666" sz="1500" spc="7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400" spc="5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95819" y="2409190"/>
            <a:ext cx="100965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3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4152" y="2678429"/>
            <a:ext cx="187960" cy="252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3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6666" sz="1500" spc="172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endParaRPr baseline="-16666" sz="15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15481" y="2686430"/>
            <a:ext cx="772795" cy="0"/>
          </a:xfrm>
          <a:custGeom>
            <a:avLst/>
            <a:gdLst/>
            <a:ahLst/>
            <a:cxnLst/>
            <a:rect l="l" t="t" r="r" b="b"/>
            <a:pathLst>
              <a:path w="772795" h="0">
                <a:moveTo>
                  <a:pt x="0" y="0"/>
                </a:moveTo>
                <a:lnTo>
                  <a:pt x="772668" y="0"/>
                </a:lnTo>
              </a:path>
            </a:pathLst>
          </a:custGeom>
          <a:ln w="12191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287515" y="2345182"/>
            <a:ext cx="146685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44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25032" y="2838958"/>
            <a:ext cx="276225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25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0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000" spc="3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17767" y="3262503"/>
            <a:ext cx="1752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3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40628" y="3517010"/>
            <a:ext cx="12827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8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29325" y="352463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795009" y="3399663"/>
            <a:ext cx="1085850" cy="250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4180" algn="l"/>
              </a:tabLst>
            </a:pPr>
            <a:r>
              <a:rPr dirty="0" sz="1400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1400" spc="-110">
                <a:solidFill>
                  <a:srgbClr val="292934"/>
                </a:solidFill>
                <a:latin typeface="Cambria Math"/>
                <a:cs typeface="Cambria Math"/>
              </a:rPr>
              <a:t>(�</a:t>
            </a:r>
            <a:r>
              <a:rPr dirty="0" baseline="-16666" sz="1500" spc="-165">
                <a:solidFill>
                  <a:srgbClr val="292934"/>
                </a:solidFill>
                <a:latin typeface="Cambria Math"/>
                <a:cs typeface="Cambria Math"/>
              </a:rPr>
              <a:t>𝑘 </a:t>
            </a:r>
            <a:r>
              <a:rPr dirty="0" baseline="-16666" sz="15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6666" sz="1500" spc="-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5216" y="3262503"/>
            <a:ext cx="175260" cy="47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ct val="100000"/>
              </a:lnSpc>
            </a:pPr>
            <a:r>
              <a:rPr dirty="0" sz="1400" spc="-18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00" spc="3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46772" y="352463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087616" y="3332607"/>
            <a:ext cx="17399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9841" sz="2100" spc="-15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r>
              <a:rPr dirty="0" sz="1000" spc="3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63132" y="3183763"/>
            <a:ext cx="146685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44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00647" y="3677539"/>
            <a:ext cx="276225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25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0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000" spc="3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35602" y="3841622"/>
            <a:ext cx="242887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v=m-1 bağımsızlık</a:t>
            </a:r>
            <a:r>
              <a:rPr dirty="0" sz="14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derecesidir.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78180"/>
            <a:ext cx="550545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95">
                <a:solidFill>
                  <a:srgbClr val="D2523B"/>
                </a:solidFill>
                <a:latin typeface="Arial"/>
                <a:cs typeface="Arial"/>
              </a:rPr>
              <a:t>Üreteçlerin İstatistiksel</a:t>
            </a:r>
            <a:r>
              <a:rPr dirty="0" sz="3200" spc="-409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3200" spc="-90">
                <a:solidFill>
                  <a:srgbClr val="D2523B"/>
                </a:solidFill>
                <a:latin typeface="Arial"/>
                <a:cs typeface="Arial"/>
              </a:rPr>
              <a:t>Özellikleri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587502"/>
            <a:ext cx="8154034" cy="1116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Örnek: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SNAFU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olarak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isimlendirilen U[0,1] üreteci 100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sayı üretilerek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test  edilmiş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ve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frekansları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sayılmıştır.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Frekans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değerleri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aşağıda</a:t>
            </a:r>
            <a:r>
              <a:rPr dirty="0" sz="2000" spc="-13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verilmiştir.</a:t>
            </a:r>
            <a:endParaRPr sz="2000">
              <a:latin typeface="Cambria"/>
              <a:cs typeface="Cambria"/>
            </a:endParaRPr>
          </a:p>
          <a:p>
            <a:pPr marL="194945">
              <a:lnSpc>
                <a:spcPct val="100000"/>
              </a:lnSpc>
              <a:spcBef>
                <a:spcPts val="1515"/>
              </a:spcBef>
            </a:pP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0.00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≤ </a:t>
            </a: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          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&lt;</a:t>
            </a:r>
            <a:r>
              <a:rPr dirty="0" sz="2000" spc="28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0.25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17" y="1686686"/>
            <a:ext cx="178181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0.25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≤ </a:t>
            </a: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&lt; 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0.50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1985390"/>
            <a:ext cx="1964689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0849" sz="2550">
                <a:solidFill>
                  <a:srgbClr val="92A199"/>
                </a:solidFill>
                <a:latin typeface="Arial"/>
                <a:cs typeface="Arial"/>
              </a:rPr>
              <a:t>•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0.50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≤ </a:t>
            </a: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&lt; 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0.75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408" y="1826895"/>
            <a:ext cx="621093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Sonuçlar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f1=21, f2=31, f3026, f4=22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şeklindedir.</a:t>
            </a:r>
            <a:r>
              <a:rPr dirty="0" sz="2000" spc="4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Üretecin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2282571"/>
            <a:ext cx="7604125" cy="1246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4945">
              <a:lnSpc>
                <a:spcPts val="2225"/>
              </a:lnSpc>
            </a:pP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0.75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≤ </a:t>
            </a: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          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&lt;</a:t>
            </a:r>
            <a:r>
              <a:rPr dirty="0" sz="2000" spc="28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1.00</a:t>
            </a:r>
            <a:endParaRPr sz="2000">
              <a:latin typeface="Cambria Math"/>
              <a:cs typeface="Cambria Math"/>
            </a:endParaRPr>
          </a:p>
          <a:p>
            <a:pPr marL="194945">
              <a:lnSpc>
                <a:spcPts val="2225"/>
              </a:lnSpc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uniform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olup olmadığını</a:t>
            </a:r>
            <a:r>
              <a:rPr dirty="0" sz="2000" spc="-14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bulunuz?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n=100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m=4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sınıf </a:t>
            </a:r>
            <a:r>
              <a:rPr dirty="0" sz="2000" spc="-60">
                <a:solidFill>
                  <a:srgbClr val="292934"/>
                </a:solidFill>
                <a:latin typeface="Cambria"/>
                <a:cs typeface="Cambria"/>
              </a:rPr>
              <a:t>var.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n/m=25 sayı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her sınıfta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olmalıdır.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Ki-kare testi</a:t>
            </a:r>
            <a:r>
              <a:rPr dirty="0" sz="2000" spc="-8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ile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aşağıdaki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gibi bir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sonuç  elde</a:t>
            </a:r>
            <a:r>
              <a:rPr dirty="0" sz="2000" spc="-130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30">
                <a:solidFill>
                  <a:srgbClr val="292934"/>
                </a:solidFill>
                <a:latin typeface="Cambria"/>
                <a:cs typeface="Cambria"/>
              </a:rPr>
              <a:t>edilir.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2715" y="4320540"/>
            <a:ext cx="133350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4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2671" y="4343654"/>
            <a:ext cx="206883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=7.81(Appendix</a:t>
            </a:r>
            <a:r>
              <a:rPr dirty="0" sz="2000" spc="-4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F)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437" y="4343654"/>
            <a:ext cx="5684520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Bağımsızlık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derecesi v=4-1=3 </a:t>
            </a:r>
            <a:r>
              <a:rPr dirty="0" sz="2000" spc="70">
                <a:solidFill>
                  <a:srgbClr val="292934"/>
                </a:solidFill>
                <a:latin typeface="Cambria Math"/>
                <a:cs typeface="Cambria Math"/>
              </a:rPr>
              <a:t>𝜒</a:t>
            </a:r>
            <a:r>
              <a:rPr dirty="0" baseline="28735" sz="2175" spc="104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2000" spc="-280">
                <a:solidFill>
                  <a:srgbClr val="292934"/>
                </a:solidFill>
                <a:latin typeface="Cambria Math"/>
                <a:cs typeface="Cambria Math"/>
              </a:rPr>
              <a:t>��ğ��𝑖 </a:t>
            </a:r>
            <a:r>
              <a:rPr dirty="0" sz="2000" spc="5">
                <a:solidFill>
                  <a:srgbClr val="292934"/>
                </a:solidFill>
                <a:latin typeface="Cambria Math"/>
                <a:cs typeface="Cambria Math"/>
              </a:rPr>
              <a:t>𝛼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sz="2000" spc="-10">
                <a:solidFill>
                  <a:srgbClr val="292934"/>
                </a:solidFill>
                <a:latin typeface="Cambria Math"/>
                <a:cs typeface="Cambria Math"/>
              </a:rPr>
              <a:t>9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5%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40">
                <a:solidFill>
                  <a:srgbClr val="292934"/>
                </a:solidFill>
                <a:latin typeface="Cambria Math"/>
                <a:cs typeface="Cambria Math"/>
              </a:rPr>
              <a:t>𝜒</a:t>
            </a:r>
            <a:r>
              <a:rPr dirty="0" baseline="-15325" sz="2175" spc="-494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-15325" sz="2175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olduğu </a:t>
            </a:r>
            <a:r>
              <a:rPr dirty="0" sz="2000" spc="-10">
                <a:solidFill>
                  <a:srgbClr val="292934"/>
                </a:solidFill>
                <a:latin typeface="Cambria"/>
                <a:cs typeface="Cambria"/>
              </a:rPr>
              <a:t>ki-kare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tablosundan</a:t>
            </a:r>
            <a:r>
              <a:rPr dirty="0" sz="2000" spc="-125">
                <a:solidFill>
                  <a:srgbClr val="292934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Cambria"/>
                <a:cs typeface="Cambria"/>
              </a:rPr>
              <a:t>bulunabilir.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3373" y="4991100"/>
            <a:ext cx="133350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4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437" y="5014214"/>
            <a:ext cx="5280660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70">
                <a:solidFill>
                  <a:srgbClr val="292934"/>
                </a:solidFill>
                <a:latin typeface="Cambria Math"/>
                <a:cs typeface="Cambria Math"/>
              </a:rPr>
              <a:t>𝜒</a:t>
            </a:r>
            <a:r>
              <a:rPr dirty="0" baseline="28735" sz="2175" spc="104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2000" spc="-105">
                <a:solidFill>
                  <a:srgbClr val="292934"/>
                </a:solidFill>
                <a:latin typeface="Cambria"/>
                <a:cs typeface="Cambria"/>
              </a:rPr>
              <a:t>&lt;</a:t>
            </a:r>
            <a:r>
              <a:rPr dirty="0" sz="2000" spc="-105">
                <a:solidFill>
                  <a:srgbClr val="292934"/>
                </a:solidFill>
                <a:latin typeface="Cambria Math"/>
                <a:cs typeface="Cambria Math"/>
              </a:rPr>
              <a:t>𝜒</a:t>
            </a:r>
            <a:r>
              <a:rPr dirty="0" baseline="-15325" sz="2175" spc="-157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olduğundan </a:t>
            </a:r>
            <a:r>
              <a:rPr dirty="0" sz="2000" spc="-5">
                <a:solidFill>
                  <a:srgbClr val="292934"/>
                </a:solidFill>
                <a:latin typeface="Cambria"/>
                <a:cs typeface="Cambria"/>
              </a:rPr>
              <a:t>uniform </a:t>
            </a:r>
            <a:r>
              <a:rPr dirty="0" sz="2000">
                <a:solidFill>
                  <a:srgbClr val="292934"/>
                </a:solidFill>
                <a:latin typeface="Cambria"/>
                <a:cs typeface="Cambria"/>
              </a:rPr>
              <a:t>olduğu  </a:t>
            </a:r>
            <a:r>
              <a:rPr dirty="0" sz="2000" spc="-25">
                <a:solidFill>
                  <a:srgbClr val="292934"/>
                </a:solidFill>
                <a:latin typeface="Cambria"/>
                <a:cs typeface="Cambria"/>
              </a:rPr>
              <a:t>söylenebilir.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7537" y="3573017"/>
            <a:ext cx="6267449" cy="485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630" y="332701"/>
            <a:ext cx="5616575" cy="561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23694" y="1916810"/>
            <a:ext cx="3096895" cy="144145"/>
          </a:xfrm>
          <a:custGeom>
            <a:avLst/>
            <a:gdLst/>
            <a:ahLst/>
            <a:cxnLst/>
            <a:rect l="l" t="t" r="r" b="b"/>
            <a:pathLst>
              <a:path w="3096895" h="144144">
                <a:moveTo>
                  <a:pt x="0" y="144017"/>
                </a:moveTo>
                <a:lnTo>
                  <a:pt x="3096386" y="144017"/>
                </a:lnTo>
                <a:lnTo>
                  <a:pt x="3096386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3694" y="1916810"/>
            <a:ext cx="3096895" cy="144145"/>
          </a:xfrm>
          <a:custGeom>
            <a:avLst/>
            <a:gdLst/>
            <a:ahLst/>
            <a:cxnLst/>
            <a:rect l="l" t="t" r="r" b="b"/>
            <a:pathLst>
              <a:path w="3096895" h="144144">
                <a:moveTo>
                  <a:pt x="0" y="144017"/>
                </a:moveTo>
                <a:lnTo>
                  <a:pt x="3096386" y="144017"/>
                </a:lnTo>
                <a:lnTo>
                  <a:pt x="3096386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26424">
            <a:solidFill>
              <a:srgbClr val="6B76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76834"/>
            <a:ext cx="8079105" cy="3267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900" spc="-85">
                <a:solidFill>
                  <a:srgbClr val="D2523B"/>
                </a:solidFill>
                <a:latin typeface="Arial"/>
                <a:cs typeface="Arial"/>
              </a:rPr>
              <a:t>TEKDÜZE </a:t>
            </a:r>
            <a:r>
              <a:rPr dirty="0" sz="2900" spc="-145">
                <a:solidFill>
                  <a:srgbClr val="D2523B"/>
                </a:solidFill>
                <a:latin typeface="Arial"/>
                <a:cs typeface="Arial"/>
              </a:rPr>
              <a:t>OLMAYAN </a:t>
            </a:r>
            <a:r>
              <a:rPr dirty="0" sz="2900" spc="-85">
                <a:solidFill>
                  <a:srgbClr val="D2523B"/>
                </a:solidFill>
                <a:latin typeface="Arial"/>
                <a:cs typeface="Arial"/>
              </a:rPr>
              <a:t>RASGELE</a:t>
            </a:r>
            <a:r>
              <a:rPr dirty="0" sz="2900" spc="-51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900" spc="-90">
                <a:solidFill>
                  <a:srgbClr val="D2523B"/>
                </a:solidFill>
                <a:latin typeface="Arial"/>
                <a:cs typeface="Arial"/>
              </a:rPr>
              <a:t>DEĞİŞKENLERİN  </a:t>
            </a:r>
            <a:r>
              <a:rPr dirty="0" sz="2900" spc="-85">
                <a:solidFill>
                  <a:srgbClr val="D2523B"/>
                </a:solidFill>
                <a:latin typeface="Arial"/>
                <a:cs typeface="Arial"/>
              </a:rPr>
              <a:t>ÜRETİMİ</a:t>
            </a:r>
            <a:endParaRPr sz="2900">
              <a:latin typeface="Arial"/>
              <a:cs typeface="Arial"/>
            </a:endParaRPr>
          </a:p>
          <a:p>
            <a:pPr marL="195580" marR="102870" indent="-182880">
              <a:lnSpc>
                <a:spcPct val="100000"/>
              </a:lnSpc>
              <a:spcBef>
                <a:spcPts val="14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İstatistiksel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dağıtımda, isteğe bağlı sayıları oluşturabilmek 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önemlidir.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Bunu yapabilmek için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bazı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bilinen algoritmalar 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vardır.</a:t>
            </a:r>
            <a:endParaRPr sz="24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Ters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Dönüşüm</a:t>
            </a:r>
            <a:r>
              <a:rPr dirty="0" sz="20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Metodu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Ret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Metodu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Konvolüsyon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Metodu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74014"/>
            <a:ext cx="8037195" cy="4848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298450" indent="-182880">
              <a:lnSpc>
                <a:spcPct val="100000"/>
              </a:lnSpc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Deterministik terimler ile doğayı tanımlamak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geleneksel</a:t>
            </a:r>
            <a:r>
              <a:rPr dirty="0" sz="2300" spc="-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bir  </a:t>
            </a:r>
            <a:r>
              <a:rPr dirty="0" sz="2300" spc="-20">
                <a:solidFill>
                  <a:srgbClr val="292934"/>
                </a:solidFill>
                <a:latin typeface="Arial"/>
                <a:cs typeface="Arial"/>
              </a:rPr>
              <a:t>yoldur.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5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Doğa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mühendislik sistemleri kesin olarak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tahmin</a:t>
            </a:r>
            <a:r>
              <a:rPr dirty="0" sz="2300" spc="-1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edilebilir</a:t>
            </a:r>
            <a:endParaRPr sz="23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bir tarzda</a:t>
            </a:r>
            <a:r>
              <a:rPr dirty="0" sz="2300" spc="-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değildirler.</a:t>
            </a:r>
            <a:endParaRPr sz="2300">
              <a:latin typeface="Arial"/>
              <a:cs typeface="Arial"/>
            </a:endParaRPr>
          </a:p>
          <a:p>
            <a:pPr marL="195580" marR="30861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Sistemler genelde gürültü içerir bu yüzden bir sistemi  gerçekçi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modellemek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için rastgeleliğin bir derecesi</a:t>
            </a:r>
            <a:r>
              <a:rPr dirty="0" sz="2300" spc="-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modele 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eklenmelidir.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Olay tahmin edilmese bile sonraki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olayların nasıl</a:t>
            </a:r>
            <a:r>
              <a:rPr dirty="0" sz="23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dağıtılacağı</a:t>
            </a:r>
            <a:endParaRPr sz="23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tahmin</a:t>
            </a:r>
            <a:r>
              <a:rPr dirty="0" sz="23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edilebilir.</a:t>
            </a:r>
            <a:endParaRPr sz="2300">
              <a:latin typeface="Arial"/>
              <a:cs typeface="Arial"/>
            </a:endParaRPr>
          </a:p>
          <a:p>
            <a:pPr marL="195580" marR="504825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 spc="-20">
                <a:solidFill>
                  <a:srgbClr val="292934"/>
                </a:solidFill>
                <a:latin typeface="Arial"/>
                <a:cs typeface="Arial"/>
              </a:rPr>
              <a:t>Verilen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veriden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ortalama, standart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sapma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benzeri 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hesaplamaların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yapıldığı geleneksel istatistik</a:t>
            </a:r>
            <a:r>
              <a:rPr dirty="0" sz="23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analizinden 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farklı olarak bu bölümde ön tanımlı istatisiklere sahip</a:t>
            </a:r>
            <a:r>
              <a:rPr dirty="0" sz="2300" spc="-2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veri 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kümesi üretme işleminden</a:t>
            </a:r>
            <a:r>
              <a:rPr dirty="0" sz="2300" spc="-1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bahsedilecektir.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86868"/>
            <a:ext cx="632206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00">
              <a:lnSpc>
                <a:spcPts val="1405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3325"/>
              </a:lnSpc>
            </a:pP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RASGELE </a:t>
            </a:r>
            <a:r>
              <a:rPr dirty="0" sz="2800" spc="-140" b="1">
                <a:solidFill>
                  <a:srgbClr val="FF0000"/>
                </a:solidFill>
                <a:latin typeface="Arial"/>
                <a:cs typeface="Arial"/>
              </a:rPr>
              <a:t>SAYI</a:t>
            </a:r>
            <a:r>
              <a:rPr dirty="0" sz="2800" spc="-3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95" b="1">
                <a:solidFill>
                  <a:srgbClr val="FF0000"/>
                </a:solidFill>
                <a:latin typeface="Arial"/>
                <a:cs typeface="Arial"/>
              </a:rPr>
              <a:t>ÜRETEÇLERİ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00" y="3429000"/>
            <a:ext cx="7889875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3416300"/>
            <a:ext cx="7915275" cy="3121025"/>
          </a:xfrm>
          <a:custGeom>
            <a:avLst/>
            <a:gdLst/>
            <a:ahLst/>
            <a:cxnLst/>
            <a:rect l="l" t="t" r="r" b="b"/>
            <a:pathLst>
              <a:path w="7915275" h="3121025">
                <a:moveTo>
                  <a:pt x="0" y="3121025"/>
                </a:moveTo>
                <a:lnTo>
                  <a:pt x="7915275" y="3121025"/>
                </a:lnTo>
                <a:lnTo>
                  <a:pt x="7915275" y="0"/>
                </a:lnTo>
                <a:lnTo>
                  <a:pt x="0" y="0"/>
                </a:lnTo>
                <a:lnTo>
                  <a:pt x="0" y="312102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706882"/>
            <a:ext cx="8305800" cy="185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70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0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000" spc="-3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14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000">
              <a:latin typeface="Times New Roman"/>
              <a:cs typeface="Times New Roman"/>
            </a:endParaRPr>
          </a:p>
          <a:p>
            <a:pPr marL="652780" indent="-182880">
              <a:lnSpc>
                <a:spcPct val="100000"/>
              </a:lnSpc>
              <a:spcBef>
                <a:spcPts val="2735"/>
              </a:spcBef>
              <a:buClr>
                <a:srgbClr val="FF6600"/>
              </a:buClr>
              <a:buSzPct val="85416"/>
              <a:buFont typeface="Arial"/>
              <a:buChar char="•"/>
              <a:tabLst>
                <a:tab pos="653415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f(x)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olasılık yoğunluk fonksiyonunun verildiğini kabul</a:t>
            </a:r>
            <a:r>
              <a:rPr dirty="0" sz="2400" spc="-1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edelim.</a:t>
            </a:r>
            <a:endParaRPr sz="2400">
              <a:latin typeface="Times New Roman"/>
              <a:cs typeface="Times New Roman"/>
            </a:endParaRPr>
          </a:p>
          <a:p>
            <a:pPr marL="652780" indent="-182880">
              <a:lnSpc>
                <a:spcPct val="100000"/>
              </a:lnSpc>
              <a:spcBef>
                <a:spcPts val="1200"/>
              </a:spcBef>
              <a:buClr>
                <a:srgbClr val="FF6600"/>
              </a:buClr>
              <a:buSzPct val="85416"/>
              <a:buFont typeface="Arial"/>
              <a:buChar char="•"/>
              <a:tabLst>
                <a:tab pos="653415" algn="l"/>
              </a:tabLst>
            </a:pP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Amaç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f(x)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‘ten bir rassal değişken</a:t>
            </a:r>
            <a:r>
              <a:rPr dirty="0" sz="24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üretmektir.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2407"/>
            <a:ext cx="5659755" cy="741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5131" y="1454150"/>
            <a:ext cx="7707249" cy="401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3501" y="2636773"/>
            <a:ext cx="1314450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1187" y="6092825"/>
            <a:ext cx="1524000" cy="43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8487" y="6080125"/>
            <a:ext cx="1549400" cy="463550"/>
          </a:xfrm>
          <a:custGeom>
            <a:avLst/>
            <a:gdLst/>
            <a:ahLst/>
            <a:cxnLst/>
            <a:rect l="l" t="t" r="r" b="b"/>
            <a:pathLst>
              <a:path w="1549400" h="463550">
                <a:moveTo>
                  <a:pt x="0" y="463550"/>
                </a:moveTo>
                <a:lnTo>
                  <a:pt x="1549400" y="463550"/>
                </a:lnTo>
                <a:lnTo>
                  <a:pt x="1549400" y="0"/>
                </a:lnTo>
                <a:lnTo>
                  <a:pt x="0" y="0"/>
                </a:lnTo>
                <a:lnTo>
                  <a:pt x="0" y="4635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2431" y="1441450"/>
            <a:ext cx="7733030" cy="404177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910329" marR="105410">
              <a:lnSpc>
                <a:spcPct val="100000"/>
              </a:lnSpc>
              <a:spcBef>
                <a:spcPts val="1180"/>
              </a:spcBef>
              <a:tabLst>
                <a:tab pos="4768215" algn="l"/>
                <a:tab pos="5586730" algn="l"/>
                <a:tab pos="5935980" algn="l"/>
                <a:tab pos="6906895" algn="l"/>
              </a:tabLst>
            </a:pPr>
            <a:r>
              <a:rPr dirty="0" sz="1800">
                <a:latin typeface="Times New Roman"/>
                <a:cs typeface="Times New Roman"/>
              </a:rPr>
              <a:t>ifadesi;	</a:t>
            </a:r>
            <a:r>
              <a:rPr dirty="0" sz="1800" spc="-5">
                <a:latin typeface="Times New Roman"/>
                <a:cs typeface="Times New Roman"/>
              </a:rPr>
              <a:t>verilen	U	değerine	</a:t>
            </a:r>
            <a:r>
              <a:rPr dirty="0" sz="1800">
                <a:latin typeface="Times New Roman"/>
                <a:cs typeface="Times New Roman"/>
              </a:rPr>
              <a:t>karşılık  gelen </a:t>
            </a:r>
            <a:r>
              <a:rPr dirty="0" sz="1800" spc="-5">
                <a:latin typeface="Times New Roman"/>
                <a:cs typeface="Times New Roman"/>
              </a:rPr>
              <a:t>X </a:t>
            </a:r>
            <a:r>
              <a:rPr dirty="0" sz="1800">
                <a:latin typeface="Times New Roman"/>
                <a:cs typeface="Times New Roman"/>
              </a:rPr>
              <a:t>değerini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belirler.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7722" y="6129528"/>
            <a:ext cx="3961129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dirty="0" sz="2400" spc="-35">
                <a:latin typeface="Times New Roman"/>
                <a:cs typeface="Times New Roman"/>
              </a:rPr>
              <a:t>dir.	</a:t>
            </a:r>
            <a:r>
              <a:rPr dirty="0" sz="2400">
                <a:latin typeface="Times New Roman"/>
                <a:cs typeface="Times New Roman"/>
              </a:rPr>
              <a:t>F(x) artan bir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fonksiyondur.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0809" y="18592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5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87" y="3122676"/>
            <a:ext cx="8064500" cy="298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8487" y="3109976"/>
            <a:ext cx="8089900" cy="3014980"/>
          </a:xfrm>
          <a:custGeom>
            <a:avLst/>
            <a:gdLst/>
            <a:ahLst/>
            <a:cxnLst/>
            <a:rect l="l" t="t" r="r" b="b"/>
            <a:pathLst>
              <a:path w="8089900" h="3014979">
                <a:moveTo>
                  <a:pt x="0" y="3014599"/>
                </a:moveTo>
                <a:lnTo>
                  <a:pt x="8089900" y="3014599"/>
                </a:lnTo>
                <a:lnTo>
                  <a:pt x="8089900" y="0"/>
                </a:lnTo>
                <a:lnTo>
                  <a:pt x="0" y="0"/>
                </a:lnTo>
                <a:lnTo>
                  <a:pt x="0" y="301459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0594" y="1481073"/>
            <a:ext cx="4639310" cy="9410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TERS DÖNÜŞÜM</a:t>
            </a:r>
            <a:r>
              <a:rPr dirty="0" sz="28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TEKNİĞİ: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Clr>
                <a:srgbClr val="FF6600"/>
              </a:buClr>
              <a:buSzPct val="83928"/>
              <a:buFont typeface="Arial"/>
              <a:buChar char="•"/>
              <a:tabLst>
                <a:tab pos="195580" algn="l"/>
              </a:tabLst>
            </a:pPr>
            <a:r>
              <a:rPr dirty="0" sz="2800" spc="-5" b="1">
                <a:solidFill>
                  <a:srgbClr val="292934"/>
                </a:solidFill>
                <a:latin typeface="Times New Roman"/>
                <a:cs typeface="Times New Roman"/>
              </a:rPr>
              <a:t>Algoritma: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2407"/>
            <a:ext cx="5659755" cy="1637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3685"/>
              </a:spcBef>
            </a:pPr>
            <a:r>
              <a:rPr dirty="0" sz="2800" spc="-10" b="1">
                <a:solidFill>
                  <a:srgbClr val="FF6600"/>
                </a:solidFill>
                <a:latin typeface="Times New Roman"/>
                <a:cs typeface="Times New Roman"/>
              </a:rPr>
              <a:t>Örnek: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2650" y="2205037"/>
            <a:ext cx="7954899" cy="436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950" y="2192337"/>
            <a:ext cx="7980680" cy="4394200"/>
          </a:xfrm>
          <a:custGeom>
            <a:avLst/>
            <a:gdLst/>
            <a:ahLst/>
            <a:cxnLst/>
            <a:rect l="l" t="t" r="r" b="b"/>
            <a:pathLst>
              <a:path w="7980680" h="4394200">
                <a:moveTo>
                  <a:pt x="0" y="4394200"/>
                </a:moveTo>
                <a:lnTo>
                  <a:pt x="7980426" y="4394200"/>
                </a:lnTo>
                <a:lnTo>
                  <a:pt x="7980426" y="0"/>
                </a:lnTo>
                <a:lnTo>
                  <a:pt x="0" y="0"/>
                </a:lnTo>
                <a:lnTo>
                  <a:pt x="0" y="4394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08625" y="2492375"/>
            <a:ext cx="2949575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23790" y="13258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5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0406" y="11633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2407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087" y="1557274"/>
            <a:ext cx="7886700" cy="388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7387" y="1544700"/>
            <a:ext cx="7912100" cy="3914775"/>
          </a:xfrm>
          <a:custGeom>
            <a:avLst/>
            <a:gdLst/>
            <a:ahLst/>
            <a:cxnLst/>
            <a:rect l="l" t="t" r="r" b="b"/>
            <a:pathLst>
              <a:path w="7912100" h="3914775">
                <a:moveTo>
                  <a:pt x="0" y="3914775"/>
                </a:moveTo>
                <a:lnTo>
                  <a:pt x="7912100" y="3914775"/>
                </a:lnTo>
                <a:lnTo>
                  <a:pt x="7912100" y="0"/>
                </a:lnTo>
                <a:lnTo>
                  <a:pt x="0" y="0"/>
                </a:lnTo>
                <a:lnTo>
                  <a:pt x="0" y="39147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72075" y="1843023"/>
            <a:ext cx="2990850" cy="1704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9512" y="5589587"/>
            <a:ext cx="5416550" cy="107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66812" y="5576887"/>
            <a:ext cx="5441950" cy="1104900"/>
          </a:xfrm>
          <a:custGeom>
            <a:avLst/>
            <a:gdLst/>
            <a:ahLst/>
            <a:cxnLst/>
            <a:rect l="l" t="t" r="r" b="b"/>
            <a:pathLst>
              <a:path w="5441950" h="1104900">
                <a:moveTo>
                  <a:pt x="0" y="1104900"/>
                </a:moveTo>
                <a:lnTo>
                  <a:pt x="5441950" y="1104900"/>
                </a:lnTo>
                <a:lnTo>
                  <a:pt x="5441950" y="0"/>
                </a:lnTo>
                <a:lnTo>
                  <a:pt x="0" y="0"/>
                </a:lnTo>
                <a:lnTo>
                  <a:pt x="0" y="11049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27979" y="13258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5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5365" y="85597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382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750" y="1579562"/>
            <a:ext cx="8280400" cy="485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7050" y="1566862"/>
            <a:ext cx="8305800" cy="4876800"/>
          </a:xfrm>
          <a:custGeom>
            <a:avLst/>
            <a:gdLst/>
            <a:ahLst/>
            <a:cxnLst/>
            <a:rect l="l" t="t" r="r" b="b"/>
            <a:pathLst>
              <a:path w="8305800" h="4876800">
                <a:moveTo>
                  <a:pt x="0" y="4876800"/>
                </a:moveTo>
                <a:lnTo>
                  <a:pt x="8305800" y="4876800"/>
                </a:lnTo>
                <a:lnTo>
                  <a:pt x="83058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382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187" y="1620837"/>
            <a:ext cx="8064500" cy="476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8487" y="1608137"/>
            <a:ext cx="8089900" cy="4794250"/>
          </a:xfrm>
          <a:custGeom>
            <a:avLst/>
            <a:gdLst/>
            <a:ahLst/>
            <a:cxnLst/>
            <a:rect l="l" t="t" r="r" b="b"/>
            <a:pathLst>
              <a:path w="8089900" h="4794250">
                <a:moveTo>
                  <a:pt x="0" y="4794250"/>
                </a:moveTo>
                <a:lnTo>
                  <a:pt x="8089900" y="4794250"/>
                </a:lnTo>
                <a:lnTo>
                  <a:pt x="8089900" y="0"/>
                </a:lnTo>
                <a:lnTo>
                  <a:pt x="0" y="0"/>
                </a:lnTo>
                <a:lnTo>
                  <a:pt x="0" y="47942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2770251"/>
            <a:ext cx="7559675" cy="383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7412" y="2757551"/>
            <a:ext cx="7585075" cy="3862704"/>
          </a:xfrm>
          <a:custGeom>
            <a:avLst/>
            <a:gdLst/>
            <a:ahLst/>
            <a:cxnLst/>
            <a:rect l="l" t="t" r="r" b="b"/>
            <a:pathLst>
              <a:path w="7585075" h="3862704">
                <a:moveTo>
                  <a:pt x="0" y="3862324"/>
                </a:moveTo>
                <a:lnTo>
                  <a:pt x="7585075" y="3862324"/>
                </a:lnTo>
                <a:lnTo>
                  <a:pt x="7585075" y="0"/>
                </a:lnTo>
                <a:lnTo>
                  <a:pt x="0" y="0"/>
                </a:lnTo>
                <a:lnTo>
                  <a:pt x="0" y="386232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643382"/>
            <a:ext cx="8084820" cy="189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60"/>
              </a:spcBef>
            </a:pPr>
            <a:r>
              <a:rPr dirty="0" sz="2800" spc="-5" b="1">
                <a:solidFill>
                  <a:srgbClr val="FF6600"/>
                </a:solidFill>
                <a:latin typeface="Times New Roman"/>
                <a:cs typeface="Times New Roman"/>
              </a:rPr>
              <a:t>Örnek</a:t>
            </a:r>
            <a:r>
              <a:rPr dirty="0" sz="2800" spc="-8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6600"/>
                </a:solidFill>
                <a:latin typeface="Times New Roman"/>
                <a:cs typeface="Times New Roman"/>
              </a:rPr>
              <a:t>2: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 b="1">
                <a:solidFill>
                  <a:srgbClr val="292934"/>
                </a:solidFill>
                <a:latin typeface="Times New Roman"/>
                <a:cs typeface="Times New Roman"/>
              </a:rPr>
              <a:t>Üstel dağılımdan rassal değişken </a:t>
            </a:r>
            <a:r>
              <a:rPr dirty="0" sz="2400" spc="-10" b="1">
                <a:solidFill>
                  <a:srgbClr val="292934"/>
                </a:solidFill>
                <a:latin typeface="Times New Roman"/>
                <a:cs typeface="Times New Roman"/>
              </a:rPr>
              <a:t>üreten </a:t>
            </a:r>
            <a:r>
              <a:rPr dirty="0" sz="2400" b="1">
                <a:solidFill>
                  <a:srgbClr val="292934"/>
                </a:solidFill>
                <a:latin typeface="Times New Roman"/>
                <a:cs typeface="Times New Roman"/>
              </a:rPr>
              <a:t>algoritmayı</a:t>
            </a:r>
            <a:r>
              <a:rPr dirty="0" sz="2400" spc="-11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Times New Roman"/>
                <a:cs typeface="Times New Roman"/>
              </a:rPr>
              <a:t>yazın.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382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2000250"/>
            <a:ext cx="7919974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950" y="1987550"/>
            <a:ext cx="7945755" cy="4178300"/>
          </a:xfrm>
          <a:custGeom>
            <a:avLst/>
            <a:gdLst/>
            <a:ahLst/>
            <a:cxnLst/>
            <a:rect l="l" t="t" r="r" b="b"/>
            <a:pathLst>
              <a:path w="7945755" h="4178300">
                <a:moveTo>
                  <a:pt x="0" y="4178300"/>
                </a:moveTo>
                <a:lnTo>
                  <a:pt x="7945501" y="4178300"/>
                </a:lnTo>
                <a:lnTo>
                  <a:pt x="7945501" y="0"/>
                </a:lnTo>
                <a:lnTo>
                  <a:pt x="0" y="0"/>
                </a:lnTo>
                <a:lnTo>
                  <a:pt x="0" y="41783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2407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097" y="1879853"/>
            <a:ext cx="170307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292934"/>
                </a:solidFill>
                <a:latin typeface="Times New Roman"/>
                <a:cs typeface="Times New Roman"/>
              </a:rPr>
              <a:t>Algoritma: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2852801"/>
            <a:ext cx="5686425" cy="240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7412" y="2840101"/>
            <a:ext cx="5711825" cy="2430780"/>
          </a:xfrm>
          <a:custGeom>
            <a:avLst/>
            <a:gdLst/>
            <a:ahLst/>
            <a:cxnLst/>
            <a:rect l="l" t="t" r="r" b="b"/>
            <a:pathLst>
              <a:path w="5711825" h="2430779">
                <a:moveTo>
                  <a:pt x="0" y="2430399"/>
                </a:moveTo>
                <a:lnTo>
                  <a:pt x="5711825" y="2430399"/>
                </a:lnTo>
                <a:lnTo>
                  <a:pt x="5711825" y="0"/>
                </a:lnTo>
                <a:lnTo>
                  <a:pt x="0" y="0"/>
                </a:lnTo>
                <a:lnTo>
                  <a:pt x="0" y="243039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29939" y="137414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5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9294" y="11633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344551"/>
            <a:ext cx="7991475" cy="3641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ct val="100000"/>
              </a:lnSpc>
            </a:pPr>
            <a:r>
              <a:rPr dirty="0" sz="2800" spc="-90" b="1">
                <a:solidFill>
                  <a:srgbClr val="FF0000"/>
                </a:solidFill>
                <a:latin typeface="Times New Roman"/>
                <a:cs typeface="Times New Roman"/>
              </a:rPr>
              <a:t>RASGELE </a:t>
            </a:r>
            <a:r>
              <a:rPr dirty="0" sz="2800" spc="-140" b="1">
                <a:solidFill>
                  <a:srgbClr val="FF0000"/>
                </a:solidFill>
                <a:latin typeface="Times New Roman"/>
                <a:cs typeface="Times New Roman"/>
              </a:rPr>
              <a:t>SAYI 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ve</a:t>
            </a:r>
            <a:r>
              <a:rPr dirty="0" sz="2800" spc="-5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95" b="1">
                <a:solidFill>
                  <a:srgbClr val="FF0000"/>
                </a:solidFill>
                <a:latin typeface="Times New Roman"/>
                <a:cs typeface="Times New Roman"/>
              </a:rPr>
              <a:t>DEĞİŞKEN </a:t>
            </a:r>
            <a:r>
              <a:rPr dirty="0" sz="2800" spc="-90" b="1">
                <a:solidFill>
                  <a:srgbClr val="FF0000"/>
                </a:solidFill>
                <a:latin typeface="Times New Roman"/>
                <a:cs typeface="Times New Roman"/>
              </a:rPr>
              <a:t>ÜRETİMİ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  <a:spcBef>
                <a:spcPts val="1240"/>
              </a:spcBef>
            </a:pPr>
            <a:r>
              <a:rPr dirty="0" sz="2350" spc="-5">
                <a:solidFill>
                  <a:srgbClr val="92A199"/>
                </a:solidFill>
                <a:latin typeface="Wingdings"/>
                <a:cs typeface="Wingdings"/>
              </a:rPr>
              <a:t>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Gerçek sistemlerin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olasılıklı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stokastik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davranışı</a:t>
            </a:r>
            <a:r>
              <a:rPr dirty="0" sz="28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her</a:t>
            </a:r>
            <a:endParaRPr sz="2800">
              <a:latin typeface="Times New Roman"/>
              <a:cs typeface="Times New Roman"/>
            </a:endParaRPr>
          </a:p>
          <a:p>
            <a:pPr marL="194945">
              <a:lnSpc>
                <a:spcPts val="2990"/>
              </a:lnSpc>
            </a:pP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zaman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düzgün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(uniform)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dağılımla</a:t>
            </a:r>
            <a:r>
              <a:rPr dirty="0" sz="2800" spc="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açıklanamaz.</a:t>
            </a:r>
            <a:endParaRPr sz="2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2690"/>
              </a:lnSpc>
              <a:spcBef>
                <a:spcPts val="610"/>
              </a:spcBef>
            </a:pPr>
            <a:r>
              <a:rPr dirty="0" sz="2350" spc="5">
                <a:solidFill>
                  <a:srgbClr val="FF6600"/>
                </a:solidFill>
                <a:latin typeface="Wingdings"/>
                <a:cs typeface="Wingdings"/>
              </a:rPr>
              <a:t></a:t>
            </a:r>
            <a:r>
              <a:rPr dirty="0" sz="2800" spc="5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sistem içinde karşılaşılan stokastik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işlemler 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uniform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dağılımdan daha çok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diğer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teorik dağılımlarla  (üstel, normal, 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gamma </a:t>
            </a:r>
            <a:r>
              <a:rPr dirty="0" sz="2800" spc="-40">
                <a:solidFill>
                  <a:srgbClr val="292934"/>
                </a:solidFill>
                <a:latin typeface="Times New Roman"/>
                <a:cs typeface="Times New Roman"/>
              </a:rPr>
              <a:t>v.b.)</a:t>
            </a:r>
            <a:r>
              <a:rPr dirty="0" sz="2800" spc="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açıklanabilmektedir.</a:t>
            </a:r>
            <a:endParaRPr sz="2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2690"/>
              </a:lnSpc>
              <a:spcBef>
                <a:spcPts val="1195"/>
              </a:spcBef>
            </a:pPr>
            <a:r>
              <a:rPr dirty="0" sz="2350" spc="5">
                <a:solidFill>
                  <a:srgbClr val="FF6600"/>
                </a:solidFill>
                <a:latin typeface="Wingdings"/>
                <a:cs typeface="Wingdings"/>
              </a:rPr>
              <a:t></a:t>
            </a:r>
            <a:r>
              <a:rPr dirty="0" sz="2800" spc="5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nedenle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uniform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dağılımdan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[0,1]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aralığında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elde 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edilen rassal sayıların teorik veya deneysel  dağılımlara dönüştürülmesi</a:t>
            </a:r>
            <a:r>
              <a:rPr dirty="0" sz="2800" spc="-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gerekir.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4041394"/>
            <a:ext cx="536575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57325" algn="l"/>
                <a:tab pos="2214880" algn="l"/>
                <a:tab pos="2836545" algn="l"/>
                <a:tab pos="4365625" algn="l"/>
              </a:tabLst>
            </a:pPr>
            <a:r>
              <a:rPr dirty="0" sz="2350" spc="25">
                <a:solidFill>
                  <a:srgbClr val="FF6600"/>
                </a:solidFill>
                <a:latin typeface="Wingdings"/>
                <a:cs typeface="Wingdings"/>
              </a:rPr>
              <a:t>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Bun</a:t>
            </a:r>
            <a:r>
              <a:rPr dirty="0" sz="2800" spc="0">
                <a:solidFill>
                  <a:srgbClr val="292934"/>
                </a:solidFill>
                <a:latin typeface="Times New Roman"/>
                <a:cs typeface="Times New Roman"/>
              </a:rPr>
              <a:t>u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iç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ö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nüş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ü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tek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iği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153" y="4041394"/>
            <a:ext cx="242252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36114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u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ll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larak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0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-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420" y="4382770"/>
            <a:ext cx="7807959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61795" algn="l"/>
                <a:tab pos="2938780" algn="l"/>
                <a:tab pos="4766310" algn="l"/>
                <a:tab pos="6082030" algn="l"/>
                <a:tab pos="720217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ar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lı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ğ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ü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zgün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dağılı</a:t>
            </a:r>
            <a:r>
              <a:rPr dirty="0" sz="2800" spc="-2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dan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ü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etilen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rass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15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ı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2966" y="4724527"/>
            <a:ext cx="493522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70355" algn="l"/>
                <a:tab pos="2258695" algn="l"/>
                <a:tab pos="3440429" algn="l"/>
              </a:tabLst>
            </a:pP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türünden	bir	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rassal	değişkene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420" y="4806822"/>
            <a:ext cx="2605405" cy="697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690"/>
              </a:lnSpc>
              <a:tabLst>
                <a:tab pos="1507490" algn="l"/>
              </a:tabLst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is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800" spc="-2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ilen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dağ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800" spc="-15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ım  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dönüştürülür.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3125" y="3213100"/>
            <a:ext cx="7108825" cy="338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643382"/>
            <a:ext cx="8026400" cy="233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60"/>
              </a:spcBef>
            </a:pPr>
            <a:r>
              <a:rPr dirty="0" sz="2800" spc="-5" b="1">
                <a:solidFill>
                  <a:srgbClr val="FF6600"/>
                </a:solidFill>
                <a:latin typeface="Times New Roman"/>
                <a:cs typeface="Times New Roman"/>
              </a:rPr>
              <a:t>Örnek</a:t>
            </a:r>
            <a:r>
              <a:rPr dirty="0" sz="2800" spc="-8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6600"/>
                </a:solidFill>
                <a:latin typeface="Times New Roman"/>
                <a:cs typeface="Times New Roman"/>
              </a:rPr>
              <a:t>2: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Aşağıda verilen olasılık yoğunluk fonksiyonuna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uygun</a:t>
            </a:r>
            <a:r>
              <a:rPr dirty="0" sz="2400" spc="-1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rassal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değişken üreten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algoritmayı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ters dönüşüm tekniğiyle</a:t>
            </a:r>
            <a:r>
              <a:rPr dirty="0" sz="2400" spc="-1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çıkarınız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425" y="3200400"/>
            <a:ext cx="7134225" cy="34099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862070">
              <a:lnSpc>
                <a:spcPct val="100000"/>
              </a:lnSpc>
              <a:spcBef>
                <a:spcPts val="1370"/>
              </a:spcBef>
            </a:pPr>
            <a:r>
              <a:rPr dirty="0" sz="1800" spc="-5">
                <a:latin typeface="Arial"/>
                <a:cs typeface="Arial"/>
              </a:rPr>
              <a:t>Orijinden geçen doğru</a:t>
            </a:r>
            <a:r>
              <a:rPr dirty="0" sz="1800" spc="48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382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1773290"/>
            <a:ext cx="7632808" cy="4590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2950" y="1760537"/>
            <a:ext cx="7658100" cy="46164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4556760" marR="72326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Üçgen ve kare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alanının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hesabından h</a:t>
            </a:r>
            <a:r>
              <a:rPr dirty="0" sz="18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bulunur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382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8525" y="1341437"/>
            <a:ext cx="7632700" cy="5235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5825" y="1328737"/>
            <a:ext cx="7658100" cy="5260975"/>
          </a:xfrm>
          <a:custGeom>
            <a:avLst/>
            <a:gdLst/>
            <a:ahLst/>
            <a:cxnLst/>
            <a:rect l="l" t="t" r="r" b="b"/>
            <a:pathLst>
              <a:path w="7658100" h="5260975">
                <a:moveTo>
                  <a:pt x="0" y="5260975"/>
                </a:moveTo>
                <a:lnTo>
                  <a:pt x="7658100" y="5260975"/>
                </a:lnTo>
                <a:lnTo>
                  <a:pt x="7658100" y="0"/>
                </a:lnTo>
                <a:lnTo>
                  <a:pt x="0" y="0"/>
                </a:lnTo>
                <a:lnTo>
                  <a:pt x="0" y="5260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382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2825" y="1412875"/>
            <a:ext cx="7334250" cy="515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0125" y="1400175"/>
            <a:ext cx="7359650" cy="5178425"/>
          </a:xfrm>
          <a:custGeom>
            <a:avLst/>
            <a:gdLst/>
            <a:ahLst/>
            <a:cxnLst/>
            <a:rect l="l" t="t" r="r" b="b"/>
            <a:pathLst>
              <a:path w="7359650" h="5178425">
                <a:moveTo>
                  <a:pt x="0" y="5178425"/>
                </a:moveTo>
                <a:lnTo>
                  <a:pt x="7359650" y="5178425"/>
                </a:lnTo>
                <a:lnTo>
                  <a:pt x="7359650" y="0"/>
                </a:lnTo>
                <a:lnTo>
                  <a:pt x="0" y="0"/>
                </a:lnTo>
                <a:lnTo>
                  <a:pt x="0" y="517842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3501" y="3565525"/>
            <a:ext cx="4249674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30801" y="3552825"/>
            <a:ext cx="4275455" cy="2489200"/>
          </a:xfrm>
          <a:custGeom>
            <a:avLst/>
            <a:gdLst/>
            <a:ahLst/>
            <a:cxnLst/>
            <a:rect l="l" t="t" r="r" b="b"/>
            <a:pathLst>
              <a:path w="4275455" h="2489200">
                <a:moveTo>
                  <a:pt x="0" y="2489200"/>
                </a:moveTo>
                <a:lnTo>
                  <a:pt x="4275074" y="2489200"/>
                </a:lnTo>
                <a:lnTo>
                  <a:pt x="4275074" y="0"/>
                </a:lnTo>
                <a:lnTo>
                  <a:pt x="0" y="0"/>
                </a:lnTo>
                <a:lnTo>
                  <a:pt x="0" y="2489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643382"/>
            <a:ext cx="8443595" cy="2156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35"/>
              </a:spcBef>
            </a:pPr>
            <a:r>
              <a:rPr dirty="0" sz="2800" spc="-10" b="1">
                <a:solidFill>
                  <a:srgbClr val="FF6600"/>
                </a:solidFill>
                <a:latin typeface="Times New Roman"/>
                <a:cs typeface="Times New Roman"/>
              </a:rPr>
              <a:t>Örnek:</a:t>
            </a:r>
            <a:endParaRPr sz="2800">
              <a:latin typeface="Times New Roman"/>
              <a:cs typeface="Times New Roman"/>
            </a:endParaRPr>
          </a:p>
          <a:p>
            <a:pPr marL="927100" marR="5080">
              <a:lnSpc>
                <a:spcPct val="120000"/>
              </a:lnSpc>
              <a:spcBef>
                <a:spcPts val="20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Şekilde görülen f(x) fonksiyonundan ters dönüşüm tekniği</a:t>
            </a:r>
            <a:r>
              <a:rPr dirty="0" sz="2400" spc="-1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  rassal değişken üreten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algoritmayı</a:t>
            </a:r>
            <a:r>
              <a:rPr dirty="0" sz="2400" spc="-1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yazınız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41662"/>
            <a:ext cx="4032250" cy="331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128962"/>
            <a:ext cx="4044950" cy="3336925"/>
          </a:xfrm>
          <a:custGeom>
            <a:avLst/>
            <a:gdLst/>
            <a:ahLst/>
            <a:cxnLst/>
            <a:rect l="l" t="t" r="r" b="b"/>
            <a:pathLst>
              <a:path w="4044950" h="3336925">
                <a:moveTo>
                  <a:pt x="0" y="3336925"/>
                </a:moveTo>
                <a:lnTo>
                  <a:pt x="4044950" y="3336925"/>
                </a:lnTo>
                <a:lnTo>
                  <a:pt x="404495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382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1557400"/>
            <a:ext cx="7199249" cy="497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0287" y="1544700"/>
            <a:ext cx="7225030" cy="5005705"/>
          </a:xfrm>
          <a:custGeom>
            <a:avLst/>
            <a:gdLst/>
            <a:ahLst/>
            <a:cxnLst/>
            <a:rect l="l" t="t" r="r" b="b"/>
            <a:pathLst>
              <a:path w="7225030" h="5005705">
                <a:moveTo>
                  <a:pt x="0" y="5005324"/>
                </a:moveTo>
                <a:lnTo>
                  <a:pt x="7224776" y="5005324"/>
                </a:lnTo>
                <a:lnTo>
                  <a:pt x="7224776" y="0"/>
                </a:lnTo>
                <a:lnTo>
                  <a:pt x="0" y="0"/>
                </a:lnTo>
                <a:lnTo>
                  <a:pt x="0" y="500532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382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500" y="1484312"/>
            <a:ext cx="7058025" cy="504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6800" y="1471612"/>
            <a:ext cx="7083425" cy="5070475"/>
          </a:xfrm>
          <a:custGeom>
            <a:avLst/>
            <a:gdLst/>
            <a:ahLst/>
            <a:cxnLst/>
            <a:rect l="l" t="t" r="r" b="b"/>
            <a:pathLst>
              <a:path w="7083425" h="5070475">
                <a:moveTo>
                  <a:pt x="0" y="5070475"/>
                </a:moveTo>
                <a:lnTo>
                  <a:pt x="7083425" y="5070475"/>
                </a:lnTo>
                <a:lnTo>
                  <a:pt x="7083425" y="0"/>
                </a:lnTo>
                <a:lnTo>
                  <a:pt x="0" y="0"/>
                </a:lnTo>
                <a:lnTo>
                  <a:pt x="0" y="50704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382"/>
            <a:ext cx="565975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85" b="1">
                <a:solidFill>
                  <a:srgbClr val="FF0000"/>
                </a:solidFill>
                <a:latin typeface="Times New Roman"/>
                <a:cs typeface="Times New Roman"/>
              </a:rPr>
              <a:t>Ters </a:t>
            </a:r>
            <a:r>
              <a:rPr dirty="0" sz="4800" spc="-90" b="1">
                <a:solidFill>
                  <a:srgbClr val="FF0000"/>
                </a:solidFill>
                <a:latin typeface="Times New Roman"/>
                <a:cs typeface="Times New Roman"/>
              </a:rPr>
              <a:t>Dönüşüm</a:t>
            </a:r>
            <a:r>
              <a:rPr dirty="0" sz="4800" spc="-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00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9362" y="1412938"/>
            <a:ext cx="6859524" cy="5256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6662" y="1400238"/>
            <a:ext cx="6885305" cy="5281930"/>
          </a:xfrm>
          <a:custGeom>
            <a:avLst/>
            <a:gdLst/>
            <a:ahLst/>
            <a:cxnLst/>
            <a:rect l="l" t="t" r="r" b="b"/>
            <a:pathLst>
              <a:path w="6885305" h="5281930">
                <a:moveTo>
                  <a:pt x="0" y="5281549"/>
                </a:moveTo>
                <a:lnTo>
                  <a:pt x="6885051" y="5281549"/>
                </a:lnTo>
                <a:lnTo>
                  <a:pt x="6885051" y="0"/>
                </a:lnTo>
                <a:lnTo>
                  <a:pt x="0" y="0"/>
                </a:lnTo>
                <a:lnTo>
                  <a:pt x="0" y="528154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3933825"/>
            <a:ext cx="3600450" cy="46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3924300"/>
            <a:ext cx="3619500" cy="485775"/>
          </a:xfrm>
          <a:custGeom>
            <a:avLst/>
            <a:gdLst/>
            <a:ahLst/>
            <a:cxnLst/>
            <a:rect l="l" t="t" r="r" b="b"/>
            <a:pathLst>
              <a:path w="3619500" h="485775">
                <a:moveTo>
                  <a:pt x="0" y="485775"/>
                </a:moveTo>
                <a:lnTo>
                  <a:pt x="3619500" y="485775"/>
                </a:lnTo>
                <a:lnTo>
                  <a:pt x="3619500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641858"/>
            <a:ext cx="8449945" cy="3566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387985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263525" marR="5080">
              <a:lnSpc>
                <a:spcPct val="120000"/>
              </a:lnSpc>
              <a:spcBef>
                <a:spcPts val="1490"/>
              </a:spcBef>
              <a:tabLst>
                <a:tab pos="1567180" algn="l"/>
                <a:tab pos="3683635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Reddetme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tekniği , sürekli ve sınırlı olan herhangi 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f(x)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olasılık  yoğunluk	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fonksiyonundan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rassal değişken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üretmek</a:t>
            </a:r>
            <a:r>
              <a:rPr dirty="0" sz="2400" spc="-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</a:t>
            </a:r>
            <a:r>
              <a:rPr dirty="0" sz="2400" spc="-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kullanılan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genel bir</a:t>
            </a:r>
            <a:r>
              <a:rPr dirty="0" sz="2400" spc="-1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metottur.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Sürekli bir x rassal değişkeni</a:t>
            </a:r>
            <a:r>
              <a:rPr dirty="0" sz="2400" spc="-1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için;</a:t>
            </a:r>
            <a:endParaRPr sz="2400">
              <a:latin typeface="Times New Roman"/>
              <a:cs typeface="Times New Roman"/>
            </a:endParaRPr>
          </a:p>
          <a:p>
            <a:pPr algn="ctr" marR="198120">
              <a:lnSpc>
                <a:spcPct val="100000"/>
              </a:lnSpc>
              <a:spcBef>
                <a:spcPts val="575"/>
              </a:spcBef>
            </a:pPr>
            <a:r>
              <a:rPr dirty="0" sz="2400" spc="-35">
                <a:solidFill>
                  <a:srgbClr val="292934"/>
                </a:solidFill>
                <a:latin typeface="Times New Roman"/>
                <a:cs typeface="Times New Roman"/>
              </a:rPr>
              <a:t>dir.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17" y="5440070"/>
            <a:ext cx="8112759" cy="744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Reddetme </a:t>
            </a:r>
            <a:r>
              <a:rPr dirty="0" sz="2400">
                <a:latin typeface="Times New Roman"/>
                <a:cs typeface="Times New Roman"/>
              </a:rPr>
              <a:t>tekniği direk teknikler başarısız veya etkin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olmadığında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20">
                <a:latin typeface="Arial"/>
                <a:cs typeface="Arial"/>
              </a:rPr>
              <a:t>kullanılır.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6882"/>
            <a:ext cx="3775710" cy="62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000" spc="-36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000" spc="-14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1673" y="1638934"/>
            <a:ext cx="3511550" cy="41071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50" spc="-5">
                <a:solidFill>
                  <a:srgbClr val="92A199"/>
                </a:solidFill>
                <a:latin typeface="Arial"/>
                <a:cs typeface="Arial"/>
              </a:rPr>
              <a:t>• </a:t>
            </a:r>
            <a:r>
              <a:rPr dirty="0" sz="2400" spc="-370">
                <a:solidFill>
                  <a:srgbClr val="292934"/>
                </a:solidFill>
                <a:latin typeface="Cambria Math"/>
                <a:cs typeface="Cambria Math"/>
              </a:rPr>
              <a:t>�  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≤ </a:t>
            </a:r>
            <a:r>
              <a:rPr dirty="0" sz="2400" spc="-459">
                <a:solidFill>
                  <a:srgbClr val="292934"/>
                </a:solidFill>
                <a:latin typeface="Cambria Math"/>
                <a:cs typeface="Cambria Math"/>
              </a:rPr>
              <a:t>�        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 </a:t>
            </a:r>
            <a:r>
              <a:rPr dirty="0" sz="2400" spc="-434">
                <a:solidFill>
                  <a:srgbClr val="292934"/>
                </a:solidFill>
                <a:latin typeface="Cambria Math"/>
                <a:cs typeface="Cambria Math"/>
              </a:rPr>
              <a:t>�     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ve 0 ≤ </a:t>
            </a:r>
            <a:r>
              <a:rPr dirty="0" sz="2400" spc="-360">
                <a:solidFill>
                  <a:srgbClr val="292934"/>
                </a:solidFill>
                <a:latin typeface="Cambria Math"/>
                <a:cs typeface="Cambria Math"/>
              </a:rPr>
              <a:t>�  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≤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7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  <a:p>
            <a:pPr marL="195580" marR="134366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dirty="0" sz="2400" spc="-21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215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dirty="0" sz="2400" spc="-21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215">
                <a:solidFill>
                  <a:srgbClr val="292934"/>
                </a:solidFill>
                <a:latin typeface="Arial"/>
                <a:cs typeface="Arial"/>
              </a:rPr>
              <a:t>)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yoğunluk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fonksiyo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ud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dirty="0" sz="2400" spc="-13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Kare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kutuya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hedef</a:t>
            </a:r>
            <a:r>
              <a:rPr dirty="0" sz="24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denir.</a:t>
            </a:r>
            <a:endParaRPr sz="2400">
              <a:latin typeface="Arial"/>
              <a:cs typeface="Arial"/>
            </a:endParaRPr>
          </a:p>
          <a:p>
            <a:pPr marL="195580" marR="635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Algoritma, hedef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alanına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rastgele düşen noktalar  dizisini</a:t>
            </a: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seçer.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235">
                <a:solidFill>
                  <a:srgbClr val="292934"/>
                </a:solidFill>
                <a:latin typeface="Arial"/>
                <a:cs typeface="Arial"/>
              </a:rPr>
              <a:t>,  </a:t>
            </a:r>
            <a:r>
              <a:rPr dirty="0" sz="2400" spc="-360">
                <a:solidFill>
                  <a:srgbClr val="292934"/>
                </a:solidFill>
                <a:latin typeface="Cambria Math"/>
                <a:cs typeface="Cambria Math"/>
              </a:rPr>
              <a:t>�  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koordinatları</a:t>
            </a:r>
            <a:r>
              <a:rPr dirty="0" sz="2400" spc="-229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için;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37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434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−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37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𝐷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3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7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∗</a:t>
            </a:r>
            <a:r>
              <a:rPr dirty="0" sz="2400" spc="1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𝐷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514" y="1628851"/>
            <a:ext cx="4752467" cy="418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794" y="403352"/>
            <a:ext cx="282194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5" b="1">
                <a:solidFill>
                  <a:srgbClr val="FF0000"/>
                </a:solidFill>
                <a:latin typeface="Times New Roman"/>
                <a:cs typeface="Times New Roman"/>
              </a:rPr>
              <a:t>RASTGELE</a:t>
            </a:r>
            <a:r>
              <a:rPr dirty="0" sz="2800" spc="-2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30" b="1">
                <a:solidFill>
                  <a:srgbClr val="FF0000"/>
                </a:solidFill>
                <a:latin typeface="Times New Roman"/>
                <a:cs typeface="Times New Roman"/>
              </a:rPr>
              <a:t>SAYI: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890395"/>
            <a:ext cx="8280400" cy="382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95580" marR="5080" indent="-182880">
              <a:lnSpc>
                <a:spcPct val="100000"/>
              </a:lnSpc>
              <a:buClr>
                <a:srgbClr val="FF6600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Herhangi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 dağılımdan rassal değişken üretmek veya bir rassal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süreç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üretmek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U(0,1)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rassal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değikenleri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gereklidir.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Bu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nedenle kullanılan bilgisayarda istatistiksel olarak güvenilir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rassal sayı üreteci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olmalıdır.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Eğer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yoksa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 alt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program olarak  hazırlanıp</a:t>
            </a:r>
            <a:r>
              <a:rPr dirty="0" sz="24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yüklenebilir.</a:t>
            </a:r>
            <a:endParaRPr sz="2400">
              <a:latin typeface="Times New Roman"/>
              <a:cs typeface="Times New Roman"/>
            </a:endParaRPr>
          </a:p>
          <a:p>
            <a:pPr algn="just" marL="195580" marR="5080" indent="-182880">
              <a:lnSpc>
                <a:spcPct val="100000"/>
              </a:lnSpc>
              <a:spcBef>
                <a:spcPts val="1200"/>
              </a:spcBef>
              <a:buClr>
                <a:srgbClr val="FF6600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Stokastik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faaliyetleri konu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alan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 modellerinde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olasılık  dağılımlarından rassal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değişken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üretmek için rassal sayılar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gereklidir.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 nedenle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bazı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yazarlar MONTE-CARLO  yöntemini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, rassal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sayılara dayalı deneylerle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uğraşan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deneysel  matematiğin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dalı olarak</a:t>
            </a:r>
            <a:r>
              <a:rPr dirty="0" sz="24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tanımlarlar.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6882"/>
            <a:ext cx="6923405" cy="4380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000" spc="-36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000" spc="-14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[1]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45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37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434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−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37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∗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𝐷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3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7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∗</a:t>
            </a:r>
            <a:r>
              <a:rPr dirty="0" sz="2400" spc="1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𝐷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r>
              <a:rPr dirty="0" sz="2400" spc="-3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3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&gt;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3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ℎ</a:t>
            </a:r>
            <a:r>
              <a:rPr dirty="0" sz="2400" spc="-6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3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4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7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45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2400" spc="-45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3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𝑟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r>
              <a:rPr dirty="0" sz="2400" spc="-30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45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•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A,D,E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noktaları, hedefin içinde olmasına</a:t>
            </a:r>
            <a:r>
              <a:rPr dirty="0" sz="24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rağmen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eğrinin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dışında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olduğundan</a:t>
            </a:r>
            <a:r>
              <a:rPr dirty="0" sz="2400" spc="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önemsenmez.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•</a:t>
            </a:r>
            <a:r>
              <a:rPr dirty="0" sz="2400" spc="-2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dirty="0" sz="2400" spc="-2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ve</a:t>
            </a:r>
            <a:r>
              <a:rPr dirty="0" sz="2400" spc="-25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dirty="0" sz="2400" spc="-2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‘nin</a:t>
            </a:r>
            <a:r>
              <a:rPr dirty="0" sz="2400" spc="-229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235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400" spc="-2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95">
                <a:solidFill>
                  <a:srgbClr val="292934"/>
                </a:solidFill>
                <a:latin typeface="Cambria Math"/>
                <a:cs typeface="Cambria Math"/>
              </a:rPr>
              <a:t>𝑣�</a:t>
            </a:r>
            <a:r>
              <a:rPr dirty="0" sz="2400" spc="-1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235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400" spc="-2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noktaları</a:t>
            </a:r>
            <a:r>
              <a:rPr dirty="0" sz="2400" spc="-2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iki</a:t>
            </a:r>
            <a:r>
              <a:rPr dirty="0" sz="2400" spc="-2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rastgele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değişkendir.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3873436"/>
            <a:ext cx="3671824" cy="909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641858"/>
            <a:ext cx="8528050" cy="266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44"/>
              </a:spcBef>
            </a:pPr>
            <a:r>
              <a:rPr dirty="0" sz="2800" spc="-5" b="1">
                <a:solidFill>
                  <a:srgbClr val="800080"/>
                </a:solidFill>
                <a:latin typeface="Times New Roman"/>
                <a:cs typeface="Times New Roman"/>
              </a:rPr>
              <a:t>Reddetme </a:t>
            </a:r>
            <a:r>
              <a:rPr dirty="0" sz="2800" spc="-30" b="1">
                <a:solidFill>
                  <a:srgbClr val="800080"/>
                </a:solidFill>
                <a:latin typeface="Times New Roman"/>
                <a:cs typeface="Times New Roman"/>
              </a:rPr>
              <a:t>Tekniğinin</a:t>
            </a:r>
            <a:r>
              <a:rPr dirty="0" sz="2800" spc="-235" b="1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800080"/>
                </a:solidFill>
                <a:latin typeface="Times New Roman"/>
                <a:cs typeface="Times New Roman"/>
              </a:rPr>
              <a:t>Adımları:</a:t>
            </a:r>
            <a:endParaRPr sz="2800">
              <a:latin typeface="Times New Roman"/>
              <a:cs typeface="Times New Roman"/>
            </a:endParaRPr>
          </a:p>
          <a:p>
            <a:pPr marL="1109980" marR="5080" indent="-182880">
              <a:lnSpc>
                <a:spcPct val="100000"/>
              </a:lnSpc>
              <a:spcBef>
                <a:spcPts val="620"/>
              </a:spcBef>
              <a:buClr>
                <a:srgbClr val="FF6600"/>
              </a:buClr>
              <a:buSzPct val="85416"/>
              <a:buFont typeface="Arial"/>
              <a:buChar char="•"/>
              <a:tabLst>
                <a:tab pos="1110615" algn="l"/>
                <a:tab pos="1643380" algn="l"/>
                <a:tab pos="2801620" algn="l"/>
                <a:tab pos="4093210" algn="l"/>
                <a:tab pos="4609465" algn="l"/>
                <a:tab pos="4871720" algn="l"/>
                <a:tab pos="6877684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u	tekni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te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önc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li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	bir	t	fonks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yonunun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nı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lan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ası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gerekir.</a:t>
            </a:r>
            <a:endParaRPr sz="2400">
              <a:latin typeface="Times New Roman"/>
              <a:cs typeface="Times New Roman"/>
            </a:endParaRPr>
          </a:p>
          <a:p>
            <a:pPr marL="1109980" indent="-182880">
              <a:lnSpc>
                <a:spcPct val="100000"/>
              </a:lnSpc>
              <a:spcBef>
                <a:spcPts val="1200"/>
              </a:spcBef>
              <a:buClr>
                <a:srgbClr val="FF6600"/>
              </a:buClr>
              <a:buSzPct val="83333"/>
              <a:buFont typeface="Arial"/>
              <a:buChar char="•"/>
              <a:tabLst>
                <a:tab pos="1110615" algn="l"/>
                <a:tab pos="251206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Her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	t(x) ≥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f(x)</a:t>
            </a:r>
            <a:r>
              <a:rPr dirty="0" sz="24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olmalıdır.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967" y="5194046"/>
            <a:ext cx="7142480" cy="743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t(x) </a:t>
            </a:r>
            <a:r>
              <a:rPr dirty="0" sz="2400" spc="-5">
                <a:latin typeface="Times New Roman"/>
                <a:cs typeface="Times New Roman"/>
              </a:rPr>
              <a:t>fonksiyonu </a:t>
            </a:r>
            <a:r>
              <a:rPr dirty="0" sz="2400">
                <a:latin typeface="Times New Roman"/>
                <a:cs typeface="Times New Roman"/>
              </a:rPr>
              <a:t>bir olasıllık yoğunluk </a:t>
            </a:r>
            <a:r>
              <a:rPr dirty="0" sz="2400" spc="-5">
                <a:latin typeface="Times New Roman"/>
                <a:cs typeface="Times New Roman"/>
              </a:rPr>
              <a:t>fonksiyonu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değildir.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77265" algn="l"/>
              </a:tabLst>
            </a:pPr>
            <a:r>
              <a:rPr dirty="0" sz="2400" spc="-5">
                <a:latin typeface="Times New Roman"/>
                <a:cs typeface="Times New Roman"/>
              </a:rPr>
              <a:t>Çünkü	</a:t>
            </a:r>
            <a:r>
              <a:rPr dirty="0" sz="2400" b="1">
                <a:solidFill>
                  <a:srgbClr val="FF6600"/>
                </a:solidFill>
                <a:latin typeface="Times New Roman"/>
                <a:cs typeface="Times New Roman"/>
              </a:rPr>
              <a:t>c &gt;</a:t>
            </a:r>
            <a:r>
              <a:rPr dirty="0" sz="2400" spc="-114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1858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750" y="1901888"/>
            <a:ext cx="8064500" cy="4141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7050" y="1889061"/>
            <a:ext cx="8089900" cy="4167504"/>
          </a:xfrm>
          <a:custGeom>
            <a:avLst/>
            <a:gdLst/>
            <a:ahLst/>
            <a:cxnLst/>
            <a:rect l="l" t="t" r="r" b="b"/>
            <a:pathLst>
              <a:path w="8089900" h="4167504">
                <a:moveTo>
                  <a:pt x="0" y="4167251"/>
                </a:moveTo>
                <a:lnTo>
                  <a:pt x="8089900" y="4167251"/>
                </a:lnTo>
                <a:lnTo>
                  <a:pt x="8089900" y="0"/>
                </a:lnTo>
                <a:lnTo>
                  <a:pt x="0" y="0"/>
                </a:lnTo>
                <a:lnTo>
                  <a:pt x="0" y="4167251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555" y="2862326"/>
            <a:ext cx="7776844" cy="357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8855" y="2849626"/>
            <a:ext cx="7802245" cy="3605529"/>
          </a:xfrm>
          <a:custGeom>
            <a:avLst/>
            <a:gdLst/>
            <a:ahLst/>
            <a:cxnLst/>
            <a:rect l="l" t="t" r="r" b="b"/>
            <a:pathLst>
              <a:path w="7802245" h="3605529">
                <a:moveTo>
                  <a:pt x="0" y="3605149"/>
                </a:moveTo>
                <a:lnTo>
                  <a:pt x="7802245" y="3605149"/>
                </a:lnTo>
                <a:lnTo>
                  <a:pt x="7802245" y="0"/>
                </a:lnTo>
                <a:lnTo>
                  <a:pt x="0" y="0"/>
                </a:lnTo>
                <a:lnTo>
                  <a:pt x="0" y="360514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641858"/>
            <a:ext cx="7262495" cy="1837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311150" marR="5080">
              <a:lnSpc>
                <a:spcPct val="100000"/>
              </a:lnSpc>
              <a:spcBef>
                <a:spcPts val="2850"/>
              </a:spcBef>
            </a:pPr>
            <a:r>
              <a:rPr dirty="0" sz="2400">
                <a:latin typeface="Times New Roman"/>
                <a:cs typeface="Times New Roman"/>
              </a:rPr>
              <a:t>r(x) olasılık yoğunluk fonksiyonundan y rassal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değişkeni  aşağıdaki </a:t>
            </a:r>
            <a:r>
              <a:rPr dirty="0" sz="2400" spc="-5">
                <a:latin typeface="Times New Roman"/>
                <a:cs typeface="Times New Roman"/>
              </a:rPr>
              <a:t>algoritma </a:t>
            </a:r>
            <a:r>
              <a:rPr dirty="0" sz="2400">
                <a:latin typeface="Times New Roman"/>
                <a:cs typeface="Times New Roman"/>
              </a:rPr>
              <a:t>ile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üretilebilir.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0883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573" y="1412773"/>
            <a:ext cx="7123430" cy="4464050"/>
          </a:xfrm>
          <a:prstGeom prst="rect">
            <a:avLst/>
          </a:prstGeom>
        </p:spPr>
        <p:txBody>
          <a:bodyPr wrap="square" lIns="0" tIns="220979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739"/>
              </a:spcBef>
            </a:pPr>
            <a:r>
              <a:rPr dirty="0" sz="2800" spc="-10" b="1">
                <a:solidFill>
                  <a:srgbClr val="FF6600"/>
                </a:solidFill>
                <a:latin typeface="Times New Roman"/>
                <a:cs typeface="Times New Roman"/>
              </a:rPr>
              <a:t>Örnek: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1412773"/>
            <a:ext cx="7123049" cy="446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873" y="1400073"/>
            <a:ext cx="7148830" cy="4489450"/>
          </a:xfrm>
          <a:custGeom>
            <a:avLst/>
            <a:gdLst/>
            <a:ahLst/>
            <a:cxnLst/>
            <a:rect l="l" t="t" r="r" b="b"/>
            <a:pathLst>
              <a:path w="7148830" h="4489450">
                <a:moveTo>
                  <a:pt x="0" y="4489450"/>
                </a:moveTo>
                <a:lnTo>
                  <a:pt x="7148449" y="4489450"/>
                </a:lnTo>
                <a:lnTo>
                  <a:pt x="7148449" y="0"/>
                </a:lnTo>
                <a:lnTo>
                  <a:pt x="0" y="0"/>
                </a:lnTo>
                <a:lnTo>
                  <a:pt x="0" y="44894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10788" y="137414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5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0143" y="11633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1858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1557337"/>
            <a:ext cx="7632700" cy="496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950" y="1544637"/>
            <a:ext cx="7658100" cy="4991100"/>
          </a:xfrm>
          <a:custGeom>
            <a:avLst/>
            <a:gdLst/>
            <a:ahLst/>
            <a:cxnLst/>
            <a:rect l="l" t="t" r="r" b="b"/>
            <a:pathLst>
              <a:path w="7658100" h="4991100">
                <a:moveTo>
                  <a:pt x="0" y="4991100"/>
                </a:moveTo>
                <a:lnTo>
                  <a:pt x="7658100" y="4991100"/>
                </a:lnTo>
                <a:lnTo>
                  <a:pt x="7658100" y="0"/>
                </a:lnTo>
                <a:lnTo>
                  <a:pt x="0" y="0"/>
                </a:lnTo>
                <a:lnTo>
                  <a:pt x="0" y="49911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3357519"/>
            <a:ext cx="6981828" cy="2241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7412" y="3344862"/>
            <a:ext cx="7010400" cy="2266950"/>
          </a:xfrm>
          <a:custGeom>
            <a:avLst/>
            <a:gdLst/>
            <a:ahLst/>
            <a:cxnLst/>
            <a:rect l="l" t="t" r="r" b="b"/>
            <a:pathLst>
              <a:path w="7010400" h="2266950">
                <a:moveTo>
                  <a:pt x="0" y="2266950"/>
                </a:moveTo>
                <a:lnTo>
                  <a:pt x="7010400" y="2266950"/>
                </a:lnTo>
                <a:lnTo>
                  <a:pt x="7010400" y="0"/>
                </a:lnTo>
                <a:lnTo>
                  <a:pt x="0" y="0"/>
                </a:lnTo>
                <a:lnTo>
                  <a:pt x="0" y="22669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641858"/>
            <a:ext cx="7711440" cy="198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652780" marR="5080" indent="-182880">
              <a:lnSpc>
                <a:spcPct val="100000"/>
              </a:lnSpc>
              <a:spcBef>
                <a:spcPts val="3990"/>
              </a:spcBef>
              <a:buClr>
                <a:srgbClr val="FF6600"/>
              </a:buClr>
              <a:buSzPct val="83333"/>
              <a:buFont typeface="Arial"/>
              <a:buChar char="•"/>
              <a:tabLst>
                <a:tab pos="653415" algn="l"/>
              </a:tabLst>
            </a:pPr>
            <a:r>
              <a:rPr dirty="0" sz="2400" spc="-45">
                <a:solidFill>
                  <a:srgbClr val="292934"/>
                </a:solidFill>
                <a:latin typeface="Times New Roman"/>
                <a:cs typeface="Times New Roman"/>
              </a:rPr>
              <a:t>Ters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dönüşüm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metodu kullanılarak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r(x)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yoğunluk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fonksiyonundan [a , b] aralığında bir değişken</a:t>
            </a:r>
            <a:r>
              <a:rPr dirty="0" sz="24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üretilebilir.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1858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12" y="1700212"/>
            <a:ext cx="7632700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1512" y="1687512"/>
            <a:ext cx="7658100" cy="4483100"/>
          </a:xfrm>
          <a:custGeom>
            <a:avLst/>
            <a:gdLst/>
            <a:ahLst/>
            <a:cxnLst/>
            <a:rect l="l" t="t" r="r" b="b"/>
            <a:pathLst>
              <a:path w="7658100" h="4483100">
                <a:moveTo>
                  <a:pt x="0" y="4483100"/>
                </a:moveTo>
                <a:lnTo>
                  <a:pt x="7658100" y="4483100"/>
                </a:lnTo>
                <a:lnTo>
                  <a:pt x="7658100" y="0"/>
                </a:lnTo>
                <a:lnTo>
                  <a:pt x="0" y="0"/>
                </a:lnTo>
                <a:lnTo>
                  <a:pt x="0" y="44831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250" y="3068701"/>
            <a:ext cx="5472049" cy="360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6550" y="3056001"/>
            <a:ext cx="5497830" cy="3627754"/>
          </a:xfrm>
          <a:custGeom>
            <a:avLst/>
            <a:gdLst/>
            <a:ahLst/>
            <a:cxnLst/>
            <a:rect l="l" t="t" r="r" b="b"/>
            <a:pathLst>
              <a:path w="5497830" h="3627754">
                <a:moveTo>
                  <a:pt x="0" y="3627374"/>
                </a:moveTo>
                <a:lnTo>
                  <a:pt x="5497576" y="3627374"/>
                </a:lnTo>
                <a:lnTo>
                  <a:pt x="5497576" y="0"/>
                </a:lnTo>
                <a:lnTo>
                  <a:pt x="0" y="0"/>
                </a:lnTo>
                <a:lnTo>
                  <a:pt x="0" y="362737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641858"/>
            <a:ext cx="7628890" cy="2338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70"/>
              </a:spcBef>
            </a:pPr>
            <a:r>
              <a:rPr dirty="0" sz="2800" spc="-10" b="1">
                <a:solidFill>
                  <a:srgbClr val="FF6600"/>
                </a:solidFill>
                <a:latin typeface="Times New Roman"/>
                <a:cs typeface="Times New Roman"/>
              </a:rPr>
              <a:t>Örnek: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Beta (4,3)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dağılımından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rassal değişken üreten</a:t>
            </a:r>
            <a:r>
              <a:rPr dirty="0" sz="2400" spc="-1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algoritmayı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reddetme yöntemine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göre</a:t>
            </a:r>
            <a:r>
              <a:rPr dirty="0" sz="2400" spc="-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düzenleyin.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1858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763776"/>
            <a:ext cx="8351774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5612" y="1751076"/>
            <a:ext cx="8377555" cy="4580255"/>
          </a:xfrm>
          <a:custGeom>
            <a:avLst/>
            <a:gdLst/>
            <a:ahLst/>
            <a:cxnLst/>
            <a:rect l="l" t="t" r="r" b="b"/>
            <a:pathLst>
              <a:path w="8377555" h="4580255">
                <a:moveTo>
                  <a:pt x="0" y="4579874"/>
                </a:moveTo>
                <a:lnTo>
                  <a:pt x="8377174" y="4579874"/>
                </a:lnTo>
                <a:lnTo>
                  <a:pt x="8377174" y="0"/>
                </a:lnTo>
                <a:lnTo>
                  <a:pt x="0" y="0"/>
                </a:lnTo>
                <a:lnTo>
                  <a:pt x="0" y="457987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2179" y="3644976"/>
            <a:ext cx="2654935" cy="1200785"/>
          </a:xfrm>
          <a:custGeom>
            <a:avLst/>
            <a:gdLst/>
            <a:ahLst/>
            <a:cxnLst/>
            <a:rect l="l" t="t" r="r" b="b"/>
            <a:pathLst>
              <a:path w="2654934" h="1200785">
                <a:moveTo>
                  <a:pt x="0" y="1200327"/>
                </a:moveTo>
                <a:lnTo>
                  <a:pt x="2654554" y="1200327"/>
                </a:lnTo>
                <a:lnTo>
                  <a:pt x="2654554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30950" y="429145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8" y="169164"/>
                </a:lnTo>
                <a:lnTo>
                  <a:pt x="220581" y="197792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6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9" y="37084"/>
                </a:lnTo>
                <a:lnTo>
                  <a:pt x="226538" y="5526"/>
                </a:lnTo>
                <a:lnTo>
                  <a:pt x="211200" y="0"/>
                </a:lnTo>
                <a:close/>
              </a:path>
              <a:path w="278765" h="212089">
                <a:moveTo>
                  <a:pt x="67563" y="0"/>
                </a:moveTo>
                <a:lnTo>
                  <a:pt x="27166" y="24056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48169" y="4291457"/>
            <a:ext cx="678180" cy="212090"/>
          </a:xfrm>
          <a:custGeom>
            <a:avLst/>
            <a:gdLst/>
            <a:ahLst/>
            <a:cxnLst/>
            <a:rect l="l" t="t" r="r" b="b"/>
            <a:pathLst>
              <a:path w="678179" h="212089">
                <a:moveTo>
                  <a:pt x="610488" y="0"/>
                </a:moveTo>
                <a:lnTo>
                  <a:pt x="607440" y="8636"/>
                </a:lnTo>
                <a:lnTo>
                  <a:pt x="619726" y="13946"/>
                </a:lnTo>
                <a:lnTo>
                  <a:pt x="630285" y="21304"/>
                </a:lnTo>
                <a:lnTo>
                  <a:pt x="651676" y="55429"/>
                </a:lnTo>
                <a:lnTo>
                  <a:pt x="658749" y="104775"/>
                </a:lnTo>
                <a:lnTo>
                  <a:pt x="657963" y="123444"/>
                </a:lnTo>
                <a:lnTo>
                  <a:pt x="646176" y="169164"/>
                </a:lnTo>
                <a:lnTo>
                  <a:pt x="619869" y="197792"/>
                </a:lnTo>
                <a:lnTo>
                  <a:pt x="607822" y="203200"/>
                </a:lnTo>
                <a:lnTo>
                  <a:pt x="610488" y="211709"/>
                </a:lnTo>
                <a:lnTo>
                  <a:pt x="650958" y="187706"/>
                </a:lnTo>
                <a:lnTo>
                  <a:pt x="673687" y="143335"/>
                </a:lnTo>
                <a:lnTo>
                  <a:pt x="678052" y="105918"/>
                </a:lnTo>
                <a:lnTo>
                  <a:pt x="676957" y="86536"/>
                </a:lnTo>
                <a:lnTo>
                  <a:pt x="660526" y="37084"/>
                </a:lnTo>
                <a:lnTo>
                  <a:pt x="625826" y="5526"/>
                </a:lnTo>
                <a:lnTo>
                  <a:pt x="610488" y="0"/>
                </a:lnTo>
                <a:close/>
              </a:path>
              <a:path w="678179" h="212089">
                <a:moveTo>
                  <a:pt x="67563" y="0"/>
                </a:moveTo>
                <a:lnTo>
                  <a:pt x="27166" y="24056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44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89418" y="4291457"/>
            <a:ext cx="678180" cy="212090"/>
          </a:xfrm>
          <a:custGeom>
            <a:avLst/>
            <a:gdLst/>
            <a:ahLst/>
            <a:cxnLst/>
            <a:rect l="l" t="t" r="r" b="b"/>
            <a:pathLst>
              <a:path w="678179" h="212089">
                <a:moveTo>
                  <a:pt x="610488" y="0"/>
                </a:moveTo>
                <a:lnTo>
                  <a:pt x="607440" y="8636"/>
                </a:lnTo>
                <a:lnTo>
                  <a:pt x="619726" y="13946"/>
                </a:lnTo>
                <a:lnTo>
                  <a:pt x="630285" y="21304"/>
                </a:lnTo>
                <a:lnTo>
                  <a:pt x="651676" y="55429"/>
                </a:lnTo>
                <a:lnTo>
                  <a:pt x="658749" y="104775"/>
                </a:lnTo>
                <a:lnTo>
                  <a:pt x="657963" y="123444"/>
                </a:lnTo>
                <a:lnTo>
                  <a:pt x="646176" y="169164"/>
                </a:lnTo>
                <a:lnTo>
                  <a:pt x="619869" y="197792"/>
                </a:lnTo>
                <a:lnTo>
                  <a:pt x="607822" y="203200"/>
                </a:lnTo>
                <a:lnTo>
                  <a:pt x="610488" y="211709"/>
                </a:lnTo>
                <a:lnTo>
                  <a:pt x="650958" y="187706"/>
                </a:lnTo>
                <a:lnTo>
                  <a:pt x="673687" y="143335"/>
                </a:lnTo>
                <a:lnTo>
                  <a:pt x="678052" y="105918"/>
                </a:lnTo>
                <a:lnTo>
                  <a:pt x="676957" y="86536"/>
                </a:lnTo>
                <a:lnTo>
                  <a:pt x="660526" y="37084"/>
                </a:lnTo>
                <a:lnTo>
                  <a:pt x="625826" y="5526"/>
                </a:lnTo>
                <a:lnTo>
                  <a:pt x="610488" y="0"/>
                </a:lnTo>
                <a:close/>
              </a:path>
              <a:path w="678179" h="212089">
                <a:moveTo>
                  <a:pt x="67563" y="0"/>
                </a:moveTo>
                <a:lnTo>
                  <a:pt x="27166" y="24056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44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48754" y="4565777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52" y="0"/>
                </a:moveTo>
                <a:lnTo>
                  <a:pt x="205104" y="8636"/>
                </a:lnTo>
                <a:lnTo>
                  <a:pt x="217390" y="13946"/>
                </a:lnTo>
                <a:lnTo>
                  <a:pt x="227949" y="21304"/>
                </a:lnTo>
                <a:lnTo>
                  <a:pt x="249340" y="55429"/>
                </a:lnTo>
                <a:lnTo>
                  <a:pt x="256413" y="104775"/>
                </a:lnTo>
                <a:lnTo>
                  <a:pt x="255627" y="123443"/>
                </a:lnTo>
                <a:lnTo>
                  <a:pt x="243840" y="169164"/>
                </a:lnTo>
                <a:lnTo>
                  <a:pt x="217533" y="197792"/>
                </a:lnTo>
                <a:lnTo>
                  <a:pt x="205486" y="203200"/>
                </a:lnTo>
                <a:lnTo>
                  <a:pt x="208152" y="211709"/>
                </a:lnTo>
                <a:lnTo>
                  <a:pt x="248622" y="187706"/>
                </a:lnTo>
                <a:lnTo>
                  <a:pt x="271351" y="143335"/>
                </a:lnTo>
                <a:lnTo>
                  <a:pt x="275717" y="105918"/>
                </a:lnTo>
                <a:lnTo>
                  <a:pt x="274621" y="86536"/>
                </a:lnTo>
                <a:lnTo>
                  <a:pt x="258191" y="37084"/>
                </a:lnTo>
                <a:lnTo>
                  <a:pt x="223490" y="5526"/>
                </a:lnTo>
                <a:lnTo>
                  <a:pt x="208152" y="0"/>
                </a:lnTo>
                <a:close/>
              </a:path>
              <a:path w="276225" h="212089">
                <a:moveTo>
                  <a:pt x="67564" y="0"/>
                </a:moveTo>
                <a:lnTo>
                  <a:pt x="27166" y="24056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12179" y="3644976"/>
            <a:ext cx="2654935" cy="1200785"/>
          </a:xfrm>
          <a:prstGeom prst="rect">
            <a:avLst/>
          </a:prstGeom>
          <a:ln w="26424">
            <a:solidFill>
              <a:srgbClr val="92A199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78740" marR="169672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Bilgi: 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x&gt;2;</a:t>
            </a:r>
            <a:endParaRPr sz="1800">
              <a:latin typeface="Arial"/>
              <a:cs typeface="Arial"/>
            </a:endParaRPr>
          </a:p>
          <a:p>
            <a:pPr algn="ctr" marR="86995">
              <a:lnSpc>
                <a:spcPct val="100000"/>
              </a:lnSpc>
              <a:tabLst>
                <a:tab pos="504190" algn="l"/>
                <a:tab pos="833755" algn="l"/>
              </a:tabLst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Γ</a:t>
            </a:r>
            <a:r>
              <a:rPr dirty="0" sz="1800" spc="34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350">
                <a:solidFill>
                  <a:srgbClr val="FF0000"/>
                </a:solidFill>
                <a:latin typeface="Cambria Math"/>
                <a:cs typeface="Cambria Math"/>
              </a:rPr>
              <a:t>�	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=	</a:t>
            </a:r>
            <a:r>
              <a:rPr dirty="0" sz="1800" spc="-350">
                <a:solidFill>
                  <a:srgbClr val="FF0000"/>
                </a:solidFill>
                <a:latin typeface="Cambria Math"/>
                <a:cs typeface="Cambria Math"/>
              </a:rPr>
              <a:t>�         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− 1 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Γ  </a:t>
            </a:r>
            <a:r>
              <a:rPr dirty="0" sz="1800" spc="-350">
                <a:solidFill>
                  <a:srgbClr val="FF0000"/>
                </a:solidFill>
                <a:latin typeface="Cambria Math"/>
                <a:cs typeface="Cambria Math"/>
              </a:rPr>
              <a:t>�         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dirty="0" sz="1800" spc="-17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algn="ctr" marL="1270">
              <a:lnSpc>
                <a:spcPct val="100000"/>
              </a:lnSpc>
              <a:tabLst>
                <a:tab pos="504190" algn="l"/>
              </a:tabLst>
            </a:pP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Γ</a:t>
            </a:r>
            <a:r>
              <a:rPr dirty="0" sz="1800" spc="3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1	=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407034"/>
            <a:ext cx="7346315" cy="864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1">
                <a:solidFill>
                  <a:srgbClr val="FF0000"/>
                </a:solidFill>
                <a:latin typeface="Times New Roman"/>
                <a:cs typeface="Times New Roman"/>
              </a:rPr>
              <a:t>RASSAL </a:t>
            </a:r>
            <a:r>
              <a:rPr dirty="0" sz="2800" spc="-145" b="1">
                <a:solidFill>
                  <a:srgbClr val="FF0000"/>
                </a:solidFill>
                <a:latin typeface="Times New Roman"/>
                <a:cs typeface="Times New Roman"/>
              </a:rPr>
              <a:t>SAYI </a:t>
            </a:r>
            <a:r>
              <a:rPr dirty="0" sz="2800" spc="-100" b="1">
                <a:solidFill>
                  <a:srgbClr val="FF0000"/>
                </a:solidFill>
                <a:latin typeface="Times New Roman"/>
                <a:cs typeface="Times New Roman"/>
              </a:rPr>
              <a:t>ÜRETEÇLERİNDEN</a:t>
            </a:r>
            <a:r>
              <a:rPr dirty="0" sz="2800" spc="-4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95" b="1">
                <a:solidFill>
                  <a:srgbClr val="FF0000"/>
                </a:solidFill>
                <a:latin typeface="Times New Roman"/>
                <a:cs typeface="Times New Roman"/>
              </a:rPr>
              <a:t>İSTENİLEN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00" b="1">
                <a:solidFill>
                  <a:srgbClr val="FF0000"/>
                </a:solidFill>
                <a:latin typeface="Times New Roman"/>
                <a:cs typeface="Times New Roman"/>
              </a:rPr>
              <a:t>ÖZELLİKLER: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942" y="2253996"/>
            <a:ext cx="5224145" cy="1932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FF6600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Rassallık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FF6600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Büyük</a:t>
            </a:r>
            <a:r>
              <a:rPr dirty="0" sz="24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Period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FF6600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35">
                <a:solidFill>
                  <a:srgbClr val="292934"/>
                </a:solidFill>
                <a:latin typeface="Times New Roman"/>
                <a:cs typeface="Times New Roman"/>
              </a:rPr>
              <a:t>Yeniden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Üretilebilirlik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(Reproducibility</a:t>
            </a:r>
            <a:r>
              <a:rPr dirty="0" sz="24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FF6600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Hesaplama</a:t>
            </a:r>
            <a:r>
              <a:rPr dirty="0" sz="24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Etkinliği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1858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12" y="1557382"/>
            <a:ext cx="7920130" cy="4959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1512" y="1544637"/>
            <a:ext cx="7945755" cy="4984750"/>
          </a:xfrm>
          <a:custGeom>
            <a:avLst/>
            <a:gdLst/>
            <a:ahLst/>
            <a:cxnLst/>
            <a:rect l="l" t="t" r="r" b="b"/>
            <a:pathLst>
              <a:path w="7945755" h="4984750">
                <a:moveTo>
                  <a:pt x="0" y="4984750"/>
                </a:moveTo>
                <a:lnTo>
                  <a:pt x="7945374" y="4984750"/>
                </a:lnTo>
                <a:lnTo>
                  <a:pt x="7945374" y="0"/>
                </a:lnTo>
                <a:lnTo>
                  <a:pt x="0" y="0"/>
                </a:lnTo>
                <a:lnTo>
                  <a:pt x="0" y="49847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1858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2060575"/>
            <a:ext cx="7200900" cy="393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0287" y="2047875"/>
            <a:ext cx="7226300" cy="3962400"/>
          </a:xfrm>
          <a:custGeom>
            <a:avLst/>
            <a:gdLst/>
            <a:ahLst/>
            <a:cxnLst/>
            <a:rect l="l" t="t" r="r" b="b"/>
            <a:pathLst>
              <a:path w="7226300" h="3962400">
                <a:moveTo>
                  <a:pt x="0" y="3962400"/>
                </a:moveTo>
                <a:lnTo>
                  <a:pt x="7226300" y="3962400"/>
                </a:lnTo>
                <a:lnTo>
                  <a:pt x="72263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1858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012" y="1700276"/>
            <a:ext cx="7129399" cy="460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3312" y="1687576"/>
            <a:ext cx="7155180" cy="4627880"/>
          </a:xfrm>
          <a:custGeom>
            <a:avLst/>
            <a:gdLst/>
            <a:ahLst/>
            <a:cxnLst/>
            <a:rect l="l" t="t" r="r" b="b"/>
            <a:pathLst>
              <a:path w="7155180" h="4627880">
                <a:moveTo>
                  <a:pt x="0" y="4627499"/>
                </a:moveTo>
                <a:lnTo>
                  <a:pt x="7154926" y="4627499"/>
                </a:lnTo>
                <a:lnTo>
                  <a:pt x="7154926" y="0"/>
                </a:lnTo>
                <a:lnTo>
                  <a:pt x="0" y="0"/>
                </a:lnTo>
                <a:lnTo>
                  <a:pt x="0" y="462749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1858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1557400"/>
            <a:ext cx="7777099" cy="503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9775" y="1541525"/>
            <a:ext cx="7809230" cy="5062855"/>
          </a:xfrm>
          <a:custGeom>
            <a:avLst/>
            <a:gdLst/>
            <a:ahLst/>
            <a:cxnLst/>
            <a:rect l="l" t="t" r="r" b="b"/>
            <a:pathLst>
              <a:path w="7809230" h="5062855">
                <a:moveTo>
                  <a:pt x="0" y="5062474"/>
                </a:moveTo>
                <a:lnTo>
                  <a:pt x="7808976" y="5062474"/>
                </a:lnTo>
                <a:lnTo>
                  <a:pt x="7808976" y="0"/>
                </a:lnTo>
                <a:lnTo>
                  <a:pt x="0" y="0"/>
                </a:lnTo>
                <a:lnTo>
                  <a:pt x="0" y="5062474"/>
                </a:lnTo>
                <a:close/>
              </a:path>
            </a:pathLst>
          </a:custGeom>
          <a:ln w="31750">
            <a:solidFill>
              <a:srgbClr val="8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89137"/>
            <a:ext cx="8124825" cy="4679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9300" y="1976437"/>
            <a:ext cx="8150225" cy="4705350"/>
          </a:xfrm>
          <a:custGeom>
            <a:avLst/>
            <a:gdLst/>
            <a:ahLst/>
            <a:cxnLst/>
            <a:rect l="l" t="t" r="r" b="b"/>
            <a:pathLst>
              <a:path w="8150225" h="4705350">
                <a:moveTo>
                  <a:pt x="0" y="4705350"/>
                </a:moveTo>
                <a:lnTo>
                  <a:pt x="8150225" y="4705350"/>
                </a:lnTo>
                <a:lnTo>
                  <a:pt x="8150225" y="0"/>
                </a:lnTo>
                <a:lnTo>
                  <a:pt x="0" y="0"/>
                </a:lnTo>
                <a:lnTo>
                  <a:pt x="0" y="47053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641858"/>
            <a:ext cx="4561840" cy="1242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800" spc="-10" b="1">
                <a:solidFill>
                  <a:srgbClr val="FF6600"/>
                </a:solidFill>
                <a:latin typeface="Times New Roman"/>
                <a:cs typeface="Times New Roman"/>
              </a:rPr>
              <a:t>Örnek: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7961" y="86868"/>
            <a:ext cx="24364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696363"/>
                </a:solidFill>
                <a:latin typeface="Arial"/>
                <a:cs typeface="Arial"/>
              </a:rPr>
              <a:t>BMÜ-421 </a:t>
            </a:r>
            <a:r>
              <a:rPr dirty="0" sz="1200" b="1">
                <a:solidFill>
                  <a:srgbClr val="696363"/>
                </a:solidFill>
                <a:latin typeface="Arial"/>
                <a:cs typeface="Arial"/>
              </a:rPr>
              <a:t>Benzetim </a:t>
            </a:r>
            <a:r>
              <a:rPr dirty="0" sz="1200" spc="-15" b="1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85" b="1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1858"/>
            <a:ext cx="456184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0" b="1">
                <a:solidFill>
                  <a:srgbClr val="FF6600"/>
                </a:solidFill>
                <a:latin typeface="Times New Roman"/>
                <a:cs typeface="Times New Roman"/>
              </a:rPr>
              <a:t>Reddetme</a:t>
            </a:r>
            <a:r>
              <a:rPr dirty="0" sz="4800" spc="-40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4800" spc="-150" b="1">
                <a:solidFill>
                  <a:srgbClr val="FF6600"/>
                </a:solidFill>
                <a:latin typeface="Times New Roman"/>
                <a:cs typeface="Times New Roman"/>
              </a:rPr>
              <a:t>Tekniği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2325" y="1412875"/>
            <a:ext cx="7715250" cy="518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9625" y="1400175"/>
            <a:ext cx="7740650" cy="5210175"/>
          </a:xfrm>
          <a:custGeom>
            <a:avLst/>
            <a:gdLst/>
            <a:ahLst/>
            <a:cxnLst/>
            <a:rect l="l" t="t" r="r" b="b"/>
            <a:pathLst>
              <a:path w="7740650" h="5210175">
                <a:moveTo>
                  <a:pt x="0" y="5210175"/>
                </a:moveTo>
                <a:lnTo>
                  <a:pt x="7740650" y="5210175"/>
                </a:lnTo>
                <a:lnTo>
                  <a:pt x="7740650" y="0"/>
                </a:lnTo>
                <a:lnTo>
                  <a:pt x="0" y="0"/>
                </a:lnTo>
                <a:lnTo>
                  <a:pt x="0" y="52101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42441"/>
            <a:ext cx="8042909" cy="280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95">
                <a:solidFill>
                  <a:srgbClr val="D2523B"/>
                </a:solidFill>
                <a:latin typeface="Arial"/>
                <a:cs typeface="Arial"/>
              </a:rPr>
              <a:t>Convolution (Konvolüsyon)</a:t>
            </a:r>
            <a:r>
              <a:rPr dirty="0" sz="3600" spc="-35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3600" spc="-85">
                <a:solidFill>
                  <a:srgbClr val="D2523B"/>
                </a:solidFill>
                <a:latin typeface="Arial"/>
                <a:cs typeface="Arial"/>
              </a:rPr>
              <a:t>Metodu</a:t>
            </a:r>
            <a:endParaRPr sz="3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73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Bağımsız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özdeş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dağıtılan (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1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,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7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,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…  </a:t>
            </a:r>
            <a:r>
              <a:rPr dirty="0" sz="2400" spc="-9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1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202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rasgele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değişkenlerinin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toplamı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olan 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değişkenidir.</a:t>
            </a:r>
            <a:endParaRPr sz="24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Eğer 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202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r>
              <a:rPr dirty="0" sz="2400" spc="135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𝑖 = 1, 2, …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, </a:t>
            </a:r>
            <a:r>
              <a:rPr dirty="0" sz="2400" spc="-31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için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aynı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yoğunluk fonksiyonu  </a:t>
            </a:r>
            <a:r>
              <a:rPr dirty="0" sz="2400" spc="-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89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r>
              <a:rPr dirty="0" sz="2400" spc="-60">
                <a:solidFill>
                  <a:srgbClr val="292934"/>
                </a:solidFill>
                <a:latin typeface="Cambria Math"/>
                <a:cs typeface="Cambria Math"/>
              </a:rPr>
              <a:t>(�)</a:t>
            </a:r>
            <a:r>
              <a:rPr dirty="0" sz="2400" spc="-60">
                <a:solidFill>
                  <a:srgbClr val="292934"/>
                </a:solidFill>
                <a:latin typeface="Arial"/>
                <a:cs typeface="Arial"/>
              </a:rPr>
              <a:t>’e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sahip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ise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’in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yoğunluk fonksiyonu </a:t>
            </a:r>
            <a:r>
              <a:rPr dirty="0" sz="2400" spc="-145">
                <a:solidFill>
                  <a:srgbClr val="292934"/>
                </a:solidFill>
                <a:latin typeface="Cambria Math"/>
                <a:cs typeface="Cambria Math"/>
              </a:rPr>
              <a:t>�(�)</a:t>
            </a:r>
            <a:r>
              <a:rPr dirty="0" sz="2400" spc="-145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400" spc="-305">
                <a:solidFill>
                  <a:srgbClr val="292934"/>
                </a:solidFill>
                <a:latin typeface="Cambria Math"/>
                <a:cs typeface="Cambria Math"/>
              </a:rPr>
              <a:t>�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tabanlı yoğunluk fonksiyonlarının her biri için 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konvolüsyondur.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742441"/>
            <a:ext cx="4287520" cy="1271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8440">
              <a:lnSpc>
                <a:spcPct val="100000"/>
              </a:lnSpc>
            </a:pPr>
            <a:r>
              <a:rPr dirty="0" sz="3600" spc="-90">
                <a:solidFill>
                  <a:srgbClr val="D2523B"/>
                </a:solidFill>
                <a:latin typeface="Arial"/>
                <a:cs typeface="Arial"/>
              </a:rPr>
              <a:t>Konvolüsyon</a:t>
            </a:r>
            <a:r>
              <a:rPr dirty="0" sz="3600" spc="-31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3600" spc="-85">
                <a:solidFill>
                  <a:srgbClr val="D2523B"/>
                </a:solidFill>
                <a:latin typeface="Arial"/>
                <a:cs typeface="Arial"/>
              </a:rPr>
              <a:t>Metodu</a:t>
            </a:r>
            <a:endParaRPr sz="3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735"/>
              </a:spcBef>
              <a:buClr>
                <a:srgbClr val="92A199"/>
              </a:buClr>
              <a:buSzPct val="85416"/>
              <a:buChar char="•"/>
              <a:tabLst>
                <a:tab pos="196215" algn="l"/>
              </a:tabLst>
            </a:pPr>
            <a:r>
              <a:rPr dirty="0" sz="2400" spc="-40">
                <a:solidFill>
                  <a:srgbClr val="292934"/>
                </a:solidFill>
                <a:latin typeface="Arial"/>
                <a:cs typeface="Arial"/>
              </a:rPr>
              <a:t>Yani;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54501" y="2831464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162" y="0"/>
                </a:moveTo>
                <a:lnTo>
                  <a:pt x="276098" y="11430"/>
                </a:lnTo>
                <a:lnTo>
                  <a:pt x="292461" y="18504"/>
                </a:lnTo>
                <a:lnTo>
                  <a:pt x="306514" y="28305"/>
                </a:lnTo>
                <a:lnTo>
                  <a:pt x="335047" y="73852"/>
                </a:lnTo>
                <a:lnTo>
                  <a:pt x="343378" y="115623"/>
                </a:lnTo>
                <a:lnTo>
                  <a:pt x="344424" y="139700"/>
                </a:lnTo>
                <a:lnTo>
                  <a:pt x="343376" y="164580"/>
                </a:lnTo>
                <a:lnTo>
                  <a:pt x="334994" y="207529"/>
                </a:lnTo>
                <a:lnTo>
                  <a:pt x="306514" y="253777"/>
                </a:lnTo>
                <a:lnTo>
                  <a:pt x="276606" y="270763"/>
                </a:lnTo>
                <a:lnTo>
                  <a:pt x="280162" y="282321"/>
                </a:lnTo>
                <a:lnTo>
                  <a:pt x="318658" y="264239"/>
                </a:lnTo>
                <a:lnTo>
                  <a:pt x="346963" y="232918"/>
                </a:lnTo>
                <a:lnTo>
                  <a:pt x="364394" y="191071"/>
                </a:lnTo>
                <a:lnTo>
                  <a:pt x="370204" y="141224"/>
                </a:lnTo>
                <a:lnTo>
                  <a:pt x="368732" y="115339"/>
                </a:lnTo>
                <a:lnTo>
                  <a:pt x="357024" y="69429"/>
                </a:lnTo>
                <a:lnTo>
                  <a:pt x="333954" y="32093"/>
                </a:lnTo>
                <a:lnTo>
                  <a:pt x="300616" y="7379"/>
                </a:lnTo>
                <a:lnTo>
                  <a:pt x="280162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59153" y="2382901"/>
            <a:ext cx="2670810" cy="1120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877569">
              <a:lnSpc>
                <a:spcPct val="100000"/>
              </a:lnSpc>
            </a:pPr>
            <a:r>
              <a:rPr dirty="0" sz="1750" spc="-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692150" algn="l"/>
                <a:tab pos="1684655" algn="l"/>
                <a:tab pos="2495550" algn="l"/>
              </a:tabLst>
            </a:pP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7">
                <a:solidFill>
                  <a:srgbClr val="292934"/>
                </a:solidFill>
                <a:latin typeface="Cambria Math"/>
                <a:cs typeface="Cambria Math"/>
              </a:rPr>
              <a:t>𝑘 </a:t>
            </a:r>
            <a:r>
              <a:rPr dirty="0" baseline="-15873" sz="2625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r>
              <a:rPr dirty="0" sz="2400" spc="-6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6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r>
              <a:rPr dirty="0" sz="2400" spc="-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3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  <a:p>
            <a:pPr algn="ctr" marR="873125">
              <a:lnSpc>
                <a:spcPct val="100000"/>
              </a:lnSpc>
              <a:spcBef>
                <a:spcPts val="830"/>
              </a:spcBef>
            </a:pPr>
            <a:r>
              <a:rPr dirty="0" sz="1750" spc="114">
                <a:solidFill>
                  <a:srgbClr val="292934"/>
                </a:solidFill>
                <a:latin typeface="Cambria Math"/>
                <a:cs typeface="Cambria Math"/>
              </a:rPr>
              <a:t>𝑘=1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4909" y="2754757"/>
            <a:ext cx="365760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0525" algn="l"/>
              </a:tabLst>
            </a:pP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2400" spc="-17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262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2400" spc="-175">
                <a:solidFill>
                  <a:srgbClr val="292934"/>
                </a:solidFill>
                <a:latin typeface="Cambria Math"/>
                <a:cs typeface="Cambria Math"/>
              </a:rPr>
              <a:t>(�)⨂�</a:t>
            </a:r>
            <a:r>
              <a:rPr dirty="0" baseline="-15873" sz="2625" spc="-262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2400" spc="-175">
                <a:solidFill>
                  <a:srgbClr val="292934"/>
                </a:solidFill>
                <a:latin typeface="Cambria Math"/>
                <a:cs typeface="Cambria Math"/>
              </a:rPr>
              <a:t>(�)⨂</a:t>
            </a:r>
            <a:r>
              <a:rPr dirty="0" sz="2400" spc="-1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…</a:t>
            </a:r>
            <a:r>
              <a:rPr dirty="0" sz="2400" spc="-16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⨂  </a:t>
            </a:r>
            <a:r>
              <a:rPr dirty="0" sz="24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352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235">
                <a:solidFill>
                  <a:srgbClr val="292934"/>
                </a:solidFill>
                <a:latin typeface="Cambria Math"/>
                <a:cs typeface="Cambria Math"/>
              </a:rPr>
              <a:t>(�)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779" y="4030853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60" y="0"/>
                </a:moveTo>
                <a:lnTo>
                  <a:pt x="276047" y="11430"/>
                </a:lnTo>
                <a:lnTo>
                  <a:pt x="292389" y="18504"/>
                </a:lnTo>
                <a:lnTo>
                  <a:pt x="306443" y="28305"/>
                </a:lnTo>
                <a:lnTo>
                  <a:pt x="334978" y="73852"/>
                </a:lnTo>
                <a:lnTo>
                  <a:pt x="343317" y="115623"/>
                </a:lnTo>
                <a:lnTo>
                  <a:pt x="344360" y="139700"/>
                </a:lnTo>
                <a:lnTo>
                  <a:pt x="343313" y="164580"/>
                </a:lnTo>
                <a:lnTo>
                  <a:pt x="334941" y="207529"/>
                </a:lnTo>
                <a:lnTo>
                  <a:pt x="306466" y="253777"/>
                </a:lnTo>
                <a:lnTo>
                  <a:pt x="276491" y="270764"/>
                </a:lnTo>
                <a:lnTo>
                  <a:pt x="280060" y="282321"/>
                </a:lnTo>
                <a:lnTo>
                  <a:pt x="318574" y="264239"/>
                </a:lnTo>
                <a:lnTo>
                  <a:pt x="346887" y="232918"/>
                </a:lnTo>
                <a:lnTo>
                  <a:pt x="364301" y="191071"/>
                </a:lnTo>
                <a:lnTo>
                  <a:pt x="370103" y="141224"/>
                </a:lnTo>
                <a:lnTo>
                  <a:pt x="368648" y="115339"/>
                </a:lnTo>
                <a:lnTo>
                  <a:pt x="357003" y="69429"/>
                </a:lnTo>
                <a:lnTo>
                  <a:pt x="333909" y="32093"/>
                </a:lnTo>
                <a:lnTo>
                  <a:pt x="300534" y="7379"/>
                </a:lnTo>
                <a:lnTo>
                  <a:pt x="280060" y="0"/>
                </a:lnTo>
                <a:close/>
              </a:path>
              <a:path w="370205" h="282575">
                <a:moveTo>
                  <a:pt x="90042" y="0"/>
                </a:moveTo>
                <a:lnTo>
                  <a:pt x="51628" y="18081"/>
                </a:lnTo>
                <a:lnTo>
                  <a:pt x="23291" y="49403"/>
                </a:lnTo>
                <a:lnTo>
                  <a:pt x="5821" y="91408"/>
                </a:lnTo>
                <a:lnTo>
                  <a:pt x="0" y="141224"/>
                </a:lnTo>
                <a:lnTo>
                  <a:pt x="1450" y="167159"/>
                </a:lnTo>
                <a:lnTo>
                  <a:pt x="13056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611" y="270764"/>
                </a:lnTo>
                <a:lnTo>
                  <a:pt x="77523" y="263663"/>
                </a:lnTo>
                <a:lnTo>
                  <a:pt x="63642" y="253777"/>
                </a:lnTo>
                <a:lnTo>
                  <a:pt x="35167" y="207529"/>
                </a:lnTo>
                <a:lnTo>
                  <a:pt x="26790" y="164580"/>
                </a:lnTo>
                <a:lnTo>
                  <a:pt x="25742" y="139700"/>
                </a:lnTo>
                <a:lnTo>
                  <a:pt x="26790" y="115623"/>
                </a:lnTo>
                <a:lnTo>
                  <a:pt x="35167" y="73852"/>
                </a:lnTo>
                <a:lnTo>
                  <a:pt x="63755" y="28305"/>
                </a:lnTo>
                <a:lnTo>
                  <a:pt x="9405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6775" y="3954145"/>
            <a:ext cx="4169410" cy="814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8775" algn="l"/>
                <a:tab pos="655955" algn="l"/>
              </a:tabLst>
            </a:pPr>
            <a:r>
              <a:rPr dirty="0" sz="2400" spc="-29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434">
                <a:solidFill>
                  <a:srgbClr val="292934"/>
                </a:solidFill>
                <a:latin typeface="Cambria Math"/>
                <a:cs typeface="Cambria Math"/>
              </a:rPr>
              <a:t>𝑖	</a:t>
            </a: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r>
              <a:rPr dirty="0" sz="2400" spc="-15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8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28571" sz="2625" spc="120">
                <a:solidFill>
                  <a:srgbClr val="292934"/>
                </a:solidFill>
                <a:latin typeface="Cambria Math"/>
                <a:cs typeface="Cambria Math"/>
              </a:rPr>
              <a:t>′</a:t>
            </a:r>
            <a:r>
              <a:rPr dirty="0" sz="2400" spc="8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dirty="0" sz="24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yoğunluk 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fonksiyonu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⨂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konvolüsyon</a:t>
            </a:r>
            <a:r>
              <a:rPr dirty="0" sz="2400" spc="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ifadesidir.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42441"/>
            <a:ext cx="4081779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90">
                <a:solidFill>
                  <a:srgbClr val="D2523B"/>
                </a:solidFill>
                <a:latin typeface="Arial"/>
                <a:cs typeface="Arial"/>
              </a:rPr>
              <a:t>Konvolüsyon</a:t>
            </a:r>
            <a:r>
              <a:rPr dirty="0" sz="3600" spc="-31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3600" spc="-85">
                <a:solidFill>
                  <a:srgbClr val="D2523B"/>
                </a:solidFill>
                <a:latin typeface="Arial"/>
                <a:cs typeface="Arial"/>
              </a:rPr>
              <a:t>Metodu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4345" y="1757045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6098" y="11429"/>
                </a:lnTo>
                <a:lnTo>
                  <a:pt x="292405" y="18504"/>
                </a:lnTo>
                <a:lnTo>
                  <a:pt x="306450" y="28305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7" y="139700"/>
                </a:lnTo>
                <a:lnTo>
                  <a:pt x="343251" y="164580"/>
                </a:lnTo>
                <a:lnTo>
                  <a:pt x="334920" y="207529"/>
                </a:lnTo>
                <a:lnTo>
                  <a:pt x="306498" y="253777"/>
                </a:lnTo>
                <a:lnTo>
                  <a:pt x="276479" y="270763"/>
                </a:lnTo>
                <a:lnTo>
                  <a:pt x="280035" y="282320"/>
                </a:lnTo>
                <a:lnTo>
                  <a:pt x="318531" y="264239"/>
                </a:lnTo>
                <a:lnTo>
                  <a:pt x="346837" y="232917"/>
                </a:lnTo>
                <a:lnTo>
                  <a:pt x="364267" y="191071"/>
                </a:lnTo>
                <a:lnTo>
                  <a:pt x="370078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95320" y="1757045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6098" y="11429"/>
                </a:lnTo>
                <a:lnTo>
                  <a:pt x="292405" y="18504"/>
                </a:lnTo>
                <a:lnTo>
                  <a:pt x="306450" y="28305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7" y="139700"/>
                </a:lnTo>
                <a:lnTo>
                  <a:pt x="343251" y="164580"/>
                </a:lnTo>
                <a:lnTo>
                  <a:pt x="334920" y="207529"/>
                </a:lnTo>
                <a:lnTo>
                  <a:pt x="306498" y="253777"/>
                </a:lnTo>
                <a:lnTo>
                  <a:pt x="276479" y="270763"/>
                </a:lnTo>
                <a:lnTo>
                  <a:pt x="280035" y="282320"/>
                </a:lnTo>
                <a:lnTo>
                  <a:pt x="318531" y="264239"/>
                </a:lnTo>
                <a:lnTo>
                  <a:pt x="346837" y="232917"/>
                </a:lnTo>
                <a:lnTo>
                  <a:pt x="364267" y="191071"/>
                </a:lnTo>
                <a:lnTo>
                  <a:pt x="370078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50594" y="1680083"/>
            <a:ext cx="152019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  <a:tab pos="692150" algn="l"/>
                <a:tab pos="1344930" algn="l"/>
              </a:tabLst>
            </a:pPr>
            <a:r>
              <a:rPr dirty="0" sz="2400" spc="-3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592">
                <a:solidFill>
                  <a:srgbClr val="292934"/>
                </a:solidFill>
                <a:latin typeface="Cambria Math"/>
                <a:cs typeface="Cambria Math"/>
              </a:rPr>
              <a:t>1	</a:t>
            </a:r>
            <a:r>
              <a:rPr dirty="0" sz="2400" spc="-459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245">
                <a:solidFill>
                  <a:srgbClr val="292934"/>
                </a:solidFill>
                <a:latin typeface="Cambria Math"/>
                <a:cs typeface="Cambria Math"/>
              </a:rPr>
              <a:t>⨂�</a:t>
            </a:r>
            <a:r>
              <a:rPr dirty="0" baseline="-15873" sz="2625" spc="-367">
                <a:solidFill>
                  <a:srgbClr val="292934"/>
                </a:solidFill>
                <a:latin typeface="Cambria Math"/>
                <a:cs typeface="Cambria Math"/>
              </a:rPr>
              <a:t>2 	</a:t>
            </a:r>
            <a:r>
              <a:rPr dirty="0" baseline="-15873" sz="2625" spc="-690">
                <a:solidFill>
                  <a:srgbClr val="292934"/>
                </a:solidFill>
                <a:latin typeface="Cambria Math"/>
                <a:cs typeface="Cambria Math"/>
              </a:rPr>
              <a:t>      </a:t>
            </a:r>
            <a:r>
              <a:rPr dirty="0" baseline="-15873" sz="2625" spc="-622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45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203" y="1579371"/>
            <a:ext cx="231775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30">
                <a:solidFill>
                  <a:srgbClr val="292934"/>
                </a:solidFill>
                <a:latin typeface="Cambria Math"/>
                <a:cs typeface="Cambria Math"/>
              </a:rPr>
              <a:t>∞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5475" y="1680083"/>
            <a:ext cx="1113155" cy="485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baseline="-31746" sz="2625" spc="75">
                <a:solidFill>
                  <a:srgbClr val="292934"/>
                </a:solidFill>
                <a:latin typeface="Cambria Math"/>
                <a:cs typeface="Cambria Math"/>
              </a:rPr>
              <a:t>−∞  </a:t>
            </a:r>
            <a:r>
              <a:rPr dirty="0" sz="2400" spc="-3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592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56480" y="1757045"/>
            <a:ext cx="362585" cy="282575"/>
          </a:xfrm>
          <a:custGeom>
            <a:avLst/>
            <a:gdLst/>
            <a:ahLst/>
            <a:cxnLst/>
            <a:rect l="l" t="t" r="r" b="b"/>
            <a:pathLst>
              <a:path w="362585" h="282575">
                <a:moveTo>
                  <a:pt x="272415" y="0"/>
                </a:moveTo>
                <a:lnTo>
                  <a:pt x="268478" y="11429"/>
                </a:lnTo>
                <a:lnTo>
                  <a:pt x="284785" y="18504"/>
                </a:lnTo>
                <a:lnTo>
                  <a:pt x="298831" y="28305"/>
                </a:lnTo>
                <a:lnTo>
                  <a:pt x="327354" y="73852"/>
                </a:lnTo>
                <a:lnTo>
                  <a:pt x="335649" y="115623"/>
                </a:lnTo>
                <a:lnTo>
                  <a:pt x="336677" y="139700"/>
                </a:lnTo>
                <a:lnTo>
                  <a:pt x="335631" y="164580"/>
                </a:lnTo>
                <a:lnTo>
                  <a:pt x="327300" y="207529"/>
                </a:lnTo>
                <a:lnTo>
                  <a:pt x="298878" y="253777"/>
                </a:lnTo>
                <a:lnTo>
                  <a:pt x="268859" y="270763"/>
                </a:lnTo>
                <a:lnTo>
                  <a:pt x="272415" y="282320"/>
                </a:lnTo>
                <a:lnTo>
                  <a:pt x="310911" y="264239"/>
                </a:lnTo>
                <a:lnTo>
                  <a:pt x="339217" y="232917"/>
                </a:lnTo>
                <a:lnTo>
                  <a:pt x="356647" y="191071"/>
                </a:lnTo>
                <a:lnTo>
                  <a:pt x="362458" y="141224"/>
                </a:lnTo>
                <a:lnTo>
                  <a:pt x="361005" y="115339"/>
                </a:lnTo>
                <a:lnTo>
                  <a:pt x="349384" y="69429"/>
                </a:lnTo>
                <a:lnTo>
                  <a:pt x="326261" y="32093"/>
                </a:lnTo>
                <a:lnTo>
                  <a:pt x="292871" y="7379"/>
                </a:lnTo>
                <a:lnTo>
                  <a:pt x="272415" y="0"/>
                </a:lnTo>
                <a:close/>
              </a:path>
              <a:path w="36258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33136" y="1757045"/>
            <a:ext cx="895985" cy="282575"/>
          </a:xfrm>
          <a:custGeom>
            <a:avLst/>
            <a:gdLst/>
            <a:ahLst/>
            <a:cxnLst/>
            <a:rect l="l" t="t" r="r" b="b"/>
            <a:pathLst>
              <a:path w="895985" h="282575">
                <a:moveTo>
                  <a:pt x="805814" y="0"/>
                </a:moveTo>
                <a:lnTo>
                  <a:pt x="801877" y="11429"/>
                </a:lnTo>
                <a:lnTo>
                  <a:pt x="818185" y="18504"/>
                </a:lnTo>
                <a:lnTo>
                  <a:pt x="832230" y="28305"/>
                </a:lnTo>
                <a:lnTo>
                  <a:pt x="860754" y="73852"/>
                </a:lnTo>
                <a:lnTo>
                  <a:pt x="869049" y="115623"/>
                </a:lnTo>
                <a:lnTo>
                  <a:pt x="870076" y="139700"/>
                </a:lnTo>
                <a:lnTo>
                  <a:pt x="869031" y="164580"/>
                </a:lnTo>
                <a:lnTo>
                  <a:pt x="860700" y="207529"/>
                </a:lnTo>
                <a:lnTo>
                  <a:pt x="832278" y="253777"/>
                </a:lnTo>
                <a:lnTo>
                  <a:pt x="802259" y="270763"/>
                </a:lnTo>
                <a:lnTo>
                  <a:pt x="805814" y="282320"/>
                </a:lnTo>
                <a:lnTo>
                  <a:pt x="844311" y="264239"/>
                </a:lnTo>
                <a:lnTo>
                  <a:pt x="872616" y="232917"/>
                </a:lnTo>
                <a:lnTo>
                  <a:pt x="890047" y="191071"/>
                </a:lnTo>
                <a:lnTo>
                  <a:pt x="895858" y="141224"/>
                </a:lnTo>
                <a:lnTo>
                  <a:pt x="894405" y="115339"/>
                </a:lnTo>
                <a:lnTo>
                  <a:pt x="882784" y="69429"/>
                </a:lnTo>
                <a:lnTo>
                  <a:pt x="859661" y="32093"/>
                </a:lnTo>
                <a:lnTo>
                  <a:pt x="826271" y="7379"/>
                </a:lnTo>
                <a:lnTo>
                  <a:pt x="805814" y="0"/>
                </a:lnTo>
                <a:close/>
              </a:path>
              <a:path w="89598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7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44110" y="1680083"/>
            <a:ext cx="1859914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2260" algn="l"/>
                <a:tab pos="688975" algn="l"/>
                <a:tab pos="1511935" algn="l"/>
              </a:tabLst>
            </a:pPr>
            <a:r>
              <a:rPr dirty="0" sz="2400" spc="-509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3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547">
                <a:solidFill>
                  <a:srgbClr val="292934"/>
                </a:solidFill>
                <a:latin typeface="Cambria Math"/>
                <a:cs typeface="Cambria Math"/>
              </a:rPr>
              <a:t>2	</a:t>
            </a:r>
            <a:r>
              <a:rPr dirty="0" sz="2400" spc="-459">
                <a:solidFill>
                  <a:srgbClr val="292934"/>
                </a:solidFill>
                <a:latin typeface="Cambria Math"/>
                <a:cs typeface="Cambria Math"/>
              </a:rPr>
              <a:t>�       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 spc="-5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09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405">
                <a:solidFill>
                  <a:srgbClr val="292934"/>
                </a:solidFill>
                <a:latin typeface="Cambria Math"/>
                <a:cs typeface="Cambria Math"/>
              </a:rPr>
              <a:t>   </a:t>
            </a:r>
            <a:r>
              <a:rPr dirty="0" sz="2400" spc="-3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405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9225" y="2765425"/>
            <a:ext cx="457834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225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750" spc="-4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750" spc="4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609722"/>
            <a:ext cx="7802245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  <a:tab pos="3890010" algn="l"/>
                <a:tab pos="518858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Rasgele</a:t>
            </a:r>
            <a:r>
              <a:rPr dirty="0" sz="24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değişken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kendini,	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9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   </a:t>
            </a:r>
            <a:r>
              <a:rPr dirty="0" sz="2400" spc="2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30158" sz="2625" spc="-37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7">
                <a:solidFill>
                  <a:srgbClr val="292934"/>
                </a:solidFill>
                <a:latin typeface="Cambria Math"/>
                <a:cs typeface="Cambria Math"/>
              </a:rPr>
              <a:t>𝑘 </a:t>
            </a:r>
            <a:r>
              <a:rPr dirty="0" baseline="-15873" sz="2625" spc="52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310">
                <a:solidFill>
                  <a:srgbClr val="292934"/>
                </a:solidFill>
                <a:latin typeface="Cambria Math"/>
                <a:cs typeface="Cambria Math"/>
              </a:rPr>
              <a:t>�  </a:t>
            </a:r>
            <a:r>
              <a:rPr dirty="0" sz="2400" spc="-30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tane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bağımsız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2980309"/>
            <a:ext cx="7260590" cy="198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4945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aynı şekilde dağılmış(independent and</a:t>
            </a:r>
            <a:r>
              <a:rPr dirty="0" sz="2400" spc="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identically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distributed-IID) değişkenine ekleyerek</a:t>
            </a:r>
            <a:r>
              <a:rPr dirty="0" sz="2400" spc="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bulur.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Konvolüsyon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metodu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için özel bir durum, </a:t>
            </a:r>
            <a:r>
              <a:rPr dirty="0" sz="2400" spc="655">
                <a:solidFill>
                  <a:srgbClr val="292934"/>
                </a:solidFill>
                <a:latin typeface="Cambria Math"/>
                <a:cs typeface="Cambria Math"/>
              </a:rPr>
              <a:t>� 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Erlang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dağıtımıdır.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9929"/>
            <a:ext cx="7200265" cy="2109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1085">
                <a:solidFill>
                  <a:srgbClr val="D2523B"/>
                </a:solidFill>
                <a:latin typeface="Cambria Math"/>
                <a:cs typeface="Cambria Math"/>
              </a:rPr>
              <a:t>�</a:t>
            </a:r>
            <a:r>
              <a:rPr dirty="0" sz="4000" spc="-210">
                <a:solidFill>
                  <a:srgbClr val="D2523B"/>
                </a:solidFill>
                <a:latin typeface="Cambria Math"/>
                <a:cs typeface="Cambria Math"/>
              </a:rPr>
              <a:t> </a:t>
            </a:r>
            <a:r>
              <a:rPr dirty="0" sz="4000" spc="-90">
                <a:solidFill>
                  <a:srgbClr val="D2523B"/>
                </a:solidFill>
                <a:latin typeface="Cambria Math"/>
                <a:cs typeface="Cambria Math"/>
              </a:rPr>
              <a:t>−</a:t>
            </a:r>
            <a:r>
              <a:rPr dirty="0" sz="4000" spc="-90">
                <a:solidFill>
                  <a:srgbClr val="D2523B"/>
                </a:solidFill>
                <a:latin typeface="Arial"/>
                <a:cs typeface="Arial"/>
              </a:rPr>
              <a:t>Erlang Dağıtımı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1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65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adet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IID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exponansiyel rasgele değişkenin  toplamı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dağıtımın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ortalaması;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5498" y="373824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49600" y="3472179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5498" y="346646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0057" y="373824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92439" y="3472179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76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80057" y="346646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73548" y="3529203"/>
            <a:ext cx="160020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70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084" y="3384169"/>
            <a:ext cx="30962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55"/>
              </a:lnSpc>
              <a:tabLst>
                <a:tab pos="1591310" algn="l"/>
                <a:tab pos="2122170" algn="l"/>
              </a:tabLst>
            </a:pPr>
            <a:r>
              <a:rPr dirty="0" sz="2400" spc="-40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400" spc="1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2314" sz="3600" spc="175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30158" sz="2625" spc="1102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30158" sz="2625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1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254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baseline="-15873" sz="2625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2314" sz="3600" spc="175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30158" sz="2625" spc="1102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30158" sz="2625">
              <a:latin typeface="Cambria Math"/>
              <a:cs typeface="Cambria Math"/>
            </a:endParaRPr>
          </a:p>
          <a:p>
            <a:pPr marL="1108075">
              <a:lnSpc>
                <a:spcPts val="1275"/>
              </a:lnSpc>
              <a:tabLst>
                <a:tab pos="2650490" algn="l"/>
              </a:tabLst>
            </a:pPr>
            <a:r>
              <a:rPr dirty="0" sz="1750" spc="114">
                <a:solidFill>
                  <a:srgbClr val="292934"/>
                </a:solidFill>
                <a:latin typeface="Cambria Math"/>
                <a:cs typeface="Cambria Math"/>
              </a:rPr>
              <a:t>𝑘=1 	</a:t>
            </a:r>
            <a:r>
              <a:rPr dirty="0" sz="17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50" spc="114">
                <a:solidFill>
                  <a:srgbClr val="292934"/>
                </a:solidFill>
                <a:latin typeface="Cambria Math"/>
                <a:cs typeface="Cambria Math"/>
              </a:rPr>
              <a:t>𝑘=1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1042" y="3384169"/>
            <a:ext cx="109156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60400" algn="l"/>
              </a:tabLst>
            </a:pPr>
            <a:r>
              <a:rPr dirty="0" sz="2400" spc="-3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[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] </a:t>
            </a:r>
            <a:r>
              <a:rPr dirty="0" sz="2400" spc="1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0392" y="3288410"/>
            <a:ext cx="233679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7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7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1750" spc="220">
                <a:solidFill>
                  <a:srgbClr val="292934"/>
                </a:solidFill>
                <a:latin typeface="Cambria Math"/>
                <a:cs typeface="Cambria Math"/>
              </a:rPr>
              <a:t>𝜆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42203" y="3601973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 h="0">
                <a:moveTo>
                  <a:pt x="0" y="0"/>
                </a:moveTo>
                <a:lnTo>
                  <a:pt x="211836" y="0"/>
                </a:lnTo>
              </a:path>
            </a:pathLst>
          </a:custGeom>
          <a:ln w="19811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94045" y="3384169"/>
            <a:ext cx="8826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516" y="4347717"/>
            <a:ext cx="7390130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9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exponansiyel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dağıtımın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ortalamasının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matematiksel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karşıtıdır.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657986"/>
            <a:ext cx="7990205" cy="386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474980" indent="-182880">
              <a:lnSpc>
                <a:spcPct val="100000"/>
              </a:lnSpc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Dil derleyicileri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[0,1] aralığında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tekdüze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dağılımlı</a:t>
            </a:r>
            <a:r>
              <a:rPr dirty="0" sz="23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rastgele  sayılar için olanak</a:t>
            </a:r>
            <a:r>
              <a:rPr dirty="0" sz="23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20">
                <a:solidFill>
                  <a:srgbClr val="292934"/>
                </a:solidFill>
                <a:latin typeface="Arial"/>
                <a:cs typeface="Arial"/>
              </a:rPr>
              <a:t>sağlar.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Böyle yordamlar U [0,1] üreteçleri olarak</a:t>
            </a:r>
            <a:r>
              <a:rPr dirty="0" sz="2300" spc="-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20">
                <a:solidFill>
                  <a:srgbClr val="292934"/>
                </a:solidFill>
                <a:latin typeface="Arial"/>
                <a:cs typeface="Arial"/>
              </a:rPr>
              <a:t>bilinir.</a:t>
            </a:r>
            <a:endParaRPr sz="2300">
              <a:latin typeface="Arial"/>
              <a:cs typeface="Arial"/>
            </a:endParaRPr>
          </a:p>
          <a:p>
            <a:pPr marL="195580" marR="104139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Örneğin; BASIC dilinde RND çağrısı 0&lt;=x&lt;=1 aralığında</a:t>
            </a:r>
            <a:r>
              <a:rPr dirty="0" sz="2300" spc="-2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bir  x kesiri</a:t>
            </a:r>
            <a:r>
              <a:rPr dirty="0" sz="23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döndürecektir.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5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Kesin konuşmak gerekirse, bu ayrık bir rastgele</a:t>
            </a:r>
            <a:r>
              <a:rPr dirty="0" sz="2300" spc="-229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292934"/>
                </a:solidFill>
                <a:latin typeface="Arial"/>
                <a:cs typeface="Arial"/>
              </a:rPr>
              <a:t>değişkendir.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Fakat pratikte sürekli olduğu</a:t>
            </a:r>
            <a:r>
              <a:rPr dirty="0" sz="2300" spc="-1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varsayılır</a:t>
            </a:r>
            <a:endParaRPr sz="23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4782"/>
              <a:buChar char="•"/>
              <a:tabLst>
                <a:tab pos="195580" algn="l"/>
              </a:tabLst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100 defa RND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fonksiyonunu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çağırırsanız kabaca %10’u 0</a:t>
            </a:r>
            <a:r>
              <a:rPr dirty="0" sz="2300" spc="-1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ile</a:t>
            </a:r>
            <a:endParaRPr sz="23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0.1 arasında, %10’u 0.1 ile 0.2 arasında </a:t>
            </a:r>
            <a:r>
              <a:rPr dirty="0" sz="2300" spc="-5">
                <a:solidFill>
                  <a:srgbClr val="292934"/>
                </a:solidFill>
                <a:latin typeface="Arial"/>
                <a:cs typeface="Arial"/>
              </a:rPr>
              <a:t>vb.</a:t>
            </a:r>
            <a:r>
              <a:rPr dirty="0" sz="2300" spc="-2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292934"/>
                </a:solidFill>
                <a:latin typeface="Arial"/>
                <a:cs typeface="Arial"/>
              </a:rPr>
              <a:t>dağılımlar</a:t>
            </a:r>
            <a:endParaRPr sz="23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300" spc="-15">
                <a:solidFill>
                  <a:srgbClr val="292934"/>
                </a:solidFill>
                <a:latin typeface="Arial"/>
                <a:cs typeface="Arial"/>
              </a:rPr>
              <a:t>oluşacaktır.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86868"/>
            <a:ext cx="639381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72254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-85">
                <a:solidFill>
                  <a:srgbClr val="FF0000"/>
                </a:solidFill>
                <a:latin typeface="Arial"/>
                <a:cs typeface="Arial"/>
              </a:rPr>
              <a:t>TEKDÜZE</a:t>
            </a:r>
            <a:r>
              <a:rPr dirty="0" sz="2300" spc="-2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300" spc="-90">
                <a:solidFill>
                  <a:srgbClr val="FF0000"/>
                </a:solidFill>
                <a:latin typeface="Arial"/>
                <a:cs typeface="Arial"/>
              </a:rPr>
              <a:t>DAĞITIMLI</a:t>
            </a:r>
            <a:r>
              <a:rPr dirty="0" sz="2300" spc="-2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300" spc="-85">
                <a:solidFill>
                  <a:srgbClr val="FF0000"/>
                </a:solidFill>
                <a:latin typeface="Arial"/>
                <a:cs typeface="Arial"/>
              </a:rPr>
              <a:t>RASTGELE</a:t>
            </a:r>
            <a:r>
              <a:rPr dirty="0" sz="2300" spc="-2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300" spc="-110">
                <a:solidFill>
                  <a:srgbClr val="FF0000"/>
                </a:solidFill>
                <a:latin typeface="Arial"/>
                <a:cs typeface="Arial"/>
              </a:rPr>
              <a:t>SAYILAR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9929"/>
            <a:ext cx="7731759" cy="3938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1085">
                <a:solidFill>
                  <a:srgbClr val="D2523B"/>
                </a:solidFill>
                <a:latin typeface="Cambria Math"/>
                <a:cs typeface="Cambria Math"/>
              </a:rPr>
              <a:t>�</a:t>
            </a:r>
            <a:r>
              <a:rPr dirty="0" sz="4000" spc="-210">
                <a:solidFill>
                  <a:srgbClr val="D2523B"/>
                </a:solidFill>
                <a:latin typeface="Cambria Math"/>
                <a:cs typeface="Cambria Math"/>
              </a:rPr>
              <a:t> </a:t>
            </a:r>
            <a:r>
              <a:rPr dirty="0" sz="4000" spc="-90">
                <a:solidFill>
                  <a:srgbClr val="D2523B"/>
                </a:solidFill>
                <a:latin typeface="Cambria Math"/>
                <a:cs typeface="Cambria Math"/>
              </a:rPr>
              <a:t>−</a:t>
            </a:r>
            <a:r>
              <a:rPr dirty="0" sz="4000" spc="-90">
                <a:solidFill>
                  <a:srgbClr val="D2523B"/>
                </a:solidFill>
                <a:latin typeface="Arial"/>
                <a:cs typeface="Arial"/>
              </a:rPr>
              <a:t>Erlang Dağıtımı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1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Rasgele bir </a:t>
            </a:r>
            <a:r>
              <a:rPr dirty="0" sz="2400" spc="65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Erlang değişkeni oluşturma  algoritması;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          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400" spc="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  <a:tabLst>
                <a:tab pos="2352040" algn="l"/>
              </a:tabLst>
            </a:pPr>
            <a:r>
              <a:rPr dirty="0" sz="2400" spc="-505">
                <a:solidFill>
                  <a:srgbClr val="292934"/>
                </a:solidFill>
                <a:latin typeface="Cambria Math"/>
                <a:cs typeface="Cambria Math"/>
              </a:rPr>
              <a:t>���                        </a:t>
            </a:r>
            <a:r>
              <a:rPr dirty="0" sz="2400" spc="-390">
                <a:solidFill>
                  <a:srgbClr val="292934"/>
                </a:solidFill>
                <a:latin typeface="Cambria Math"/>
                <a:cs typeface="Cambria Math"/>
              </a:rPr>
              <a:t>�   </a:t>
            </a:r>
            <a:r>
              <a:rPr dirty="0" sz="2400" spc="-25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400" spc="1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1	</a:t>
            </a:r>
            <a:r>
              <a:rPr dirty="0" sz="2400" spc="-710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r>
              <a:rPr dirty="0" sz="2400" spc="1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65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2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400" spc="1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40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l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n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400" spc="18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/</a:t>
            </a:r>
            <a:r>
              <a:rPr dirty="0" sz="2400" spc="65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 sz="2400" spc="-580">
                <a:solidFill>
                  <a:srgbClr val="292934"/>
                </a:solidFill>
                <a:latin typeface="Cambria Math"/>
                <a:cs typeface="Cambria Math"/>
              </a:rPr>
              <a:t>����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39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dirty="0" sz="2400" spc="-515">
                <a:solidFill>
                  <a:srgbClr val="292934"/>
                </a:solidFill>
                <a:latin typeface="Cambria Math"/>
                <a:cs typeface="Cambria Math"/>
              </a:rPr>
              <a:t>��𝑖��</a:t>
            </a:r>
            <a:r>
              <a:rPr dirty="0" sz="2400" spc="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45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9929"/>
            <a:ext cx="7470775" cy="335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>
                <a:solidFill>
                  <a:srgbClr val="D2523B"/>
                </a:solidFill>
                <a:latin typeface="Arial"/>
                <a:cs typeface="Arial"/>
              </a:rPr>
              <a:t>Örnek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1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Ortalaması 5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olan 1000 elemanlı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Erlang</a:t>
            </a:r>
            <a:r>
              <a:rPr dirty="0" sz="24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dizisi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oluşturalım ve Ki-Kare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testi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ile kıyaslama</a:t>
            </a:r>
            <a:r>
              <a:rPr dirty="0" sz="2400" spc="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yapalım.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Çözüm:</a:t>
            </a:r>
            <a:endParaRPr sz="2400">
              <a:latin typeface="Arial"/>
              <a:cs typeface="Arial"/>
            </a:endParaRPr>
          </a:p>
          <a:p>
            <a:pPr marL="48895" marR="5080" indent="877569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Erlang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dağıtımı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𝛼 = 2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ile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Gamma 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dağıtımının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özel bir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durumudur.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9929"/>
            <a:ext cx="2274570" cy="1304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>
                <a:solidFill>
                  <a:srgbClr val="D2523B"/>
                </a:solidFill>
                <a:latin typeface="Arial"/>
                <a:cs typeface="Arial"/>
              </a:rPr>
              <a:t>Örnek: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1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Ortalama 5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8814" y="2411857"/>
            <a:ext cx="154940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220">
                <a:solidFill>
                  <a:srgbClr val="292934"/>
                </a:solidFill>
                <a:latin typeface="Cambria Math"/>
                <a:cs typeface="Cambria Math"/>
              </a:rPr>
              <a:t>𝜆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1260" y="2393442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 h="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9812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51861" y="2175383"/>
            <a:ext cx="78486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4444" sz="2625" spc="67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400" spc="28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5,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4407" y="2175383"/>
            <a:ext cx="172593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37285" algn="l"/>
              </a:tabLst>
            </a:pPr>
            <a:r>
              <a:rPr dirty="0" sz="2400" spc="-51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6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400" spc="1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0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.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4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dirty="0" sz="2400" spc="-13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16" y="3138804"/>
            <a:ext cx="602932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Erlang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dağıtımı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için yoğunluk</a:t>
            </a:r>
            <a:r>
              <a:rPr dirty="0" sz="2400" spc="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fonksiyonu;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28292" y="4190872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4" y="0"/>
                </a:moveTo>
                <a:lnTo>
                  <a:pt x="276097" y="11429"/>
                </a:lnTo>
                <a:lnTo>
                  <a:pt x="292405" y="18504"/>
                </a:lnTo>
                <a:lnTo>
                  <a:pt x="306450" y="28305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6" y="139700"/>
                </a:lnTo>
                <a:lnTo>
                  <a:pt x="343251" y="164580"/>
                </a:lnTo>
                <a:lnTo>
                  <a:pt x="334920" y="207529"/>
                </a:lnTo>
                <a:lnTo>
                  <a:pt x="306498" y="253777"/>
                </a:lnTo>
                <a:lnTo>
                  <a:pt x="276478" y="270763"/>
                </a:lnTo>
                <a:lnTo>
                  <a:pt x="280034" y="282320"/>
                </a:lnTo>
                <a:lnTo>
                  <a:pt x="318531" y="264239"/>
                </a:lnTo>
                <a:lnTo>
                  <a:pt x="346837" y="232918"/>
                </a:lnTo>
                <a:lnTo>
                  <a:pt x="364267" y="191071"/>
                </a:lnTo>
                <a:lnTo>
                  <a:pt x="370077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4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2316" y="4114545"/>
            <a:ext cx="937894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5595" algn="l"/>
                <a:tab pos="696595" algn="l"/>
              </a:tabLst>
            </a:pPr>
            <a:r>
              <a:rPr dirty="0" sz="2400" spc="-3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395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6017" y="4351020"/>
            <a:ext cx="281940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35">
                <a:solidFill>
                  <a:srgbClr val="292934"/>
                </a:solidFill>
                <a:latin typeface="Cambria Math"/>
                <a:cs typeface="Cambria Math"/>
              </a:rPr>
              <a:t>25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88464" y="4331970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 h="0">
                <a:moveTo>
                  <a:pt x="0" y="0"/>
                </a:moveTo>
                <a:lnTo>
                  <a:pt x="257556" y="0"/>
                </a:lnTo>
              </a:path>
            </a:pathLst>
          </a:custGeom>
          <a:ln w="19812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40026" y="4003294"/>
            <a:ext cx="1275080" cy="48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7460" sz="2625" spc="67">
                <a:solidFill>
                  <a:srgbClr val="292934"/>
                </a:solidFill>
                <a:latin typeface="Cambria Math"/>
                <a:cs typeface="Cambria Math"/>
              </a:rPr>
              <a:t>4  </a:t>
            </a:r>
            <a:r>
              <a:rPr dirty="0" baseline="-20833" sz="3600" spc="-195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r>
              <a:rPr dirty="0" sz="1750" spc="-130">
                <a:solidFill>
                  <a:srgbClr val="292934"/>
                </a:solidFill>
                <a:latin typeface="Cambria Math"/>
                <a:cs typeface="Cambria Math"/>
              </a:rPr>
              <a:t>−2�/5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1922" y="4114545"/>
            <a:ext cx="188595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  <a:tab pos="1297305" algn="l"/>
              </a:tabLst>
            </a:pP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≥</a:t>
            </a:r>
            <a:r>
              <a:rPr dirty="0" sz="2400" spc="14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0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dirty="0" sz="2400" spc="-13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62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63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82" y="476707"/>
            <a:ext cx="7128764" cy="6043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9929"/>
            <a:ext cx="8023859" cy="335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5">
                <a:solidFill>
                  <a:srgbClr val="D2523B"/>
                </a:solidFill>
                <a:latin typeface="Arial"/>
                <a:cs typeface="Arial"/>
              </a:rPr>
              <a:t>Konvolüsyon</a:t>
            </a:r>
            <a:r>
              <a:rPr dirty="0" sz="4000" spc="-29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4000" spc="-85">
                <a:solidFill>
                  <a:srgbClr val="D2523B"/>
                </a:solidFill>
                <a:latin typeface="Arial"/>
                <a:cs typeface="Arial"/>
              </a:rPr>
              <a:t>Metodu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1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Konvolüsyon metoduna göre, bir Erlang rasgele</a:t>
            </a:r>
            <a:r>
              <a:rPr dirty="0" sz="2400" spc="1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değişkeni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.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5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l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n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400" spc="18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r>
              <a:rPr dirty="0" sz="2400" spc="1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.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5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l</a:t>
            </a:r>
            <a:r>
              <a:rPr dirty="0" sz="2400" spc="-15">
                <a:solidFill>
                  <a:srgbClr val="292934"/>
                </a:solidFill>
                <a:latin typeface="Cambria Math"/>
                <a:cs typeface="Cambria Math"/>
              </a:rPr>
              <a:t>n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400" spc="2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r>
              <a:rPr dirty="0" sz="2400" spc="1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‘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toplam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400" spc="-13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rsel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karş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ğı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.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5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l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n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400" spc="12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8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∗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400" spc="204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95580" marR="48133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Sonuçların doğrulanması için gerekli </a:t>
            </a:r>
            <a:r>
              <a:rPr dirty="0" sz="2400" spc="-31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 1000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rasgele değişken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frekans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dağıtım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tablosunda 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özetlemiştir.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64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709929"/>
            <a:ext cx="5057775" cy="1304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6050">
              <a:lnSpc>
                <a:spcPct val="100000"/>
              </a:lnSpc>
            </a:pPr>
            <a:r>
              <a:rPr dirty="0" sz="4000" spc="-95">
                <a:solidFill>
                  <a:srgbClr val="D2523B"/>
                </a:solidFill>
                <a:latin typeface="Arial"/>
                <a:cs typeface="Arial"/>
              </a:rPr>
              <a:t>Konvolüsyon</a:t>
            </a:r>
            <a:r>
              <a:rPr dirty="0" sz="4000" spc="-29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4000" spc="-85">
                <a:solidFill>
                  <a:srgbClr val="D2523B"/>
                </a:solidFill>
                <a:latin typeface="Arial"/>
                <a:cs typeface="Arial"/>
              </a:rPr>
              <a:t>Metodu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1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Her bir aralıktaki beklenilen</a:t>
            </a:r>
            <a:r>
              <a:rPr dirty="0" sz="2400" spc="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frekans;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85490" y="2706497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162" y="0"/>
                </a:moveTo>
                <a:lnTo>
                  <a:pt x="276098" y="11429"/>
                </a:lnTo>
                <a:lnTo>
                  <a:pt x="292461" y="18504"/>
                </a:lnTo>
                <a:lnTo>
                  <a:pt x="306514" y="28305"/>
                </a:lnTo>
                <a:lnTo>
                  <a:pt x="335047" y="73852"/>
                </a:lnTo>
                <a:lnTo>
                  <a:pt x="343378" y="115623"/>
                </a:lnTo>
                <a:lnTo>
                  <a:pt x="344424" y="139700"/>
                </a:lnTo>
                <a:lnTo>
                  <a:pt x="343376" y="164580"/>
                </a:lnTo>
                <a:lnTo>
                  <a:pt x="334994" y="207529"/>
                </a:lnTo>
                <a:lnTo>
                  <a:pt x="306514" y="253777"/>
                </a:lnTo>
                <a:lnTo>
                  <a:pt x="276606" y="270763"/>
                </a:lnTo>
                <a:lnTo>
                  <a:pt x="280162" y="282320"/>
                </a:lnTo>
                <a:lnTo>
                  <a:pt x="318658" y="264239"/>
                </a:lnTo>
                <a:lnTo>
                  <a:pt x="346963" y="232917"/>
                </a:lnTo>
                <a:lnTo>
                  <a:pt x="364394" y="191071"/>
                </a:lnTo>
                <a:lnTo>
                  <a:pt x="370205" y="141224"/>
                </a:lnTo>
                <a:lnTo>
                  <a:pt x="368732" y="115339"/>
                </a:lnTo>
                <a:lnTo>
                  <a:pt x="357024" y="69429"/>
                </a:lnTo>
                <a:lnTo>
                  <a:pt x="333954" y="32093"/>
                </a:lnTo>
                <a:lnTo>
                  <a:pt x="300616" y="7379"/>
                </a:lnTo>
                <a:lnTo>
                  <a:pt x="280162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3133" y="284759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19812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16117" y="2600833"/>
            <a:ext cx="692785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-2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750" spc="-4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1750" spc="-2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50" spc="5">
                <a:solidFill>
                  <a:srgbClr val="292934"/>
                </a:solidFill>
                <a:latin typeface="Cambria Math"/>
                <a:cs typeface="Cambria Math"/>
              </a:rPr>
              <a:t>/</a:t>
            </a:r>
            <a:r>
              <a:rPr dirty="0" sz="1750" spc="45">
                <a:solidFill>
                  <a:srgbClr val="292934"/>
                </a:solidFill>
                <a:latin typeface="Cambria Math"/>
                <a:cs typeface="Cambria Math"/>
              </a:rPr>
              <a:t>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6076" y="2629534"/>
            <a:ext cx="36449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75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9217" y="2533777"/>
            <a:ext cx="2266950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14170" algn="l"/>
                <a:tab pos="2120265" algn="l"/>
              </a:tabLst>
            </a:pPr>
            <a:r>
              <a:rPr dirty="0" baseline="1587" sz="2625" spc="-24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1750" spc="10">
                <a:solidFill>
                  <a:srgbClr val="292934"/>
                </a:solidFill>
                <a:latin typeface="Cambria Math"/>
                <a:cs typeface="Cambria Math"/>
              </a:rPr>
              <a:t>4� 	</a:t>
            </a:r>
            <a:r>
              <a:rPr dirty="0" sz="17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1587" sz="2625" spc="-24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1587" sz="26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683" y="2629534"/>
            <a:ext cx="4126229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84375" algn="l"/>
                <a:tab pos="2283460" algn="l"/>
                <a:tab pos="3101975" algn="l"/>
              </a:tabLst>
            </a:pPr>
            <a:r>
              <a:rPr dirty="0" sz="2400" spc="-2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15">
                <a:solidFill>
                  <a:srgbClr val="292934"/>
                </a:solidFill>
                <a:latin typeface="Cambria Math"/>
                <a:cs typeface="Cambria Math"/>
              </a:rPr>
              <a:t>[</a:t>
            </a:r>
            <a:r>
              <a:rPr dirty="0" baseline="-15873" sz="2625" spc="-67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r>
              <a:rPr dirty="0" baseline="-15873" sz="2625" spc="-17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>
                <a:solidFill>
                  <a:srgbClr val="292934"/>
                </a:solidFill>
                <a:latin typeface="Cambria Math"/>
                <a:cs typeface="Cambria Math"/>
              </a:rPr>
              <a:t>]</a:t>
            </a:r>
            <a:r>
              <a:rPr dirty="0" baseline="-15873" sz="26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5873" sz="2625" spc="-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4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3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2314" sz="3600" spc="569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31746" sz="2625" spc="-1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31746" sz="26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31746" sz="2625" spc="18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3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4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280">
                <a:solidFill>
                  <a:srgbClr val="292934"/>
                </a:solidFill>
                <a:latin typeface="Cambria Math"/>
                <a:cs typeface="Cambria Math"/>
              </a:rPr>
              <a:t>�� </a:t>
            </a:r>
            <a:r>
              <a:rPr dirty="0" sz="2400" spc="2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baseline="-38095" sz="2625" spc="60">
                <a:solidFill>
                  <a:srgbClr val="292934"/>
                </a:solidFill>
                <a:latin typeface="Cambria Math"/>
                <a:cs typeface="Cambria Math"/>
              </a:rPr>
              <a:t>25   </a:t>
            </a:r>
            <a:r>
              <a:rPr dirty="0" baseline="-31746" sz="2625" spc="-135">
                <a:solidFill>
                  <a:srgbClr val="292934"/>
                </a:solidFill>
                <a:latin typeface="Cambria Math"/>
                <a:cs typeface="Cambria Math"/>
              </a:rPr>
              <a:t>�  </a:t>
            </a:r>
            <a:r>
              <a:rPr dirty="0" baseline="-31746" sz="2625" spc="-82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490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861" y="3489579"/>
            <a:ext cx="154305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45">
                <a:solidFill>
                  <a:srgbClr val="292934"/>
                </a:solidFill>
                <a:latin typeface="Cambria Math"/>
                <a:cs typeface="Cambria Math"/>
              </a:rPr>
              <a:t>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35092" y="3470909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9812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23153" y="3398139"/>
            <a:ext cx="164465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-9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9780" y="3253104"/>
            <a:ext cx="276225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2400" spc="-70">
                <a:solidFill>
                  <a:srgbClr val="292934"/>
                </a:solidFill>
                <a:latin typeface="Cambria Math"/>
                <a:cs typeface="Cambria Math"/>
              </a:rPr>
              <a:t>�[�</a:t>
            </a:r>
            <a:r>
              <a:rPr dirty="0" baseline="28571" sz="2625" spc="-104">
                <a:solidFill>
                  <a:srgbClr val="292934"/>
                </a:solidFill>
                <a:latin typeface="Cambria Math"/>
                <a:cs typeface="Cambria Math"/>
              </a:rPr>
              <a:t>−2�/5</a:t>
            </a:r>
            <a:r>
              <a:rPr dirty="0" sz="2400" spc="-70">
                <a:solidFill>
                  <a:srgbClr val="292934"/>
                </a:solidFill>
                <a:latin typeface="Cambria Math"/>
                <a:cs typeface="Cambria Math"/>
              </a:rPr>
              <a:t>(1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−  </a:t>
            </a:r>
            <a:r>
              <a:rPr dirty="0" baseline="44444" sz="2625" spc="-67">
                <a:solidFill>
                  <a:srgbClr val="292934"/>
                </a:solidFill>
                <a:latin typeface="Cambria Math"/>
                <a:cs typeface="Cambria Math"/>
              </a:rPr>
              <a:t>2�</a:t>
            </a:r>
            <a:r>
              <a:rPr dirty="0" sz="2400" spc="-45">
                <a:solidFill>
                  <a:srgbClr val="292934"/>
                </a:solidFill>
                <a:latin typeface="Cambria Math"/>
                <a:cs typeface="Cambria Math"/>
              </a:rPr>
              <a:t>)]</a:t>
            </a:r>
            <a:r>
              <a:rPr dirty="0" baseline="28571" sz="2625" spc="-67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013" y="3899280"/>
            <a:ext cx="51308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sz="2400" spc="-3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89495" y="435990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865" y="0"/>
                </a:lnTo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46582" y="3878579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80"/>
                </a:lnTo>
              </a:path>
            </a:pathLst>
          </a:custGeom>
          <a:ln w="27558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89495" y="387222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865" y="0"/>
                </a:lnTo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7874" y="4359909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840" y="0"/>
                </a:lnTo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41641" y="3878579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80"/>
                </a:lnTo>
              </a:path>
            </a:pathLst>
          </a:custGeom>
          <a:ln w="2753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27874" y="3872229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840" y="0"/>
                </a:lnTo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32128" y="3932046"/>
            <a:ext cx="2449195" cy="368300"/>
          </a:xfrm>
          <a:custGeom>
            <a:avLst/>
            <a:gdLst/>
            <a:ahLst/>
            <a:cxnLst/>
            <a:rect l="l" t="t" r="r" b="b"/>
            <a:pathLst>
              <a:path w="2449195" h="368300">
                <a:moveTo>
                  <a:pt x="2351862" y="0"/>
                </a:moveTo>
                <a:lnTo>
                  <a:pt x="2348179" y="12191"/>
                </a:lnTo>
                <a:lnTo>
                  <a:pt x="2365086" y="20955"/>
                </a:lnTo>
                <a:lnTo>
                  <a:pt x="2379802" y="33718"/>
                </a:lnTo>
                <a:lnTo>
                  <a:pt x="2402662" y="71246"/>
                </a:lnTo>
                <a:lnTo>
                  <a:pt x="2416552" y="122285"/>
                </a:lnTo>
                <a:lnTo>
                  <a:pt x="2421204" y="184276"/>
                </a:lnTo>
                <a:lnTo>
                  <a:pt x="2420039" y="216540"/>
                </a:lnTo>
                <a:lnTo>
                  <a:pt x="2410756" y="272877"/>
                </a:lnTo>
                <a:lnTo>
                  <a:pt x="2392327" y="317690"/>
                </a:lnTo>
                <a:lnTo>
                  <a:pt x="2365086" y="347217"/>
                </a:lnTo>
                <a:lnTo>
                  <a:pt x="2348179" y="355980"/>
                </a:lnTo>
                <a:lnTo>
                  <a:pt x="2351862" y="368172"/>
                </a:lnTo>
                <a:lnTo>
                  <a:pt x="2393010" y="346265"/>
                </a:lnTo>
                <a:lnTo>
                  <a:pt x="2423490" y="304926"/>
                </a:lnTo>
                <a:lnTo>
                  <a:pt x="2442349" y="249189"/>
                </a:lnTo>
                <a:lnTo>
                  <a:pt x="2448636" y="184022"/>
                </a:lnTo>
                <a:lnTo>
                  <a:pt x="2447064" y="150328"/>
                </a:lnTo>
                <a:lnTo>
                  <a:pt x="2434491" y="89939"/>
                </a:lnTo>
                <a:lnTo>
                  <a:pt x="2409583" y="40147"/>
                </a:lnTo>
                <a:lnTo>
                  <a:pt x="2373769" y="8524"/>
                </a:lnTo>
                <a:lnTo>
                  <a:pt x="2351862" y="0"/>
                </a:lnTo>
                <a:close/>
              </a:path>
              <a:path w="2449195" h="368300">
                <a:moveTo>
                  <a:pt x="96735" y="0"/>
                </a:moveTo>
                <a:lnTo>
                  <a:pt x="55625" y="21907"/>
                </a:lnTo>
                <a:lnTo>
                  <a:pt x="25145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7" y="328025"/>
                </a:lnTo>
                <a:lnTo>
                  <a:pt x="74852" y="359648"/>
                </a:lnTo>
                <a:lnTo>
                  <a:pt x="96735" y="368172"/>
                </a:lnTo>
                <a:lnTo>
                  <a:pt x="100456" y="355980"/>
                </a:lnTo>
                <a:lnTo>
                  <a:pt x="83545" y="347217"/>
                </a:lnTo>
                <a:lnTo>
                  <a:pt x="68816" y="334454"/>
                </a:lnTo>
                <a:lnTo>
                  <a:pt x="45910" y="296925"/>
                </a:lnTo>
                <a:lnTo>
                  <a:pt x="32016" y="246078"/>
                </a:lnTo>
                <a:lnTo>
                  <a:pt x="27381" y="184276"/>
                </a:lnTo>
                <a:lnTo>
                  <a:pt x="28540" y="151917"/>
                </a:lnTo>
                <a:lnTo>
                  <a:pt x="37807" y="95390"/>
                </a:lnTo>
                <a:lnTo>
                  <a:pt x="56271" y="50482"/>
                </a:lnTo>
                <a:lnTo>
                  <a:pt x="83545" y="20954"/>
                </a:lnTo>
                <a:lnTo>
                  <a:pt x="100456" y="12191"/>
                </a:lnTo>
                <a:lnTo>
                  <a:pt x="9673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58590" y="4136135"/>
            <a:ext cx="154305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45">
                <a:solidFill>
                  <a:srgbClr val="292934"/>
                </a:solidFill>
                <a:latin typeface="Cambria Math"/>
                <a:cs typeface="Cambria Math"/>
              </a:rPr>
              <a:t>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70401" y="41170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9812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229969" y="3788029"/>
            <a:ext cx="5892800" cy="48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77265" algn="l"/>
                <a:tab pos="1338580" algn="l"/>
                <a:tab pos="2446655" algn="l"/>
                <a:tab pos="4507230" algn="l"/>
                <a:tab pos="5816600" algn="l"/>
              </a:tabLst>
            </a:pPr>
            <a:r>
              <a:rPr dirty="0" baseline="-20833" sz="3600" spc="-127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50" spc="-85">
                <a:solidFill>
                  <a:srgbClr val="292934"/>
                </a:solidFill>
                <a:latin typeface="Cambria Math"/>
                <a:cs typeface="Cambria Math"/>
              </a:rPr>
              <a:t>−2�/5	</a:t>
            </a:r>
            <a:r>
              <a:rPr dirty="0" baseline="-20833" sz="3600">
                <a:solidFill>
                  <a:srgbClr val="292934"/>
                </a:solidFill>
                <a:latin typeface="Cambria Math"/>
                <a:cs typeface="Cambria Math"/>
              </a:rPr>
              <a:t>−	</a:t>
            </a:r>
            <a:r>
              <a:rPr dirty="0" baseline="-20833" sz="3600" spc="-112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50" spc="-75">
                <a:solidFill>
                  <a:srgbClr val="292934"/>
                </a:solidFill>
                <a:latin typeface="Cambria Math"/>
                <a:cs typeface="Cambria Math"/>
              </a:rPr>
              <a:t>−2�/5	</a:t>
            </a:r>
            <a:r>
              <a:rPr dirty="0" baseline="-20833" sz="36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baseline="-20833" sz="3600" spc="-15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17460" sz="2625" spc="67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baseline="17460" sz="2625" spc="22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20833" sz="3600" spc="-142">
                <a:solidFill>
                  <a:srgbClr val="292934"/>
                </a:solidFill>
                <a:latin typeface="Cambria Math"/>
                <a:cs typeface="Cambria Math"/>
              </a:rPr>
              <a:t>(��</a:t>
            </a:r>
            <a:r>
              <a:rPr dirty="0" sz="1750" spc="-95">
                <a:solidFill>
                  <a:srgbClr val="292934"/>
                </a:solidFill>
                <a:latin typeface="Cambria Math"/>
                <a:cs typeface="Cambria Math"/>
              </a:rPr>
              <a:t>−2�/5  </a:t>
            </a:r>
            <a:r>
              <a:rPr dirty="0" sz="1750" spc="-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20833" sz="3600">
                <a:solidFill>
                  <a:srgbClr val="292934"/>
                </a:solidFill>
                <a:latin typeface="Cambria Math"/>
                <a:cs typeface="Cambria Math"/>
              </a:rPr>
              <a:t>−	</a:t>
            </a:r>
            <a:r>
              <a:rPr dirty="0" baseline="-20833" sz="3600" spc="-150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r>
              <a:rPr dirty="0" sz="1750" spc="-100">
                <a:solidFill>
                  <a:srgbClr val="292934"/>
                </a:solidFill>
                <a:latin typeface="Cambria Math"/>
                <a:cs typeface="Cambria Math"/>
              </a:rPr>
              <a:t>−2�/5</a:t>
            </a:r>
            <a:r>
              <a:rPr dirty="0" baseline="-20833" sz="3600" spc="-150">
                <a:solidFill>
                  <a:srgbClr val="292934"/>
                </a:solidFill>
                <a:latin typeface="Cambria Math"/>
                <a:cs typeface="Cambria Math"/>
              </a:rPr>
              <a:t>)	</a:t>
            </a:r>
            <a:r>
              <a:rPr dirty="0" baseline="-20833" sz="3600" spc="-7">
                <a:solidFill>
                  <a:srgbClr val="292934"/>
                </a:solidFill>
                <a:latin typeface="Cambria Math"/>
                <a:cs typeface="Cambria Math"/>
              </a:rPr>
              <a:t>.</a:t>
            </a:r>
            <a:endParaRPr baseline="-20833" sz="36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65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9665"/>
            <a:ext cx="5741035" cy="774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105">
                <a:solidFill>
                  <a:srgbClr val="D2523B"/>
                </a:solidFill>
                <a:latin typeface="Calibri"/>
                <a:cs typeface="Calibri"/>
              </a:rPr>
              <a:t>Frekans </a:t>
            </a:r>
            <a:r>
              <a:rPr dirty="0" sz="4800" spc="-85">
                <a:solidFill>
                  <a:srgbClr val="D2523B"/>
                </a:solidFill>
                <a:latin typeface="Calibri"/>
                <a:cs typeface="Calibri"/>
              </a:rPr>
              <a:t>Dağıtım</a:t>
            </a:r>
            <a:r>
              <a:rPr dirty="0" sz="4800" spc="-420">
                <a:solidFill>
                  <a:srgbClr val="D2523B"/>
                </a:solidFill>
                <a:latin typeface="Calibri"/>
                <a:cs typeface="Calibri"/>
              </a:rPr>
              <a:t> </a:t>
            </a:r>
            <a:r>
              <a:rPr dirty="0" sz="4800" spc="-140">
                <a:solidFill>
                  <a:srgbClr val="D2523B"/>
                </a:solidFill>
                <a:latin typeface="Calibri"/>
                <a:cs typeface="Calibri"/>
              </a:rPr>
              <a:t>Tablosu</a:t>
            </a:r>
            <a:endParaRPr sz="4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9546" y="1694433"/>
          <a:ext cx="8065134" cy="490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352"/>
                <a:gridCol w="2725497"/>
                <a:gridCol w="2770980"/>
              </a:tblGrid>
              <a:tr h="288035">
                <a:tc>
                  <a:txBody>
                    <a:bodyPr/>
                    <a:lstStyle/>
                    <a:p>
                      <a:pPr/>
                      <a:endParaRPr sz="4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2565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292934"/>
                          </a:solidFill>
                          <a:latin typeface="Calibri"/>
                          <a:cs typeface="Calibri"/>
                        </a:rPr>
                        <a:t>Frekans Dağıtım</a:t>
                      </a:r>
                      <a:r>
                        <a:rPr dirty="0" sz="1200" spc="-65" b="1">
                          <a:solidFill>
                            <a:srgbClr val="29293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 b="1">
                          <a:solidFill>
                            <a:srgbClr val="292934"/>
                          </a:solidFill>
                          <a:latin typeface="Calibri"/>
                          <a:cs typeface="Calibri"/>
                        </a:rPr>
                        <a:t>Tablosu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algn="r" marR="9702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100" spc="-4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ral</a:t>
                      </a:r>
                      <a:r>
                        <a:rPr dirty="0" sz="110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ı</a:t>
                      </a:r>
                      <a:r>
                        <a:rPr dirty="0" sz="110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1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Deneysel</a:t>
                      </a:r>
                      <a:r>
                        <a:rPr dirty="0" sz="1100" spc="-4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frekans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8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1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Beklenilen</a:t>
                      </a:r>
                      <a:r>
                        <a:rPr dirty="0" sz="1100" spc="-4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frekans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[0.0,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17.52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[0.5,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44.03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60.35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[1.5,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69.31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[2.0,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73.03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[2.5,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73.13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[3.0,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70.79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[3.5,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66.90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[4.0,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62.09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[4.5,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56.83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[5.0,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51.44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[5.5,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46.13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[6.0,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41.06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[6.5,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36.31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[7.0,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31.93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[7.5,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8.0]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27.95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[8.0,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8.5]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24.36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[8.5,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9.0]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21.15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7">
                <a:tc>
                  <a:txBody>
                    <a:bodyPr/>
                    <a:lstStyle/>
                    <a:p>
                      <a:pPr algn="r" marR="9309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[9.0, </a:t>
                      </a:r>
                      <a:r>
                        <a:rPr dirty="0" sz="800" spc="180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9.5]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18.31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9017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[9.5,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10.0]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39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15.80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7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[10.0,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10.5]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13.60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[10.5,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11.0]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11.68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3979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[11.0,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11.5]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10.01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[11.5,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12.0]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8.56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[12.0,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12.5]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7.30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[12.5,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13.0]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6.22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17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[13.0,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13.5]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5.30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[13.5,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14.0]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8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4.50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  <a:tr h="144005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[14.0,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14.5]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3.82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4018">
                <a:tc>
                  <a:txBody>
                    <a:bodyPr/>
                    <a:lstStyle/>
                    <a:p>
                      <a:pPr algn="r" marR="8743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[14.5, </a:t>
                      </a:r>
                      <a:r>
                        <a:rPr dirty="0" sz="800" spc="18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15.0]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3.24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29293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66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9929"/>
            <a:ext cx="401891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>
                <a:solidFill>
                  <a:srgbClr val="D2523B"/>
                </a:solidFill>
                <a:latin typeface="Arial"/>
                <a:cs typeface="Arial"/>
              </a:rPr>
              <a:t>Grafiksel</a:t>
            </a:r>
            <a:r>
              <a:rPr dirty="0" sz="4000" spc="-30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4000" spc="-90">
                <a:solidFill>
                  <a:srgbClr val="D2523B"/>
                </a:solidFill>
                <a:latin typeface="Arial"/>
                <a:cs typeface="Arial"/>
              </a:rPr>
              <a:t>Gösterim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5517" y="1484757"/>
            <a:ext cx="6761353" cy="4531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67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4455">
              <a:lnSpc>
                <a:spcPct val="100000"/>
              </a:lnSpc>
            </a:pPr>
            <a:r>
              <a:rPr dirty="0" spc="-85" b="0">
                <a:latin typeface="Arial"/>
                <a:cs typeface="Arial"/>
              </a:rPr>
              <a:t>KEYFİ </a:t>
            </a:r>
            <a:r>
              <a:rPr dirty="0" spc="-90" b="0">
                <a:latin typeface="Arial"/>
                <a:cs typeface="Arial"/>
              </a:rPr>
              <a:t>RASGELE </a:t>
            </a:r>
            <a:r>
              <a:rPr dirty="0" spc="-95" b="0">
                <a:latin typeface="Arial"/>
                <a:cs typeface="Arial"/>
              </a:rPr>
              <a:t>DEĞİŞKENLERİN</a:t>
            </a:r>
            <a:r>
              <a:rPr dirty="0" spc="-495" b="0">
                <a:latin typeface="Arial"/>
                <a:cs typeface="Arial"/>
              </a:rPr>
              <a:t> </a:t>
            </a:r>
            <a:r>
              <a:rPr dirty="0" spc="-90" b="0">
                <a:latin typeface="Arial"/>
                <a:cs typeface="Arial"/>
              </a:rPr>
              <a:t>ÜRETİMİ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958850"/>
            <a:ext cx="7955915" cy="146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Net bir yoğunluk fonksiyonunun bulunamadığı durumlar için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kullanılır.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Bunun yerine deneysel değişkenler kümesi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kullanılır.</a:t>
            </a:r>
            <a:endParaRPr sz="2000">
              <a:latin typeface="Arial"/>
              <a:cs typeface="Arial"/>
            </a:endParaRPr>
          </a:p>
          <a:p>
            <a:pPr marL="195580" marR="1122680" indent="-182880">
              <a:lnSpc>
                <a:spcPts val="1920"/>
              </a:lnSpc>
              <a:spcBef>
                <a:spcPts val="459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 için, geçmiş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kayıtlar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tespit edilir ve bu değer ile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aynı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istatistiklere sahip rasgele değişkenler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oluşturulur.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Süreç iki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aşamalıdır.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2422144"/>
            <a:ext cx="291655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Artan şekilde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sıralanmış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7852" y="2484627"/>
            <a:ext cx="1798955" cy="237490"/>
          </a:xfrm>
          <a:custGeom>
            <a:avLst/>
            <a:gdLst/>
            <a:ahLst/>
            <a:cxnLst/>
            <a:rect l="l" t="t" r="r" b="b"/>
            <a:pathLst>
              <a:path w="1798954" h="237489">
                <a:moveTo>
                  <a:pt x="1722627" y="0"/>
                </a:moveTo>
                <a:lnTo>
                  <a:pt x="1719326" y="0"/>
                </a:lnTo>
                <a:lnTo>
                  <a:pt x="1719326" y="9525"/>
                </a:lnTo>
                <a:lnTo>
                  <a:pt x="1721231" y="9525"/>
                </a:lnTo>
                <a:lnTo>
                  <a:pt x="1729708" y="10100"/>
                </a:lnTo>
                <a:lnTo>
                  <a:pt x="1758944" y="39836"/>
                </a:lnTo>
                <a:lnTo>
                  <a:pt x="1759585" y="49911"/>
                </a:lnTo>
                <a:lnTo>
                  <a:pt x="1759585" y="55625"/>
                </a:lnTo>
                <a:lnTo>
                  <a:pt x="1758823" y="62864"/>
                </a:lnTo>
                <a:lnTo>
                  <a:pt x="1755521" y="79883"/>
                </a:lnTo>
                <a:lnTo>
                  <a:pt x="1754632" y="85979"/>
                </a:lnTo>
                <a:lnTo>
                  <a:pt x="1754632" y="96647"/>
                </a:lnTo>
                <a:lnTo>
                  <a:pt x="1756664" y="102488"/>
                </a:lnTo>
                <a:lnTo>
                  <a:pt x="1760855" y="106934"/>
                </a:lnTo>
                <a:lnTo>
                  <a:pt x="1765046" y="111506"/>
                </a:lnTo>
                <a:lnTo>
                  <a:pt x="1769872" y="114808"/>
                </a:lnTo>
                <a:lnTo>
                  <a:pt x="1775587" y="116967"/>
                </a:lnTo>
                <a:lnTo>
                  <a:pt x="1775587" y="119252"/>
                </a:lnTo>
                <a:lnTo>
                  <a:pt x="1769872" y="121412"/>
                </a:lnTo>
                <a:lnTo>
                  <a:pt x="1765046" y="124713"/>
                </a:lnTo>
                <a:lnTo>
                  <a:pt x="1760855" y="129286"/>
                </a:lnTo>
                <a:lnTo>
                  <a:pt x="1756664" y="133731"/>
                </a:lnTo>
                <a:lnTo>
                  <a:pt x="1754632" y="139573"/>
                </a:lnTo>
                <a:lnTo>
                  <a:pt x="1754632" y="150241"/>
                </a:lnTo>
                <a:lnTo>
                  <a:pt x="1755521" y="156337"/>
                </a:lnTo>
                <a:lnTo>
                  <a:pt x="1758823" y="173355"/>
                </a:lnTo>
                <a:lnTo>
                  <a:pt x="1759585" y="180594"/>
                </a:lnTo>
                <a:lnTo>
                  <a:pt x="1759585" y="186309"/>
                </a:lnTo>
                <a:lnTo>
                  <a:pt x="1758944" y="196736"/>
                </a:lnTo>
                <a:lnTo>
                  <a:pt x="1729708" y="226990"/>
                </a:lnTo>
                <a:lnTo>
                  <a:pt x="1721231" y="227584"/>
                </a:lnTo>
                <a:lnTo>
                  <a:pt x="1719326" y="227584"/>
                </a:lnTo>
                <a:lnTo>
                  <a:pt x="1719326" y="236982"/>
                </a:lnTo>
                <a:lnTo>
                  <a:pt x="1722627" y="236982"/>
                </a:lnTo>
                <a:lnTo>
                  <a:pt x="1736294" y="236005"/>
                </a:lnTo>
                <a:lnTo>
                  <a:pt x="1772650" y="216386"/>
                </a:lnTo>
                <a:lnTo>
                  <a:pt x="1780794" y="184150"/>
                </a:lnTo>
                <a:lnTo>
                  <a:pt x="1780794" y="177164"/>
                </a:lnTo>
                <a:lnTo>
                  <a:pt x="1779777" y="169418"/>
                </a:lnTo>
                <a:lnTo>
                  <a:pt x="1777873" y="160655"/>
                </a:lnTo>
                <a:lnTo>
                  <a:pt x="1775840" y="151764"/>
                </a:lnTo>
                <a:lnTo>
                  <a:pt x="1774952" y="145923"/>
                </a:lnTo>
                <a:lnTo>
                  <a:pt x="1774952" y="137287"/>
                </a:lnTo>
                <a:lnTo>
                  <a:pt x="1776857" y="132587"/>
                </a:lnTo>
                <a:lnTo>
                  <a:pt x="1780794" y="129032"/>
                </a:lnTo>
                <a:lnTo>
                  <a:pt x="1784731" y="125349"/>
                </a:lnTo>
                <a:lnTo>
                  <a:pt x="1790700" y="123444"/>
                </a:lnTo>
                <a:lnTo>
                  <a:pt x="1798574" y="123189"/>
                </a:lnTo>
                <a:lnTo>
                  <a:pt x="1798574" y="113030"/>
                </a:lnTo>
                <a:lnTo>
                  <a:pt x="1790700" y="112775"/>
                </a:lnTo>
                <a:lnTo>
                  <a:pt x="1784731" y="110871"/>
                </a:lnTo>
                <a:lnTo>
                  <a:pt x="1780794" y="107187"/>
                </a:lnTo>
                <a:lnTo>
                  <a:pt x="1776857" y="103632"/>
                </a:lnTo>
                <a:lnTo>
                  <a:pt x="1774952" y="98933"/>
                </a:lnTo>
                <a:lnTo>
                  <a:pt x="1774952" y="90297"/>
                </a:lnTo>
                <a:lnTo>
                  <a:pt x="1775840" y="84327"/>
                </a:lnTo>
                <a:lnTo>
                  <a:pt x="1777873" y="75564"/>
                </a:lnTo>
                <a:lnTo>
                  <a:pt x="1779777" y="66801"/>
                </a:lnTo>
                <a:lnTo>
                  <a:pt x="1780794" y="59055"/>
                </a:lnTo>
                <a:lnTo>
                  <a:pt x="1780794" y="52070"/>
                </a:lnTo>
                <a:lnTo>
                  <a:pt x="1766315" y="13462"/>
                </a:lnTo>
                <a:lnTo>
                  <a:pt x="1736294" y="1049"/>
                </a:lnTo>
                <a:lnTo>
                  <a:pt x="1722627" y="0"/>
                </a:lnTo>
                <a:close/>
              </a:path>
              <a:path w="1798954" h="237489">
                <a:moveTo>
                  <a:pt x="79375" y="0"/>
                </a:moveTo>
                <a:lnTo>
                  <a:pt x="76073" y="0"/>
                </a:lnTo>
                <a:lnTo>
                  <a:pt x="62406" y="1049"/>
                </a:lnTo>
                <a:lnTo>
                  <a:pt x="26050" y="20653"/>
                </a:lnTo>
                <a:lnTo>
                  <a:pt x="17907" y="51943"/>
                </a:lnTo>
                <a:lnTo>
                  <a:pt x="17907" y="58927"/>
                </a:lnTo>
                <a:lnTo>
                  <a:pt x="18923" y="66675"/>
                </a:lnTo>
                <a:lnTo>
                  <a:pt x="20827" y="75437"/>
                </a:lnTo>
                <a:lnTo>
                  <a:pt x="22860" y="84327"/>
                </a:lnTo>
                <a:lnTo>
                  <a:pt x="23749" y="90170"/>
                </a:lnTo>
                <a:lnTo>
                  <a:pt x="23749" y="98806"/>
                </a:lnTo>
                <a:lnTo>
                  <a:pt x="21844" y="103505"/>
                </a:lnTo>
                <a:lnTo>
                  <a:pt x="17907" y="107061"/>
                </a:lnTo>
                <a:lnTo>
                  <a:pt x="13970" y="110744"/>
                </a:lnTo>
                <a:lnTo>
                  <a:pt x="8000" y="112649"/>
                </a:lnTo>
                <a:lnTo>
                  <a:pt x="0" y="112902"/>
                </a:lnTo>
                <a:lnTo>
                  <a:pt x="0" y="123062"/>
                </a:lnTo>
                <a:lnTo>
                  <a:pt x="8000" y="123317"/>
                </a:lnTo>
                <a:lnTo>
                  <a:pt x="13970" y="125222"/>
                </a:lnTo>
                <a:lnTo>
                  <a:pt x="17907" y="128905"/>
                </a:lnTo>
                <a:lnTo>
                  <a:pt x="21844" y="132461"/>
                </a:lnTo>
                <a:lnTo>
                  <a:pt x="23749" y="137160"/>
                </a:lnTo>
                <a:lnTo>
                  <a:pt x="23749" y="145796"/>
                </a:lnTo>
                <a:lnTo>
                  <a:pt x="22860" y="151764"/>
                </a:lnTo>
                <a:lnTo>
                  <a:pt x="20827" y="160527"/>
                </a:lnTo>
                <a:lnTo>
                  <a:pt x="18923" y="169291"/>
                </a:lnTo>
                <a:lnTo>
                  <a:pt x="17907" y="177037"/>
                </a:lnTo>
                <a:lnTo>
                  <a:pt x="17907" y="184023"/>
                </a:lnTo>
                <a:lnTo>
                  <a:pt x="32385" y="223647"/>
                </a:lnTo>
                <a:lnTo>
                  <a:pt x="76073" y="236982"/>
                </a:lnTo>
                <a:lnTo>
                  <a:pt x="79375" y="236982"/>
                </a:lnTo>
                <a:lnTo>
                  <a:pt x="79375" y="227584"/>
                </a:lnTo>
                <a:lnTo>
                  <a:pt x="77470" y="227584"/>
                </a:lnTo>
                <a:lnTo>
                  <a:pt x="68921" y="226990"/>
                </a:lnTo>
                <a:lnTo>
                  <a:pt x="39739" y="196683"/>
                </a:lnTo>
                <a:lnTo>
                  <a:pt x="39115" y="186182"/>
                </a:lnTo>
                <a:lnTo>
                  <a:pt x="39115" y="180467"/>
                </a:lnTo>
                <a:lnTo>
                  <a:pt x="39877" y="173227"/>
                </a:lnTo>
                <a:lnTo>
                  <a:pt x="43180" y="156210"/>
                </a:lnTo>
                <a:lnTo>
                  <a:pt x="44069" y="150113"/>
                </a:lnTo>
                <a:lnTo>
                  <a:pt x="44069" y="139446"/>
                </a:lnTo>
                <a:lnTo>
                  <a:pt x="42037" y="133604"/>
                </a:lnTo>
                <a:lnTo>
                  <a:pt x="37846" y="129159"/>
                </a:lnTo>
                <a:lnTo>
                  <a:pt x="33655" y="124587"/>
                </a:lnTo>
                <a:lnTo>
                  <a:pt x="28701" y="121285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1" y="114681"/>
                </a:lnTo>
                <a:lnTo>
                  <a:pt x="33655" y="111379"/>
                </a:lnTo>
                <a:lnTo>
                  <a:pt x="37846" y="106807"/>
                </a:lnTo>
                <a:lnTo>
                  <a:pt x="42037" y="102362"/>
                </a:lnTo>
                <a:lnTo>
                  <a:pt x="44069" y="96520"/>
                </a:lnTo>
                <a:lnTo>
                  <a:pt x="44069" y="85851"/>
                </a:lnTo>
                <a:lnTo>
                  <a:pt x="43180" y="79756"/>
                </a:lnTo>
                <a:lnTo>
                  <a:pt x="39877" y="62737"/>
                </a:lnTo>
                <a:lnTo>
                  <a:pt x="39115" y="55499"/>
                </a:lnTo>
                <a:lnTo>
                  <a:pt x="39115" y="49784"/>
                </a:lnTo>
                <a:lnTo>
                  <a:pt x="39739" y="39782"/>
                </a:lnTo>
                <a:lnTo>
                  <a:pt x="68921" y="10100"/>
                </a:lnTo>
                <a:lnTo>
                  <a:pt x="77470" y="9525"/>
                </a:lnTo>
                <a:lnTo>
                  <a:pt x="79375" y="9525"/>
                </a:lnTo>
                <a:lnTo>
                  <a:pt x="7937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62909" y="2422144"/>
            <a:ext cx="1637030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325" sz="2175" spc="-16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2000" spc="-110">
                <a:solidFill>
                  <a:srgbClr val="292934"/>
                </a:solidFill>
                <a:latin typeface="Cambria Math"/>
                <a:cs typeface="Cambria Math"/>
              </a:rPr>
              <a:t>, </a:t>
            </a:r>
            <a:r>
              <a:rPr dirty="0" sz="2000" spc="-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325" sz="2175" spc="-142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2000" spc="-95">
                <a:solidFill>
                  <a:srgbClr val="292934"/>
                </a:solidFill>
                <a:latin typeface="Cambria Math"/>
                <a:cs typeface="Cambria Math"/>
              </a:rPr>
              <a:t>, �</a:t>
            </a:r>
            <a:r>
              <a:rPr dirty="0" baseline="-15325" sz="2175" spc="-142">
                <a:solidFill>
                  <a:srgbClr val="292934"/>
                </a:solidFill>
                <a:latin typeface="Cambria Math"/>
                <a:cs typeface="Cambria Math"/>
              </a:rPr>
              <a:t>3</a:t>
            </a:r>
            <a:r>
              <a:rPr dirty="0" sz="2000" spc="-95">
                <a:solidFill>
                  <a:srgbClr val="292934"/>
                </a:solidFill>
                <a:latin typeface="Cambria Math"/>
                <a:cs typeface="Cambria Math"/>
              </a:rPr>
              <a:t>,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… ,  </a:t>
            </a:r>
            <a:r>
              <a:rPr dirty="0" sz="2000" spc="-2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325" sz="2175" spc="-31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-15325" sz="217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038" y="2422144"/>
            <a:ext cx="273367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veri kümesini ele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alalım.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437" y="2785872"/>
            <a:ext cx="7491095" cy="50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ts val="192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Birinci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parçalı-lineer ve sürekli yoğunluk fonksiyonunu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elde 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etmektir.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7795" y="4054855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636"/>
                </a:lnTo>
                <a:lnTo>
                  <a:pt x="220434" y="13946"/>
                </a:lnTo>
                <a:lnTo>
                  <a:pt x="230973" y="21304"/>
                </a:lnTo>
                <a:lnTo>
                  <a:pt x="252375" y="55431"/>
                </a:lnTo>
                <a:lnTo>
                  <a:pt x="259410" y="104902"/>
                </a:lnTo>
                <a:lnTo>
                  <a:pt x="258624" y="123571"/>
                </a:lnTo>
                <a:lnTo>
                  <a:pt x="246849" y="169291"/>
                </a:lnTo>
                <a:lnTo>
                  <a:pt x="220576" y="197866"/>
                </a:lnTo>
                <a:lnTo>
                  <a:pt x="208508" y="203200"/>
                </a:lnTo>
                <a:lnTo>
                  <a:pt x="211188" y="211836"/>
                </a:lnTo>
                <a:lnTo>
                  <a:pt x="251641" y="187707"/>
                </a:lnTo>
                <a:lnTo>
                  <a:pt x="274361" y="143335"/>
                </a:lnTo>
                <a:lnTo>
                  <a:pt x="278714" y="105918"/>
                </a:lnTo>
                <a:lnTo>
                  <a:pt x="277623" y="86536"/>
                </a:lnTo>
                <a:lnTo>
                  <a:pt x="261251" y="37084"/>
                </a:lnTo>
                <a:lnTo>
                  <a:pt x="226540" y="5544"/>
                </a:lnTo>
                <a:lnTo>
                  <a:pt x="211188" y="0"/>
                </a:lnTo>
                <a:close/>
              </a:path>
              <a:path w="278765" h="212089">
                <a:moveTo>
                  <a:pt x="67525" y="0"/>
                </a:moveTo>
                <a:lnTo>
                  <a:pt x="27142" y="24110"/>
                </a:lnTo>
                <a:lnTo>
                  <a:pt x="4364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28" y="206238"/>
                </a:lnTo>
                <a:lnTo>
                  <a:pt x="67525" y="211836"/>
                </a:lnTo>
                <a:lnTo>
                  <a:pt x="70205" y="203200"/>
                </a:lnTo>
                <a:lnTo>
                  <a:pt x="58137" y="197866"/>
                </a:lnTo>
                <a:lnTo>
                  <a:pt x="47725" y="190436"/>
                </a:lnTo>
                <a:lnTo>
                  <a:pt x="26370" y="155765"/>
                </a:lnTo>
                <a:lnTo>
                  <a:pt x="19303" y="104902"/>
                </a:lnTo>
                <a:lnTo>
                  <a:pt x="20089" y="86776"/>
                </a:lnTo>
                <a:lnTo>
                  <a:pt x="31864" y="42164"/>
                </a:lnTo>
                <a:lnTo>
                  <a:pt x="58324" y="13946"/>
                </a:lnTo>
                <a:lnTo>
                  <a:pt x="70535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5817" y="3997705"/>
            <a:ext cx="72834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4195" algn="l"/>
              </a:tabLst>
            </a:pPr>
            <a:r>
              <a:rPr dirty="0" sz="1800" spc="-13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1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3783" y="3656203"/>
            <a:ext cx="133985" cy="1007744"/>
          </a:xfrm>
          <a:custGeom>
            <a:avLst/>
            <a:gdLst/>
            <a:ahLst/>
            <a:cxnLst/>
            <a:rect l="l" t="t" r="r" b="b"/>
            <a:pathLst>
              <a:path w="133985" h="1007745">
                <a:moveTo>
                  <a:pt x="133477" y="0"/>
                </a:moveTo>
                <a:lnTo>
                  <a:pt x="93884" y="17827"/>
                </a:lnTo>
                <a:lnTo>
                  <a:pt x="67436" y="54991"/>
                </a:lnTo>
                <a:lnTo>
                  <a:pt x="52578" y="113411"/>
                </a:lnTo>
                <a:lnTo>
                  <a:pt x="47625" y="194691"/>
                </a:lnTo>
                <a:lnTo>
                  <a:pt x="47625" y="394208"/>
                </a:lnTo>
                <a:lnTo>
                  <a:pt x="46837" y="418236"/>
                </a:lnTo>
                <a:lnTo>
                  <a:pt x="40499" y="456769"/>
                </a:lnTo>
                <a:lnTo>
                  <a:pt x="19843" y="490823"/>
                </a:lnTo>
                <a:lnTo>
                  <a:pt x="0" y="497967"/>
                </a:lnTo>
                <a:lnTo>
                  <a:pt x="0" y="511302"/>
                </a:lnTo>
                <a:lnTo>
                  <a:pt x="35178" y="537845"/>
                </a:lnTo>
                <a:lnTo>
                  <a:pt x="46841" y="590351"/>
                </a:lnTo>
                <a:lnTo>
                  <a:pt x="47625" y="614045"/>
                </a:lnTo>
                <a:lnTo>
                  <a:pt x="47625" y="813054"/>
                </a:lnTo>
                <a:lnTo>
                  <a:pt x="48863" y="856563"/>
                </a:lnTo>
                <a:lnTo>
                  <a:pt x="58769" y="926389"/>
                </a:lnTo>
                <a:lnTo>
                  <a:pt x="79005" y="973758"/>
                </a:lnTo>
                <a:lnTo>
                  <a:pt x="112049" y="1001242"/>
                </a:lnTo>
                <a:lnTo>
                  <a:pt x="133477" y="1007745"/>
                </a:lnTo>
                <a:lnTo>
                  <a:pt x="133477" y="997077"/>
                </a:lnTo>
                <a:lnTo>
                  <a:pt x="118233" y="990981"/>
                </a:lnTo>
                <a:lnTo>
                  <a:pt x="105251" y="980313"/>
                </a:lnTo>
                <a:lnTo>
                  <a:pt x="85978" y="945261"/>
                </a:lnTo>
                <a:lnTo>
                  <a:pt x="74834" y="889254"/>
                </a:lnTo>
                <a:lnTo>
                  <a:pt x="71202" y="813054"/>
                </a:lnTo>
                <a:lnTo>
                  <a:pt x="71120" y="633476"/>
                </a:lnTo>
                <a:lnTo>
                  <a:pt x="69355" y="603212"/>
                </a:lnTo>
                <a:lnTo>
                  <a:pt x="60922" y="556591"/>
                </a:lnTo>
                <a:lnTo>
                  <a:pt x="38893" y="517588"/>
                </a:lnTo>
                <a:lnTo>
                  <a:pt x="23368" y="505587"/>
                </a:lnTo>
                <a:lnTo>
                  <a:pt x="23368" y="502793"/>
                </a:lnTo>
                <a:lnTo>
                  <a:pt x="55245" y="466598"/>
                </a:lnTo>
                <a:lnTo>
                  <a:pt x="67135" y="428879"/>
                </a:lnTo>
                <a:lnTo>
                  <a:pt x="71120" y="374777"/>
                </a:lnTo>
                <a:lnTo>
                  <a:pt x="71202" y="194691"/>
                </a:lnTo>
                <a:lnTo>
                  <a:pt x="72048" y="155495"/>
                </a:lnTo>
                <a:lnTo>
                  <a:pt x="79478" y="87487"/>
                </a:lnTo>
                <a:lnTo>
                  <a:pt x="94507" y="42672"/>
                </a:lnTo>
                <a:lnTo>
                  <a:pt x="133477" y="10668"/>
                </a:lnTo>
                <a:lnTo>
                  <a:pt x="13347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36645" y="3546602"/>
            <a:ext cx="1993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0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6819" y="3819397"/>
            <a:ext cx="50609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𝑖 −  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1832" y="4155185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 h="0">
                <a:moveTo>
                  <a:pt x="0" y="0"/>
                </a:moveTo>
                <a:lnTo>
                  <a:pt x="536448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06292" y="3819397"/>
            <a:ext cx="608965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−  </a:t>
            </a:r>
            <a:r>
              <a:rPr dirty="0" sz="1800" spc="-1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957" sz="1950" spc="-150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9386" y="4145533"/>
            <a:ext cx="17767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− 1 </a:t>
            </a:r>
            <a:r>
              <a:rPr dirty="0" baseline="37037" sz="2700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800" spc="-114">
                <a:solidFill>
                  <a:srgbClr val="292934"/>
                </a:solidFill>
                <a:latin typeface="Cambria Math"/>
                <a:cs typeface="Cambria Math"/>
              </a:rPr>
              <a:t>(�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−  </a:t>
            </a:r>
            <a:r>
              <a:rPr dirty="0" sz="1800" spc="-90">
                <a:solidFill>
                  <a:srgbClr val="292934"/>
                </a:solidFill>
                <a:latin typeface="Cambria Math"/>
                <a:cs typeface="Cambria Math"/>
              </a:rPr>
              <a:t>1)(�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5373" y="4256278"/>
            <a:ext cx="8445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60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9552" y="4155185"/>
            <a:ext cx="1795780" cy="0"/>
          </a:xfrm>
          <a:custGeom>
            <a:avLst/>
            <a:gdLst/>
            <a:ahLst/>
            <a:cxnLst/>
            <a:rect l="l" t="t" r="r" b="b"/>
            <a:pathLst>
              <a:path w="1795779" h="0">
                <a:moveTo>
                  <a:pt x="0" y="0"/>
                </a:moveTo>
                <a:lnTo>
                  <a:pt x="1795272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792473" y="4145533"/>
            <a:ext cx="6210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− 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)  </a:t>
            </a:r>
            <a:r>
              <a:rPr dirty="0" baseline="37037" sz="2700" spc="-7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baseline="37037" sz="27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9192" y="4256278"/>
            <a:ext cx="350520" cy="453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300" spc="210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r>
              <a:rPr dirty="0" sz="1300" spc="-2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  <a:p>
            <a:pPr marL="163195">
              <a:lnSpc>
                <a:spcPts val="2039"/>
              </a:lnSpc>
            </a:pP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1173" y="3546602"/>
            <a:ext cx="3374390" cy="1198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209040">
              <a:lnSpc>
                <a:spcPct val="100000"/>
              </a:lnSpc>
            </a:pP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         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&lt;</a:t>
            </a:r>
            <a:r>
              <a:rPr dirty="0" sz="1800" spc="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1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957" sz="1950" spc="-15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1800" spc="-100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  <a:tabLst>
                <a:tab pos="434340" algn="l"/>
              </a:tabLst>
            </a:pPr>
            <a:r>
              <a:rPr dirty="0" sz="1800" spc="-1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957" sz="1950" spc="-150">
                <a:solidFill>
                  <a:srgbClr val="292934"/>
                </a:solidFill>
                <a:latin typeface="Cambria Math"/>
                <a:cs typeface="Cambria Math"/>
              </a:rPr>
              <a:t>𝑖	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≤</a:t>
            </a:r>
            <a:r>
              <a:rPr dirty="0" sz="1800" spc="-1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     </a:t>
            </a:r>
            <a:r>
              <a:rPr dirty="0" sz="1800" spc="-3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&lt;</a:t>
            </a:r>
            <a:r>
              <a:rPr dirty="0" sz="1800" spc="-1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957" sz="1950" spc="37">
                <a:solidFill>
                  <a:srgbClr val="292934"/>
                </a:solidFill>
                <a:latin typeface="Cambria Math"/>
                <a:cs typeface="Cambria Math"/>
              </a:rPr>
              <a:t>𝑖+1</a:t>
            </a:r>
            <a:r>
              <a:rPr dirty="0" sz="1800" spc="2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r>
              <a:rPr dirty="0" sz="1800" spc="-2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r>
              <a:rPr dirty="0" sz="1800" spc="-6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800" spc="-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1,</a:t>
            </a:r>
            <a:r>
              <a:rPr dirty="0" sz="1800" spc="-2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…</a:t>
            </a:r>
            <a:r>
              <a:rPr dirty="0" sz="1800" spc="-2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14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− </a:t>
            </a:r>
            <a:r>
              <a:rPr dirty="0" sz="18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18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𝑖ç</a:t>
            </a:r>
            <a:r>
              <a:rPr dirty="0" sz="1800" spc="5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r>
              <a:rPr dirty="0" sz="18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800">
              <a:latin typeface="Cambria Math"/>
              <a:cs typeface="Cambria Math"/>
            </a:endParaRPr>
          </a:p>
          <a:p>
            <a:pPr algn="ctr" marR="1117600">
              <a:lnSpc>
                <a:spcPct val="100000"/>
              </a:lnSpc>
              <a:spcBef>
                <a:spcPts val="1235"/>
              </a:spcBef>
            </a:pP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         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≥</a:t>
            </a:r>
            <a:r>
              <a:rPr dirty="0" sz="1800" spc="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18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4957" sz="1950" spc="-27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437" y="4998339"/>
            <a:ext cx="4929505" cy="1229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İkinci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adım, </a:t>
            </a:r>
            <a:r>
              <a:rPr dirty="0" sz="2000" spc="-4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28735" sz="2175" spc="-60">
                <a:solidFill>
                  <a:srgbClr val="292934"/>
                </a:solidFill>
                <a:latin typeface="Cambria Math"/>
                <a:cs typeface="Cambria Math"/>
              </a:rPr>
              <a:t>−1</a:t>
            </a:r>
            <a:r>
              <a:rPr dirty="0" sz="2000" spc="-40">
                <a:solidFill>
                  <a:srgbClr val="292934"/>
                </a:solidFill>
                <a:latin typeface="Cambria Math"/>
                <a:cs typeface="Cambria Math"/>
              </a:rPr>
              <a:t>(�)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’i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bulmaktır.</a:t>
            </a:r>
            <a:endParaRPr sz="20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</a:pPr>
            <a:r>
              <a:rPr dirty="0" sz="2000" spc="-100">
                <a:solidFill>
                  <a:srgbClr val="292934"/>
                </a:solidFill>
                <a:latin typeface="Cambria Math"/>
                <a:cs typeface="Cambria Math"/>
              </a:rPr>
              <a:t>�(�)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lineer</a:t>
            </a:r>
            <a:r>
              <a:rPr dirty="0" sz="2000" spc="-2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olduğundan;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254375">
              <a:lnSpc>
                <a:spcPct val="100000"/>
              </a:lnSpc>
            </a:pPr>
            <a:r>
              <a:rPr dirty="0" sz="2000" spc="-3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sz="2000" spc="-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28735" sz="2175" spc="-3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baseline="28735" sz="2175" spc="187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2000" spc="-2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2000" spc="50">
                <a:solidFill>
                  <a:srgbClr val="292934"/>
                </a:solidFill>
                <a:latin typeface="Cambria Math"/>
                <a:cs typeface="Cambria Math"/>
              </a:rPr>
              <a:t>𝑁</a:t>
            </a:r>
            <a:r>
              <a:rPr dirty="0" sz="2000" spc="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10"/>
              <a:t>Ö</a:t>
            </a:r>
            <a:r>
              <a:rPr dirty="0" spc="-100"/>
              <a:t>r</a:t>
            </a:r>
            <a:r>
              <a:rPr dirty="0" spc="-110"/>
              <a:t>n</a:t>
            </a:r>
            <a:r>
              <a:rPr dirty="0" spc="-95"/>
              <a:t>e</a:t>
            </a:r>
            <a:r>
              <a:rPr dirty="0" spc="-5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1704975" y="2485135"/>
            <a:ext cx="309245" cy="236220"/>
          </a:xfrm>
          <a:custGeom>
            <a:avLst/>
            <a:gdLst/>
            <a:ahLst/>
            <a:cxnLst/>
            <a:rect l="l" t="t" r="r" b="b"/>
            <a:pathLst>
              <a:path w="309244" h="236219">
                <a:moveTo>
                  <a:pt x="234061" y="0"/>
                </a:moveTo>
                <a:lnTo>
                  <a:pt x="230758" y="9651"/>
                </a:lnTo>
                <a:lnTo>
                  <a:pt x="244379" y="15557"/>
                </a:lnTo>
                <a:lnTo>
                  <a:pt x="256095" y="23749"/>
                </a:lnTo>
                <a:lnTo>
                  <a:pt x="279906" y="61777"/>
                </a:lnTo>
                <a:lnTo>
                  <a:pt x="287781" y="116712"/>
                </a:lnTo>
                <a:lnTo>
                  <a:pt x="286902" y="137497"/>
                </a:lnTo>
                <a:lnTo>
                  <a:pt x="273812" y="188467"/>
                </a:lnTo>
                <a:lnTo>
                  <a:pt x="244522" y="220257"/>
                </a:lnTo>
                <a:lnTo>
                  <a:pt x="231139" y="226187"/>
                </a:lnTo>
                <a:lnTo>
                  <a:pt x="234061" y="235838"/>
                </a:lnTo>
                <a:lnTo>
                  <a:pt x="279102" y="208996"/>
                </a:lnTo>
                <a:lnTo>
                  <a:pt x="304387" y="159607"/>
                </a:lnTo>
                <a:lnTo>
                  <a:pt x="309244" y="117983"/>
                </a:lnTo>
                <a:lnTo>
                  <a:pt x="308030" y="96337"/>
                </a:lnTo>
                <a:lnTo>
                  <a:pt x="298315" y="58046"/>
                </a:lnTo>
                <a:lnTo>
                  <a:pt x="266176" y="15176"/>
                </a:lnTo>
                <a:lnTo>
                  <a:pt x="251184" y="6219"/>
                </a:lnTo>
                <a:lnTo>
                  <a:pt x="234061" y="0"/>
                </a:lnTo>
                <a:close/>
              </a:path>
              <a:path w="309244" h="236219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78"/>
                </a:lnTo>
                <a:lnTo>
                  <a:pt x="75183" y="235838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0200" y="1019809"/>
            <a:ext cx="7451725" cy="2073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Bilinmeyen bir süreçten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alınan sıralı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rasgele değişkenler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kümesi: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{1,2,4,5,7,7,9}</a:t>
            </a:r>
            <a:r>
              <a:rPr dirty="0" sz="2000" spc="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olsun.</a:t>
            </a:r>
            <a:endParaRPr sz="20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Dağıtım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fonksiyonunu ve tersini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inceleyelim.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Problem 7 adet veri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noktasına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sahiptir.</a:t>
            </a:r>
            <a:endParaRPr sz="2000">
              <a:latin typeface="Arial"/>
              <a:cs typeface="Arial"/>
            </a:endParaRPr>
          </a:p>
          <a:p>
            <a:pPr marL="48895" marR="5149850">
              <a:lnSpc>
                <a:spcPct val="120000"/>
              </a:lnSpc>
              <a:tabLst>
                <a:tab pos="1777364" algn="l"/>
              </a:tabLst>
            </a:pP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          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&lt; 1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</a:t>
            </a:r>
            <a:r>
              <a:rPr dirty="0" sz="2000" spc="1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 spc="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000" spc="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0,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1 ≤ </a:t>
            </a: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&lt; 2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𝑖 =  1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3970" y="3323335"/>
            <a:ext cx="309245" cy="236220"/>
          </a:xfrm>
          <a:custGeom>
            <a:avLst/>
            <a:gdLst/>
            <a:ahLst/>
            <a:cxnLst/>
            <a:rect l="l" t="t" r="r" b="b"/>
            <a:pathLst>
              <a:path w="309244" h="236220">
                <a:moveTo>
                  <a:pt x="234061" y="0"/>
                </a:moveTo>
                <a:lnTo>
                  <a:pt x="230759" y="9651"/>
                </a:lnTo>
                <a:lnTo>
                  <a:pt x="244379" y="15557"/>
                </a:lnTo>
                <a:lnTo>
                  <a:pt x="256095" y="23749"/>
                </a:lnTo>
                <a:lnTo>
                  <a:pt x="279906" y="61777"/>
                </a:lnTo>
                <a:lnTo>
                  <a:pt x="287781" y="116712"/>
                </a:lnTo>
                <a:lnTo>
                  <a:pt x="286902" y="137497"/>
                </a:lnTo>
                <a:lnTo>
                  <a:pt x="273812" y="188467"/>
                </a:lnTo>
                <a:lnTo>
                  <a:pt x="244522" y="220257"/>
                </a:lnTo>
                <a:lnTo>
                  <a:pt x="231140" y="226187"/>
                </a:lnTo>
                <a:lnTo>
                  <a:pt x="234061" y="235838"/>
                </a:lnTo>
                <a:lnTo>
                  <a:pt x="279102" y="208996"/>
                </a:lnTo>
                <a:lnTo>
                  <a:pt x="304387" y="159607"/>
                </a:lnTo>
                <a:lnTo>
                  <a:pt x="309245" y="117983"/>
                </a:lnTo>
                <a:lnTo>
                  <a:pt x="308030" y="96337"/>
                </a:lnTo>
                <a:lnTo>
                  <a:pt x="298315" y="58046"/>
                </a:lnTo>
                <a:lnTo>
                  <a:pt x="266176" y="15176"/>
                </a:lnTo>
                <a:lnTo>
                  <a:pt x="251184" y="6219"/>
                </a:lnTo>
                <a:lnTo>
                  <a:pt x="234061" y="0"/>
                </a:lnTo>
                <a:close/>
              </a:path>
              <a:path w="309244" h="236220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78"/>
                </a:lnTo>
                <a:lnTo>
                  <a:pt x="75184" y="235838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72155" y="344119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 h="0">
                <a:moveTo>
                  <a:pt x="0" y="0"/>
                </a:moveTo>
                <a:lnTo>
                  <a:pt x="350519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60091" y="3110991"/>
            <a:ext cx="596265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0">
                <a:solidFill>
                  <a:srgbClr val="292934"/>
                </a:solidFill>
                <a:latin typeface="Cambria Math"/>
                <a:cs typeface="Cambria Math"/>
              </a:rPr>
              <a:t>1−1</a:t>
            </a:r>
            <a:r>
              <a:rPr dirty="0" sz="1450" spc="14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33333" sz="3000">
                <a:solidFill>
                  <a:srgbClr val="292934"/>
                </a:solidFill>
                <a:latin typeface="Arial"/>
                <a:cs typeface="Arial"/>
              </a:rPr>
              <a:t>+</a:t>
            </a:r>
            <a:endParaRPr baseline="-33333"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583" y="3180841"/>
            <a:ext cx="537210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1450" spc="-12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450" spc="-2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450" spc="4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1450" spc="5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0091" y="3458464"/>
            <a:ext cx="1674495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52145" algn="l"/>
              </a:tabLst>
            </a:pPr>
            <a:r>
              <a:rPr dirty="0" sz="1450" spc="20">
                <a:solidFill>
                  <a:srgbClr val="292934"/>
                </a:solidFill>
                <a:latin typeface="Cambria Math"/>
                <a:cs typeface="Cambria Math"/>
              </a:rPr>
              <a:t>7−1	</a:t>
            </a:r>
            <a:r>
              <a:rPr dirty="0" sz="1450" spc="10">
                <a:solidFill>
                  <a:srgbClr val="292934"/>
                </a:solidFill>
                <a:latin typeface="Cambria Math"/>
                <a:cs typeface="Cambria Math"/>
              </a:rPr>
              <a:t>(7−1)(2−1)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12235" y="3441191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 h="0">
                <a:moveTo>
                  <a:pt x="0" y="0"/>
                </a:moveTo>
                <a:lnTo>
                  <a:pt x="1005839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76369" y="3260344"/>
            <a:ext cx="21590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3360" y="3180841"/>
            <a:ext cx="133350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4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450" spc="40">
                <a:solidFill>
                  <a:srgbClr val="292934"/>
                </a:solidFill>
                <a:latin typeface="Cambria Math"/>
                <a:cs typeface="Cambria Math"/>
              </a:rPr>
              <a:t>6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5171" y="34411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0" y="0"/>
                </a:moveTo>
                <a:lnTo>
                  <a:pt x="108203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78527" y="3323335"/>
            <a:ext cx="753110" cy="236220"/>
          </a:xfrm>
          <a:custGeom>
            <a:avLst/>
            <a:gdLst/>
            <a:ahLst/>
            <a:cxnLst/>
            <a:rect l="l" t="t" r="r" b="b"/>
            <a:pathLst>
              <a:path w="753110" h="236220">
                <a:moveTo>
                  <a:pt x="677545" y="0"/>
                </a:moveTo>
                <a:lnTo>
                  <a:pt x="674243" y="9651"/>
                </a:lnTo>
                <a:lnTo>
                  <a:pt x="687863" y="15557"/>
                </a:lnTo>
                <a:lnTo>
                  <a:pt x="699579" y="23749"/>
                </a:lnTo>
                <a:lnTo>
                  <a:pt x="723390" y="61777"/>
                </a:lnTo>
                <a:lnTo>
                  <a:pt x="731265" y="116712"/>
                </a:lnTo>
                <a:lnTo>
                  <a:pt x="730386" y="137497"/>
                </a:lnTo>
                <a:lnTo>
                  <a:pt x="717296" y="188467"/>
                </a:lnTo>
                <a:lnTo>
                  <a:pt x="688006" y="220257"/>
                </a:lnTo>
                <a:lnTo>
                  <a:pt x="674624" y="226187"/>
                </a:lnTo>
                <a:lnTo>
                  <a:pt x="677545" y="235838"/>
                </a:lnTo>
                <a:lnTo>
                  <a:pt x="722586" y="208996"/>
                </a:lnTo>
                <a:lnTo>
                  <a:pt x="747871" y="159607"/>
                </a:lnTo>
                <a:lnTo>
                  <a:pt x="752728" y="117983"/>
                </a:lnTo>
                <a:lnTo>
                  <a:pt x="751514" y="96337"/>
                </a:lnTo>
                <a:lnTo>
                  <a:pt x="741799" y="58046"/>
                </a:lnTo>
                <a:lnTo>
                  <a:pt x="709660" y="15176"/>
                </a:lnTo>
                <a:lnTo>
                  <a:pt x="694668" y="6219"/>
                </a:lnTo>
                <a:lnTo>
                  <a:pt x="677545" y="0"/>
                </a:lnTo>
                <a:close/>
              </a:path>
              <a:path w="753110" h="236220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78"/>
                </a:lnTo>
                <a:lnTo>
                  <a:pt x="75184" y="235838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49392" y="3260344"/>
            <a:ext cx="61341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−  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42007" y="4271264"/>
            <a:ext cx="309245" cy="236220"/>
          </a:xfrm>
          <a:custGeom>
            <a:avLst/>
            <a:gdLst/>
            <a:ahLst/>
            <a:cxnLst/>
            <a:rect l="l" t="t" r="r" b="b"/>
            <a:pathLst>
              <a:path w="309244" h="236220">
                <a:moveTo>
                  <a:pt x="234061" y="0"/>
                </a:moveTo>
                <a:lnTo>
                  <a:pt x="230759" y="9652"/>
                </a:lnTo>
                <a:lnTo>
                  <a:pt x="244379" y="15557"/>
                </a:lnTo>
                <a:lnTo>
                  <a:pt x="256095" y="23749"/>
                </a:lnTo>
                <a:lnTo>
                  <a:pt x="279906" y="61777"/>
                </a:lnTo>
                <a:lnTo>
                  <a:pt x="287781" y="116712"/>
                </a:lnTo>
                <a:lnTo>
                  <a:pt x="286902" y="137497"/>
                </a:lnTo>
                <a:lnTo>
                  <a:pt x="273812" y="188468"/>
                </a:lnTo>
                <a:lnTo>
                  <a:pt x="244522" y="220257"/>
                </a:lnTo>
                <a:lnTo>
                  <a:pt x="231140" y="226187"/>
                </a:lnTo>
                <a:lnTo>
                  <a:pt x="234061" y="235838"/>
                </a:lnTo>
                <a:lnTo>
                  <a:pt x="279102" y="208996"/>
                </a:lnTo>
                <a:lnTo>
                  <a:pt x="304387" y="159607"/>
                </a:lnTo>
                <a:lnTo>
                  <a:pt x="309244" y="117983"/>
                </a:lnTo>
                <a:lnTo>
                  <a:pt x="308030" y="96337"/>
                </a:lnTo>
                <a:lnTo>
                  <a:pt x="298315" y="58046"/>
                </a:lnTo>
                <a:lnTo>
                  <a:pt x="266176" y="15176"/>
                </a:lnTo>
                <a:lnTo>
                  <a:pt x="251184" y="6219"/>
                </a:lnTo>
                <a:lnTo>
                  <a:pt x="234061" y="0"/>
                </a:lnTo>
                <a:close/>
              </a:path>
              <a:path w="309244" h="236220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78"/>
                </a:lnTo>
                <a:lnTo>
                  <a:pt x="75184" y="235838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6775" y="3089351"/>
            <a:ext cx="2580005" cy="143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92735" indent="1505585">
              <a:lnSpc>
                <a:spcPct val="156100"/>
              </a:lnSpc>
              <a:tabLst>
                <a:tab pos="2088514" algn="l"/>
              </a:tabLst>
            </a:pPr>
            <a:r>
              <a:rPr dirty="0" sz="2000" spc="-33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000" spc="-3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2 ≤ </a:t>
            </a: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&lt; 4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𝑖 =  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320"/>
              </a:spcBef>
              <a:tabLst>
                <a:tab pos="571500" algn="l"/>
              </a:tabLst>
            </a:pPr>
            <a:r>
              <a:rPr dirty="0" sz="2000" spc="-33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000" spc="-3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3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0192" y="438912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9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048126" y="4059173"/>
            <a:ext cx="622935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0">
                <a:solidFill>
                  <a:srgbClr val="292934"/>
                </a:solidFill>
                <a:latin typeface="Cambria Math"/>
                <a:cs typeface="Cambria Math"/>
              </a:rPr>
              <a:t>2−1</a:t>
            </a:r>
            <a:r>
              <a:rPr dirty="0" sz="1450" spc="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33333" sz="30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endParaRPr baseline="-33333" sz="3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0334" y="4129023"/>
            <a:ext cx="537210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1450" spc="-12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450" spc="-2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450" spc="4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1450" spc="5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126" y="4406392"/>
            <a:ext cx="1687830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66115" algn="l"/>
              </a:tabLst>
            </a:pPr>
            <a:r>
              <a:rPr dirty="0" sz="1450" spc="20">
                <a:solidFill>
                  <a:srgbClr val="292934"/>
                </a:solidFill>
                <a:latin typeface="Cambria Math"/>
                <a:cs typeface="Cambria Math"/>
              </a:rPr>
              <a:t>7−1	</a:t>
            </a:r>
            <a:r>
              <a:rPr dirty="0" sz="1450" spc="10">
                <a:solidFill>
                  <a:srgbClr val="292934"/>
                </a:solidFill>
                <a:latin typeface="Cambria Math"/>
                <a:cs typeface="Cambria Math"/>
              </a:rPr>
              <a:t>(7−1)(4−2)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13988" y="4389120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 h="0">
                <a:moveTo>
                  <a:pt x="0" y="0"/>
                </a:moveTo>
                <a:lnTo>
                  <a:pt x="1005839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779645" y="4208526"/>
            <a:ext cx="21590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95113" y="4406392"/>
            <a:ext cx="241935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40">
                <a:solidFill>
                  <a:srgbClr val="292934"/>
                </a:solidFill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06923" y="438912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148453" y="4059173"/>
            <a:ext cx="367030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40">
                <a:solidFill>
                  <a:srgbClr val="292934"/>
                </a:solidFill>
                <a:latin typeface="Cambria Math"/>
                <a:cs typeface="Cambria Math"/>
              </a:rPr>
              <a:t>1  </a:t>
            </a:r>
            <a:r>
              <a:rPr dirty="0" baseline="-33333" sz="3000" spc="-577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-33333" sz="3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475234"/>
            <a:ext cx="8351520" cy="4890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3250">
              <a:lnSpc>
                <a:spcPct val="100000"/>
              </a:lnSpc>
            </a:pPr>
            <a:r>
              <a:rPr dirty="0" sz="2800" spc="-85" b="1">
                <a:solidFill>
                  <a:srgbClr val="FF0000"/>
                </a:solidFill>
                <a:latin typeface="Times New Roman"/>
                <a:cs typeface="Times New Roman"/>
              </a:rPr>
              <a:t>RASSAL</a:t>
            </a:r>
            <a:r>
              <a:rPr dirty="0" sz="2800" spc="-3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40" b="1">
                <a:solidFill>
                  <a:srgbClr val="FF0000"/>
                </a:solidFill>
                <a:latin typeface="Times New Roman"/>
                <a:cs typeface="Times New Roman"/>
              </a:rPr>
              <a:t>SAYI</a:t>
            </a:r>
            <a:r>
              <a:rPr dirty="0" sz="2800" spc="-2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90" b="1">
                <a:solidFill>
                  <a:srgbClr val="FF0000"/>
                </a:solidFill>
                <a:latin typeface="Times New Roman"/>
                <a:cs typeface="Times New Roman"/>
              </a:rPr>
              <a:t>ÜRETİMİ</a:t>
            </a:r>
            <a:r>
              <a:rPr dirty="0" sz="2800" spc="-2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FF0000"/>
                </a:solidFill>
                <a:latin typeface="Times New Roman"/>
                <a:cs typeface="Times New Roman"/>
              </a:rPr>
              <a:t>İÇİN</a:t>
            </a:r>
            <a:r>
              <a:rPr dirty="0" sz="2800" spc="-2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95" b="1">
                <a:solidFill>
                  <a:srgbClr val="FF0000"/>
                </a:solidFill>
                <a:latin typeface="Times New Roman"/>
                <a:cs typeface="Times New Roman"/>
              </a:rPr>
              <a:t>TEKNİKLER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1)  </a:t>
            </a:r>
            <a:r>
              <a:rPr dirty="0" sz="2000" spc="-70">
                <a:solidFill>
                  <a:srgbClr val="FF6600"/>
                </a:solidFill>
                <a:latin typeface="Times New Roman"/>
                <a:cs typeface="Times New Roman"/>
              </a:rPr>
              <a:t>ORTA </a:t>
            </a:r>
            <a:r>
              <a:rPr dirty="0" sz="2000">
                <a:solidFill>
                  <a:srgbClr val="FF6600"/>
                </a:solidFill>
                <a:latin typeface="Times New Roman"/>
                <a:cs typeface="Times New Roman"/>
              </a:rPr>
              <a:t>KARE</a:t>
            </a:r>
            <a:r>
              <a:rPr dirty="0" sz="2000" spc="-18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6600"/>
                </a:solidFill>
                <a:latin typeface="Times New Roman"/>
                <a:cs typeface="Times New Roman"/>
              </a:rPr>
              <a:t>YÖNTEMİ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ts val="2375"/>
              </a:lnSpc>
              <a:spcBef>
                <a:spcPts val="1215"/>
              </a:spcBef>
              <a:buClr>
                <a:srgbClr val="FF6600"/>
              </a:buClr>
              <a:buSzPct val="84090"/>
              <a:buFont typeface="Arial"/>
              <a:buChar char="•"/>
              <a:tabLst>
                <a:tab pos="195580" algn="l"/>
                <a:tab pos="1472565" algn="l"/>
                <a:tab pos="2275840" algn="l"/>
                <a:tab pos="3721100" algn="l"/>
                <a:tab pos="4342765" algn="l"/>
                <a:tab pos="5927725" algn="l"/>
                <a:tab pos="7419975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191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6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’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da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310">
                <a:solidFill>
                  <a:srgbClr val="292934"/>
                </a:solidFill>
                <a:latin typeface="Times New Roman"/>
                <a:cs typeface="Times New Roman"/>
              </a:rPr>
              <a:t>V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on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u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nn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etrop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lis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tar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fın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an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ö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erilen</a:t>
            </a:r>
            <a:endParaRPr sz="2200">
              <a:latin typeface="Times New Roman"/>
              <a:cs typeface="Times New Roman"/>
            </a:endParaRPr>
          </a:p>
          <a:p>
            <a:pPr marL="194945">
              <a:lnSpc>
                <a:spcPts val="2375"/>
              </a:lnSpc>
            </a:pPr>
            <a:r>
              <a:rPr dirty="0" sz="2200" spc="-35">
                <a:solidFill>
                  <a:srgbClr val="292934"/>
                </a:solidFill>
                <a:latin typeface="Times New Roman"/>
                <a:cs typeface="Times New Roman"/>
              </a:rPr>
              <a:t>“ORTAKARE”</a:t>
            </a:r>
            <a:r>
              <a:rPr dirty="0" sz="2200" spc="-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yöntemidir</a:t>
            </a:r>
            <a:endParaRPr sz="2200">
              <a:latin typeface="Times New Roman"/>
              <a:cs typeface="Times New Roman"/>
            </a:endParaRPr>
          </a:p>
          <a:p>
            <a:pPr marL="195580" marR="6985" indent="-182880">
              <a:lnSpc>
                <a:spcPts val="2110"/>
              </a:lnSpc>
              <a:spcBef>
                <a:spcPts val="1180"/>
              </a:spcBef>
              <a:buClr>
                <a:srgbClr val="FF6600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Bu yöntemde ,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(m)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basamaklı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genellikle tek olan bir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sayı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başlangıç  değeri olarak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alınır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ts val="2375"/>
              </a:lnSpc>
              <a:spcBef>
                <a:spcPts val="690"/>
              </a:spcBef>
              <a:buClr>
                <a:srgbClr val="FF6600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İkinci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aşamada, bu sayının karesi alınarak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bulunan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sayının ortasındaki</a:t>
            </a:r>
            <a:r>
              <a:rPr dirty="0" sz="2200" spc="2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  <a:p>
            <a:pPr marL="194945">
              <a:lnSpc>
                <a:spcPts val="2375"/>
              </a:lnSpc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kadar basamaklı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sayı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alınır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670"/>
              </a:spcBef>
              <a:buClr>
                <a:srgbClr val="FF6600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Bu bir rassal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sayı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olarak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kayıt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edilir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ts val="2375"/>
              </a:lnSpc>
              <a:spcBef>
                <a:spcPts val="670"/>
              </a:spcBef>
              <a:buClr>
                <a:srgbClr val="FF6600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30">
                <a:solidFill>
                  <a:srgbClr val="292934"/>
                </a:solidFill>
                <a:latin typeface="Times New Roman"/>
                <a:cs typeface="Times New Roman"/>
              </a:rPr>
              <a:t>Tekrar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bu rassal sayının karesi alınır ve yine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ortadaki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 ba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amaklı  </a:t>
            </a:r>
            <a:r>
              <a:rPr dirty="0" sz="2200" spc="4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sayı</a:t>
            </a:r>
            <a:endParaRPr sz="2200">
              <a:latin typeface="Times New Roman"/>
              <a:cs typeface="Times New Roman"/>
            </a:endParaRPr>
          </a:p>
          <a:p>
            <a:pPr marL="194945">
              <a:lnSpc>
                <a:spcPts val="2375"/>
              </a:lnSpc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bir rassal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sayı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olarak</a:t>
            </a:r>
            <a:r>
              <a:rPr dirty="0" sz="22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kaydedilir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670"/>
              </a:spcBef>
              <a:buClr>
                <a:srgbClr val="FF6600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Bu işlem , istenilen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sayıda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rassal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sayı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elde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edilinceye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kadar devam</a:t>
            </a:r>
            <a:r>
              <a:rPr dirty="0" sz="2200" spc="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92934"/>
                </a:solidFill>
                <a:latin typeface="Times New Roman"/>
                <a:cs typeface="Times New Roman"/>
              </a:rPr>
              <a:t>eder.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947039"/>
            <a:ext cx="480250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Benzer şekilde diğer değerler</a:t>
            </a:r>
            <a:r>
              <a:rPr dirty="0" sz="24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için,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3752" y="2868802"/>
            <a:ext cx="247015" cy="187960"/>
          </a:xfrm>
          <a:custGeom>
            <a:avLst/>
            <a:gdLst/>
            <a:ahLst/>
            <a:cxnLst/>
            <a:rect l="l" t="t" r="r" b="b"/>
            <a:pathLst>
              <a:path w="247015" h="187960">
                <a:moveTo>
                  <a:pt x="186740" y="0"/>
                </a:moveTo>
                <a:lnTo>
                  <a:pt x="184073" y="7620"/>
                </a:lnTo>
                <a:lnTo>
                  <a:pt x="194942" y="12334"/>
                </a:lnTo>
                <a:lnTo>
                  <a:pt x="204287" y="18859"/>
                </a:lnTo>
                <a:lnTo>
                  <a:pt x="226729" y="62293"/>
                </a:lnTo>
                <a:lnTo>
                  <a:pt x="229501" y="92963"/>
                </a:lnTo>
                <a:lnTo>
                  <a:pt x="228806" y="109537"/>
                </a:lnTo>
                <a:lnTo>
                  <a:pt x="218363" y="150113"/>
                </a:lnTo>
                <a:lnTo>
                  <a:pt x="184365" y="180212"/>
                </a:lnTo>
                <a:lnTo>
                  <a:pt x="186740" y="187833"/>
                </a:lnTo>
                <a:lnTo>
                  <a:pt x="222614" y="166437"/>
                </a:lnTo>
                <a:lnTo>
                  <a:pt x="242762" y="127127"/>
                </a:lnTo>
                <a:lnTo>
                  <a:pt x="246621" y="93980"/>
                </a:lnTo>
                <a:lnTo>
                  <a:pt x="245652" y="76737"/>
                </a:lnTo>
                <a:lnTo>
                  <a:pt x="231127" y="32893"/>
                </a:lnTo>
                <a:lnTo>
                  <a:pt x="200352" y="4925"/>
                </a:lnTo>
                <a:lnTo>
                  <a:pt x="186740" y="0"/>
                </a:lnTo>
                <a:close/>
              </a:path>
              <a:path w="247015" h="187960">
                <a:moveTo>
                  <a:pt x="59880" y="0"/>
                </a:moveTo>
                <a:lnTo>
                  <a:pt x="24076" y="21395"/>
                </a:lnTo>
                <a:lnTo>
                  <a:pt x="3875" y="60817"/>
                </a:lnTo>
                <a:lnTo>
                  <a:pt x="0" y="93980"/>
                </a:lnTo>
                <a:lnTo>
                  <a:pt x="966" y="111220"/>
                </a:lnTo>
                <a:lnTo>
                  <a:pt x="15443" y="154939"/>
                </a:lnTo>
                <a:lnTo>
                  <a:pt x="46230" y="182907"/>
                </a:lnTo>
                <a:lnTo>
                  <a:pt x="59880" y="187833"/>
                </a:lnTo>
                <a:lnTo>
                  <a:pt x="62255" y="180212"/>
                </a:lnTo>
                <a:lnTo>
                  <a:pt x="51558" y="175474"/>
                </a:lnTo>
                <a:lnTo>
                  <a:pt x="42327" y="168878"/>
                </a:lnTo>
                <a:lnTo>
                  <a:pt x="19913" y="124587"/>
                </a:lnTo>
                <a:lnTo>
                  <a:pt x="17132" y="92963"/>
                </a:lnTo>
                <a:lnTo>
                  <a:pt x="17827" y="76914"/>
                </a:lnTo>
                <a:lnTo>
                  <a:pt x="28257" y="37337"/>
                </a:lnTo>
                <a:lnTo>
                  <a:pt x="62560" y="7620"/>
                </a:lnTo>
                <a:lnTo>
                  <a:pt x="5988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0595" y="2817114"/>
            <a:ext cx="64833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3870" algn="l"/>
              </a:tabLst>
            </a:pPr>
            <a:r>
              <a:rPr dirty="0" sz="1600" spc="-12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600" spc="-1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6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9789" y="1847088"/>
            <a:ext cx="118745" cy="2230120"/>
          </a:xfrm>
          <a:custGeom>
            <a:avLst/>
            <a:gdLst/>
            <a:ahLst/>
            <a:cxnLst/>
            <a:rect l="l" t="t" r="r" b="b"/>
            <a:pathLst>
              <a:path w="118744" h="2230120">
                <a:moveTo>
                  <a:pt x="118338" y="0"/>
                </a:moveTo>
                <a:lnTo>
                  <a:pt x="83240" y="15716"/>
                </a:lnTo>
                <a:lnTo>
                  <a:pt x="59829" y="48767"/>
                </a:lnTo>
                <a:lnTo>
                  <a:pt x="46645" y="100488"/>
                </a:lnTo>
                <a:lnTo>
                  <a:pt x="42252" y="172592"/>
                </a:lnTo>
                <a:lnTo>
                  <a:pt x="42252" y="1018286"/>
                </a:lnTo>
                <a:lnTo>
                  <a:pt x="41548" y="1039550"/>
                </a:lnTo>
                <a:lnTo>
                  <a:pt x="30975" y="1086485"/>
                </a:lnTo>
                <a:lnTo>
                  <a:pt x="0" y="1110234"/>
                </a:lnTo>
                <a:lnTo>
                  <a:pt x="0" y="1122045"/>
                </a:lnTo>
                <a:lnTo>
                  <a:pt x="31178" y="1145666"/>
                </a:lnTo>
                <a:lnTo>
                  <a:pt x="41560" y="1192101"/>
                </a:lnTo>
                <a:lnTo>
                  <a:pt x="42252" y="1213103"/>
                </a:lnTo>
                <a:lnTo>
                  <a:pt x="42252" y="2057145"/>
                </a:lnTo>
                <a:lnTo>
                  <a:pt x="43350" y="2095746"/>
                </a:lnTo>
                <a:lnTo>
                  <a:pt x="52138" y="2157658"/>
                </a:lnTo>
                <a:lnTo>
                  <a:pt x="70073" y="2199663"/>
                </a:lnTo>
                <a:lnTo>
                  <a:pt x="118338" y="2229739"/>
                </a:lnTo>
                <a:lnTo>
                  <a:pt x="118338" y="2220341"/>
                </a:lnTo>
                <a:lnTo>
                  <a:pt x="104844" y="2214907"/>
                </a:lnTo>
                <a:lnTo>
                  <a:pt x="93321" y="2205450"/>
                </a:lnTo>
                <a:lnTo>
                  <a:pt x="70441" y="2152175"/>
                </a:lnTo>
                <a:lnTo>
                  <a:pt x="63864" y="2091838"/>
                </a:lnTo>
                <a:lnTo>
                  <a:pt x="63042" y="1230376"/>
                </a:lnTo>
                <a:lnTo>
                  <a:pt x="61511" y="1203491"/>
                </a:lnTo>
                <a:lnTo>
                  <a:pt x="54011" y="1162153"/>
                </a:lnTo>
                <a:lnTo>
                  <a:pt x="34497" y="1127617"/>
                </a:lnTo>
                <a:lnTo>
                  <a:pt x="20675" y="1116964"/>
                </a:lnTo>
                <a:lnTo>
                  <a:pt x="20675" y="1114425"/>
                </a:lnTo>
                <a:lnTo>
                  <a:pt x="48933" y="1082421"/>
                </a:lnTo>
                <a:lnTo>
                  <a:pt x="62161" y="1026806"/>
                </a:lnTo>
                <a:lnTo>
                  <a:pt x="63116" y="172592"/>
                </a:lnTo>
                <a:lnTo>
                  <a:pt x="63864" y="137846"/>
                </a:lnTo>
                <a:lnTo>
                  <a:pt x="70441" y="77545"/>
                </a:lnTo>
                <a:lnTo>
                  <a:pt x="83771" y="37794"/>
                </a:lnTo>
                <a:lnTo>
                  <a:pt x="118338" y="9398"/>
                </a:lnTo>
                <a:lnTo>
                  <a:pt x="118338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3810" y="1991486"/>
            <a:ext cx="11176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3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150" spc="35">
                <a:solidFill>
                  <a:srgbClr val="292934"/>
                </a:solidFill>
                <a:latin typeface="Cambria Math"/>
                <a:cs typeface="Cambria Math"/>
              </a:rPr>
              <a:t>6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6255" y="2198751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1371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23035" y="2105279"/>
            <a:ext cx="603250" cy="187960"/>
          </a:xfrm>
          <a:custGeom>
            <a:avLst/>
            <a:gdLst/>
            <a:ahLst/>
            <a:cxnLst/>
            <a:rect l="l" t="t" r="r" b="b"/>
            <a:pathLst>
              <a:path w="603250" h="187960">
                <a:moveTo>
                  <a:pt x="543306" y="0"/>
                </a:moveTo>
                <a:lnTo>
                  <a:pt x="540639" y="7620"/>
                </a:lnTo>
                <a:lnTo>
                  <a:pt x="551499" y="12334"/>
                </a:lnTo>
                <a:lnTo>
                  <a:pt x="560847" y="18859"/>
                </a:lnTo>
                <a:lnTo>
                  <a:pt x="583342" y="62293"/>
                </a:lnTo>
                <a:lnTo>
                  <a:pt x="586104" y="92963"/>
                </a:lnTo>
                <a:lnTo>
                  <a:pt x="585412" y="109537"/>
                </a:lnTo>
                <a:lnTo>
                  <a:pt x="574929" y="150113"/>
                </a:lnTo>
                <a:lnTo>
                  <a:pt x="540892" y="180212"/>
                </a:lnTo>
                <a:lnTo>
                  <a:pt x="543306" y="187833"/>
                </a:lnTo>
                <a:lnTo>
                  <a:pt x="579185" y="166437"/>
                </a:lnTo>
                <a:lnTo>
                  <a:pt x="599360" y="127127"/>
                </a:lnTo>
                <a:lnTo>
                  <a:pt x="603250" y="93980"/>
                </a:lnTo>
                <a:lnTo>
                  <a:pt x="602275" y="76737"/>
                </a:lnTo>
                <a:lnTo>
                  <a:pt x="587756" y="32893"/>
                </a:lnTo>
                <a:lnTo>
                  <a:pt x="556930" y="4925"/>
                </a:lnTo>
                <a:lnTo>
                  <a:pt x="543306" y="0"/>
                </a:lnTo>
                <a:close/>
              </a:path>
              <a:path w="603250" h="187960">
                <a:moveTo>
                  <a:pt x="59817" y="0"/>
                </a:moveTo>
                <a:lnTo>
                  <a:pt x="24062" y="21395"/>
                </a:lnTo>
                <a:lnTo>
                  <a:pt x="3841" y="60817"/>
                </a:lnTo>
                <a:lnTo>
                  <a:pt x="0" y="93980"/>
                </a:lnTo>
                <a:lnTo>
                  <a:pt x="954" y="111220"/>
                </a:lnTo>
                <a:lnTo>
                  <a:pt x="15367" y="154940"/>
                </a:lnTo>
                <a:lnTo>
                  <a:pt x="46174" y="182907"/>
                </a:lnTo>
                <a:lnTo>
                  <a:pt x="59817" y="187833"/>
                </a:lnTo>
                <a:lnTo>
                  <a:pt x="62230" y="180212"/>
                </a:lnTo>
                <a:lnTo>
                  <a:pt x="51536" y="175474"/>
                </a:lnTo>
                <a:lnTo>
                  <a:pt x="42306" y="168878"/>
                </a:lnTo>
                <a:lnTo>
                  <a:pt x="19907" y="124587"/>
                </a:lnTo>
                <a:lnTo>
                  <a:pt x="17145" y="92963"/>
                </a:lnTo>
                <a:lnTo>
                  <a:pt x="17835" y="76914"/>
                </a:lnTo>
                <a:lnTo>
                  <a:pt x="28193" y="37337"/>
                </a:lnTo>
                <a:lnTo>
                  <a:pt x="62484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6502" y="1748409"/>
            <a:ext cx="62230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8382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0,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− 1  ,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3208" y="257975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371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13433" y="2434590"/>
            <a:ext cx="34290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5893" sz="1725" spc="52">
                <a:solidFill>
                  <a:srgbClr val="292934"/>
                </a:solidFill>
                <a:latin typeface="Cambria Math"/>
                <a:cs typeface="Cambria Math"/>
              </a:rPr>
              <a:t>1  </a:t>
            </a:r>
            <a:r>
              <a:rPr dirty="0" sz="1600" spc="-135">
                <a:solidFill>
                  <a:srgbClr val="292934"/>
                </a:solidFill>
                <a:latin typeface="Cambria Math"/>
                <a:cs typeface="Cambria Math"/>
              </a:rPr>
              <a:t>�,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6067" y="295922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1371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4371" y="2865754"/>
            <a:ext cx="601980" cy="187960"/>
          </a:xfrm>
          <a:custGeom>
            <a:avLst/>
            <a:gdLst/>
            <a:ahLst/>
            <a:cxnLst/>
            <a:rect l="l" t="t" r="r" b="b"/>
            <a:pathLst>
              <a:path w="601980" h="187960">
                <a:moveTo>
                  <a:pt x="541781" y="0"/>
                </a:moveTo>
                <a:lnTo>
                  <a:pt x="539115" y="7620"/>
                </a:lnTo>
                <a:lnTo>
                  <a:pt x="549975" y="12334"/>
                </a:lnTo>
                <a:lnTo>
                  <a:pt x="559323" y="18859"/>
                </a:lnTo>
                <a:lnTo>
                  <a:pt x="581818" y="62293"/>
                </a:lnTo>
                <a:lnTo>
                  <a:pt x="584580" y="92964"/>
                </a:lnTo>
                <a:lnTo>
                  <a:pt x="583888" y="109537"/>
                </a:lnTo>
                <a:lnTo>
                  <a:pt x="573404" y="150114"/>
                </a:lnTo>
                <a:lnTo>
                  <a:pt x="539368" y="180212"/>
                </a:lnTo>
                <a:lnTo>
                  <a:pt x="541781" y="187833"/>
                </a:lnTo>
                <a:lnTo>
                  <a:pt x="577661" y="166437"/>
                </a:lnTo>
                <a:lnTo>
                  <a:pt x="597836" y="127127"/>
                </a:lnTo>
                <a:lnTo>
                  <a:pt x="601726" y="93980"/>
                </a:lnTo>
                <a:lnTo>
                  <a:pt x="600751" y="76737"/>
                </a:lnTo>
                <a:lnTo>
                  <a:pt x="586231" y="32893"/>
                </a:lnTo>
                <a:lnTo>
                  <a:pt x="555406" y="4925"/>
                </a:lnTo>
                <a:lnTo>
                  <a:pt x="541781" y="0"/>
                </a:lnTo>
                <a:close/>
              </a:path>
              <a:path w="601980" h="187960">
                <a:moveTo>
                  <a:pt x="59816" y="0"/>
                </a:moveTo>
                <a:lnTo>
                  <a:pt x="24062" y="21395"/>
                </a:lnTo>
                <a:lnTo>
                  <a:pt x="3841" y="60817"/>
                </a:lnTo>
                <a:lnTo>
                  <a:pt x="0" y="93980"/>
                </a:lnTo>
                <a:lnTo>
                  <a:pt x="954" y="111220"/>
                </a:lnTo>
                <a:lnTo>
                  <a:pt x="15366" y="154940"/>
                </a:lnTo>
                <a:lnTo>
                  <a:pt x="46174" y="182907"/>
                </a:lnTo>
                <a:lnTo>
                  <a:pt x="59816" y="187833"/>
                </a:lnTo>
                <a:lnTo>
                  <a:pt x="62229" y="180212"/>
                </a:lnTo>
                <a:lnTo>
                  <a:pt x="51536" y="175474"/>
                </a:lnTo>
                <a:lnTo>
                  <a:pt x="42306" y="168878"/>
                </a:lnTo>
                <a:lnTo>
                  <a:pt x="19907" y="124587"/>
                </a:lnTo>
                <a:lnTo>
                  <a:pt x="17144" y="92964"/>
                </a:lnTo>
                <a:lnTo>
                  <a:pt x="17835" y="76914"/>
                </a:lnTo>
                <a:lnTo>
                  <a:pt x="28193" y="37337"/>
                </a:lnTo>
                <a:lnTo>
                  <a:pt x="62484" y="7620"/>
                </a:lnTo>
                <a:lnTo>
                  <a:pt x="59816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70761" y="2593847"/>
            <a:ext cx="196215" cy="726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50" spc="30">
                <a:solidFill>
                  <a:srgbClr val="292934"/>
                </a:solidFill>
                <a:latin typeface="Cambria Math"/>
                <a:cs typeface="Cambria Math"/>
              </a:rPr>
              <a:t>12</a:t>
            </a:r>
            <a:endParaRPr sz="1150">
              <a:latin typeface="Cambria Math"/>
              <a:cs typeface="Cambria Math"/>
            </a:endParaRPr>
          </a:p>
          <a:p>
            <a:pPr marL="34925">
              <a:lnSpc>
                <a:spcPts val="1315"/>
              </a:lnSpc>
            </a:pPr>
            <a:r>
              <a:rPr dirty="0" sz="1150" spc="3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  <a:p>
            <a:pPr marL="34925">
              <a:lnSpc>
                <a:spcPts val="1320"/>
              </a:lnSpc>
              <a:spcBef>
                <a:spcPts val="359"/>
              </a:spcBef>
            </a:pPr>
            <a:r>
              <a:rPr dirty="0" sz="1150" spc="35">
                <a:solidFill>
                  <a:srgbClr val="292934"/>
                </a:solidFill>
                <a:latin typeface="Cambria Math"/>
                <a:cs typeface="Cambria Math"/>
              </a:rPr>
              <a:t>6</a:t>
            </a:r>
            <a:endParaRPr sz="1150">
              <a:latin typeface="Cambria Math"/>
              <a:cs typeface="Cambria Math"/>
            </a:endParaRPr>
          </a:p>
          <a:p>
            <a:pPr marL="57785">
              <a:lnSpc>
                <a:spcPts val="1320"/>
              </a:lnSpc>
            </a:pPr>
            <a:r>
              <a:rPr dirty="0" sz="1150" spc="3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86255" y="334022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371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08378" y="3246754"/>
            <a:ext cx="603250" cy="187960"/>
          </a:xfrm>
          <a:custGeom>
            <a:avLst/>
            <a:gdLst/>
            <a:ahLst/>
            <a:cxnLst/>
            <a:rect l="l" t="t" r="r" b="b"/>
            <a:pathLst>
              <a:path w="603250" h="187960">
                <a:moveTo>
                  <a:pt x="543306" y="0"/>
                </a:moveTo>
                <a:lnTo>
                  <a:pt x="540639" y="7620"/>
                </a:lnTo>
                <a:lnTo>
                  <a:pt x="551499" y="12334"/>
                </a:lnTo>
                <a:lnTo>
                  <a:pt x="560847" y="18859"/>
                </a:lnTo>
                <a:lnTo>
                  <a:pt x="583342" y="62293"/>
                </a:lnTo>
                <a:lnTo>
                  <a:pt x="586104" y="92964"/>
                </a:lnTo>
                <a:lnTo>
                  <a:pt x="585412" y="109537"/>
                </a:lnTo>
                <a:lnTo>
                  <a:pt x="574929" y="150114"/>
                </a:lnTo>
                <a:lnTo>
                  <a:pt x="540893" y="180212"/>
                </a:lnTo>
                <a:lnTo>
                  <a:pt x="543306" y="187833"/>
                </a:lnTo>
                <a:lnTo>
                  <a:pt x="579185" y="166437"/>
                </a:lnTo>
                <a:lnTo>
                  <a:pt x="599360" y="127127"/>
                </a:lnTo>
                <a:lnTo>
                  <a:pt x="603250" y="93980"/>
                </a:lnTo>
                <a:lnTo>
                  <a:pt x="602275" y="76737"/>
                </a:lnTo>
                <a:lnTo>
                  <a:pt x="587756" y="32893"/>
                </a:lnTo>
                <a:lnTo>
                  <a:pt x="556930" y="4925"/>
                </a:lnTo>
                <a:lnTo>
                  <a:pt x="543306" y="0"/>
                </a:lnTo>
                <a:close/>
              </a:path>
              <a:path w="603250" h="187960">
                <a:moveTo>
                  <a:pt x="59817" y="0"/>
                </a:moveTo>
                <a:lnTo>
                  <a:pt x="24062" y="21395"/>
                </a:lnTo>
                <a:lnTo>
                  <a:pt x="3841" y="60817"/>
                </a:lnTo>
                <a:lnTo>
                  <a:pt x="0" y="93980"/>
                </a:lnTo>
                <a:lnTo>
                  <a:pt x="954" y="111220"/>
                </a:lnTo>
                <a:lnTo>
                  <a:pt x="15367" y="154940"/>
                </a:lnTo>
                <a:lnTo>
                  <a:pt x="46174" y="182907"/>
                </a:lnTo>
                <a:lnTo>
                  <a:pt x="59817" y="187833"/>
                </a:lnTo>
                <a:lnTo>
                  <a:pt x="62230" y="180212"/>
                </a:lnTo>
                <a:lnTo>
                  <a:pt x="51536" y="175474"/>
                </a:lnTo>
                <a:lnTo>
                  <a:pt x="42306" y="168878"/>
                </a:lnTo>
                <a:lnTo>
                  <a:pt x="19907" y="124587"/>
                </a:lnTo>
                <a:lnTo>
                  <a:pt x="17145" y="92964"/>
                </a:lnTo>
                <a:lnTo>
                  <a:pt x="17835" y="76914"/>
                </a:lnTo>
                <a:lnTo>
                  <a:pt x="28193" y="37337"/>
                </a:lnTo>
                <a:lnTo>
                  <a:pt x="62484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73810" y="3354323"/>
            <a:ext cx="217804" cy="567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3335">
              <a:lnSpc>
                <a:spcPts val="1315"/>
              </a:lnSpc>
            </a:pPr>
            <a:r>
              <a:rPr dirty="0" sz="1150" spc="30">
                <a:solidFill>
                  <a:srgbClr val="292934"/>
                </a:solidFill>
                <a:latin typeface="Cambria Math"/>
                <a:cs typeface="Cambria Math"/>
              </a:rPr>
              <a:t>12</a:t>
            </a:r>
            <a:endParaRPr sz="1150">
              <a:latin typeface="Cambria Math"/>
              <a:cs typeface="Cambria Math"/>
            </a:endParaRPr>
          </a:p>
          <a:p>
            <a:pPr algn="ctr" marL="21590">
              <a:lnSpc>
                <a:spcPts val="1315"/>
              </a:lnSpc>
            </a:pPr>
            <a:r>
              <a:rPr dirty="0" sz="1150" spc="3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  <a:p>
            <a:pPr marL="33655">
              <a:lnSpc>
                <a:spcPct val="100000"/>
              </a:lnSpc>
              <a:spcBef>
                <a:spcPts val="360"/>
              </a:spcBef>
            </a:pPr>
            <a:r>
              <a:rPr dirty="0" sz="1150" spc="30">
                <a:solidFill>
                  <a:srgbClr val="292934"/>
                </a:solidFill>
                <a:latin typeface="Cambria Math"/>
                <a:cs typeface="Cambria Math"/>
              </a:rPr>
              <a:t>12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07591" y="371970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3716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31238" y="3626230"/>
            <a:ext cx="603250" cy="187960"/>
          </a:xfrm>
          <a:custGeom>
            <a:avLst/>
            <a:gdLst/>
            <a:ahLst/>
            <a:cxnLst/>
            <a:rect l="l" t="t" r="r" b="b"/>
            <a:pathLst>
              <a:path w="603250" h="187960">
                <a:moveTo>
                  <a:pt x="543306" y="0"/>
                </a:moveTo>
                <a:lnTo>
                  <a:pt x="540638" y="7620"/>
                </a:lnTo>
                <a:lnTo>
                  <a:pt x="551499" y="12334"/>
                </a:lnTo>
                <a:lnTo>
                  <a:pt x="560847" y="18859"/>
                </a:lnTo>
                <a:lnTo>
                  <a:pt x="583342" y="62293"/>
                </a:lnTo>
                <a:lnTo>
                  <a:pt x="586105" y="92964"/>
                </a:lnTo>
                <a:lnTo>
                  <a:pt x="585412" y="109537"/>
                </a:lnTo>
                <a:lnTo>
                  <a:pt x="574929" y="150114"/>
                </a:lnTo>
                <a:lnTo>
                  <a:pt x="540893" y="180213"/>
                </a:lnTo>
                <a:lnTo>
                  <a:pt x="543306" y="187833"/>
                </a:lnTo>
                <a:lnTo>
                  <a:pt x="579185" y="166437"/>
                </a:lnTo>
                <a:lnTo>
                  <a:pt x="599360" y="127127"/>
                </a:lnTo>
                <a:lnTo>
                  <a:pt x="603250" y="93980"/>
                </a:lnTo>
                <a:lnTo>
                  <a:pt x="602275" y="76737"/>
                </a:lnTo>
                <a:lnTo>
                  <a:pt x="587756" y="32893"/>
                </a:lnTo>
                <a:lnTo>
                  <a:pt x="556930" y="4925"/>
                </a:lnTo>
                <a:lnTo>
                  <a:pt x="543306" y="0"/>
                </a:lnTo>
                <a:close/>
              </a:path>
              <a:path w="603250" h="187960">
                <a:moveTo>
                  <a:pt x="59817" y="0"/>
                </a:moveTo>
                <a:lnTo>
                  <a:pt x="24062" y="21395"/>
                </a:lnTo>
                <a:lnTo>
                  <a:pt x="3841" y="60817"/>
                </a:lnTo>
                <a:lnTo>
                  <a:pt x="0" y="93980"/>
                </a:lnTo>
                <a:lnTo>
                  <a:pt x="954" y="111220"/>
                </a:lnTo>
                <a:lnTo>
                  <a:pt x="15367" y="154940"/>
                </a:lnTo>
                <a:lnTo>
                  <a:pt x="46174" y="182907"/>
                </a:lnTo>
                <a:lnTo>
                  <a:pt x="59817" y="187833"/>
                </a:lnTo>
                <a:lnTo>
                  <a:pt x="62230" y="180213"/>
                </a:lnTo>
                <a:lnTo>
                  <a:pt x="51536" y="175474"/>
                </a:lnTo>
                <a:lnTo>
                  <a:pt x="42306" y="168878"/>
                </a:lnTo>
                <a:lnTo>
                  <a:pt x="19907" y="124587"/>
                </a:lnTo>
                <a:lnTo>
                  <a:pt x="17145" y="92964"/>
                </a:lnTo>
                <a:lnTo>
                  <a:pt x="17835" y="76914"/>
                </a:lnTo>
                <a:lnTo>
                  <a:pt x="28194" y="37338"/>
                </a:lnTo>
                <a:lnTo>
                  <a:pt x="62484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97838" y="2814065"/>
            <a:ext cx="708660" cy="1318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        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− 2</a:t>
            </a:r>
            <a:r>
              <a:rPr dirty="0" sz="1600" spc="26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60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+ 1  ,</a:t>
            </a:r>
            <a:endParaRPr sz="1600">
              <a:latin typeface="Cambria Math"/>
              <a:cs typeface="Cambria Math"/>
            </a:endParaRPr>
          </a:p>
          <a:p>
            <a:pPr marL="165100" marR="5080" indent="-66040">
              <a:lnSpc>
                <a:spcPct val="124500"/>
              </a:lnSpc>
              <a:spcBef>
                <a:spcPts val="595"/>
              </a:spcBef>
            </a:pP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+ 3  ,</a:t>
            </a:r>
            <a:r>
              <a:rPr dirty="0" sz="1600" spc="-9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4163" y="1748409"/>
            <a:ext cx="940435" cy="2384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         </a:t>
            </a:r>
            <a:r>
              <a:rPr dirty="0" sz="1600" spc="-2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&lt;</a:t>
            </a:r>
            <a:r>
              <a:rPr dirty="0" sz="1600" spc="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1 ≤ </a:t>
            </a: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600" spc="-2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&lt;  2,</a:t>
            </a:r>
            <a:endParaRPr sz="160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080"/>
              </a:spcBef>
            </a:pP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2 ≤ </a:t>
            </a: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600" spc="-2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&lt;  4,</a:t>
            </a:r>
            <a:endParaRPr sz="1600">
              <a:latin typeface="Cambria Math"/>
              <a:cs typeface="Cambria Math"/>
            </a:endParaRPr>
          </a:p>
          <a:p>
            <a:pPr marL="33655">
              <a:lnSpc>
                <a:spcPct val="100000"/>
              </a:lnSpc>
              <a:spcBef>
                <a:spcPts val="1065"/>
              </a:spcBef>
            </a:pP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4 ≤ </a:t>
            </a: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600" spc="-2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&lt;  5</a:t>
            </a:r>
            <a:endParaRPr sz="1600">
              <a:latin typeface="Cambria Math"/>
              <a:cs typeface="Cambria Math"/>
            </a:endParaRPr>
          </a:p>
          <a:p>
            <a:pPr marL="53340">
              <a:lnSpc>
                <a:spcPct val="100000"/>
              </a:lnSpc>
              <a:spcBef>
                <a:spcPts val="1080"/>
              </a:spcBef>
            </a:pP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5 ≤ </a:t>
            </a: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600" spc="-2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&lt;  7</a:t>
            </a:r>
            <a:endParaRPr sz="1600">
              <a:latin typeface="Cambria Math"/>
              <a:cs typeface="Cambria Math"/>
            </a:endParaRPr>
          </a:p>
          <a:p>
            <a:pPr marL="32384">
              <a:lnSpc>
                <a:spcPct val="100000"/>
              </a:lnSpc>
              <a:spcBef>
                <a:spcPts val="1065"/>
              </a:spcBef>
            </a:pP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7 ≤ </a:t>
            </a: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600" spc="-2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&lt;  9</a:t>
            </a:r>
            <a:endParaRPr sz="1600">
              <a:latin typeface="Cambria Math"/>
              <a:cs typeface="Cambria Math"/>
            </a:endParaRPr>
          </a:p>
          <a:p>
            <a:pPr marL="55244">
              <a:lnSpc>
                <a:spcPct val="100000"/>
              </a:lnSpc>
              <a:spcBef>
                <a:spcPts val="470"/>
              </a:spcBef>
            </a:pPr>
            <a:r>
              <a:rPr dirty="0" sz="1600" spc="-310">
                <a:solidFill>
                  <a:srgbClr val="292934"/>
                </a:solidFill>
                <a:latin typeface="Cambria Math"/>
                <a:cs typeface="Cambria Math"/>
              </a:rPr>
              <a:t>�         </a:t>
            </a:r>
            <a:r>
              <a:rPr dirty="0" sz="1600" spc="-2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≥</a:t>
            </a:r>
            <a:r>
              <a:rPr dirty="0" sz="1600" spc="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Cambria Math"/>
                <a:cs typeface="Cambria Math"/>
              </a:rPr>
              <a:t>9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55972" y="1700783"/>
            <a:ext cx="4298569" cy="338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10"/>
              <a:t>Ö</a:t>
            </a:r>
            <a:r>
              <a:rPr dirty="0" spc="-100"/>
              <a:t>r</a:t>
            </a:r>
            <a:r>
              <a:rPr dirty="0" spc="-110"/>
              <a:t>n</a:t>
            </a:r>
            <a:r>
              <a:rPr dirty="0" spc="-95"/>
              <a:t>e</a:t>
            </a:r>
            <a:r>
              <a:rPr dirty="0" spc="-5"/>
              <a:t>k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1795"/>
            <a:ext cx="2520315" cy="8629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Örnek:</a:t>
            </a:r>
          </a:p>
          <a:p>
            <a:pPr marL="12700">
              <a:lnSpc>
                <a:spcPct val="100000"/>
              </a:lnSpc>
            </a:pPr>
            <a:r>
              <a:rPr dirty="0" spc="-75" b="0">
                <a:latin typeface="Cambria Math"/>
                <a:cs typeface="Cambria Math"/>
              </a:rPr>
              <a:t>�</a:t>
            </a:r>
            <a:r>
              <a:rPr dirty="0" baseline="27777" sz="3000" spc="-112" b="0">
                <a:latin typeface="Cambria Math"/>
                <a:cs typeface="Cambria Math"/>
              </a:rPr>
              <a:t>−</a:t>
            </a:r>
            <a:r>
              <a:rPr dirty="0" baseline="27100" sz="3075" spc="-112" b="0">
                <a:latin typeface="Cambria Math"/>
                <a:cs typeface="Cambria Math"/>
              </a:rPr>
              <a:t>1  </a:t>
            </a:r>
            <a:r>
              <a:rPr dirty="0" sz="2800" spc="-90" b="0">
                <a:latin typeface="Arial"/>
                <a:cs typeface="Arial"/>
              </a:rPr>
              <a:t>fonksiyonları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851" y="2612135"/>
            <a:ext cx="394335" cy="36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0061" sz="2700" spc="-82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300" spc="-2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057" y="275336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636"/>
                </a:lnTo>
                <a:lnTo>
                  <a:pt x="220435" y="13946"/>
                </a:lnTo>
                <a:lnTo>
                  <a:pt x="230974" y="21304"/>
                </a:lnTo>
                <a:lnTo>
                  <a:pt x="252380" y="55431"/>
                </a:lnTo>
                <a:lnTo>
                  <a:pt x="259410" y="104901"/>
                </a:lnTo>
                <a:lnTo>
                  <a:pt x="258624" y="123571"/>
                </a:lnTo>
                <a:lnTo>
                  <a:pt x="246849" y="169290"/>
                </a:lnTo>
                <a:lnTo>
                  <a:pt x="220576" y="197865"/>
                </a:lnTo>
                <a:lnTo>
                  <a:pt x="208508" y="203200"/>
                </a:lnTo>
                <a:lnTo>
                  <a:pt x="211188" y="211836"/>
                </a:lnTo>
                <a:lnTo>
                  <a:pt x="251641" y="187707"/>
                </a:lnTo>
                <a:lnTo>
                  <a:pt x="274361" y="143335"/>
                </a:lnTo>
                <a:lnTo>
                  <a:pt x="278714" y="105917"/>
                </a:lnTo>
                <a:lnTo>
                  <a:pt x="277623" y="86536"/>
                </a:lnTo>
                <a:lnTo>
                  <a:pt x="261251" y="37084"/>
                </a:lnTo>
                <a:lnTo>
                  <a:pt x="226540" y="5544"/>
                </a:lnTo>
                <a:lnTo>
                  <a:pt x="211188" y="0"/>
                </a:lnTo>
                <a:close/>
              </a:path>
              <a:path w="278765" h="212089">
                <a:moveTo>
                  <a:pt x="67525" y="0"/>
                </a:moveTo>
                <a:lnTo>
                  <a:pt x="27142" y="24110"/>
                </a:lnTo>
                <a:lnTo>
                  <a:pt x="4364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28" y="206238"/>
                </a:lnTo>
                <a:lnTo>
                  <a:pt x="67525" y="211836"/>
                </a:lnTo>
                <a:lnTo>
                  <a:pt x="70205" y="203200"/>
                </a:lnTo>
                <a:lnTo>
                  <a:pt x="58142" y="197866"/>
                </a:lnTo>
                <a:lnTo>
                  <a:pt x="47729" y="190436"/>
                </a:lnTo>
                <a:lnTo>
                  <a:pt x="26370" y="155765"/>
                </a:lnTo>
                <a:lnTo>
                  <a:pt x="19304" y="104901"/>
                </a:lnTo>
                <a:lnTo>
                  <a:pt x="20089" y="86776"/>
                </a:lnTo>
                <a:lnTo>
                  <a:pt x="31864" y="42163"/>
                </a:lnTo>
                <a:lnTo>
                  <a:pt x="58330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9767" y="2695955"/>
            <a:ext cx="48323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2522" y="1382394"/>
            <a:ext cx="133985" cy="2950845"/>
          </a:xfrm>
          <a:custGeom>
            <a:avLst/>
            <a:gdLst/>
            <a:ahLst/>
            <a:cxnLst/>
            <a:rect l="l" t="t" r="r" b="b"/>
            <a:pathLst>
              <a:path w="133984" h="2950845">
                <a:moveTo>
                  <a:pt x="133477" y="0"/>
                </a:moveTo>
                <a:lnTo>
                  <a:pt x="93884" y="17827"/>
                </a:lnTo>
                <a:lnTo>
                  <a:pt x="67437" y="54990"/>
                </a:lnTo>
                <a:lnTo>
                  <a:pt x="52578" y="113410"/>
                </a:lnTo>
                <a:lnTo>
                  <a:pt x="47625" y="194690"/>
                </a:lnTo>
                <a:lnTo>
                  <a:pt x="47625" y="1364995"/>
                </a:lnTo>
                <a:lnTo>
                  <a:pt x="46837" y="1389024"/>
                </a:lnTo>
                <a:lnTo>
                  <a:pt x="40499" y="1427557"/>
                </a:lnTo>
                <a:lnTo>
                  <a:pt x="19843" y="1461611"/>
                </a:lnTo>
                <a:lnTo>
                  <a:pt x="0" y="1468754"/>
                </a:lnTo>
                <a:lnTo>
                  <a:pt x="0" y="1482089"/>
                </a:lnTo>
                <a:lnTo>
                  <a:pt x="35178" y="1508632"/>
                </a:lnTo>
                <a:lnTo>
                  <a:pt x="46841" y="1561139"/>
                </a:lnTo>
                <a:lnTo>
                  <a:pt x="47625" y="1584832"/>
                </a:lnTo>
                <a:lnTo>
                  <a:pt x="47625" y="2756154"/>
                </a:lnTo>
                <a:lnTo>
                  <a:pt x="48863" y="2799663"/>
                </a:lnTo>
                <a:lnTo>
                  <a:pt x="58769" y="2869489"/>
                </a:lnTo>
                <a:lnTo>
                  <a:pt x="79005" y="2916858"/>
                </a:lnTo>
                <a:lnTo>
                  <a:pt x="112049" y="2944342"/>
                </a:lnTo>
                <a:lnTo>
                  <a:pt x="133477" y="2950844"/>
                </a:lnTo>
                <a:lnTo>
                  <a:pt x="133477" y="2940177"/>
                </a:lnTo>
                <a:lnTo>
                  <a:pt x="118286" y="2934081"/>
                </a:lnTo>
                <a:lnTo>
                  <a:pt x="105298" y="2923413"/>
                </a:lnTo>
                <a:lnTo>
                  <a:pt x="85978" y="2888360"/>
                </a:lnTo>
                <a:lnTo>
                  <a:pt x="74834" y="2832354"/>
                </a:lnTo>
                <a:lnTo>
                  <a:pt x="71202" y="2756154"/>
                </a:lnTo>
                <a:lnTo>
                  <a:pt x="71119" y="1604264"/>
                </a:lnTo>
                <a:lnTo>
                  <a:pt x="69409" y="1574000"/>
                </a:lnTo>
                <a:lnTo>
                  <a:pt x="60940" y="1527379"/>
                </a:lnTo>
                <a:lnTo>
                  <a:pt x="38893" y="1488376"/>
                </a:lnTo>
                <a:lnTo>
                  <a:pt x="23368" y="1476375"/>
                </a:lnTo>
                <a:lnTo>
                  <a:pt x="23368" y="1473580"/>
                </a:lnTo>
                <a:lnTo>
                  <a:pt x="55244" y="1437385"/>
                </a:lnTo>
                <a:lnTo>
                  <a:pt x="67135" y="1399619"/>
                </a:lnTo>
                <a:lnTo>
                  <a:pt x="71119" y="1345564"/>
                </a:lnTo>
                <a:lnTo>
                  <a:pt x="71202" y="194690"/>
                </a:lnTo>
                <a:lnTo>
                  <a:pt x="72048" y="155495"/>
                </a:lnTo>
                <a:lnTo>
                  <a:pt x="79478" y="87487"/>
                </a:lnTo>
                <a:lnTo>
                  <a:pt x="94525" y="42671"/>
                </a:lnTo>
                <a:lnTo>
                  <a:pt x="133477" y="10667"/>
                </a:lnTo>
                <a:lnTo>
                  <a:pt x="13347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81502" y="1273809"/>
            <a:ext cx="6273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&lt;  </a:t>
            </a:r>
            <a:r>
              <a:rPr dirty="0" sz="1800" spc="5">
                <a:solidFill>
                  <a:srgbClr val="292934"/>
                </a:solidFill>
                <a:latin typeface="Cambria Math"/>
                <a:cs typeface="Cambria Math"/>
              </a:rPr>
              <a:t>1,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0226" y="1792985"/>
            <a:ext cx="12255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6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2290" y="1777745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86785" y="1615185"/>
            <a:ext cx="106172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0 ≤ 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&lt; </a:t>
            </a: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1 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04947" y="2207514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92882" y="2223008"/>
            <a:ext cx="94551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5025" algn="l"/>
              </a:tabLst>
            </a:pP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6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27907" y="2207514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92882" y="2044953"/>
            <a:ext cx="10293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1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≤ 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&lt; </a:t>
            </a: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1 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88182" y="263575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76117" y="2651252"/>
            <a:ext cx="94551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5025" algn="l"/>
              </a:tabLst>
            </a:pP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3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1142" y="263575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76117" y="2473452"/>
            <a:ext cx="103124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1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≤ 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&lt; </a:t>
            </a: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1 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18663" y="3064001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06598" y="2901696"/>
            <a:ext cx="94551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1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≤ 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&lt;  </a:t>
            </a: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baseline="44871" sz="19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6598" y="3079496"/>
            <a:ext cx="94551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5025" algn="l"/>
              </a:tabLst>
            </a:pP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41622" y="3064001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21710" y="349681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009645" y="3334765"/>
            <a:ext cx="94551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≤ 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&lt;  </a:t>
            </a: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5</a:t>
            </a:r>
            <a:endParaRPr baseline="44871" sz="19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09645" y="3512566"/>
            <a:ext cx="94551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5025" algn="l"/>
              </a:tabLst>
            </a:pP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3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6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44671" y="349681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017266" y="3945382"/>
            <a:ext cx="12255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6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29330" y="3929634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017266" y="3767582"/>
            <a:ext cx="9753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4871" sz="1950" spc="60">
                <a:solidFill>
                  <a:srgbClr val="292934"/>
                </a:solidFill>
                <a:latin typeface="Cambria Math"/>
                <a:cs typeface="Cambria Math"/>
              </a:rPr>
              <a:t>5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≤ 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&lt;  9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8252" y="1206875"/>
            <a:ext cx="1044575" cy="3190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9209" indent="39370">
              <a:lnSpc>
                <a:spcPct val="124400"/>
              </a:lnSpc>
            </a:pPr>
            <a:r>
              <a:rPr dirty="0" sz="1800" spc="-355">
                <a:solidFill>
                  <a:srgbClr val="292934"/>
                </a:solidFill>
                <a:latin typeface="Cambria Math"/>
                <a:cs typeface="Cambria Math"/>
              </a:rPr>
              <a:t>���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𝚤</a:t>
            </a:r>
            <a:r>
              <a:rPr dirty="0" sz="1800" spc="-155">
                <a:solidFill>
                  <a:srgbClr val="292934"/>
                </a:solidFill>
                <a:latin typeface="Cambria Math"/>
                <a:cs typeface="Cambria Math"/>
              </a:rPr>
              <a:t>��𝚤</a:t>
            </a:r>
            <a:r>
              <a:rPr dirty="0" sz="1800" spc="-1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, </a:t>
            </a:r>
            <a:r>
              <a:rPr dirty="0" sz="1800" spc="-110">
                <a:solidFill>
                  <a:srgbClr val="292934"/>
                </a:solidFill>
                <a:latin typeface="Cambria Math"/>
                <a:cs typeface="Cambria Math"/>
              </a:rPr>
              <a:t>6</a:t>
            </a:r>
            <a:r>
              <a:rPr dirty="0" sz="1800" spc="-19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6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8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1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  <a:p>
            <a:pPr marL="36830">
              <a:lnSpc>
                <a:spcPct val="100000"/>
              </a:lnSpc>
              <a:spcBef>
                <a:spcPts val="1220"/>
              </a:spcBef>
            </a:pPr>
            <a:r>
              <a:rPr dirty="0" sz="1800" spc="-55">
                <a:solidFill>
                  <a:srgbClr val="292934"/>
                </a:solidFill>
                <a:latin typeface="Cambria Math"/>
                <a:cs typeface="Cambria Math"/>
              </a:rPr>
              <a:t>12�,</a:t>
            </a:r>
            <a:endParaRPr sz="1800">
              <a:latin typeface="Cambria Math"/>
              <a:cs typeface="Cambria Math"/>
            </a:endParaRPr>
          </a:p>
          <a:p>
            <a:pPr marL="53340">
              <a:lnSpc>
                <a:spcPct val="100000"/>
              </a:lnSpc>
              <a:spcBef>
                <a:spcPts val="1215"/>
              </a:spcBef>
            </a:pPr>
            <a:r>
              <a:rPr dirty="0" sz="1800" spc="-150">
                <a:solidFill>
                  <a:srgbClr val="292934"/>
                </a:solidFill>
                <a:latin typeface="Cambria Math"/>
                <a:cs typeface="Cambria Math"/>
              </a:rPr>
              <a:t>6� 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800" spc="-1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2,</a:t>
            </a:r>
            <a:endParaRPr sz="1800">
              <a:latin typeface="Cambria Math"/>
              <a:cs typeface="Cambria Math"/>
            </a:endParaRPr>
          </a:p>
          <a:p>
            <a:pPr marL="108585">
              <a:lnSpc>
                <a:spcPct val="100000"/>
              </a:lnSpc>
              <a:spcBef>
                <a:spcPts val="1210"/>
              </a:spcBef>
            </a:pPr>
            <a:r>
              <a:rPr dirty="0" sz="1800" spc="-95">
                <a:solidFill>
                  <a:srgbClr val="292934"/>
                </a:solidFill>
                <a:latin typeface="Cambria Math"/>
                <a:cs typeface="Cambria Math"/>
              </a:rPr>
              <a:t>12�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800" spc="8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1,</a:t>
            </a:r>
            <a:endParaRPr sz="1800">
              <a:latin typeface="Cambria Math"/>
              <a:cs typeface="Cambria Math"/>
            </a:endParaRPr>
          </a:p>
          <a:p>
            <a:pPr marL="106680">
              <a:lnSpc>
                <a:spcPct val="100000"/>
              </a:lnSpc>
              <a:spcBef>
                <a:spcPts val="1250"/>
              </a:spcBef>
            </a:pP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7,</a:t>
            </a:r>
            <a:endParaRPr sz="1800">
              <a:latin typeface="Cambria Math"/>
              <a:cs typeface="Cambria Math"/>
            </a:endParaRPr>
          </a:p>
          <a:p>
            <a:pPr marL="68580">
              <a:lnSpc>
                <a:spcPct val="100000"/>
              </a:lnSpc>
              <a:spcBef>
                <a:spcPts val="1245"/>
              </a:spcBef>
            </a:pPr>
            <a:r>
              <a:rPr dirty="0" sz="1800" spc="-100">
                <a:solidFill>
                  <a:srgbClr val="292934"/>
                </a:solidFill>
                <a:latin typeface="Cambria Math"/>
                <a:cs typeface="Cambria Math"/>
              </a:rPr>
              <a:t>12�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− 3</a:t>
            </a:r>
            <a:r>
              <a:rPr dirty="0" sz="1800" spc="8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550"/>
              </a:spcBef>
            </a:pPr>
            <a:r>
              <a:rPr dirty="0" sz="1800" spc="-355">
                <a:solidFill>
                  <a:srgbClr val="292934"/>
                </a:solidFill>
                <a:latin typeface="Cambria Math"/>
                <a:cs typeface="Cambria Math"/>
              </a:rPr>
              <a:t>���</a:t>
            </a: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𝚤</a:t>
            </a:r>
            <a:r>
              <a:rPr dirty="0" sz="1800" spc="-155">
                <a:solidFill>
                  <a:srgbClr val="292934"/>
                </a:solidFill>
                <a:latin typeface="Cambria Math"/>
                <a:cs typeface="Cambria Math"/>
              </a:rPr>
              <a:t>��𝚤</a:t>
            </a:r>
            <a:r>
              <a:rPr dirty="0" sz="1800" spc="-1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04361" y="4112005"/>
            <a:ext cx="5803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&gt;  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76063" y="1004950"/>
            <a:ext cx="3929379" cy="3868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458215"/>
            <a:ext cx="7539355" cy="1096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85" b="1">
                <a:solidFill>
                  <a:srgbClr val="D2523B"/>
                </a:solidFill>
                <a:latin typeface="Arial"/>
                <a:cs typeface="Arial"/>
              </a:rPr>
              <a:t>Örnek:</a:t>
            </a:r>
            <a:endParaRPr sz="25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2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Aşağıda verilen olasılık yoğunluk fonksiyonuna göre verilen  algoritmayı kullanarak 2000 rastgele değişken</a:t>
            </a:r>
            <a:r>
              <a:rPr dirty="0" sz="2200" spc="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üretiniz.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72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5741" y="1550416"/>
          <a:ext cx="110871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80"/>
                <a:gridCol w="690867"/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79514" y="4077043"/>
            <a:ext cx="5734304" cy="2520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1593341"/>
            <a:ext cx="4533900" cy="3033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469772"/>
            <a:ext cx="380936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RASTGELE</a:t>
            </a:r>
            <a:r>
              <a:rPr dirty="0" spc="-270"/>
              <a:t> </a:t>
            </a:r>
            <a:r>
              <a:rPr dirty="0" spc="-95"/>
              <a:t>SÜREÇLER</a:t>
            </a:r>
          </a:p>
        </p:txBody>
      </p:sp>
      <p:sp>
        <p:nvSpPr>
          <p:cNvPr id="3" name="object 3"/>
          <p:cNvSpPr/>
          <p:nvPr/>
        </p:nvSpPr>
        <p:spPr>
          <a:xfrm>
            <a:off x="5165725" y="5486653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60" h="282575">
                <a:moveTo>
                  <a:pt x="237489" y="0"/>
                </a:moveTo>
                <a:lnTo>
                  <a:pt x="233425" y="11430"/>
                </a:lnTo>
                <a:lnTo>
                  <a:pt x="249789" y="18522"/>
                </a:lnTo>
                <a:lnTo>
                  <a:pt x="263842" y="28352"/>
                </a:lnTo>
                <a:lnTo>
                  <a:pt x="292375" y="73856"/>
                </a:lnTo>
                <a:lnTo>
                  <a:pt x="300706" y="115650"/>
                </a:lnTo>
                <a:lnTo>
                  <a:pt x="301751" y="139738"/>
                </a:lnTo>
                <a:lnTo>
                  <a:pt x="300704" y="164636"/>
                </a:lnTo>
                <a:lnTo>
                  <a:pt x="292322" y="207575"/>
                </a:lnTo>
                <a:lnTo>
                  <a:pt x="263842" y="253815"/>
                </a:lnTo>
                <a:lnTo>
                  <a:pt x="233934" y="270852"/>
                </a:lnTo>
                <a:lnTo>
                  <a:pt x="237489" y="282321"/>
                </a:lnTo>
                <a:lnTo>
                  <a:pt x="275986" y="264252"/>
                </a:lnTo>
                <a:lnTo>
                  <a:pt x="304291" y="232981"/>
                </a:lnTo>
                <a:lnTo>
                  <a:pt x="321722" y="191103"/>
                </a:lnTo>
                <a:lnTo>
                  <a:pt x="327533" y="141224"/>
                </a:lnTo>
                <a:lnTo>
                  <a:pt x="326060" y="115341"/>
                </a:lnTo>
                <a:lnTo>
                  <a:pt x="314352" y="69482"/>
                </a:lnTo>
                <a:lnTo>
                  <a:pt x="291282" y="32146"/>
                </a:lnTo>
                <a:lnTo>
                  <a:pt x="257944" y="7381"/>
                </a:lnTo>
                <a:lnTo>
                  <a:pt x="237489" y="0"/>
                </a:lnTo>
                <a:close/>
              </a:path>
              <a:path w="327660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62"/>
                </a:lnTo>
                <a:lnTo>
                  <a:pt x="13073" y="213043"/>
                </a:lnTo>
                <a:lnTo>
                  <a:pt x="36125" y="250266"/>
                </a:lnTo>
                <a:lnTo>
                  <a:pt x="69514" y="274936"/>
                </a:lnTo>
                <a:lnTo>
                  <a:pt x="90042" y="282321"/>
                </a:lnTo>
                <a:lnTo>
                  <a:pt x="93725" y="270852"/>
                </a:lnTo>
                <a:lnTo>
                  <a:pt x="77602" y="263730"/>
                </a:lnTo>
                <a:lnTo>
                  <a:pt x="63706" y="253815"/>
                </a:lnTo>
                <a:lnTo>
                  <a:pt x="35210" y="207575"/>
                </a:lnTo>
                <a:lnTo>
                  <a:pt x="26828" y="164636"/>
                </a:lnTo>
                <a:lnTo>
                  <a:pt x="25780" y="139738"/>
                </a:lnTo>
                <a:lnTo>
                  <a:pt x="26828" y="115650"/>
                </a:lnTo>
                <a:lnTo>
                  <a:pt x="35210" y="73856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0200" y="947039"/>
            <a:ext cx="8468360" cy="4829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Dinamik bir sistemin simülasyonunu yaparken, sadece  sistemin kendisini modellemek önemli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değildir.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Daha önemlisi  giriş sinyalini elde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etmektir.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Çünkü çoğunlukla sistemin giriş sinyali belli</a:t>
            </a:r>
            <a:r>
              <a:rPr dirty="0" sz="2400" spc="1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değildir.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Önceden kestirilemeyen bir sürecin etrafında yapısal</a:t>
            </a:r>
            <a:r>
              <a:rPr dirty="0" sz="2400" spc="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bir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dalgalanmaya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sahiptir.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İyi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modellerin çoğunda sistemin o anki değeri bir</a:t>
            </a:r>
            <a:r>
              <a:rPr dirty="0" sz="2400" spc="1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sonraki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değeri önemli derecede</a:t>
            </a:r>
            <a:r>
              <a:rPr dirty="0" sz="24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etkiler.</a:t>
            </a:r>
            <a:endParaRPr sz="2400">
              <a:latin typeface="Arial"/>
              <a:cs typeface="Arial"/>
            </a:endParaRPr>
          </a:p>
          <a:p>
            <a:pPr marL="195580" marR="952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Sinyalin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olasılıksal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olması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tamamen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rasgele olduğu anlamına  gelmez.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6215" algn="l"/>
              </a:tabLst>
            </a:pP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Süreçler,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sinyaller</a:t>
            </a:r>
            <a:r>
              <a:rPr dirty="0" sz="2400" spc="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koleksiyonudur.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6215" algn="l"/>
                <a:tab pos="4935855" algn="l"/>
                <a:tab pos="527431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Bir sürekli zaman rasgele</a:t>
            </a:r>
            <a:r>
              <a:rPr dirty="0" sz="2400" spc="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süreci</a:t>
            </a:r>
            <a:r>
              <a:rPr dirty="0" sz="24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96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ile</a:t>
            </a:r>
            <a:r>
              <a:rPr dirty="0" sz="24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gösterilir.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94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RASTGELE</a:t>
            </a:r>
            <a:r>
              <a:rPr dirty="0" spc="-270"/>
              <a:t> </a:t>
            </a:r>
            <a:r>
              <a:rPr dirty="0" spc="-95"/>
              <a:t>SÜREÇLER</a:t>
            </a:r>
          </a:p>
        </p:txBody>
      </p:sp>
      <p:sp>
        <p:nvSpPr>
          <p:cNvPr id="3" name="object 3"/>
          <p:cNvSpPr/>
          <p:nvPr/>
        </p:nvSpPr>
        <p:spPr>
          <a:xfrm>
            <a:off x="3819271" y="1901063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60" h="282575">
                <a:moveTo>
                  <a:pt x="237489" y="0"/>
                </a:moveTo>
                <a:lnTo>
                  <a:pt x="233425" y="11429"/>
                </a:lnTo>
                <a:lnTo>
                  <a:pt x="249789" y="18522"/>
                </a:lnTo>
                <a:lnTo>
                  <a:pt x="263842" y="28352"/>
                </a:lnTo>
                <a:lnTo>
                  <a:pt x="292375" y="73852"/>
                </a:lnTo>
                <a:lnTo>
                  <a:pt x="300706" y="115623"/>
                </a:lnTo>
                <a:lnTo>
                  <a:pt x="301751" y="139700"/>
                </a:lnTo>
                <a:lnTo>
                  <a:pt x="300704" y="164633"/>
                </a:lnTo>
                <a:lnTo>
                  <a:pt x="292322" y="207547"/>
                </a:lnTo>
                <a:lnTo>
                  <a:pt x="263842" y="253841"/>
                </a:lnTo>
                <a:lnTo>
                  <a:pt x="233933" y="270890"/>
                </a:lnTo>
                <a:lnTo>
                  <a:pt x="237489" y="282321"/>
                </a:lnTo>
                <a:lnTo>
                  <a:pt x="275986" y="264239"/>
                </a:lnTo>
                <a:lnTo>
                  <a:pt x="304291" y="232917"/>
                </a:lnTo>
                <a:lnTo>
                  <a:pt x="321722" y="191119"/>
                </a:lnTo>
                <a:lnTo>
                  <a:pt x="327532" y="141224"/>
                </a:lnTo>
                <a:lnTo>
                  <a:pt x="326060" y="115341"/>
                </a:lnTo>
                <a:lnTo>
                  <a:pt x="314352" y="69482"/>
                </a:lnTo>
                <a:lnTo>
                  <a:pt x="291282" y="32146"/>
                </a:lnTo>
                <a:lnTo>
                  <a:pt x="257944" y="7381"/>
                </a:lnTo>
                <a:lnTo>
                  <a:pt x="237489" y="0"/>
                </a:lnTo>
                <a:close/>
              </a:path>
              <a:path w="327660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36310" y="217868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90349" y="1911350"/>
            <a:ext cx="0" cy="261620"/>
          </a:xfrm>
          <a:custGeom>
            <a:avLst/>
            <a:gdLst/>
            <a:ahLst/>
            <a:cxnLst/>
            <a:rect l="l" t="t" r="r" b="b"/>
            <a:pathLst>
              <a:path w="0" h="261619">
                <a:moveTo>
                  <a:pt x="0" y="0"/>
                </a:moveTo>
                <a:lnTo>
                  <a:pt x="0" y="261619"/>
                </a:lnTo>
              </a:path>
            </a:pathLst>
          </a:custGeom>
          <a:ln w="2476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36310" y="190563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1973" y="217868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293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84292" y="1911350"/>
            <a:ext cx="0" cy="261620"/>
          </a:xfrm>
          <a:custGeom>
            <a:avLst/>
            <a:gdLst/>
            <a:ahLst/>
            <a:cxnLst/>
            <a:rect l="l" t="t" r="r" b="b"/>
            <a:pathLst>
              <a:path w="0" h="261619">
                <a:moveTo>
                  <a:pt x="0" y="0"/>
                </a:moveTo>
                <a:lnTo>
                  <a:pt x="0" y="261619"/>
                </a:lnTo>
              </a:path>
            </a:pathLst>
          </a:custGeom>
          <a:ln w="2463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1973" y="190563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293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75630" y="1901063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60" h="282575">
                <a:moveTo>
                  <a:pt x="237490" y="0"/>
                </a:moveTo>
                <a:lnTo>
                  <a:pt x="233426" y="11429"/>
                </a:lnTo>
                <a:lnTo>
                  <a:pt x="249789" y="18522"/>
                </a:lnTo>
                <a:lnTo>
                  <a:pt x="263842" y="28352"/>
                </a:lnTo>
                <a:lnTo>
                  <a:pt x="292375" y="73852"/>
                </a:lnTo>
                <a:lnTo>
                  <a:pt x="300706" y="115623"/>
                </a:lnTo>
                <a:lnTo>
                  <a:pt x="301752" y="139700"/>
                </a:lnTo>
                <a:lnTo>
                  <a:pt x="300704" y="164633"/>
                </a:lnTo>
                <a:lnTo>
                  <a:pt x="292322" y="207547"/>
                </a:lnTo>
                <a:lnTo>
                  <a:pt x="263842" y="253841"/>
                </a:lnTo>
                <a:lnTo>
                  <a:pt x="233934" y="270890"/>
                </a:lnTo>
                <a:lnTo>
                  <a:pt x="237490" y="282321"/>
                </a:lnTo>
                <a:lnTo>
                  <a:pt x="275986" y="264239"/>
                </a:lnTo>
                <a:lnTo>
                  <a:pt x="304292" y="232917"/>
                </a:lnTo>
                <a:lnTo>
                  <a:pt x="321722" y="191119"/>
                </a:lnTo>
                <a:lnTo>
                  <a:pt x="327533" y="141224"/>
                </a:lnTo>
                <a:lnTo>
                  <a:pt x="326060" y="115341"/>
                </a:lnTo>
                <a:lnTo>
                  <a:pt x="314352" y="69482"/>
                </a:lnTo>
                <a:lnTo>
                  <a:pt x="291282" y="32146"/>
                </a:lnTo>
                <a:lnTo>
                  <a:pt x="257944" y="7381"/>
                </a:lnTo>
                <a:lnTo>
                  <a:pt x="237490" y="0"/>
                </a:lnTo>
                <a:close/>
              </a:path>
              <a:path w="32766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6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4370" y="1019302"/>
            <a:ext cx="8037830" cy="1226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Koleksiyon içindeki herhangi bir sinyal </a:t>
            </a:r>
            <a:r>
              <a:rPr dirty="0" sz="2400" spc="-325">
                <a:solidFill>
                  <a:srgbClr val="292934"/>
                </a:solidFill>
                <a:latin typeface="Cambria Math"/>
                <a:cs typeface="Cambria Math"/>
              </a:rPr>
              <a:t>�(�) 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ile</a:t>
            </a:r>
            <a:r>
              <a:rPr dirty="0" sz="2400" spc="2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gösterilir.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Ortalama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ve otokorelasyon rasgele süreçler için</a:t>
            </a:r>
            <a:r>
              <a:rPr dirty="0" sz="2400" spc="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önemlidir.</a:t>
            </a:r>
            <a:endParaRPr sz="2400">
              <a:latin typeface="Arial"/>
              <a:cs typeface="Arial"/>
            </a:endParaRPr>
          </a:p>
          <a:p>
            <a:pPr algn="ctr" marR="105410">
              <a:lnSpc>
                <a:spcPct val="100000"/>
              </a:lnSpc>
              <a:tabLst>
                <a:tab pos="443230" algn="l"/>
                <a:tab pos="781685" algn="l"/>
                <a:tab pos="1159510" algn="l"/>
                <a:tab pos="1799589" algn="l"/>
              </a:tabLst>
            </a:pPr>
            <a:r>
              <a:rPr dirty="0" sz="2400" spc="-29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434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96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2400" spc="-12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 spc="-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9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5382" y="2252471"/>
            <a:ext cx="476884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0"/>
              </a:lnSpc>
            </a:pPr>
            <a:r>
              <a:rPr dirty="0" baseline="11574" sz="3600" spc="-67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1750" spc="-180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85286" y="2266823"/>
            <a:ext cx="586740" cy="282575"/>
          </a:xfrm>
          <a:custGeom>
            <a:avLst/>
            <a:gdLst/>
            <a:ahLst/>
            <a:cxnLst/>
            <a:rect l="l" t="t" r="r" b="b"/>
            <a:pathLst>
              <a:path w="586739" h="282575">
                <a:moveTo>
                  <a:pt x="496570" y="0"/>
                </a:moveTo>
                <a:lnTo>
                  <a:pt x="492505" y="11429"/>
                </a:lnTo>
                <a:lnTo>
                  <a:pt x="508869" y="18522"/>
                </a:lnTo>
                <a:lnTo>
                  <a:pt x="522922" y="28352"/>
                </a:lnTo>
                <a:lnTo>
                  <a:pt x="551455" y="73852"/>
                </a:lnTo>
                <a:lnTo>
                  <a:pt x="559786" y="115623"/>
                </a:lnTo>
                <a:lnTo>
                  <a:pt x="560832" y="139700"/>
                </a:lnTo>
                <a:lnTo>
                  <a:pt x="559784" y="164633"/>
                </a:lnTo>
                <a:lnTo>
                  <a:pt x="551402" y="207547"/>
                </a:lnTo>
                <a:lnTo>
                  <a:pt x="522922" y="253841"/>
                </a:lnTo>
                <a:lnTo>
                  <a:pt x="493013" y="270890"/>
                </a:lnTo>
                <a:lnTo>
                  <a:pt x="496570" y="282321"/>
                </a:lnTo>
                <a:lnTo>
                  <a:pt x="535066" y="264239"/>
                </a:lnTo>
                <a:lnTo>
                  <a:pt x="563372" y="232917"/>
                </a:lnTo>
                <a:lnTo>
                  <a:pt x="580802" y="191119"/>
                </a:lnTo>
                <a:lnTo>
                  <a:pt x="586613" y="141224"/>
                </a:lnTo>
                <a:lnTo>
                  <a:pt x="585140" y="115341"/>
                </a:lnTo>
                <a:lnTo>
                  <a:pt x="573432" y="69482"/>
                </a:lnTo>
                <a:lnTo>
                  <a:pt x="550362" y="32146"/>
                </a:lnTo>
                <a:lnTo>
                  <a:pt x="517024" y="7381"/>
                </a:lnTo>
                <a:lnTo>
                  <a:pt x="496570" y="0"/>
                </a:lnTo>
                <a:close/>
              </a:path>
              <a:path w="586739" h="282575">
                <a:moveTo>
                  <a:pt x="90042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57163" y="254444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11201" y="2277110"/>
            <a:ext cx="0" cy="261620"/>
          </a:xfrm>
          <a:custGeom>
            <a:avLst/>
            <a:gdLst/>
            <a:ahLst/>
            <a:cxnLst/>
            <a:rect l="l" t="t" r="r" b="b"/>
            <a:pathLst>
              <a:path w="0" h="261619">
                <a:moveTo>
                  <a:pt x="0" y="0"/>
                </a:moveTo>
                <a:lnTo>
                  <a:pt x="0" y="261620"/>
                </a:lnTo>
              </a:path>
            </a:pathLst>
          </a:custGeom>
          <a:ln w="24764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57163" y="227139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98594" y="254444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293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0913" y="2277110"/>
            <a:ext cx="0" cy="261620"/>
          </a:xfrm>
          <a:custGeom>
            <a:avLst/>
            <a:gdLst/>
            <a:ahLst/>
            <a:cxnLst/>
            <a:rect l="l" t="t" r="r" b="b"/>
            <a:pathLst>
              <a:path w="0" h="261619">
                <a:moveTo>
                  <a:pt x="0" y="0"/>
                </a:moveTo>
                <a:lnTo>
                  <a:pt x="0" y="261620"/>
                </a:lnTo>
              </a:path>
            </a:pathLst>
          </a:custGeom>
          <a:ln w="2463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98594" y="227139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293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02251" y="2266823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60" h="282575">
                <a:moveTo>
                  <a:pt x="237489" y="0"/>
                </a:moveTo>
                <a:lnTo>
                  <a:pt x="233425" y="11429"/>
                </a:lnTo>
                <a:lnTo>
                  <a:pt x="249789" y="18522"/>
                </a:lnTo>
                <a:lnTo>
                  <a:pt x="263842" y="28352"/>
                </a:lnTo>
                <a:lnTo>
                  <a:pt x="292375" y="73852"/>
                </a:lnTo>
                <a:lnTo>
                  <a:pt x="300706" y="115623"/>
                </a:lnTo>
                <a:lnTo>
                  <a:pt x="301751" y="139700"/>
                </a:lnTo>
                <a:lnTo>
                  <a:pt x="300704" y="164633"/>
                </a:lnTo>
                <a:lnTo>
                  <a:pt x="292322" y="207547"/>
                </a:lnTo>
                <a:lnTo>
                  <a:pt x="263842" y="253841"/>
                </a:lnTo>
                <a:lnTo>
                  <a:pt x="233934" y="270890"/>
                </a:lnTo>
                <a:lnTo>
                  <a:pt x="237489" y="282321"/>
                </a:lnTo>
                <a:lnTo>
                  <a:pt x="275986" y="264239"/>
                </a:lnTo>
                <a:lnTo>
                  <a:pt x="304291" y="232917"/>
                </a:lnTo>
                <a:lnTo>
                  <a:pt x="321722" y="191119"/>
                </a:lnTo>
                <a:lnTo>
                  <a:pt x="327533" y="141224"/>
                </a:lnTo>
                <a:lnTo>
                  <a:pt x="326060" y="115341"/>
                </a:lnTo>
                <a:lnTo>
                  <a:pt x="314352" y="69482"/>
                </a:lnTo>
                <a:lnTo>
                  <a:pt x="291282" y="32146"/>
                </a:lnTo>
                <a:lnTo>
                  <a:pt x="257944" y="7381"/>
                </a:lnTo>
                <a:lnTo>
                  <a:pt x="237489" y="0"/>
                </a:lnTo>
                <a:close/>
              </a:path>
              <a:path w="32766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87466" y="2266823"/>
            <a:ext cx="836930" cy="282575"/>
          </a:xfrm>
          <a:custGeom>
            <a:avLst/>
            <a:gdLst/>
            <a:ahLst/>
            <a:cxnLst/>
            <a:rect l="l" t="t" r="r" b="b"/>
            <a:pathLst>
              <a:path w="836929" h="282575">
                <a:moveTo>
                  <a:pt x="746506" y="0"/>
                </a:moveTo>
                <a:lnTo>
                  <a:pt x="742442" y="11429"/>
                </a:lnTo>
                <a:lnTo>
                  <a:pt x="758805" y="18522"/>
                </a:lnTo>
                <a:lnTo>
                  <a:pt x="772858" y="28352"/>
                </a:lnTo>
                <a:lnTo>
                  <a:pt x="801391" y="73852"/>
                </a:lnTo>
                <a:lnTo>
                  <a:pt x="809722" y="115623"/>
                </a:lnTo>
                <a:lnTo>
                  <a:pt x="810768" y="139700"/>
                </a:lnTo>
                <a:lnTo>
                  <a:pt x="809720" y="164633"/>
                </a:lnTo>
                <a:lnTo>
                  <a:pt x="801338" y="207547"/>
                </a:lnTo>
                <a:lnTo>
                  <a:pt x="772858" y="253841"/>
                </a:lnTo>
                <a:lnTo>
                  <a:pt x="742950" y="270890"/>
                </a:lnTo>
                <a:lnTo>
                  <a:pt x="746506" y="282321"/>
                </a:lnTo>
                <a:lnTo>
                  <a:pt x="785002" y="264239"/>
                </a:lnTo>
                <a:lnTo>
                  <a:pt x="813308" y="232917"/>
                </a:lnTo>
                <a:lnTo>
                  <a:pt x="830738" y="191119"/>
                </a:lnTo>
                <a:lnTo>
                  <a:pt x="836549" y="141224"/>
                </a:lnTo>
                <a:lnTo>
                  <a:pt x="835076" y="115341"/>
                </a:lnTo>
                <a:lnTo>
                  <a:pt x="823368" y="69482"/>
                </a:lnTo>
                <a:lnTo>
                  <a:pt x="800298" y="32146"/>
                </a:lnTo>
                <a:lnTo>
                  <a:pt x="766960" y="7381"/>
                </a:lnTo>
                <a:lnTo>
                  <a:pt x="746506" y="0"/>
                </a:lnTo>
                <a:close/>
              </a:path>
              <a:path w="836929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72790" y="2189988"/>
            <a:ext cx="285940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0235" algn="l"/>
                <a:tab pos="989330" algn="l"/>
                <a:tab pos="1629410" algn="l"/>
                <a:tab pos="1884045" algn="l"/>
                <a:tab pos="2214880" algn="l"/>
              </a:tabLst>
            </a:pPr>
            <a:r>
              <a:rPr dirty="0" sz="2400" spc="-450">
                <a:solidFill>
                  <a:srgbClr val="292934"/>
                </a:solidFill>
                <a:latin typeface="Cambria Math"/>
                <a:cs typeface="Cambria Math"/>
              </a:rPr>
              <a:t>�,       </a:t>
            </a:r>
            <a:r>
              <a:rPr dirty="0" sz="2400" spc="-38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𝜏	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2400" spc="-12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 spc="-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96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9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 +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370" y="2555747"/>
            <a:ext cx="7958455" cy="283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78330">
              <a:lnSpc>
                <a:spcPct val="100000"/>
              </a:lnSpc>
            </a:pPr>
            <a:r>
              <a:rPr dirty="0" sz="2400" spc="-9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2400" spc="-165">
                <a:solidFill>
                  <a:srgbClr val="292934"/>
                </a:solidFill>
                <a:latin typeface="Cambria Math"/>
                <a:cs typeface="Cambria Math"/>
              </a:rPr>
              <a:t>�����,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𝜏 = </a:t>
            </a:r>
            <a:r>
              <a:rPr dirty="0" sz="2400" spc="-315">
                <a:solidFill>
                  <a:srgbClr val="292934"/>
                </a:solidFill>
                <a:latin typeface="Cambria Math"/>
                <a:cs typeface="Cambria Math"/>
              </a:rPr>
              <a:t>���𝑖���  </a:t>
            </a:r>
            <a:r>
              <a:rPr dirty="0" sz="2400" spc="-190">
                <a:solidFill>
                  <a:srgbClr val="292934"/>
                </a:solidFill>
                <a:latin typeface="Cambria Math"/>
                <a:cs typeface="Cambria Math"/>
              </a:rPr>
              <a:t>�����𝚤</a:t>
            </a:r>
            <a:endParaRPr sz="2400">
              <a:latin typeface="Cambria Math"/>
              <a:cs typeface="Cambria Math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Otokorelasyon, sinyal ile kendisinin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𝜏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zaman</a:t>
            </a:r>
            <a:r>
              <a:rPr dirty="0" sz="2400" spc="3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sonraki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çarpımının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beklenen değeri olarak</a:t>
            </a:r>
            <a:r>
              <a:rPr dirty="0" sz="2400" spc="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görünür.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50" spc="-5">
                <a:solidFill>
                  <a:srgbClr val="92A199"/>
                </a:solidFill>
                <a:latin typeface="Arial"/>
                <a:cs typeface="Arial"/>
              </a:rPr>
              <a:t>•</a:t>
            </a:r>
            <a:r>
              <a:rPr dirty="0" sz="2050" spc="155">
                <a:solidFill>
                  <a:srgbClr val="92A199"/>
                </a:solidFill>
                <a:latin typeface="Arial"/>
                <a:cs typeface="Arial"/>
              </a:rPr>
              <a:t> </a:t>
            </a:r>
            <a:r>
              <a:rPr dirty="0" sz="2400" spc="-40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217">
                <a:solidFill>
                  <a:srgbClr val="292934"/>
                </a:solidFill>
                <a:latin typeface="Cambria Math"/>
                <a:cs typeface="Cambria Math"/>
              </a:rPr>
              <a:t>𝑋</a:t>
            </a:r>
            <a:r>
              <a:rPr dirty="0" baseline="-15873" sz="2625" spc="7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baseline="-15873" sz="2625" spc="367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baseline="-15873" sz="2625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r>
              <a:rPr dirty="0" baseline="-15873" sz="26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5873" sz="2625" spc="-1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400" spc="1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3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[</a:t>
            </a:r>
            <a:r>
              <a:rPr dirty="0" sz="2400" spc="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2400" spc="-9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1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r>
              <a:rPr dirty="0" sz="2400" spc="-5">
                <a:solidFill>
                  <a:srgbClr val="292934"/>
                </a:solidFill>
                <a:latin typeface="Cambria Math"/>
                <a:cs typeface="Cambria Math"/>
              </a:rPr>
              <a:t>]</a:t>
            </a:r>
            <a:r>
              <a:rPr dirty="0" sz="2400" spc="11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eğ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sab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92934"/>
                </a:solidFill>
                <a:latin typeface="Cambria Math"/>
                <a:cs typeface="Cambria Math"/>
              </a:rPr>
              <a:t>�𝑖��</a:t>
            </a:r>
            <a:r>
              <a:rPr dirty="0" sz="2400" spc="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85">
                <a:solidFill>
                  <a:srgbClr val="292934"/>
                </a:solidFill>
                <a:latin typeface="Cambria Math"/>
                <a:cs typeface="Cambria Math"/>
              </a:rPr>
              <a:t>���</a:t>
            </a:r>
            <a:r>
              <a:rPr dirty="0" sz="2400" spc="-59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36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 spc="5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560">
                <a:solidFill>
                  <a:srgbClr val="292934"/>
                </a:solidFill>
                <a:latin typeface="Cambria Math"/>
                <a:cs typeface="Cambria Math"/>
              </a:rPr>
              <a:t>����𝑖�����</a:t>
            </a:r>
            <a:endParaRPr sz="2400">
              <a:latin typeface="Cambria Math"/>
              <a:cs typeface="Cambria Math"/>
            </a:endParaRPr>
          </a:p>
          <a:p>
            <a:pPr marL="195580">
              <a:lnSpc>
                <a:spcPct val="100000"/>
              </a:lnSpc>
              <a:spcBef>
                <a:spcPts val="310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(geniş algı sabiti) olarak</a:t>
            </a:r>
            <a:r>
              <a:rPr dirty="0" sz="2400" spc="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isimlendirilir.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Sabit özelliği önemlidir çünkü ortalama sürekli</a:t>
            </a:r>
            <a:r>
              <a:rPr dirty="0" sz="2400" spc="1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durum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davranışı</a:t>
            </a:r>
            <a:r>
              <a:rPr dirty="0" sz="24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gösterir.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10"/>
              <a:t>Ö</a:t>
            </a:r>
            <a:r>
              <a:rPr dirty="0" spc="-100"/>
              <a:t>r</a:t>
            </a:r>
            <a:r>
              <a:rPr dirty="0" spc="-110"/>
              <a:t>n</a:t>
            </a:r>
            <a:r>
              <a:rPr dirty="0" spc="-95"/>
              <a:t>ek</a:t>
            </a:r>
            <a:r>
              <a:rPr dirty="0" spc="-5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1440052" y="1500124"/>
            <a:ext cx="259079" cy="223520"/>
          </a:xfrm>
          <a:custGeom>
            <a:avLst/>
            <a:gdLst/>
            <a:ahLst/>
            <a:cxnLst/>
            <a:rect l="l" t="t" r="r" b="b"/>
            <a:pathLst>
              <a:path w="259080" h="223519">
                <a:moveTo>
                  <a:pt x="187705" y="0"/>
                </a:moveTo>
                <a:lnTo>
                  <a:pt x="184531" y="9016"/>
                </a:lnTo>
                <a:lnTo>
                  <a:pt x="197437" y="14587"/>
                </a:lnTo>
                <a:lnTo>
                  <a:pt x="208534" y="22336"/>
                </a:lnTo>
                <a:lnTo>
                  <a:pt x="231058" y="58302"/>
                </a:lnTo>
                <a:lnTo>
                  <a:pt x="238505" y="110362"/>
                </a:lnTo>
                <a:lnTo>
                  <a:pt x="237672" y="130032"/>
                </a:lnTo>
                <a:lnTo>
                  <a:pt x="225171" y="178180"/>
                </a:lnTo>
                <a:lnTo>
                  <a:pt x="197524" y="208274"/>
                </a:lnTo>
                <a:lnTo>
                  <a:pt x="184784" y="213867"/>
                </a:lnTo>
                <a:lnTo>
                  <a:pt x="187705" y="223012"/>
                </a:lnTo>
                <a:lnTo>
                  <a:pt x="230247" y="197669"/>
                </a:lnTo>
                <a:lnTo>
                  <a:pt x="254238" y="150907"/>
                </a:lnTo>
                <a:lnTo>
                  <a:pt x="258826" y="111505"/>
                </a:lnTo>
                <a:lnTo>
                  <a:pt x="257663" y="91049"/>
                </a:lnTo>
                <a:lnTo>
                  <a:pt x="240410" y="38988"/>
                </a:lnTo>
                <a:lnTo>
                  <a:pt x="203852" y="5806"/>
                </a:lnTo>
                <a:lnTo>
                  <a:pt x="187705" y="0"/>
                </a:lnTo>
                <a:close/>
              </a:path>
              <a:path w="259080" h="223519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5"/>
                </a:lnTo>
                <a:lnTo>
                  <a:pt x="1144" y="131980"/>
                </a:lnTo>
                <a:lnTo>
                  <a:pt x="18415" y="184023"/>
                </a:lnTo>
                <a:lnTo>
                  <a:pt x="54901" y="217152"/>
                </a:lnTo>
                <a:lnTo>
                  <a:pt x="71119" y="223012"/>
                </a:lnTo>
                <a:lnTo>
                  <a:pt x="73913" y="213867"/>
                </a:lnTo>
                <a:lnTo>
                  <a:pt x="61245" y="208274"/>
                </a:lnTo>
                <a:lnTo>
                  <a:pt x="50292" y="200453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11"/>
                </a:lnTo>
                <a:lnTo>
                  <a:pt x="33528" y="44323"/>
                </a:lnTo>
                <a:lnTo>
                  <a:pt x="61460" y="14587"/>
                </a:lnTo>
                <a:lnTo>
                  <a:pt x="74294" y="9016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47239" y="1501139"/>
            <a:ext cx="2922905" cy="224154"/>
          </a:xfrm>
          <a:custGeom>
            <a:avLst/>
            <a:gdLst/>
            <a:ahLst/>
            <a:cxnLst/>
            <a:rect l="l" t="t" r="r" b="b"/>
            <a:pathLst>
              <a:path w="2922904" h="224155">
                <a:moveTo>
                  <a:pt x="2850388" y="0"/>
                </a:moveTo>
                <a:lnTo>
                  <a:pt x="2847340" y="0"/>
                </a:lnTo>
                <a:lnTo>
                  <a:pt x="2847340" y="8889"/>
                </a:lnTo>
                <a:lnTo>
                  <a:pt x="2849118" y="8889"/>
                </a:lnTo>
                <a:lnTo>
                  <a:pt x="2857142" y="9439"/>
                </a:lnTo>
                <a:lnTo>
                  <a:pt x="2884842" y="37639"/>
                </a:lnTo>
                <a:lnTo>
                  <a:pt x="2885440" y="47117"/>
                </a:lnTo>
                <a:lnTo>
                  <a:pt x="2885440" y="52577"/>
                </a:lnTo>
                <a:lnTo>
                  <a:pt x="2884678" y="59436"/>
                </a:lnTo>
                <a:lnTo>
                  <a:pt x="2883027" y="67437"/>
                </a:lnTo>
                <a:lnTo>
                  <a:pt x="2881503" y="75564"/>
                </a:lnTo>
                <a:lnTo>
                  <a:pt x="2880741" y="81280"/>
                </a:lnTo>
                <a:lnTo>
                  <a:pt x="2880741" y="91439"/>
                </a:lnTo>
                <a:lnTo>
                  <a:pt x="2882646" y="96900"/>
                </a:lnTo>
                <a:lnTo>
                  <a:pt x="2886583" y="101092"/>
                </a:lnTo>
                <a:lnTo>
                  <a:pt x="2890520" y="105410"/>
                </a:lnTo>
                <a:lnTo>
                  <a:pt x="2895219" y="108585"/>
                </a:lnTo>
                <a:lnTo>
                  <a:pt x="2900553" y="110617"/>
                </a:lnTo>
                <a:lnTo>
                  <a:pt x="2900553" y="112775"/>
                </a:lnTo>
                <a:lnTo>
                  <a:pt x="2880741" y="131952"/>
                </a:lnTo>
                <a:lnTo>
                  <a:pt x="2880741" y="141986"/>
                </a:lnTo>
                <a:lnTo>
                  <a:pt x="2881503" y="147827"/>
                </a:lnTo>
                <a:lnTo>
                  <a:pt x="2883027" y="155829"/>
                </a:lnTo>
                <a:lnTo>
                  <a:pt x="2884678" y="163957"/>
                </a:lnTo>
                <a:lnTo>
                  <a:pt x="2885440" y="170687"/>
                </a:lnTo>
                <a:lnTo>
                  <a:pt x="2885440" y="176275"/>
                </a:lnTo>
                <a:lnTo>
                  <a:pt x="2884842" y="186086"/>
                </a:lnTo>
                <a:lnTo>
                  <a:pt x="2857142" y="214715"/>
                </a:lnTo>
                <a:lnTo>
                  <a:pt x="2849118" y="215264"/>
                </a:lnTo>
                <a:lnTo>
                  <a:pt x="2847340" y="215264"/>
                </a:lnTo>
                <a:lnTo>
                  <a:pt x="2847340" y="224155"/>
                </a:lnTo>
                <a:lnTo>
                  <a:pt x="2850388" y="224155"/>
                </a:lnTo>
                <a:lnTo>
                  <a:pt x="2863338" y="223226"/>
                </a:lnTo>
                <a:lnTo>
                  <a:pt x="2897663" y="204674"/>
                </a:lnTo>
                <a:lnTo>
                  <a:pt x="2905379" y="174117"/>
                </a:lnTo>
                <a:lnTo>
                  <a:pt x="2905379" y="167639"/>
                </a:lnTo>
                <a:lnTo>
                  <a:pt x="2904490" y="160147"/>
                </a:lnTo>
                <a:lnTo>
                  <a:pt x="2902712" y="151892"/>
                </a:lnTo>
                <a:lnTo>
                  <a:pt x="2900807" y="143510"/>
                </a:lnTo>
                <a:lnTo>
                  <a:pt x="2899918" y="138049"/>
                </a:lnTo>
                <a:lnTo>
                  <a:pt x="2899918" y="129794"/>
                </a:lnTo>
                <a:lnTo>
                  <a:pt x="2901696" y="125349"/>
                </a:lnTo>
                <a:lnTo>
                  <a:pt x="2905506" y="121920"/>
                </a:lnTo>
                <a:lnTo>
                  <a:pt x="2909189" y="118490"/>
                </a:lnTo>
                <a:lnTo>
                  <a:pt x="2914777" y="116712"/>
                </a:lnTo>
                <a:lnTo>
                  <a:pt x="2922397" y="116459"/>
                </a:lnTo>
                <a:lnTo>
                  <a:pt x="2922397" y="106807"/>
                </a:lnTo>
                <a:lnTo>
                  <a:pt x="2914777" y="106552"/>
                </a:lnTo>
                <a:lnTo>
                  <a:pt x="2909189" y="104775"/>
                </a:lnTo>
                <a:lnTo>
                  <a:pt x="2905506" y="101346"/>
                </a:lnTo>
                <a:lnTo>
                  <a:pt x="2901696" y="97917"/>
                </a:lnTo>
                <a:lnTo>
                  <a:pt x="2899918" y="93599"/>
                </a:lnTo>
                <a:lnTo>
                  <a:pt x="2899918" y="85344"/>
                </a:lnTo>
                <a:lnTo>
                  <a:pt x="2900807" y="79756"/>
                </a:lnTo>
                <a:lnTo>
                  <a:pt x="2902712" y="71500"/>
                </a:lnTo>
                <a:lnTo>
                  <a:pt x="2904490" y="63119"/>
                </a:lnTo>
                <a:lnTo>
                  <a:pt x="2905379" y="55752"/>
                </a:lnTo>
                <a:lnTo>
                  <a:pt x="2905379" y="49275"/>
                </a:lnTo>
                <a:lnTo>
                  <a:pt x="2891663" y="12573"/>
                </a:lnTo>
                <a:lnTo>
                  <a:pt x="2863338" y="928"/>
                </a:lnTo>
                <a:lnTo>
                  <a:pt x="2850388" y="0"/>
                </a:lnTo>
                <a:close/>
              </a:path>
              <a:path w="2922904" h="224155">
                <a:moveTo>
                  <a:pt x="75057" y="0"/>
                </a:moveTo>
                <a:lnTo>
                  <a:pt x="72009" y="0"/>
                </a:lnTo>
                <a:lnTo>
                  <a:pt x="59058" y="928"/>
                </a:lnTo>
                <a:lnTo>
                  <a:pt x="24733" y="19430"/>
                </a:lnTo>
                <a:lnTo>
                  <a:pt x="17018" y="49149"/>
                </a:lnTo>
                <a:lnTo>
                  <a:pt x="17018" y="55625"/>
                </a:lnTo>
                <a:lnTo>
                  <a:pt x="17907" y="62992"/>
                </a:lnTo>
                <a:lnTo>
                  <a:pt x="19685" y="71374"/>
                </a:lnTo>
                <a:lnTo>
                  <a:pt x="21590" y="79629"/>
                </a:lnTo>
                <a:lnTo>
                  <a:pt x="22479" y="85217"/>
                </a:lnTo>
                <a:lnTo>
                  <a:pt x="22479" y="93472"/>
                </a:lnTo>
                <a:lnTo>
                  <a:pt x="20701" y="97917"/>
                </a:lnTo>
                <a:lnTo>
                  <a:pt x="16891" y="101219"/>
                </a:lnTo>
                <a:lnTo>
                  <a:pt x="13208" y="104648"/>
                </a:lnTo>
                <a:lnTo>
                  <a:pt x="7620" y="106552"/>
                </a:lnTo>
                <a:lnTo>
                  <a:pt x="0" y="106680"/>
                </a:lnTo>
                <a:lnTo>
                  <a:pt x="0" y="116332"/>
                </a:lnTo>
                <a:lnTo>
                  <a:pt x="7620" y="116586"/>
                </a:lnTo>
                <a:lnTo>
                  <a:pt x="13208" y="118490"/>
                </a:lnTo>
                <a:lnTo>
                  <a:pt x="20701" y="125222"/>
                </a:lnTo>
                <a:lnTo>
                  <a:pt x="22479" y="129667"/>
                </a:lnTo>
                <a:lnTo>
                  <a:pt x="22479" y="137922"/>
                </a:lnTo>
                <a:lnTo>
                  <a:pt x="21590" y="143510"/>
                </a:lnTo>
                <a:lnTo>
                  <a:pt x="19685" y="151764"/>
                </a:lnTo>
                <a:lnTo>
                  <a:pt x="17907" y="160020"/>
                </a:lnTo>
                <a:lnTo>
                  <a:pt x="17018" y="167512"/>
                </a:lnTo>
                <a:lnTo>
                  <a:pt x="17018" y="173989"/>
                </a:lnTo>
                <a:lnTo>
                  <a:pt x="30734" y="211582"/>
                </a:lnTo>
                <a:lnTo>
                  <a:pt x="72009" y="224155"/>
                </a:lnTo>
                <a:lnTo>
                  <a:pt x="75057" y="224155"/>
                </a:lnTo>
                <a:lnTo>
                  <a:pt x="75057" y="215264"/>
                </a:lnTo>
                <a:lnTo>
                  <a:pt x="73279" y="215264"/>
                </a:lnTo>
                <a:lnTo>
                  <a:pt x="65254" y="214715"/>
                </a:lnTo>
                <a:lnTo>
                  <a:pt x="37554" y="186033"/>
                </a:lnTo>
                <a:lnTo>
                  <a:pt x="36957" y="176149"/>
                </a:lnTo>
                <a:lnTo>
                  <a:pt x="36957" y="170561"/>
                </a:lnTo>
                <a:lnTo>
                  <a:pt x="37718" y="163830"/>
                </a:lnTo>
                <a:lnTo>
                  <a:pt x="39370" y="155701"/>
                </a:lnTo>
                <a:lnTo>
                  <a:pt x="40893" y="147700"/>
                </a:lnTo>
                <a:lnTo>
                  <a:pt x="41656" y="141986"/>
                </a:lnTo>
                <a:lnTo>
                  <a:pt x="41656" y="131825"/>
                </a:lnTo>
                <a:lnTo>
                  <a:pt x="21843" y="112649"/>
                </a:lnTo>
                <a:lnTo>
                  <a:pt x="21843" y="110489"/>
                </a:lnTo>
                <a:lnTo>
                  <a:pt x="41656" y="91312"/>
                </a:lnTo>
                <a:lnTo>
                  <a:pt x="41656" y="81152"/>
                </a:lnTo>
                <a:lnTo>
                  <a:pt x="40893" y="75437"/>
                </a:lnTo>
                <a:lnTo>
                  <a:pt x="39370" y="67310"/>
                </a:lnTo>
                <a:lnTo>
                  <a:pt x="37718" y="59309"/>
                </a:lnTo>
                <a:lnTo>
                  <a:pt x="36957" y="52450"/>
                </a:lnTo>
                <a:lnTo>
                  <a:pt x="36957" y="46989"/>
                </a:lnTo>
                <a:lnTo>
                  <a:pt x="37554" y="37532"/>
                </a:lnTo>
                <a:lnTo>
                  <a:pt x="65254" y="9439"/>
                </a:lnTo>
                <a:lnTo>
                  <a:pt x="73279" y="8889"/>
                </a:lnTo>
                <a:lnTo>
                  <a:pt x="75057" y="8889"/>
                </a:lnTo>
                <a:lnTo>
                  <a:pt x="7505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0200" y="1092200"/>
            <a:ext cx="7766050" cy="984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196215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[0,1] aralığında dört benzer sinyal içeren bir dizi ele</a:t>
            </a:r>
            <a:r>
              <a:rPr dirty="0" sz="1900" spc="2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alalım.</a:t>
            </a:r>
            <a:endParaRPr sz="1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55"/>
              </a:spcBef>
              <a:tabLst>
                <a:tab pos="1457325" algn="l"/>
                <a:tab pos="1798955" algn="l"/>
              </a:tabLst>
            </a:pPr>
            <a:r>
              <a:rPr dirty="0" sz="1900" spc="-4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900" spc="4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765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2�   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-10">
                <a:solidFill>
                  <a:srgbClr val="292934"/>
                </a:solidFill>
                <a:latin typeface="Cambria Math"/>
                <a:cs typeface="Cambria Math"/>
              </a:rPr>
              <a:t>1, </a:t>
            </a:r>
            <a:r>
              <a:rPr dirty="0" sz="1900" spc="-7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900" spc="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>
                <a:solidFill>
                  <a:srgbClr val="292934"/>
                </a:solidFill>
                <a:latin typeface="Cambria Math"/>
                <a:cs typeface="Cambria Math"/>
              </a:rPr>
              <a:t>2, </a:t>
            </a: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3�   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-10">
                <a:solidFill>
                  <a:srgbClr val="292934"/>
                </a:solidFill>
                <a:latin typeface="Cambria Math"/>
                <a:cs typeface="Cambria Math"/>
              </a:rPr>
              <a:t>2, </a:t>
            </a: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4�   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+ 1</a:t>
            </a:r>
            <a:r>
              <a:rPr dirty="0" sz="1900" spc="1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.</a:t>
            </a:r>
            <a:endParaRPr sz="1900">
              <a:latin typeface="Cambria Math"/>
              <a:cs typeface="Cambria Math"/>
            </a:endParaRPr>
          </a:p>
          <a:p>
            <a:pPr marL="48895">
              <a:lnSpc>
                <a:spcPct val="100000"/>
              </a:lnSpc>
              <a:spcBef>
                <a:spcPts val="455"/>
              </a:spcBef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Ortalamasını, ikinci momentini, varyansını ve otokorelasyonunu</a:t>
            </a:r>
            <a:r>
              <a:rPr dirty="0" sz="1900" spc="3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bulalım.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775" y="2211070"/>
            <a:ext cx="176276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 b="1">
                <a:solidFill>
                  <a:srgbClr val="FF0000"/>
                </a:solidFill>
                <a:latin typeface="Arial"/>
                <a:cs typeface="Arial"/>
              </a:rPr>
              <a:t>Ortalama</a:t>
            </a: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dirty="0" sz="1900" spc="-32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baseline="45267" sz="2025" spc="7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baseline="45267" sz="2025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4727" y="238315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9804" y="24923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 h="0">
                <a:moveTo>
                  <a:pt x="0" y="0"/>
                </a:moveTo>
                <a:lnTo>
                  <a:pt x="52450" y="0"/>
                </a:lnTo>
              </a:path>
            </a:pathLst>
          </a:custGeom>
          <a:ln w="888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02476" y="2280920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0"/>
                </a:moveTo>
                <a:lnTo>
                  <a:pt x="0" y="207010"/>
                </a:lnTo>
              </a:path>
            </a:pathLst>
          </a:custGeom>
          <a:ln w="1955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59804" y="22764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 h="0">
                <a:moveTo>
                  <a:pt x="0" y="0"/>
                </a:moveTo>
                <a:lnTo>
                  <a:pt x="52450" y="0"/>
                </a:lnTo>
              </a:path>
            </a:pathLst>
          </a:custGeom>
          <a:ln w="888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83383" y="24923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324" y="0"/>
                </a:lnTo>
              </a:path>
            </a:pathLst>
          </a:custGeom>
          <a:ln w="888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93099" y="2280920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0"/>
                </a:moveTo>
                <a:lnTo>
                  <a:pt x="0" y="207010"/>
                </a:lnTo>
              </a:path>
            </a:pathLst>
          </a:custGeom>
          <a:ln w="19431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83383" y="22764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324" y="0"/>
                </a:lnTo>
              </a:path>
            </a:pathLst>
          </a:custGeom>
          <a:ln w="888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61489" y="2271267"/>
            <a:ext cx="814069" cy="223520"/>
          </a:xfrm>
          <a:custGeom>
            <a:avLst/>
            <a:gdLst/>
            <a:ahLst/>
            <a:cxnLst/>
            <a:rect l="l" t="t" r="r" b="b"/>
            <a:pathLst>
              <a:path w="814069" h="223519">
                <a:moveTo>
                  <a:pt x="742442" y="0"/>
                </a:moveTo>
                <a:lnTo>
                  <a:pt x="739267" y="9017"/>
                </a:lnTo>
                <a:lnTo>
                  <a:pt x="752173" y="14587"/>
                </a:lnTo>
                <a:lnTo>
                  <a:pt x="763269" y="22336"/>
                </a:lnTo>
                <a:lnTo>
                  <a:pt x="785794" y="58302"/>
                </a:lnTo>
                <a:lnTo>
                  <a:pt x="793242" y="110362"/>
                </a:lnTo>
                <a:lnTo>
                  <a:pt x="792408" y="130032"/>
                </a:lnTo>
                <a:lnTo>
                  <a:pt x="779907" y="178181"/>
                </a:lnTo>
                <a:lnTo>
                  <a:pt x="752260" y="208274"/>
                </a:lnTo>
                <a:lnTo>
                  <a:pt x="739521" y="213868"/>
                </a:lnTo>
                <a:lnTo>
                  <a:pt x="742442" y="223012"/>
                </a:lnTo>
                <a:lnTo>
                  <a:pt x="784983" y="197669"/>
                </a:lnTo>
                <a:lnTo>
                  <a:pt x="808974" y="150907"/>
                </a:lnTo>
                <a:lnTo>
                  <a:pt x="813562" y="111506"/>
                </a:lnTo>
                <a:lnTo>
                  <a:pt x="812399" y="91049"/>
                </a:lnTo>
                <a:lnTo>
                  <a:pt x="795147" y="38989"/>
                </a:lnTo>
                <a:lnTo>
                  <a:pt x="758588" y="5806"/>
                </a:lnTo>
                <a:lnTo>
                  <a:pt x="742442" y="0"/>
                </a:lnTo>
                <a:close/>
              </a:path>
              <a:path w="814069" h="223519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6"/>
                </a:lnTo>
                <a:lnTo>
                  <a:pt x="1144" y="131980"/>
                </a:lnTo>
                <a:lnTo>
                  <a:pt x="18415" y="184023"/>
                </a:lnTo>
                <a:lnTo>
                  <a:pt x="54901" y="217152"/>
                </a:lnTo>
                <a:lnTo>
                  <a:pt x="71119" y="223012"/>
                </a:lnTo>
                <a:lnTo>
                  <a:pt x="73913" y="213868"/>
                </a:lnTo>
                <a:lnTo>
                  <a:pt x="61245" y="208274"/>
                </a:lnTo>
                <a:lnTo>
                  <a:pt x="50292" y="200453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11"/>
                </a:lnTo>
                <a:lnTo>
                  <a:pt x="33528" y="44323"/>
                </a:lnTo>
                <a:lnTo>
                  <a:pt x="61460" y="14587"/>
                </a:lnTo>
                <a:lnTo>
                  <a:pt x="74294" y="9017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57828" y="2271267"/>
            <a:ext cx="814069" cy="223520"/>
          </a:xfrm>
          <a:custGeom>
            <a:avLst/>
            <a:gdLst/>
            <a:ahLst/>
            <a:cxnLst/>
            <a:rect l="l" t="t" r="r" b="b"/>
            <a:pathLst>
              <a:path w="814070" h="223519">
                <a:moveTo>
                  <a:pt x="742442" y="0"/>
                </a:moveTo>
                <a:lnTo>
                  <a:pt x="739267" y="9017"/>
                </a:lnTo>
                <a:lnTo>
                  <a:pt x="752173" y="14587"/>
                </a:lnTo>
                <a:lnTo>
                  <a:pt x="763270" y="22336"/>
                </a:lnTo>
                <a:lnTo>
                  <a:pt x="785794" y="58302"/>
                </a:lnTo>
                <a:lnTo>
                  <a:pt x="793242" y="110362"/>
                </a:lnTo>
                <a:lnTo>
                  <a:pt x="792408" y="130032"/>
                </a:lnTo>
                <a:lnTo>
                  <a:pt x="779907" y="178181"/>
                </a:lnTo>
                <a:lnTo>
                  <a:pt x="752260" y="208274"/>
                </a:lnTo>
                <a:lnTo>
                  <a:pt x="739521" y="213868"/>
                </a:lnTo>
                <a:lnTo>
                  <a:pt x="742442" y="223012"/>
                </a:lnTo>
                <a:lnTo>
                  <a:pt x="784983" y="197669"/>
                </a:lnTo>
                <a:lnTo>
                  <a:pt x="808974" y="150907"/>
                </a:lnTo>
                <a:lnTo>
                  <a:pt x="813562" y="111506"/>
                </a:lnTo>
                <a:lnTo>
                  <a:pt x="812399" y="91049"/>
                </a:lnTo>
                <a:lnTo>
                  <a:pt x="795147" y="38989"/>
                </a:lnTo>
                <a:lnTo>
                  <a:pt x="758588" y="5806"/>
                </a:lnTo>
                <a:lnTo>
                  <a:pt x="742442" y="0"/>
                </a:lnTo>
                <a:close/>
              </a:path>
              <a:path w="814070" h="223519">
                <a:moveTo>
                  <a:pt x="71120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6"/>
                </a:lnTo>
                <a:lnTo>
                  <a:pt x="1144" y="131980"/>
                </a:lnTo>
                <a:lnTo>
                  <a:pt x="18415" y="184023"/>
                </a:lnTo>
                <a:lnTo>
                  <a:pt x="54901" y="217152"/>
                </a:lnTo>
                <a:lnTo>
                  <a:pt x="71120" y="223012"/>
                </a:lnTo>
                <a:lnTo>
                  <a:pt x="73913" y="213868"/>
                </a:lnTo>
                <a:lnTo>
                  <a:pt x="61245" y="208274"/>
                </a:lnTo>
                <a:lnTo>
                  <a:pt x="50292" y="200453"/>
                </a:lnTo>
                <a:lnTo>
                  <a:pt x="27767" y="163941"/>
                </a:lnTo>
                <a:lnTo>
                  <a:pt x="20320" y="110362"/>
                </a:lnTo>
                <a:lnTo>
                  <a:pt x="21151" y="91311"/>
                </a:lnTo>
                <a:lnTo>
                  <a:pt x="33528" y="44323"/>
                </a:lnTo>
                <a:lnTo>
                  <a:pt x="61460" y="14587"/>
                </a:lnTo>
                <a:lnTo>
                  <a:pt x="74295" y="9017"/>
                </a:lnTo>
                <a:lnTo>
                  <a:pt x="7112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55692" y="2271267"/>
            <a:ext cx="679450" cy="223520"/>
          </a:xfrm>
          <a:custGeom>
            <a:avLst/>
            <a:gdLst/>
            <a:ahLst/>
            <a:cxnLst/>
            <a:rect l="l" t="t" r="r" b="b"/>
            <a:pathLst>
              <a:path w="679450" h="223519">
                <a:moveTo>
                  <a:pt x="608330" y="0"/>
                </a:moveTo>
                <a:lnTo>
                  <a:pt x="605155" y="9017"/>
                </a:lnTo>
                <a:lnTo>
                  <a:pt x="618061" y="14587"/>
                </a:lnTo>
                <a:lnTo>
                  <a:pt x="629158" y="22336"/>
                </a:lnTo>
                <a:lnTo>
                  <a:pt x="651682" y="58302"/>
                </a:lnTo>
                <a:lnTo>
                  <a:pt x="659130" y="110362"/>
                </a:lnTo>
                <a:lnTo>
                  <a:pt x="658296" y="130032"/>
                </a:lnTo>
                <a:lnTo>
                  <a:pt x="645795" y="178181"/>
                </a:lnTo>
                <a:lnTo>
                  <a:pt x="618148" y="208274"/>
                </a:lnTo>
                <a:lnTo>
                  <a:pt x="605409" y="213868"/>
                </a:lnTo>
                <a:lnTo>
                  <a:pt x="608330" y="223012"/>
                </a:lnTo>
                <a:lnTo>
                  <a:pt x="650871" y="197669"/>
                </a:lnTo>
                <a:lnTo>
                  <a:pt x="674862" y="150907"/>
                </a:lnTo>
                <a:lnTo>
                  <a:pt x="679450" y="111506"/>
                </a:lnTo>
                <a:lnTo>
                  <a:pt x="678287" y="91049"/>
                </a:lnTo>
                <a:lnTo>
                  <a:pt x="661035" y="38989"/>
                </a:lnTo>
                <a:lnTo>
                  <a:pt x="624476" y="5806"/>
                </a:lnTo>
                <a:lnTo>
                  <a:pt x="608330" y="0"/>
                </a:lnTo>
                <a:close/>
              </a:path>
              <a:path w="679450" h="223519">
                <a:moveTo>
                  <a:pt x="71120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6"/>
                </a:lnTo>
                <a:lnTo>
                  <a:pt x="1144" y="131980"/>
                </a:lnTo>
                <a:lnTo>
                  <a:pt x="18415" y="184023"/>
                </a:lnTo>
                <a:lnTo>
                  <a:pt x="54901" y="217152"/>
                </a:lnTo>
                <a:lnTo>
                  <a:pt x="71120" y="223012"/>
                </a:lnTo>
                <a:lnTo>
                  <a:pt x="73914" y="213868"/>
                </a:lnTo>
                <a:lnTo>
                  <a:pt x="61245" y="208274"/>
                </a:lnTo>
                <a:lnTo>
                  <a:pt x="50292" y="200453"/>
                </a:lnTo>
                <a:lnTo>
                  <a:pt x="27767" y="163941"/>
                </a:lnTo>
                <a:lnTo>
                  <a:pt x="20320" y="110362"/>
                </a:lnTo>
                <a:lnTo>
                  <a:pt x="21151" y="91311"/>
                </a:lnTo>
                <a:lnTo>
                  <a:pt x="33528" y="44323"/>
                </a:lnTo>
                <a:lnTo>
                  <a:pt x="61460" y="14587"/>
                </a:lnTo>
                <a:lnTo>
                  <a:pt x="74295" y="9017"/>
                </a:lnTo>
                <a:lnTo>
                  <a:pt x="7112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28417" y="2211070"/>
            <a:ext cx="423989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21690" algn="l"/>
                <a:tab pos="1209040" algn="l"/>
                <a:tab pos="2018664" algn="l"/>
                <a:tab pos="2407285" algn="l"/>
                <a:tab pos="3082290" algn="l"/>
              </a:tabLst>
            </a:pP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4�    </a:t>
            </a:r>
            <a:r>
              <a:rPr dirty="0" sz="1900" spc="-3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1	+	</a:t>
            </a: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2�    </a:t>
            </a:r>
            <a:r>
              <a:rPr dirty="0" sz="1900" spc="-3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1	+	</a:t>
            </a:r>
            <a:r>
              <a:rPr dirty="0" sz="1900" spc="-7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900" spc="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2	+</a:t>
            </a:r>
            <a:r>
              <a:rPr dirty="0" sz="1900" spc="3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220">
                <a:solidFill>
                  <a:srgbClr val="292934"/>
                </a:solidFill>
                <a:latin typeface="Cambria Math"/>
                <a:cs typeface="Cambria Math"/>
              </a:rPr>
              <a:t>(3� </a:t>
            </a:r>
            <a:r>
              <a:rPr dirty="0" sz="1900" spc="-18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>
                <a:solidFill>
                  <a:srgbClr val="292934"/>
                </a:solidFill>
                <a:latin typeface="Cambria Math"/>
                <a:cs typeface="Cambria Math"/>
              </a:rPr>
              <a:t>2)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4169" y="2069338"/>
            <a:ext cx="374015" cy="441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2163" sz="2850" spc="-7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baseline="-32163" sz="2850" spc="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1057" y="2401315"/>
            <a:ext cx="12700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52488" y="238315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16953" y="2271267"/>
            <a:ext cx="812165" cy="223520"/>
          </a:xfrm>
          <a:custGeom>
            <a:avLst/>
            <a:gdLst/>
            <a:ahLst/>
            <a:cxnLst/>
            <a:rect l="l" t="t" r="r" b="b"/>
            <a:pathLst>
              <a:path w="812165" h="223519">
                <a:moveTo>
                  <a:pt x="740918" y="0"/>
                </a:moveTo>
                <a:lnTo>
                  <a:pt x="737743" y="9017"/>
                </a:lnTo>
                <a:lnTo>
                  <a:pt x="750649" y="14587"/>
                </a:lnTo>
                <a:lnTo>
                  <a:pt x="761746" y="22336"/>
                </a:lnTo>
                <a:lnTo>
                  <a:pt x="784270" y="58302"/>
                </a:lnTo>
                <a:lnTo>
                  <a:pt x="791718" y="110362"/>
                </a:lnTo>
                <a:lnTo>
                  <a:pt x="790884" y="130032"/>
                </a:lnTo>
                <a:lnTo>
                  <a:pt x="778382" y="178181"/>
                </a:lnTo>
                <a:lnTo>
                  <a:pt x="750736" y="208274"/>
                </a:lnTo>
                <a:lnTo>
                  <a:pt x="737997" y="213868"/>
                </a:lnTo>
                <a:lnTo>
                  <a:pt x="740918" y="223012"/>
                </a:lnTo>
                <a:lnTo>
                  <a:pt x="783459" y="197669"/>
                </a:lnTo>
                <a:lnTo>
                  <a:pt x="807450" y="150907"/>
                </a:lnTo>
                <a:lnTo>
                  <a:pt x="812038" y="111506"/>
                </a:lnTo>
                <a:lnTo>
                  <a:pt x="810875" y="91049"/>
                </a:lnTo>
                <a:lnTo>
                  <a:pt x="793623" y="38989"/>
                </a:lnTo>
                <a:lnTo>
                  <a:pt x="757064" y="5806"/>
                </a:lnTo>
                <a:lnTo>
                  <a:pt x="740918" y="0"/>
                </a:lnTo>
                <a:close/>
              </a:path>
              <a:path w="812165" h="223519">
                <a:moveTo>
                  <a:pt x="71120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6"/>
                </a:lnTo>
                <a:lnTo>
                  <a:pt x="1144" y="131980"/>
                </a:lnTo>
                <a:lnTo>
                  <a:pt x="18415" y="184023"/>
                </a:lnTo>
                <a:lnTo>
                  <a:pt x="54901" y="217152"/>
                </a:lnTo>
                <a:lnTo>
                  <a:pt x="71120" y="223012"/>
                </a:lnTo>
                <a:lnTo>
                  <a:pt x="73914" y="213868"/>
                </a:lnTo>
                <a:lnTo>
                  <a:pt x="61245" y="208274"/>
                </a:lnTo>
                <a:lnTo>
                  <a:pt x="50291" y="200453"/>
                </a:lnTo>
                <a:lnTo>
                  <a:pt x="27767" y="163941"/>
                </a:lnTo>
                <a:lnTo>
                  <a:pt x="20320" y="110362"/>
                </a:lnTo>
                <a:lnTo>
                  <a:pt x="21151" y="91311"/>
                </a:lnTo>
                <a:lnTo>
                  <a:pt x="33527" y="44323"/>
                </a:lnTo>
                <a:lnTo>
                  <a:pt x="61460" y="14587"/>
                </a:lnTo>
                <a:lnTo>
                  <a:pt x="74295" y="9017"/>
                </a:lnTo>
                <a:lnTo>
                  <a:pt x="7112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184897" y="2211070"/>
            <a:ext cx="68008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5�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 3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1267" y="298259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450" y="0"/>
                </a:lnTo>
              </a:path>
            </a:pathLst>
          </a:custGeom>
          <a:ln w="888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14003" y="2772410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19431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71267" y="2767964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450" y="0"/>
                </a:lnTo>
              </a:path>
            </a:pathLst>
          </a:custGeom>
          <a:ln w="888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27123" y="298259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324" y="0"/>
                </a:lnTo>
              </a:path>
            </a:pathLst>
          </a:custGeom>
          <a:ln w="888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36839" y="2772410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19431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27123" y="2767964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324" y="0"/>
                </a:lnTo>
              </a:path>
            </a:pathLst>
          </a:custGeom>
          <a:ln w="888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85645" y="2761995"/>
            <a:ext cx="259079" cy="223520"/>
          </a:xfrm>
          <a:custGeom>
            <a:avLst/>
            <a:gdLst/>
            <a:ahLst/>
            <a:cxnLst/>
            <a:rect l="l" t="t" r="r" b="b"/>
            <a:pathLst>
              <a:path w="259080" h="223519">
                <a:moveTo>
                  <a:pt x="187706" y="0"/>
                </a:moveTo>
                <a:lnTo>
                  <a:pt x="184531" y="9016"/>
                </a:lnTo>
                <a:lnTo>
                  <a:pt x="197437" y="14587"/>
                </a:lnTo>
                <a:lnTo>
                  <a:pt x="208534" y="22336"/>
                </a:lnTo>
                <a:lnTo>
                  <a:pt x="231058" y="58302"/>
                </a:lnTo>
                <a:lnTo>
                  <a:pt x="238506" y="110362"/>
                </a:lnTo>
                <a:lnTo>
                  <a:pt x="237672" y="130032"/>
                </a:lnTo>
                <a:lnTo>
                  <a:pt x="225171" y="178180"/>
                </a:lnTo>
                <a:lnTo>
                  <a:pt x="197524" y="208274"/>
                </a:lnTo>
                <a:lnTo>
                  <a:pt x="184785" y="213867"/>
                </a:lnTo>
                <a:lnTo>
                  <a:pt x="187706" y="223012"/>
                </a:lnTo>
                <a:lnTo>
                  <a:pt x="230247" y="197669"/>
                </a:lnTo>
                <a:lnTo>
                  <a:pt x="254238" y="150907"/>
                </a:lnTo>
                <a:lnTo>
                  <a:pt x="258825" y="111505"/>
                </a:lnTo>
                <a:lnTo>
                  <a:pt x="257663" y="91049"/>
                </a:lnTo>
                <a:lnTo>
                  <a:pt x="240411" y="38988"/>
                </a:lnTo>
                <a:lnTo>
                  <a:pt x="203852" y="5806"/>
                </a:lnTo>
                <a:lnTo>
                  <a:pt x="187706" y="0"/>
                </a:lnTo>
                <a:close/>
              </a:path>
              <a:path w="259080" h="223519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5"/>
                </a:lnTo>
                <a:lnTo>
                  <a:pt x="1144" y="131980"/>
                </a:lnTo>
                <a:lnTo>
                  <a:pt x="18415" y="184023"/>
                </a:lnTo>
                <a:lnTo>
                  <a:pt x="54901" y="217152"/>
                </a:lnTo>
                <a:lnTo>
                  <a:pt x="71119" y="223012"/>
                </a:lnTo>
                <a:lnTo>
                  <a:pt x="73913" y="213867"/>
                </a:lnTo>
                <a:lnTo>
                  <a:pt x="61245" y="208274"/>
                </a:lnTo>
                <a:lnTo>
                  <a:pt x="50292" y="200453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11"/>
                </a:lnTo>
                <a:lnTo>
                  <a:pt x="33528" y="44323"/>
                </a:lnTo>
                <a:lnTo>
                  <a:pt x="61460" y="14587"/>
                </a:lnTo>
                <a:lnTo>
                  <a:pt x="74294" y="9016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66775" y="2401315"/>
            <a:ext cx="1806575" cy="600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8895">
              <a:lnSpc>
                <a:spcPct val="100000"/>
              </a:lnSpc>
            </a:pP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4</a:t>
            </a:r>
            <a:endParaRPr sz="1350">
              <a:latin typeface="Cambria Math"/>
              <a:cs typeface="Cambria Math"/>
            </a:endParaRPr>
          </a:p>
          <a:p>
            <a:pPr algn="r" marR="5080">
              <a:lnSpc>
                <a:spcPct val="100000"/>
              </a:lnSpc>
              <a:spcBef>
                <a:spcPts val="745"/>
              </a:spcBef>
            </a:pPr>
            <a:r>
              <a:rPr dirty="0" sz="1900" spc="-5" b="1">
                <a:solidFill>
                  <a:srgbClr val="FF0000"/>
                </a:solidFill>
                <a:latin typeface="Arial"/>
                <a:cs typeface="Arial"/>
              </a:rPr>
              <a:t>Moment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dirty="0" sz="19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900" spc="-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28806" sz="2025" spc="75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baseline="28806" sz="2025">
                <a:solidFill>
                  <a:srgbClr val="292934"/>
                </a:solidFill>
                <a:latin typeface="Cambria Math"/>
                <a:cs typeface="Cambria Math"/>
              </a:rPr>
              <a:t>  </a:t>
            </a:r>
            <a:r>
              <a:rPr dirty="0" baseline="28806" sz="2025" spc="-3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7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1886" y="2892044"/>
            <a:ext cx="12700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4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63951" y="287388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12236" y="2761995"/>
            <a:ext cx="812165" cy="223520"/>
          </a:xfrm>
          <a:custGeom>
            <a:avLst/>
            <a:gdLst/>
            <a:ahLst/>
            <a:cxnLst/>
            <a:rect l="l" t="t" r="r" b="b"/>
            <a:pathLst>
              <a:path w="812164" h="223519">
                <a:moveTo>
                  <a:pt x="740917" y="0"/>
                </a:moveTo>
                <a:lnTo>
                  <a:pt x="737742" y="9016"/>
                </a:lnTo>
                <a:lnTo>
                  <a:pt x="750649" y="14587"/>
                </a:lnTo>
                <a:lnTo>
                  <a:pt x="761746" y="22336"/>
                </a:lnTo>
                <a:lnTo>
                  <a:pt x="784270" y="58302"/>
                </a:lnTo>
                <a:lnTo>
                  <a:pt x="791717" y="110362"/>
                </a:lnTo>
                <a:lnTo>
                  <a:pt x="790884" y="130032"/>
                </a:lnTo>
                <a:lnTo>
                  <a:pt x="778383" y="178180"/>
                </a:lnTo>
                <a:lnTo>
                  <a:pt x="750736" y="208274"/>
                </a:lnTo>
                <a:lnTo>
                  <a:pt x="737997" y="213867"/>
                </a:lnTo>
                <a:lnTo>
                  <a:pt x="740917" y="223012"/>
                </a:lnTo>
                <a:lnTo>
                  <a:pt x="783459" y="197669"/>
                </a:lnTo>
                <a:lnTo>
                  <a:pt x="807450" y="150907"/>
                </a:lnTo>
                <a:lnTo>
                  <a:pt x="812038" y="111505"/>
                </a:lnTo>
                <a:lnTo>
                  <a:pt x="810875" y="91049"/>
                </a:lnTo>
                <a:lnTo>
                  <a:pt x="793623" y="38988"/>
                </a:lnTo>
                <a:lnTo>
                  <a:pt x="757064" y="5806"/>
                </a:lnTo>
                <a:lnTo>
                  <a:pt x="740917" y="0"/>
                </a:lnTo>
                <a:close/>
              </a:path>
              <a:path w="812164" h="223519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5"/>
                </a:lnTo>
                <a:lnTo>
                  <a:pt x="1144" y="131980"/>
                </a:lnTo>
                <a:lnTo>
                  <a:pt x="18414" y="184023"/>
                </a:lnTo>
                <a:lnTo>
                  <a:pt x="54901" y="217152"/>
                </a:lnTo>
                <a:lnTo>
                  <a:pt x="71119" y="223012"/>
                </a:lnTo>
                <a:lnTo>
                  <a:pt x="73913" y="213867"/>
                </a:lnTo>
                <a:lnTo>
                  <a:pt x="61245" y="208274"/>
                </a:lnTo>
                <a:lnTo>
                  <a:pt x="50291" y="200453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11"/>
                </a:lnTo>
                <a:lnTo>
                  <a:pt x="33527" y="44323"/>
                </a:lnTo>
                <a:lnTo>
                  <a:pt x="61460" y="14587"/>
                </a:lnTo>
                <a:lnTo>
                  <a:pt x="74294" y="9016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404998" y="2701797"/>
            <a:ext cx="125476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baseline="45267" sz="2025" spc="75">
                <a:solidFill>
                  <a:srgbClr val="292934"/>
                </a:solidFill>
                <a:latin typeface="Cambria Math"/>
                <a:cs typeface="Cambria Math"/>
              </a:rPr>
              <a:t>1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[ </a:t>
            </a: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4�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 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68013" y="2761995"/>
            <a:ext cx="814069" cy="223520"/>
          </a:xfrm>
          <a:custGeom>
            <a:avLst/>
            <a:gdLst/>
            <a:ahLst/>
            <a:cxnLst/>
            <a:rect l="l" t="t" r="r" b="b"/>
            <a:pathLst>
              <a:path w="814070" h="223519">
                <a:moveTo>
                  <a:pt x="742441" y="0"/>
                </a:moveTo>
                <a:lnTo>
                  <a:pt x="739266" y="9016"/>
                </a:lnTo>
                <a:lnTo>
                  <a:pt x="752173" y="14587"/>
                </a:lnTo>
                <a:lnTo>
                  <a:pt x="763270" y="22336"/>
                </a:lnTo>
                <a:lnTo>
                  <a:pt x="785794" y="58302"/>
                </a:lnTo>
                <a:lnTo>
                  <a:pt x="793241" y="110362"/>
                </a:lnTo>
                <a:lnTo>
                  <a:pt x="792408" y="130032"/>
                </a:lnTo>
                <a:lnTo>
                  <a:pt x="779907" y="178180"/>
                </a:lnTo>
                <a:lnTo>
                  <a:pt x="752260" y="208274"/>
                </a:lnTo>
                <a:lnTo>
                  <a:pt x="739521" y="213867"/>
                </a:lnTo>
                <a:lnTo>
                  <a:pt x="742441" y="223012"/>
                </a:lnTo>
                <a:lnTo>
                  <a:pt x="784983" y="197669"/>
                </a:lnTo>
                <a:lnTo>
                  <a:pt x="808974" y="150907"/>
                </a:lnTo>
                <a:lnTo>
                  <a:pt x="813562" y="111505"/>
                </a:lnTo>
                <a:lnTo>
                  <a:pt x="812399" y="91049"/>
                </a:lnTo>
                <a:lnTo>
                  <a:pt x="795147" y="38988"/>
                </a:lnTo>
                <a:lnTo>
                  <a:pt x="758588" y="5806"/>
                </a:lnTo>
                <a:lnTo>
                  <a:pt x="742441" y="0"/>
                </a:lnTo>
                <a:close/>
              </a:path>
              <a:path w="814070" h="223519">
                <a:moveTo>
                  <a:pt x="71120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5"/>
                </a:lnTo>
                <a:lnTo>
                  <a:pt x="1144" y="131980"/>
                </a:lnTo>
                <a:lnTo>
                  <a:pt x="18414" y="184023"/>
                </a:lnTo>
                <a:lnTo>
                  <a:pt x="54901" y="217152"/>
                </a:lnTo>
                <a:lnTo>
                  <a:pt x="71120" y="223012"/>
                </a:lnTo>
                <a:lnTo>
                  <a:pt x="73913" y="213867"/>
                </a:lnTo>
                <a:lnTo>
                  <a:pt x="61245" y="208274"/>
                </a:lnTo>
                <a:lnTo>
                  <a:pt x="50291" y="200453"/>
                </a:lnTo>
                <a:lnTo>
                  <a:pt x="27767" y="163941"/>
                </a:lnTo>
                <a:lnTo>
                  <a:pt x="20320" y="110362"/>
                </a:lnTo>
                <a:lnTo>
                  <a:pt x="21151" y="91311"/>
                </a:lnTo>
                <a:lnTo>
                  <a:pt x="33527" y="44323"/>
                </a:lnTo>
                <a:lnTo>
                  <a:pt x="61460" y="14587"/>
                </a:lnTo>
                <a:lnTo>
                  <a:pt x="74295" y="9016"/>
                </a:lnTo>
                <a:lnTo>
                  <a:pt x="7112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235577" y="2701797"/>
            <a:ext cx="68199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2�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 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35451" y="2613405"/>
            <a:ext cx="1626235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68095" algn="l"/>
              </a:tabLst>
            </a:pP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1350" spc="1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20467" sz="2850" spc="-7">
                <a:solidFill>
                  <a:srgbClr val="292934"/>
                </a:solidFill>
                <a:latin typeface="Cambria Math"/>
                <a:cs typeface="Cambria Math"/>
              </a:rPr>
              <a:t>+	</a:t>
            </a: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1350" spc="1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20467" sz="2850" spc="-7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endParaRPr baseline="-20467" sz="28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23789" y="2761995"/>
            <a:ext cx="679450" cy="223520"/>
          </a:xfrm>
          <a:custGeom>
            <a:avLst/>
            <a:gdLst/>
            <a:ahLst/>
            <a:cxnLst/>
            <a:rect l="l" t="t" r="r" b="b"/>
            <a:pathLst>
              <a:path w="679450" h="223519">
                <a:moveTo>
                  <a:pt x="608330" y="0"/>
                </a:moveTo>
                <a:lnTo>
                  <a:pt x="605155" y="9016"/>
                </a:lnTo>
                <a:lnTo>
                  <a:pt x="618061" y="14587"/>
                </a:lnTo>
                <a:lnTo>
                  <a:pt x="629158" y="22336"/>
                </a:lnTo>
                <a:lnTo>
                  <a:pt x="651682" y="58302"/>
                </a:lnTo>
                <a:lnTo>
                  <a:pt x="659130" y="110362"/>
                </a:lnTo>
                <a:lnTo>
                  <a:pt x="658296" y="130032"/>
                </a:lnTo>
                <a:lnTo>
                  <a:pt x="645795" y="178180"/>
                </a:lnTo>
                <a:lnTo>
                  <a:pt x="618148" y="208274"/>
                </a:lnTo>
                <a:lnTo>
                  <a:pt x="605409" y="213867"/>
                </a:lnTo>
                <a:lnTo>
                  <a:pt x="608330" y="223012"/>
                </a:lnTo>
                <a:lnTo>
                  <a:pt x="650871" y="197669"/>
                </a:lnTo>
                <a:lnTo>
                  <a:pt x="674862" y="150907"/>
                </a:lnTo>
                <a:lnTo>
                  <a:pt x="679450" y="111505"/>
                </a:lnTo>
                <a:lnTo>
                  <a:pt x="678287" y="91049"/>
                </a:lnTo>
                <a:lnTo>
                  <a:pt x="661035" y="38988"/>
                </a:lnTo>
                <a:lnTo>
                  <a:pt x="624476" y="5806"/>
                </a:lnTo>
                <a:lnTo>
                  <a:pt x="608330" y="0"/>
                </a:lnTo>
                <a:close/>
              </a:path>
              <a:path w="679450" h="223519">
                <a:moveTo>
                  <a:pt x="71120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5"/>
                </a:lnTo>
                <a:lnTo>
                  <a:pt x="1144" y="131980"/>
                </a:lnTo>
                <a:lnTo>
                  <a:pt x="18414" y="184023"/>
                </a:lnTo>
                <a:lnTo>
                  <a:pt x="54901" y="217152"/>
                </a:lnTo>
                <a:lnTo>
                  <a:pt x="71120" y="223012"/>
                </a:lnTo>
                <a:lnTo>
                  <a:pt x="73913" y="213867"/>
                </a:lnTo>
                <a:lnTo>
                  <a:pt x="61245" y="208274"/>
                </a:lnTo>
                <a:lnTo>
                  <a:pt x="50292" y="200453"/>
                </a:lnTo>
                <a:lnTo>
                  <a:pt x="27767" y="163941"/>
                </a:lnTo>
                <a:lnTo>
                  <a:pt x="20320" y="110362"/>
                </a:lnTo>
                <a:lnTo>
                  <a:pt x="21151" y="91311"/>
                </a:lnTo>
                <a:lnTo>
                  <a:pt x="33527" y="44323"/>
                </a:lnTo>
                <a:lnTo>
                  <a:pt x="61460" y="14587"/>
                </a:lnTo>
                <a:lnTo>
                  <a:pt x="74295" y="9016"/>
                </a:lnTo>
                <a:lnTo>
                  <a:pt x="7112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491353" y="2701797"/>
            <a:ext cx="215392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7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900" spc="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+ 2 </a:t>
            </a:r>
            <a:r>
              <a:rPr dirty="0" baseline="28806" sz="2025" spc="75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-220">
                <a:solidFill>
                  <a:srgbClr val="292934"/>
                </a:solidFill>
                <a:latin typeface="Cambria Math"/>
                <a:cs typeface="Cambria Math"/>
              </a:rPr>
              <a:t>(3�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 </a:t>
            </a:r>
            <a:r>
              <a:rPr dirty="0" sz="1900" spc="30">
                <a:solidFill>
                  <a:srgbClr val="292934"/>
                </a:solidFill>
                <a:latin typeface="Cambria Math"/>
                <a:cs typeface="Cambria Math"/>
              </a:rPr>
              <a:t>2)</a:t>
            </a:r>
            <a:r>
              <a:rPr dirty="0" baseline="28806" sz="2025" spc="44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1900" spc="30">
                <a:solidFill>
                  <a:srgbClr val="292934"/>
                </a:solidFill>
                <a:latin typeface="Cambria Math"/>
                <a:cs typeface="Cambria Math"/>
              </a:rPr>
              <a:t>]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66286" y="3022219"/>
            <a:ext cx="15938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66286" y="3366642"/>
            <a:ext cx="15938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78352" y="337680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319398" y="3205098"/>
            <a:ext cx="226441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3070" algn="l"/>
              </a:tabLst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1900" spc="-125">
                <a:solidFill>
                  <a:srgbClr val="292934"/>
                </a:solidFill>
                <a:latin typeface="Cambria Math"/>
                <a:cs typeface="Cambria Math"/>
              </a:rPr>
              <a:t>(15�</a:t>
            </a:r>
            <a:r>
              <a:rPr dirty="0" baseline="28806" sz="2025" spc="-187">
                <a:solidFill>
                  <a:srgbClr val="292934"/>
                </a:solidFill>
                <a:latin typeface="Cambria Math"/>
                <a:cs typeface="Cambria Math"/>
              </a:rPr>
              <a:t>2 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 spc="35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210">
                <a:solidFill>
                  <a:srgbClr val="292934"/>
                </a:solidFill>
                <a:latin typeface="Cambria Math"/>
                <a:cs typeface="Cambria Math"/>
              </a:rPr>
              <a:t>14� </a:t>
            </a:r>
            <a:r>
              <a:rPr dirty="0" sz="1900" spc="-1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Cambria Math"/>
                <a:cs typeface="Cambria Math"/>
              </a:rPr>
              <a:t>5)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68676" y="40163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450" y="0"/>
                </a:lnTo>
              </a:path>
            </a:pathLst>
          </a:custGeom>
          <a:ln w="889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11411" y="3804920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0"/>
                </a:moveTo>
                <a:lnTo>
                  <a:pt x="0" y="207009"/>
                </a:lnTo>
              </a:path>
            </a:pathLst>
          </a:custGeom>
          <a:ln w="19431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68676" y="38004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450" y="0"/>
                </a:lnTo>
              </a:path>
            </a:pathLst>
          </a:custGeom>
          <a:ln w="889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24532" y="40163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324" y="0"/>
                </a:lnTo>
              </a:path>
            </a:pathLst>
          </a:custGeom>
          <a:ln w="889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34247" y="3804920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0"/>
                </a:moveTo>
                <a:lnTo>
                  <a:pt x="0" y="207009"/>
                </a:lnTo>
              </a:path>
            </a:pathLst>
          </a:custGeom>
          <a:ln w="19431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24532" y="38004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 h="0">
                <a:moveTo>
                  <a:pt x="0" y="0"/>
                </a:moveTo>
                <a:lnTo>
                  <a:pt x="52324" y="0"/>
                </a:lnTo>
              </a:path>
            </a:pathLst>
          </a:custGeom>
          <a:ln w="889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83052" y="3795267"/>
            <a:ext cx="259079" cy="223520"/>
          </a:xfrm>
          <a:custGeom>
            <a:avLst/>
            <a:gdLst/>
            <a:ahLst/>
            <a:cxnLst/>
            <a:rect l="l" t="t" r="r" b="b"/>
            <a:pathLst>
              <a:path w="259080" h="223520">
                <a:moveTo>
                  <a:pt x="187706" y="0"/>
                </a:moveTo>
                <a:lnTo>
                  <a:pt x="184531" y="9016"/>
                </a:lnTo>
                <a:lnTo>
                  <a:pt x="197437" y="14587"/>
                </a:lnTo>
                <a:lnTo>
                  <a:pt x="208534" y="22336"/>
                </a:lnTo>
                <a:lnTo>
                  <a:pt x="231058" y="58302"/>
                </a:lnTo>
                <a:lnTo>
                  <a:pt x="238506" y="110362"/>
                </a:lnTo>
                <a:lnTo>
                  <a:pt x="237672" y="130032"/>
                </a:lnTo>
                <a:lnTo>
                  <a:pt x="225171" y="178180"/>
                </a:lnTo>
                <a:lnTo>
                  <a:pt x="197524" y="208274"/>
                </a:lnTo>
                <a:lnTo>
                  <a:pt x="184785" y="213867"/>
                </a:lnTo>
                <a:lnTo>
                  <a:pt x="187706" y="223011"/>
                </a:lnTo>
                <a:lnTo>
                  <a:pt x="230247" y="197669"/>
                </a:lnTo>
                <a:lnTo>
                  <a:pt x="254238" y="150907"/>
                </a:lnTo>
                <a:lnTo>
                  <a:pt x="258826" y="111505"/>
                </a:lnTo>
                <a:lnTo>
                  <a:pt x="257663" y="91049"/>
                </a:lnTo>
                <a:lnTo>
                  <a:pt x="240411" y="38988"/>
                </a:lnTo>
                <a:lnTo>
                  <a:pt x="203852" y="5806"/>
                </a:lnTo>
                <a:lnTo>
                  <a:pt x="187706" y="0"/>
                </a:lnTo>
                <a:close/>
              </a:path>
              <a:path w="259080" h="223520">
                <a:moveTo>
                  <a:pt x="71120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5"/>
                </a:lnTo>
                <a:lnTo>
                  <a:pt x="1144" y="131980"/>
                </a:lnTo>
                <a:lnTo>
                  <a:pt x="18415" y="184022"/>
                </a:lnTo>
                <a:lnTo>
                  <a:pt x="54901" y="217152"/>
                </a:lnTo>
                <a:lnTo>
                  <a:pt x="71120" y="223011"/>
                </a:lnTo>
                <a:lnTo>
                  <a:pt x="73914" y="213867"/>
                </a:lnTo>
                <a:lnTo>
                  <a:pt x="61245" y="208274"/>
                </a:lnTo>
                <a:lnTo>
                  <a:pt x="50292" y="200453"/>
                </a:lnTo>
                <a:lnTo>
                  <a:pt x="27767" y="163941"/>
                </a:lnTo>
                <a:lnTo>
                  <a:pt x="20320" y="110362"/>
                </a:lnTo>
                <a:lnTo>
                  <a:pt x="21151" y="91311"/>
                </a:lnTo>
                <a:lnTo>
                  <a:pt x="33528" y="44322"/>
                </a:lnTo>
                <a:lnTo>
                  <a:pt x="61460" y="14587"/>
                </a:lnTo>
                <a:lnTo>
                  <a:pt x="74295" y="9016"/>
                </a:lnTo>
                <a:lnTo>
                  <a:pt x="7112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66775" y="3735451"/>
            <a:ext cx="240411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20" b="1">
                <a:solidFill>
                  <a:srgbClr val="FF0000"/>
                </a:solidFill>
                <a:latin typeface="Arial"/>
                <a:cs typeface="Arial"/>
              </a:rPr>
              <a:t>Varyans: </a:t>
            </a:r>
            <a:r>
              <a:rPr dirty="0" sz="1900" spc="80">
                <a:solidFill>
                  <a:srgbClr val="292934"/>
                </a:solidFill>
                <a:latin typeface="Cambria Math"/>
                <a:cs typeface="Cambria Math"/>
              </a:rPr>
              <a:t>𝜎</a:t>
            </a:r>
            <a:r>
              <a:rPr dirty="0" baseline="28806" sz="2025" spc="120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1900" spc="-100">
                <a:solidFill>
                  <a:srgbClr val="292934"/>
                </a:solidFill>
                <a:latin typeface="Cambria Math"/>
                <a:cs typeface="Cambria Math"/>
              </a:rPr>
              <a:t>�  </a:t>
            </a:r>
            <a:r>
              <a:rPr dirty="0" sz="1900" spc="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28806" sz="2025" spc="75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baseline="28806" sz="2025" spc="1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7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87266" y="3925696"/>
            <a:ext cx="12700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799332" y="390715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63796" y="3795267"/>
            <a:ext cx="1720850" cy="223520"/>
          </a:xfrm>
          <a:custGeom>
            <a:avLst/>
            <a:gdLst/>
            <a:ahLst/>
            <a:cxnLst/>
            <a:rect l="l" t="t" r="r" b="b"/>
            <a:pathLst>
              <a:path w="1720850" h="223520">
                <a:moveTo>
                  <a:pt x="1649222" y="0"/>
                </a:moveTo>
                <a:lnTo>
                  <a:pt x="1646047" y="9016"/>
                </a:lnTo>
                <a:lnTo>
                  <a:pt x="1658953" y="14587"/>
                </a:lnTo>
                <a:lnTo>
                  <a:pt x="1670050" y="22336"/>
                </a:lnTo>
                <a:lnTo>
                  <a:pt x="1692574" y="58302"/>
                </a:lnTo>
                <a:lnTo>
                  <a:pt x="1700022" y="110362"/>
                </a:lnTo>
                <a:lnTo>
                  <a:pt x="1699188" y="130032"/>
                </a:lnTo>
                <a:lnTo>
                  <a:pt x="1686687" y="178180"/>
                </a:lnTo>
                <a:lnTo>
                  <a:pt x="1659040" y="208274"/>
                </a:lnTo>
                <a:lnTo>
                  <a:pt x="1646301" y="213867"/>
                </a:lnTo>
                <a:lnTo>
                  <a:pt x="1649222" y="223011"/>
                </a:lnTo>
                <a:lnTo>
                  <a:pt x="1691763" y="197669"/>
                </a:lnTo>
                <a:lnTo>
                  <a:pt x="1715754" y="150907"/>
                </a:lnTo>
                <a:lnTo>
                  <a:pt x="1720341" y="111505"/>
                </a:lnTo>
                <a:lnTo>
                  <a:pt x="1719179" y="91049"/>
                </a:lnTo>
                <a:lnTo>
                  <a:pt x="1701927" y="38988"/>
                </a:lnTo>
                <a:lnTo>
                  <a:pt x="1665368" y="5806"/>
                </a:lnTo>
                <a:lnTo>
                  <a:pt x="1649222" y="0"/>
                </a:lnTo>
                <a:close/>
              </a:path>
              <a:path w="1720850" h="223520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5"/>
                </a:lnTo>
                <a:lnTo>
                  <a:pt x="1144" y="131980"/>
                </a:lnTo>
                <a:lnTo>
                  <a:pt x="18414" y="184022"/>
                </a:lnTo>
                <a:lnTo>
                  <a:pt x="54901" y="217152"/>
                </a:lnTo>
                <a:lnTo>
                  <a:pt x="71119" y="223011"/>
                </a:lnTo>
                <a:lnTo>
                  <a:pt x="73913" y="213867"/>
                </a:lnTo>
                <a:lnTo>
                  <a:pt x="61245" y="208274"/>
                </a:lnTo>
                <a:lnTo>
                  <a:pt x="50291" y="200453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11"/>
                </a:lnTo>
                <a:lnTo>
                  <a:pt x="33527" y="44322"/>
                </a:lnTo>
                <a:lnTo>
                  <a:pt x="61460" y="14587"/>
                </a:lnTo>
                <a:lnTo>
                  <a:pt x="74294" y="9016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988691" y="3735451"/>
            <a:ext cx="263144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54735" algn="l"/>
              </a:tabLst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− </a:t>
            </a:r>
            <a:r>
              <a:rPr dirty="0" sz="1900" spc="-1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28806" sz="2025" spc="-165">
                <a:solidFill>
                  <a:srgbClr val="292934"/>
                </a:solidFill>
                <a:latin typeface="Cambria Math"/>
                <a:cs typeface="Cambria Math"/>
              </a:rPr>
              <a:t>2  </a:t>
            </a:r>
            <a:r>
              <a:rPr dirty="0" baseline="28806" sz="2025" spc="-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900" spc="10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45267" sz="2025" spc="75">
                <a:solidFill>
                  <a:srgbClr val="292934"/>
                </a:solidFill>
                <a:latin typeface="Cambria Math"/>
                <a:cs typeface="Cambria Math"/>
              </a:rPr>
              <a:t>1	</a:t>
            </a:r>
            <a:r>
              <a:rPr dirty="0" sz="1900" spc="-160">
                <a:solidFill>
                  <a:srgbClr val="292934"/>
                </a:solidFill>
                <a:latin typeface="Cambria Math"/>
                <a:cs typeface="Cambria Math"/>
              </a:rPr>
              <a:t>15�</a:t>
            </a:r>
            <a:r>
              <a:rPr dirty="0" baseline="28806" sz="2025" spc="-240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baseline="28806" sz="2025" spc="-3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 spc="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210">
                <a:solidFill>
                  <a:srgbClr val="292934"/>
                </a:solidFill>
                <a:latin typeface="Cambria Math"/>
                <a:cs typeface="Cambria Math"/>
              </a:rPr>
              <a:t>14� </a:t>
            </a:r>
            <a:r>
              <a:rPr dirty="0" sz="1900" spc="-1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5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48909" y="3593719"/>
            <a:ext cx="361950" cy="441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2163" sz="2850" spc="-7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baseline="-32163" sz="2850" spc="-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83604" y="3925696"/>
            <a:ext cx="12700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4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95415" y="390715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58357" y="3795267"/>
            <a:ext cx="812165" cy="223520"/>
          </a:xfrm>
          <a:custGeom>
            <a:avLst/>
            <a:gdLst/>
            <a:ahLst/>
            <a:cxnLst/>
            <a:rect l="l" t="t" r="r" b="b"/>
            <a:pathLst>
              <a:path w="812165" h="223520">
                <a:moveTo>
                  <a:pt x="740917" y="0"/>
                </a:moveTo>
                <a:lnTo>
                  <a:pt x="737742" y="9016"/>
                </a:lnTo>
                <a:lnTo>
                  <a:pt x="750649" y="14587"/>
                </a:lnTo>
                <a:lnTo>
                  <a:pt x="761745" y="22336"/>
                </a:lnTo>
                <a:lnTo>
                  <a:pt x="784270" y="58302"/>
                </a:lnTo>
                <a:lnTo>
                  <a:pt x="791717" y="110362"/>
                </a:lnTo>
                <a:lnTo>
                  <a:pt x="790884" y="130032"/>
                </a:lnTo>
                <a:lnTo>
                  <a:pt x="778383" y="178180"/>
                </a:lnTo>
                <a:lnTo>
                  <a:pt x="750736" y="208274"/>
                </a:lnTo>
                <a:lnTo>
                  <a:pt x="737996" y="213867"/>
                </a:lnTo>
                <a:lnTo>
                  <a:pt x="740917" y="223011"/>
                </a:lnTo>
                <a:lnTo>
                  <a:pt x="783459" y="197669"/>
                </a:lnTo>
                <a:lnTo>
                  <a:pt x="807450" y="150907"/>
                </a:lnTo>
                <a:lnTo>
                  <a:pt x="812038" y="111505"/>
                </a:lnTo>
                <a:lnTo>
                  <a:pt x="810875" y="91049"/>
                </a:lnTo>
                <a:lnTo>
                  <a:pt x="793622" y="38988"/>
                </a:lnTo>
                <a:lnTo>
                  <a:pt x="757064" y="5806"/>
                </a:lnTo>
                <a:lnTo>
                  <a:pt x="740917" y="0"/>
                </a:lnTo>
                <a:close/>
              </a:path>
              <a:path w="812165" h="223520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5"/>
                </a:lnTo>
                <a:lnTo>
                  <a:pt x="1144" y="131980"/>
                </a:lnTo>
                <a:lnTo>
                  <a:pt x="18414" y="184022"/>
                </a:lnTo>
                <a:lnTo>
                  <a:pt x="54901" y="217152"/>
                </a:lnTo>
                <a:lnTo>
                  <a:pt x="71119" y="223011"/>
                </a:lnTo>
                <a:lnTo>
                  <a:pt x="73913" y="213867"/>
                </a:lnTo>
                <a:lnTo>
                  <a:pt x="61245" y="208274"/>
                </a:lnTo>
                <a:lnTo>
                  <a:pt x="50291" y="200453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11"/>
                </a:lnTo>
                <a:lnTo>
                  <a:pt x="33527" y="44322"/>
                </a:lnTo>
                <a:lnTo>
                  <a:pt x="61460" y="14587"/>
                </a:lnTo>
                <a:lnTo>
                  <a:pt x="74294" y="9016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226302" y="3735451"/>
            <a:ext cx="68008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5�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 3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82206" y="3716908"/>
            <a:ext cx="12700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92352" y="4397883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033068" y="4226432"/>
            <a:ext cx="1913889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baseline="45267" sz="2025" spc="75">
                <a:solidFill>
                  <a:srgbClr val="292934"/>
                </a:solidFill>
                <a:latin typeface="Cambria Math"/>
                <a:cs typeface="Cambria Math"/>
              </a:rPr>
              <a:t>1 </a:t>
            </a:r>
            <a:r>
              <a:rPr dirty="0" sz="1900" spc="-155">
                <a:solidFill>
                  <a:srgbClr val="292934"/>
                </a:solidFill>
                <a:latin typeface="Cambria Math"/>
                <a:cs typeface="Cambria Math"/>
              </a:rPr>
              <a:t>(5�</a:t>
            </a:r>
            <a:r>
              <a:rPr dirty="0" baseline="28806" sz="2025" spc="-232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− </a:t>
            </a: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2�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 </a:t>
            </a:r>
            <a:r>
              <a:rPr dirty="0" sz="1900">
                <a:solidFill>
                  <a:srgbClr val="292934"/>
                </a:solidFill>
                <a:latin typeface="Cambria Math"/>
                <a:cs typeface="Cambria Math"/>
              </a:rPr>
              <a:t>1)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6775" y="4416679"/>
            <a:ext cx="1774825" cy="466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77800">
              <a:lnSpc>
                <a:spcPts val="1465"/>
              </a:lnSpc>
            </a:pPr>
            <a:r>
              <a:rPr dirty="0" sz="1350" spc="50">
                <a:solidFill>
                  <a:srgbClr val="292934"/>
                </a:solidFill>
                <a:latin typeface="Cambria Math"/>
                <a:cs typeface="Cambria Math"/>
              </a:rPr>
              <a:t>4</a:t>
            </a:r>
            <a:endParaRPr sz="1350">
              <a:latin typeface="Cambria Math"/>
              <a:cs typeface="Cambria Math"/>
            </a:endParaRPr>
          </a:p>
          <a:p>
            <a:pPr marL="12700">
              <a:lnSpc>
                <a:spcPts val="2125"/>
              </a:lnSpc>
            </a:pPr>
            <a:r>
              <a:rPr dirty="0" sz="1900" spc="-335">
                <a:solidFill>
                  <a:srgbClr val="FF0000"/>
                </a:solidFill>
                <a:latin typeface="Cambria Math"/>
                <a:cs typeface="Cambria Math"/>
              </a:rPr>
              <a:t>𝐎��</a:t>
            </a:r>
            <a:r>
              <a:rPr dirty="0" sz="1900" spc="-14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900" spc="-37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900" spc="-38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900" spc="-5">
                <a:solidFill>
                  <a:srgbClr val="FF0000"/>
                </a:solidFill>
                <a:latin typeface="Cambria Math"/>
                <a:cs typeface="Cambria Math"/>
              </a:rPr>
              <a:t>𝐞</a:t>
            </a:r>
            <a:r>
              <a:rPr dirty="0" sz="1900" spc="-415">
                <a:solidFill>
                  <a:srgbClr val="FF0000"/>
                </a:solidFill>
                <a:latin typeface="Cambria Math"/>
                <a:cs typeface="Cambria Math"/>
              </a:rPr>
              <a:t>�𝐚�</a:t>
            </a:r>
            <a:r>
              <a:rPr dirty="0" sz="1900" spc="-409">
                <a:solidFill>
                  <a:srgbClr val="FF0000"/>
                </a:solidFill>
                <a:latin typeface="Cambria Math"/>
                <a:cs typeface="Cambria Math"/>
              </a:rPr>
              <a:t>𝐲</a:t>
            </a:r>
            <a:r>
              <a:rPr dirty="0" sz="1900" spc="-21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900" spc="-10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900" spc="-5">
                <a:solidFill>
                  <a:srgbClr val="FF0000"/>
                </a:solidFill>
                <a:latin typeface="Cambria Math"/>
                <a:cs typeface="Cambria Math"/>
              </a:rPr>
              <a:t>: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6775" y="5067680"/>
            <a:ext cx="382905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</a:pPr>
            <a:r>
              <a:rPr dirty="0" baseline="11695" sz="2850" spc="-52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1350" spc="-114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5601" y="5078476"/>
            <a:ext cx="463550" cy="223520"/>
          </a:xfrm>
          <a:custGeom>
            <a:avLst/>
            <a:gdLst/>
            <a:ahLst/>
            <a:cxnLst/>
            <a:rect l="l" t="t" r="r" b="b"/>
            <a:pathLst>
              <a:path w="463550" h="223520">
                <a:moveTo>
                  <a:pt x="391858" y="0"/>
                </a:moveTo>
                <a:lnTo>
                  <a:pt x="388696" y="9017"/>
                </a:lnTo>
                <a:lnTo>
                  <a:pt x="401604" y="14587"/>
                </a:lnTo>
                <a:lnTo>
                  <a:pt x="412707" y="22336"/>
                </a:lnTo>
                <a:lnTo>
                  <a:pt x="435248" y="58302"/>
                </a:lnTo>
                <a:lnTo>
                  <a:pt x="442658" y="110362"/>
                </a:lnTo>
                <a:lnTo>
                  <a:pt x="441832" y="130032"/>
                </a:lnTo>
                <a:lnTo>
                  <a:pt x="429425" y="178181"/>
                </a:lnTo>
                <a:lnTo>
                  <a:pt x="401750" y="208274"/>
                </a:lnTo>
                <a:lnTo>
                  <a:pt x="389039" y="213868"/>
                </a:lnTo>
                <a:lnTo>
                  <a:pt x="391858" y="223012"/>
                </a:lnTo>
                <a:lnTo>
                  <a:pt x="434474" y="197669"/>
                </a:lnTo>
                <a:lnTo>
                  <a:pt x="458408" y="150907"/>
                </a:lnTo>
                <a:lnTo>
                  <a:pt x="462991" y="111506"/>
                </a:lnTo>
                <a:lnTo>
                  <a:pt x="461843" y="91049"/>
                </a:lnTo>
                <a:lnTo>
                  <a:pt x="444601" y="38988"/>
                </a:lnTo>
                <a:lnTo>
                  <a:pt x="408034" y="5806"/>
                </a:lnTo>
                <a:lnTo>
                  <a:pt x="391858" y="0"/>
                </a:lnTo>
                <a:close/>
              </a:path>
              <a:path w="463550" h="223520">
                <a:moveTo>
                  <a:pt x="71132" y="0"/>
                </a:moveTo>
                <a:lnTo>
                  <a:pt x="28598" y="25324"/>
                </a:lnTo>
                <a:lnTo>
                  <a:pt x="4600" y="72151"/>
                </a:lnTo>
                <a:lnTo>
                  <a:pt x="0" y="111506"/>
                </a:lnTo>
                <a:lnTo>
                  <a:pt x="1147" y="131980"/>
                </a:lnTo>
                <a:lnTo>
                  <a:pt x="18338" y="184023"/>
                </a:lnTo>
                <a:lnTo>
                  <a:pt x="54916" y="217152"/>
                </a:lnTo>
                <a:lnTo>
                  <a:pt x="71132" y="223012"/>
                </a:lnTo>
                <a:lnTo>
                  <a:pt x="73952" y="213868"/>
                </a:lnTo>
                <a:lnTo>
                  <a:pt x="61248" y="208274"/>
                </a:lnTo>
                <a:lnTo>
                  <a:pt x="50282" y="200453"/>
                </a:lnTo>
                <a:lnTo>
                  <a:pt x="27782" y="163941"/>
                </a:lnTo>
                <a:lnTo>
                  <a:pt x="20345" y="110362"/>
                </a:lnTo>
                <a:lnTo>
                  <a:pt x="21171" y="91311"/>
                </a:lnTo>
                <a:lnTo>
                  <a:pt x="33566" y="44323"/>
                </a:lnTo>
                <a:lnTo>
                  <a:pt x="61446" y="14587"/>
                </a:lnTo>
                <a:lnTo>
                  <a:pt x="74307" y="9017"/>
                </a:lnTo>
                <a:lnTo>
                  <a:pt x="7113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842568" y="5018913"/>
            <a:ext cx="32512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65">
                <a:solidFill>
                  <a:srgbClr val="292934"/>
                </a:solidFill>
                <a:latin typeface="Cambria Math"/>
                <a:cs typeface="Cambria Math"/>
              </a:rPr>
              <a:t>�,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𝜏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91027" y="4836032"/>
            <a:ext cx="15938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403091" y="519036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81857" y="5078476"/>
            <a:ext cx="814069" cy="223520"/>
          </a:xfrm>
          <a:custGeom>
            <a:avLst/>
            <a:gdLst/>
            <a:ahLst/>
            <a:cxnLst/>
            <a:rect l="l" t="t" r="r" b="b"/>
            <a:pathLst>
              <a:path w="814070" h="223520">
                <a:moveTo>
                  <a:pt x="742441" y="0"/>
                </a:moveTo>
                <a:lnTo>
                  <a:pt x="739266" y="9017"/>
                </a:lnTo>
                <a:lnTo>
                  <a:pt x="752173" y="14587"/>
                </a:lnTo>
                <a:lnTo>
                  <a:pt x="763269" y="22336"/>
                </a:lnTo>
                <a:lnTo>
                  <a:pt x="785794" y="58302"/>
                </a:lnTo>
                <a:lnTo>
                  <a:pt x="793241" y="110362"/>
                </a:lnTo>
                <a:lnTo>
                  <a:pt x="792408" y="130032"/>
                </a:lnTo>
                <a:lnTo>
                  <a:pt x="779906" y="178181"/>
                </a:lnTo>
                <a:lnTo>
                  <a:pt x="752260" y="208274"/>
                </a:lnTo>
                <a:lnTo>
                  <a:pt x="739520" y="213868"/>
                </a:lnTo>
                <a:lnTo>
                  <a:pt x="742441" y="223012"/>
                </a:lnTo>
                <a:lnTo>
                  <a:pt x="784983" y="197669"/>
                </a:lnTo>
                <a:lnTo>
                  <a:pt x="808974" y="150907"/>
                </a:lnTo>
                <a:lnTo>
                  <a:pt x="813562" y="111506"/>
                </a:lnTo>
                <a:lnTo>
                  <a:pt x="812399" y="91049"/>
                </a:lnTo>
                <a:lnTo>
                  <a:pt x="795146" y="38988"/>
                </a:lnTo>
                <a:lnTo>
                  <a:pt x="758588" y="5806"/>
                </a:lnTo>
                <a:lnTo>
                  <a:pt x="742441" y="0"/>
                </a:lnTo>
                <a:close/>
              </a:path>
              <a:path w="814070" h="223520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6"/>
                </a:lnTo>
                <a:lnTo>
                  <a:pt x="1144" y="131980"/>
                </a:lnTo>
                <a:lnTo>
                  <a:pt x="18414" y="184023"/>
                </a:lnTo>
                <a:lnTo>
                  <a:pt x="54901" y="217152"/>
                </a:lnTo>
                <a:lnTo>
                  <a:pt x="71119" y="223012"/>
                </a:lnTo>
                <a:lnTo>
                  <a:pt x="73913" y="213868"/>
                </a:lnTo>
                <a:lnTo>
                  <a:pt x="61245" y="208274"/>
                </a:lnTo>
                <a:lnTo>
                  <a:pt x="50291" y="200453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11"/>
                </a:lnTo>
                <a:lnTo>
                  <a:pt x="33527" y="44323"/>
                </a:lnTo>
                <a:lnTo>
                  <a:pt x="61460" y="14587"/>
                </a:lnTo>
                <a:lnTo>
                  <a:pt x="74294" y="9017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38345" y="5078476"/>
            <a:ext cx="1351915" cy="223520"/>
          </a:xfrm>
          <a:custGeom>
            <a:avLst/>
            <a:gdLst/>
            <a:ahLst/>
            <a:cxnLst/>
            <a:rect l="l" t="t" r="r" b="b"/>
            <a:pathLst>
              <a:path w="1351914" h="223520">
                <a:moveTo>
                  <a:pt x="1280414" y="0"/>
                </a:moveTo>
                <a:lnTo>
                  <a:pt x="1277239" y="9017"/>
                </a:lnTo>
                <a:lnTo>
                  <a:pt x="1290145" y="14587"/>
                </a:lnTo>
                <a:lnTo>
                  <a:pt x="1301241" y="22336"/>
                </a:lnTo>
                <a:lnTo>
                  <a:pt x="1323766" y="58302"/>
                </a:lnTo>
                <a:lnTo>
                  <a:pt x="1331214" y="110362"/>
                </a:lnTo>
                <a:lnTo>
                  <a:pt x="1330380" y="130032"/>
                </a:lnTo>
                <a:lnTo>
                  <a:pt x="1317878" y="178181"/>
                </a:lnTo>
                <a:lnTo>
                  <a:pt x="1290232" y="208274"/>
                </a:lnTo>
                <a:lnTo>
                  <a:pt x="1277492" y="213868"/>
                </a:lnTo>
                <a:lnTo>
                  <a:pt x="1280414" y="223012"/>
                </a:lnTo>
                <a:lnTo>
                  <a:pt x="1322955" y="197669"/>
                </a:lnTo>
                <a:lnTo>
                  <a:pt x="1346946" y="150907"/>
                </a:lnTo>
                <a:lnTo>
                  <a:pt x="1351533" y="111506"/>
                </a:lnTo>
                <a:lnTo>
                  <a:pt x="1350371" y="91049"/>
                </a:lnTo>
                <a:lnTo>
                  <a:pt x="1333118" y="38988"/>
                </a:lnTo>
                <a:lnTo>
                  <a:pt x="1296560" y="5806"/>
                </a:lnTo>
                <a:lnTo>
                  <a:pt x="1280414" y="0"/>
                </a:lnTo>
                <a:close/>
              </a:path>
              <a:path w="1351914" h="223520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6"/>
                </a:lnTo>
                <a:lnTo>
                  <a:pt x="1144" y="131980"/>
                </a:lnTo>
                <a:lnTo>
                  <a:pt x="18414" y="184023"/>
                </a:lnTo>
                <a:lnTo>
                  <a:pt x="54901" y="217152"/>
                </a:lnTo>
                <a:lnTo>
                  <a:pt x="71119" y="223012"/>
                </a:lnTo>
                <a:lnTo>
                  <a:pt x="73913" y="213868"/>
                </a:lnTo>
                <a:lnTo>
                  <a:pt x="61245" y="208274"/>
                </a:lnTo>
                <a:lnTo>
                  <a:pt x="50291" y="200453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11"/>
                </a:lnTo>
                <a:lnTo>
                  <a:pt x="33527" y="44323"/>
                </a:lnTo>
                <a:lnTo>
                  <a:pt x="61460" y="14587"/>
                </a:lnTo>
                <a:lnTo>
                  <a:pt x="74294" y="9017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314958" y="5146898"/>
            <a:ext cx="7149465" cy="33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88514" marR="5080" indent="-2076450">
              <a:lnSpc>
                <a:spcPct val="55800"/>
              </a:lnSpc>
              <a:tabLst>
                <a:tab pos="2261870" algn="l"/>
                <a:tab pos="3303270" algn="l"/>
                <a:tab pos="4650740" algn="l"/>
              </a:tabLst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1900" spc="-150">
                <a:solidFill>
                  <a:srgbClr val="292934"/>
                </a:solidFill>
                <a:latin typeface="Cambria Math"/>
                <a:cs typeface="Cambria Math"/>
              </a:rPr>
              <a:t>�[�(�)�(�,</a:t>
            </a:r>
            <a:r>
              <a:rPr dirty="0" sz="1900" spc="-38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15">
                <a:solidFill>
                  <a:srgbClr val="292934"/>
                </a:solidFill>
                <a:latin typeface="Cambria Math"/>
                <a:cs typeface="Cambria Math"/>
              </a:rPr>
              <a:t>𝜏)]</a:t>
            </a:r>
            <a:r>
              <a:rPr dirty="0" sz="1900" spc="-2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		[  </a:t>
            </a: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4�   </a:t>
            </a:r>
            <a:r>
              <a:rPr dirty="0" sz="1900" spc="-2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 spc="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1	</a:t>
            </a: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4�   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-10">
                <a:solidFill>
                  <a:srgbClr val="292934"/>
                </a:solidFill>
                <a:latin typeface="Cambria Math"/>
                <a:cs typeface="Cambria Math"/>
              </a:rPr>
              <a:t>4𝜏</a:t>
            </a:r>
            <a:r>
              <a:rPr dirty="0" sz="1900" spc="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1	+ </a:t>
            </a:r>
            <a:r>
              <a:rPr dirty="0" sz="1900" spc="1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220">
                <a:solidFill>
                  <a:srgbClr val="292934"/>
                </a:solidFill>
                <a:latin typeface="Cambria Math"/>
                <a:cs typeface="Cambria Math"/>
              </a:rPr>
              <a:t>(2�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-130">
                <a:solidFill>
                  <a:srgbClr val="292934"/>
                </a:solidFill>
                <a:latin typeface="Cambria Math"/>
                <a:cs typeface="Cambria Math"/>
              </a:rPr>
              <a:t>1)(2�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-10">
                <a:solidFill>
                  <a:srgbClr val="292934"/>
                </a:solidFill>
                <a:latin typeface="Cambria Math"/>
                <a:cs typeface="Cambria Math"/>
              </a:rPr>
              <a:t>2𝜏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>
                <a:solidFill>
                  <a:srgbClr val="292934"/>
                </a:solidFill>
                <a:latin typeface="Cambria Math"/>
                <a:cs typeface="Cambria Math"/>
              </a:rPr>
              <a:t>1)</a:t>
            </a:r>
            <a:r>
              <a:rPr dirty="0" sz="1900" spc="-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4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325497" y="5473191"/>
            <a:ext cx="679450" cy="223520"/>
          </a:xfrm>
          <a:custGeom>
            <a:avLst/>
            <a:gdLst/>
            <a:ahLst/>
            <a:cxnLst/>
            <a:rect l="l" t="t" r="r" b="b"/>
            <a:pathLst>
              <a:path w="679450" h="223520">
                <a:moveTo>
                  <a:pt x="608329" y="0"/>
                </a:moveTo>
                <a:lnTo>
                  <a:pt x="605154" y="9017"/>
                </a:lnTo>
                <a:lnTo>
                  <a:pt x="618061" y="14587"/>
                </a:lnTo>
                <a:lnTo>
                  <a:pt x="629157" y="22336"/>
                </a:lnTo>
                <a:lnTo>
                  <a:pt x="651682" y="58302"/>
                </a:lnTo>
                <a:lnTo>
                  <a:pt x="659129" y="110363"/>
                </a:lnTo>
                <a:lnTo>
                  <a:pt x="658296" y="130019"/>
                </a:lnTo>
                <a:lnTo>
                  <a:pt x="645794" y="178181"/>
                </a:lnTo>
                <a:lnTo>
                  <a:pt x="618148" y="208291"/>
                </a:lnTo>
                <a:lnTo>
                  <a:pt x="605408" y="213918"/>
                </a:lnTo>
                <a:lnTo>
                  <a:pt x="608329" y="222973"/>
                </a:lnTo>
                <a:lnTo>
                  <a:pt x="650871" y="197656"/>
                </a:lnTo>
                <a:lnTo>
                  <a:pt x="674862" y="150914"/>
                </a:lnTo>
                <a:lnTo>
                  <a:pt x="679450" y="111506"/>
                </a:lnTo>
                <a:lnTo>
                  <a:pt x="678287" y="91049"/>
                </a:lnTo>
                <a:lnTo>
                  <a:pt x="661034" y="38989"/>
                </a:lnTo>
                <a:lnTo>
                  <a:pt x="624476" y="5806"/>
                </a:lnTo>
                <a:lnTo>
                  <a:pt x="608329" y="0"/>
                </a:lnTo>
                <a:close/>
              </a:path>
              <a:path w="679450" h="223520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6"/>
                </a:lnTo>
                <a:lnTo>
                  <a:pt x="1144" y="132001"/>
                </a:lnTo>
                <a:lnTo>
                  <a:pt x="18414" y="183997"/>
                </a:lnTo>
                <a:lnTo>
                  <a:pt x="54901" y="217144"/>
                </a:lnTo>
                <a:lnTo>
                  <a:pt x="71119" y="222973"/>
                </a:lnTo>
                <a:lnTo>
                  <a:pt x="73913" y="213918"/>
                </a:lnTo>
                <a:lnTo>
                  <a:pt x="61245" y="208291"/>
                </a:lnTo>
                <a:lnTo>
                  <a:pt x="50291" y="200459"/>
                </a:lnTo>
                <a:lnTo>
                  <a:pt x="27767" y="163932"/>
                </a:lnTo>
                <a:lnTo>
                  <a:pt x="20319" y="110363"/>
                </a:lnTo>
                <a:lnTo>
                  <a:pt x="21151" y="91311"/>
                </a:lnTo>
                <a:lnTo>
                  <a:pt x="33527" y="44323"/>
                </a:lnTo>
                <a:lnTo>
                  <a:pt x="61460" y="14587"/>
                </a:lnTo>
                <a:lnTo>
                  <a:pt x="74294" y="9017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047873" y="5473191"/>
            <a:ext cx="1085215" cy="223520"/>
          </a:xfrm>
          <a:custGeom>
            <a:avLst/>
            <a:gdLst/>
            <a:ahLst/>
            <a:cxnLst/>
            <a:rect l="l" t="t" r="r" b="b"/>
            <a:pathLst>
              <a:path w="1085214" h="223520">
                <a:moveTo>
                  <a:pt x="1013713" y="0"/>
                </a:moveTo>
                <a:lnTo>
                  <a:pt x="1010538" y="9017"/>
                </a:lnTo>
                <a:lnTo>
                  <a:pt x="1023445" y="14587"/>
                </a:lnTo>
                <a:lnTo>
                  <a:pt x="1034541" y="22336"/>
                </a:lnTo>
                <a:lnTo>
                  <a:pt x="1057066" y="58302"/>
                </a:lnTo>
                <a:lnTo>
                  <a:pt x="1064514" y="110363"/>
                </a:lnTo>
                <a:lnTo>
                  <a:pt x="1063680" y="130019"/>
                </a:lnTo>
                <a:lnTo>
                  <a:pt x="1051178" y="178181"/>
                </a:lnTo>
                <a:lnTo>
                  <a:pt x="1023532" y="208291"/>
                </a:lnTo>
                <a:lnTo>
                  <a:pt x="1010792" y="213918"/>
                </a:lnTo>
                <a:lnTo>
                  <a:pt x="1013713" y="222973"/>
                </a:lnTo>
                <a:lnTo>
                  <a:pt x="1056255" y="197656"/>
                </a:lnTo>
                <a:lnTo>
                  <a:pt x="1080246" y="150914"/>
                </a:lnTo>
                <a:lnTo>
                  <a:pt x="1084834" y="111506"/>
                </a:lnTo>
                <a:lnTo>
                  <a:pt x="1083671" y="91049"/>
                </a:lnTo>
                <a:lnTo>
                  <a:pt x="1066418" y="38989"/>
                </a:lnTo>
                <a:lnTo>
                  <a:pt x="1029860" y="5806"/>
                </a:lnTo>
                <a:lnTo>
                  <a:pt x="1013713" y="0"/>
                </a:lnTo>
                <a:close/>
              </a:path>
              <a:path w="1085214" h="223520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6"/>
                </a:lnTo>
                <a:lnTo>
                  <a:pt x="1144" y="132001"/>
                </a:lnTo>
                <a:lnTo>
                  <a:pt x="18414" y="183997"/>
                </a:lnTo>
                <a:lnTo>
                  <a:pt x="54901" y="217144"/>
                </a:lnTo>
                <a:lnTo>
                  <a:pt x="71119" y="222973"/>
                </a:lnTo>
                <a:lnTo>
                  <a:pt x="73913" y="213918"/>
                </a:lnTo>
                <a:lnTo>
                  <a:pt x="61245" y="208291"/>
                </a:lnTo>
                <a:lnTo>
                  <a:pt x="50291" y="200459"/>
                </a:lnTo>
                <a:lnTo>
                  <a:pt x="27767" y="163932"/>
                </a:lnTo>
                <a:lnTo>
                  <a:pt x="20319" y="110363"/>
                </a:lnTo>
                <a:lnTo>
                  <a:pt x="21151" y="91311"/>
                </a:lnTo>
                <a:lnTo>
                  <a:pt x="33527" y="44323"/>
                </a:lnTo>
                <a:lnTo>
                  <a:pt x="61460" y="14587"/>
                </a:lnTo>
                <a:lnTo>
                  <a:pt x="74294" y="9017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63669" y="5473191"/>
            <a:ext cx="814069" cy="223520"/>
          </a:xfrm>
          <a:custGeom>
            <a:avLst/>
            <a:gdLst/>
            <a:ahLst/>
            <a:cxnLst/>
            <a:rect l="l" t="t" r="r" b="b"/>
            <a:pathLst>
              <a:path w="814070" h="223520">
                <a:moveTo>
                  <a:pt x="742441" y="0"/>
                </a:moveTo>
                <a:lnTo>
                  <a:pt x="739266" y="9017"/>
                </a:lnTo>
                <a:lnTo>
                  <a:pt x="752173" y="14587"/>
                </a:lnTo>
                <a:lnTo>
                  <a:pt x="763269" y="22336"/>
                </a:lnTo>
                <a:lnTo>
                  <a:pt x="785794" y="58302"/>
                </a:lnTo>
                <a:lnTo>
                  <a:pt x="793241" y="110363"/>
                </a:lnTo>
                <a:lnTo>
                  <a:pt x="792408" y="130019"/>
                </a:lnTo>
                <a:lnTo>
                  <a:pt x="779906" y="178181"/>
                </a:lnTo>
                <a:lnTo>
                  <a:pt x="752260" y="208291"/>
                </a:lnTo>
                <a:lnTo>
                  <a:pt x="739520" y="213918"/>
                </a:lnTo>
                <a:lnTo>
                  <a:pt x="742441" y="222973"/>
                </a:lnTo>
                <a:lnTo>
                  <a:pt x="784983" y="197656"/>
                </a:lnTo>
                <a:lnTo>
                  <a:pt x="808974" y="150914"/>
                </a:lnTo>
                <a:lnTo>
                  <a:pt x="813561" y="111506"/>
                </a:lnTo>
                <a:lnTo>
                  <a:pt x="812399" y="91049"/>
                </a:lnTo>
                <a:lnTo>
                  <a:pt x="795146" y="38989"/>
                </a:lnTo>
                <a:lnTo>
                  <a:pt x="758588" y="5806"/>
                </a:lnTo>
                <a:lnTo>
                  <a:pt x="742441" y="0"/>
                </a:lnTo>
                <a:close/>
              </a:path>
              <a:path w="814070" h="223520">
                <a:moveTo>
                  <a:pt x="71119" y="0"/>
                </a:moveTo>
                <a:lnTo>
                  <a:pt x="28632" y="25324"/>
                </a:lnTo>
                <a:lnTo>
                  <a:pt x="4587" y="72151"/>
                </a:lnTo>
                <a:lnTo>
                  <a:pt x="0" y="111506"/>
                </a:lnTo>
                <a:lnTo>
                  <a:pt x="1144" y="132001"/>
                </a:lnTo>
                <a:lnTo>
                  <a:pt x="18414" y="183997"/>
                </a:lnTo>
                <a:lnTo>
                  <a:pt x="54901" y="217144"/>
                </a:lnTo>
                <a:lnTo>
                  <a:pt x="71119" y="222973"/>
                </a:lnTo>
                <a:lnTo>
                  <a:pt x="73913" y="213918"/>
                </a:lnTo>
                <a:lnTo>
                  <a:pt x="61245" y="208291"/>
                </a:lnTo>
                <a:lnTo>
                  <a:pt x="50291" y="200459"/>
                </a:lnTo>
                <a:lnTo>
                  <a:pt x="27767" y="163932"/>
                </a:lnTo>
                <a:lnTo>
                  <a:pt x="20319" y="110363"/>
                </a:lnTo>
                <a:lnTo>
                  <a:pt x="21151" y="91311"/>
                </a:lnTo>
                <a:lnTo>
                  <a:pt x="33527" y="44323"/>
                </a:lnTo>
                <a:lnTo>
                  <a:pt x="61460" y="14587"/>
                </a:lnTo>
                <a:lnTo>
                  <a:pt x="74294" y="9017"/>
                </a:lnTo>
                <a:lnTo>
                  <a:pt x="7111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110485" y="5413654"/>
            <a:ext cx="468122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17269" algn="l"/>
                <a:tab pos="2097405" algn="l"/>
                <a:tab pos="2433320" algn="l"/>
              </a:tabLst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 </a:t>
            </a:r>
            <a:r>
              <a:rPr dirty="0" sz="1900" spc="-7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900" spc="1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2	</a:t>
            </a:r>
            <a:r>
              <a:rPr dirty="0" sz="1900" spc="-76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900" spc="5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𝜏</a:t>
            </a:r>
            <a:r>
              <a:rPr dirty="0" sz="1900" spc="6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2	+	</a:t>
            </a:r>
            <a:r>
              <a:rPr dirty="0" sz="1900" spc="-330">
                <a:solidFill>
                  <a:srgbClr val="292934"/>
                </a:solidFill>
                <a:latin typeface="Cambria Math"/>
                <a:cs typeface="Cambria Math"/>
              </a:rPr>
              <a:t>3�   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+ 2  </a:t>
            </a:r>
            <a:r>
              <a:rPr dirty="0" sz="1900" spc="-220">
                <a:solidFill>
                  <a:srgbClr val="292934"/>
                </a:solidFill>
                <a:latin typeface="Cambria Math"/>
                <a:cs typeface="Cambria Math"/>
              </a:rPr>
              <a:t>(3� </a:t>
            </a:r>
            <a:r>
              <a:rPr dirty="0" sz="1900" spc="-20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-10">
                <a:solidFill>
                  <a:srgbClr val="292934"/>
                </a:solidFill>
                <a:latin typeface="Cambria Math"/>
                <a:cs typeface="Cambria Math"/>
              </a:rPr>
              <a:t>3𝜏 </a:t>
            </a:r>
            <a:r>
              <a:rPr dirty="0" sz="1900" spc="6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900" spc="-8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2)]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15492" y="5666943"/>
            <a:ext cx="15938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15492" y="6011367"/>
            <a:ext cx="15938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27951" y="6020980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524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366775" y="5849823"/>
            <a:ext cx="362267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4975" algn="l"/>
              </a:tabLst>
            </a:pP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1900" spc="-130">
                <a:solidFill>
                  <a:srgbClr val="292934"/>
                </a:solidFill>
                <a:latin typeface="Cambria Math"/>
                <a:cs typeface="Cambria Math"/>
              </a:rPr>
              <a:t>(15�</a:t>
            </a:r>
            <a:r>
              <a:rPr dirty="0" baseline="28806" sz="2025" spc="-195">
                <a:solidFill>
                  <a:srgbClr val="292934"/>
                </a:solidFill>
                <a:latin typeface="Cambria Math"/>
                <a:cs typeface="Cambria Math"/>
              </a:rPr>
              <a:t>2 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 </a:t>
            </a:r>
            <a:r>
              <a:rPr dirty="0" sz="1900" spc="-210">
                <a:solidFill>
                  <a:srgbClr val="292934"/>
                </a:solidFill>
                <a:latin typeface="Cambria Math"/>
                <a:cs typeface="Cambria Math"/>
              </a:rPr>
              <a:t>14� 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+ 5 + </a:t>
            </a:r>
            <a:r>
              <a:rPr dirty="0" sz="1900" spc="-10">
                <a:solidFill>
                  <a:srgbClr val="292934"/>
                </a:solidFill>
                <a:latin typeface="Cambria Math"/>
                <a:cs typeface="Cambria Math"/>
              </a:rPr>
              <a:t>15</a:t>
            </a:r>
            <a:r>
              <a:rPr dirty="0" sz="1900" spc="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390">
                <a:solidFill>
                  <a:srgbClr val="292934"/>
                </a:solidFill>
                <a:latin typeface="Cambria Math"/>
                <a:cs typeface="Cambria Math"/>
              </a:rPr>
              <a:t>�𝜏               </a:t>
            </a:r>
            <a:r>
              <a:rPr dirty="0" sz="1900" spc="-38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9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900" spc="25">
                <a:solidFill>
                  <a:srgbClr val="292934"/>
                </a:solidFill>
                <a:latin typeface="Cambria Math"/>
                <a:cs typeface="Cambria Math"/>
              </a:rPr>
              <a:t>7𝜏)</a:t>
            </a:r>
            <a:endParaRPr sz="19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3429"/>
            <a:ext cx="774065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85" b="0">
                <a:latin typeface="Arial"/>
                <a:cs typeface="Arial"/>
              </a:rPr>
              <a:t>RASTGELE </a:t>
            </a:r>
            <a:r>
              <a:rPr dirty="0" sz="3200" spc="-80" b="0">
                <a:latin typeface="Arial"/>
                <a:cs typeface="Arial"/>
              </a:rPr>
              <a:t>SÜREÇ</a:t>
            </a:r>
            <a:r>
              <a:rPr dirty="0" sz="3200" spc="-405" b="0">
                <a:latin typeface="Arial"/>
                <a:cs typeface="Arial"/>
              </a:rPr>
              <a:t> </a:t>
            </a:r>
            <a:r>
              <a:rPr dirty="0" sz="3200" spc="-95" b="0">
                <a:latin typeface="Arial"/>
                <a:cs typeface="Arial"/>
              </a:rPr>
              <a:t>KARAKTERİZASYONU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4985" y="1275207"/>
            <a:ext cx="845819" cy="283845"/>
          </a:xfrm>
          <a:custGeom>
            <a:avLst/>
            <a:gdLst/>
            <a:ahLst/>
            <a:cxnLst/>
            <a:rect l="l" t="t" r="r" b="b"/>
            <a:pathLst>
              <a:path w="845820" h="283844">
                <a:moveTo>
                  <a:pt x="754506" y="0"/>
                </a:moveTo>
                <a:lnTo>
                  <a:pt x="750697" y="0"/>
                </a:lnTo>
                <a:lnTo>
                  <a:pt x="750697" y="11302"/>
                </a:lnTo>
                <a:lnTo>
                  <a:pt x="752855" y="11302"/>
                </a:lnTo>
                <a:lnTo>
                  <a:pt x="763099" y="12015"/>
                </a:lnTo>
                <a:lnTo>
                  <a:pt x="795781" y="37480"/>
                </a:lnTo>
                <a:lnTo>
                  <a:pt x="798829" y="59689"/>
                </a:lnTo>
                <a:lnTo>
                  <a:pt x="798659" y="65218"/>
                </a:lnTo>
                <a:lnTo>
                  <a:pt x="798131" y="71342"/>
                </a:lnTo>
                <a:lnTo>
                  <a:pt x="797222" y="78085"/>
                </a:lnTo>
                <a:lnTo>
                  <a:pt x="795909" y="85470"/>
                </a:lnTo>
                <a:lnTo>
                  <a:pt x="793876" y="95630"/>
                </a:lnTo>
                <a:lnTo>
                  <a:pt x="792988" y="102996"/>
                </a:lnTo>
                <a:lnTo>
                  <a:pt x="792988" y="115823"/>
                </a:lnTo>
                <a:lnTo>
                  <a:pt x="795401" y="122681"/>
                </a:lnTo>
                <a:lnTo>
                  <a:pt x="800353" y="128142"/>
                </a:lnTo>
                <a:lnTo>
                  <a:pt x="805306" y="133476"/>
                </a:lnTo>
                <a:lnTo>
                  <a:pt x="811276" y="137540"/>
                </a:lnTo>
                <a:lnTo>
                  <a:pt x="818134" y="140080"/>
                </a:lnTo>
                <a:lnTo>
                  <a:pt x="818134" y="142747"/>
                </a:lnTo>
                <a:lnTo>
                  <a:pt x="792988" y="167004"/>
                </a:lnTo>
                <a:lnTo>
                  <a:pt x="792988" y="179831"/>
                </a:lnTo>
                <a:lnTo>
                  <a:pt x="793876" y="187197"/>
                </a:lnTo>
                <a:lnTo>
                  <a:pt x="795909" y="197357"/>
                </a:lnTo>
                <a:lnTo>
                  <a:pt x="797222" y="204743"/>
                </a:lnTo>
                <a:lnTo>
                  <a:pt x="798131" y="211486"/>
                </a:lnTo>
                <a:lnTo>
                  <a:pt x="798659" y="217610"/>
                </a:lnTo>
                <a:lnTo>
                  <a:pt x="798829" y="223138"/>
                </a:lnTo>
                <a:lnTo>
                  <a:pt x="798068" y="235592"/>
                </a:lnTo>
                <a:lnTo>
                  <a:pt x="772128" y="269700"/>
                </a:lnTo>
                <a:lnTo>
                  <a:pt x="752855" y="272541"/>
                </a:lnTo>
                <a:lnTo>
                  <a:pt x="750697" y="272541"/>
                </a:lnTo>
                <a:lnTo>
                  <a:pt x="750697" y="283844"/>
                </a:lnTo>
                <a:lnTo>
                  <a:pt x="754506" y="283844"/>
                </a:lnTo>
                <a:lnTo>
                  <a:pt x="770915" y="282630"/>
                </a:lnTo>
                <a:lnTo>
                  <a:pt x="806830" y="267842"/>
                </a:lnTo>
                <a:lnTo>
                  <a:pt x="824229" y="220471"/>
                </a:lnTo>
                <a:lnTo>
                  <a:pt x="824013" y="214066"/>
                </a:lnTo>
                <a:lnTo>
                  <a:pt x="823356" y="207232"/>
                </a:lnTo>
                <a:lnTo>
                  <a:pt x="822247" y="199969"/>
                </a:lnTo>
                <a:lnTo>
                  <a:pt x="820674" y="192277"/>
                </a:lnTo>
                <a:lnTo>
                  <a:pt x="818388" y="181737"/>
                </a:lnTo>
                <a:lnTo>
                  <a:pt x="817244" y="174751"/>
                </a:lnTo>
                <a:lnTo>
                  <a:pt x="817244" y="164337"/>
                </a:lnTo>
                <a:lnTo>
                  <a:pt x="819530" y="158750"/>
                </a:lnTo>
                <a:lnTo>
                  <a:pt x="828928" y="150113"/>
                </a:lnTo>
                <a:lnTo>
                  <a:pt x="836040" y="147827"/>
                </a:lnTo>
                <a:lnTo>
                  <a:pt x="845565" y="147573"/>
                </a:lnTo>
                <a:lnTo>
                  <a:pt x="845565" y="135254"/>
                </a:lnTo>
                <a:lnTo>
                  <a:pt x="836040" y="135000"/>
                </a:lnTo>
                <a:lnTo>
                  <a:pt x="828928" y="132714"/>
                </a:lnTo>
                <a:lnTo>
                  <a:pt x="819530" y="124078"/>
                </a:lnTo>
                <a:lnTo>
                  <a:pt x="817244" y="118490"/>
                </a:lnTo>
                <a:lnTo>
                  <a:pt x="817244" y="108076"/>
                </a:lnTo>
                <a:lnTo>
                  <a:pt x="818388" y="101091"/>
                </a:lnTo>
                <a:lnTo>
                  <a:pt x="820674" y="90550"/>
                </a:lnTo>
                <a:lnTo>
                  <a:pt x="822247" y="82859"/>
                </a:lnTo>
                <a:lnTo>
                  <a:pt x="823356" y="75596"/>
                </a:lnTo>
                <a:lnTo>
                  <a:pt x="824013" y="68762"/>
                </a:lnTo>
                <a:lnTo>
                  <a:pt x="824229" y="62356"/>
                </a:lnTo>
                <a:lnTo>
                  <a:pt x="823136" y="47880"/>
                </a:lnTo>
                <a:lnTo>
                  <a:pt x="797065" y="9215"/>
                </a:lnTo>
                <a:lnTo>
                  <a:pt x="770915" y="1214"/>
                </a:lnTo>
                <a:lnTo>
                  <a:pt x="754506" y="0"/>
                </a:lnTo>
                <a:close/>
              </a:path>
              <a:path w="845820" h="283844">
                <a:moveTo>
                  <a:pt x="94868" y="0"/>
                </a:moveTo>
                <a:lnTo>
                  <a:pt x="91058" y="0"/>
                </a:lnTo>
                <a:lnTo>
                  <a:pt x="74650" y="1214"/>
                </a:lnTo>
                <a:lnTo>
                  <a:pt x="38734" y="16001"/>
                </a:lnTo>
                <a:lnTo>
                  <a:pt x="21661" y="59562"/>
                </a:lnTo>
                <a:lnTo>
                  <a:pt x="21558" y="65091"/>
                </a:lnTo>
                <a:lnTo>
                  <a:pt x="21677" y="68635"/>
                </a:lnTo>
                <a:lnTo>
                  <a:pt x="22320" y="75469"/>
                </a:lnTo>
                <a:lnTo>
                  <a:pt x="23391" y="82732"/>
                </a:lnTo>
                <a:lnTo>
                  <a:pt x="24891" y="90423"/>
                </a:lnTo>
                <a:lnTo>
                  <a:pt x="27177" y="100837"/>
                </a:lnTo>
                <a:lnTo>
                  <a:pt x="28447" y="107950"/>
                </a:lnTo>
                <a:lnTo>
                  <a:pt x="28447" y="118363"/>
                </a:lnTo>
                <a:lnTo>
                  <a:pt x="26034" y="123951"/>
                </a:lnTo>
                <a:lnTo>
                  <a:pt x="16637" y="132587"/>
                </a:lnTo>
                <a:lnTo>
                  <a:pt x="9525" y="134873"/>
                </a:lnTo>
                <a:lnTo>
                  <a:pt x="0" y="135127"/>
                </a:lnTo>
                <a:lnTo>
                  <a:pt x="0" y="147319"/>
                </a:lnTo>
                <a:lnTo>
                  <a:pt x="9525" y="147700"/>
                </a:lnTo>
                <a:lnTo>
                  <a:pt x="16637" y="149987"/>
                </a:lnTo>
                <a:lnTo>
                  <a:pt x="26034" y="158622"/>
                </a:lnTo>
                <a:lnTo>
                  <a:pt x="28447" y="164210"/>
                </a:lnTo>
                <a:lnTo>
                  <a:pt x="28447" y="174625"/>
                </a:lnTo>
                <a:lnTo>
                  <a:pt x="27177" y="181609"/>
                </a:lnTo>
                <a:lnTo>
                  <a:pt x="24891" y="192150"/>
                </a:lnTo>
                <a:lnTo>
                  <a:pt x="23391" y="199842"/>
                </a:lnTo>
                <a:lnTo>
                  <a:pt x="22320" y="207105"/>
                </a:lnTo>
                <a:lnTo>
                  <a:pt x="21677" y="213939"/>
                </a:lnTo>
                <a:lnTo>
                  <a:pt x="21462" y="220344"/>
                </a:lnTo>
                <a:lnTo>
                  <a:pt x="22536" y="235321"/>
                </a:lnTo>
                <a:lnTo>
                  <a:pt x="48500" y="274629"/>
                </a:lnTo>
                <a:lnTo>
                  <a:pt x="91058" y="283844"/>
                </a:lnTo>
                <a:lnTo>
                  <a:pt x="94868" y="283844"/>
                </a:lnTo>
                <a:lnTo>
                  <a:pt x="94868" y="272541"/>
                </a:lnTo>
                <a:lnTo>
                  <a:pt x="92709" y="272541"/>
                </a:lnTo>
                <a:lnTo>
                  <a:pt x="82520" y="271829"/>
                </a:lnTo>
                <a:lnTo>
                  <a:pt x="49783" y="246078"/>
                </a:lnTo>
                <a:lnTo>
                  <a:pt x="46735" y="223012"/>
                </a:lnTo>
                <a:lnTo>
                  <a:pt x="46924" y="217465"/>
                </a:lnTo>
                <a:lnTo>
                  <a:pt x="47482" y="211312"/>
                </a:lnTo>
                <a:lnTo>
                  <a:pt x="48396" y="204563"/>
                </a:lnTo>
                <a:lnTo>
                  <a:pt x="49656" y="197230"/>
                </a:lnTo>
                <a:lnTo>
                  <a:pt x="51688" y="186943"/>
                </a:lnTo>
                <a:lnTo>
                  <a:pt x="52704" y="179704"/>
                </a:lnTo>
                <a:lnTo>
                  <a:pt x="52704" y="166877"/>
                </a:lnTo>
                <a:lnTo>
                  <a:pt x="50164" y="160019"/>
                </a:lnTo>
                <a:lnTo>
                  <a:pt x="45212" y="154558"/>
                </a:lnTo>
                <a:lnTo>
                  <a:pt x="40258" y="149225"/>
                </a:lnTo>
                <a:lnTo>
                  <a:pt x="34289" y="145160"/>
                </a:lnTo>
                <a:lnTo>
                  <a:pt x="27558" y="142620"/>
                </a:lnTo>
                <a:lnTo>
                  <a:pt x="27558" y="139953"/>
                </a:lnTo>
                <a:lnTo>
                  <a:pt x="34289" y="137287"/>
                </a:lnTo>
                <a:lnTo>
                  <a:pt x="40258" y="133350"/>
                </a:lnTo>
                <a:lnTo>
                  <a:pt x="45212" y="127888"/>
                </a:lnTo>
                <a:lnTo>
                  <a:pt x="50164" y="122554"/>
                </a:lnTo>
                <a:lnTo>
                  <a:pt x="52704" y="115569"/>
                </a:lnTo>
                <a:lnTo>
                  <a:pt x="52704" y="102869"/>
                </a:lnTo>
                <a:lnTo>
                  <a:pt x="51688" y="95503"/>
                </a:lnTo>
                <a:lnTo>
                  <a:pt x="49656" y="85343"/>
                </a:lnTo>
                <a:lnTo>
                  <a:pt x="48396" y="77958"/>
                </a:lnTo>
                <a:lnTo>
                  <a:pt x="47482" y="71215"/>
                </a:lnTo>
                <a:lnTo>
                  <a:pt x="46924" y="65091"/>
                </a:lnTo>
                <a:lnTo>
                  <a:pt x="46735" y="59562"/>
                </a:lnTo>
                <a:lnTo>
                  <a:pt x="47497" y="47609"/>
                </a:lnTo>
                <a:lnTo>
                  <a:pt x="73485" y="14144"/>
                </a:lnTo>
                <a:lnTo>
                  <a:pt x="92709" y="11302"/>
                </a:lnTo>
                <a:lnTo>
                  <a:pt x="94868" y="11302"/>
                </a:lnTo>
                <a:lnTo>
                  <a:pt x="94868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42461" y="1275841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60" h="282575">
                <a:moveTo>
                  <a:pt x="237489" y="0"/>
                </a:moveTo>
                <a:lnTo>
                  <a:pt x="233425" y="11430"/>
                </a:lnTo>
                <a:lnTo>
                  <a:pt x="249789" y="18522"/>
                </a:lnTo>
                <a:lnTo>
                  <a:pt x="263842" y="28352"/>
                </a:lnTo>
                <a:lnTo>
                  <a:pt x="292375" y="73852"/>
                </a:lnTo>
                <a:lnTo>
                  <a:pt x="300706" y="115623"/>
                </a:lnTo>
                <a:lnTo>
                  <a:pt x="301751" y="139700"/>
                </a:lnTo>
                <a:lnTo>
                  <a:pt x="300704" y="164633"/>
                </a:lnTo>
                <a:lnTo>
                  <a:pt x="292322" y="207547"/>
                </a:lnTo>
                <a:lnTo>
                  <a:pt x="263842" y="253841"/>
                </a:lnTo>
                <a:lnTo>
                  <a:pt x="233934" y="270891"/>
                </a:lnTo>
                <a:lnTo>
                  <a:pt x="237489" y="282321"/>
                </a:lnTo>
                <a:lnTo>
                  <a:pt x="275986" y="264239"/>
                </a:lnTo>
                <a:lnTo>
                  <a:pt x="304291" y="232918"/>
                </a:lnTo>
                <a:lnTo>
                  <a:pt x="321722" y="191119"/>
                </a:lnTo>
                <a:lnTo>
                  <a:pt x="327533" y="141224"/>
                </a:lnTo>
                <a:lnTo>
                  <a:pt x="326060" y="115341"/>
                </a:lnTo>
                <a:lnTo>
                  <a:pt x="314352" y="69482"/>
                </a:lnTo>
                <a:lnTo>
                  <a:pt x="291282" y="32146"/>
                </a:lnTo>
                <a:lnTo>
                  <a:pt x="257944" y="7381"/>
                </a:lnTo>
                <a:lnTo>
                  <a:pt x="237489" y="0"/>
                </a:lnTo>
                <a:close/>
              </a:path>
              <a:path w="327660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725" y="270891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87546" y="1198753"/>
            <a:ext cx="456374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fonksiyonlarının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veya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sinyallerinin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1198753"/>
            <a:ext cx="3274060" cy="704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ts val="2735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  <a:tab pos="2755900" algn="l"/>
                <a:tab pos="314007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Rasgele</a:t>
            </a:r>
            <a:r>
              <a:rPr dirty="0" sz="24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süreçler,	</a:t>
            </a:r>
            <a:r>
              <a:rPr dirty="0" sz="2400" spc="-1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225">
                <a:solidFill>
                  <a:srgbClr val="292934"/>
                </a:solidFill>
                <a:latin typeface="Cambria Math"/>
                <a:cs typeface="Cambria Math"/>
              </a:rPr>
              <a:t>𝑖 	</a:t>
            </a:r>
            <a:r>
              <a:rPr dirty="0" sz="2400" spc="-9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  <a:p>
            <a:pPr marL="194945">
              <a:lnSpc>
                <a:spcPts val="2735"/>
              </a:lnSpc>
            </a:pP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koleksiyonudur.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1930272"/>
            <a:ext cx="8026400" cy="413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7100" indent="-91440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Sinyal üretimi için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açık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bir formül</a:t>
            </a:r>
            <a:r>
              <a:rPr dirty="0" sz="2400" spc="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yoktur.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Sinyalin karakteristiklerinin üretebilmek</a:t>
            </a:r>
            <a:r>
              <a:rPr dirty="0" sz="2400" spc="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önemlidir.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Bu yüzden iki ana prensip</a:t>
            </a:r>
            <a:r>
              <a:rPr dirty="0" sz="24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vardır:</a:t>
            </a:r>
            <a:endParaRPr sz="2400">
              <a:latin typeface="Arial"/>
              <a:cs typeface="Arial"/>
            </a:endParaRPr>
          </a:p>
          <a:p>
            <a:pPr lvl="1" marL="469900" marR="418465" indent="-182880">
              <a:lnSpc>
                <a:spcPts val="2160"/>
              </a:lnSpc>
              <a:spcBef>
                <a:spcPts val="515"/>
              </a:spcBef>
              <a:buClr>
                <a:srgbClr val="92A199"/>
              </a:buClr>
              <a:buSzPct val="85000"/>
              <a:buChar char="•"/>
              <a:tabLst>
                <a:tab pos="46990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Rastgele Değişken: 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Yoğunluk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fonksiyonu ile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sayıların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dizisini  oluşturmak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209"/>
              </a:spcBef>
              <a:buClr>
                <a:srgbClr val="92A199"/>
              </a:buClr>
              <a:buSzPct val="85000"/>
              <a:buChar char="•"/>
              <a:tabLst>
                <a:tab pos="46990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Rastgele Süreç: Otokorelasyon ile sinyallerin bir dizisini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oluşturmak</a:t>
            </a:r>
            <a:endParaRPr sz="2000">
              <a:latin typeface="Arial"/>
              <a:cs typeface="Arial"/>
            </a:endParaRPr>
          </a:p>
          <a:p>
            <a:pPr marL="927100" marR="3522345" indent="-914400">
              <a:lnSpc>
                <a:spcPts val="3170"/>
              </a:lnSpc>
              <a:spcBef>
                <a:spcPts val="14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Bir rastgele sürece ait özellikler;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Ortalama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5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Standart</a:t>
            </a:r>
            <a:r>
              <a:rPr dirty="0" sz="24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sapma</a:t>
            </a:r>
            <a:endParaRPr sz="2400">
              <a:latin typeface="Arial"/>
              <a:cs typeface="Arial"/>
            </a:endParaRPr>
          </a:p>
          <a:p>
            <a:pPr marL="927100" marR="5996940">
              <a:lnSpc>
                <a:spcPct val="11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Eşitlik  </a:t>
            </a:r>
            <a:r>
              <a:rPr dirty="0" sz="2400" spc="-185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aryans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29" y="441452"/>
            <a:ext cx="560133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RASTGELE SÜREÇLERİN</a:t>
            </a:r>
            <a:r>
              <a:rPr dirty="0" spc="-355"/>
              <a:t> </a:t>
            </a:r>
            <a:r>
              <a:rPr dirty="0" spc="-90"/>
              <a:t>ÜRETİMİ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962786"/>
            <a:ext cx="8237855" cy="5130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Benzetim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bakış açısından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rastgele bir süreç rastgele</a:t>
            </a: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değişkenlerdir.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İki temel rastgele sinyal tipi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vardır: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00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Düzenli: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Zaman,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senkrondur.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Her bir zaman vuruşunda </a:t>
            </a: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sinyal</a:t>
            </a:r>
            <a:r>
              <a:rPr dirty="0" sz="1600" spc="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üretilir.</a:t>
            </a:r>
            <a:endParaRPr sz="16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384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Eşit aralıklı zaman artışları değer dizisini</a:t>
            </a:r>
            <a:r>
              <a:rPr dirty="0" sz="1600" spc="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oluşturur.</a:t>
            </a:r>
            <a:endParaRPr sz="16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385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Episodik: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Olaylar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düzenli oluşmaz; sadece düzensiz asenkron zamanlarda </a:t>
            </a: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oluşur.</a:t>
            </a:r>
            <a:r>
              <a:rPr dirty="0" sz="1600" spc="1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Bu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şekilde üretilen süreçler episodik rastgele</a:t>
            </a:r>
            <a:r>
              <a:rPr dirty="0" sz="16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süreçlerdir.</a:t>
            </a:r>
            <a:endParaRPr sz="16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384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Olaylar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oluştuğunda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sinyal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değerinde </a:t>
            </a: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değişim</a:t>
            </a:r>
            <a:r>
              <a:rPr dirty="0" sz="16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292934"/>
                </a:solidFill>
                <a:latin typeface="Arial"/>
                <a:cs typeface="Arial"/>
              </a:rPr>
              <a:t>olur.</a:t>
            </a:r>
            <a:endParaRPr sz="1600">
              <a:latin typeface="Arial"/>
              <a:cs typeface="Arial"/>
            </a:endParaRPr>
          </a:p>
          <a:p>
            <a:pPr marL="195580" marR="557530" indent="-182880">
              <a:lnSpc>
                <a:spcPct val="100000"/>
              </a:lnSpc>
              <a:spcBef>
                <a:spcPts val="42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Kontrolün monolitik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otonom olduğu gerçek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sistemler,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kararlar lokal  olduğundan rastgele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olmayan veya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düzenli rastgele prosesler ile</a:t>
            </a:r>
            <a:r>
              <a:rPr dirty="0" sz="1800" spc="2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gösterilir.</a:t>
            </a:r>
            <a:endParaRPr sz="18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390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Bu süreçler sadece zamana bağlı olduğundan bu sistemlere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zaman sürümlü</a:t>
            </a:r>
            <a:r>
              <a:rPr dirty="0" sz="1600" spc="2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bakarız.</a:t>
            </a:r>
            <a:endParaRPr sz="1600">
              <a:latin typeface="Arial"/>
              <a:cs typeface="Arial"/>
            </a:endParaRPr>
          </a:p>
          <a:p>
            <a:pPr lvl="1" marL="469900" marR="562610" indent="-182880">
              <a:lnSpc>
                <a:spcPct val="100000"/>
              </a:lnSpc>
              <a:spcBef>
                <a:spcPts val="384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Eğer kararlar sistem dahili olması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yerine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harici bir kaynaktan gelen olaylara göre 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alınıyorsa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bu sistemler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olay sürümlü</a:t>
            </a:r>
            <a:r>
              <a:rPr dirty="0" sz="1600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sistemlerdir.</a:t>
            </a:r>
            <a:endParaRPr sz="1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85"/>
              </a:spcBef>
              <a:buClr>
                <a:srgbClr val="92A199"/>
              </a:buClr>
              <a:buSzPct val="84375"/>
              <a:buChar char="•"/>
              <a:tabLst>
                <a:tab pos="195580" algn="l"/>
              </a:tabLst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Diğer bir bakış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açısıyla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sistemler </a:t>
            </a: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iki</a:t>
            </a:r>
            <a:r>
              <a:rPr dirty="0" sz="1600" spc="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türlüdür:</a:t>
            </a:r>
            <a:endParaRPr sz="1600">
              <a:latin typeface="Arial"/>
              <a:cs typeface="Arial"/>
            </a:endParaRPr>
          </a:p>
          <a:p>
            <a:pPr lvl="1" marL="469900" marR="29845" indent="-182880">
              <a:lnSpc>
                <a:spcPct val="100000"/>
              </a:lnSpc>
              <a:spcBef>
                <a:spcPts val="384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Açık döngü sistemler; geri besleme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kullanmazlar.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Tüm kararlar otonomdur ve zamanla  değişir</a:t>
            </a:r>
            <a:r>
              <a:rPr dirty="0" sz="1600" spc="-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16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Zaman sürümlü</a:t>
            </a:r>
            <a:endParaRPr sz="1600">
              <a:latin typeface="Arial"/>
              <a:cs typeface="Arial"/>
            </a:endParaRPr>
          </a:p>
          <a:p>
            <a:pPr lvl="1" marL="469900" marR="5080" indent="-182880">
              <a:lnSpc>
                <a:spcPct val="100000"/>
              </a:lnSpc>
              <a:spcBef>
                <a:spcPts val="384"/>
              </a:spcBef>
              <a:buClr>
                <a:srgbClr val="92A199"/>
              </a:buClr>
              <a:buSzPct val="84375"/>
              <a:buChar char="•"/>
              <a:tabLst>
                <a:tab pos="469900" algn="l"/>
              </a:tabLst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Kapalı döngü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sistemler,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harici sistem üyelerinden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sensörlerden gelen kararlardan  etkilenir ve kesmeler kullanır</a:t>
            </a:r>
            <a:r>
              <a:rPr dirty="0" sz="1600" spc="-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16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Olay</a:t>
            </a:r>
            <a:r>
              <a:rPr dirty="0" sz="16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sürümlü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685" y="354584"/>
            <a:ext cx="8780145" cy="3752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1">
                <a:solidFill>
                  <a:srgbClr val="D2523B"/>
                </a:solidFill>
                <a:latin typeface="Arial"/>
                <a:cs typeface="Arial"/>
              </a:rPr>
              <a:t>Episodik Rastgele</a:t>
            </a:r>
            <a:r>
              <a:rPr dirty="0" sz="2800" spc="-370" b="1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800" spc="-90" b="1">
                <a:solidFill>
                  <a:srgbClr val="D2523B"/>
                </a:solidFill>
                <a:latin typeface="Arial"/>
                <a:cs typeface="Arial"/>
              </a:rPr>
              <a:t>Süreçler</a:t>
            </a:r>
            <a:endParaRPr sz="2800">
              <a:latin typeface="Arial"/>
              <a:cs typeface="Arial"/>
            </a:endParaRPr>
          </a:p>
          <a:p>
            <a:pPr marL="353060" indent="-182880">
              <a:lnSpc>
                <a:spcPct val="100000"/>
              </a:lnSpc>
              <a:spcBef>
                <a:spcPts val="750"/>
              </a:spcBef>
              <a:buClr>
                <a:srgbClr val="92A199"/>
              </a:buClr>
              <a:buSzPct val="83333"/>
              <a:buChar char="•"/>
              <a:tabLst>
                <a:tab pos="353695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Bu süreçler non-deterministik iç olay zamanları ile</a:t>
            </a:r>
            <a:r>
              <a:rPr dirty="0" sz="1800" spc="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tanımlanır.</a:t>
            </a:r>
            <a:endParaRPr sz="1800">
              <a:latin typeface="Arial"/>
              <a:cs typeface="Arial"/>
            </a:endParaRPr>
          </a:p>
          <a:p>
            <a:pPr marL="353060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Char char="•"/>
              <a:tabLst>
                <a:tab pos="353695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Eğer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zamanlar üstel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dağılıma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sahipse süreç Markov olarak</a:t>
            </a:r>
            <a:r>
              <a:rPr dirty="0" sz="1800" spc="25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isimlendirilir.</a:t>
            </a:r>
            <a:endParaRPr sz="1800">
              <a:latin typeface="Arial"/>
              <a:cs typeface="Arial"/>
            </a:endParaRPr>
          </a:p>
          <a:p>
            <a:pPr marL="353060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333"/>
              <a:buChar char="•"/>
              <a:tabLst>
                <a:tab pos="353695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Eğer x(t)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sinyal değeri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ilgili zamana kadarki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olayların sayısı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ise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süreç</a:t>
            </a:r>
            <a:r>
              <a:rPr dirty="0" sz="1800" spc="2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Poission</a:t>
            </a:r>
            <a:endParaRPr sz="18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isimlendirilir.</a:t>
            </a:r>
            <a:endParaRPr sz="1800">
              <a:latin typeface="Arial"/>
              <a:cs typeface="Arial"/>
            </a:endParaRPr>
          </a:p>
          <a:p>
            <a:pPr marL="353060" marR="37465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Char char="•"/>
              <a:tabLst>
                <a:tab pos="353695" algn="l"/>
                <a:tab pos="1228090" algn="l"/>
              </a:tabLst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Böyle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bir sistemin benzetimi olay oluşum zamanları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{tk}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hem de bu zamanlarda  üretilen	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sinyal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değerleri {xk}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gereklidir.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Poisson süreci için, bu aşağıdaki gibi</a:t>
            </a:r>
            <a:r>
              <a:rPr dirty="0" sz="1800" spc="25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ilerler:</a:t>
            </a:r>
            <a:endParaRPr sz="1800">
              <a:latin typeface="Arial"/>
              <a:cs typeface="Arial"/>
            </a:endParaRPr>
          </a:p>
          <a:p>
            <a:pPr lvl="1" marL="627380" marR="50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2142"/>
              <a:buChar char="•"/>
              <a:tabLst>
                <a:tab pos="627380" algn="l"/>
                <a:tab pos="628015" algn="l"/>
              </a:tabLst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Program: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Her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olay üstel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dağılmış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rastgele olay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zamanlarının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bir sırası olarak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oluştuğundan,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k&gt;0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olayları 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için </a:t>
            </a:r>
            <a:r>
              <a:rPr dirty="0" sz="14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6666" sz="1500" spc="-352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baseline="-16666" sz="1500" spc="10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1400" spc="-5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6666" sz="1500" spc="-82">
                <a:solidFill>
                  <a:srgbClr val="292934"/>
                </a:solidFill>
                <a:latin typeface="Cambria Math"/>
                <a:cs typeface="Cambria Math"/>
              </a:rPr>
              <a:t>𝑘−1 </a:t>
            </a:r>
            <a:r>
              <a:rPr dirty="0" sz="1400">
                <a:solidFill>
                  <a:srgbClr val="292934"/>
                </a:solidFill>
                <a:latin typeface="Cambria Math"/>
                <a:cs typeface="Cambria Math"/>
              </a:rPr>
              <a:t>− </a:t>
            </a:r>
            <a:r>
              <a:rPr dirty="0" sz="1400" spc="-20">
                <a:solidFill>
                  <a:srgbClr val="292934"/>
                </a:solidFill>
                <a:latin typeface="Cambria Math"/>
                <a:cs typeface="Cambria Math"/>
              </a:rPr>
              <a:t>�ln(𝑅𝑁�)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ile ifade </a:t>
            </a: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edilir. </a:t>
            </a:r>
            <a:r>
              <a:rPr dirty="0" sz="1400" spc="-28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6666" sz="1500" spc="-419">
                <a:solidFill>
                  <a:srgbClr val="292934"/>
                </a:solidFill>
                <a:latin typeface="Cambria Math"/>
                <a:cs typeface="Cambria Math"/>
              </a:rPr>
              <a:t>0</a:t>
            </a:r>
            <a:r>
              <a:rPr dirty="0" baseline="-16666" sz="1500" spc="82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292934"/>
                </a:solidFill>
                <a:latin typeface="Cambria Math"/>
                <a:cs typeface="Cambria Math"/>
              </a:rPr>
              <a:t>= 0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zamanında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başlama gerekli Markov serisi ile  </a:t>
            </a: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sonuçlanır.</a:t>
            </a:r>
            <a:endParaRPr sz="1400">
              <a:latin typeface="Arial"/>
              <a:cs typeface="Arial"/>
            </a:endParaRPr>
          </a:p>
          <a:p>
            <a:pPr lvl="1" marL="627380" marR="335915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2142"/>
              <a:buChar char="•"/>
              <a:tabLst>
                <a:tab pos="627380" algn="l"/>
                <a:tab pos="628015" algn="l"/>
              </a:tabLst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Üretim: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Sinyal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değeri sadece olay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zamanlarında </a:t>
            </a: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değişir.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Poission süreci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sinyal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değerini bir</a:t>
            </a:r>
            <a:r>
              <a:rPr dirty="0" sz="14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arttırarak 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işlem</a:t>
            </a:r>
            <a:r>
              <a:rPr dirty="0" sz="1400" spc="-1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292934"/>
                </a:solidFill>
                <a:latin typeface="Arial"/>
                <a:cs typeface="Arial"/>
              </a:rPr>
              <a:t>yapar.</a:t>
            </a:r>
            <a:r>
              <a:rPr dirty="0" sz="1400" spc="-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6666" sz="1500" spc="-127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baseline="-16666" sz="1500" spc="6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400" spc="-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00" spc="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6666" sz="1500" spc="7">
                <a:solidFill>
                  <a:srgbClr val="292934"/>
                </a:solidFill>
                <a:latin typeface="Cambria Math"/>
                <a:cs typeface="Cambria Math"/>
              </a:rPr>
              <a:t>𝑘−1</a:t>
            </a:r>
            <a:r>
              <a:rPr dirty="0" baseline="-16666" sz="1500" spc="-3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400" spc="-13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1400" spc="-1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k&gt;0</a:t>
            </a:r>
            <a:endParaRPr sz="140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335"/>
              </a:spcBef>
              <a:tabLst>
                <a:tab pos="627380" algn="l"/>
              </a:tabLst>
            </a:pPr>
            <a:r>
              <a:rPr dirty="0" sz="1150" spc="10">
                <a:solidFill>
                  <a:srgbClr val="92A199"/>
                </a:solidFill>
                <a:latin typeface="Arial"/>
                <a:cs typeface="Arial"/>
              </a:rPr>
              <a:t>•</a:t>
            </a:r>
            <a:r>
              <a:rPr dirty="0" sz="1150" spc="10">
                <a:solidFill>
                  <a:srgbClr val="92A199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Aş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ağ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ı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dak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4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r>
              <a:rPr dirty="0" sz="14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23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1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1400" spc="8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dirty="0" sz="14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270">
                <a:solidFill>
                  <a:srgbClr val="FF0000"/>
                </a:solidFill>
                <a:latin typeface="Cambria Math"/>
                <a:cs typeface="Cambria Math"/>
              </a:rPr>
              <a:t>��</a:t>
            </a:r>
            <a:r>
              <a:rPr dirty="0" sz="1400" spc="-27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-14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dirty="0" sz="1400" spc="-15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-34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2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430">
                <a:solidFill>
                  <a:srgbClr val="FF0000"/>
                </a:solidFill>
                <a:latin typeface="Cambria Math"/>
                <a:cs typeface="Cambria Math"/>
              </a:rPr>
              <a:t>𝑖��</a:t>
            </a:r>
            <a:r>
              <a:rPr dirty="0" sz="1400" spc="2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38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1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1400" spc="8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10</a:t>
            </a:r>
            <a:r>
              <a:rPr dirty="0" sz="14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27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-47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-484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-21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dirty="0" sz="1400" spc="-10">
                <a:solidFill>
                  <a:srgbClr val="FF0000"/>
                </a:solidFill>
                <a:latin typeface="Cambria Math"/>
                <a:cs typeface="Cambria Math"/>
              </a:rPr>
              <a:t>ç</a:t>
            </a:r>
            <a:r>
              <a:rPr dirty="0" sz="1400" spc="-120">
                <a:solidFill>
                  <a:srgbClr val="FF0000"/>
                </a:solidFill>
                <a:latin typeface="Cambria Math"/>
                <a:cs typeface="Cambria Math"/>
              </a:rPr>
              <a:t>𝑖�</a:t>
            </a:r>
            <a:r>
              <a:rPr dirty="0" sz="1400" spc="1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260">
                <a:solidFill>
                  <a:srgbClr val="FF0000"/>
                </a:solidFill>
                <a:latin typeface="Cambria Math"/>
                <a:cs typeface="Cambria Math"/>
              </a:rPr>
              <a:t>�𝑖</a:t>
            </a:r>
            <a:r>
              <a:rPr dirty="0" sz="1400" spc="-254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𝑃</a:t>
            </a:r>
            <a:r>
              <a:rPr dirty="0" sz="1400" spc="-27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-275">
                <a:solidFill>
                  <a:srgbClr val="FF0000"/>
                </a:solidFill>
                <a:latin typeface="Cambria Math"/>
                <a:cs typeface="Cambria Math"/>
              </a:rPr>
              <a:t>𝑖��𝑖</a:t>
            </a:r>
            <a:r>
              <a:rPr dirty="0" sz="1400" spc="-28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-18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400" spc="1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355">
                <a:solidFill>
                  <a:srgbClr val="FF0000"/>
                </a:solidFill>
                <a:latin typeface="Cambria Math"/>
                <a:cs typeface="Cambria Math"/>
              </a:rPr>
              <a:t>�������� </a:t>
            </a:r>
            <a:r>
              <a:rPr dirty="0" sz="1400" spc="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250">
                <a:solidFill>
                  <a:srgbClr val="FF0000"/>
                </a:solidFill>
                <a:latin typeface="Cambria Math"/>
                <a:cs typeface="Cambria Math"/>
              </a:rPr>
              <a:t>�ü���𝑖    </a:t>
            </a:r>
            <a:r>
              <a:rPr dirty="0" sz="1400" spc="-2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üretir.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78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537" y="4126445"/>
            <a:ext cx="3336925" cy="2110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11265" y="4242904"/>
            <a:ext cx="3153283" cy="1994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74033" y="4179201"/>
            <a:ext cx="1190625" cy="227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RASTGELE</a:t>
            </a:r>
            <a:r>
              <a:rPr dirty="0" spc="-290"/>
              <a:t> </a:t>
            </a:r>
            <a:r>
              <a:rPr dirty="0" spc="-100"/>
              <a:t>YÜRÜYÜŞLER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947039"/>
            <a:ext cx="8125459" cy="160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Rastgele sürecin özel bir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halidir.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Her bir zamanda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artan veya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azalan bir şekil</a:t>
            </a:r>
            <a:r>
              <a:rPr dirty="0" sz="24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çizer.</a:t>
            </a:r>
            <a:endParaRPr sz="24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Her bir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zaman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anında rastgele bir doğrultuda hareket eden  bir yürüyüşçüye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benzer.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618" y="3140964"/>
            <a:ext cx="4774184" cy="3171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014221"/>
            <a:ext cx="112712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FF6600"/>
                </a:solidFill>
                <a:latin typeface="Times New Roman"/>
                <a:cs typeface="Times New Roman"/>
              </a:rPr>
              <a:t>Ö</a:t>
            </a:r>
            <a:r>
              <a:rPr dirty="0" sz="2800" spc="-20" b="1">
                <a:solidFill>
                  <a:srgbClr val="FF6600"/>
                </a:solidFill>
                <a:latin typeface="Times New Roman"/>
                <a:cs typeface="Times New Roman"/>
              </a:rPr>
              <a:t>r</a:t>
            </a:r>
            <a:r>
              <a:rPr dirty="0" sz="2800" spc="-5" b="1">
                <a:solidFill>
                  <a:srgbClr val="FF6600"/>
                </a:solidFill>
                <a:latin typeface="Times New Roman"/>
                <a:cs typeface="Times New Roman"/>
              </a:rPr>
              <a:t>ne</a:t>
            </a:r>
            <a:r>
              <a:rPr dirty="0" sz="2800" spc="-30" b="1">
                <a:solidFill>
                  <a:srgbClr val="FF6600"/>
                </a:solidFill>
                <a:latin typeface="Times New Roman"/>
                <a:cs typeface="Times New Roman"/>
              </a:rPr>
              <a:t>k</a:t>
            </a:r>
            <a:r>
              <a:rPr dirty="0" sz="2800" spc="-5" b="1">
                <a:solidFill>
                  <a:srgbClr val="FF66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2037588"/>
            <a:ext cx="12573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 b="1">
                <a:solidFill>
                  <a:srgbClr val="800080"/>
                </a:solidFill>
                <a:latin typeface="Times New Roman"/>
                <a:cs typeface="Times New Roman"/>
              </a:rPr>
              <a:t>0 </a:t>
            </a:r>
            <a:r>
              <a:rPr dirty="0" sz="2400" b="1">
                <a:solidFill>
                  <a:srgbClr val="800080"/>
                </a:solidFill>
                <a:latin typeface="Times New Roman"/>
                <a:cs typeface="Times New Roman"/>
              </a:rPr>
              <a:t>=</a:t>
            </a:r>
            <a:r>
              <a:rPr dirty="0" sz="2400" spc="-95" b="1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800080"/>
                </a:solidFill>
                <a:latin typeface="Times New Roman"/>
                <a:cs typeface="Times New Roman"/>
              </a:rPr>
              <a:t>5497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600" y="2037588"/>
            <a:ext cx="18561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olarak</a:t>
            </a:r>
            <a:r>
              <a:rPr dirty="0" sz="24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seçilsin.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557271"/>
            <a:ext cx="5246370" cy="3021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24380" algn="l"/>
                <a:tab pos="3624579" algn="l"/>
                <a:tab pos="4077335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solidFill>
                  <a:srgbClr val="292934"/>
                </a:solidFill>
                <a:latin typeface="Times New Roman"/>
                <a:cs typeface="Times New Roman"/>
              </a:rPr>
              <a:t>0</a:t>
            </a:r>
            <a:r>
              <a:rPr dirty="0" baseline="24305" sz="2400" spc="-7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=</a:t>
            </a:r>
            <a:r>
              <a:rPr dirty="0" sz="2400" spc="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(5497)</a:t>
            </a:r>
            <a:r>
              <a:rPr dirty="0" baseline="24305" sz="2400" spc="-7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=	30.217.0,09	</a:t>
            </a: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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 b="1">
                <a:solidFill>
                  <a:srgbClr val="800080"/>
                </a:solidFill>
                <a:latin typeface="Times New Roman"/>
                <a:cs typeface="Times New Roman"/>
              </a:rPr>
              <a:t>1</a:t>
            </a:r>
            <a:r>
              <a:rPr dirty="0" baseline="-20833" sz="2400" spc="-150" b="1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800080"/>
                </a:solidFill>
                <a:latin typeface="Times New Roman"/>
                <a:cs typeface="Times New Roman"/>
              </a:rPr>
              <a:t>=2170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U</a:t>
            </a:r>
            <a:r>
              <a:rPr dirty="0" baseline="-20833" sz="2400" spc="-7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=</a:t>
            </a:r>
            <a:r>
              <a:rPr dirty="0" sz="24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0.2170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baseline="24305" sz="2400" spc="-7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(2170)</a:t>
            </a:r>
            <a:r>
              <a:rPr dirty="0" baseline="24305" sz="2400" spc="-7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4.708.900 </a:t>
            </a: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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 b="1">
                <a:solidFill>
                  <a:srgbClr val="800080"/>
                </a:solidFill>
                <a:latin typeface="Times New Roman"/>
                <a:cs typeface="Times New Roman"/>
              </a:rPr>
              <a:t>2 </a:t>
            </a:r>
            <a:r>
              <a:rPr dirty="0" sz="2400" b="1">
                <a:solidFill>
                  <a:srgbClr val="800080"/>
                </a:solidFill>
                <a:latin typeface="Times New Roman"/>
                <a:cs typeface="Times New Roman"/>
              </a:rPr>
              <a:t>=</a:t>
            </a:r>
            <a:r>
              <a:rPr dirty="0" sz="2400" spc="-55" b="1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800080"/>
                </a:solidFill>
                <a:latin typeface="Times New Roman"/>
                <a:cs typeface="Times New Roman"/>
              </a:rPr>
              <a:t>7089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U</a:t>
            </a:r>
            <a:r>
              <a:rPr dirty="0" baseline="-20833" sz="2400" spc="-7">
                <a:solidFill>
                  <a:srgbClr val="292934"/>
                </a:solidFill>
                <a:latin typeface="Times New Roman"/>
                <a:cs typeface="Times New Roman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=</a:t>
            </a:r>
            <a:r>
              <a:rPr dirty="0" sz="24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0,7089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solidFill>
                  <a:srgbClr val="292934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(7089)</a:t>
            </a:r>
            <a:r>
              <a:rPr dirty="0" baseline="24305" sz="2400" spc="-7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50.253.921</a:t>
            </a:r>
            <a:r>
              <a:rPr dirty="0" sz="2400" spc="-5">
                <a:solidFill>
                  <a:srgbClr val="292934"/>
                </a:solidFill>
                <a:latin typeface="Symbol"/>
                <a:cs typeface="Symbol"/>
              </a:rPr>
              <a:t>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80008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 b="1">
                <a:solidFill>
                  <a:srgbClr val="800080"/>
                </a:solidFill>
                <a:latin typeface="Times New Roman"/>
                <a:cs typeface="Times New Roman"/>
              </a:rPr>
              <a:t>3</a:t>
            </a:r>
            <a:r>
              <a:rPr dirty="0" baseline="-20833" sz="2400" spc="-75" b="1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800080"/>
                </a:solidFill>
                <a:latin typeface="Times New Roman"/>
                <a:cs typeface="Times New Roman"/>
              </a:rPr>
              <a:t>=2539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U</a:t>
            </a:r>
            <a:r>
              <a:rPr dirty="0" baseline="-20833" sz="2400" spc="-7">
                <a:solidFill>
                  <a:srgbClr val="292934"/>
                </a:solidFill>
                <a:latin typeface="Times New Roman"/>
                <a:cs typeface="Times New Roman"/>
              </a:rPr>
              <a:t>3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=</a:t>
            </a:r>
            <a:r>
              <a:rPr dirty="0" sz="24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0,2539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3910" y="4380229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015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23313" y="4136390"/>
            <a:ext cx="0" cy="238760"/>
          </a:xfrm>
          <a:custGeom>
            <a:avLst/>
            <a:gdLst/>
            <a:ahLst/>
            <a:cxnLst/>
            <a:rect l="l" t="t" r="r" b="b"/>
            <a:pathLst>
              <a:path w="0" h="238760">
                <a:moveTo>
                  <a:pt x="0" y="0"/>
                </a:moveTo>
                <a:lnTo>
                  <a:pt x="0" y="238760"/>
                </a:lnTo>
              </a:path>
            </a:pathLst>
          </a:custGeom>
          <a:ln w="22606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3910" y="4131309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016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0587" y="438022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0" y="0"/>
                </a:moveTo>
                <a:lnTo>
                  <a:pt x="60731" y="0"/>
                </a:lnTo>
              </a:path>
            </a:pathLst>
          </a:custGeom>
          <a:ln w="1015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1890" y="4136390"/>
            <a:ext cx="0" cy="238760"/>
          </a:xfrm>
          <a:custGeom>
            <a:avLst/>
            <a:gdLst/>
            <a:ahLst/>
            <a:cxnLst/>
            <a:rect l="l" t="t" r="r" b="b"/>
            <a:pathLst>
              <a:path w="0" h="238760">
                <a:moveTo>
                  <a:pt x="0" y="0"/>
                </a:moveTo>
                <a:lnTo>
                  <a:pt x="0" y="238760"/>
                </a:lnTo>
              </a:path>
            </a:pathLst>
          </a:custGeom>
          <a:ln w="22606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0587" y="413130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0" y="0"/>
                </a:moveTo>
                <a:lnTo>
                  <a:pt x="60731" y="0"/>
                </a:lnTo>
              </a:path>
            </a:pathLst>
          </a:custGeom>
          <a:ln w="1016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0558" y="4127627"/>
            <a:ext cx="344170" cy="258445"/>
          </a:xfrm>
          <a:custGeom>
            <a:avLst/>
            <a:gdLst/>
            <a:ahLst/>
            <a:cxnLst/>
            <a:rect l="l" t="t" r="r" b="b"/>
            <a:pathLst>
              <a:path w="344169" h="258445">
                <a:moveTo>
                  <a:pt x="261747" y="0"/>
                </a:moveTo>
                <a:lnTo>
                  <a:pt x="258063" y="10414"/>
                </a:lnTo>
                <a:lnTo>
                  <a:pt x="273018" y="16912"/>
                </a:lnTo>
                <a:lnTo>
                  <a:pt x="285876" y="25923"/>
                </a:lnTo>
                <a:lnTo>
                  <a:pt x="311975" y="67577"/>
                </a:lnTo>
                <a:lnTo>
                  <a:pt x="319595" y="105816"/>
                </a:lnTo>
                <a:lnTo>
                  <a:pt x="320547" y="127889"/>
                </a:lnTo>
                <a:lnTo>
                  <a:pt x="319593" y="150653"/>
                </a:lnTo>
                <a:lnTo>
                  <a:pt x="311921" y="189896"/>
                </a:lnTo>
                <a:lnTo>
                  <a:pt x="285861" y="232219"/>
                </a:lnTo>
                <a:lnTo>
                  <a:pt x="258444" y="247777"/>
                </a:lnTo>
                <a:lnTo>
                  <a:pt x="261747" y="258318"/>
                </a:lnTo>
                <a:lnTo>
                  <a:pt x="296957" y="241760"/>
                </a:lnTo>
                <a:lnTo>
                  <a:pt x="322834" y="213106"/>
                </a:lnTo>
                <a:lnTo>
                  <a:pt x="338772" y="174847"/>
                </a:lnTo>
                <a:lnTo>
                  <a:pt x="344043" y="129159"/>
                </a:lnTo>
                <a:lnTo>
                  <a:pt x="342711" y="105487"/>
                </a:lnTo>
                <a:lnTo>
                  <a:pt x="332095" y="63525"/>
                </a:lnTo>
                <a:lnTo>
                  <a:pt x="311003" y="29378"/>
                </a:lnTo>
                <a:lnTo>
                  <a:pt x="280435" y="6760"/>
                </a:lnTo>
                <a:lnTo>
                  <a:pt x="261747" y="0"/>
                </a:lnTo>
                <a:close/>
              </a:path>
              <a:path w="344169" h="258445">
                <a:moveTo>
                  <a:pt x="82384" y="0"/>
                </a:moveTo>
                <a:lnTo>
                  <a:pt x="47237" y="16557"/>
                </a:lnTo>
                <a:lnTo>
                  <a:pt x="21310" y="45212"/>
                </a:lnTo>
                <a:lnTo>
                  <a:pt x="5326" y="83613"/>
                </a:lnTo>
                <a:lnTo>
                  <a:pt x="0" y="129159"/>
                </a:lnTo>
                <a:lnTo>
                  <a:pt x="1328" y="152919"/>
                </a:lnTo>
                <a:lnTo>
                  <a:pt x="11953" y="194917"/>
                </a:lnTo>
                <a:lnTo>
                  <a:pt x="33034" y="228939"/>
                </a:lnTo>
                <a:lnTo>
                  <a:pt x="82384" y="258318"/>
                </a:lnTo>
                <a:lnTo>
                  <a:pt x="85661" y="247777"/>
                </a:lnTo>
                <a:lnTo>
                  <a:pt x="70937" y="241272"/>
                </a:lnTo>
                <a:lnTo>
                  <a:pt x="58234" y="232219"/>
                </a:lnTo>
                <a:lnTo>
                  <a:pt x="32173" y="189896"/>
                </a:lnTo>
                <a:lnTo>
                  <a:pt x="24515" y="150653"/>
                </a:lnTo>
                <a:lnTo>
                  <a:pt x="23558" y="127889"/>
                </a:lnTo>
                <a:lnTo>
                  <a:pt x="24515" y="105816"/>
                </a:lnTo>
                <a:lnTo>
                  <a:pt x="32173" y="67577"/>
                </a:lnTo>
                <a:lnTo>
                  <a:pt x="58337" y="25923"/>
                </a:lnTo>
                <a:lnTo>
                  <a:pt x="86067" y="10414"/>
                </a:lnTo>
                <a:lnTo>
                  <a:pt x="82384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1306829"/>
            <a:ext cx="7033895" cy="309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8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Yürüyenlerin pozisyon ilerleme olasılığı </a:t>
            </a:r>
            <a:r>
              <a:rPr dirty="0" sz="2200" spc="-34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ise ,  gerileme olasılığı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1 −</a:t>
            </a:r>
            <a:r>
              <a:rPr dirty="0" sz="2200" spc="-1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7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200" spc="-75">
                <a:solidFill>
                  <a:srgbClr val="292934"/>
                </a:solidFill>
                <a:latin typeface="Arial"/>
                <a:cs typeface="Arial"/>
              </a:rPr>
              <a:t>’dir.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A199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95580" indent="-182880">
              <a:lnSpc>
                <a:spcPts val="2375"/>
              </a:lnSpc>
              <a:spcBef>
                <a:spcPts val="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Yürüyen </a:t>
            </a:r>
            <a:r>
              <a:rPr dirty="0" sz="2200" spc="-425">
                <a:solidFill>
                  <a:srgbClr val="292934"/>
                </a:solidFill>
                <a:latin typeface="Cambria Math"/>
                <a:cs typeface="Cambria Math"/>
              </a:rPr>
              <a:t>�           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 0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konumunda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ise,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bir sonraki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izin</a:t>
            </a:r>
            <a:r>
              <a:rPr dirty="0" sz="2200" spc="3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verilen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ts val="2375"/>
              </a:lnSpc>
              <a:tabLst>
                <a:tab pos="1827530" algn="l"/>
              </a:tabLst>
            </a:pP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pozisyonlar,	</a:t>
            </a:r>
            <a:r>
              <a:rPr dirty="0" sz="2200" spc="-425">
                <a:solidFill>
                  <a:srgbClr val="292934"/>
                </a:solidFill>
                <a:latin typeface="Cambria Math"/>
                <a:cs typeface="Cambria Math"/>
              </a:rPr>
              <a:t>�          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 1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200" spc="-425">
                <a:solidFill>
                  <a:srgbClr val="292934"/>
                </a:solidFill>
                <a:latin typeface="Cambria Math"/>
                <a:cs typeface="Cambria Math"/>
              </a:rPr>
              <a:t>�          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200" spc="39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25">
                <a:solidFill>
                  <a:srgbClr val="292934"/>
                </a:solidFill>
                <a:latin typeface="Cambria Math"/>
                <a:cs typeface="Cambria Math"/>
              </a:rPr>
              <a:t>−1</a:t>
            </a:r>
            <a:r>
              <a:rPr dirty="0" sz="2200" spc="-25">
                <a:solidFill>
                  <a:srgbClr val="292934"/>
                </a:solidFill>
                <a:latin typeface="Arial"/>
                <a:cs typeface="Arial"/>
              </a:rPr>
              <a:t>’dir.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95580" indent="-182880">
              <a:lnSpc>
                <a:spcPts val="2375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Negatif ve pozitif yönde sınır olmadığı</a:t>
            </a:r>
            <a:r>
              <a:rPr dirty="0" sz="2200" spc="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varsayılırsa,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ts val="2375"/>
              </a:lnSpc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sistemin</a:t>
            </a:r>
            <a:r>
              <a:rPr dirty="0" sz="22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olasılığı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tabLst>
                <a:tab pos="1080770" algn="l"/>
              </a:tabLst>
            </a:pP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Pr</a:t>
            </a:r>
            <a:r>
              <a:rPr dirty="0" sz="2200" spc="28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5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200" spc="6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36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200" spc="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2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8357" y="4989703"/>
            <a:ext cx="23431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0126" y="4777485"/>
            <a:ext cx="1388745" cy="824230"/>
          </a:xfrm>
          <a:custGeom>
            <a:avLst/>
            <a:gdLst/>
            <a:ahLst/>
            <a:cxnLst/>
            <a:rect l="l" t="t" r="r" b="b"/>
            <a:pathLst>
              <a:path w="1388745" h="824229">
                <a:moveTo>
                  <a:pt x="1257547" y="0"/>
                </a:moveTo>
                <a:lnTo>
                  <a:pt x="1248911" y="9651"/>
                </a:lnTo>
                <a:lnTo>
                  <a:pt x="1274770" y="43158"/>
                </a:lnTo>
                <a:lnTo>
                  <a:pt x="1297282" y="81962"/>
                </a:lnTo>
                <a:lnTo>
                  <a:pt x="1316437" y="126077"/>
                </a:lnTo>
                <a:lnTo>
                  <a:pt x="1332223" y="175513"/>
                </a:lnTo>
                <a:lnTo>
                  <a:pt x="1342373" y="218260"/>
                </a:lnTo>
                <a:lnTo>
                  <a:pt x="1350267" y="263280"/>
                </a:lnTo>
                <a:lnTo>
                  <a:pt x="1355906" y="310561"/>
                </a:lnTo>
                <a:lnTo>
                  <a:pt x="1359289" y="360092"/>
                </a:lnTo>
                <a:lnTo>
                  <a:pt x="1360417" y="411861"/>
                </a:lnTo>
                <a:lnTo>
                  <a:pt x="1359289" y="463878"/>
                </a:lnTo>
                <a:lnTo>
                  <a:pt x="1355906" y="513566"/>
                </a:lnTo>
                <a:lnTo>
                  <a:pt x="1350267" y="560944"/>
                </a:lnTo>
                <a:lnTo>
                  <a:pt x="1342373" y="606030"/>
                </a:lnTo>
                <a:lnTo>
                  <a:pt x="1332223" y="648842"/>
                </a:lnTo>
                <a:lnTo>
                  <a:pt x="1316437" y="698205"/>
                </a:lnTo>
                <a:lnTo>
                  <a:pt x="1297282" y="742275"/>
                </a:lnTo>
                <a:lnTo>
                  <a:pt x="1274770" y="781047"/>
                </a:lnTo>
                <a:lnTo>
                  <a:pt x="1248911" y="814514"/>
                </a:lnTo>
                <a:lnTo>
                  <a:pt x="1257547" y="824179"/>
                </a:lnTo>
                <a:lnTo>
                  <a:pt x="1286642" y="791226"/>
                </a:lnTo>
                <a:lnTo>
                  <a:pt x="1312379" y="752675"/>
                </a:lnTo>
                <a:lnTo>
                  <a:pt x="1334735" y="708518"/>
                </a:lnTo>
                <a:lnTo>
                  <a:pt x="1353686" y="658748"/>
                </a:lnTo>
                <a:lnTo>
                  <a:pt x="1366106" y="615209"/>
                </a:lnTo>
                <a:lnTo>
                  <a:pt x="1375776" y="568719"/>
                </a:lnTo>
                <a:lnTo>
                  <a:pt x="1382691" y="519284"/>
                </a:lnTo>
                <a:lnTo>
                  <a:pt x="1386844" y="466911"/>
                </a:lnTo>
                <a:lnTo>
                  <a:pt x="1388230" y="411606"/>
                </a:lnTo>
                <a:lnTo>
                  <a:pt x="1386844" y="356651"/>
                </a:lnTo>
                <a:lnTo>
                  <a:pt x="1382691" y="304561"/>
                </a:lnTo>
                <a:lnTo>
                  <a:pt x="1375776" y="255336"/>
                </a:lnTo>
                <a:lnTo>
                  <a:pt x="1366106" y="208975"/>
                </a:lnTo>
                <a:lnTo>
                  <a:pt x="1353686" y="165481"/>
                </a:lnTo>
                <a:lnTo>
                  <a:pt x="1334735" y="115710"/>
                </a:lnTo>
                <a:lnTo>
                  <a:pt x="1312379" y="71548"/>
                </a:lnTo>
                <a:lnTo>
                  <a:pt x="1286642" y="32982"/>
                </a:lnTo>
                <a:lnTo>
                  <a:pt x="1257547" y="0"/>
                </a:lnTo>
                <a:close/>
              </a:path>
              <a:path w="1388745" h="824229">
                <a:moveTo>
                  <a:pt x="130549" y="0"/>
                </a:moveTo>
                <a:lnTo>
                  <a:pt x="101472" y="32982"/>
                </a:lnTo>
                <a:lnTo>
                  <a:pt x="75765" y="71548"/>
                </a:lnTo>
                <a:lnTo>
                  <a:pt x="53415" y="115710"/>
                </a:lnTo>
                <a:lnTo>
                  <a:pt x="34410" y="165481"/>
                </a:lnTo>
                <a:lnTo>
                  <a:pt x="22004" y="208975"/>
                </a:lnTo>
                <a:lnTo>
                  <a:pt x="12365" y="255336"/>
                </a:lnTo>
                <a:lnTo>
                  <a:pt x="5488" y="304561"/>
                </a:lnTo>
                <a:lnTo>
                  <a:pt x="1366" y="356651"/>
                </a:lnTo>
                <a:lnTo>
                  <a:pt x="0" y="411861"/>
                </a:lnTo>
                <a:lnTo>
                  <a:pt x="1366" y="466911"/>
                </a:lnTo>
                <a:lnTo>
                  <a:pt x="5488" y="519284"/>
                </a:lnTo>
                <a:lnTo>
                  <a:pt x="12365" y="568719"/>
                </a:lnTo>
                <a:lnTo>
                  <a:pt x="22004" y="615209"/>
                </a:lnTo>
                <a:lnTo>
                  <a:pt x="34410" y="658748"/>
                </a:lnTo>
                <a:lnTo>
                  <a:pt x="53415" y="708518"/>
                </a:lnTo>
                <a:lnTo>
                  <a:pt x="75765" y="752675"/>
                </a:lnTo>
                <a:lnTo>
                  <a:pt x="101472" y="791226"/>
                </a:lnTo>
                <a:lnTo>
                  <a:pt x="130549" y="824179"/>
                </a:lnTo>
                <a:lnTo>
                  <a:pt x="139185" y="814514"/>
                </a:lnTo>
                <a:lnTo>
                  <a:pt x="113327" y="781047"/>
                </a:lnTo>
                <a:lnTo>
                  <a:pt x="90814" y="742275"/>
                </a:lnTo>
                <a:lnTo>
                  <a:pt x="71659" y="698205"/>
                </a:lnTo>
                <a:lnTo>
                  <a:pt x="55873" y="648842"/>
                </a:lnTo>
                <a:lnTo>
                  <a:pt x="45723" y="606030"/>
                </a:lnTo>
                <a:lnTo>
                  <a:pt x="37829" y="560944"/>
                </a:lnTo>
                <a:lnTo>
                  <a:pt x="32190" y="513566"/>
                </a:lnTo>
                <a:lnTo>
                  <a:pt x="28807" y="463878"/>
                </a:lnTo>
                <a:lnTo>
                  <a:pt x="27685" y="411606"/>
                </a:lnTo>
                <a:lnTo>
                  <a:pt x="28807" y="360092"/>
                </a:lnTo>
                <a:lnTo>
                  <a:pt x="32190" y="310561"/>
                </a:lnTo>
                <a:lnTo>
                  <a:pt x="37829" y="263280"/>
                </a:lnTo>
                <a:lnTo>
                  <a:pt x="45723" y="218260"/>
                </a:lnTo>
                <a:lnTo>
                  <a:pt x="55873" y="175513"/>
                </a:lnTo>
                <a:lnTo>
                  <a:pt x="71659" y="126077"/>
                </a:lnTo>
                <a:lnTo>
                  <a:pt x="90814" y="81962"/>
                </a:lnTo>
                <a:lnTo>
                  <a:pt x="113327" y="43158"/>
                </a:lnTo>
                <a:lnTo>
                  <a:pt x="139185" y="9651"/>
                </a:lnTo>
                <a:lnTo>
                  <a:pt x="13054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31719" y="4755007"/>
            <a:ext cx="17970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3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6517" y="5035422"/>
            <a:ext cx="18034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8964" y="539724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828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03119" y="5269103"/>
            <a:ext cx="842644" cy="258445"/>
          </a:xfrm>
          <a:custGeom>
            <a:avLst/>
            <a:gdLst/>
            <a:ahLst/>
            <a:cxnLst/>
            <a:rect l="l" t="t" r="r" b="b"/>
            <a:pathLst>
              <a:path w="842645" h="258445">
                <a:moveTo>
                  <a:pt x="760094" y="0"/>
                </a:moveTo>
                <a:lnTo>
                  <a:pt x="756411" y="10414"/>
                </a:lnTo>
                <a:lnTo>
                  <a:pt x="771366" y="16912"/>
                </a:lnTo>
                <a:lnTo>
                  <a:pt x="784224" y="25923"/>
                </a:lnTo>
                <a:lnTo>
                  <a:pt x="810323" y="67577"/>
                </a:lnTo>
                <a:lnTo>
                  <a:pt x="817943" y="105816"/>
                </a:lnTo>
                <a:lnTo>
                  <a:pt x="818895" y="127889"/>
                </a:lnTo>
                <a:lnTo>
                  <a:pt x="817941" y="150653"/>
                </a:lnTo>
                <a:lnTo>
                  <a:pt x="810269" y="189896"/>
                </a:lnTo>
                <a:lnTo>
                  <a:pt x="784209" y="232219"/>
                </a:lnTo>
                <a:lnTo>
                  <a:pt x="756793" y="247777"/>
                </a:lnTo>
                <a:lnTo>
                  <a:pt x="760094" y="258318"/>
                </a:lnTo>
                <a:lnTo>
                  <a:pt x="795305" y="241760"/>
                </a:lnTo>
                <a:lnTo>
                  <a:pt x="821182" y="213106"/>
                </a:lnTo>
                <a:lnTo>
                  <a:pt x="837120" y="174847"/>
                </a:lnTo>
                <a:lnTo>
                  <a:pt x="842391" y="129159"/>
                </a:lnTo>
                <a:lnTo>
                  <a:pt x="841059" y="105487"/>
                </a:lnTo>
                <a:lnTo>
                  <a:pt x="830443" y="63525"/>
                </a:lnTo>
                <a:lnTo>
                  <a:pt x="809351" y="29378"/>
                </a:lnTo>
                <a:lnTo>
                  <a:pt x="778783" y="6760"/>
                </a:lnTo>
                <a:lnTo>
                  <a:pt x="760094" y="0"/>
                </a:lnTo>
                <a:close/>
              </a:path>
              <a:path w="842645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3" y="83613"/>
                </a:lnTo>
                <a:lnTo>
                  <a:pt x="0" y="129159"/>
                </a:lnTo>
                <a:lnTo>
                  <a:pt x="1331" y="152919"/>
                </a:lnTo>
                <a:lnTo>
                  <a:pt x="11947" y="194917"/>
                </a:lnTo>
                <a:lnTo>
                  <a:pt x="33023" y="228939"/>
                </a:lnTo>
                <a:lnTo>
                  <a:pt x="82423" y="258318"/>
                </a:lnTo>
                <a:lnTo>
                  <a:pt x="85598" y="247777"/>
                </a:lnTo>
                <a:lnTo>
                  <a:pt x="70901" y="241272"/>
                </a:lnTo>
                <a:lnTo>
                  <a:pt x="58229" y="232219"/>
                </a:lnTo>
                <a:lnTo>
                  <a:pt x="32194" y="189896"/>
                </a:lnTo>
                <a:lnTo>
                  <a:pt x="24574" y="150653"/>
                </a:lnTo>
                <a:lnTo>
                  <a:pt x="23622" y="127889"/>
                </a:lnTo>
                <a:lnTo>
                  <a:pt x="24574" y="105816"/>
                </a:lnTo>
                <a:lnTo>
                  <a:pt x="32194" y="67577"/>
                </a:lnTo>
                <a:lnTo>
                  <a:pt x="58340" y="25923"/>
                </a:lnTo>
                <a:lnTo>
                  <a:pt x="86106" y="10414"/>
                </a:lnTo>
                <a:lnTo>
                  <a:pt x="8242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66517" y="5198491"/>
            <a:ext cx="99695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8295" algn="l"/>
              </a:tabLst>
            </a:pPr>
            <a:r>
              <a:rPr dirty="0" baseline="-27777" sz="3300" spc="-7">
                <a:solidFill>
                  <a:srgbClr val="292934"/>
                </a:solidFill>
                <a:latin typeface="Cambria Math"/>
                <a:cs typeface="Cambria Math"/>
              </a:rPr>
              <a:t>2	</a:t>
            </a:r>
            <a:r>
              <a:rPr dirty="0" sz="2200" spc="-360">
                <a:solidFill>
                  <a:srgbClr val="292934"/>
                </a:solidFill>
                <a:latin typeface="Cambria Math"/>
                <a:cs typeface="Cambria Math"/>
              </a:rPr>
              <a:t>�  </a:t>
            </a:r>
            <a:r>
              <a:rPr dirty="0" sz="2200" spc="-2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+  </a:t>
            </a:r>
            <a:r>
              <a:rPr dirty="0" sz="2200" spc="-2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6015" y="4887595"/>
            <a:ext cx="1918970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0202" sz="3300" spc="-442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60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1600" spc="195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600" spc="-3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600" spc="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60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r>
              <a:rPr dirty="0" sz="1600">
                <a:solidFill>
                  <a:srgbClr val="292934"/>
                </a:solidFill>
                <a:latin typeface="Cambria Math"/>
                <a:cs typeface="Cambria Math"/>
              </a:rPr>
              <a:t>/</a:t>
            </a: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sz="1600" spc="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20202" sz="3300" spc="-15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baseline="-20202" sz="3300" spc="-7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baseline="-20202" sz="3300" spc="-22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20202" sz="3300" spc="-7">
                <a:solidFill>
                  <a:srgbClr val="292934"/>
                </a:solidFill>
                <a:latin typeface="Cambria Math"/>
                <a:cs typeface="Cambria Math"/>
              </a:rPr>
              <a:t>− </a:t>
            </a:r>
            <a:r>
              <a:rPr dirty="0" baseline="-20202" sz="3300" spc="-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20202" sz="3300" spc="-232">
                <a:solidFill>
                  <a:srgbClr val="292934"/>
                </a:solidFill>
                <a:latin typeface="Cambria Math"/>
                <a:cs typeface="Cambria Math"/>
              </a:rPr>
              <a:t>�)</a:t>
            </a:r>
            <a:endParaRPr baseline="-20202" sz="3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8188" y="4811395"/>
            <a:ext cx="438784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400" u="heavy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204" u="heavy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600" spc="-35" u="heavy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600" u="heavy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6904" y="5033898"/>
            <a:ext cx="144145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6205" y="5947054"/>
            <a:ext cx="325437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200" spc="-9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2200" spc="-105">
                <a:solidFill>
                  <a:srgbClr val="292934"/>
                </a:solidFill>
                <a:latin typeface="Cambria Math"/>
                <a:cs typeface="Cambria Math"/>
              </a:rPr>
              <a:t>−�, </a:t>
            </a:r>
            <a:r>
              <a:rPr dirty="0" sz="2200" spc="-180">
                <a:solidFill>
                  <a:srgbClr val="292934"/>
                </a:solidFill>
                <a:latin typeface="Cambria Math"/>
                <a:cs typeface="Cambria Math"/>
              </a:rPr>
              <a:t>−�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2200" spc="-10">
                <a:solidFill>
                  <a:srgbClr val="292934"/>
                </a:solidFill>
                <a:latin typeface="Cambria Math"/>
                <a:cs typeface="Cambria Math"/>
              </a:rPr>
              <a:t>2,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… , </a:t>
            </a:r>
            <a:r>
              <a:rPr dirty="0" sz="2200" spc="-36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−  </a:t>
            </a:r>
            <a:r>
              <a:rPr dirty="0" sz="2200" spc="-10">
                <a:solidFill>
                  <a:srgbClr val="292934"/>
                </a:solidFill>
                <a:latin typeface="Cambria Math"/>
                <a:cs typeface="Cambria Math"/>
              </a:rPr>
              <a:t>2,</a:t>
            </a:r>
            <a:r>
              <a:rPr dirty="0" sz="2200" spc="-2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3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5109" y="5947054"/>
            <a:ext cx="55054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0">
                <a:solidFill>
                  <a:srgbClr val="292934"/>
                </a:solidFill>
                <a:latin typeface="Cambria Math"/>
                <a:cs typeface="Cambria Math"/>
              </a:rPr>
              <a:t>𝑖ç𝑖</a:t>
            </a:r>
            <a:r>
              <a:rPr dirty="0" sz="2200" spc="-5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RASTGELE</a:t>
            </a:r>
            <a:r>
              <a:rPr dirty="0" spc="-290"/>
              <a:t> </a:t>
            </a:r>
            <a:r>
              <a:rPr dirty="0" spc="-100"/>
              <a:t>YÜRÜYÜŞLER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019302"/>
            <a:ext cx="3357245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Sistemin ortalaması;  </a:t>
            </a:r>
            <a:r>
              <a:rPr dirty="0" sz="2400" spc="-14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209">
                <a:solidFill>
                  <a:srgbClr val="292934"/>
                </a:solidFill>
                <a:latin typeface="Cambria Math"/>
                <a:cs typeface="Cambria Math"/>
              </a:rPr>
              <a:t>𝑋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1447" y="1096391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4" h="282575">
                <a:moveTo>
                  <a:pt x="286257" y="0"/>
                </a:moveTo>
                <a:lnTo>
                  <a:pt x="282193" y="11430"/>
                </a:lnTo>
                <a:lnTo>
                  <a:pt x="298557" y="18522"/>
                </a:lnTo>
                <a:lnTo>
                  <a:pt x="312610" y="28352"/>
                </a:lnTo>
                <a:lnTo>
                  <a:pt x="341143" y="73852"/>
                </a:lnTo>
                <a:lnTo>
                  <a:pt x="349474" y="115623"/>
                </a:lnTo>
                <a:lnTo>
                  <a:pt x="350519" y="139700"/>
                </a:lnTo>
                <a:lnTo>
                  <a:pt x="349472" y="164633"/>
                </a:lnTo>
                <a:lnTo>
                  <a:pt x="341090" y="207547"/>
                </a:lnTo>
                <a:lnTo>
                  <a:pt x="312610" y="253841"/>
                </a:lnTo>
                <a:lnTo>
                  <a:pt x="282701" y="270891"/>
                </a:lnTo>
                <a:lnTo>
                  <a:pt x="286257" y="282321"/>
                </a:lnTo>
                <a:lnTo>
                  <a:pt x="324754" y="264239"/>
                </a:lnTo>
                <a:lnTo>
                  <a:pt x="353060" y="232918"/>
                </a:lnTo>
                <a:lnTo>
                  <a:pt x="370490" y="191119"/>
                </a:lnTo>
                <a:lnTo>
                  <a:pt x="376300" y="141224"/>
                </a:lnTo>
                <a:lnTo>
                  <a:pt x="374846" y="115341"/>
                </a:lnTo>
                <a:lnTo>
                  <a:pt x="363174" y="69482"/>
                </a:lnTo>
                <a:lnTo>
                  <a:pt x="340050" y="32146"/>
                </a:lnTo>
                <a:lnTo>
                  <a:pt x="306712" y="7381"/>
                </a:lnTo>
                <a:lnTo>
                  <a:pt x="286257" y="0"/>
                </a:lnTo>
                <a:close/>
              </a:path>
              <a:path w="376554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725" y="270891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79771" y="1096391"/>
            <a:ext cx="1073150" cy="282575"/>
          </a:xfrm>
          <a:custGeom>
            <a:avLst/>
            <a:gdLst/>
            <a:ahLst/>
            <a:cxnLst/>
            <a:rect l="l" t="t" r="r" b="b"/>
            <a:pathLst>
              <a:path w="1073150" h="282575">
                <a:moveTo>
                  <a:pt x="982726" y="0"/>
                </a:moveTo>
                <a:lnTo>
                  <a:pt x="978662" y="11430"/>
                </a:lnTo>
                <a:lnTo>
                  <a:pt x="995025" y="18522"/>
                </a:lnTo>
                <a:lnTo>
                  <a:pt x="1009078" y="28352"/>
                </a:lnTo>
                <a:lnTo>
                  <a:pt x="1037611" y="73852"/>
                </a:lnTo>
                <a:lnTo>
                  <a:pt x="1045942" y="115623"/>
                </a:lnTo>
                <a:lnTo>
                  <a:pt x="1046988" y="139700"/>
                </a:lnTo>
                <a:lnTo>
                  <a:pt x="1045940" y="164633"/>
                </a:lnTo>
                <a:lnTo>
                  <a:pt x="1037558" y="207547"/>
                </a:lnTo>
                <a:lnTo>
                  <a:pt x="1009078" y="253841"/>
                </a:lnTo>
                <a:lnTo>
                  <a:pt x="979169" y="270891"/>
                </a:lnTo>
                <a:lnTo>
                  <a:pt x="982726" y="282321"/>
                </a:lnTo>
                <a:lnTo>
                  <a:pt x="1021222" y="264239"/>
                </a:lnTo>
                <a:lnTo>
                  <a:pt x="1049527" y="232918"/>
                </a:lnTo>
                <a:lnTo>
                  <a:pt x="1066958" y="191119"/>
                </a:lnTo>
                <a:lnTo>
                  <a:pt x="1072768" y="141224"/>
                </a:lnTo>
                <a:lnTo>
                  <a:pt x="1071314" y="115341"/>
                </a:lnTo>
                <a:lnTo>
                  <a:pt x="1059642" y="69482"/>
                </a:lnTo>
                <a:lnTo>
                  <a:pt x="1036518" y="32146"/>
                </a:lnTo>
                <a:lnTo>
                  <a:pt x="1003180" y="7381"/>
                </a:lnTo>
                <a:lnTo>
                  <a:pt x="982726" y="0"/>
                </a:lnTo>
                <a:close/>
              </a:path>
              <a:path w="1073150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725" y="270891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99078" y="1019302"/>
            <a:ext cx="196723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9415" algn="l"/>
                <a:tab pos="777240" algn="l"/>
                <a:tab pos="1080770" algn="l"/>
              </a:tabLst>
            </a:pPr>
            <a:r>
              <a:rPr dirty="0" sz="2400" spc="-39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2400" spc="-39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155">
                <a:solidFill>
                  <a:srgbClr val="292934"/>
                </a:solidFill>
                <a:latin typeface="Cambria Math"/>
                <a:cs typeface="Cambria Math"/>
              </a:rPr>
              <a:t>2�</a:t>
            </a:r>
            <a:r>
              <a:rPr dirty="0" sz="2400" spc="-7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− </a:t>
            </a:r>
            <a:r>
              <a:rPr dirty="0" sz="2400" spc="-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458214"/>
            <a:ext cx="608457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Sistemin</a:t>
            </a:r>
            <a:r>
              <a:rPr dirty="0" sz="2400" spc="-4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standart</a:t>
            </a:r>
            <a:r>
              <a:rPr dirty="0" sz="2400" spc="-4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sapması;</a:t>
            </a:r>
            <a:r>
              <a:rPr dirty="0" sz="2400" spc="25">
                <a:solidFill>
                  <a:srgbClr val="292934"/>
                </a:solidFill>
                <a:latin typeface="Cambria Math"/>
                <a:cs typeface="Cambria Math"/>
              </a:rPr>
              <a:t>𝜎</a:t>
            </a:r>
            <a:r>
              <a:rPr dirty="0" baseline="28571" sz="2625" spc="37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baseline="28571" sz="2625" spc="-209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400" spc="-30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35">
                <a:solidFill>
                  <a:srgbClr val="292934"/>
                </a:solidFill>
                <a:latin typeface="Cambria Math"/>
                <a:cs typeface="Cambria Math"/>
              </a:rPr>
              <a:t>4��(1</a:t>
            </a:r>
            <a:r>
              <a:rPr dirty="0" sz="2400" spc="-35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−  </a:t>
            </a:r>
            <a:r>
              <a:rPr dirty="0" sz="2400" spc="-175">
                <a:solidFill>
                  <a:srgbClr val="292934"/>
                </a:solidFill>
                <a:latin typeface="Cambria Math"/>
                <a:cs typeface="Cambria Math"/>
              </a:rPr>
              <a:t>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RASTGELE</a:t>
            </a:r>
            <a:r>
              <a:rPr dirty="0" spc="-290"/>
              <a:t> </a:t>
            </a:r>
            <a:r>
              <a:rPr dirty="0" spc="-100"/>
              <a:t>YÜRÜYÜŞLER</a:t>
            </a:r>
          </a:p>
        </p:txBody>
      </p:sp>
      <p:sp>
        <p:nvSpPr>
          <p:cNvPr id="8" name="object 8"/>
          <p:cNvSpPr/>
          <p:nvPr/>
        </p:nvSpPr>
        <p:spPr>
          <a:xfrm>
            <a:off x="323532" y="2060803"/>
            <a:ext cx="4104513" cy="3528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7982" y="2060841"/>
            <a:ext cx="4607814" cy="3746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9929"/>
            <a:ext cx="2071370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5" b="0">
                <a:latin typeface="Arial"/>
                <a:cs typeface="Arial"/>
              </a:rPr>
              <a:t>Algoritma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1588770"/>
            <a:ext cx="1570990" cy="1047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𝒙</a:t>
            </a:r>
            <a:r>
              <a:rPr dirty="0" baseline="-15555" sz="1875" spc="-17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555" sz="18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5555" sz="1875" spc="-3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700" spc="1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1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700" spc="5">
                <a:solidFill>
                  <a:srgbClr val="292934"/>
                </a:solidFill>
                <a:latin typeface="Cambria Math"/>
                <a:cs typeface="Cambria Math"/>
              </a:rPr>
              <a:t>𝒙</a:t>
            </a:r>
            <a:r>
              <a:rPr dirty="0" baseline="-15555" sz="1875" spc="-17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555" sz="1875" spc="-179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5555" sz="1875" spc="-3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700" spc="1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15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spc="-254">
                <a:solidFill>
                  <a:srgbClr val="292934"/>
                </a:solidFill>
                <a:latin typeface="Cambria Math"/>
                <a:cs typeface="Cambria Math"/>
              </a:rPr>
              <a:t>��� </a:t>
            </a:r>
            <a:r>
              <a:rPr dirty="0" sz="1700" spc="-12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= </a:t>
            </a:r>
            <a:r>
              <a:rPr dirty="0" sz="1700" spc="-155">
                <a:solidFill>
                  <a:srgbClr val="292934"/>
                </a:solidFill>
                <a:latin typeface="Cambria Math"/>
                <a:cs typeface="Cambria Math"/>
              </a:rPr>
              <a:t>�  </a:t>
            </a:r>
            <a:r>
              <a:rPr dirty="0" sz="1700" spc="-409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r>
              <a:rPr dirty="0" sz="1700" spc="25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930525"/>
            <a:ext cx="101790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40">
                <a:solidFill>
                  <a:srgbClr val="292934"/>
                </a:solidFill>
                <a:latin typeface="Cambria Math"/>
                <a:cs typeface="Cambria Math"/>
              </a:rPr>
              <a:t>𝒙</a:t>
            </a:r>
            <a:r>
              <a:rPr dirty="0" baseline="-15555" sz="1875" spc="-6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𝒙</a:t>
            </a:r>
            <a:r>
              <a:rPr dirty="0" baseline="-15555" sz="1875" spc="-17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555" sz="18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5555" sz="1875" spc="-18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4858" y="2935223"/>
            <a:ext cx="1522095" cy="269240"/>
          </a:xfrm>
          <a:custGeom>
            <a:avLst/>
            <a:gdLst/>
            <a:ahLst/>
            <a:cxnLst/>
            <a:rect l="l" t="t" r="r" b="b"/>
            <a:pathLst>
              <a:path w="1522095" h="269239">
                <a:moveTo>
                  <a:pt x="41792" y="175005"/>
                </a:moveTo>
                <a:lnTo>
                  <a:pt x="21209" y="175005"/>
                </a:lnTo>
                <a:lnTo>
                  <a:pt x="64897" y="268986"/>
                </a:lnTo>
                <a:lnTo>
                  <a:pt x="75184" y="268986"/>
                </a:lnTo>
                <a:lnTo>
                  <a:pt x="82825" y="240664"/>
                </a:lnTo>
                <a:lnTo>
                  <a:pt x="71247" y="240664"/>
                </a:lnTo>
                <a:lnTo>
                  <a:pt x="41792" y="175005"/>
                </a:lnTo>
                <a:close/>
              </a:path>
              <a:path w="1522095" h="269239">
                <a:moveTo>
                  <a:pt x="1521841" y="0"/>
                </a:moveTo>
                <a:lnTo>
                  <a:pt x="156337" y="0"/>
                </a:lnTo>
                <a:lnTo>
                  <a:pt x="156337" y="253"/>
                </a:lnTo>
                <a:lnTo>
                  <a:pt x="135382" y="253"/>
                </a:lnTo>
                <a:lnTo>
                  <a:pt x="71247" y="240664"/>
                </a:lnTo>
                <a:lnTo>
                  <a:pt x="82825" y="240664"/>
                </a:lnTo>
                <a:lnTo>
                  <a:pt x="143891" y="14350"/>
                </a:lnTo>
                <a:lnTo>
                  <a:pt x="164973" y="14350"/>
                </a:lnTo>
                <a:lnTo>
                  <a:pt x="164973" y="13715"/>
                </a:lnTo>
                <a:lnTo>
                  <a:pt x="1521841" y="13715"/>
                </a:lnTo>
                <a:lnTo>
                  <a:pt x="1521841" y="0"/>
                </a:lnTo>
                <a:close/>
              </a:path>
              <a:path w="1522095" h="269239">
                <a:moveTo>
                  <a:pt x="34671" y="159130"/>
                </a:moveTo>
                <a:lnTo>
                  <a:pt x="0" y="175005"/>
                </a:lnTo>
                <a:lnTo>
                  <a:pt x="3302" y="182879"/>
                </a:lnTo>
                <a:lnTo>
                  <a:pt x="21209" y="175005"/>
                </a:lnTo>
                <a:lnTo>
                  <a:pt x="41792" y="175005"/>
                </a:lnTo>
                <a:lnTo>
                  <a:pt x="34671" y="15913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41953" y="2983738"/>
            <a:ext cx="617220" cy="200660"/>
          </a:xfrm>
          <a:custGeom>
            <a:avLst/>
            <a:gdLst/>
            <a:ahLst/>
            <a:cxnLst/>
            <a:rect l="l" t="t" r="r" b="b"/>
            <a:pathLst>
              <a:path w="617220" h="200660">
                <a:moveTo>
                  <a:pt x="553212" y="0"/>
                </a:moveTo>
                <a:lnTo>
                  <a:pt x="550418" y="8127"/>
                </a:lnTo>
                <a:lnTo>
                  <a:pt x="561990" y="13124"/>
                </a:lnTo>
                <a:lnTo>
                  <a:pt x="571944" y="20097"/>
                </a:lnTo>
                <a:lnTo>
                  <a:pt x="592181" y="52449"/>
                </a:lnTo>
                <a:lnTo>
                  <a:pt x="598932" y="99187"/>
                </a:lnTo>
                <a:lnTo>
                  <a:pt x="598173" y="116855"/>
                </a:lnTo>
                <a:lnTo>
                  <a:pt x="586994" y="160147"/>
                </a:lnTo>
                <a:lnTo>
                  <a:pt x="550672" y="192277"/>
                </a:lnTo>
                <a:lnTo>
                  <a:pt x="553212" y="200406"/>
                </a:lnTo>
                <a:lnTo>
                  <a:pt x="591538" y="177617"/>
                </a:lnTo>
                <a:lnTo>
                  <a:pt x="612997" y="135636"/>
                </a:lnTo>
                <a:lnTo>
                  <a:pt x="617093" y="100202"/>
                </a:lnTo>
                <a:lnTo>
                  <a:pt x="616067" y="81843"/>
                </a:lnTo>
                <a:lnTo>
                  <a:pt x="600583" y="35051"/>
                </a:lnTo>
                <a:lnTo>
                  <a:pt x="567739" y="5208"/>
                </a:lnTo>
                <a:lnTo>
                  <a:pt x="553212" y="0"/>
                </a:lnTo>
                <a:close/>
              </a:path>
              <a:path w="617220" h="200660">
                <a:moveTo>
                  <a:pt x="63881" y="0"/>
                </a:moveTo>
                <a:lnTo>
                  <a:pt x="25679" y="22770"/>
                </a:lnTo>
                <a:lnTo>
                  <a:pt x="4111" y="64865"/>
                </a:lnTo>
                <a:lnTo>
                  <a:pt x="0" y="100202"/>
                </a:lnTo>
                <a:lnTo>
                  <a:pt x="1025" y="118633"/>
                </a:lnTo>
                <a:lnTo>
                  <a:pt x="16510" y="165353"/>
                </a:lnTo>
                <a:lnTo>
                  <a:pt x="49335" y="195143"/>
                </a:lnTo>
                <a:lnTo>
                  <a:pt x="63881" y="200406"/>
                </a:lnTo>
                <a:lnTo>
                  <a:pt x="66421" y="192277"/>
                </a:lnTo>
                <a:lnTo>
                  <a:pt x="55012" y="187203"/>
                </a:lnTo>
                <a:lnTo>
                  <a:pt x="45164" y="180165"/>
                </a:lnTo>
                <a:lnTo>
                  <a:pt x="24931" y="147335"/>
                </a:lnTo>
                <a:lnTo>
                  <a:pt x="18287" y="99187"/>
                </a:lnTo>
                <a:lnTo>
                  <a:pt x="19026" y="82115"/>
                </a:lnTo>
                <a:lnTo>
                  <a:pt x="30099" y="39877"/>
                </a:lnTo>
                <a:lnTo>
                  <a:pt x="66801" y="8127"/>
                </a:lnTo>
                <a:lnTo>
                  <a:pt x="63881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99130" y="2930525"/>
            <a:ext cx="306768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26845" algn="l"/>
              </a:tabLst>
            </a:pPr>
            <a:r>
              <a:rPr dirty="0" sz="17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700" spc="-1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 spc="-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∗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385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4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5">
                <a:solidFill>
                  <a:srgbClr val="292934"/>
                </a:solidFill>
                <a:latin typeface="Cambria Math"/>
                <a:cs typeface="Cambria Math"/>
              </a:rPr>
              <a:t>𝑹</a:t>
            </a:r>
            <a:r>
              <a:rPr dirty="0" sz="1700" spc="-10">
                <a:solidFill>
                  <a:srgbClr val="292934"/>
                </a:solidFill>
                <a:latin typeface="Cambria Math"/>
                <a:cs typeface="Cambria Math"/>
              </a:rPr>
              <a:t>𝑵</a:t>
            </a:r>
            <a:r>
              <a:rPr dirty="0" sz="1700" spc="5">
                <a:solidFill>
                  <a:srgbClr val="292934"/>
                </a:solidFill>
                <a:latin typeface="Cambria Math"/>
                <a:cs typeface="Cambria Math"/>
              </a:rPr>
              <a:t>𝑫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∗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220">
                <a:solidFill>
                  <a:srgbClr val="292934"/>
                </a:solidFill>
                <a:latin typeface="Cambria Math"/>
                <a:cs typeface="Cambria Math"/>
              </a:rPr>
              <a:t>𝒄�</a:t>
            </a:r>
            <a:r>
              <a:rPr dirty="0" sz="1700" spc="-2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 spc="-15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1700" spc="-15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 spc="5">
                <a:solidFill>
                  <a:srgbClr val="292934"/>
                </a:solidFill>
                <a:latin typeface="Cambria Math"/>
                <a:cs typeface="Cambria Math"/>
              </a:rPr>
              <a:t>𝝅</a:t>
            </a:r>
            <a:r>
              <a:rPr dirty="0" sz="1700" spc="-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∗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 𝑹𝑵𝑫)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498977"/>
            <a:ext cx="101790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40">
                <a:solidFill>
                  <a:srgbClr val="292934"/>
                </a:solidFill>
                <a:latin typeface="Cambria Math"/>
                <a:cs typeface="Cambria Math"/>
              </a:rPr>
              <a:t>𝒙</a:t>
            </a:r>
            <a:r>
              <a:rPr dirty="0" baseline="-15555" sz="1875" spc="-6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=  </a:t>
            </a:r>
            <a:r>
              <a:rPr dirty="0" sz="1700" spc="5">
                <a:solidFill>
                  <a:srgbClr val="292934"/>
                </a:solidFill>
                <a:latin typeface="Cambria Math"/>
                <a:cs typeface="Cambria Math"/>
              </a:rPr>
              <a:t>𝒙</a:t>
            </a:r>
            <a:r>
              <a:rPr dirty="0" baseline="-15555" sz="1875" spc="-17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555" sz="18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5555" sz="1875" spc="-18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54858" y="3512820"/>
            <a:ext cx="1520825" cy="269240"/>
          </a:xfrm>
          <a:custGeom>
            <a:avLst/>
            <a:gdLst/>
            <a:ahLst/>
            <a:cxnLst/>
            <a:rect l="l" t="t" r="r" b="b"/>
            <a:pathLst>
              <a:path w="1520825" h="269239">
                <a:moveTo>
                  <a:pt x="41792" y="175005"/>
                </a:moveTo>
                <a:lnTo>
                  <a:pt x="21209" y="175005"/>
                </a:lnTo>
                <a:lnTo>
                  <a:pt x="64897" y="268985"/>
                </a:lnTo>
                <a:lnTo>
                  <a:pt x="75184" y="268985"/>
                </a:lnTo>
                <a:lnTo>
                  <a:pt x="82825" y="240664"/>
                </a:lnTo>
                <a:lnTo>
                  <a:pt x="71247" y="240664"/>
                </a:lnTo>
                <a:lnTo>
                  <a:pt x="41792" y="175005"/>
                </a:lnTo>
                <a:close/>
              </a:path>
              <a:path w="1520825" h="269239">
                <a:moveTo>
                  <a:pt x="1520317" y="0"/>
                </a:moveTo>
                <a:lnTo>
                  <a:pt x="156337" y="0"/>
                </a:lnTo>
                <a:lnTo>
                  <a:pt x="156337" y="253"/>
                </a:lnTo>
                <a:lnTo>
                  <a:pt x="135382" y="253"/>
                </a:lnTo>
                <a:lnTo>
                  <a:pt x="71247" y="240664"/>
                </a:lnTo>
                <a:lnTo>
                  <a:pt x="82825" y="240664"/>
                </a:lnTo>
                <a:lnTo>
                  <a:pt x="143891" y="14350"/>
                </a:lnTo>
                <a:lnTo>
                  <a:pt x="164973" y="14350"/>
                </a:lnTo>
                <a:lnTo>
                  <a:pt x="164973" y="13715"/>
                </a:lnTo>
                <a:lnTo>
                  <a:pt x="1520317" y="13715"/>
                </a:lnTo>
                <a:lnTo>
                  <a:pt x="1520317" y="0"/>
                </a:lnTo>
                <a:close/>
              </a:path>
              <a:path w="1520825" h="269239">
                <a:moveTo>
                  <a:pt x="34671" y="159130"/>
                </a:moveTo>
                <a:lnTo>
                  <a:pt x="0" y="175005"/>
                </a:lnTo>
                <a:lnTo>
                  <a:pt x="3302" y="182879"/>
                </a:lnTo>
                <a:lnTo>
                  <a:pt x="21209" y="175005"/>
                </a:lnTo>
                <a:lnTo>
                  <a:pt x="41792" y="175005"/>
                </a:lnTo>
                <a:lnTo>
                  <a:pt x="34671" y="15913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99130" y="3498977"/>
            <a:ext cx="311340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700" spc="-15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 spc="-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∗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38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 spc="-3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1700" spc="-15">
                <a:solidFill>
                  <a:srgbClr val="292934"/>
                </a:solidFill>
                <a:latin typeface="Cambria Math"/>
                <a:cs typeface="Cambria Math"/>
              </a:rPr>
              <a:t>𝑹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𝑵</a:t>
            </a:r>
            <a:r>
              <a:rPr dirty="0" sz="1700" spc="-5">
                <a:solidFill>
                  <a:srgbClr val="292934"/>
                </a:solidFill>
                <a:latin typeface="Cambria Math"/>
                <a:cs typeface="Cambria Math"/>
              </a:rPr>
              <a:t>𝑫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∗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220">
                <a:solidFill>
                  <a:srgbClr val="292934"/>
                </a:solidFill>
                <a:latin typeface="Cambria Math"/>
                <a:cs typeface="Cambria Math"/>
              </a:rPr>
              <a:t>𝒄��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1700" spc="-17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𝝅 </a:t>
            </a:r>
            <a:r>
              <a:rPr dirty="0" sz="1700" spc="-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∗</a:t>
            </a:r>
            <a:r>
              <a:rPr dirty="0" sz="1700" spc="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𝑹𝑵</a:t>
            </a:r>
            <a:r>
              <a:rPr dirty="0" sz="1700" spc="-10">
                <a:solidFill>
                  <a:srgbClr val="292934"/>
                </a:solidFill>
                <a:latin typeface="Cambria Math"/>
                <a:cs typeface="Cambria Math"/>
              </a:rPr>
              <a:t>𝑫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516" y="4030853"/>
            <a:ext cx="2036445" cy="788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0269">
              <a:lnSpc>
                <a:spcPct val="100000"/>
              </a:lnSpc>
            </a:pPr>
            <a:r>
              <a:rPr dirty="0" sz="1700" spc="-204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 spc="-21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 spc="-15">
                <a:solidFill>
                  <a:srgbClr val="292934"/>
                </a:solidFill>
                <a:latin typeface="Cambria Math"/>
                <a:cs typeface="Cambria Math"/>
              </a:rPr>
              <a:t>𝒊</a:t>
            </a:r>
            <a:r>
              <a:rPr dirty="0" sz="1700" spc="-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 spc="-38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10">
                <a:solidFill>
                  <a:srgbClr val="292934"/>
                </a:solidFill>
                <a:latin typeface="Cambria Math"/>
                <a:cs typeface="Cambria Math"/>
              </a:rPr>
              <a:t>𝒙</a:t>
            </a:r>
            <a:r>
              <a:rPr dirty="0" baseline="-15555" sz="1875" spc="-82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700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r>
              <a:rPr dirty="0" sz="1700" spc="-11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5">
                <a:solidFill>
                  <a:srgbClr val="292934"/>
                </a:solidFill>
                <a:latin typeface="Cambria Math"/>
                <a:cs typeface="Cambria Math"/>
              </a:rPr>
              <a:t>𝒙</a:t>
            </a:r>
            <a:r>
              <a:rPr dirty="0" baseline="-15555" sz="1875" spc="-179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-15555" sz="187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spc="-240">
                <a:solidFill>
                  <a:srgbClr val="292934"/>
                </a:solidFill>
                <a:latin typeface="Cambria Math"/>
                <a:cs typeface="Cambria Math"/>
              </a:rPr>
              <a:t>��𝒙�</a:t>
            </a:r>
            <a:r>
              <a:rPr dirty="0" sz="1700" spc="-24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700" spc="-12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516" y="5585967"/>
            <a:ext cx="7734934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1700" spc="-5">
                <a:solidFill>
                  <a:srgbClr val="292934"/>
                </a:solidFill>
                <a:latin typeface="Arial"/>
                <a:cs typeface="Arial"/>
              </a:rPr>
              <a:t>boyutları 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Gauss rastgele değişkeni  belirlenen rastgele </a:t>
            </a:r>
            <a:r>
              <a:rPr dirty="0" sz="1700" spc="-10">
                <a:solidFill>
                  <a:srgbClr val="292934"/>
                </a:solidFill>
                <a:latin typeface="Arial"/>
                <a:cs typeface="Arial"/>
              </a:rPr>
              <a:t>yürüyüş</a:t>
            </a:r>
            <a:r>
              <a:rPr dirty="0" sz="1700" spc="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algoritması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9929"/>
            <a:ext cx="4055110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45" b="0">
                <a:latin typeface="Arial"/>
                <a:cs typeface="Arial"/>
              </a:rPr>
              <a:t>BEYAZ</a:t>
            </a:r>
            <a:r>
              <a:rPr dirty="0" sz="4000" spc="-290" b="0">
                <a:latin typeface="Arial"/>
                <a:cs typeface="Arial"/>
              </a:rPr>
              <a:t> </a:t>
            </a:r>
            <a:r>
              <a:rPr dirty="0" sz="4000" spc="-135" b="0">
                <a:latin typeface="Arial"/>
                <a:cs typeface="Arial"/>
              </a:rPr>
              <a:t>GÜRÜLTÜ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8934"/>
            <a:ext cx="7189470" cy="2424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Gürültü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modellemek önceden bilinmeyen bir sinyali  modellemek olduğundan, gürültünün başka bir  </a:t>
            </a:r>
            <a:r>
              <a:rPr dirty="0" sz="2400" spc="-80">
                <a:solidFill>
                  <a:srgbClr val="292934"/>
                </a:solidFill>
                <a:latin typeface="Cambria Math"/>
                <a:cs typeface="Cambria Math"/>
              </a:rPr>
              <a:t>�(�)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sinyaline bağlı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olmadığını</a:t>
            </a:r>
            <a:r>
              <a:rPr dirty="0" sz="2400" spc="1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düşünebiliriz.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Bir gürültü sinyali </a:t>
            </a:r>
            <a:r>
              <a:rPr dirty="0" sz="2400" spc="114">
                <a:solidFill>
                  <a:srgbClr val="292934"/>
                </a:solidFill>
                <a:latin typeface="Cambria Math"/>
                <a:cs typeface="Cambria Math"/>
              </a:rPr>
              <a:t>�(�)</a:t>
            </a:r>
            <a:r>
              <a:rPr dirty="0" sz="2400" spc="114">
                <a:solidFill>
                  <a:srgbClr val="292934"/>
                </a:solidFill>
                <a:latin typeface="Arial"/>
                <a:cs typeface="Arial"/>
              </a:rPr>
              <a:t>’yı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</a:t>
            </a:r>
            <a:r>
              <a:rPr dirty="0" sz="2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alalım.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Çapraz</a:t>
            </a:r>
            <a:r>
              <a:rPr dirty="0" sz="24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bağıntısı;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3702" y="4554982"/>
            <a:ext cx="52705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0"/>
              </a:lnSpc>
            </a:pPr>
            <a:r>
              <a:rPr dirty="0" baseline="11574" sz="3600" spc="-75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1750" spc="114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3772" y="4568825"/>
            <a:ext cx="346075" cy="282575"/>
          </a:xfrm>
          <a:custGeom>
            <a:avLst/>
            <a:gdLst/>
            <a:ahLst/>
            <a:cxnLst/>
            <a:rect l="l" t="t" r="r" b="b"/>
            <a:pathLst>
              <a:path w="346075" h="282575">
                <a:moveTo>
                  <a:pt x="255650" y="0"/>
                </a:moveTo>
                <a:lnTo>
                  <a:pt x="251713" y="11430"/>
                </a:lnTo>
                <a:lnTo>
                  <a:pt x="268021" y="18504"/>
                </a:lnTo>
                <a:lnTo>
                  <a:pt x="282066" y="28305"/>
                </a:lnTo>
                <a:lnTo>
                  <a:pt x="310590" y="73852"/>
                </a:lnTo>
                <a:lnTo>
                  <a:pt x="318885" y="115623"/>
                </a:lnTo>
                <a:lnTo>
                  <a:pt x="319913" y="139700"/>
                </a:lnTo>
                <a:lnTo>
                  <a:pt x="318867" y="164580"/>
                </a:lnTo>
                <a:lnTo>
                  <a:pt x="310536" y="207529"/>
                </a:lnTo>
                <a:lnTo>
                  <a:pt x="282114" y="253777"/>
                </a:lnTo>
                <a:lnTo>
                  <a:pt x="252094" y="270763"/>
                </a:lnTo>
                <a:lnTo>
                  <a:pt x="255650" y="282320"/>
                </a:lnTo>
                <a:lnTo>
                  <a:pt x="294147" y="264239"/>
                </a:lnTo>
                <a:lnTo>
                  <a:pt x="322452" y="232918"/>
                </a:lnTo>
                <a:lnTo>
                  <a:pt x="339883" y="191071"/>
                </a:lnTo>
                <a:lnTo>
                  <a:pt x="345693" y="141224"/>
                </a:lnTo>
                <a:lnTo>
                  <a:pt x="344241" y="115339"/>
                </a:lnTo>
                <a:lnTo>
                  <a:pt x="332620" y="69429"/>
                </a:lnTo>
                <a:lnTo>
                  <a:pt x="309497" y="32093"/>
                </a:lnTo>
                <a:lnTo>
                  <a:pt x="276107" y="7379"/>
                </a:lnTo>
                <a:lnTo>
                  <a:pt x="255650" y="0"/>
                </a:lnTo>
                <a:close/>
              </a:path>
              <a:path w="34607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89802" y="484632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43903" y="4579620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49"/>
                </a:lnTo>
              </a:path>
            </a:pathLst>
          </a:custGeom>
          <a:ln w="2463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89802" y="457390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36160" y="484632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48543" y="4579620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49"/>
                </a:lnTo>
              </a:path>
            </a:pathLst>
          </a:custGeom>
          <a:ln w="24764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6160" y="457390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35957" y="4568825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4" h="282575">
                <a:moveTo>
                  <a:pt x="286130" y="0"/>
                </a:moveTo>
                <a:lnTo>
                  <a:pt x="282193" y="11430"/>
                </a:lnTo>
                <a:lnTo>
                  <a:pt x="298501" y="18504"/>
                </a:lnTo>
                <a:lnTo>
                  <a:pt x="312546" y="28305"/>
                </a:lnTo>
                <a:lnTo>
                  <a:pt x="341070" y="73852"/>
                </a:lnTo>
                <a:lnTo>
                  <a:pt x="349365" y="115623"/>
                </a:lnTo>
                <a:lnTo>
                  <a:pt x="350392" y="139700"/>
                </a:lnTo>
                <a:lnTo>
                  <a:pt x="349347" y="164580"/>
                </a:lnTo>
                <a:lnTo>
                  <a:pt x="341016" y="207529"/>
                </a:lnTo>
                <a:lnTo>
                  <a:pt x="312594" y="253777"/>
                </a:lnTo>
                <a:lnTo>
                  <a:pt x="282575" y="270763"/>
                </a:lnTo>
                <a:lnTo>
                  <a:pt x="286130" y="282320"/>
                </a:lnTo>
                <a:lnTo>
                  <a:pt x="324627" y="264239"/>
                </a:lnTo>
                <a:lnTo>
                  <a:pt x="352932" y="232918"/>
                </a:lnTo>
                <a:lnTo>
                  <a:pt x="370363" y="191071"/>
                </a:lnTo>
                <a:lnTo>
                  <a:pt x="376173" y="141224"/>
                </a:lnTo>
                <a:lnTo>
                  <a:pt x="374721" y="115339"/>
                </a:lnTo>
                <a:lnTo>
                  <a:pt x="363100" y="69429"/>
                </a:lnTo>
                <a:lnTo>
                  <a:pt x="339977" y="32093"/>
                </a:lnTo>
                <a:lnTo>
                  <a:pt x="306587" y="7379"/>
                </a:lnTo>
                <a:lnTo>
                  <a:pt x="286130" y="0"/>
                </a:lnTo>
                <a:close/>
              </a:path>
              <a:path w="376554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71465" y="4568825"/>
            <a:ext cx="885190" cy="282575"/>
          </a:xfrm>
          <a:custGeom>
            <a:avLst/>
            <a:gdLst/>
            <a:ahLst/>
            <a:cxnLst/>
            <a:rect l="l" t="t" r="r" b="b"/>
            <a:pathLst>
              <a:path w="885189" h="282575">
                <a:moveTo>
                  <a:pt x="795147" y="0"/>
                </a:moveTo>
                <a:lnTo>
                  <a:pt x="791210" y="11430"/>
                </a:lnTo>
                <a:lnTo>
                  <a:pt x="807517" y="18504"/>
                </a:lnTo>
                <a:lnTo>
                  <a:pt x="821563" y="28305"/>
                </a:lnTo>
                <a:lnTo>
                  <a:pt x="850086" y="73852"/>
                </a:lnTo>
                <a:lnTo>
                  <a:pt x="858381" y="115623"/>
                </a:lnTo>
                <a:lnTo>
                  <a:pt x="859409" y="139700"/>
                </a:lnTo>
                <a:lnTo>
                  <a:pt x="858363" y="164580"/>
                </a:lnTo>
                <a:lnTo>
                  <a:pt x="850032" y="207529"/>
                </a:lnTo>
                <a:lnTo>
                  <a:pt x="821610" y="253777"/>
                </a:lnTo>
                <a:lnTo>
                  <a:pt x="791590" y="270763"/>
                </a:lnTo>
                <a:lnTo>
                  <a:pt x="795147" y="282320"/>
                </a:lnTo>
                <a:lnTo>
                  <a:pt x="833643" y="264239"/>
                </a:lnTo>
                <a:lnTo>
                  <a:pt x="861949" y="232918"/>
                </a:lnTo>
                <a:lnTo>
                  <a:pt x="879379" y="191071"/>
                </a:lnTo>
                <a:lnTo>
                  <a:pt x="885189" y="141224"/>
                </a:lnTo>
                <a:lnTo>
                  <a:pt x="883737" y="115339"/>
                </a:lnTo>
                <a:lnTo>
                  <a:pt x="872116" y="69429"/>
                </a:lnTo>
                <a:lnTo>
                  <a:pt x="848993" y="32093"/>
                </a:lnTo>
                <a:lnTo>
                  <a:pt x="815603" y="7379"/>
                </a:lnTo>
                <a:lnTo>
                  <a:pt x="795147" y="0"/>
                </a:lnTo>
                <a:close/>
              </a:path>
              <a:path w="885189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51403" y="4492497"/>
            <a:ext cx="281305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0205" algn="l"/>
                <a:tab pos="748665" algn="l"/>
                <a:tab pos="1484630" algn="l"/>
                <a:tab pos="1789430" algn="l"/>
                <a:tab pos="2120265" algn="l"/>
              </a:tabLst>
            </a:pP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𝜏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=	</a:t>
            </a:r>
            <a:r>
              <a:rPr dirty="0" sz="2400" spc="-12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1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10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39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24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 spc="6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2400" spc="-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2070" y="565086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16171" y="5384800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62070" y="537908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1429" y="565086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63811" y="5384800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764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51429" y="537908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52748" y="5373496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4" h="282575">
                <a:moveTo>
                  <a:pt x="286130" y="0"/>
                </a:moveTo>
                <a:lnTo>
                  <a:pt x="282193" y="11429"/>
                </a:lnTo>
                <a:lnTo>
                  <a:pt x="298501" y="18504"/>
                </a:lnTo>
                <a:lnTo>
                  <a:pt x="312547" y="28305"/>
                </a:lnTo>
                <a:lnTo>
                  <a:pt x="341070" y="73852"/>
                </a:lnTo>
                <a:lnTo>
                  <a:pt x="349365" y="115623"/>
                </a:lnTo>
                <a:lnTo>
                  <a:pt x="350392" y="139699"/>
                </a:lnTo>
                <a:lnTo>
                  <a:pt x="349347" y="164580"/>
                </a:lnTo>
                <a:lnTo>
                  <a:pt x="341016" y="207540"/>
                </a:lnTo>
                <a:lnTo>
                  <a:pt x="312594" y="253779"/>
                </a:lnTo>
                <a:lnTo>
                  <a:pt x="282575" y="270827"/>
                </a:lnTo>
                <a:lnTo>
                  <a:pt x="286130" y="282282"/>
                </a:lnTo>
                <a:lnTo>
                  <a:pt x="324627" y="264213"/>
                </a:lnTo>
                <a:lnTo>
                  <a:pt x="352933" y="232943"/>
                </a:lnTo>
                <a:lnTo>
                  <a:pt x="370363" y="191074"/>
                </a:lnTo>
                <a:lnTo>
                  <a:pt x="376174" y="141223"/>
                </a:lnTo>
                <a:lnTo>
                  <a:pt x="374721" y="115339"/>
                </a:lnTo>
                <a:lnTo>
                  <a:pt x="363100" y="69429"/>
                </a:lnTo>
                <a:lnTo>
                  <a:pt x="339977" y="32093"/>
                </a:lnTo>
                <a:lnTo>
                  <a:pt x="306587" y="7379"/>
                </a:lnTo>
                <a:lnTo>
                  <a:pt x="286130" y="0"/>
                </a:lnTo>
                <a:close/>
              </a:path>
              <a:path w="376554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60"/>
                </a:lnTo>
                <a:lnTo>
                  <a:pt x="13073" y="212993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2" y="282282"/>
                </a:lnTo>
                <a:lnTo>
                  <a:pt x="93599" y="270827"/>
                </a:lnTo>
                <a:lnTo>
                  <a:pt x="77531" y="263698"/>
                </a:lnTo>
                <a:lnTo>
                  <a:pt x="63642" y="253779"/>
                </a:lnTo>
                <a:lnTo>
                  <a:pt x="35210" y="207540"/>
                </a:lnTo>
                <a:lnTo>
                  <a:pt x="26828" y="164580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21121" y="565086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75223" y="5384800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1121" y="537908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99001" y="565086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142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11383" y="5384800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764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99001" y="537908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1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02784" y="5373496"/>
            <a:ext cx="885190" cy="282575"/>
          </a:xfrm>
          <a:custGeom>
            <a:avLst/>
            <a:gdLst/>
            <a:ahLst/>
            <a:cxnLst/>
            <a:rect l="l" t="t" r="r" b="b"/>
            <a:pathLst>
              <a:path w="885189" h="282575">
                <a:moveTo>
                  <a:pt x="795147" y="0"/>
                </a:moveTo>
                <a:lnTo>
                  <a:pt x="791210" y="11429"/>
                </a:lnTo>
                <a:lnTo>
                  <a:pt x="807517" y="18504"/>
                </a:lnTo>
                <a:lnTo>
                  <a:pt x="821563" y="28305"/>
                </a:lnTo>
                <a:lnTo>
                  <a:pt x="850086" y="73852"/>
                </a:lnTo>
                <a:lnTo>
                  <a:pt x="858381" y="115623"/>
                </a:lnTo>
                <a:lnTo>
                  <a:pt x="859409" y="139699"/>
                </a:lnTo>
                <a:lnTo>
                  <a:pt x="858363" y="164580"/>
                </a:lnTo>
                <a:lnTo>
                  <a:pt x="850032" y="207540"/>
                </a:lnTo>
                <a:lnTo>
                  <a:pt x="821610" y="253779"/>
                </a:lnTo>
                <a:lnTo>
                  <a:pt x="791590" y="270827"/>
                </a:lnTo>
                <a:lnTo>
                  <a:pt x="795147" y="282282"/>
                </a:lnTo>
                <a:lnTo>
                  <a:pt x="833643" y="264213"/>
                </a:lnTo>
                <a:lnTo>
                  <a:pt x="861949" y="232943"/>
                </a:lnTo>
                <a:lnTo>
                  <a:pt x="879379" y="191074"/>
                </a:lnTo>
                <a:lnTo>
                  <a:pt x="885189" y="141223"/>
                </a:lnTo>
                <a:lnTo>
                  <a:pt x="883737" y="115339"/>
                </a:lnTo>
                <a:lnTo>
                  <a:pt x="872116" y="69429"/>
                </a:lnTo>
                <a:lnTo>
                  <a:pt x="848993" y="32093"/>
                </a:lnTo>
                <a:lnTo>
                  <a:pt x="815603" y="7379"/>
                </a:lnTo>
                <a:lnTo>
                  <a:pt x="795147" y="0"/>
                </a:lnTo>
                <a:close/>
              </a:path>
              <a:path w="88518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60"/>
                </a:lnTo>
                <a:lnTo>
                  <a:pt x="13073" y="212993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2" y="282282"/>
                </a:lnTo>
                <a:lnTo>
                  <a:pt x="93599" y="270827"/>
                </a:lnTo>
                <a:lnTo>
                  <a:pt x="77531" y="263698"/>
                </a:lnTo>
                <a:lnTo>
                  <a:pt x="63642" y="253779"/>
                </a:lnTo>
                <a:lnTo>
                  <a:pt x="35210" y="207540"/>
                </a:lnTo>
                <a:lnTo>
                  <a:pt x="26828" y="164580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424429" y="5297423"/>
            <a:ext cx="287147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2430" algn="l"/>
                <a:tab pos="1128395" algn="l"/>
                <a:tab pos="1537970" algn="l"/>
                <a:tab pos="2178685" algn="l"/>
              </a:tabLst>
            </a:pP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sz="2400" spc="-120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 spc="-1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1065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39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120">
                <a:solidFill>
                  <a:srgbClr val="292934"/>
                </a:solidFill>
                <a:latin typeface="Cambria Math"/>
                <a:cs typeface="Cambria Math"/>
              </a:rPr>
              <a:t>�  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�	</a:t>
            </a:r>
            <a:r>
              <a:rPr dirty="0" sz="2400" spc="-390">
                <a:solidFill>
                  <a:srgbClr val="292934"/>
                </a:solidFill>
                <a:latin typeface="Cambria Math"/>
                <a:cs typeface="Cambria Math"/>
              </a:rPr>
              <a:t>�   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2400" spc="-5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93460" y="5297423"/>
            <a:ext cx="1072515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1795" algn="l"/>
              </a:tabLst>
            </a:pP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 	 </a:t>
            </a:r>
            <a:r>
              <a:rPr dirty="0" sz="2400" spc="-10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157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10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-157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endParaRPr baseline="-15873" sz="26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94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40"/>
              <a:t>BEYAZ</a:t>
            </a:r>
            <a:r>
              <a:rPr dirty="0" spc="-280"/>
              <a:t> </a:t>
            </a:r>
            <a:r>
              <a:rPr dirty="0" spc="-120"/>
              <a:t>GÜRÜLTÜ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091184"/>
            <a:ext cx="242697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Otokorelasyonu;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5492" y="2098802"/>
            <a:ext cx="57721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0"/>
              </a:lnSpc>
            </a:pPr>
            <a:r>
              <a:rPr dirty="0" baseline="11574" sz="3600" spc="-67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sz="1750" spc="420">
                <a:solidFill>
                  <a:srgbClr val="292934"/>
                </a:solidFill>
                <a:latin typeface="Cambria Math"/>
                <a:cs typeface="Cambria Math"/>
              </a:rPr>
              <a:t>��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7632" y="2113279"/>
            <a:ext cx="346075" cy="282575"/>
          </a:xfrm>
          <a:custGeom>
            <a:avLst/>
            <a:gdLst/>
            <a:ahLst/>
            <a:cxnLst/>
            <a:rect l="l" t="t" r="r" b="b"/>
            <a:pathLst>
              <a:path w="346075" h="282575">
                <a:moveTo>
                  <a:pt x="255778" y="0"/>
                </a:moveTo>
                <a:lnTo>
                  <a:pt x="251713" y="11430"/>
                </a:lnTo>
                <a:lnTo>
                  <a:pt x="268077" y="18522"/>
                </a:lnTo>
                <a:lnTo>
                  <a:pt x="282130" y="28352"/>
                </a:lnTo>
                <a:lnTo>
                  <a:pt x="310663" y="73852"/>
                </a:lnTo>
                <a:lnTo>
                  <a:pt x="318994" y="115623"/>
                </a:lnTo>
                <a:lnTo>
                  <a:pt x="320040" y="139700"/>
                </a:lnTo>
                <a:lnTo>
                  <a:pt x="318992" y="164633"/>
                </a:lnTo>
                <a:lnTo>
                  <a:pt x="310610" y="207547"/>
                </a:lnTo>
                <a:lnTo>
                  <a:pt x="282130" y="253841"/>
                </a:lnTo>
                <a:lnTo>
                  <a:pt x="252222" y="270891"/>
                </a:lnTo>
                <a:lnTo>
                  <a:pt x="255778" y="282321"/>
                </a:lnTo>
                <a:lnTo>
                  <a:pt x="294274" y="264239"/>
                </a:lnTo>
                <a:lnTo>
                  <a:pt x="322580" y="232918"/>
                </a:lnTo>
                <a:lnTo>
                  <a:pt x="340010" y="191119"/>
                </a:lnTo>
                <a:lnTo>
                  <a:pt x="345820" y="141224"/>
                </a:lnTo>
                <a:lnTo>
                  <a:pt x="344366" y="115341"/>
                </a:lnTo>
                <a:lnTo>
                  <a:pt x="332694" y="69482"/>
                </a:lnTo>
                <a:lnTo>
                  <a:pt x="309570" y="32146"/>
                </a:lnTo>
                <a:lnTo>
                  <a:pt x="276232" y="7381"/>
                </a:lnTo>
                <a:lnTo>
                  <a:pt x="255778" y="0"/>
                </a:lnTo>
                <a:close/>
              </a:path>
              <a:path w="346075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891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38702" y="1856485"/>
            <a:ext cx="78930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4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56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43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650">
                <a:solidFill>
                  <a:srgbClr val="292934"/>
                </a:solidFill>
                <a:latin typeface="Cambria Math"/>
                <a:cs typeface="Cambria Math"/>
              </a:rPr>
              <a:t>𝑖</a:t>
            </a:r>
            <a:r>
              <a:rPr dirty="0" sz="2400" spc="-58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5261" y="2036317"/>
            <a:ext cx="1110615" cy="552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  <a:tab pos="746760" algn="l"/>
              </a:tabLst>
            </a:pP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𝜏	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	</a:t>
            </a:r>
            <a:r>
              <a:rPr dirty="0" baseline="-32407" sz="3600">
                <a:solidFill>
                  <a:srgbClr val="292934"/>
                </a:solidFill>
                <a:latin typeface="Cambria Math"/>
                <a:cs typeface="Cambria Math"/>
              </a:rPr>
              <a:t>0,</a:t>
            </a:r>
            <a:endParaRPr baseline="-32407" sz="3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7130" y="1856485"/>
            <a:ext cx="798830" cy="73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5"/>
              </a:lnSpc>
            </a:pP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𝜏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  0,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dirty="0" sz="2400" spc="5">
                <a:solidFill>
                  <a:srgbClr val="292934"/>
                </a:solidFill>
                <a:latin typeface="Cambria Math"/>
                <a:cs typeface="Cambria Math"/>
              </a:rPr>
              <a:t>𝜏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≠  0.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68464" y="3945128"/>
            <a:ext cx="368935" cy="282575"/>
          </a:xfrm>
          <a:custGeom>
            <a:avLst/>
            <a:gdLst/>
            <a:ahLst/>
            <a:cxnLst/>
            <a:rect l="l" t="t" r="r" b="b"/>
            <a:pathLst>
              <a:path w="368934" h="282575">
                <a:moveTo>
                  <a:pt x="278637" y="0"/>
                </a:moveTo>
                <a:lnTo>
                  <a:pt x="274574" y="11430"/>
                </a:lnTo>
                <a:lnTo>
                  <a:pt x="290937" y="18522"/>
                </a:lnTo>
                <a:lnTo>
                  <a:pt x="304990" y="28352"/>
                </a:lnTo>
                <a:lnTo>
                  <a:pt x="333523" y="73852"/>
                </a:lnTo>
                <a:lnTo>
                  <a:pt x="341854" y="115623"/>
                </a:lnTo>
                <a:lnTo>
                  <a:pt x="342900" y="139700"/>
                </a:lnTo>
                <a:lnTo>
                  <a:pt x="341852" y="164633"/>
                </a:lnTo>
                <a:lnTo>
                  <a:pt x="333470" y="207547"/>
                </a:lnTo>
                <a:lnTo>
                  <a:pt x="304990" y="253841"/>
                </a:lnTo>
                <a:lnTo>
                  <a:pt x="275081" y="270891"/>
                </a:lnTo>
                <a:lnTo>
                  <a:pt x="278637" y="282321"/>
                </a:lnTo>
                <a:lnTo>
                  <a:pt x="317134" y="264239"/>
                </a:lnTo>
                <a:lnTo>
                  <a:pt x="345439" y="232918"/>
                </a:lnTo>
                <a:lnTo>
                  <a:pt x="362870" y="191119"/>
                </a:lnTo>
                <a:lnTo>
                  <a:pt x="368680" y="141224"/>
                </a:lnTo>
                <a:lnTo>
                  <a:pt x="367208" y="115341"/>
                </a:lnTo>
                <a:lnTo>
                  <a:pt x="355500" y="69482"/>
                </a:lnTo>
                <a:lnTo>
                  <a:pt x="332430" y="32146"/>
                </a:lnTo>
                <a:lnTo>
                  <a:pt x="299092" y="7381"/>
                </a:lnTo>
                <a:lnTo>
                  <a:pt x="278637" y="0"/>
                </a:lnTo>
                <a:close/>
              </a:path>
              <a:path w="368934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725" y="270891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6023" y="458787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70062" y="4321809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764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6023" y="431609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420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7516" y="458787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370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9867" y="4321809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701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7516" y="431609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370" y="0"/>
                </a:lnTo>
              </a:path>
            </a:pathLst>
          </a:custGeom>
          <a:ln w="1143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06575" y="4310888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5" h="282575">
                <a:moveTo>
                  <a:pt x="286258" y="0"/>
                </a:moveTo>
                <a:lnTo>
                  <a:pt x="282194" y="11430"/>
                </a:lnTo>
                <a:lnTo>
                  <a:pt x="298557" y="18522"/>
                </a:lnTo>
                <a:lnTo>
                  <a:pt x="312610" y="28352"/>
                </a:lnTo>
                <a:lnTo>
                  <a:pt x="341143" y="73852"/>
                </a:lnTo>
                <a:lnTo>
                  <a:pt x="349474" y="115623"/>
                </a:lnTo>
                <a:lnTo>
                  <a:pt x="350519" y="139700"/>
                </a:lnTo>
                <a:lnTo>
                  <a:pt x="349472" y="164633"/>
                </a:lnTo>
                <a:lnTo>
                  <a:pt x="341090" y="207547"/>
                </a:lnTo>
                <a:lnTo>
                  <a:pt x="312610" y="253841"/>
                </a:lnTo>
                <a:lnTo>
                  <a:pt x="282702" y="270891"/>
                </a:lnTo>
                <a:lnTo>
                  <a:pt x="286258" y="282320"/>
                </a:lnTo>
                <a:lnTo>
                  <a:pt x="324754" y="264239"/>
                </a:lnTo>
                <a:lnTo>
                  <a:pt x="353060" y="232918"/>
                </a:lnTo>
                <a:lnTo>
                  <a:pt x="370490" y="191119"/>
                </a:lnTo>
                <a:lnTo>
                  <a:pt x="376300" y="141224"/>
                </a:lnTo>
                <a:lnTo>
                  <a:pt x="374846" y="115341"/>
                </a:lnTo>
                <a:lnTo>
                  <a:pt x="363174" y="69482"/>
                </a:lnTo>
                <a:lnTo>
                  <a:pt x="340050" y="32146"/>
                </a:lnTo>
                <a:lnTo>
                  <a:pt x="306712" y="7381"/>
                </a:lnTo>
                <a:lnTo>
                  <a:pt x="286258" y="0"/>
                </a:lnTo>
                <a:close/>
              </a:path>
              <a:path w="376555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726" y="270891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8267" y="3063875"/>
            <a:ext cx="8242300" cy="2350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ct val="100000"/>
              </a:lnSpc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Sıfır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gecikme zamanı olana kadar sinyalin herhangi</a:t>
            </a:r>
            <a:r>
              <a:rPr dirty="0" sz="2400" spc="1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bir</a:t>
            </a:r>
            <a:endParaRPr sz="24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bağıntısı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yoktur.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7110730" algn="l"/>
                <a:tab pos="7490459" algn="l"/>
              </a:tabLst>
            </a:pPr>
            <a:r>
              <a:rPr dirty="0" sz="2400" spc="-55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yr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yal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iç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sab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tin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ğ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eri,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ik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nci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r;</a:t>
            </a:r>
            <a:r>
              <a:rPr dirty="0" sz="24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292934"/>
                </a:solidFill>
                <a:latin typeface="Cambria Math"/>
                <a:cs typeface="Cambria Math"/>
              </a:rPr>
              <a:t>𝑅</a:t>
            </a:r>
            <a:r>
              <a:rPr dirty="0" baseline="-15873" sz="2625" spc="622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637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0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=</a:t>
            </a:r>
            <a:endParaRPr sz="2400">
              <a:latin typeface="Cambria Math"/>
              <a:cs typeface="Cambria Math"/>
            </a:endParaRPr>
          </a:p>
          <a:p>
            <a:pPr marL="262255">
              <a:lnSpc>
                <a:spcPct val="100000"/>
              </a:lnSpc>
              <a:tabLst>
                <a:tab pos="1148080" algn="l"/>
                <a:tab pos="1558290" algn="l"/>
              </a:tabLst>
            </a:pPr>
            <a:r>
              <a:rPr dirty="0" sz="2400" spc="-12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 spc="-1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-12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400" spc="122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28571" sz="2625" spc="67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r>
              <a:rPr dirty="0" baseline="28571" sz="2625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 spc="-39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 marL="195580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Gürültü ortalaması </a:t>
            </a:r>
            <a:r>
              <a:rPr dirty="0" sz="2400" spc="1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baseline="-15873" sz="2625" spc="15">
                <a:solidFill>
                  <a:srgbClr val="292934"/>
                </a:solidFill>
                <a:latin typeface="Cambria Math"/>
                <a:cs typeface="Cambria Math"/>
              </a:rPr>
              <a:t>� </a:t>
            </a:r>
            <a:r>
              <a:rPr dirty="0" sz="2400">
                <a:solidFill>
                  <a:srgbClr val="292934"/>
                </a:solidFill>
                <a:latin typeface="Cambria Math"/>
                <a:cs typeface="Cambria Math"/>
              </a:rPr>
              <a:t>= 0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olan gürültü beyaz gürültü  olarak</a:t>
            </a: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65886"/>
            <a:ext cx="394335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60" b="1">
                <a:solidFill>
                  <a:srgbClr val="FF0000"/>
                </a:solidFill>
                <a:latin typeface="Times New Roman"/>
                <a:cs typeface="Times New Roman"/>
              </a:rPr>
              <a:t>Bu </a:t>
            </a:r>
            <a:r>
              <a:rPr dirty="0" sz="2800" spc="-90" b="1">
                <a:solidFill>
                  <a:srgbClr val="FF0000"/>
                </a:solidFill>
                <a:latin typeface="Times New Roman"/>
                <a:cs typeface="Times New Roman"/>
              </a:rPr>
              <a:t>tekniğin </a:t>
            </a:r>
            <a:r>
              <a:rPr dirty="0" sz="2800" spc="-95" b="1">
                <a:solidFill>
                  <a:srgbClr val="FF0000"/>
                </a:solidFill>
                <a:latin typeface="Times New Roman"/>
                <a:cs typeface="Times New Roman"/>
              </a:rPr>
              <a:t>dezavantajları</a:t>
            </a:r>
            <a:r>
              <a:rPr dirty="0" sz="2800" spc="-5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077" y="1389253"/>
            <a:ext cx="7397750" cy="330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FF6600"/>
              </a:buClr>
              <a:buSzPct val="88888"/>
              <a:buFont typeface="Arial"/>
              <a:buChar char="•"/>
              <a:tabLst>
                <a:tab pos="195580" algn="l"/>
              </a:tabLst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İlk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sayı ve dizinin tekrar uzunluğu arasındaki ilişkiyi (peryod) önceden</a:t>
            </a:r>
            <a:r>
              <a:rPr dirty="0" sz="1800" spc="-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bilmek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mümkün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değildir.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Çoğu kez tekrar uzunluğu</a:t>
            </a:r>
            <a:r>
              <a:rPr dirty="0" sz="1800" spc="-1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kısadır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FF6600"/>
              </a:buClr>
              <a:buSzPct val="88888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Elde edilen sayılar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rassal</a:t>
            </a:r>
            <a:r>
              <a:rPr dirty="0" sz="1800" spc="-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olmayabilir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FF6600"/>
              </a:buClr>
              <a:buSzPct val="88888"/>
              <a:buFont typeface="Arial"/>
              <a:buChar char="•"/>
              <a:tabLst>
                <a:tab pos="195580" algn="l"/>
              </a:tabLst>
            </a:pPr>
            <a:r>
              <a:rPr dirty="0" sz="1800" spc="-50">
                <a:solidFill>
                  <a:srgbClr val="292934"/>
                </a:solidFill>
                <a:latin typeface="Times New Roman"/>
                <a:cs typeface="Times New Roman"/>
              </a:rPr>
              <a:t>Yani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dizide dejenerasyon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söz konusu</a:t>
            </a:r>
            <a:r>
              <a:rPr dirty="0" sz="1800" spc="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olabilir.</a:t>
            </a:r>
            <a:endParaRPr sz="1800">
              <a:latin typeface="Times New Roman"/>
              <a:cs typeface="Times New Roman"/>
            </a:endParaRPr>
          </a:p>
          <a:p>
            <a:pPr marL="195580" marR="346075" indent="-182880">
              <a:lnSpc>
                <a:spcPct val="100000"/>
              </a:lnSpc>
              <a:spcBef>
                <a:spcPts val="1030"/>
              </a:spcBef>
              <a:buClr>
                <a:srgbClr val="FF6600"/>
              </a:buClr>
              <a:buSzPct val="88888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Bu yöntemle belirli bir sayı aritmetik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işleme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başlangıç değeri </a:t>
            </a:r>
            <a:r>
              <a:rPr dirty="0" sz="1800" spc="5">
                <a:solidFill>
                  <a:srgbClr val="292934"/>
                </a:solidFill>
                <a:latin typeface="Times New Roman"/>
                <a:cs typeface="Times New Roman"/>
              </a:rPr>
              <a:t>(seed)</a:t>
            </a:r>
            <a:r>
              <a:rPr dirty="0" sz="18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olarak  verilmekte ve buna bağlı olarak bir sayı</a:t>
            </a:r>
            <a:r>
              <a:rPr dirty="0" sz="1800" spc="-1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hesaplanmaktadır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SzPct val="88888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Hesaplanan </a:t>
            </a:r>
            <a:r>
              <a:rPr dirty="0" sz="1800" spc="5">
                <a:solidFill>
                  <a:srgbClr val="292934"/>
                </a:solidFill>
                <a:latin typeface="Times New Roman"/>
                <a:cs typeface="Times New Roman"/>
              </a:rPr>
              <a:t>sayı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, bu kez başlangıç değeri olarak alınmakta ve </a:t>
            </a:r>
            <a:r>
              <a:rPr dirty="0" sz="1800" spc="5">
                <a:solidFill>
                  <a:srgbClr val="292934"/>
                </a:solidFill>
                <a:latin typeface="Times New Roman"/>
                <a:cs typeface="Times New Roman"/>
              </a:rPr>
              <a:t>yeni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r>
              <a:rPr dirty="0" sz="1800" spc="-2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292934"/>
                </a:solidFill>
                <a:latin typeface="Times New Roman"/>
                <a:cs typeface="Times New Roman"/>
              </a:rPr>
              <a:t>sayı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üretilmektedir</a:t>
            </a:r>
            <a:endParaRPr sz="1800">
              <a:latin typeface="Times New Roman"/>
              <a:cs typeface="Times New Roman"/>
            </a:endParaRPr>
          </a:p>
          <a:p>
            <a:pPr marL="195580" marR="738505" indent="-18288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SzPct val="88888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Böylece her üretilen sayıdan </a:t>
            </a:r>
            <a:r>
              <a:rPr dirty="0" sz="1800" spc="5">
                <a:solidFill>
                  <a:srgbClr val="292934"/>
                </a:solidFill>
                <a:latin typeface="Times New Roman"/>
                <a:cs typeface="Times New Roman"/>
              </a:rPr>
              <a:t>yeni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 sayı üretilerek bir sayı dizisi</a:t>
            </a:r>
            <a:r>
              <a:rPr dirty="0" sz="1800" spc="-1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elde  edilmektedir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253" y="86868"/>
            <a:ext cx="23336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BMÜ-421 Benzetim </a:t>
            </a:r>
            <a:r>
              <a:rPr dirty="0" sz="1200" spc="-10">
                <a:solidFill>
                  <a:srgbClr val="696363"/>
                </a:solidFill>
                <a:latin typeface="Arial"/>
                <a:cs typeface="Arial"/>
              </a:rPr>
              <a:t>ve</a:t>
            </a:r>
            <a:r>
              <a:rPr dirty="0" sz="1200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96363"/>
                </a:solidFill>
                <a:latin typeface="Arial"/>
                <a:cs typeface="Arial"/>
              </a:rPr>
              <a:t>Modelleme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ilhan</dc:creator>
  <dc:title>BMÜ-421 Benzetim ve Modelleme STOKASTİK ÜRETEÇLER</dc:title>
  <dcterms:created xsi:type="dcterms:W3CDTF">2016-04-04T17:25:38Z</dcterms:created>
  <dcterms:modified xsi:type="dcterms:W3CDTF">2016-04-04T17:25:38Z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2016-04-04T00:00:00Z</vt:filetime>
  </property>
</Properties>
</file>