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97890"/>
            <a:ext cx="8072119" cy="85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567" y="2597784"/>
            <a:ext cx="8398865" cy="390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5718" y="5740247"/>
            <a:ext cx="2825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045" y="2419477"/>
            <a:ext cx="4396740" cy="201231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890" marR="5080" indent="-250825">
              <a:lnSpc>
                <a:spcPct val="100000"/>
              </a:lnSpc>
            </a:pPr>
            <a:r>
              <a:rPr dirty="0" sz="6600" spc="-105" b="0">
                <a:latin typeface="Cambria"/>
                <a:cs typeface="Cambria"/>
              </a:rPr>
              <a:t>Ol</a:t>
            </a:r>
            <a:r>
              <a:rPr dirty="0" sz="6600" spc="-229" b="0">
                <a:latin typeface="Cambria"/>
                <a:cs typeface="Cambria"/>
              </a:rPr>
              <a:t>a</a:t>
            </a:r>
            <a:r>
              <a:rPr dirty="0" sz="6600" spc="-95" b="0">
                <a:latin typeface="Cambria"/>
                <a:cs typeface="Cambria"/>
              </a:rPr>
              <a:t>y-</a:t>
            </a:r>
            <a:r>
              <a:rPr dirty="0" sz="6600" spc="-615" b="0">
                <a:latin typeface="Cambria"/>
                <a:cs typeface="Cambria"/>
              </a:rPr>
              <a:t>T</a:t>
            </a:r>
            <a:r>
              <a:rPr dirty="0" sz="6600" spc="-100" b="0">
                <a:latin typeface="Cambria"/>
                <a:cs typeface="Cambria"/>
              </a:rPr>
              <a:t>ab</a:t>
            </a:r>
            <a:r>
              <a:rPr dirty="0" sz="6600" spc="-105" b="0">
                <a:latin typeface="Cambria"/>
                <a:cs typeface="Cambria"/>
              </a:rPr>
              <a:t>a</a:t>
            </a:r>
            <a:r>
              <a:rPr dirty="0" sz="6600" spc="-100" b="0">
                <a:latin typeface="Cambria"/>
                <a:cs typeface="Cambria"/>
              </a:rPr>
              <a:t>n</a:t>
            </a:r>
            <a:r>
              <a:rPr dirty="0" sz="6600" spc="-105" b="0">
                <a:latin typeface="Cambria"/>
                <a:cs typeface="Cambria"/>
              </a:rPr>
              <a:t>l</a:t>
            </a:r>
            <a:r>
              <a:rPr dirty="0" sz="6600" b="0">
                <a:latin typeface="Cambria"/>
                <a:cs typeface="Cambria"/>
              </a:rPr>
              <a:t>ı  </a:t>
            </a:r>
            <a:r>
              <a:rPr dirty="0" sz="6600" spc="-90" b="0">
                <a:latin typeface="Cambria"/>
                <a:cs typeface="Cambria"/>
              </a:rPr>
              <a:t>Modelleme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685" y="4828285"/>
            <a:ext cx="127190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8E8D8B"/>
                </a:solidFill>
                <a:latin typeface="Calibri"/>
                <a:cs typeface="Calibri"/>
              </a:rPr>
              <a:t>İlhan</a:t>
            </a:r>
            <a:r>
              <a:rPr dirty="0" sz="2000" spc="-100" b="1">
                <a:solidFill>
                  <a:srgbClr val="8E8D8B"/>
                </a:solidFill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8E8D8B"/>
                </a:solidFill>
                <a:latin typeface="Calibri"/>
                <a:cs typeface="Calibri"/>
              </a:rPr>
              <a:t>AYDIN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933703"/>
            <a:ext cx="6101715" cy="266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kuyruk sisteminin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5 bileşeni </a:t>
            </a:r>
            <a:r>
              <a:rPr dirty="0" sz="2500" spc="-50">
                <a:solidFill>
                  <a:srgbClr val="2E2B1F"/>
                </a:solidFill>
                <a:latin typeface="Calibri"/>
                <a:cs typeface="Calibri"/>
              </a:rPr>
              <a:t>vardır.</a:t>
            </a:r>
            <a:r>
              <a:rPr dirty="0" sz="2500" spc="1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Bunlar;</a:t>
            </a:r>
            <a:endParaRPr sz="25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500" spc="-30">
                <a:solidFill>
                  <a:srgbClr val="2E2B1F"/>
                </a:solidFill>
                <a:latin typeface="Calibri"/>
                <a:cs typeface="Calibri"/>
              </a:rPr>
              <a:t>Varış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prosesi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(Arrival</a:t>
            </a:r>
            <a:r>
              <a:rPr dirty="0" sz="25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process)</a:t>
            </a:r>
            <a:endParaRPr sz="25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5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2500" spc="-15">
                <a:solidFill>
                  <a:srgbClr val="2E2B1F"/>
                </a:solidFill>
                <a:latin typeface="Calibri"/>
                <a:cs typeface="Calibri"/>
              </a:rPr>
              <a:t>prosesi </a:t>
            </a:r>
            <a:r>
              <a:rPr dirty="0" sz="2500">
                <a:solidFill>
                  <a:srgbClr val="2E2B1F"/>
                </a:solidFill>
                <a:latin typeface="Calibri"/>
                <a:cs typeface="Calibri"/>
              </a:rPr>
              <a:t>(Service</a:t>
            </a:r>
            <a:r>
              <a:rPr dirty="0" sz="2500" spc="-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process)</a:t>
            </a:r>
            <a:endParaRPr sz="25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500" spc="-1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disiplini (Queueing</a:t>
            </a:r>
            <a:r>
              <a:rPr dirty="0" sz="2500" spc="1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Discipline)</a:t>
            </a:r>
            <a:endParaRPr sz="25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Sistemde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izin verilen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müşteri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25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500" spc="-10">
                <a:solidFill>
                  <a:srgbClr val="2E2B1F"/>
                </a:solidFill>
                <a:latin typeface="Calibri"/>
                <a:cs typeface="Calibri"/>
              </a:rPr>
              <a:t>Müşterinin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geldiği yığının</a:t>
            </a:r>
            <a:r>
              <a:rPr dirty="0" sz="25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2E2B1F"/>
                </a:solidFill>
                <a:latin typeface="Calibri"/>
                <a:cs typeface="Calibri"/>
              </a:rPr>
              <a:t>genişliği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405129"/>
            <a:ext cx="7066915" cy="489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>
              <a:lnSpc>
                <a:spcPct val="100000"/>
              </a:lnSpc>
            </a:pPr>
            <a:r>
              <a:rPr dirty="0" sz="2800" spc="-70" b="1">
                <a:solidFill>
                  <a:srgbClr val="675E46"/>
                </a:solidFill>
                <a:latin typeface="Cambria"/>
                <a:cs typeface="Cambria"/>
              </a:rPr>
              <a:t>Bir</a:t>
            </a:r>
            <a:r>
              <a:rPr dirty="0" sz="2800" spc="-240" b="1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dirty="0" sz="2800" spc="-105" b="1">
                <a:solidFill>
                  <a:srgbClr val="675E46"/>
                </a:solidFill>
                <a:latin typeface="Cambria"/>
                <a:cs typeface="Cambria"/>
              </a:rPr>
              <a:t>Kuyruk</a:t>
            </a:r>
            <a:r>
              <a:rPr dirty="0" sz="2800" spc="-240" b="1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dirty="0" sz="2800" spc="-95" b="1">
                <a:solidFill>
                  <a:srgbClr val="675E46"/>
                </a:solidFill>
                <a:latin typeface="Cambria"/>
                <a:cs typeface="Cambria"/>
              </a:rPr>
              <a:t>Sisteminin</a:t>
            </a:r>
            <a:r>
              <a:rPr dirty="0" sz="2800" spc="-270" b="1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dirty="0" sz="2800" spc="-95" b="1">
                <a:solidFill>
                  <a:srgbClr val="675E46"/>
                </a:solidFill>
                <a:latin typeface="Cambria"/>
                <a:cs typeface="Cambria"/>
              </a:rPr>
              <a:t>Bileşenleri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-20" b="1" i="1">
                <a:solidFill>
                  <a:srgbClr val="2E2B1F"/>
                </a:solidFill>
                <a:latin typeface="Calibri"/>
                <a:cs typeface="Calibri"/>
              </a:rPr>
              <a:t>Varı</a:t>
            </a:r>
            <a:r>
              <a:rPr dirty="0" sz="2800" spc="-20" b="1">
                <a:solidFill>
                  <a:srgbClr val="2E2B1F"/>
                </a:solidFill>
                <a:latin typeface="Calibri"/>
                <a:cs typeface="Calibri"/>
              </a:rPr>
              <a:t>ş</a:t>
            </a:r>
            <a:r>
              <a:rPr dirty="0" sz="2800" spc="-20" b="1" i="1">
                <a:solidFill>
                  <a:srgbClr val="2E2B1F"/>
                </a:solidFill>
                <a:latin typeface="Calibri"/>
                <a:cs typeface="Calibri"/>
              </a:rPr>
              <a:t>lar</a:t>
            </a:r>
            <a:r>
              <a:rPr dirty="0" sz="2800" spc="-20" b="1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Müsteriler sisteme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belirli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bir varış</a:t>
            </a:r>
            <a:r>
              <a:rPr dirty="0" sz="2800" spc="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yapısında</a:t>
            </a:r>
            <a:endParaRPr sz="28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girerler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-15" b="1" i="1">
                <a:solidFill>
                  <a:srgbClr val="2E2B1F"/>
                </a:solidFill>
                <a:latin typeface="Calibri"/>
                <a:cs typeface="Calibri"/>
              </a:rPr>
              <a:t>Kuyrukta </a:t>
            </a:r>
            <a:r>
              <a:rPr dirty="0" sz="2800" spc="-5" b="1" i="1">
                <a:solidFill>
                  <a:srgbClr val="2E2B1F"/>
                </a:solidFill>
                <a:latin typeface="Calibri"/>
                <a:cs typeface="Calibri"/>
              </a:rPr>
              <a:t>Bekleme</a:t>
            </a:r>
            <a:r>
              <a:rPr dirty="0" sz="2800" b="1" i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538480" marR="5080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Müşteriler sırada </a:t>
            </a:r>
            <a:r>
              <a:rPr dirty="0" sz="2800" spc="-30">
                <a:solidFill>
                  <a:srgbClr val="2E2B1F"/>
                </a:solidFill>
                <a:latin typeface="Calibri"/>
                <a:cs typeface="Calibri"/>
              </a:rPr>
              <a:t>veya </a:t>
            </a: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sıralarda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hizmet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almak  için</a:t>
            </a:r>
            <a:r>
              <a:rPr dirty="0" sz="28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beklerler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-10" b="1" i="1">
                <a:solidFill>
                  <a:srgbClr val="2E2B1F"/>
                </a:solidFill>
                <a:latin typeface="Calibri"/>
                <a:cs typeface="Calibri"/>
              </a:rPr>
              <a:t>Hizmet</a:t>
            </a:r>
            <a:r>
              <a:rPr dirty="0" sz="2800" spc="-55" b="1" i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Müşterilerin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hizmeti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alması </a:t>
            </a: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ve</a:t>
            </a:r>
            <a:r>
              <a:rPr dirty="0" sz="2800" spc="1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müteakiben</a:t>
            </a:r>
            <a:endParaRPr sz="28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sistemi </a:t>
            </a:r>
            <a:r>
              <a:rPr dirty="0" sz="2800" spc="-10">
                <a:solidFill>
                  <a:srgbClr val="2E2B1F"/>
                </a:solidFill>
                <a:latin typeface="Calibri"/>
                <a:cs typeface="Calibri"/>
              </a:rPr>
              <a:t>terk </a:t>
            </a:r>
            <a:r>
              <a:rPr dirty="0" sz="2800" spc="-5">
                <a:solidFill>
                  <a:srgbClr val="2E2B1F"/>
                </a:solidFill>
                <a:latin typeface="Calibri"/>
                <a:cs typeface="Calibri"/>
              </a:rPr>
              <a:t>etmeleri</a:t>
            </a:r>
            <a:r>
              <a:rPr dirty="0" sz="2800" spc="-15">
                <a:solidFill>
                  <a:srgbClr val="2E2B1F"/>
                </a:solidFill>
                <a:latin typeface="Calibri"/>
                <a:cs typeface="Calibri"/>
              </a:rPr>
              <a:t> gereklidir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734314"/>
            <a:ext cx="8236584" cy="1755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 sz="2200" spc="-35" b="1">
                <a:solidFill>
                  <a:srgbClr val="FF9900"/>
                </a:solidFill>
                <a:latin typeface="Times New Roman"/>
                <a:cs typeface="Times New Roman"/>
              </a:rPr>
              <a:t>1.Varış</a:t>
            </a:r>
            <a:r>
              <a:rPr dirty="0" sz="2200" spc="-60" b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FF9900"/>
                </a:solidFill>
                <a:latin typeface="Times New Roman"/>
                <a:cs typeface="Times New Roman"/>
              </a:rPr>
              <a:t>Prosesi</a:t>
            </a:r>
            <a:endParaRPr sz="22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ts val="2110"/>
              </a:lnSpc>
              <a:spcBef>
                <a:spcPts val="51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Bir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kuyruk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sisteminde </a:t>
            </a:r>
            <a:r>
              <a:rPr dirty="0" sz="2200" b="1">
                <a:solidFill>
                  <a:srgbClr val="2E2B1F"/>
                </a:solidFill>
                <a:latin typeface="Times New Roman"/>
                <a:cs typeface="Times New Roman"/>
              </a:rPr>
              <a:t>varış </a:t>
            </a:r>
            <a:r>
              <a:rPr dirty="0" sz="2200" spc="-10" b="1">
                <a:solidFill>
                  <a:srgbClr val="2E2B1F"/>
                </a:solidFill>
                <a:latin typeface="Times New Roman"/>
                <a:cs typeface="Times New Roman"/>
              </a:rPr>
              <a:t>prosesi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;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müşterilerin sisteme geliş </a:t>
            </a:r>
            <a:r>
              <a:rPr dirty="0" sz="2200" spc="5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modelini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tanımlar.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Bu durumda varış prosesi, müşterilerin varışlar arası  zamanları ile karakterize </a:t>
            </a:r>
            <a:r>
              <a:rPr dirty="0" sz="2200" spc="-20">
                <a:solidFill>
                  <a:srgbClr val="2E2B1F"/>
                </a:solidFill>
                <a:latin typeface="Times New Roman"/>
                <a:cs typeface="Times New Roman"/>
              </a:rPr>
              <a:t>edilir. </a:t>
            </a:r>
            <a:r>
              <a:rPr dirty="0" sz="2200" spc="-40">
                <a:solidFill>
                  <a:srgbClr val="2E2B1F"/>
                </a:solidFill>
                <a:latin typeface="Times New Roman"/>
                <a:cs typeface="Times New Roman"/>
              </a:rPr>
              <a:t>Varışlar,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sabit zamanlarda </a:t>
            </a:r>
            <a:r>
              <a:rPr dirty="0" sz="2200" spc="5">
                <a:solidFill>
                  <a:srgbClr val="2E2B1F"/>
                </a:solidFill>
                <a:latin typeface="Times New Roman"/>
                <a:cs typeface="Times New Roman"/>
              </a:rPr>
              <a:t>ya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da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rassal  zamanlarda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olabilir. </a:t>
            </a:r>
            <a:r>
              <a:rPr dirty="0" sz="2200" spc="-35">
                <a:solidFill>
                  <a:srgbClr val="2E2B1F"/>
                </a:solidFill>
                <a:latin typeface="Times New Roman"/>
                <a:cs typeface="Times New Roman"/>
              </a:rPr>
              <a:t>Varışlar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rassal zamanlarda oluyorsa, varışlar arası 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zaman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bir dağılım ile</a:t>
            </a:r>
            <a:r>
              <a:rPr dirty="0" sz="2200" spc="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modellenir.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2478404"/>
            <a:ext cx="8007984" cy="41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dirty="0" sz="2200" spc="-5" b="1">
                <a:solidFill>
                  <a:srgbClr val="A9A47B"/>
                </a:solidFill>
                <a:latin typeface="Times New Roman"/>
                <a:cs typeface="Times New Roman"/>
              </a:rPr>
              <a:t>A</a:t>
            </a:r>
            <a:r>
              <a:rPr dirty="0" baseline="-24904" sz="2175" spc="-7" b="1">
                <a:solidFill>
                  <a:srgbClr val="A9A47B"/>
                </a:solidFill>
                <a:latin typeface="Times New Roman"/>
                <a:cs typeface="Times New Roman"/>
              </a:rPr>
              <a:t>i	</a:t>
            </a:r>
            <a:r>
              <a:rPr dirty="0" sz="2200" spc="-5" b="1">
                <a:solidFill>
                  <a:srgbClr val="A9A47B"/>
                </a:solidFill>
                <a:latin typeface="Times New Roman"/>
                <a:cs typeface="Times New Roman"/>
              </a:rPr>
              <a:t>: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(i-1).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ve i. müşteri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varışları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arasındaki varışlar arası zaman </a:t>
            </a:r>
            <a:r>
              <a:rPr dirty="0" sz="2200" spc="26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aralığı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91" y="2746628"/>
            <a:ext cx="70167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ol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su</a:t>
            </a:r>
            <a:r>
              <a:rPr dirty="0" sz="2200" spc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291" y="3081909"/>
            <a:ext cx="8007984" cy="2226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dirty="0" baseline="-24904" sz="2175" b="1">
                <a:solidFill>
                  <a:srgbClr val="2E2B1F"/>
                </a:solidFill>
                <a:latin typeface="Times New Roman"/>
                <a:cs typeface="Times New Roman"/>
              </a:rPr>
              <a:t>1</a:t>
            </a:r>
            <a:r>
              <a:rPr dirty="0" sz="2200" b="1">
                <a:solidFill>
                  <a:srgbClr val="2E2B1F"/>
                </a:solidFill>
                <a:latin typeface="Times New Roman"/>
                <a:cs typeface="Times New Roman"/>
              </a:rPr>
              <a:t>, a</a:t>
            </a:r>
            <a:r>
              <a:rPr dirty="0" baseline="-24904" sz="2175" b="1">
                <a:solidFill>
                  <a:srgbClr val="2E2B1F"/>
                </a:solidFill>
                <a:latin typeface="Times New Roman"/>
                <a:cs typeface="Times New Roman"/>
              </a:rPr>
              <a:t>2</a:t>
            </a:r>
            <a:r>
              <a:rPr dirty="0" sz="2200" b="1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........: rassal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 değişkenlerdir.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solidFill>
                  <a:srgbClr val="A9A47B"/>
                </a:solidFill>
                <a:latin typeface="Times New Roman"/>
                <a:cs typeface="Times New Roman"/>
              </a:rPr>
              <a:t>E(a) :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varışlararası ortalama (beklenen)</a:t>
            </a:r>
            <a:r>
              <a:rPr dirty="0" sz="2200" spc="10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Times New Roman"/>
                <a:cs typeface="Times New Roman"/>
              </a:rPr>
              <a:t>zaman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  <a:spcBef>
                <a:spcPts val="15"/>
              </a:spcBef>
            </a:pPr>
            <a:r>
              <a:rPr dirty="0" sz="2200" spc="-5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200" spc="35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A9A47B"/>
                </a:solidFill>
                <a:latin typeface="Times New Roman"/>
                <a:cs typeface="Times New Roman"/>
              </a:rPr>
              <a:t>=</a:t>
            </a:r>
            <a:r>
              <a:rPr dirty="0" sz="2200" spc="355">
                <a:solidFill>
                  <a:srgbClr val="A9A47B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1/E(A)</a:t>
            </a:r>
            <a:r>
              <a:rPr dirty="0" sz="2200" spc="36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r>
              <a:rPr dirty="0" sz="2200" spc="37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Müşterilerin</a:t>
            </a:r>
            <a:r>
              <a:rPr dirty="0" sz="2200" spc="37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varış</a:t>
            </a:r>
            <a:r>
              <a:rPr dirty="0" sz="2200" spc="35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oranı</a:t>
            </a:r>
            <a:r>
              <a:rPr dirty="0" sz="2200" spc="36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(Birim</a:t>
            </a:r>
            <a:r>
              <a:rPr dirty="0" sz="2200" spc="3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zamanda</a:t>
            </a:r>
            <a:r>
              <a:rPr dirty="0" sz="2200" spc="36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gelen</a:t>
            </a:r>
            <a:r>
              <a:rPr dirty="0" sz="2200" spc="36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müşteri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sayısı)</a:t>
            </a:r>
            <a:endParaRPr sz="2200">
              <a:latin typeface="Times New Roman"/>
              <a:cs typeface="Times New Roman"/>
            </a:endParaRPr>
          </a:p>
          <a:p>
            <a:pPr marL="12700" marR="6985">
              <a:lnSpc>
                <a:spcPct val="80000"/>
              </a:lnSpc>
              <a:spcBef>
                <a:spcPts val="525"/>
              </a:spcBef>
            </a:pPr>
            <a:r>
              <a:rPr dirty="0" sz="2200" spc="-5" b="1">
                <a:solidFill>
                  <a:srgbClr val="A9A47B"/>
                </a:solidFill>
                <a:latin typeface="Times New Roman"/>
                <a:cs typeface="Times New Roman"/>
              </a:rPr>
              <a:t>Örnek :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Bir dakikada 5 varış olan bir sistemde </a:t>
            </a:r>
            <a:r>
              <a:rPr dirty="0" sz="2200">
                <a:solidFill>
                  <a:srgbClr val="2E2B1F"/>
                </a:solidFill>
                <a:latin typeface="Times New Roman"/>
                <a:cs typeface="Times New Roman"/>
              </a:rPr>
              <a:t>varışlar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arası zaman  aralığı</a:t>
            </a:r>
            <a:r>
              <a:rPr dirty="0" sz="2200" spc="-4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ortalaması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E(a)=1/ </a:t>
            </a:r>
            <a:r>
              <a:rPr dirty="0" sz="2200" spc="-5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=1/5=0.20</a:t>
            </a:r>
            <a:r>
              <a:rPr dirty="0" sz="2200" spc="-1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dak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267" y="217678"/>
            <a:ext cx="509905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29"/>
              <a:t> </a:t>
            </a:r>
            <a:r>
              <a:rPr dirty="0" spc="-105"/>
              <a:t>Kuyruk</a:t>
            </a:r>
            <a:r>
              <a:rPr dirty="0" spc="-225"/>
              <a:t> </a:t>
            </a:r>
            <a:r>
              <a:rPr dirty="0" spc="-95"/>
              <a:t>Sisteminin</a:t>
            </a:r>
            <a:r>
              <a:rPr dirty="0" spc="-250"/>
              <a:t> </a:t>
            </a:r>
            <a:r>
              <a:rPr dirty="0" spc="-95"/>
              <a:t>Bileşenleri</a:t>
            </a:r>
          </a:p>
        </p:txBody>
      </p:sp>
      <p:sp>
        <p:nvSpPr>
          <p:cNvPr id="7" name="object 7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88" y="170815"/>
            <a:ext cx="199136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4"/>
              <a:t>Varış</a:t>
            </a:r>
            <a:r>
              <a:rPr dirty="0" spc="-330"/>
              <a:t> </a:t>
            </a:r>
            <a:r>
              <a:rPr dirty="0" spc="-90"/>
              <a:t>Prosesi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650366"/>
            <a:ext cx="7550150" cy="3682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solidFill>
                  <a:srgbClr val="2E2B1F"/>
                </a:solidFill>
                <a:latin typeface="Calibri"/>
                <a:cs typeface="Calibri"/>
              </a:rPr>
              <a:t>Deterministik </a:t>
            </a:r>
            <a:r>
              <a:rPr dirty="0" sz="2000" spc="-25" b="1">
                <a:solidFill>
                  <a:srgbClr val="2E2B1F"/>
                </a:solidFill>
                <a:latin typeface="Calibri"/>
                <a:cs typeface="Calibri"/>
              </a:rPr>
              <a:t>Varış</a:t>
            </a:r>
            <a:r>
              <a:rPr dirty="0" sz="2000" spc="-8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E2B1F"/>
                </a:solidFill>
                <a:latin typeface="Calibri"/>
                <a:cs typeface="Calibri"/>
              </a:rPr>
              <a:t>Süreci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Rassal </a:t>
            </a:r>
            <a:r>
              <a:rPr dirty="0" sz="2000" spc="-25" b="1">
                <a:solidFill>
                  <a:srgbClr val="2E2B1F"/>
                </a:solidFill>
                <a:latin typeface="Calibri"/>
                <a:cs typeface="Calibri"/>
              </a:rPr>
              <a:t>Varı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ş</a:t>
            </a:r>
            <a:r>
              <a:rPr dirty="0" sz="20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E2B1F"/>
                </a:solidFill>
                <a:latin typeface="Calibri"/>
                <a:cs typeface="Calibri"/>
              </a:rPr>
              <a:t>Süreci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9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 spc="-10" i="1">
                <a:solidFill>
                  <a:srgbClr val="2E2B1F"/>
                </a:solidFill>
                <a:latin typeface="Calibri"/>
                <a:cs typeface="Calibri"/>
              </a:rPr>
              <a:t>Poison</a:t>
            </a:r>
            <a:r>
              <a:rPr dirty="0" sz="1800" spc="-85" i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2E2B1F"/>
                </a:solidFill>
                <a:latin typeface="Calibri"/>
                <a:cs typeface="Calibri"/>
              </a:rPr>
              <a:t>Dağılımı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Poison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Dağılımına 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Bağlı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Olan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Varışlar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için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Koşullar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 i="1">
                <a:solidFill>
                  <a:srgbClr val="006FC0"/>
                </a:solidFill>
                <a:latin typeface="Calibri"/>
                <a:cs typeface="Calibri"/>
              </a:rPr>
              <a:t>Düzenlilik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 hizmet imkanından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her an</a:t>
            </a:r>
            <a:r>
              <a:rPr dirty="0" sz="2200" spc="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faydalanabilir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Durağanlık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Bekleme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hattı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her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için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aynı zaman</a:t>
            </a:r>
            <a:r>
              <a:rPr dirty="0" sz="2200" spc="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ve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25">
                <a:solidFill>
                  <a:srgbClr val="2E2B1F"/>
                </a:solidFill>
                <a:latin typeface="Calibri"/>
                <a:cs typeface="Calibri"/>
              </a:rPr>
              <a:t>uzunluktadır,</a:t>
            </a:r>
            <a:r>
              <a:rPr dirty="0" sz="22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2E2B1F"/>
                </a:solidFill>
                <a:latin typeface="Calibri"/>
                <a:cs typeface="Calibri"/>
              </a:rPr>
              <a:t>durağandır.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 i="1">
                <a:solidFill>
                  <a:srgbClr val="006FC0"/>
                </a:solidFill>
                <a:latin typeface="Calibri"/>
                <a:cs typeface="Calibri"/>
              </a:rPr>
              <a:t>Bağımsızlık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Müşteriler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birbirinden bağımsız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olarak sisteme</a:t>
            </a:r>
            <a:r>
              <a:rPr dirty="0" sz="2200" spc="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giriş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30">
                <a:solidFill>
                  <a:srgbClr val="2E2B1F"/>
                </a:solidFill>
                <a:latin typeface="Calibri"/>
                <a:cs typeface="Calibri"/>
              </a:rPr>
              <a:t>yaparlar.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Poison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Dağılıma 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Bağlı</a:t>
            </a:r>
            <a:r>
              <a:rPr dirty="0" sz="22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Varışlar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7875" y="4508500"/>
            <a:ext cx="4176649" cy="208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0439"/>
            <a:ext cx="523938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 b="0">
                <a:latin typeface="Cambria"/>
                <a:cs typeface="Cambria"/>
              </a:rPr>
              <a:t>Örnek</a:t>
            </a:r>
            <a:r>
              <a:rPr dirty="0" spc="-225" b="0">
                <a:latin typeface="Cambria"/>
                <a:cs typeface="Cambria"/>
              </a:rPr>
              <a:t> </a:t>
            </a:r>
            <a:r>
              <a:rPr dirty="0" spc="-5" b="0">
                <a:latin typeface="Cambria"/>
                <a:cs typeface="Cambria"/>
              </a:rPr>
              <a:t>-</a:t>
            </a:r>
            <a:r>
              <a:rPr dirty="0" spc="-225" b="0">
                <a:latin typeface="Cambria"/>
                <a:cs typeface="Cambria"/>
              </a:rPr>
              <a:t> </a:t>
            </a:r>
            <a:r>
              <a:rPr dirty="0" spc="-105" b="0">
                <a:latin typeface="Cambria"/>
                <a:cs typeface="Cambria"/>
              </a:rPr>
              <a:t>Bilgisayar</a:t>
            </a:r>
            <a:r>
              <a:rPr dirty="0" spc="-225" b="0">
                <a:latin typeface="Cambria"/>
                <a:cs typeface="Cambria"/>
              </a:rPr>
              <a:t> </a:t>
            </a:r>
            <a:r>
              <a:rPr dirty="0" spc="-85" b="0">
                <a:latin typeface="Cambria"/>
                <a:cs typeface="Cambria"/>
              </a:rPr>
              <a:t>Donanım</a:t>
            </a:r>
            <a:r>
              <a:rPr dirty="0" spc="-254" b="0">
                <a:latin typeface="Cambria"/>
                <a:cs typeface="Cambria"/>
              </a:rPr>
              <a:t> </a:t>
            </a:r>
            <a:r>
              <a:rPr dirty="0" spc="-95" b="0">
                <a:latin typeface="Cambria"/>
                <a:cs typeface="Cambria"/>
              </a:rPr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793750"/>
            <a:ext cx="6368415" cy="234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Müşteriler Poison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dağılıma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uygun varış</a:t>
            </a:r>
            <a:r>
              <a:rPr dirty="0"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2E2B1F"/>
                </a:solidFill>
                <a:latin typeface="Calibri"/>
                <a:cs typeface="Calibri"/>
              </a:rPr>
              <a:t>yapmaktadır.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Salı 8:00-9:00 = 6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(ortalama)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ise;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8:00-8:30 Saatleri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arasında varış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yapma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olasılığı</a:t>
            </a:r>
            <a:r>
              <a:rPr dirty="0" sz="22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nedir?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= 6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müsteri varısı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/</a:t>
            </a:r>
            <a:r>
              <a:rPr dirty="0" sz="22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saat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40665" algn="l"/>
              </a:tabLst>
            </a:pPr>
            <a:r>
              <a:rPr dirty="0" sz="22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t = 30 dk. = 0.5</a:t>
            </a:r>
            <a:r>
              <a:rPr dirty="0" sz="22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saat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40665" algn="l"/>
              </a:tabLst>
            </a:pPr>
            <a:r>
              <a:rPr dirty="0" sz="22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2200" spc="-5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200" spc="-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t = 6(0.5) = 3</a:t>
            </a:r>
            <a:r>
              <a:rPr dirty="0" sz="22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müşteri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5650" y="3114611"/>
            <a:ext cx="2709799" cy="890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600" y="4157662"/>
            <a:ext cx="5845175" cy="207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05076" y="5903912"/>
            <a:ext cx="4583430" cy="549275"/>
          </a:xfrm>
          <a:custGeom>
            <a:avLst/>
            <a:gdLst/>
            <a:ahLst/>
            <a:cxnLst/>
            <a:rect l="l" t="t" r="r" b="b"/>
            <a:pathLst>
              <a:path w="4583430" h="549275">
                <a:moveTo>
                  <a:pt x="0" y="549275"/>
                </a:moveTo>
                <a:lnTo>
                  <a:pt x="4583049" y="549275"/>
                </a:lnTo>
                <a:lnTo>
                  <a:pt x="4583049" y="0"/>
                </a:lnTo>
                <a:lnTo>
                  <a:pt x="0" y="0"/>
                </a:lnTo>
                <a:lnTo>
                  <a:pt x="0" y="549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05076" y="5903912"/>
            <a:ext cx="4583430" cy="549275"/>
          </a:xfrm>
          <a:custGeom>
            <a:avLst/>
            <a:gdLst/>
            <a:ahLst/>
            <a:cxnLst/>
            <a:rect l="l" t="t" r="r" b="b"/>
            <a:pathLst>
              <a:path w="4583430" h="549275">
                <a:moveTo>
                  <a:pt x="0" y="549275"/>
                </a:moveTo>
                <a:lnTo>
                  <a:pt x="4583049" y="549275"/>
                </a:lnTo>
                <a:lnTo>
                  <a:pt x="4583049" y="0"/>
                </a:lnTo>
                <a:lnTo>
                  <a:pt x="0" y="0"/>
                </a:lnTo>
                <a:lnTo>
                  <a:pt x="0" y="5492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9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600" spc="-105" b="0">
                <a:latin typeface="Cambria"/>
                <a:cs typeface="Cambria"/>
              </a:rPr>
              <a:t>Ö</a:t>
            </a:r>
            <a:r>
              <a:rPr dirty="0" sz="4600" spc="-110" b="0">
                <a:latin typeface="Cambria"/>
                <a:cs typeface="Cambria"/>
              </a:rPr>
              <a:t>r</a:t>
            </a:r>
            <a:r>
              <a:rPr dirty="0" sz="4600" spc="-100" b="0">
                <a:latin typeface="Cambria"/>
                <a:cs typeface="Cambria"/>
              </a:rPr>
              <a:t>n</a:t>
            </a:r>
            <a:r>
              <a:rPr dirty="0" sz="4600" spc="-100" b="0">
                <a:latin typeface="Cambria"/>
                <a:cs typeface="Cambria"/>
              </a:rPr>
              <a:t>e</a:t>
            </a:r>
            <a:r>
              <a:rPr dirty="0" sz="4600" spc="-100" b="0">
                <a:latin typeface="Cambria"/>
                <a:cs typeface="Cambria"/>
              </a:rPr>
              <a:t>k</a:t>
            </a:r>
            <a:r>
              <a:rPr dirty="0" sz="4600" b="0">
                <a:latin typeface="Cambria"/>
                <a:cs typeface="Cambria"/>
              </a:rPr>
              <a:t>: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29283"/>
            <a:ext cx="6828790" cy="3849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Örnek 3.18. </a:t>
            </a: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şehirde ender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rastlanan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hastalıktan,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bir 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hafta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içinde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ortalama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ölen kişi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sayısı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4’ </a:t>
            </a:r>
            <a:r>
              <a:rPr dirty="0" sz="2200" spc="-60">
                <a:solidFill>
                  <a:srgbClr val="2E2B1F"/>
                </a:solidFill>
                <a:latin typeface="Calibri"/>
                <a:cs typeface="Calibri"/>
              </a:rPr>
              <a:t>dür.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Belli bir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hafta 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içinde bu</a:t>
            </a:r>
            <a:r>
              <a:rPr dirty="0" sz="22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hastalıktan,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a)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Hiç kimsenin</a:t>
            </a:r>
            <a:r>
              <a:rPr dirty="0" sz="2200" spc="-2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ölmemesi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b)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En az 2 kişinin</a:t>
            </a:r>
            <a:r>
              <a:rPr dirty="0" sz="22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ölmesi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c)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3 kişinin</a:t>
            </a:r>
            <a:r>
              <a:rPr dirty="0" sz="22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ölmesi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olasılıklarını</a:t>
            </a:r>
            <a:r>
              <a:rPr dirty="0" sz="2200" spc="-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hesaplayınız.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9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600" spc="-105" b="0">
                <a:latin typeface="Cambria"/>
                <a:cs typeface="Cambria"/>
              </a:rPr>
              <a:t>Ö</a:t>
            </a:r>
            <a:r>
              <a:rPr dirty="0" sz="4600" spc="-110" b="0">
                <a:latin typeface="Cambria"/>
                <a:cs typeface="Cambria"/>
              </a:rPr>
              <a:t>r</a:t>
            </a:r>
            <a:r>
              <a:rPr dirty="0" sz="4600" spc="-100" b="0">
                <a:latin typeface="Cambria"/>
                <a:cs typeface="Cambria"/>
              </a:rPr>
              <a:t>n</a:t>
            </a:r>
            <a:r>
              <a:rPr dirty="0" sz="4600" spc="-100" b="0">
                <a:latin typeface="Cambria"/>
                <a:cs typeface="Cambria"/>
              </a:rPr>
              <a:t>e</a:t>
            </a:r>
            <a:r>
              <a:rPr dirty="0" sz="4600" spc="-100" b="0">
                <a:latin typeface="Cambria"/>
                <a:cs typeface="Cambria"/>
              </a:rPr>
              <a:t>k</a:t>
            </a:r>
            <a:r>
              <a:rPr dirty="0" sz="4600" b="0">
                <a:latin typeface="Cambria"/>
                <a:cs typeface="Cambria"/>
              </a:rPr>
              <a:t>: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850" y="1197038"/>
            <a:ext cx="7931150" cy="458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1187" y="1989137"/>
            <a:ext cx="2709799" cy="89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87776" y="2317750"/>
            <a:ext cx="421005" cy="368300"/>
          </a:xfrm>
          <a:custGeom>
            <a:avLst/>
            <a:gdLst/>
            <a:ahLst/>
            <a:cxnLst/>
            <a:rect l="l" t="t" r="r" b="b"/>
            <a:pathLst>
              <a:path w="421004" h="368300">
                <a:moveTo>
                  <a:pt x="0" y="368300"/>
                </a:moveTo>
                <a:lnTo>
                  <a:pt x="420687" y="368300"/>
                </a:lnTo>
                <a:lnTo>
                  <a:pt x="420687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66896" y="2348738"/>
            <a:ext cx="243204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k=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490" y="945388"/>
            <a:ext cx="7639050" cy="404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645">
              <a:lnSpc>
                <a:spcPct val="100000"/>
              </a:lnSpc>
            </a:pPr>
            <a:r>
              <a:rPr dirty="0" sz="2000" b="1">
                <a:solidFill>
                  <a:srgbClr val="FF9900"/>
                </a:solidFill>
                <a:latin typeface="Times New Roman"/>
                <a:cs typeface="Times New Roman"/>
              </a:rPr>
              <a:t>2.Servis</a:t>
            </a:r>
            <a:r>
              <a:rPr dirty="0" sz="2000" spc="-110" b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9900"/>
                </a:solidFill>
                <a:latin typeface="Times New Roman"/>
                <a:cs typeface="Times New Roman"/>
              </a:rPr>
              <a:t>Prosesi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714"/>
              </a:spcBef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prosesi, servis sayısı </a:t>
            </a: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ve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servis zamanı </a:t>
            </a: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dağılımı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ile 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karakterize </a:t>
            </a:r>
            <a:r>
              <a:rPr dirty="0" sz="2400" spc="-20">
                <a:solidFill>
                  <a:srgbClr val="2E2B1F"/>
                </a:solidFill>
                <a:latin typeface="Times New Roman"/>
                <a:cs typeface="Times New Roman"/>
              </a:rPr>
              <a:t>edilir.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Her servis kendisine ait bir kuyruğa veya 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tüm servisleri besleyen ortak (tek) bir kuyruğa sahip</a:t>
            </a:r>
            <a:r>
              <a:rPr dirty="0" sz="2400" spc="-16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olabilir.</a:t>
            </a:r>
            <a:endParaRPr sz="2400">
              <a:latin typeface="Times New Roman"/>
              <a:cs typeface="Times New Roman"/>
            </a:endParaRPr>
          </a:p>
          <a:p>
            <a:pPr marL="12700" marR="3602990">
              <a:lnSpc>
                <a:spcPct val="120000"/>
              </a:lnSpc>
            </a:pPr>
            <a:r>
              <a:rPr dirty="0" sz="2400" spc="-5" b="1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dirty="0" baseline="-24305" sz="2400" spc="-7" b="1">
                <a:solidFill>
                  <a:srgbClr val="2E2B1F"/>
                </a:solidFill>
                <a:latin typeface="Times New Roman"/>
                <a:cs typeface="Times New Roman"/>
              </a:rPr>
              <a:t>i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: i.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müşterinin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zamanı 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dirty="0" baseline="-24305" sz="2400">
                <a:solidFill>
                  <a:srgbClr val="2E2B1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,S</a:t>
            </a:r>
            <a:r>
              <a:rPr dirty="0" baseline="-24305" sz="2400">
                <a:solidFill>
                  <a:srgbClr val="2E2B1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, ............. rassal</a:t>
            </a:r>
            <a:r>
              <a:rPr dirty="0" sz="2400" spc="-9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değişkenler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E(s)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: Bir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müşterinin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zamanı ortalaması</a:t>
            </a:r>
            <a:endParaRPr sz="2400">
              <a:latin typeface="Times New Roman"/>
              <a:cs typeface="Times New Roman"/>
            </a:endParaRPr>
          </a:p>
          <a:p>
            <a:pPr marL="12700" marR="15938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µ=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1/E(s) : Servis oranı (Birim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zamanda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 gören</a:t>
            </a:r>
            <a:r>
              <a:rPr dirty="0" sz="2400" spc="-10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müşteri 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sayısı)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642" y="1195704"/>
            <a:ext cx="5996940" cy="1182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A9A47B"/>
                </a:solidFill>
                <a:latin typeface="Times New Roman"/>
                <a:cs typeface="Times New Roman"/>
              </a:rPr>
              <a:t>Örnek</a:t>
            </a:r>
            <a:r>
              <a:rPr dirty="0" sz="2400" spc="-110" b="1">
                <a:solidFill>
                  <a:srgbClr val="A9A47B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9A47B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Ortalama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zamanı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2 dakika ise, servis</a:t>
            </a:r>
            <a:r>
              <a:rPr dirty="0" sz="2400" spc="-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oranı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370455" algn="l"/>
              </a:tabLst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µ=1/E(s)=1/2=0.5	servis/dakika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3450" y="2805684"/>
            <a:ext cx="12426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par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dirty="0" sz="2400" spc="-25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et</a:t>
            </a:r>
            <a:r>
              <a:rPr dirty="0" sz="2400" spc="5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6222" y="2805684"/>
            <a:ext cx="685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rafik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2805684"/>
            <a:ext cx="4897755" cy="111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35"/>
              </a:lnSpc>
              <a:tabLst>
                <a:tab pos="1338580" algn="l"/>
                <a:tab pos="3356610" algn="l"/>
                <a:tab pos="4039235" algn="l"/>
              </a:tabLst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K</a:t>
            </a: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yruk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sis</a:t>
            </a:r>
            <a:r>
              <a:rPr dirty="0" sz="2400" spc="1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dirty="0" sz="2400" spc="-2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lerin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en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öne</a:t>
            </a:r>
            <a:r>
              <a:rPr dirty="0" sz="2400" spc="-25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li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yoğunluğudur.</a:t>
            </a:r>
            <a:endParaRPr sz="2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200"/>
              </a:spcBef>
            </a:pPr>
            <a:r>
              <a:rPr dirty="0" sz="2500" spc="-55" i="1">
                <a:solidFill>
                  <a:srgbClr val="2E2B1F"/>
                </a:solidFill>
                <a:latin typeface="Symbol"/>
                <a:cs typeface="Symbol"/>
              </a:rPr>
              <a:t></a:t>
            </a:r>
            <a:r>
              <a:rPr dirty="0" sz="2500" spc="-55" i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 (varış oranı)/[(servis</a:t>
            </a:r>
            <a:r>
              <a:rPr dirty="0" sz="2400" spc="-11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oranı)*c]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642" y="4342129"/>
            <a:ext cx="6581140" cy="781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c: servis</a:t>
            </a:r>
            <a:r>
              <a:rPr dirty="0" sz="2400" spc="-12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sayısı</a:t>
            </a:r>
            <a:endParaRPr sz="2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200"/>
              </a:spcBef>
            </a:pPr>
            <a:r>
              <a:rPr dirty="0" sz="2500" spc="-55" i="1">
                <a:solidFill>
                  <a:srgbClr val="2E2B1F"/>
                </a:solidFill>
                <a:latin typeface="Symbol"/>
                <a:cs typeface="Symbol"/>
              </a:rPr>
              <a:t></a:t>
            </a:r>
            <a:r>
              <a:rPr dirty="0" sz="2500" spc="-55" i="1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 L / (µ*c) =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[1/E(a)]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/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[{1/E(s)}*c]=</a:t>
            </a:r>
            <a:r>
              <a:rPr dirty="0" sz="2400" spc="-13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E(s)/[E(a)*c]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8" name="object 8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817640"/>
            <a:ext cx="7416800" cy="336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606550">
              <a:lnSpc>
                <a:spcPts val="1290"/>
              </a:lnSpc>
            </a:pPr>
            <a:r>
              <a:rPr dirty="0" sz="1250" spc="-30" i="1">
                <a:latin typeface="Symbol"/>
                <a:cs typeface="Symbol"/>
              </a:rPr>
              <a:t>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400" y="1873123"/>
            <a:ext cx="7416800" cy="3313429"/>
          </a:xfrm>
          <a:custGeom>
            <a:avLst/>
            <a:gdLst/>
            <a:ahLst/>
            <a:cxnLst/>
            <a:rect l="l" t="t" r="r" b="b"/>
            <a:pathLst>
              <a:path w="7416800" h="3313429">
                <a:moveTo>
                  <a:pt x="0" y="3313176"/>
                </a:moveTo>
                <a:lnTo>
                  <a:pt x="7416800" y="3313176"/>
                </a:lnTo>
                <a:lnTo>
                  <a:pt x="7416800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400" y="1873123"/>
            <a:ext cx="7416800" cy="3313429"/>
          </a:xfrm>
          <a:custGeom>
            <a:avLst/>
            <a:gdLst/>
            <a:ahLst/>
            <a:cxnLst/>
            <a:rect l="l" t="t" r="r" b="b"/>
            <a:pathLst>
              <a:path w="7416800" h="3313429">
                <a:moveTo>
                  <a:pt x="0" y="3313176"/>
                </a:moveTo>
                <a:lnTo>
                  <a:pt x="7416800" y="3313176"/>
                </a:lnTo>
                <a:lnTo>
                  <a:pt x="7416800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ln w="38100">
            <a:solidFill>
              <a:srgbClr val="FF66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27148" y="3145282"/>
            <a:ext cx="479869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servis </a:t>
            </a:r>
            <a:r>
              <a:rPr dirty="0" sz="2400" spc="-5" b="1">
                <a:latin typeface="Calibri"/>
                <a:cs typeface="Calibri"/>
              </a:rPr>
              <a:t>%100 doludur </a:t>
            </a:r>
            <a:r>
              <a:rPr dirty="0" sz="2400" spc="-15" b="1">
                <a:latin typeface="Calibri"/>
                <a:cs typeface="Calibri"/>
              </a:rPr>
              <a:t>ve </a:t>
            </a:r>
            <a:r>
              <a:rPr dirty="0" sz="2400" spc="-10" b="1">
                <a:latin typeface="Calibri"/>
                <a:cs typeface="Calibri"/>
              </a:rPr>
              <a:t>kuyruk</a:t>
            </a:r>
            <a:r>
              <a:rPr dirty="0" sz="2400" spc="-40" b="1">
                <a:latin typeface="Calibri"/>
                <a:cs typeface="Calibri"/>
              </a:rPr>
              <a:t> yoktur.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7148" y="3876802"/>
            <a:ext cx="50590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sistemde </a:t>
            </a:r>
            <a:r>
              <a:rPr dirty="0" sz="2400" spc="-5" b="1">
                <a:latin typeface="Calibri"/>
                <a:cs typeface="Calibri"/>
              </a:rPr>
              <a:t>sürekli </a:t>
            </a:r>
            <a:r>
              <a:rPr dirty="0" sz="2400" spc="-10" b="1">
                <a:latin typeface="Calibri"/>
                <a:cs typeface="Calibri"/>
              </a:rPr>
              <a:t>artan </a:t>
            </a:r>
            <a:r>
              <a:rPr dirty="0" sz="2400" spc="-5" b="1">
                <a:latin typeface="Calibri"/>
                <a:cs typeface="Calibri"/>
              </a:rPr>
              <a:t>bir </a:t>
            </a:r>
            <a:r>
              <a:rPr dirty="0" sz="2400" spc="-10" b="1">
                <a:latin typeface="Calibri"/>
                <a:cs typeface="Calibri"/>
              </a:rPr>
              <a:t>kuyruk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oluşur.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29" y="2413380"/>
            <a:ext cx="93535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baseline="6613" sz="3150" spc="-405" i="1">
                <a:latin typeface="Symbol"/>
                <a:cs typeface="Symbol"/>
              </a:rPr>
              <a:t></a:t>
            </a:r>
            <a:r>
              <a:rPr dirty="0" sz="1800" spc="-270">
                <a:solidFill>
                  <a:srgbClr val="2E2B1F"/>
                </a:solidFill>
                <a:latin typeface="Calibri"/>
                <a:cs typeface="Calibri"/>
              </a:rPr>
              <a:t>:    </a:t>
            </a:r>
            <a:r>
              <a:rPr dirty="0" sz="2400" spc="-5" b="1">
                <a:latin typeface="Calibri"/>
                <a:cs typeface="Calibri"/>
              </a:rPr>
              <a:t>&lt;1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829" y="3145282"/>
            <a:ext cx="90360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baseline="9259" sz="3150" spc="-112" i="1">
                <a:latin typeface="Symbol"/>
                <a:cs typeface="Symbol"/>
              </a:rPr>
              <a:t></a:t>
            </a:r>
            <a:r>
              <a:rPr dirty="0" baseline="9259" sz="3150" spc="-112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alibri"/>
                <a:cs typeface="Calibri"/>
              </a:rPr>
              <a:t>=1</a:t>
            </a:r>
            <a:r>
              <a:rPr dirty="0" sz="2400" spc="-2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829" y="3876802"/>
            <a:ext cx="83566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baseline="11904" sz="3150" spc="-142" i="1">
                <a:latin typeface="Symbol"/>
                <a:cs typeface="Symbol"/>
              </a:rPr>
              <a:t></a:t>
            </a:r>
            <a:r>
              <a:rPr dirty="0" sz="2400" spc="-95" b="1">
                <a:latin typeface="Calibri"/>
                <a:cs typeface="Calibri"/>
              </a:rPr>
              <a:t>&gt;1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25"/>
              <a:t> </a:t>
            </a:r>
            <a:r>
              <a:rPr dirty="0" spc="-105"/>
              <a:t>Kuyruk</a:t>
            </a:r>
            <a:r>
              <a:rPr dirty="0" spc="-220"/>
              <a:t> </a:t>
            </a:r>
            <a:r>
              <a:rPr dirty="0" spc="-95"/>
              <a:t>Sisteminin</a:t>
            </a:r>
            <a:r>
              <a:rPr dirty="0" spc="-250"/>
              <a:t> </a:t>
            </a:r>
            <a:r>
              <a:rPr dirty="0" spc="-95"/>
              <a:t>Bileşenleri</a:t>
            </a:r>
          </a:p>
          <a:p>
            <a:pPr marL="63500">
              <a:lnSpc>
                <a:spcPct val="100000"/>
              </a:lnSpc>
              <a:spcBef>
                <a:spcPts val="370"/>
              </a:spcBef>
            </a:pPr>
            <a:r>
              <a:rPr dirty="0" sz="2400" spc="-30">
                <a:solidFill>
                  <a:srgbClr val="D25713"/>
                </a:solidFill>
                <a:latin typeface="Times New Roman"/>
                <a:cs typeface="Times New Roman"/>
              </a:rPr>
              <a:t>Trafik Yoğunluğu </a:t>
            </a:r>
            <a:r>
              <a:rPr dirty="0" sz="2400">
                <a:solidFill>
                  <a:srgbClr val="D25713"/>
                </a:solidFill>
                <a:latin typeface="Times New Roman"/>
                <a:cs typeface="Times New Roman"/>
              </a:rPr>
              <a:t>( </a:t>
            </a:r>
            <a:r>
              <a:rPr dirty="0" sz="2100" spc="-75" b="0" i="1">
                <a:solidFill>
                  <a:srgbClr val="000000"/>
                </a:solidFill>
                <a:latin typeface="Symbol"/>
                <a:cs typeface="Symbol"/>
              </a:rPr>
              <a:t></a:t>
            </a:r>
            <a:r>
              <a:rPr dirty="0" sz="2100" spc="55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25713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7148" y="2413380"/>
            <a:ext cx="365252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  <a:tabLst>
                <a:tab pos="2774950" algn="l"/>
              </a:tabLst>
            </a:pPr>
            <a:r>
              <a:rPr dirty="0" sz="2400" b="1">
                <a:latin typeface="Calibri"/>
                <a:cs typeface="Calibri"/>
              </a:rPr>
              <a:t>se</a:t>
            </a:r>
            <a:r>
              <a:rPr dirty="0" sz="2400" spc="25" b="1">
                <a:latin typeface="Calibri"/>
                <a:cs typeface="Calibri"/>
              </a:rPr>
              <a:t>r</a:t>
            </a:r>
            <a:r>
              <a:rPr dirty="0" sz="2400" spc="-5" b="1">
                <a:latin typeface="Calibri"/>
                <a:cs typeface="Calibri"/>
              </a:rPr>
              <a:t>vi</a:t>
            </a:r>
            <a:r>
              <a:rPr dirty="0" sz="2400" b="1">
                <a:latin typeface="Calibri"/>
                <a:cs typeface="Calibri"/>
              </a:rPr>
              <a:t>s (</a:t>
            </a:r>
            <a:r>
              <a:rPr dirty="0" sz="2400" spc="-5" b="1">
                <a:latin typeface="Calibri"/>
                <a:cs typeface="Calibri"/>
              </a:rPr>
              <a:t>1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100" b="1">
                <a:latin typeface="Calibri"/>
                <a:cs typeface="Calibri"/>
              </a:rPr>
              <a:t> </a:t>
            </a:r>
            <a:r>
              <a:rPr dirty="0" baseline="6613" sz="3150" spc="-277" i="1">
                <a:latin typeface="Symbol"/>
                <a:cs typeface="Symbol"/>
              </a:rPr>
              <a:t></a:t>
            </a:r>
            <a:r>
              <a:rPr dirty="0" sz="2400" b="1">
                <a:latin typeface="Calibri"/>
                <a:cs typeface="Calibri"/>
              </a:rPr>
              <a:t>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</a:t>
            </a:r>
            <a:r>
              <a:rPr dirty="0" sz="2400" spc="-55" b="1">
                <a:latin typeface="Calibri"/>
                <a:cs typeface="Calibri"/>
              </a:rPr>
              <a:t>r</a:t>
            </a:r>
            <a:r>
              <a:rPr dirty="0" sz="2400" b="1">
                <a:latin typeface="Calibri"/>
                <a:cs typeface="Calibri"/>
              </a:rPr>
              <a:t>anı</a:t>
            </a:r>
            <a:r>
              <a:rPr dirty="0" sz="2400" spc="-10" b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da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b="1">
                <a:latin typeface="Calibri"/>
                <a:cs typeface="Calibri"/>
              </a:rPr>
              <a:t>bo</a:t>
            </a:r>
            <a:r>
              <a:rPr dirty="0" sz="2400" spc="-25" b="1">
                <a:latin typeface="Calibri"/>
                <a:cs typeface="Calibri"/>
              </a:rPr>
              <a:t>ş</a:t>
            </a:r>
            <a:r>
              <a:rPr dirty="0" sz="2400" b="1">
                <a:latin typeface="Calibri"/>
                <a:cs typeface="Calibri"/>
              </a:rPr>
              <a:t>t</a:t>
            </a:r>
            <a:r>
              <a:rPr dirty="0" sz="2400" spc="-10" b="1">
                <a:latin typeface="Calibri"/>
                <a:cs typeface="Calibri"/>
              </a:rPr>
              <a:t>u</a:t>
            </a:r>
            <a:r>
              <a:rPr dirty="0" sz="2400" spc="-225" b="1">
                <a:latin typeface="Calibri"/>
                <a:cs typeface="Calibri"/>
              </a:rPr>
              <a:t>r</a:t>
            </a:r>
            <a:r>
              <a:rPr dirty="0" sz="2400" spc="-5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1102"/>
            <a:ext cx="358394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>
                <a:solidFill>
                  <a:srgbClr val="FF0000"/>
                </a:solidFill>
              </a:rPr>
              <a:t>Olay-Sürümlü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90">
                <a:solidFill>
                  <a:srgbClr val="FF0000"/>
                </a:solidFill>
              </a:rPr>
              <a:t>Modeller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939" y="647319"/>
            <a:ext cx="7937500" cy="5119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Zaman sürümlü modeller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düzenli zaman aralıklarında senkron</a:t>
            </a:r>
            <a:r>
              <a:rPr dirty="0" sz="23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bir</a:t>
            </a:r>
            <a:endParaRPr sz="23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tarzda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ilerleyen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sinyallere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sahip sistemleri </a:t>
            </a:r>
            <a:r>
              <a:rPr dirty="0" sz="2300" spc="-20">
                <a:solidFill>
                  <a:srgbClr val="2E2B1F"/>
                </a:solidFill>
                <a:latin typeface="Calibri"/>
                <a:cs typeface="Calibri"/>
              </a:rPr>
              <a:t>karakterize</a:t>
            </a:r>
            <a:r>
              <a:rPr dirty="0" sz="2300" spc="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45">
                <a:solidFill>
                  <a:srgbClr val="2E2B1F"/>
                </a:solidFill>
                <a:latin typeface="Calibri"/>
                <a:cs typeface="Calibri"/>
              </a:rPr>
              <a:t>eder.</a:t>
            </a:r>
            <a:endParaRPr sz="2300">
              <a:latin typeface="Calibri"/>
              <a:cs typeface="Calibri"/>
            </a:endParaRPr>
          </a:p>
          <a:p>
            <a:pPr marL="241300" marR="318770" indent="-228600">
              <a:lnSpc>
                <a:spcPct val="100000"/>
              </a:lnSpc>
              <a:spcBef>
                <a:spcPts val="5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1945005" algn="l"/>
              </a:tabLst>
            </a:pPr>
            <a:r>
              <a:rPr dirty="0" sz="2300" spc="-15">
                <a:solidFill>
                  <a:srgbClr val="FF0000"/>
                </a:solidFill>
                <a:latin typeface="Calibri"/>
                <a:cs typeface="Calibri"/>
              </a:rPr>
              <a:t>Olay</a:t>
            </a:r>
            <a:r>
              <a:rPr dirty="0" sz="23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sürümlü	modeller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asenkron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olup,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düzensiz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ve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çoğunlukla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rastgele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aralıklarla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oluşan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çok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basit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sinyallere</a:t>
            </a:r>
            <a:r>
              <a:rPr dirty="0" sz="2300" spc="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30">
                <a:solidFill>
                  <a:srgbClr val="2E2B1F"/>
                </a:solidFill>
                <a:latin typeface="Calibri"/>
                <a:cs typeface="Calibri"/>
              </a:rPr>
              <a:t>sahiptir.</a:t>
            </a:r>
            <a:endParaRPr sz="23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Çoğunlukla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sinyal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ikili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olup bir </a:t>
            </a:r>
            <a:r>
              <a:rPr dirty="0" sz="2300" spc="-20">
                <a:solidFill>
                  <a:srgbClr val="2E2B1F"/>
                </a:solidFill>
                <a:latin typeface="Calibri"/>
                <a:cs typeface="Calibri"/>
              </a:rPr>
              <a:t>veya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sıfır değerini</a:t>
            </a:r>
            <a:r>
              <a:rPr dirty="0" sz="2300" spc="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50">
                <a:solidFill>
                  <a:srgbClr val="2E2B1F"/>
                </a:solidFill>
                <a:latin typeface="Calibri"/>
                <a:cs typeface="Calibri"/>
              </a:rPr>
              <a:t>alır.</a:t>
            </a:r>
            <a:endParaRPr sz="23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55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Olayların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ne olduğu değil ne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zaman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oluştuğu</a:t>
            </a:r>
            <a:r>
              <a:rPr dirty="0" sz="2300" spc="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2E2B1F"/>
                </a:solidFill>
                <a:latin typeface="Calibri"/>
                <a:cs typeface="Calibri"/>
              </a:rPr>
              <a:t>önemlidir.</a:t>
            </a:r>
            <a:endParaRPr sz="2300">
              <a:latin typeface="Calibri"/>
              <a:cs typeface="Calibri"/>
            </a:endParaRPr>
          </a:p>
          <a:p>
            <a:pPr lvl="1" marL="538480" marR="153035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Sayısal bilgisayar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sistemleri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olay-tabanlı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sistemler için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tipik bir  </a:t>
            </a:r>
            <a:r>
              <a:rPr dirty="0" sz="2300" spc="-30">
                <a:solidFill>
                  <a:srgbClr val="2E2B1F"/>
                </a:solidFill>
                <a:latin typeface="Calibri"/>
                <a:cs typeface="Calibri"/>
              </a:rPr>
              <a:t>örnektir.</a:t>
            </a:r>
            <a:endParaRPr sz="2300">
              <a:latin typeface="Calibri"/>
              <a:cs typeface="Calibri"/>
            </a:endParaRPr>
          </a:p>
          <a:p>
            <a:pPr lvl="1" marL="538480" marR="153670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1698625" algn="l"/>
              </a:tabLst>
            </a:pP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Örneğin,	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sayısal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iletişim sisteminde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rastgele</a:t>
            </a:r>
            <a:r>
              <a:rPr dirty="0" sz="23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2E2B1F"/>
                </a:solidFill>
                <a:latin typeface="Calibri"/>
                <a:cs typeface="Calibri"/>
              </a:rPr>
              <a:t>fakat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 istatistiksel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bir şekilde dağılım ile mesaj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varışları</a:t>
            </a:r>
            <a:r>
              <a:rPr dirty="0" sz="23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2E2B1F"/>
                </a:solidFill>
                <a:latin typeface="Calibri"/>
                <a:cs typeface="Calibri"/>
              </a:rPr>
              <a:t>modellenir.</a:t>
            </a:r>
            <a:endParaRPr sz="23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Mesajın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kendisinden çok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uzunluğu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ve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varış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oranı</a:t>
            </a:r>
            <a:r>
              <a:rPr dirty="0" sz="23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2E2B1F"/>
                </a:solidFill>
                <a:latin typeface="Calibri"/>
                <a:cs typeface="Calibri"/>
              </a:rPr>
              <a:t>önemlidir.</a:t>
            </a:r>
            <a:endParaRPr sz="23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  <a:tab pos="4356735" algn="l"/>
              </a:tabLst>
            </a:pP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Mesajın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sistemde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olması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lojik</a:t>
            </a:r>
            <a:r>
              <a:rPr dirty="0" sz="23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1	olmaması ise lojik 0 ile</a:t>
            </a:r>
            <a:r>
              <a:rPr dirty="0" sz="23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35">
                <a:solidFill>
                  <a:srgbClr val="2E2B1F"/>
                </a:solidFill>
                <a:latin typeface="Calibri"/>
                <a:cs typeface="Calibri"/>
              </a:rPr>
              <a:t>verilir.</a:t>
            </a:r>
            <a:endParaRPr sz="23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55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dirty="0" sz="2300">
                <a:solidFill>
                  <a:srgbClr val="2E2B1F"/>
                </a:solidFill>
                <a:latin typeface="Calibri"/>
                <a:cs typeface="Calibri"/>
              </a:rPr>
              <a:t>Mesajlar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FIFO </a:t>
            </a:r>
            <a:r>
              <a:rPr dirty="0" sz="2300" spc="-5">
                <a:solidFill>
                  <a:srgbClr val="2E2B1F"/>
                </a:solidFill>
                <a:latin typeface="Calibri"/>
                <a:cs typeface="Calibri"/>
              </a:rPr>
              <a:t>sistemine </a:t>
            </a:r>
            <a:r>
              <a:rPr dirty="0" sz="2300" spc="-15">
                <a:solidFill>
                  <a:srgbClr val="2E2B1F"/>
                </a:solidFill>
                <a:latin typeface="Calibri"/>
                <a:cs typeface="Calibri"/>
              </a:rPr>
              <a:t>göre </a:t>
            </a:r>
            <a:r>
              <a:rPr dirty="0" sz="2300" spc="-10">
                <a:solidFill>
                  <a:srgbClr val="2E2B1F"/>
                </a:solidFill>
                <a:latin typeface="Calibri"/>
                <a:cs typeface="Calibri"/>
              </a:rPr>
              <a:t>kuyrukta</a:t>
            </a:r>
            <a:r>
              <a:rPr dirty="0" sz="2300" spc="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300" spc="-35">
                <a:solidFill>
                  <a:srgbClr val="2E2B1F"/>
                </a:solidFill>
                <a:latin typeface="Calibri"/>
                <a:cs typeface="Calibri"/>
              </a:rPr>
              <a:t>bekler.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391" y="1096264"/>
            <a:ext cx="3441065" cy="189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A9A47B"/>
                </a:solidFill>
                <a:latin typeface="Times New Roman"/>
                <a:cs typeface="Times New Roman"/>
              </a:rPr>
              <a:t>Örnek</a:t>
            </a:r>
            <a:r>
              <a:rPr dirty="0" sz="2000" spc="-110" b="1">
                <a:solidFill>
                  <a:srgbClr val="A9A47B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A9A47B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3 dakikada bir servisin olduğu</a:t>
            </a:r>
            <a:r>
              <a:rPr dirty="0" sz="2000" spc="-16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bir  </a:t>
            </a:r>
            <a:r>
              <a:rPr dirty="0" sz="2000" spc="-5">
                <a:solidFill>
                  <a:srgbClr val="2E2B1F"/>
                </a:solidFill>
                <a:latin typeface="Times New Roman"/>
                <a:cs typeface="Times New Roman"/>
              </a:rPr>
              <a:t>sistemde </a:t>
            </a: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servis </a:t>
            </a:r>
            <a:r>
              <a:rPr dirty="0" sz="2000" spc="-5">
                <a:solidFill>
                  <a:srgbClr val="2E2B1F"/>
                </a:solidFill>
                <a:latin typeface="Times New Roman"/>
                <a:cs typeface="Times New Roman"/>
              </a:rPr>
              <a:t>zamanı </a:t>
            </a: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2 dakika  olsun. </a:t>
            </a:r>
            <a:r>
              <a:rPr dirty="0" sz="2000" spc="-5">
                <a:solidFill>
                  <a:srgbClr val="2E2B1F"/>
                </a:solidFill>
                <a:latin typeface="Times New Roman"/>
                <a:cs typeface="Times New Roman"/>
              </a:rPr>
              <a:t>Gelişler </a:t>
            </a: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ve servis süreleri  bir </a:t>
            </a:r>
            <a:r>
              <a:rPr dirty="0" sz="2000" spc="-5">
                <a:solidFill>
                  <a:srgbClr val="2E2B1F"/>
                </a:solidFill>
                <a:latin typeface="Times New Roman"/>
                <a:cs typeface="Times New Roman"/>
              </a:rPr>
              <a:t>zaman </a:t>
            </a:r>
            <a:r>
              <a:rPr dirty="0" sz="2000">
                <a:solidFill>
                  <a:srgbClr val="2E2B1F"/>
                </a:solidFill>
                <a:latin typeface="Times New Roman"/>
                <a:cs typeface="Times New Roman"/>
              </a:rPr>
              <a:t>çizelgesinde  </a:t>
            </a:r>
            <a:r>
              <a:rPr dirty="0" sz="2000" spc="-5">
                <a:solidFill>
                  <a:srgbClr val="2E2B1F"/>
                </a:solidFill>
                <a:latin typeface="Times New Roman"/>
                <a:cs typeface="Times New Roman"/>
              </a:rPr>
              <a:t>gösterilirse;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330" y="5063364"/>
            <a:ext cx="158750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0" i="1">
                <a:latin typeface="Symbol"/>
                <a:cs typeface="Symbol"/>
              </a:rPr>
              <a:t>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725" y="2995548"/>
            <a:ext cx="7559675" cy="144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41775" y="5121275"/>
            <a:ext cx="3199130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849A09"/>
                </a:solidFill>
                <a:latin typeface="Times New Roman"/>
                <a:cs typeface="Times New Roman"/>
              </a:rPr>
              <a:t>(doluluk</a:t>
            </a:r>
            <a:r>
              <a:rPr dirty="0" sz="2400" spc="-11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849A09"/>
                </a:solidFill>
                <a:latin typeface="Times New Roman"/>
                <a:cs typeface="Times New Roman"/>
              </a:rPr>
              <a:t>oranı)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849A09"/>
                </a:solidFill>
                <a:latin typeface="Times New Roman"/>
                <a:cs typeface="Times New Roman"/>
              </a:rPr>
              <a:t>(servisin </a:t>
            </a:r>
            <a:r>
              <a:rPr dirty="0" sz="2400" spc="-5">
                <a:solidFill>
                  <a:srgbClr val="849A09"/>
                </a:solidFill>
                <a:latin typeface="Times New Roman"/>
                <a:cs typeface="Times New Roman"/>
              </a:rPr>
              <a:t>boş kalma</a:t>
            </a:r>
            <a:r>
              <a:rPr dirty="0" sz="2400" spc="-9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849A09"/>
                </a:solidFill>
                <a:latin typeface="Times New Roman"/>
                <a:cs typeface="Times New Roman"/>
              </a:rPr>
              <a:t>oranı)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3218" y="4167990"/>
            <a:ext cx="10858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35" i="1">
                <a:latin typeface="Symbol"/>
                <a:cs typeface="Symbol"/>
              </a:rPr>
              <a:t>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852769"/>
            <a:ext cx="702373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30370" algn="l"/>
              </a:tabLst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Analitik ve</a:t>
            </a:r>
            <a:r>
              <a:rPr dirty="0" sz="2400" spc="-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benzetim</a:t>
            </a:r>
            <a:r>
              <a:rPr dirty="0" sz="2400" spc="-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modelinde</a:t>
            </a:r>
            <a:r>
              <a:rPr dirty="0" baseline="9259" sz="3150" i="1">
                <a:latin typeface="Symbol"/>
                <a:cs typeface="Symbol"/>
              </a:rPr>
              <a:t></a:t>
            </a:r>
            <a:r>
              <a:rPr dirty="0" baseline="9259" sz="3150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&lt;1 olduğu kabul</a:t>
            </a:r>
            <a:r>
              <a:rPr dirty="0" sz="2400" spc="-10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E2B1F"/>
                </a:solidFill>
                <a:latin typeface="Times New Roman"/>
                <a:cs typeface="Times New Roman"/>
              </a:rPr>
              <a:t>edilir.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21275"/>
            <a:ext cx="3156585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3020">
              <a:lnSpc>
                <a:spcPct val="100000"/>
              </a:lnSpc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=E(s) /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E(a)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</a:t>
            </a:r>
            <a:r>
              <a:rPr dirty="0" sz="2400" spc="-8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2/3=0.667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 </a:t>
            </a:r>
            <a:r>
              <a:rPr dirty="0" sz="2400" spc="10">
                <a:solidFill>
                  <a:srgbClr val="2E2B1F"/>
                </a:solidFill>
                <a:latin typeface="Times New Roman"/>
                <a:cs typeface="Times New Roman"/>
              </a:rPr>
              <a:t>(1-</a:t>
            </a:r>
            <a:r>
              <a:rPr dirty="0" baseline="7936" sz="3150" spc="15" i="1">
                <a:latin typeface="Symbol"/>
                <a:cs typeface="Symbol"/>
              </a:rPr>
              <a:t></a:t>
            </a:r>
            <a:r>
              <a:rPr dirty="0" sz="2400" spc="10">
                <a:solidFill>
                  <a:srgbClr val="2E2B1F"/>
                </a:solidFill>
                <a:latin typeface="Times New Roman"/>
                <a:cs typeface="Times New Roman"/>
              </a:rPr>
              <a:t>)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= 1-0.667 =</a:t>
            </a:r>
            <a:r>
              <a:rPr dirty="0" sz="2400" spc="-1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0.333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07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Üssel</a:t>
            </a:r>
            <a:r>
              <a:rPr dirty="0" spc="-225"/>
              <a:t> </a:t>
            </a:r>
            <a:r>
              <a:rPr dirty="0" spc="-85"/>
              <a:t>Hizmet</a:t>
            </a:r>
            <a:r>
              <a:rPr dirty="0" spc="-229"/>
              <a:t> </a:t>
            </a:r>
            <a:r>
              <a:rPr dirty="0" spc="-95"/>
              <a:t>Dağılımının</a:t>
            </a:r>
            <a:r>
              <a:rPr dirty="0" spc="-250"/>
              <a:t> </a:t>
            </a:r>
            <a:r>
              <a:rPr dirty="0" spc="-110"/>
              <a:t>Süreye</a:t>
            </a:r>
            <a:r>
              <a:rPr dirty="0" spc="-235"/>
              <a:t> </a:t>
            </a:r>
            <a:r>
              <a:rPr dirty="0" spc="-95"/>
              <a:t>Bağlılığı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1268475"/>
            <a:ext cx="7634224" cy="439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69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>
                <a:solidFill>
                  <a:srgbClr val="CC0012"/>
                </a:solidFill>
                <a:latin typeface="Tahoma"/>
                <a:cs typeface="Tahoma"/>
              </a:rPr>
              <a:t>Örnek </a:t>
            </a:r>
            <a:r>
              <a:rPr dirty="0" spc="-5">
                <a:solidFill>
                  <a:srgbClr val="CC0012"/>
                </a:solidFill>
                <a:latin typeface="Tahoma"/>
                <a:cs typeface="Tahoma"/>
              </a:rPr>
              <a:t>-</a:t>
            </a:r>
            <a:r>
              <a:rPr dirty="0" spc="-545">
                <a:solidFill>
                  <a:srgbClr val="CC0012"/>
                </a:solidFill>
                <a:latin typeface="Tahoma"/>
                <a:cs typeface="Tahoma"/>
              </a:rPr>
              <a:t> </a:t>
            </a:r>
            <a:r>
              <a:rPr dirty="0" spc="-95">
                <a:solidFill>
                  <a:srgbClr val="CC0012"/>
                </a:solidFill>
                <a:latin typeface="Tahoma"/>
                <a:cs typeface="Tahoma"/>
              </a:rPr>
              <a:t>Bilgisayar </a:t>
            </a:r>
            <a:r>
              <a:rPr dirty="0" spc="-90">
                <a:solidFill>
                  <a:srgbClr val="CC0012"/>
                </a:solidFill>
                <a:latin typeface="Tahoma"/>
                <a:cs typeface="Tahoma"/>
              </a:rPr>
              <a:t>Donanım 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17" y="1235328"/>
            <a:ext cx="7367270" cy="423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Servis süresi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4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dk.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Üssel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dağılım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8EBDF8"/>
                </a:solidFill>
                <a:latin typeface="Arial"/>
                <a:cs typeface="Arial"/>
              </a:rPr>
              <a:t>Servis </a:t>
            </a:r>
            <a:r>
              <a:rPr dirty="0" sz="2400" b="1">
                <a:solidFill>
                  <a:srgbClr val="8EBDF8"/>
                </a:solidFill>
                <a:latin typeface="Arial"/>
                <a:cs typeface="Arial"/>
              </a:rPr>
              <a:t>zamanının &lt; </a:t>
            </a:r>
            <a:r>
              <a:rPr dirty="0" sz="2400" spc="-5" b="1">
                <a:solidFill>
                  <a:srgbClr val="8EBDF8"/>
                </a:solidFill>
                <a:latin typeface="Arial"/>
                <a:cs typeface="Arial"/>
              </a:rPr>
              <a:t>3 </a:t>
            </a:r>
            <a:r>
              <a:rPr dirty="0" sz="2400" b="1">
                <a:solidFill>
                  <a:srgbClr val="8EBDF8"/>
                </a:solidFill>
                <a:latin typeface="Arial"/>
                <a:cs typeface="Arial"/>
              </a:rPr>
              <a:t>dk.’dan </a:t>
            </a:r>
            <a:r>
              <a:rPr dirty="0" sz="2400" spc="-5" b="1">
                <a:solidFill>
                  <a:srgbClr val="8EBDF8"/>
                </a:solidFill>
                <a:latin typeface="Arial"/>
                <a:cs typeface="Arial"/>
              </a:rPr>
              <a:t>kısa </a:t>
            </a:r>
            <a:r>
              <a:rPr dirty="0" sz="2400" b="1">
                <a:solidFill>
                  <a:srgbClr val="8EBDF8"/>
                </a:solidFill>
                <a:latin typeface="Arial"/>
                <a:cs typeface="Arial"/>
              </a:rPr>
              <a:t>olma olasılığı</a:t>
            </a:r>
            <a:r>
              <a:rPr dirty="0" sz="2400" spc="-145" b="1">
                <a:solidFill>
                  <a:srgbClr val="8EBDF8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8EBDF8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Ortalama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zamanı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1/μ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4</a:t>
            </a:r>
            <a:r>
              <a:rPr dirty="0" sz="2400" spc="-8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dk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Ortalama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servis hızı = μ =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1x60/4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müşteri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/</a:t>
            </a:r>
            <a:r>
              <a:rPr dirty="0" sz="24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saat=15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dirty="0" sz="2400" spc="-15">
                <a:solidFill>
                  <a:srgbClr val="2E2B1F"/>
                </a:solidFill>
                <a:latin typeface="Calibri"/>
                <a:cs typeface="Calibri"/>
              </a:rPr>
              <a:t>müşteri/saat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Bir hizmetin 3 </a:t>
            </a:r>
            <a:r>
              <a:rPr dirty="0" sz="2400" spc="-55">
                <a:solidFill>
                  <a:srgbClr val="2E2B1F"/>
                </a:solidFill>
                <a:latin typeface="Calibri"/>
                <a:cs typeface="Calibri"/>
              </a:rPr>
              <a:t>dk.’dan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kısa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verilme olasılıgı</a:t>
            </a:r>
            <a:r>
              <a:rPr dirty="0" sz="24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dirty="0" sz="2400" spc="-40">
                <a:solidFill>
                  <a:srgbClr val="2E2B1F"/>
                </a:solidFill>
                <a:latin typeface="Calibri"/>
                <a:cs typeface="Calibri"/>
              </a:rPr>
              <a:t>dk.’yı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saate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çevirelim, 3/60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0.05</a:t>
            </a:r>
            <a:r>
              <a:rPr dirty="0" sz="2400" spc="-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E2B1F"/>
                </a:solidFill>
                <a:latin typeface="Calibri"/>
                <a:cs typeface="Calibri"/>
              </a:rPr>
              <a:t>saat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A9A47B"/>
                </a:solidFill>
                <a:latin typeface="Arial"/>
                <a:cs typeface="Arial"/>
              </a:rPr>
              <a:t>•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P(X&lt;0.05)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1 - e^(-15 x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0.05)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1 –</a:t>
            </a:r>
            <a:r>
              <a:rPr dirty="0" sz="2400" spc="18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e^(-0.75)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A9A47B"/>
                </a:solidFill>
                <a:latin typeface="Arial"/>
                <a:cs typeface="Arial"/>
              </a:rPr>
              <a:t>•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dirty="0" sz="2400" spc="-5">
                <a:solidFill>
                  <a:srgbClr val="2E2B1F"/>
                </a:solidFill>
                <a:latin typeface="Calibri"/>
                <a:cs typeface="Calibri"/>
              </a:rPr>
              <a:t>1- 0.47237 </a:t>
            </a:r>
            <a:r>
              <a:rPr dirty="0" sz="240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dirty="0" sz="2400" spc="1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E2B1F"/>
                </a:solidFill>
                <a:latin typeface="Calibri"/>
                <a:cs typeface="Calibri"/>
              </a:rPr>
              <a:t>0.52763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1159002"/>
            <a:ext cx="5141595" cy="175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D25713"/>
                </a:solidFill>
                <a:latin typeface="Times New Roman"/>
                <a:cs typeface="Times New Roman"/>
              </a:rPr>
              <a:t>Kuyruk</a:t>
            </a:r>
            <a:r>
              <a:rPr dirty="0" sz="2800" spc="-30" b="1">
                <a:solidFill>
                  <a:srgbClr val="D2571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D25713"/>
                </a:solidFill>
                <a:latin typeface="Times New Roman"/>
                <a:cs typeface="Times New Roman"/>
              </a:rPr>
              <a:t>Disiplini: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Servise alınacak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müşteri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düzenini</a:t>
            </a:r>
            <a:r>
              <a:rPr dirty="0" sz="2400" spc="-1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belirler.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2E2B1F"/>
                </a:solidFill>
                <a:latin typeface="Times New Roman"/>
                <a:cs typeface="Times New Roman"/>
              </a:rPr>
              <a:t>FİFO :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İlk giren ilk çıkar</a:t>
            </a:r>
            <a:r>
              <a:rPr dirty="0" sz="2400" spc="-15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prensibi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3855973"/>
            <a:ext cx="434022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2E2B1F"/>
                </a:solidFill>
                <a:latin typeface="Times New Roman"/>
                <a:cs typeface="Times New Roman"/>
              </a:rPr>
              <a:t>LİFO :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Son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giren ilk çıkar</a:t>
            </a:r>
            <a:r>
              <a:rPr dirty="0" sz="2400" spc="-12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prensibi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5099573"/>
            <a:ext cx="7560309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2400" spc="-5" b="1">
                <a:solidFill>
                  <a:srgbClr val="2E2B1F"/>
                </a:solidFill>
                <a:latin typeface="Times New Roman"/>
                <a:cs typeface="Times New Roman"/>
              </a:rPr>
              <a:t>ÖNCELİK (PRIORITY) </a:t>
            </a:r>
            <a:r>
              <a:rPr dirty="0" sz="2400" b="1">
                <a:solidFill>
                  <a:srgbClr val="2E2B1F"/>
                </a:solidFill>
                <a:latin typeface="Times New Roman"/>
                <a:cs typeface="Times New Roman"/>
              </a:rPr>
              <a:t>: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Müşterilerin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önemine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göre servis 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Aksi belirtilmedikçe, </a:t>
            </a:r>
            <a:r>
              <a:rPr dirty="0" sz="2400" spc="-5" b="1">
                <a:solidFill>
                  <a:srgbClr val="FF9900"/>
                </a:solidFill>
                <a:latin typeface="Times New Roman"/>
                <a:cs typeface="Times New Roman"/>
              </a:rPr>
              <a:t>FIFO</a:t>
            </a:r>
            <a:r>
              <a:rPr dirty="0" sz="2400" spc="5" b="1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kullanılır.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92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6" name="object 6"/>
          <p:cNvSpPr/>
          <p:nvPr/>
        </p:nvSpPr>
        <p:spPr>
          <a:xfrm>
            <a:off x="13430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86" y="207426"/>
                </a:lnTo>
                <a:lnTo>
                  <a:pt x="245284" y="184308"/>
                </a:lnTo>
                <a:lnTo>
                  <a:pt x="276099" y="149998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30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98"/>
                </a:lnTo>
                <a:lnTo>
                  <a:pt x="245284" y="184308"/>
                </a:lnTo>
                <a:lnTo>
                  <a:pt x="19958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748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86" y="207426"/>
                </a:lnTo>
                <a:lnTo>
                  <a:pt x="245284" y="184308"/>
                </a:lnTo>
                <a:lnTo>
                  <a:pt x="276099" y="149998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48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98"/>
                </a:lnTo>
                <a:lnTo>
                  <a:pt x="245284" y="184308"/>
                </a:lnTo>
                <a:lnTo>
                  <a:pt x="19958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66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86" y="207426"/>
                </a:lnTo>
                <a:lnTo>
                  <a:pt x="245284" y="184308"/>
                </a:lnTo>
                <a:lnTo>
                  <a:pt x="276099" y="149998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6625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98"/>
                </a:lnTo>
                <a:lnTo>
                  <a:pt x="245284" y="184308"/>
                </a:lnTo>
                <a:lnTo>
                  <a:pt x="19958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4050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86" y="207426"/>
                </a:lnTo>
                <a:lnTo>
                  <a:pt x="245284" y="184308"/>
                </a:lnTo>
                <a:lnTo>
                  <a:pt x="276099" y="149998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34050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98"/>
                </a:lnTo>
                <a:lnTo>
                  <a:pt x="245284" y="184308"/>
                </a:lnTo>
                <a:lnTo>
                  <a:pt x="19958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11017" y="3284601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682" y="0"/>
                </a:moveTo>
                <a:lnTo>
                  <a:pt x="384682" y="90043"/>
                </a:lnTo>
                <a:lnTo>
                  <a:pt x="0" y="90043"/>
                </a:lnTo>
                <a:lnTo>
                  <a:pt x="0" y="270256"/>
                </a:lnTo>
                <a:lnTo>
                  <a:pt x="384682" y="270256"/>
                </a:lnTo>
                <a:lnTo>
                  <a:pt x="384682" y="360299"/>
                </a:lnTo>
                <a:lnTo>
                  <a:pt x="546607" y="180086"/>
                </a:lnTo>
                <a:lnTo>
                  <a:pt x="38468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70552" y="337468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174"/>
                </a:lnTo>
              </a:path>
            </a:pathLst>
          </a:custGeom>
          <a:ln w="4048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9926" y="3374681"/>
            <a:ext cx="20320" cy="180340"/>
          </a:xfrm>
          <a:custGeom>
            <a:avLst/>
            <a:gdLst/>
            <a:ahLst/>
            <a:cxnLst/>
            <a:rect l="l" t="t" r="r" b="b"/>
            <a:pathLst>
              <a:path w="20319" h="180339">
                <a:moveTo>
                  <a:pt x="0" y="180174"/>
                </a:moveTo>
                <a:lnTo>
                  <a:pt x="20239" y="180174"/>
                </a:lnTo>
                <a:lnTo>
                  <a:pt x="20239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1017" y="3284601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682" y="0"/>
                </a:moveTo>
                <a:lnTo>
                  <a:pt x="384682" y="90043"/>
                </a:lnTo>
                <a:lnTo>
                  <a:pt x="0" y="90043"/>
                </a:lnTo>
                <a:lnTo>
                  <a:pt x="0" y="270256"/>
                </a:lnTo>
                <a:lnTo>
                  <a:pt x="384682" y="270256"/>
                </a:lnTo>
                <a:lnTo>
                  <a:pt x="384682" y="360299"/>
                </a:lnTo>
                <a:lnTo>
                  <a:pt x="546607" y="180086"/>
                </a:lnTo>
                <a:lnTo>
                  <a:pt x="384682" y="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0311" y="3374681"/>
            <a:ext cx="40640" cy="180340"/>
          </a:xfrm>
          <a:custGeom>
            <a:avLst/>
            <a:gdLst/>
            <a:ahLst/>
            <a:cxnLst/>
            <a:rect l="l" t="t" r="r" b="b"/>
            <a:pathLst>
              <a:path w="40639" h="180339">
                <a:moveTo>
                  <a:pt x="0" y="180174"/>
                </a:moveTo>
                <a:lnTo>
                  <a:pt x="40481" y="180174"/>
                </a:lnTo>
                <a:lnTo>
                  <a:pt x="40481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5163" y="3369919"/>
            <a:ext cx="29845" cy="189865"/>
          </a:xfrm>
          <a:custGeom>
            <a:avLst/>
            <a:gdLst/>
            <a:ahLst/>
            <a:cxnLst/>
            <a:rect l="l" t="t" r="r" b="b"/>
            <a:pathLst>
              <a:path w="29844" h="189864">
                <a:moveTo>
                  <a:pt x="0" y="189699"/>
                </a:moveTo>
                <a:lnTo>
                  <a:pt x="29764" y="189699"/>
                </a:lnTo>
                <a:lnTo>
                  <a:pt x="29764" y="0"/>
                </a:lnTo>
                <a:lnTo>
                  <a:pt x="0" y="0"/>
                </a:lnTo>
                <a:lnTo>
                  <a:pt x="0" y="18969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62833" y="3364991"/>
            <a:ext cx="36258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G</a:t>
            </a:r>
            <a:r>
              <a:rPr dirty="0" sz="1200" b="1">
                <a:latin typeface="Calibri"/>
                <a:cs typeface="Calibri"/>
              </a:rPr>
              <a:t>İ</a:t>
            </a:r>
            <a:r>
              <a:rPr dirty="0" sz="1200" spc="-5" b="1">
                <a:latin typeface="Calibri"/>
                <a:cs typeface="Calibri"/>
              </a:rPr>
              <a:t>R</a:t>
            </a:r>
            <a:r>
              <a:rPr dirty="0" sz="1200" b="1">
                <a:latin typeface="Calibri"/>
                <a:cs typeface="Calibri"/>
              </a:rPr>
              <a:t>İ</a:t>
            </a:r>
            <a:r>
              <a:rPr dirty="0" sz="1200" b="1">
                <a:latin typeface="Calibri"/>
                <a:cs typeface="Calibri"/>
              </a:rPr>
              <a:t>Ş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551" y="3284537"/>
            <a:ext cx="914400" cy="360680"/>
          </a:xfrm>
          <a:prstGeom prst="rect">
            <a:avLst/>
          </a:prstGeom>
          <a:solidFill>
            <a:srgbClr val="99CCFF"/>
          </a:solidFill>
          <a:ln w="31750">
            <a:solidFill>
              <a:srgbClr val="2E2B1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240"/>
              </a:spcBef>
            </a:pP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SİSTEM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1669" y="3284601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555" y="0"/>
                </a:moveTo>
                <a:lnTo>
                  <a:pt x="384555" y="90043"/>
                </a:lnTo>
                <a:lnTo>
                  <a:pt x="0" y="90043"/>
                </a:lnTo>
                <a:lnTo>
                  <a:pt x="0" y="270256"/>
                </a:lnTo>
                <a:lnTo>
                  <a:pt x="384555" y="270256"/>
                </a:lnTo>
                <a:lnTo>
                  <a:pt x="384555" y="360299"/>
                </a:lnTo>
                <a:lnTo>
                  <a:pt x="546480" y="180086"/>
                </a:lnTo>
                <a:lnTo>
                  <a:pt x="38455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31203" y="337468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174"/>
                </a:lnTo>
              </a:path>
            </a:pathLst>
          </a:custGeom>
          <a:ln w="4048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70450" y="3374681"/>
            <a:ext cx="20320" cy="180340"/>
          </a:xfrm>
          <a:custGeom>
            <a:avLst/>
            <a:gdLst/>
            <a:ahLst/>
            <a:cxnLst/>
            <a:rect l="l" t="t" r="r" b="b"/>
            <a:pathLst>
              <a:path w="20320" h="180339">
                <a:moveTo>
                  <a:pt x="0" y="180174"/>
                </a:moveTo>
                <a:lnTo>
                  <a:pt x="20239" y="180174"/>
                </a:lnTo>
                <a:lnTo>
                  <a:pt x="20239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71669" y="3284601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555" y="0"/>
                </a:moveTo>
                <a:lnTo>
                  <a:pt x="384555" y="90043"/>
                </a:lnTo>
                <a:lnTo>
                  <a:pt x="0" y="90043"/>
                </a:lnTo>
                <a:lnTo>
                  <a:pt x="0" y="270256"/>
                </a:lnTo>
                <a:lnTo>
                  <a:pt x="384555" y="270256"/>
                </a:lnTo>
                <a:lnTo>
                  <a:pt x="384555" y="360299"/>
                </a:lnTo>
                <a:lnTo>
                  <a:pt x="546480" y="180086"/>
                </a:lnTo>
                <a:lnTo>
                  <a:pt x="384555" y="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10963" y="3374681"/>
            <a:ext cx="40640" cy="180340"/>
          </a:xfrm>
          <a:custGeom>
            <a:avLst/>
            <a:gdLst/>
            <a:ahLst/>
            <a:cxnLst/>
            <a:rect l="l" t="t" r="r" b="b"/>
            <a:pathLst>
              <a:path w="40639" h="180339">
                <a:moveTo>
                  <a:pt x="0" y="180174"/>
                </a:moveTo>
                <a:lnTo>
                  <a:pt x="40481" y="180174"/>
                </a:lnTo>
                <a:lnTo>
                  <a:pt x="40481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5687" y="3369919"/>
            <a:ext cx="29845" cy="189865"/>
          </a:xfrm>
          <a:custGeom>
            <a:avLst/>
            <a:gdLst/>
            <a:ahLst/>
            <a:cxnLst/>
            <a:rect l="l" t="t" r="r" b="b"/>
            <a:pathLst>
              <a:path w="29845" h="189864">
                <a:moveTo>
                  <a:pt x="0" y="189699"/>
                </a:moveTo>
                <a:lnTo>
                  <a:pt x="29764" y="189699"/>
                </a:lnTo>
                <a:lnTo>
                  <a:pt x="29764" y="0"/>
                </a:lnTo>
                <a:lnTo>
                  <a:pt x="0" y="0"/>
                </a:lnTo>
                <a:lnTo>
                  <a:pt x="0" y="18969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33009" y="3364991"/>
            <a:ext cx="34417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ÇI</a:t>
            </a:r>
            <a:r>
              <a:rPr dirty="0" sz="1200" b="1">
                <a:latin typeface="Calibri"/>
                <a:cs typeface="Calibri"/>
              </a:rPr>
              <a:t>K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b="1">
                <a:latin typeface="Calibri"/>
                <a:cs typeface="Calibri"/>
              </a:rPr>
              <a:t>Ş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67501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66" y="207426"/>
                </a:lnTo>
                <a:lnTo>
                  <a:pt x="245221" y="184308"/>
                </a:lnTo>
                <a:lnTo>
                  <a:pt x="275992" y="149998"/>
                </a:lnTo>
                <a:lnTo>
                  <a:pt x="287274" y="107950"/>
                </a:lnTo>
                <a:lnTo>
                  <a:pt x="275992" y="65954"/>
                </a:lnTo>
                <a:lnTo>
                  <a:pt x="245221" y="31638"/>
                </a:lnTo>
                <a:lnTo>
                  <a:pt x="19956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7501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66" y="8491"/>
                </a:lnTo>
                <a:lnTo>
                  <a:pt x="245221" y="31638"/>
                </a:lnTo>
                <a:lnTo>
                  <a:pt x="275992" y="65954"/>
                </a:lnTo>
                <a:lnTo>
                  <a:pt x="287274" y="107950"/>
                </a:lnTo>
                <a:lnTo>
                  <a:pt x="275992" y="149998"/>
                </a:lnTo>
                <a:lnTo>
                  <a:pt x="245221" y="184308"/>
                </a:lnTo>
                <a:lnTo>
                  <a:pt x="19956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99301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98"/>
                </a:lnTo>
                <a:lnTo>
                  <a:pt x="42052" y="184308"/>
                </a:lnTo>
                <a:lnTo>
                  <a:pt x="87707" y="207426"/>
                </a:lnTo>
                <a:lnTo>
                  <a:pt x="143637" y="215900"/>
                </a:lnTo>
                <a:lnTo>
                  <a:pt x="199566" y="207426"/>
                </a:lnTo>
                <a:lnTo>
                  <a:pt x="245221" y="184308"/>
                </a:lnTo>
                <a:lnTo>
                  <a:pt x="275992" y="149998"/>
                </a:lnTo>
                <a:lnTo>
                  <a:pt x="287274" y="107950"/>
                </a:lnTo>
                <a:lnTo>
                  <a:pt x="275992" y="65954"/>
                </a:lnTo>
                <a:lnTo>
                  <a:pt x="245221" y="31638"/>
                </a:lnTo>
                <a:lnTo>
                  <a:pt x="19956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99301" y="3357498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66" y="8491"/>
                </a:lnTo>
                <a:lnTo>
                  <a:pt x="245221" y="31638"/>
                </a:lnTo>
                <a:lnTo>
                  <a:pt x="275992" y="65954"/>
                </a:lnTo>
                <a:lnTo>
                  <a:pt x="287274" y="107950"/>
                </a:lnTo>
                <a:lnTo>
                  <a:pt x="275992" y="149998"/>
                </a:lnTo>
                <a:lnTo>
                  <a:pt x="245221" y="184308"/>
                </a:lnTo>
                <a:lnTo>
                  <a:pt x="199566" y="207426"/>
                </a:lnTo>
                <a:lnTo>
                  <a:pt x="143637" y="215900"/>
                </a:lnTo>
                <a:lnTo>
                  <a:pt x="87707" y="207426"/>
                </a:lnTo>
                <a:lnTo>
                  <a:pt x="42052" y="184308"/>
                </a:lnTo>
                <a:lnTo>
                  <a:pt x="11281" y="149998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430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86" y="207408"/>
                </a:lnTo>
                <a:lnTo>
                  <a:pt x="245284" y="184261"/>
                </a:lnTo>
                <a:lnTo>
                  <a:pt x="276099" y="149945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430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45"/>
                </a:lnTo>
                <a:lnTo>
                  <a:pt x="245284" y="184261"/>
                </a:lnTo>
                <a:lnTo>
                  <a:pt x="19958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748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86" y="207408"/>
                </a:lnTo>
                <a:lnTo>
                  <a:pt x="245284" y="184261"/>
                </a:lnTo>
                <a:lnTo>
                  <a:pt x="276099" y="149945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748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45"/>
                </a:lnTo>
                <a:lnTo>
                  <a:pt x="245284" y="184261"/>
                </a:lnTo>
                <a:lnTo>
                  <a:pt x="19958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066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86" y="207408"/>
                </a:lnTo>
                <a:lnTo>
                  <a:pt x="245284" y="184261"/>
                </a:lnTo>
                <a:lnTo>
                  <a:pt x="276099" y="149945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06625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5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45"/>
                </a:lnTo>
                <a:lnTo>
                  <a:pt x="245284" y="184261"/>
                </a:lnTo>
                <a:lnTo>
                  <a:pt x="19958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11017" y="4510023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682" y="0"/>
                </a:moveTo>
                <a:lnTo>
                  <a:pt x="384682" y="90169"/>
                </a:lnTo>
                <a:lnTo>
                  <a:pt x="0" y="90169"/>
                </a:lnTo>
                <a:lnTo>
                  <a:pt x="0" y="270382"/>
                </a:lnTo>
                <a:lnTo>
                  <a:pt x="384682" y="270382"/>
                </a:lnTo>
                <a:lnTo>
                  <a:pt x="384682" y="360425"/>
                </a:lnTo>
                <a:lnTo>
                  <a:pt x="546607" y="180212"/>
                </a:lnTo>
                <a:lnTo>
                  <a:pt x="38468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70552" y="460023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174"/>
                </a:lnTo>
              </a:path>
            </a:pathLst>
          </a:custGeom>
          <a:ln w="4048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09926" y="4600231"/>
            <a:ext cx="20320" cy="180340"/>
          </a:xfrm>
          <a:custGeom>
            <a:avLst/>
            <a:gdLst/>
            <a:ahLst/>
            <a:cxnLst/>
            <a:rect l="l" t="t" r="r" b="b"/>
            <a:pathLst>
              <a:path w="20319" h="180339">
                <a:moveTo>
                  <a:pt x="0" y="180174"/>
                </a:moveTo>
                <a:lnTo>
                  <a:pt x="20239" y="180174"/>
                </a:lnTo>
                <a:lnTo>
                  <a:pt x="20239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11017" y="4510023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682" y="0"/>
                </a:moveTo>
                <a:lnTo>
                  <a:pt x="384682" y="90169"/>
                </a:lnTo>
                <a:lnTo>
                  <a:pt x="0" y="90169"/>
                </a:lnTo>
                <a:lnTo>
                  <a:pt x="0" y="270382"/>
                </a:lnTo>
                <a:lnTo>
                  <a:pt x="384682" y="270382"/>
                </a:lnTo>
                <a:lnTo>
                  <a:pt x="384682" y="360425"/>
                </a:lnTo>
                <a:lnTo>
                  <a:pt x="546607" y="180212"/>
                </a:lnTo>
                <a:lnTo>
                  <a:pt x="384682" y="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50311" y="4600231"/>
            <a:ext cx="40640" cy="180340"/>
          </a:xfrm>
          <a:custGeom>
            <a:avLst/>
            <a:gdLst/>
            <a:ahLst/>
            <a:cxnLst/>
            <a:rect l="l" t="t" r="r" b="b"/>
            <a:pathLst>
              <a:path w="40639" h="180339">
                <a:moveTo>
                  <a:pt x="0" y="180174"/>
                </a:moveTo>
                <a:lnTo>
                  <a:pt x="40481" y="180174"/>
                </a:lnTo>
                <a:lnTo>
                  <a:pt x="40481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05163" y="4595469"/>
            <a:ext cx="29845" cy="189865"/>
          </a:xfrm>
          <a:custGeom>
            <a:avLst/>
            <a:gdLst/>
            <a:ahLst/>
            <a:cxnLst/>
            <a:rect l="l" t="t" r="r" b="b"/>
            <a:pathLst>
              <a:path w="29844" h="189864">
                <a:moveTo>
                  <a:pt x="0" y="189699"/>
                </a:moveTo>
                <a:lnTo>
                  <a:pt x="29764" y="189699"/>
                </a:lnTo>
                <a:lnTo>
                  <a:pt x="29764" y="0"/>
                </a:lnTo>
                <a:lnTo>
                  <a:pt x="0" y="0"/>
                </a:lnTo>
                <a:lnTo>
                  <a:pt x="0" y="18969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62833" y="4590922"/>
            <a:ext cx="36258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G</a:t>
            </a:r>
            <a:r>
              <a:rPr dirty="0" sz="1200" b="1">
                <a:latin typeface="Calibri"/>
                <a:cs typeface="Calibri"/>
              </a:rPr>
              <a:t>İ</a:t>
            </a:r>
            <a:r>
              <a:rPr dirty="0" sz="1200" spc="-5" b="1">
                <a:latin typeface="Calibri"/>
                <a:cs typeface="Calibri"/>
              </a:rPr>
              <a:t>R</a:t>
            </a:r>
            <a:r>
              <a:rPr dirty="0" sz="1200" b="1">
                <a:latin typeface="Calibri"/>
                <a:cs typeface="Calibri"/>
              </a:rPr>
              <a:t>İ</a:t>
            </a:r>
            <a:r>
              <a:rPr dirty="0" sz="1200" b="1">
                <a:latin typeface="Calibri"/>
                <a:cs typeface="Calibri"/>
              </a:rPr>
              <a:t>Ş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46551" y="4510087"/>
            <a:ext cx="914400" cy="360680"/>
          </a:xfrm>
          <a:prstGeom prst="rect">
            <a:avLst/>
          </a:prstGeom>
          <a:solidFill>
            <a:srgbClr val="99CCFF"/>
          </a:solidFill>
          <a:ln w="31750">
            <a:solidFill>
              <a:srgbClr val="2E2B1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240"/>
              </a:spcBef>
            </a:pP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SİSTEM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71669" y="4510023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555" y="0"/>
                </a:moveTo>
                <a:lnTo>
                  <a:pt x="384555" y="90169"/>
                </a:lnTo>
                <a:lnTo>
                  <a:pt x="0" y="90169"/>
                </a:lnTo>
                <a:lnTo>
                  <a:pt x="0" y="270382"/>
                </a:lnTo>
                <a:lnTo>
                  <a:pt x="384555" y="270382"/>
                </a:lnTo>
                <a:lnTo>
                  <a:pt x="384555" y="360425"/>
                </a:lnTo>
                <a:lnTo>
                  <a:pt x="546480" y="180212"/>
                </a:lnTo>
                <a:lnTo>
                  <a:pt x="38455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31203" y="460023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174"/>
                </a:lnTo>
              </a:path>
            </a:pathLst>
          </a:custGeom>
          <a:ln w="4048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70450" y="4600231"/>
            <a:ext cx="20320" cy="180340"/>
          </a:xfrm>
          <a:custGeom>
            <a:avLst/>
            <a:gdLst/>
            <a:ahLst/>
            <a:cxnLst/>
            <a:rect l="l" t="t" r="r" b="b"/>
            <a:pathLst>
              <a:path w="20320" h="180339">
                <a:moveTo>
                  <a:pt x="0" y="180174"/>
                </a:moveTo>
                <a:lnTo>
                  <a:pt x="20239" y="180174"/>
                </a:lnTo>
                <a:lnTo>
                  <a:pt x="20239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71669" y="4510023"/>
            <a:ext cx="546735" cy="360680"/>
          </a:xfrm>
          <a:custGeom>
            <a:avLst/>
            <a:gdLst/>
            <a:ahLst/>
            <a:cxnLst/>
            <a:rect l="l" t="t" r="r" b="b"/>
            <a:pathLst>
              <a:path w="546735" h="360679">
                <a:moveTo>
                  <a:pt x="384555" y="0"/>
                </a:moveTo>
                <a:lnTo>
                  <a:pt x="384555" y="90169"/>
                </a:lnTo>
                <a:lnTo>
                  <a:pt x="0" y="90169"/>
                </a:lnTo>
                <a:lnTo>
                  <a:pt x="0" y="270382"/>
                </a:lnTo>
                <a:lnTo>
                  <a:pt x="384555" y="270382"/>
                </a:lnTo>
                <a:lnTo>
                  <a:pt x="384555" y="360425"/>
                </a:lnTo>
                <a:lnTo>
                  <a:pt x="546480" y="180212"/>
                </a:lnTo>
                <a:lnTo>
                  <a:pt x="384555" y="0"/>
                </a:lnTo>
                <a:close/>
              </a:path>
            </a:pathLst>
          </a:custGeom>
          <a:ln w="9524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10963" y="4600231"/>
            <a:ext cx="40640" cy="180340"/>
          </a:xfrm>
          <a:custGeom>
            <a:avLst/>
            <a:gdLst/>
            <a:ahLst/>
            <a:cxnLst/>
            <a:rect l="l" t="t" r="r" b="b"/>
            <a:pathLst>
              <a:path w="40639" h="180339">
                <a:moveTo>
                  <a:pt x="0" y="180174"/>
                </a:moveTo>
                <a:lnTo>
                  <a:pt x="40481" y="180174"/>
                </a:lnTo>
                <a:lnTo>
                  <a:pt x="40481" y="0"/>
                </a:lnTo>
                <a:lnTo>
                  <a:pt x="0" y="0"/>
                </a:lnTo>
                <a:lnTo>
                  <a:pt x="0" y="180174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65687" y="4595469"/>
            <a:ext cx="29845" cy="189865"/>
          </a:xfrm>
          <a:custGeom>
            <a:avLst/>
            <a:gdLst/>
            <a:ahLst/>
            <a:cxnLst/>
            <a:rect l="l" t="t" r="r" b="b"/>
            <a:pathLst>
              <a:path w="29845" h="189864">
                <a:moveTo>
                  <a:pt x="0" y="189699"/>
                </a:moveTo>
                <a:lnTo>
                  <a:pt x="29764" y="189699"/>
                </a:lnTo>
                <a:lnTo>
                  <a:pt x="29764" y="0"/>
                </a:lnTo>
                <a:lnTo>
                  <a:pt x="0" y="0"/>
                </a:lnTo>
                <a:lnTo>
                  <a:pt x="0" y="18969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033009" y="4590922"/>
            <a:ext cx="34417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ÇI</a:t>
            </a:r>
            <a:r>
              <a:rPr dirty="0" sz="1200" b="1">
                <a:latin typeface="Calibri"/>
                <a:cs typeface="Calibri"/>
              </a:rPr>
              <a:t>K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b="1">
                <a:latin typeface="Calibri"/>
                <a:cs typeface="Calibri"/>
              </a:rPr>
              <a:t>Ş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99301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66" y="207408"/>
                </a:lnTo>
                <a:lnTo>
                  <a:pt x="245221" y="184261"/>
                </a:lnTo>
                <a:lnTo>
                  <a:pt x="275992" y="149945"/>
                </a:lnTo>
                <a:lnTo>
                  <a:pt x="287274" y="107950"/>
                </a:lnTo>
                <a:lnTo>
                  <a:pt x="275992" y="65954"/>
                </a:lnTo>
                <a:lnTo>
                  <a:pt x="245221" y="31638"/>
                </a:lnTo>
                <a:lnTo>
                  <a:pt x="19956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99301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66" y="8491"/>
                </a:lnTo>
                <a:lnTo>
                  <a:pt x="245221" y="31638"/>
                </a:lnTo>
                <a:lnTo>
                  <a:pt x="275992" y="65954"/>
                </a:lnTo>
                <a:lnTo>
                  <a:pt x="287274" y="107950"/>
                </a:lnTo>
                <a:lnTo>
                  <a:pt x="275992" y="149945"/>
                </a:lnTo>
                <a:lnTo>
                  <a:pt x="245221" y="184261"/>
                </a:lnTo>
                <a:lnTo>
                  <a:pt x="19956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67501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66" y="207408"/>
                </a:lnTo>
                <a:lnTo>
                  <a:pt x="245221" y="184261"/>
                </a:lnTo>
                <a:lnTo>
                  <a:pt x="275992" y="149945"/>
                </a:lnTo>
                <a:lnTo>
                  <a:pt x="287274" y="107950"/>
                </a:lnTo>
                <a:lnTo>
                  <a:pt x="275992" y="65954"/>
                </a:lnTo>
                <a:lnTo>
                  <a:pt x="245221" y="31638"/>
                </a:lnTo>
                <a:lnTo>
                  <a:pt x="19956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67501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66" y="8491"/>
                </a:lnTo>
                <a:lnTo>
                  <a:pt x="245221" y="31638"/>
                </a:lnTo>
                <a:lnTo>
                  <a:pt x="275992" y="65954"/>
                </a:lnTo>
                <a:lnTo>
                  <a:pt x="287274" y="107950"/>
                </a:lnTo>
                <a:lnTo>
                  <a:pt x="275992" y="149945"/>
                </a:lnTo>
                <a:lnTo>
                  <a:pt x="245221" y="184261"/>
                </a:lnTo>
                <a:lnTo>
                  <a:pt x="19956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34050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143637" y="0"/>
                </a:moveTo>
                <a:lnTo>
                  <a:pt x="87707" y="8491"/>
                </a:lnTo>
                <a:lnTo>
                  <a:pt x="42052" y="31638"/>
                </a:lnTo>
                <a:lnTo>
                  <a:pt x="11281" y="65954"/>
                </a:lnTo>
                <a:lnTo>
                  <a:pt x="0" y="107950"/>
                </a:lnTo>
                <a:lnTo>
                  <a:pt x="11281" y="149945"/>
                </a:lnTo>
                <a:lnTo>
                  <a:pt x="42052" y="184261"/>
                </a:lnTo>
                <a:lnTo>
                  <a:pt x="87707" y="207408"/>
                </a:lnTo>
                <a:lnTo>
                  <a:pt x="143637" y="215900"/>
                </a:lnTo>
                <a:lnTo>
                  <a:pt x="199586" y="207408"/>
                </a:lnTo>
                <a:lnTo>
                  <a:pt x="245284" y="184261"/>
                </a:lnTo>
                <a:lnTo>
                  <a:pt x="276099" y="149945"/>
                </a:lnTo>
                <a:lnTo>
                  <a:pt x="287400" y="107950"/>
                </a:lnTo>
                <a:lnTo>
                  <a:pt x="276099" y="65954"/>
                </a:lnTo>
                <a:lnTo>
                  <a:pt x="245284" y="31638"/>
                </a:lnTo>
                <a:lnTo>
                  <a:pt x="199586" y="8491"/>
                </a:lnTo>
                <a:lnTo>
                  <a:pt x="14363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34050" y="4581525"/>
            <a:ext cx="287655" cy="215900"/>
          </a:xfrm>
          <a:custGeom>
            <a:avLst/>
            <a:gdLst/>
            <a:ahLst/>
            <a:cxnLst/>
            <a:rect l="l" t="t" r="r" b="b"/>
            <a:pathLst>
              <a:path w="287654" h="215900">
                <a:moveTo>
                  <a:pt x="0" y="107950"/>
                </a:moveTo>
                <a:lnTo>
                  <a:pt x="11281" y="65954"/>
                </a:lnTo>
                <a:lnTo>
                  <a:pt x="42052" y="31638"/>
                </a:lnTo>
                <a:lnTo>
                  <a:pt x="87707" y="8491"/>
                </a:lnTo>
                <a:lnTo>
                  <a:pt x="143637" y="0"/>
                </a:lnTo>
                <a:lnTo>
                  <a:pt x="199586" y="8491"/>
                </a:lnTo>
                <a:lnTo>
                  <a:pt x="245284" y="31638"/>
                </a:lnTo>
                <a:lnTo>
                  <a:pt x="276099" y="65954"/>
                </a:lnTo>
                <a:lnTo>
                  <a:pt x="287400" y="107950"/>
                </a:lnTo>
                <a:lnTo>
                  <a:pt x="276099" y="149945"/>
                </a:lnTo>
                <a:lnTo>
                  <a:pt x="245284" y="184261"/>
                </a:lnTo>
                <a:lnTo>
                  <a:pt x="199586" y="207408"/>
                </a:lnTo>
                <a:lnTo>
                  <a:pt x="143637" y="215900"/>
                </a:lnTo>
                <a:lnTo>
                  <a:pt x="87707" y="207408"/>
                </a:lnTo>
                <a:lnTo>
                  <a:pt x="42052" y="184261"/>
                </a:lnTo>
                <a:lnTo>
                  <a:pt x="11281" y="149945"/>
                </a:lnTo>
                <a:lnTo>
                  <a:pt x="0" y="10795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678418" y="5695797"/>
            <a:ext cx="25717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567" y="634364"/>
            <a:ext cx="8011159" cy="3774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ts val="2620"/>
              </a:lnSpc>
              <a:buClr>
                <a:srgbClr val="FF9900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Kendall (1953)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kuyruk </a:t>
            </a:r>
            <a:r>
              <a:rPr dirty="0" sz="2400" spc="-5">
                <a:solidFill>
                  <a:srgbClr val="2E2B1F"/>
                </a:solidFill>
                <a:latin typeface="Times New Roman"/>
                <a:cs typeface="Times New Roman"/>
              </a:rPr>
              <a:t>sistemi modellerini sınıflandırmak  </a:t>
            </a:r>
            <a:r>
              <a:rPr dirty="0" sz="2400" spc="13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için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35"/>
              </a:lnSpc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bir sistem</a:t>
            </a:r>
            <a:r>
              <a:rPr dirty="0" sz="2400" spc="-114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E2B1F"/>
                </a:solidFill>
                <a:latin typeface="Times New Roman"/>
                <a:cs typeface="Times New Roman"/>
              </a:rPr>
              <a:t>geliştirmiştir.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40665" algn="l"/>
              </a:tabLst>
            </a:pPr>
            <a:r>
              <a:rPr dirty="0" sz="2000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1/2/3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9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1: </a:t>
            </a:r>
            <a:r>
              <a:rPr dirty="0" sz="1800" spc="-25">
                <a:solidFill>
                  <a:srgbClr val="2E2B1F"/>
                </a:solidFill>
                <a:latin typeface="Calibri"/>
                <a:cs typeface="Calibri"/>
              </a:rPr>
              <a:t>Varış</a:t>
            </a:r>
            <a:r>
              <a:rPr dirty="0" sz="18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prosesi</a:t>
            </a:r>
            <a:endParaRPr sz="1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2: Servis</a:t>
            </a:r>
            <a:r>
              <a:rPr dirty="0" sz="18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prosesi</a:t>
            </a:r>
            <a:endParaRPr sz="1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3: Servis</a:t>
            </a:r>
            <a:r>
              <a:rPr dirty="0" sz="18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Bu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sınıflandırma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sistemi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aşağıdaki gibi</a:t>
            </a:r>
            <a:r>
              <a:rPr dirty="0" sz="2000" spc="11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genişletilmiştir.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40665" algn="l"/>
              </a:tabLst>
            </a:pPr>
            <a:r>
              <a:rPr dirty="0" sz="2000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1/2/3/4/5/6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9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4: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Paralel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servis</a:t>
            </a:r>
            <a:r>
              <a:rPr dirty="0" sz="1800" spc="-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1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3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5: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Sistemde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izin verilen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müşteri</a:t>
            </a:r>
            <a:r>
              <a:rPr dirty="0" sz="1800" spc="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18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4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6: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Müşterinin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geldiği yığının</a:t>
            </a:r>
            <a:r>
              <a:rPr dirty="0" sz="1800" spc="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genişliği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222630"/>
            <a:ext cx="3822065" cy="4121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40"/>
              </a:lnSpc>
            </a:pPr>
            <a:r>
              <a:rPr dirty="0" spc="-85">
                <a:latin typeface="Times New Roman"/>
                <a:cs typeface="Times New Roman"/>
              </a:rPr>
              <a:t>Kuyruk Modeli</a:t>
            </a:r>
            <a:r>
              <a:rPr dirty="0" spc="-385">
                <a:latin typeface="Times New Roman"/>
                <a:cs typeface="Times New Roman"/>
              </a:rPr>
              <a:t> </a:t>
            </a:r>
            <a:r>
              <a:rPr dirty="0" spc="-90">
                <a:latin typeface="Times New Roman"/>
                <a:cs typeface="Times New Roman"/>
              </a:rPr>
              <a:t>Notasyonu</a:t>
            </a: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2613"/>
            <a:ext cx="509778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Bir</a:t>
            </a:r>
            <a:r>
              <a:rPr dirty="0" spc="-240"/>
              <a:t> </a:t>
            </a:r>
            <a:r>
              <a:rPr dirty="0" spc="-105"/>
              <a:t>Kuyruk</a:t>
            </a:r>
            <a:r>
              <a:rPr dirty="0" spc="-240"/>
              <a:t> </a:t>
            </a:r>
            <a:r>
              <a:rPr dirty="0" spc="-95"/>
              <a:t>Sisteminin</a:t>
            </a:r>
            <a:r>
              <a:rPr dirty="0" spc="-270"/>
              <a:t> </a:t>
            </a:r>
            <a:r>
              <a:rPr dirty="0" spc="-95"/>
              <a:t>Bileşenleri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312" y="836675"/>
            <a:ext cx="6335649" cy="534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9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600" spc="-95" b="0">
                <a:latin typeface="Cambria"/>
                <a:cs typeface="Cambria"/>
              </a:rPr>
              <a:t>Modeldeki </a:t>
            </a:r>
            <a:r>
              <a:rPr dirty="0" sz="4600" spc="-110" b="0">
                <a:latin typeface="Cambria"/>
                <a:cs typeface="Cambria"/>
              </a:rPr>
              <a:t>Formüllerin</a:t>
            </a:r>
            <a:r>
              <a:rPr dirty="0" sz="4600" spc="-370" b="0">
                <a:latin typeface="Cambria"/>
                <a:cs typeface="Cambria"/>
              </a:rPr>
              <a:t> </a:t>
            </a:r>
            <a:r>
              <a:rPr dirty="0" sz="4600" spc="-85" b="0">
                <a:latin typeface="Cambria"/>
                <a:cs typeface="Cambria"/>
              </a:rPr>
              <a:t>Özeti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750" y="1268475"/>
            <a:ext cx="7634224" cy="460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2504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>
                <a:latin typeface="Times New Roman"/>
                <a:cs typeface="Times New Roman"/>
              </a:rPr>
              <a:t>Durağan </a:t>
            </a:r>
            <a:r>
              <a:rPr dirty="0" spc="-70">
                <a:latin typeface="Times New Roman"/>
                <a:cs typeface="Times New Roman"/>
              </a:rPr>
              <a:t>Hal </a:t>
            </a:r>
            <a:r>
              <a:rPr dirty="0" spc="-95">
                <a:latin typeface="Times New Roman"/>
                <a:cs typeface="Times New Roman"/>
              </a:rPr>
              <a:t>Performans</a:t>
            </a:r>
            <a:r>
              <a:rPr dirty="0" spc="-530">
                <a:latin typeface="Times New Roman"/>
                <a:cs typeface="Times New Roman"/>
              </a:rPr>
              <a:t> </a:t>
            </a:r>
            <a:r>
              <a:rPr dirty="0" spc="-90">
                <a:latin typeface="Times New Roman"/>
                <a:cs typeface="Times New Roman"/>
              </a:rPr>
              <a:t>Ölçütleri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1235328"/>
            <a:ext cx="7516495" cy="4893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P</a:t>
            </a:r>
            <a:r>
              <a:rPr dirty="0" sz="1200" spc="-5" b="1">
                <a:solidFill>
                  <a:srgbClr val="2E2B1F"/>
                </a:solidFill>
                <a:latin typeface="Arial"/>
                <a:cs typeface="Arial"/>
              </a:rPr>
              <a:t>0</a:t>
            </a: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Sistemde müşteri olmama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P</a:t>
            </a:r>
            <a:r>
              <a:rPr dirty="0" sz="1200" spc="-5" b="1">
                <a:solidFill>
                  <a:srgbClr val="2E2B1F"/>
                </a:solidFill>
                <a:latin typeface="Arial"/>
                <a:cs typeface="Arial"/>
              </a:rPr>
              <a:t>n</a:t>
            </a: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sistemde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“n” müşteri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olma</a:t>
            </a:r>
            <a:r>
              <a:rPr dirty="0" sz="2400" spc="1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L: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Sistemdeki ortalama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müsteri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 sayısı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L</a:t>
            </a:r>
            <a:r>
              <a:rPr dirty="0" sz="1200" spc="-5" b="1">
                <a:solidFill>
                  <a:srgbClr val="2E2B1F"/>
                </a:solidFill>
                <a:latin typeface="Arial"/>
                <a:cs typeface="Arial"/>
              </a:rPr>
              <a:t>q</a:t>
            </a: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Sıradaki ortalama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müşteri</a:t>
            </a:r>
            <a:r>
              <a:rPr dirty="0" sz="2400" spc="1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sayısı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25" b="1">
                <a:solidFill>
                  <a:srgbClr val="2E2B1F"/>
                </a:solidFill>
                <a:latin typeface="Arial"/>
                <a:cs typeface="Arial"/>
              </a:rPr>
              <a:t>W: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Sistemde bir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müşteri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tarafından</a:t>
            </a:r>
            <a:r>
              <a:rPr dirty="0" sz="2400" spc="4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harcanan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ortalama</a:t>
            </a:r>
            <a:r>
              <a:rPr dirty="0" sz="2400" spc="-4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zaman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dirty="0" sz="1200" b="1">
                <a:solidFill>
                  <a:srgbClr val="2E2B1F"/>
                </a:solidFill>
                <a:latin typeface="Arial"/>
                <a:cs typeface="Arial"/>
              </a:rPr>
              <a:t>q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Sırada bir müşteri tarafından harcanan</a:t>
            </a:r>
            <a:r>
              <a:rPr dirty="0" sz="2400" spc="9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ortalama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zaman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5" b="1">
                <a:solidFill>
                  <a:srgbClr val="2E2B1F"/>
                </a:solidFill>
                <a:latin typeface="Arial"/>
                <a:cs typeface="Arial"/>
              </a:rPr>
              <a:t>P</a:t>
            </a:r>
            <a:r>
              <a:rPr dirty="0" sz="1200" spc="5" b="1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dirty="0" sz="2400" spc="5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45">
                <a:solidFill>
                  <a:srgbClr val="2E2B1F"/>
                </a:solidFill>
                <a:latin typeface="Arial"/>
                <a:cs typeface="Arial"/>
              </a:rPr>
              <a:t>Varış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yapan müşterinin hizmet almak için bekleme  </a:t>
            </a:r>
            <a:r>
              <a:rPr dirty="0" sz="2400" spc="-10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845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E2B1F"/>
                </a:solidFill>
                <a:latin typeface="Symbol"/>
                <a:cs typeface="Symbol"/>
              </a:rPr>
              <a:t>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Hizmet hattının kullanım </a:t>
            </a:r>
            <a:r>
              <a:rPr dirty="0" sz="2400" spc="-10">
                <a:solidFill>
                  <a:srgbClr val="2E2B1F"/>
                </a:solidFill>
                <a:latin typeface="Arial"/>
                <a:cs typeface="Arial"/>
              </a:rPr>
              <a:t>hızı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(hatların</a:t>
            </a:r>
            <a:r>
              <a:rPr dirty="0" sz="2400" spc="10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meşguliyet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845"/>
              </a:lnSpc>
            </a:pP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oranı,</a:t>
            </a:r>
            <a:r>
              <a:rPr dirty="0" sz="2400" spc="-7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%)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678418" y="5695797"/>
            <a:ext cx="25717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7678"/>
            <a:ext cx="194310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Little</a:t>
            </a:r>
            <a:r>
              <a:rPr dirty="0" spc="-300"/>
              <a:t> </a:t>
            </a:r>
            <a:r>
              <a:rPr dirty="0" spc="-85"/>
              <a:t>Modeli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730630"/>
            <a:ext cx="6863080" cy="5003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buClr>
                <a:srgbClr val="A9A47B"/>
              </a:buClr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Kuyruk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teroisi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kapsamındaki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performans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kriterleri  arasında karşılıklı ilişkileri </a:t>
            </a:r>
            <a:r>
              <a:rPr dirty="0" sz="2400">
                <a:solidFill>
                  <a:srgbClr val="2E2B1F"/>
                </a:solidFill>
                <a:latin typeface="Arial"/>
                <a:cs typeface="Arial"/>
              </a:rPr>
              <a:t>“Little” </a:t>
            </a:r>
            <a:r>
              <a:rPr dirty="0" sz="2400" spc="-5">
                <a:solidFill>
                  <a:srgbClr val="2E2B1F"/>
                </a:solidFill>
                <a:latin typeface="Arial"/>
                <a:cs typeface="Arial"/>
              </a:rPr>
              <a:t>formülleriyle  çözümlemek</a:t>
            </a:r>
            <a:r>
              <a:rPr dirty="0" sz="2400" spc="-3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Arial"/>
                <a:cs typeface="Arial"/>
              </a:rPr>
              <a:t>mümkündür.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L = </a:t>
            </a:r>
            <a:r>
              <a:rPr dirty="0" sz="2400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400" spc="-16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L</a:t>
            </a:r>
            <a:r>
              <a:rPr dirty="0" sz="1200" spc="-5" b="1">
                <a:solidFill>
                  <a:srgbClr val="2E2B1F"/>
                </a:solidFill>
                <a:latin typeface="Arial"/>
                <a:cs typeface="Arial"/>
              </a:rPr>
              <a:t>q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= </a:t>
            </a:r>
            <a:r>
              <a:rPr dirty="0" sz="2400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400" spc="-95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dirty="0" sz="1200" b="1">
                <a:solidFill>
                  <a:srgbClr val="2E2B1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A9A47B"/>
                </a:solidFill>
                <a:latin typeface="Arial"/>
                <a:cs typeface="Arial"/>
              </a:rPr>
              <a:t>•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L = </a:t>
            </a:r>
            <a:r>
              <a:rPr dirty="0" sz="2400" spc="-5" b="1">
                <a:solidFill>
                  <a:srgbClr val="2E2B1F"/>
                </a:solidFill>
                <a:latin typeface="Arial"/>
                <a:cs typeface="Arial"/>
              </a:rPr>
              <a:t>L</a:t>
            </a:r>
            <a:r>
              <a:rPr dirty="0" sz="1200" spc="-5" b="1">
                <a:solidFill>
                  <a:srgbClr val="2E2B1F"/>
                </a:solidFill>
                <a:latin typeface="Arial"/>
                <a:cs typeface="Arial"/>
              </a:rPr>
              <a:t>q </a:t>
            </a:r>
            <a:r>
              <a:rPr dirty="0" sz="2400" b="1">
                <a:solidFill>
                  <a:srgbClr val="2E2B1F"/>
                </a:solidFill>
                <a:latin typeface="Arial"/>
                <a:cs typeface="Arial"/>
              </a:rPr>
              <a:t>+ </a:t>
            </a:r>
            <a:r>
              <a:rPr dirty="0" sz="2400">
                <a:solidFill>
                  <a:srgbClr val="2E2B1F"/>
                </a:solidFill>
                <a:latin typeface="Symbol"/>
                <a:cs typeface="Symbol"/>
              </a:rPr>
              <a:t></a:t>
            </a:r>
            <a:r>
              <a:rPr dirty="0" sz="2400" spc="14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Symbol"/>
                <a:cs typeface="Symbol"/>
              </a:rPr>
              <a:t></a:t>
            </a:r>
            <a:endParaRPr sz="240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Kuyruk Sistemlerinin</a:t>
            </a:r>
            <a:r>
              <a:rPr dirty="0" sz="2200" spc="-2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Gösterimi</a:t>
            </a:r>
            <a:endParaRPr sz="22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25" b="1">
                <a:solidFill>
                  <a:srgbClr val="2E2B1F"/>
                </a:solidFill>
                <a:latin typeface="Calibri"/>
                <a:cs typeface="Calibri"/>
              </a:rPr>
              <a:t>Varı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dirty="0" sz="2000" spc="-5" b="1">
                <a:solidFill>
                  <a:srgbClr val="2E2B1F"/>
                </a:solidFill>
                <a:latin typeface="Calibri"/>
                <a:cs typeface="Calibri"/>
              </a:rPr>
              <a:t>Süreci 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/ </a:t>
            </a:r>
            <a:r>
              <a:rPr dirty="0" sz="2000" spc="-5" b="1">
                <a:solidFill>
                  <a:srgbClr val="2E2B1F"/>
                </a:solidFill>
                <a:latin typeface="Calibri"/>
                <a:cs typeface="Calibri"/>
              </a:rPr>
              <a:t>Hizmet Süreci/ 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Sunucu</a:t>
            </a:r>
            <a:r>
              <a:rPr dirty="0" sz="2000" spc="2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dirty="0" sz="2000" spc="-8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2E2B1F"/>
                </a:solidFill>
                <a:latin typeface="Calibri"/>
                <a:cs typeface="Calibri"/>
              </a:rPr>
              <a:t>Markoviyan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dirty="0" sz="2000" spc="-9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2E2B1F"/>
                </a:solidFill>
                <a:latin typeface="Calibri"/>
                <a:cs typeface="Calibri"/>
              </a:rPr>
              <a:t>Deterministik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dirty="0" sz="2000" spc="-9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2E2B1F"/>
                </a:solidFill>
                <a:latin typeface="Calibri"/>
                <a:cs typeface="Calibri"/>
              </a:rPr>
              <a:t>Genel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  <a:tabLst>
                <a:tab pos="537845" algn="l"/>
              </a:tabLst>
            </a:pPr>
            <a:r>
              <a:rPr dirty="0" sz="2000">
                <a:solidFill>
                  <a:srgbClr val="9CBDBC"/>
                </a:solidFill>
                <a:latin typeface="Arial"/>
                <a:cs typeface="Arial"/>
              </a:rPr>
              <a:t>•	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M / D /</a:t>
            </a:r>
            <a:r>
              <a:rPr dirty="0" sz="2000" spc="-11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  <a:tabLst>
                <a:tab pos="537845" algn="l"/>
              </a:tabLst>
            </a:pPr>
            <a:r>
              <a:rPr dirty="0" sz="2000">
                <a:solidFill>
                  <a:srgbClr val="9CBDBC"/>
                </a:solidFill>
                <a:latin typeface="Arial"/>
                <a:cs typeface="Arial"/>
              </a:rPr>
              <a:t>•	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M / D / 5 / 10 /</a:t>
            </a:r>
            <a:r>
              <a:rPr dirty="0" sz="2000" spc="-114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E2B1F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29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600" spc="-5" b="0">
                <a:latin typeface="Cambria"/>
                <a:cs typeface="Cambria"/>
              </a:rPr>
              <a:t>M</a:t>
            </a:r>
            <a:r>
              <a:rPr dirty="0" sz="4600" spc="-220" b="0">
                <a:latin typeface="Cambria"/>
                <a:cs typeface="Cambria"/>
              </a:rPr>
              <a:t> </a:t>
            </a:r>
            <a:r>
              <a:rPr dirty="0" sz="4600" spc="-5" b="0">
                <a:latin typeface="Cambria"/>
                <a:cs typeface="Cambria"/>
              </a:rPr>
              <a:t>/</a:t>
            </a:r>
            <a:r>
              <a:rPr dirty="0" sz="4600" spc="-220" b="0">
                <a:latin typeface="Cambria"/>
                <a:cs typeface="Cambria"/>
              </a:rPr>
              <a:t> </a:t>
            </a:r>
            <a:r>
              <a:rPr dirty="0" sz="4600" spc="-5" b="0">
                <a:latin typeface="Cambria"/>
                <a:cs typeface="Cambria"/>
              </a:rPr>
              <a:t>M</a:t>
            </a:r>
            <a:r>
              <a:rPr dirty="0" sz="4600" spc="-204" b="0">
                <a:latin typeface="Cambria"/>
                <a:cs typeface="Cambria"/>
              </a:rPr>
              <a:t> </a:t>
            </a:r>
            <a:r>
              <a:rPr dirty="0" sz="4600" spc="-5" b="0">
                <a:latin typeface="Cambria"/>
                <a:cs typeface="Cambria"/>
              </a:rPr>
              <a:t>/</a:t>
            </a:r>
            <a:r>
              <a:rPr dirty="0" sz="4600" spc="-220" b="0">
                <a:latin typeface="Cambria"/>
                <a:cs typeface="Cambria"/>
              </a:rPr>
              <a:t> </a:t>
            </a:r>
            <a:r>
              <a:rPr dirty="0" sz="4600" spc="-5" b="0">
                <a:latin typeface="Cambria"/>
                <a:cs typeface="Cambria"/>
              </a:rPr>
              <a:t>1</a:t>
            </a:r>
            <a:r>
              <a:rPr dirty="0" sz="4600" spc="-215" b="0">
                <a:latin typeface="Cambria"/>
                <a:cs typeface="Cambria"/>
              </a:rPr>
              <a:t> </a:t>
            </a:r>
            <a:r>
              <a:rPr dirty="0" sz="4600" spc="-120" b="0">
                <a:latin typeface="Cambria"/>
                <a:cs typeface="Cambria"/>
              </a:rPr>
              <a:t>Kuyruk</a:t>
            </a:r>
            <a:r>
              <a:rPr dirty="0" sz="4600" spc="-235" b="0">
                <a:latin typeface="Cambria"/>
                <a:cs typeface="Cambria"/>
              </a:rPr>
              <a:t> </a:t>
            </a:r>
            <a:r>
              <a:rPr dirty="0" sz="4600" spc="-90" b="0">
                <a:latin typeface="Cambria"/>
                <a:cs typeface="Cambria"/>
              </a:rPr>
              <a:t>Sistemi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638934"/>
            <a:ext cx="5647055" cy="2188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b="1">
                <a:latin typeface="Arial"/>
                <a:cs typeface="Arial"/>
              </a:rPr>
              <a:t>Özellikler</a:t>
            </a:r>
            <a:endParaRPr sz="2400">
              <a:latin typeface="Arial"/>
              <a:cs typeface="Arial"/>
            </a:endParaRPr>
          </a:p>
          <a:p>
            <a:pPr lvl="1" marL="538480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Gelisler Poison</a:t>
            </a:r>
            <a:r>
              <a:rPr dirty="0" sz="2000" spc="-6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A"/>
                </a:solidFill>
                <a:latin typeface="Arial"/>
                <a:cs typeface="Arial"/>
              </a:rPr>
              <a:t>dagılımdadır</a:t>
            </a:r>
            <a:endParaRPr sz="2000">
              <a:latin typeface="Arial"/>
              <a:cs typeface="Arial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Hizmet süresi Üssel </a:t>
            </a:r>
            <a:r>
              <a:rPr dirty="0" sz="2000" spc="-5">
                <a:solidFill>
                  <a:srgbClr val="00339A"/>
                </a:solidFill>
                <a:latin typeface="Arial"/>
                <a:cs typeface="Arial"/>
              </a:rPr>
              <a:t>dagılım</a:t>
            </a:r>
            <a:r>
              <a:rPr dirty="0" sz="2000" spc="-9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sergiler</a:t>
            </a:r>
            <a:endParaRPr sz="2000">
              <a:latin typeface="Arial"/>
              <a:cs typeface="Arial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dirty="0" sz="2000" spc="-45">
                <a:solidFill>
                  <a:srgbClr val="00339A"/>
                </a:solidFill>
                <a:latin typeface="Arial"/>
                <a:cs typeface="Arial"/>
              </a:rPr>
              <a:t>Tekli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hizmet sunucu</a:t>
            </a:r>
            <a:r>
              <a:rPr dirty="0" sz="2000" spc="-6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9A"/>
                </a:solidFill>
                <a:latin typeface="Arial"/>
                <a:cs typeface="Arial"/>
              </a:rPr>
              <a:t>vardır</a:t>
            </a:r>
            <a:endParaRPr sz="2000">
              <a:latin typeface="Arial"/>
              <a:cs typeface="Arial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Kuyruk potansiyel olarak sonsuz</a:t>
            </a:r>
            <a:r>
              <a:rPr dirty="0" sz="2000" spc="-15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uzunluktadır</a:t>
            </a:r>
            <a:endParaRPr sz="2000">
              <a:latin typeface="Arial"/>
              <a:cs typeface="Arial"/>
            </a:endParaRPr>
          </a:p>
          <a:p>
            <a:pPr lvl="1" marL="538480" indent="-228600">
              <a:lnSpc>
                <a:spcPct val="100000"/>
              </a:lnSpc>
              <a:spcBef>
                <a:spcPts val="420"/>
              </a:spcBef>
              <a:buClr>
                <a:srgbClr val="9CBDBC"/>
              </a:buClr>
              <a:buChar char="•"/>
              <a:tabLst>
                <a:tab pos="538480" algn="l"/>
                <a:tab pos="539115" algn="l"/>
              </a:tabLst>
            </a:pP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Gelen müsteri </a:t>
            </a:r>
            <a:r>
              <a:rPr dirty="0" sz="2000" spc="-5">
                <a:solidFill>
                  <a:srgbClr val="00339A"/>
                </a:solidFill>
                <a:latin typeface="Arial"/>
                <a:cs typeface="Arial"/>
              </a:rPr>
              <a:t>sayısı</a:t>
            </a:r>
            <a:r>
              <a:rPr dirty="0" sz="2000" spc="-10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sonsuzdur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81153"/>
            <a:ext cx="3552190" cy="43560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Benzetim</a:t>
            </a:r>
            <a:r>
              <a:rPr dirty="0" spc="-300"/>
              <a:t> </a:t>
            </a:r>
            <a:r>
              <a:rPr dirty="0" spc="-110"/>
              <a:t>Diyagramları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435609"/>
            <a:ext cx="8000365" cy="3700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Olay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tabanlı modeller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benzetim diyagramlarına</a:t>
            </a:r>
            <a:r>
              <a:rPr dirty="0" sz="1800" spc="1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E2B1F"/>
                </a:solidFill>
                <a:latin typeface="Calibri"/>
                <a:cs typeface="Calibri"/>
              </a:rPr>
              <a:t>sahiptir.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Benzetim diyagramının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genel şekli aşağıda</a:t>
            </a:r>
            <a:r>
              <a:rPr dirty="0" sz="1800" spc="11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E2B1F"/>
                </a:solidFill>
                <a:latin typeface="Calibri"/>
                <a:cs typeface="Calibri"/>
              </a:rPr>
              <a:t>verilmiştir.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İlk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yapı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olay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dizici olup belirli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zamanlarda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varan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olayları kabul</a:t>
            </a:r>
            <a:r>
              <a:rPr dirty="0" sz="1800" spc="1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2E2B1F"/>
                </a:solidFill>
                <a:latin typeface="Calibri"/>
                <a:cs typeface="Calibri"/>
              </a:rPr>
              <a:t>eder.</a:t>
            </a:r>
            <a:endParaRPr sz="1800">
              <a:latin typeface="Calibri"/>
              <a:cs typeface="Calibri"/>
            </a:endParaRPr>
          </a:p>
          <a:p>
            <a:pPr marL="241300" marR="33782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Dizilen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olaylar müşteri olarak kabul </a:t>
            </a:r>
            <a:r>
              <a:rPr dirty="0" sz="1800" spc="-30">
                <a:solidFill>
                  <a:srgbClr val="2E2B1F"/>
                </a:solidFill>
                <a:latin typeface="Calibri"/>
                <a:cs typeface="Calibri"/>
              </a:rPr>
              <a:t>edilir.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Örneğin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bankada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işlem görmek için  bekleyen</a:t>
            </a:r>
            <a:r>
              <a:rPr dirty="0" sz="1800" spc="-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E2B1F"/>
                </a:solidFill>
                <a:latin typeface="Calibri"/>
                <a:cs typeface="Calibri"/>
              </a:rPr>
              <a:t>müşteriler.</a:t>
            </a:r>
            <a:endParaRPr sz="1800">
              <a:latin typeface="Calibri"/>
              <a:cs typeface="Calibri"/>
            </a:endParaRPr>
          </a:p>
          <a:p>
            <a:pPr marL="241300" marR="380365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Eğer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dolu ise gelen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müşteriler kuyrukta </a:t>
            </a:r>
            <a:r>
              <a:rPr dirty="0" sz="1800" spc="-30">
                <a:solidFill>
                  <a:srgbClr val="2E2B1F"/>
                </a:solidFill>
                <a:latin typeface="Calibri"/>
                <a:cs typeface="Calibri"/>
              </a:rPr>
              <a:t>bekler.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Genellikle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ilk giren ilk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çıkar 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prensibi (FIFO)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ile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kuyruk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E2B1F"/>
                </a:solidFill>
                <a:latin typeface="Calibri"/>
                <a:cs typeface="Calibri"/>
              </a:rPr>
              <a:t>oluşturulur.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Kuyruktan ayrılan müşteriler serviste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işlem</a:t>
            </a:r>
            <a:r>
              <a:rPr dirty="0" sz="1800" spc="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2E2B1F"/>
                </a:solidFill>
                <a:latin typeface="Calibri"/>
                <a:cs typeface="Calibri"/>
              </a:rPr>
              <a:t>görür.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92735" algn="l"/>
                <a:tab pos="293370" algn="l"/>
              </a:tabLst>
            </a:pP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Dağıtıcı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kuyrukta bekleyen müşterileri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servislere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veya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diğer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kuyruklara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yönlendirme  işlemini</a:t>
            </a:r>
            <a:r>
              <a:rPr dirty="0" sz="1800" spc="-6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2E2B1F"/>
                </a:solidFill>
                <a:latin typeface="Calibri"/>
                <a:cs typeface="Calibri"/>
              </a:rPr>
              <a:t>yapar.</a:t>
            </a:r>
            <a:endParaRPr sz="1800">
              <a:latin typeface="Calibri"/>
              <a:cs typeface="Calibri"/>
            </a:endParaRPr>
          </a:p>
          <a:p>
            <a:pPr marL="241300" marR="772795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Kolektör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ise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tek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kuyruk oluşturmak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için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iki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veya 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daha </a:t>
            </a:r>
            <a:r>
              <a:rPr dirty="0" sz="1800" spc="-10">
                <a:solidFill>
                  <a:srgbClr val="2E2B1F"/>
                </a:solidFill>
                <a:latin typeface="Calibri"/>
                <a:cs typeface="Calibri"/>
              </a:rPr>
              <a:t>fazla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kuyruğun </a:t>
            </a:r>
            <a:r>
              <a:rPr dirty="0" sz="1800" spc="-15">
                <a:solidFill>
                  <a:srgbClr val="2E2B1F"/>
                </a:solidFill>
                <a:latin typeface="Calibri"/>
                <a:cs typeface="Calibri"/>
              </a:rPr>
              <a:t>olay  </a:t>
            </a:r>
            <a:r>
              <a:rPr dirty="0" sz="1800" spc="-5">
                <a:solidFill>
                  <a:srgbClr val="2E2B1F"/>
                </a:solidFill>
                <a:latin typeface="Calibri"/>
                <a:cs typeface="Calibri"/>
              </a:rPr>
              <a:t>zamanını</a:t>
            </a:r>
            <a:r>
              <a:rPr dirty="0" sz="1800" spc="-3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E2B1F"/>
                </a:solidFill>
                <a:latin typeface="Calibri"/>
                <a:cs typeface="Calibri"/>
              </a:rPr>
              <a:t>birleştirir.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9550" y="4273557"/>
            <a:ext cx="4663241" cy="2584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926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0"/>
              <a:t>Performans</a:t>
            </a:r>
            <a:r>
              <a:rPr dirty="0" spc="-320"/>
              <a:t> </a:t>
            </a:r>
            <a:r>
              <a:rPr dirty="0" spc="-90"/>
              <a:t>Ölçütleri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1020064"/>
            <a:ext cx="7336790" cy="450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P0 = 1- 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)</a:t>
            </a:r>
            <a:r>
              <a:rPr dirty="0" sz="2000" spc="-5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spc="-5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Sistemde müşteri olmama</a:t>
            </a:r>
            <a:r>
              <a:rPr dirty="0" sz="2000" spc="-10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Pn = [1 - 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)]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)^n</a:t>
            </a:r>
            <a:r>
              <a:rPr dirty="0" sz="2000" spc="-5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spc="-5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sistemde “n” müşteri olma</a:t>
            </a:r>
            <a:r>
              <a:rPr dirty="0" sz="2000" spc="-15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L =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-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)</a:t>
            </a:r>
            <a:r>
              <a:rPr dirty="0" sz="2000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sistemdeki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ortalama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müşteri</a:t>
            </a:r>
            <a:r>
              <a:rPr dirty="0" sz="2000" spc="-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sayısı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Lq =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^2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[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-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)]</a:t>
            </a:r>
            <a:r>
              <a:rPr dirty="0" sz="2000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b="1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Sıradaki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ortalama müşteri</a:t>
            </a:r>
            <a:r>
              <a:rPr dirty="0" sz="2000" spc="-4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sayısı</a:t>
            </a:r>
            <a:endParaRPr sz="2000">
              <a:latin typeface="Arial"/>
              <a:cs typeface="Arial"/>
            </a:endParaRPr>
          </a:p>
          <a:p>
            <a:pPr marL="241300" marR="63182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W = 1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-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)</a:t>
            </a:r>
            <a:r>
              <a:rPr dirty="0" sz="2000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Sistemde bir müşteri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tarafından</a:t>
            </a:r>
            <a:r>
              <a:rPr dirty="0" sz="2000" spc="-17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harcanan  ortalama</a:t>
            </a:r>
            <a:r>
              <a:rPr dirty="0" sz="2000" spc="-10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zaman</a:t>
            </a:r>
            <a:endParaRPr sz="2000">
              <a:latin typeface="Arial"/>
              <a:cs typeface="Arial"/>
            </a:endParaRPr>
          </a:p>
          <a:p>
            <a:pPr marL="241300" marR="48133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Wq =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[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- 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 spc="-5" b="1">
                <a:solidFill>
                  <a:srgbClr val="00339A"/>
                </a:solidFill>
                <a:latin typeface="Arial"/>
                <a:cs typeface="Arial"/>
              </a:rPr>
              <a:t>)]</a:t>
            </a:r>
            <a:r>
              <a:rPr dirty="0" sz="2000" spc="-5" b="1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Sırada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bir müşteri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tarafından</a:t>
            </a:r>
            <a:r>
              <a:rPr dirty="0" sz="2000" spc="-10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harcanan  ortalama</a:t>
            </a:r>
            <a:r>
              <a:rPr dirty="0" sz="2000" spc="-105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zaman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solidFill>
                  <a:srgbClr val="00339A"/>
                </a:solidFill>
                <a:latin typeface="Arial"/>
                <a:cs typeface="Arial"/>
              </a:rPr>
              <a:t>Pw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5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E2B1F"/>
                </a:solidFill>
                <a:latin typeface="Arial"/>
                <a:cs typeface="Arial"/>
              </a:rPr>
              <a:t>Varış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yapan müşterinin hizmet almak için</a:t>
            </a:r>
            <a:r>
              <a:rPr dirty="0" sz="2000" spc="-8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bekleme 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olasılığı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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2000" spc="-10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2000" spc="-10">
                <a:solidFill>
                  <a:srgbClr val="00339A"/>
                </a:solidFill>
                <a:latin typeface="Wingdings"/>
                <a:cs typeface="Wingdings"/>
              </a:rPr>
              <a:t></a:t>
            </a:r>
            <a:r>
              <a:rPr dirty="0" sz="2000" spc="-1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Hizmet </a:t>
            </a:r>
            <a:r>
              <a:rPr dirty="0" sz="2000" spc="-5">
                <a:solidFill>
                  <a:srgbClr val="2E2B1F"/>
                </a:solidFill>
                <a:latin typeface="Arial"/>
                <a:cs typeface="Arial"/>
              </a:rPr>
              <a:t>hattının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kullanım</a:t>
            </a:r>
            <a:r>
              <a:rPr dirty="0" sz="2000" spc="-10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E2B1F"/>
                </a:solidFill>
                <a:latin typeface="Arial"/>
                <a:cs typeface="Arial"/>
              </a:rPr>
              <a:t>oranı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Bir müşterinin, sistemde “t” süresinden fazla bekleme </a:t>
            </a:r>
            <a:r>
              <a:rPr dirty="0" sz="2000" spc="-5">
                <a:latin typeface="Arial"/>
                <a:cs typeface="Arial"/>
              </a:rPr>
              <a:t>olasılığı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40665" algn="l"/>
              </a:tabLst>
            </a:pPr>
            <a:r>
              <a:rPr dirty="0" sz="2000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P(X&gt;t)= e^(-(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</a:t>
            </a:r>
            <a:r>
              <a:rPr dirty="0" sz="2000" spc="-15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2000">
                <a:solidFill>
                  <a:srgbClr val="00339A"/>
                </a:solidFill>
                <a:latin typeface="Arial"/>
                <a:cs typeface="Arial"/>
              </a:rPr>
              <a:t>)t)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678418" y="5740247"/>
            <a:ext cx="25717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10439"/>
            <a:ext cx="378587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Örnek</a:t>
            </a:r>
            <a:r>
              <a:rPr dirty="0" spc="-245"/>
              <a:t> </a:t>
            </a:r>
            <a:r>
              <a:rPr dirty="0" spc="-5"/>
              <a:t>–</a:t>
            </a:r>
            <a:r>
              <a:rPr dirty="0" spc="-229"/>
              <a:t> </a:t>
            </a:r>
            <a:r>
              <a:rPr dirty="0" spc="-110"/>
              <a:t>Ayakkabı</a:t>
            </a:r>
            <a:r>
              <a:rPr dirty="0" spc="-245"/>
              <a:t> </a:t>
            </a:r>
            <a:r>
              <a:rPr dirty="0" spc="-95"/>
              <a:t>Şirketi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720978"/>
            <a:ext cx="7369809" cy="181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25" b="1">
                <a:solidFill>
                  <a:srgbClr val="2E2B1F"/>
                </a:solidFill>
                <a:latin typeface="Calibri"/>
                <a:cs typeface="Calibri"/>
              </a:rPr>
              <a:t>Müşteriler, </a:t>
            </a: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12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dakikada </a:t>
            </a: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ortalama hızda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ve </a:t>
            </a: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posion</a:t>
            </a:r>
            <a:r>
              <a:rPr dirty="0" sz="2200" spc="18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dağılıma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uygun olarak varış</a:t>
            </a:r>
            <a:r>
              <a:rPr dirty="0" sz="2200" spc="-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2E2B1F"/>
                </a:solidFill>
                <a:latin typeface="Calibri"/>
                <a:cs typeface="Calibri"/>
              </a:rPr>
              <a:t>yapmaktadır.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hızı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ortalama </a:t>
            </a: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8 dk. /</a:t>
            </a:r>
            <a:r>
              <a:rPr dirty="0" sz="2200" spc="1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2E2B1F"/>
                </a:solidFill>
                <a:latin typeface="Calibri"/>
                <a:cs typeface="Calibri"/>
              </a:rPr>
              <a:t>müşteri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5" b="1">
                <a:solidFill>
                  <a:srgbClr val="2E2B1F"/>
                </a:solidFill>
                <a:latin typeface="Calibri"/>
                <a:cs typeface="Calibri"/>
              </a:rPr>
              <a:t>şirket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yönetimi;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bu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hizmet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için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performans</a:t>
            </a:r>
            <a:r>
              <a:rPr dirty="0" sz="2200" spc="120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2E2B1F"/>
                </a:solidFill>
                <a:latin typeface="Calibri"/>
                <a:cs typeface="Calibri"/>
              </a:rPr>
              <a:t>düzeyinin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200" spc="-5" b="1">
                <a:solidFill>
                  <a:srgbClr val="2E2B1F"/>
                </a:solidFill>
                <a:latin typeface="Calibri"/>
                <a:cs typeface="Calibri"/>
              </a:rPr>
              <a:t>belirlenmesini</a:t>
            </a:r>
            <a:r>
              <a:rPr dirty="0" sz="2200" spc="-25" b="1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2E2B1F"/>
                </a:solidFill>
                <a:latin typeface="Calibri"/>
                <a:cs typeface="Calibri"/>
              </a:rPr>
              <a:t>istemektedir.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567" y="2597784"/>
            <a:ext cx="5040630" cy="3900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20" b="1">
                <a:solidFill>
                  <a:srgbClr val="00339A"/>
                </a:solidFill>
                <a:latin typeface="Arial"/>
                <a:cs typeface="Arial"/>
              </a:rPr>
              <a:t>Veriler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1/ 12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müsteri / dk. 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60/ 12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5</a:t>
            </a:r>
            <a:r>
              <a:rPr dirty="0" sz="1800" spc="-2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müsteri/saat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1/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8 müsteri /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dk.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60/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8 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7.5</a:t>
            </a:r>
            <a:r>
              <a:rPr dirty="0" sz="1800" spc="-5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müsteri/saat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5" b="1">
                <a:solidFill>
                  <a:srgbClr val="00339A"/>
                </a:solidFill>
                <a:latin typeface="Arial"/>
                <a:cs typeface="Arial"/>
              </a:rPr>
              <a:t>Performans</a:t>
            </a:r>
            <a:r>
              <a:rPr dirty="0" sz="1800" spc="-40" b="1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339A"/>
                </a:solidFill>
                <a:latin typeface="Arial"/>
                <a:cs typeface="Arial"/>
              </a:rPr>
              <a:t>Hesaplamaları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P0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1-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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) 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(5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7.5)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4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0.3333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Pn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[1 -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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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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</a:t>
            </a:r>
            <a:r>
              <a:rPr dirty="0" sz="18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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6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(0.3333)(0.6667)^n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L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/ (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)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17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Lq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 spc="-5">
                <a:solidFill>
                  <a:srgbClr val="00339A"/>
                </a:solidFill>
                <a:latin typeface="Times New Roman"/>
                <a:cs typeface="Times New Roman"/>
              </a:rPr>
              <a:t>^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2/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[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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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7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1.3333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W 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1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18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)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0.4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saat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10">
                <a:solidFill>
                  <a:srgbClr val="00339A"/>
                </a:solidFill>
                <a:latin typeface="Arial"/>
                <a:cs typeface="Arial"/>
              </a:rPr>
              <a:t>24</a:t>
            </a:r>
            <a:r>
              <a:rPr dirty="0" sz="1800" spc="-5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dk.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Wq =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/ [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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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)]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0.26667 saat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 spc="-10">
                <a:solidFill>
                  <a:srgbClr val="00339A"/>
                </a:solidFill>
                <a:latin typeface="Arial"/>
                <a:cs typeface="Arial"/>
              </a:rPr>
              <a:t>16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 dk.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Pw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/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18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8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0.6667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0665" algn="l"/>
              </a:tabLst>
            </a:pPr>
            <a:r>
              <a:rPr dirty="0" sz="1800" spc="-5">
                <a:solidFill>
                  <a:srgbClr val="A9A47B"/>
                </a:solidFill>
                <a:latin typeface="Arial"/>
                <a:cs typeface="Arial"/>
              </a:rPr>
              <a:t>•	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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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Symbol"/>
                <a:cs typeface="Symbol"/>
              </a:rPr>
              <a:t></a:t>
            </a:r>
            <a:r>
              <a:rPr dirty="0" sz="180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Symbol"/>
                <a:cs typeface="Symbol"/>
              </a:rPr>
              <a:t></a:t>
            </a:r>
            <a:r>
              <a:rPr dirty="0" sz="1800" spc="-5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339A"/>
                </a:solidFill>
                <a:latin typeface="Arial"/>
                <a:cs typeface="Arial"/>
              </a:rPr>
              <a:t>=</a:t>
            </a:r>
            <a:r>
              <a:rPr dirty="0" sz="1800" spc="-95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39A"/>
                </a:solidFill>
                <a:latin typeface="Arial"/>
                <a:cs typeface="Arial"/>
              </a:rPr>
              <a:t>0.6667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78418" y="5695797"/>
            <a:ext cx="25717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6926"/>
            <a:ext cx="268160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KUYRUK</a:t>
            </a:r>
            <a:r>
              <a:rPr dirty="0" spc="-325"/>
              <a:t> </a:t>
            </a:r>
            <a:r>
              <a:rPr dirty="0" spc="-90"/>
              <a:t>SİSTEMİ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794765"/>
            <a:ext cx="7934959" cy="2682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</a:t>
            </a:r>
            <a:r>
              <a:rPr dirty="0" sz="2000" spc="-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sistemleri,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Üretimde,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atölye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çevresi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şebekelerinin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karmaşık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ilişkisi</a:t>
            </a:r>
            <a:r>
              <a:rPr dirty="0" sz="2000" spc="20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olarak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düşünülebilir.</a:t>
            </a:r>
            <a:endParaRPr sz="2000">
              <a:latin typeface="Calibri"/>
              <a:cs typeface="Calibri"/>
            </a:endParaRPr>
          </a:p>
          <a:p>
            <a:pPr lvl="1" marL="538480" marR="111633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iş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merkezinde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tamamlanan </a:t>
            </a:r>
            <a:r>
              <a:rPr dirty="0" sz="2000" spc="-35">
                <a:solidFill>
                  <a:srgbClr val="2E2B1F"/>
                </a:solidFill>
                <a:latin typeface="Calibri"/>
                <a:cs typeface="Calibri"/>
              </a:rPr>
              <a:t>işler,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sonraki iş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merkezinde 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işlenebilmek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için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kuyruğa</a:t>
            </a:r>
            <a:r>
              <a:rPr dirty="0" sz="2000" spc="3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2E2B1F"/>
                </a:solidFill>
                <a:latin typeface="Calibri"/>
                <a:cs typeface="Calibri"/>
              </a:rPr>
              <a:t>girerler.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atölyede çizelgeleme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işlemi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dinamik bir</a:t>
            </a:r>
            <a:r>
              <a:rPr dirty="0" sz="2000" spc="1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problemdir.</a:t>
            </a:r>
            <a:endParaRPr sz="2000">
              <a:latin typeface="Calibri"/>
              <a:cs typeface="Calibri"/>
            </a:endParaRPr>
          </a:p>
          <a:p>
            <a:pPr lvl="1" marL="538480" marR="107442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Akış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oranları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ve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diğer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performans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ölçütleri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teorisinden 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yararlanılarak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 bulunabilir.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7450" y="3514725"/>
            <a:ext cx="5184775" cy="308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773301"/>
            <a:ext cx="1441450" cy="215900"/>
          </a:xfrm>
          <a:custGeom>
            <a:avLst/>
            <a:gdLst/>
            <a:ahLst/>
            <a:cxnLst/>
            <a:rect l="l" t="t" r="r" b="b"/>
            <a:pathLst>
              <a:path w="1441450" h="215900">
                <a:moveTo>
                  <a:pt x="0" y="215900"/>
                </a:moveTo>
                <a:lnTo>
                  <a:pt x="1441450" y="215900"/>
                </a:lnTo>
                <a:lnTo>
                  <a:pt x="14414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0825" y="1773301"/>
            <a:ext cx="1441450" cy="215900"/>
          </a:xfrm>
          <a:custGeom>
            <a:avLst/>
            <a:gdLst/>
            <a:ahLst/>
            <a:cxnLst/>
            <a:rect l="l" t="t" r="r" b="b"/>
            <a:pathLst>
              <a:path w="1441450" h="215900">
                <a:moveTo>
                  <a:pt x="0" y="215900"/>
                </a:moveTo>
                <a:lnTo>
                  <a:pt x="1441450" y="215900"/>
                </a:lnTo>
                <a:lnTo>
                  <a:pt x="14414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3776" y="1773301"/>
            <a:ext cx="2303780" cy="215900"/>
          </a:xfrm>
          <a:custGeom>
            <a:avLst/>
            <a:gdLst/>
            <a:ahLst/>
            <a:cxnLst/>
            <a:rect l="l" t="t" r="r" b="b"/>
            <a:pathLst>
              <a:path w="2303779" h="215900">
                <a:moveTo>
                  <a:pt x="0" y="215900"/>
                </a:moveTo>
                <a:lnTo>
                  <a:pt x="2303399" y="215900"/>
                </a:lnTo>
                <a:lnTo>
                  <a:pt x="2303399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3776" y="1773301"/>
            <a:ext cx="2303780" cy="215900"/>
          </a:xfrm>
          <a:custGeom>
            <a:avLst/>
            <a:gdLst/>
            <a:ahLst/>
            <a:cxnLst/>
            <a:rect l="l" t="t" r="r" b="b"/>
            <a:pathLst>
              <a:path w="2303779" h="215900">
                <a:moveTo>
                  <a:pt x="0" y="215900"/>
                </a:moveTo>
                <a:lnTo>
                  <a:pt x="2303399" y="215900"/>
                </a:lnTo>
                <a:lnTo>
                  <a:pt x="2303399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0200" y="1773301"/>
            <a:ext cx="2232025" cy="215900"/>
          </a:xfrm>
          <a:custGeom>
            <a:avLst/>
            <a:gdLst/>
            <a:ahLst/>
            <a:cxnLst/>
            <a:rect l="l" t="t" r="r" b="b"/>
            <a:pathLst>
              <a:path w="2232025" h="215900">
                <a:moveTo>
                  <a:pt x="0" y="215900"/>
                </a:moveTo>
                <a:lnTo>
                  <a:pt x="2232025" y="215900"/>
                </a:lnTo>
                <a:lnTo>
                  <a:pt x="22320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0200" y="1773301"/>
            <a:ext cx="2232025" cy="215900"/>
          </a:xfrm>
          <a:custGeom>
            <a:avLst/>
            <a:gdLst/>
            <a:ahLst/>
            <a:cxnLst/>
            <a:rect l="l" t="t" r="r" b="b"/>
            <a:pathLst>
              <a:path w="2232025" h="215900">
                <a:moveTo>
                  <a:pt x="0" y="215900"/>
                </a:moveTo>
                <a:lnTo>
                  <a:pt x="2232025" y="215900"/>
                </a:lnTo>
                <a:lnTo>
                  <a:pt x="22320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43726" y="1773301"/>
            <a:ext cx="2520950" cy="215900"/>
          </a:xfrm>
          <a:custGeom>
            <a:avLst/>
            <a:gdLst/>
            <a:ahLst/>
            <a:cxnLst/>
            <a:rect l="l" t="t" r="r" b="b"/>
            <a:pathLst>
              <a:path w="2520950" h="215900">
                <a:moveTo>
                  <a:pt x="0" y="215900"/>
                </a:moveTo>
                <a:lnTo>
                  <a:pt x="2520950" y="215900"/>
                </a:lnTo>
                <a:lnTo>
                  <a:pt x="25209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43726" y="1773301"/>
            <a:ext cx="2520950" cy="215900"/>
          </a:xfrm>
          <a:custGeom>
            <a:avLst/>
            <a:gdLst/>
            <a:ahLst/>
            <a:cxnLst/>
            <a:rect l="l" t="t" r="r" b="b"/>
            <a:pathLst>
              <a:path w="2520950" h="215900">
                <a:moveTo>
                  <a:pt x="0" y="215900"/>
                </a:moveTo>
                <a:lnTo>
                  <a:pt x="2520950" y="215900"/>
                </a:lnTo>
                <a:lnTo>
                  <a:pt x="25209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825" y="4365625"/>
            <a:ext cx="2305050" cy="215900"/>
          </a:xfrm>
          <a:custGeom>
            <a:avLst/>
            <a:gdLst/>
            <a:ahLst/>
            <a:cxnLst/>
            <a:rect l="l" t="t" r="r" b="b"/>
            <a:pathLst>
              <a:path w="2305050" h="215900">
                <a:moveTo>
                  <a:pt x="0" y="215900"/>
                </a:moveTo>
                <a:lnTo>
                  <a:pt x="2305050" y="215900"/>
                </a:lnTo>
                <a:lnTo>
                  <a:pt x="23050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825" y="4365625"/>
            <a:ext cx="2305050" cy="215900"/>
          </a:xfrm>
          <a:custGeom>
            <a:avLst/>
            <a:gdLst/>
            <a:ahLst/>
            <a:cxnLst/>
            <a:rect l="l" t="t" r="r" b="b"/>
            <a:pathLst>
              <a:path w="2305050" h="215900">
                <a:moveTo>
                  <a:pt x="0" y="215900"/>
                </a:moveTo>
                <a:lnTo>
                  <a:pt x="2305050" y="215900"/>
                </a:lnTo>
                <a:lnTo>
                  <a:pt x="23050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27376" y="4365625"/>
            <a:ext cx="3745229" cy="215900"/>
          </a:xfrm>
          <a:custGeom>
            <a:avLst/>
            <a:gdLst/>
            <a:ahLst/>
            <a:cxnLst/>
            <a:rect l="l" t="t" r="r" b="b"/>
            <a:pathLst>
              <a:path w="3745229" h="215900">
                <a:moveTo>
                  <a:pt x="0" y="215900"/>
                </a:moveTo>
                <a:lnTo>
                  <a:pt x="3744849" y="215900"/>
                </a:lnTo>
                <a:lnTo>
                  <a:pt x="3744849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7376" y="4365625"/>
            <a:ext cx="3745229" cy="215900"/>
          </a:xfrm>
          <a:custGeom>
            <a:avLst/>
            <a:gdLst/>
            <a:ahLst/>
            <a:cxnLst/>
            <a:rect l="l" t="t" r="r" b="b"/>
            <a:pathLst>
              <a:path w="3745229" h="215900">
                <a:moveTo>
                  <a:pt x="0" y="215900"/>
                </a:moveTo>
                <a:lnTo>
                  <a:pt x="3744849" y="215900"/>
                </a:lnTo>
                <a:lnTo>
                  <a:pt x="3744849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43726" y="4365625"/>
            <a:ext cx="1513205" cy="215900"/>
          </a:xfrm>
          <a:custGeom>
            <a:avLst/>
            <a:gdLst/>
            <a:ahLst/>
            <a:cxnLst/>
            <a:rect l="l" t="t" r="r" b="b"/>
            <a:pathLst>
              <a:path w="1513204" h="215900">
                <a:moveTo>
                  <a:pt x="0" y="215900"/>
                </a:moveTo>
                <a:lnTo>
                  <a:pt x="1512824" y="215900"/>
                </a:lnTo>
                <a:lnTo>
                  <a:pt x="1512824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43726" y="4365625"/>
            <a:ext cx="1513205" cy="215900"/>
          </a:xfrm>
          <a:custGeom>
            <a:avLst/>
            <a:gdLst/>
            <a:ahLst/>
            <a:cxnLst/>
            <a:rect l="l" t="t" r="r" b="b"/>
            <a:pathLst>
              <a:path w="1513204" h="215900">
                <a:moveTo>
                  <a:pt x="0" y="215900"/>
                </a:moveTo>
                <a:lnTo>
                  <a:pt x="1512824" y="215900"/>
                </a:lnTo>
                <a:lnTo>
                  <a:pt x="1512824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28051" y="4365625"/>
            <a:ext cx="936625" cy="215900"/>
          </a:xfrm>
          <a:custGeom>
            <a:avLst/>
            <a:gdLst/>
            <a:ahLst/>
            <a:cxnLst/>
            <a:rect l="l" t="t" r="r" b="b"/>
            <a:pathLst>
              <a:path w="936625" h="215900">
                <a:moveTo>
                  <a:pt x="0" y="215900"/>
                </a:moveTo>
                <a:lnTo>
                  <a:pt x="936625" y="215900"/>
                </a:lnTo>
                <a:lnTo>
                  <a:pt x="9366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28051" y="4365625"/>
            <a:ext cx="936625" cy="215900"/>
          </a:xfrm>
          <a:custGeom>
            <a:avLst/>
            <a:gdLst/>
            <a:ahLst/>
            <a:cxnLst/>
            <a:rect l="l" t="t" r="r" b="b"/>
            <a:pathLst>
              <a:path w="936625" h="215900">
                <a:moveTo>
                  <a:pt x="0" y="215900"/>
                </a:moveTo>
                <a:lnTo>
                  <a:pt x="936625" y="215900"/>
                </a:lnTo>
                <a:lnTo>
                  <a:pt x="9366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19250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144525" y="0"/>
                </a:moveTo>
                <a:lnTo>
                  <a:pt x="106083" y="6434"/>
                </a:lnTo>
                <a:lnTo>
                  <a:pt x="71552" y="24590"/>
                </a:lnTo>
                <a:lnTo>
                  <a:pt x="42306" y="52752"/>
                </a:lnTo>
                <a:lnTo>
                  <a:pt x="19717" y="89201"/>
                </a:lnTo>
                <a:lnTo>
                  <a:pt x="5158" y="132218"/>
                </a:lnTo>
                <a:lnTo>
                  <a:pt x="0" y="180086"/>
                </a:lnTo>
                <a:lnTo>
                  <a:pt x="5158" y="228007"/>
                </a:lnTo>
                <a:lnTo>
                  <a:pt x="19717" y="271060"/>
                </a:lnTo>
                <a:lnTo>
                  <a:pt x="42306" y="307530"/>
                </a:lnTo>
                <a:lnTo>
                  <a:pt x="71552" y="335703"/>
                </a:lnTo>
                <a:lnTo>
                  <a:pt x="106083" y="353864"/>
                </a:lnTo>
                <a:lnTo>
                  <a:pt x="144525" y="360299"/>
                </a:lnTo>
                <a:lnTo>
                  <a:pt x="182915" y="353864"/>
                </a:lnTo>
                <a:lnTo>
                  <a:pt x="217409" y="335703"/>
                </a:lnTo>
                <a:lnTo>
                  <a:pt x="246634" y="307530"/>
                </a:lnTo>
                <a:lnTo>
                  <a:pt x="269211" y="271060"/>
                </a:lnTo>
                <a:lnTo>
                  <a:pt x="283767" y="228007"/>
                </a:lnTo>
                <a:lnTo>
                  <a:pt x="288925" y="180086"/>
                </a:lnTo>
                <a:lnTo>
                  <a:pt x="283767" y="132218"/>
                </a:lnTo>
                <a:lnTo>
                  <a:pt x="269211" y="89201"/>
                </a:lnTo>
                <a:lnTo>
                  <a:pt x="246633" y="52752"/>
                </a:lnTo>
                <a:lnTo>
                  <a:pt x="217409" y="24590"/>
                </a:lnTo>
                <a:lnTo>
                  <a:pt x="182915" y="6434"/>
                </a:lnTo>
                <a:lnTo>
                  <a:pt x="1445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9250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0" y="180086"/>
                </a:moveTo>
                <a:lnTo>
                  <a:pt x="5158" y="132218"/>
                </a:lnTo>
                <a:lnTo>
                  <a:pt x="19717" y="89201"/>
                </a:lnTo>
                <a:lnTo>
                  <a:pt x="42306" y="52752"/>
                </a:lnTo>
                <a:lnTo>
                  <a:pt x="71552" y="24590"/>
                </a:lnTo>
                <a:lnTo>
                  <a:pt x="106083" y="6434"/>
                </a:lnTo>
                <a:lnTo>
                  <a:pt x="144525" y="0"/>
                </a:lnTo>
                <a:lnTo>
                  <a:pt x="182915" y="6434"/>
                </a:lnTo>
                <a:lnTo>
                  <a:pt x="217409" y="24590"/>
                </a:lnTo>
                <a:lnTo>
                  <a:pt x="246633" y="52752"/>
                </a:lnTo>
                <a:lnTo>
                  <a:pt x="269211" y="89201"/>
                </a:lnTo>
                <a:lnTo>
                  <a:pt x="283767" y="132218"/>
                </a:lnTo>
                <a:lnTo>
                  <a:pt x="288925" y="180086"/>
                </a:lnTo>
                <a:lnTo>
                  <a:pt x="283767" y="228007"/>
                </a:lnTo>
                <a:lnTo>
                  <a:pt x="269211" y="271060"/>
                </a:lnTo>
                <a:lnTo>
                  <a:pt x="246634" y="307530"/>
                </a:lnTo>
                <a:lnTo>
                  <a:pt x="217409" y="335703"/>
                </a:lnTo>
                <a:lnTo>
                  <a:pt x="182915" y="353864"/>
                </a:lnTo>
                <a:lnTo>
                  <a:pt x="144525" y="360299"/>
                </a:lnTo>
                <a:lnTo>
                  <a:pt x="106083" y="353864"/>
                </a:lnTo>
                <a:lnTo>
                  <a:pt x="71552" y="335703"/>
                </a:lnTo>
                <a:lnTo>
                  <a:pt x="42306" y="307530"/>
                </a:lnTo>
                <a:lnTo>
                  <a:pt x="19717" y="271060"/>
                </a:lnTo>
                <a:lnTo>
                  <a:pt x="5158" y="228007"/>
                </a:lnTo>
                <a:lnTo>
                  <a:pt x="0" y="180086"/>
                </a:lnTo>
                <a:close/>
              </a:path>
            </a:pathLst>
          </a:custGeom>
          <a:ln w="38100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27826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144399" y="0"/>
                </a:moveTo>
                <a:lnTo>
                  <a:pt x="106009" y="6434"/>
                </a:lnTo>
                <a:lnTo>
                  <a:pt x="71515" y="24595"/>
                </a:lnTo>
                <a:lnTo>
                  <a:pt x="42290" y="52768"/>
                </a:lnTo>
                <a:lnTo>
                  <a:pt x="19713" y="89238"/>
                </a:lnTo>
                <a:lnTo>
                  <a:pt x="5157" y="132291"/>
                </a:lnTo>
                <a:lnTo>
                  <a:pt x="0" y="180212"/>
                </a:lnTo>
                <a:lnTo>
                  <a:pt x="5157" y="228090"/>
                </a:lnTo>
                <a:lnTo>
                  <a:pt x="19713" y="271130"/>
                </a:lnTo>
                <a:lnTo>
                  <a:pt x="42290" y="307609"/>
                </a:lnTo>
                <a:lnTo>
                  <a:pt x="71515" y="335802"/>
                </a:lnTo>
                <a:lnTo>
                  <a:pt x="106009" y="353982"/>
                </a:lnTo>
                <a:lnTo>
                  <a:pt x="144399" y="360425"/>
                </a:lnTo>
                <a:lnTo>
                  <a:pt x="182797" y="353982"/>
                </a:lnTo>
                <a:lnTo>
                  <a:pt x="217315" y="335802"/>
                </a:lnTo>
                <a:lnTo>
                  <a:pt x="246570" y="307609"/>
                </a:lnTo>
                <a:lnTo>
                  <a:pt x="269178" y="271130"/>
                </a:lnTo>
                <a:lnTo>
                  <a:pt x="283757" y="228090"/>
                </a:lnTo>
                <a:lnTo>
                  <a:pt x="288925" y="180212"/>
                </a:lnTo>
                <a:lnTo>
                  <a:pt x="283757" y="132291"/>
                </a:lnTo>
                <a:lnTo>
                  <a:pt x="269178" y="89238"/>
                </a:lnTo>
                <a:lnTo>
                  <a:pt x="246570" y="52768"/>
                </a:lnTo>
                <a:lnTo>
                  <a:pt x="217315" y="24595"/>
                </a:lnTo>
                <a:lnTo>
                  <a:pt x="182797" y="6434"/>
                </a:lnTo>
                <a:lnTo>
                  <a:pt x="14439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27826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0" y="180212"/>
                </a:moveTo>
                <a:lnTo>
                  <a:pt x="5157" y="132291"/>
                </a:lnTo>
                <a:lnTo>
                  <a:pt x="19713" y="89238"/>
                </a:lnTo>
                <a:lnTo>
                  <a:pt x="42290" y="52768"/>
                </a:lnTo>
                <a:lnTo>
                  <a:pt x="71515" y="24595"/>
                </a:lnTo>
                <a:lnTo>
                  <a:pt x="106009" y="6434"/>
                </a:lnTo>
                <a:lnTo>
                  <a:pt x="144399" y="0"/>
                </a:lnTo>
                <a:lnTo>
                  <a:pt x="182797" y="6434"/>
                </a:lnTo>
                <a:lnTo>
                  <a:pt x="217315" y="24595"/>
                </a:lnTo>
                <a:lnTo>
                  <a:pt x="246570" y="52768"/>
                </a:lnTo>
                <a:lnTo>
                  <a:pt x="269178" y="89238"/>
                </a:lnTo>
                <a:lnTo>
                  <a:pt x="283757" y="132291"/>
                </a:lnTo>
                <a:lnTo>
                  <a:pt x="288925" y="180212"/>
                </a:lnTo>
                <a:lnTo>
                  <a:pt x="283757" y="228090"/>
                </a:lnTo>
                <a:lnTo>
                  <a:pt x="269178" y="271130"/>
                </a:lnTo>
                <a:lnTo>
                  <a:pt x="246570" y="307609"/>
                </a:lnTo>
                <a:lnTo>
                  <a:pt x="217315" y="335802"/>
                </a:lnTo>
                <a:lnTo>
                  <a:pt x="182797" y="353982"/>
                </a:lnTo>
                <a:lnTo>
                  <a:pt x="144399" y="360425"/>
                </a:lnTo>
                <a:lnTo>
                  <a:pt x="106009" y="353982"/>
                </a:lnTo>
                <a:lnTo>
                  <a:pt x="71515" y="335802"/>
                </a:lnTo>
                <a:lnTo>
                  <a:pt x="42290" y="307609"/>
                </a:lnTo>
                <a:lnTo>
                  <a:pt x="19713" y="271130"/>
                </a:lnTo>
                <a:lnTo>
                  <a:pt x="5157" y="228090"/>
                </a:lnTo>
                <a:lnTo>
                  <a:pt x="0" y="180212"/>
                </a:lnTo>
                <a:close/>
              </a:path>
            </a:pathLst>
          </a:custGeom>
          <a:ln w="38099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84501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144399" y="0"/>
                </a:moveTo>
                <a:lnTo>
                  <a:pt x="106009" y="6434"/>
                </a:lnTo>
                <a:lnTo>
                  <a:pt x="71515" y="24595"/>
                </a:lnTo>
                <a:lnTo>
                  <a:pt x="42290" y="52768"/>
                </a:lnTo>
                <a:lnTo>
                  <a:pt x="19713" y="89238"/>
                </a:lnTo>
                <a:lnTo>
                  <a:pt x="5157" y="132291"/>
                </a:lnTo>
                <a:lnTo>
                  <a:pt x="0" y="180212"/>
                </a:lnTo>
                <a:lnTo>
                  <a:pt x="5157" y="228090"/>
                </a:lnTo>
                <a:lnTo>
                  <a:pt x="19713" y="271130"/>
                </a:lnTo>
                <a:lnTo>
                  <a:pt x="42291" y="307609"/>
                </a:lnTo>
                <a:lnTo>
                  <a:pt x="71515" y="335802"/>
                </a:lnTo>
                <a:lnTo>
                  <a:pt x="106009" y="353982"/>
                </a:lnTo>
                <a:lnTo>
                  <a:pt x="144399" y="360425"/>
                </a:lnTo>
                <a:lnTo>
                  <a:pt x="182797" y="353982"/>
                </a:lnTo>
                <a:lnTo>
                  <a:pt x="217315" y="335802"/>
                </a:lnTo>
                <a:lnTo>
                  <a:pt x="246570" y="307609"/>
                </a:lnTo>
                <a:lnTo>
                  <a:pt x="269178" y="271130"/>
                </a:lnTo>
                <a:lnTo>
                  <a:pt x="283757" y="228090"/>
                </a:lnTo>
                <a:lnTo>
                  <a:pt x="288925" y="180212"/>
                </a:lnTo>
                <a:lnTo>
                  <a:pt x="283757" y="132291"/>
                </a:lnTo>
                <a:lnTo>
                  <a:pt x="269178" y="89238"/>
                </a:lnTo>
                <a:lnTo>
                  <a:pt x="246570" y="52768"/>
                </a:lnTo>
                <a:lnTo>
                  <a:pt x="217315" y="24595"/>
                </a:lnTo>
                <a:lnTo>
                  <a:pt x="182797" y="6434"/>
                </a:lnTo>
                <a:lnTo>
                  <a:pt x="14439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84501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0" y="180212"/>
                </a:moveTo>
                <a:lnTo>
                  <a:pt x="5157" y="132291"/>
                </a:lnTo>
                <a:lnTo>
                  <a:pt x="19713" y="89238"/>
                </a:lnTo>
                <a:lnTo>
                  <a:pt x="42290" y="52768"/>
                </a:lnTo>
                <a:lnTo>
                  <a:pt x="71515" y="24595"/>
                </a:lnTo>
                <a:lnTo>
                  <a:pt x="106009" y="6434"/>
                </a:lnTo>
                <a:lnTo>
                  <a:pt x="144399" y="0"/>
                </a:lnTo>
                <a:lnTo>
                  <a:pt x="182797" y="6434"/>
                </a:lnTo>
                <a:lnTo>
                  <a:pt x="217315" y="24595"/>
                </a:lnTo>
                <a:lnTo>
                  <a:pt x="246570" y="52768"/>
                </a:lnTo>
                <a:lnTo>
                  <a:pt x="269178" y="89238"/>
                </a:lnTo>
                <a:lnTo>
                  <a:pt x="283757" y="132291"/>
                </a:lnTo>
                <a:lnTo>
                  <a:pt x="288925" y="180212"/>
                </a:lnTo>
                <a:lnTo>
                  <a:pt x="283757" y="228090"/>
                </a:lnTo>
                <a:lnTo>
                  <a:pt x="269178" y="271130"/>
                </a:lnTo>
                <a:lnTo>
                  <a:pt x="246570" y="307609"/>
                </a:lnTo>
                <a:lnTo>
                  <a:pt x="217315" y="335802"/>
                </a:lnTo>
                <a:lnTo>
                  <a:pt x="182797" y="353982"/>
                </a:lnTo>
                <a:lnTo>
                  <a:pt x="144399" y="360425"/>
                </a:lnTo>
                <a:lnTo>
                  <a:pt x="106009" y="353982"/>
                </a:lnTo>
                <a:lnTo>
                  <a:pt x="71515" y="335802"/>
                </a:lnTo>
                <a:lnTo>
                  <a:pt x="42291" y="307609"/>
                </a:lnTo>
                <a:lnTo>
                  <a:pt x="19713" y="271130"/>
                </a:lnTo>
                <a:lnTo>
                  <a:pt x="5157" y="228090"/>
                </a:lnTo>
                <a:lnTo>
                  <a:pt x="0" y="180212"/>
                </a:lnTo>
                <a:close/>
              </a:path>
            </a:pathLst>
          </a:custGeom>
          <a:ln w="38099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27826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144399" y="0"/>
                </a:moveTo>
                <a:lnTo>
                  <a:pt x="106009" y="6434"/>
                </a:lnTo>
                <a:lnTo>
                  <a:pt x="71515" y="24590"/>
                </a:lnTo>
                <a:lnTo>
                  <a:pt x="42290" y="52752"/>
                </a:lnTo>
                <a:lnTo>
                  <a:pt x="19713" y="89201"/>
                </a:lnTo>
                <a:lnTo>
                  <a:pt x="5157" y="132218"/>
                </a:lnTo>
                <a:lnTo>
                  <a:pt x="0" y="180086"/>
                </a:lnTo>
                <a:lnTo>
                  <a:pt x="5157" y="228007"/>
                </a:lnTo>
                <a:lnTo>
                  <a:pt x="19713" y="271060"/>
                </a:lnTo>
                <a:lnTo>
                  <a:pt x="42290" y="307530"/>
                </a:lnTo>
                <a:lnTo>
                  <a:pt x="71515" y="335703"/>
                </a:lnTo>
                <a:lnTo>
                  <a:pt x="106009" y="353864"/>
                </a:lnTo>
                <a:lnTo>
                  <a:pt x="144399" y="360299"/>
                </a:lnTo>
                <a:lnTo>
                  <a:pt x="182797" y="353864"/>
                </a:lnTo>
                <a:lnTo>
                  <a:pt x="217315" y="335703"/>
                </a:lnTo>
                <a:lnTo>
                  <a:pt x="246570" y="307530"/>
                </a:lnTo>
                <a:lnTo>
                  <a:pt x="269178" y="271060"/>
                </a:lnTo>
                <a:lnTo>
                  <a:pt x="283757" y="228007"/>
                </a:lnTo>
                <a:lnTo>
                  <a:pt x="288925" y="180086"/>
                </a:lnTo>
                <a:lnTo>
                  <a:pt x="283757" y="132218"/>
                </a:lnTo>
                <a:lnTo>
                  <a:pt x="269178" y="89201"/>
                </a:lnTo>
                <a:lnTo>
                  <a:pt x="246570" y="52752"/>
                </a:lnTo>
                <a:lnTo>
                  <a:pt x="217315" y="24590"/>
                </a:lnTo>
                <a:lnTo>
                  <a:pt x="182797" y="6434"/>
                </a:lnTo>
                <a:lnTo>
                  <a:pt x="14439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27826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0" y="180086"/>
                </a:moveTo>
                <a:lnTo>
                  <a:pt x="5157" y="132218"/>
                </a:lnTo>
                <a:lnTo>
                  <a:pt x="19713" y="89201"/>
                </a:lnTo>
                <a:lnTo>
                  <a:pt x="42290" y="52752"/>
                </a:lnTo>
                <a:lnTo>
                  <a:pt x="71515" y="24590"/>
                </a:lnTo>
                <a:lnTo>
                  <a:pt x="106009" y="6434"/>
                </a:lnTo>
                <a:lnTo>
                  <a:pt x="144399" y="0"/>
                </a:lnTo>
                <a:lnTo>
                  <a:pt x="182797" y="6434"/>
                </a:lnTo>
                <a:lnTo>
                  <a:pt x="217315" y="24590"/>
                </a:lnTo>
                <a:lnTo>
                  <a:pt x="246570" y="52752"/>
                </a:lnTo>
                <a:lnTo>
                  <a:pt x="269178" y="89201"/>
                </a:lnTo>
                <a:lnTo>
                  <a:pt x="283757" y="132218"/>
                </a:lnTo>
                <a:lnTo>
                  <a:pt x="288925" y="180086"/>
                </a:lnTo>
                <a:lnTo>
                  <a:pt x="283757" y="228007"/>
                </a:lnTo>
                <a:lnTo>
                  <a:pt x="269178" y="271060"/>
                </a:lnTo>
                <a:lnTo>
                  <a:pt x="246570" y="307530"/>
                </a:lnTo>
                <a:lnTo>
                  <a:pt x="217315" y="335703"/>
                </a:lnTo>
                <a:lnTo>
                  <a:pt x="182797" y="353864"/>
                </a:lnTo>
                <a:lnTo>
                  <a:pt x="144399" y="360299"/>
                </a:lnTo>
                <a:lnTo>
                  <a:pt x="106009" y="353864"/>
                </a:lnTo>
                <a:lnTo>
                  <a:pt x="71515" y="335703"/>
                </a:lnTo>
                <a:lnTo>
                  <a:pt x="42290" y="307530"/>
                </a:lnTo>
                <a:lnTo>
                  <a:pt x="19713" y="271060"/>
                </a:lnTo>
                <a:lnTo>
                  <a:pt x="5157" y="228007"/>
                </a:lnTo>
                <a:lnTo>
                  <a:pt x="0" y="180086"/>
                </a:lnTo>
                <a:close/>
              </a:path>
            </a:pathLst>
          </a:custGeom>
          <a:ln w="38100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4300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144525" y="0"/>
                </a:moveTo>
                <a:lnTo>
                  <a:pt x="106083" y="6434"/>
                </a:lnTo>
                <a:lnTo>
                  <a:pt x="71552" y="24590"/>
                </a:lnTo>
                <a:lnTo>
                  <a:pt x="42306" y="52752"/>
                </a:lnTo>
                <a:lnTo>
                  <a:pt x="19717" y="89201"/>
                </a:lnTo>
                <a:lnTo>
                  <a:pt x="5158" y="132218"/>
                </a:lnTo>
                <a:lnTo>
                  <a:pt x="0" y="180086"/>
                </a:lnTo>
                <a:lnTo>
                  <a:pt x="5158" y="228007"/>
                </a:lnTo>
                <a:lnTo>
                  <a:pt x="19717" y="271060"/>
                </a:lnTo>
                <a:lnTo>
                  <a:pt x="42306" y="307530"/>
                </a:lnTo>
                <a:lnTo>
                  <a:pt x="71552" y="335703"/>
                </a:lnTo>
                <a:lnTo>
                  <a:pt x="106083" y="353864"/>
                </a:lnTo>
                <a:lnTo>
                  <a:pt x="144525" y="360299"/>
                </a:lnTo>
                <a:lnTo>
                  <a:pt x="182915" y="353864"/>
                </a:lnTo>
                <a:lnTo>
                  <a:pt x="217409" y="335703"/>
                </a:lnTo>
                <a:lnTo>
                  <a:pt x="246634" y="307530"/>
                </a:lnTo>
                <a:lnTo>
                  <a:pt x="269211" y="271060"/>
                </a:lnTo>
                <a:lnTo>
                  <a:pt x="283767" y="228007"/>
                </a:lnTo>
                <a:lnTo>
                  <a:pt x="288925" y="180086"/>
                </a:lnTo>
                <a:lnTo>
                  <a:pt x="283767" y="132218"/>
                </a:lnTo>
                <a:lnTo>
                  <a:pt x="269211" y="89201"/>
                </a:lnTo>
                <a:lnTo>
                  <a:pt x="246633" y="52752"/>
                </a:lnTo>
                <a:lnTo>
                  <a:pt x="217409" y="24590"/>
                </a:lnTo>
                <a:lnTo>
                  <a:pt x="182915" y="6434"/>
                </a:lnTo>
                <a:lnTo>
                  <a:pt x="1445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4300" y="1700276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80">
                <a:moveTo>
                  <a:pt x="0" y="180086"/>
                </a:moveTo>
                <a:lnTo>
                  <a:pt x="5158" y="132218"/>
                </a:lnTo>
                <a:lnTo>
                  <a:pt x="19717" y="89201"/>
                </a:lnTo>
                <a:lnTo>
                  <a:pt x="42306" y="52752"/>
                </a:lnTo>
                <a:lnTo>
                  <a:pt x="71552" y="24590"/>
                </a:lnTo>
                <a:lnTo>
                  <a:pt x="106083" y="6434"/>
                </a:lnTo>
                <a:lnTo>
                  <a:pt x="144525" y="0"/>
                </a:lnTo>
                <a:lnTo>
                  <a:pt x="182915" y="6434"/>
                </a:lnTo>
                <a:lnTo>
                  <a:pt x="217409" y="24590"/>
                </a:lnTo>
                <a:lnTo>
                  <a:pt x="246633" y="52752"/>
                </a:lnTo>
                <a:lnTo>
                  <a:pt x="269211" y="89201"/>
                </a:lnTo>
                <a:lnTo>
                  <a:pt x="283767" y="132218"/>
                </a:lnTo>
                <a:lnTo>
                  <a:pt x="288925" y="180086"/>
                </a:lnTo>
                <a:lnTo>
                  <a:pt x="283767" y="228007"/>
                </a:lnTo>
                <a:lnTo>
                  <a:pt x="269211" y="271060"/>
                </a:lnTo>
                <a:lnTo>
                  <a:pt x="246634" y="307530"/>
                </a:lnTo>
                <a:lnTo>
                  <a:pt x="217409" y="335703"/>
                </a:lnTo>
                <a:lnTo>
                  <a:pt x="182915" y="353864"/>
                </a:lnTo>
                <a:lnTo>
                  <a:pt x="144525" y="360299"/>
                </a:lnTo>
                <a:lnTo>
                  <a:pt x="106083" y="353864"/>
                </a:lnTo>
                <a:lnTo>
                  <a:pt x="71552" y="335703"/>
                </a:lnTo>
                <a:lnTo>
                  <a:pt x="42306" y="307530"/>
                </a:lnTo>
                <a:lnTo>
                  <a:pt x="19717" y="271060"/>
                </a:lnTo>
                <a:lnTo>
                  <a:pt x="5158" y="228007"/>
                </a:lnTo>
                <a:lnTo>
                  <a:pt x="0" y="180086"/>
                </a:lnTo>
                <a:close/>
              </a:path>
            </a:pathLst>
          </a:custGeom>
          <a:ln w="38100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12151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144399" y="0"/>
                </a:moveTo>
                <a:lnTo>
                  <a:pt x="106009" y="6434"/>
                </a:lnTo>
                <a:lnTo>
                  <a:pt x="71515" y="24595"/>
                </a:lnTo>
                <a:lnTo>
                  <a:pt x="42291" y="52768"/>
                </a:lnTo>
                <a:lnTo>
                  <a:pt x="19713" y="89238"/>
                </a:lnTo>
                <a:lnTo>
                  <a:pt x="5157" y="132291"/>
                </a:lnTo>
                <a:lnTo>
                  <a:pt x="0" y="180212"/>
                </a:lnTo>
                <a:lnTo>
                  <a:pt x="5157" y="228090"/>
                </a:lnTo>
                <a:lnTo>
                  <a:pt x="19713" y="271130"/>
                </a:lnTo>
                <a:lnTo>
                  <a:pt x="42291" y="307609"/>
                </a:lnTo>
                <a:lnTo>
                  <a:pt x="71515" y="335802"/>
                </a:lnTo>
                <a:lnTo>
                  <a:pt x="106009" y="353982"/>
                </a:lnTo>
                <a:lnTo>
                  <a:pt x="144399" y="360425"/>
                </a:lnTo>
                <a:lnTo>
                  <a:pt x="182797" y="353982"/>
                </a:lnTo>
                <a:lnTo>
                  <a:pt x="217315" y="335802"/>
                </a:lnTo>
                <a:lnTo>
                  <a:pt x="246570" y="307609"/>
                </a:lnTo>
                <a:lnTo>
                  <a:pt x="269178" y="271130"/>
                </a:lnTo>
                <a:lnTo>
                  <a:pt x="283757" y="228090"/>
                </a:lnTo>
                <a:lnTo>
                  <a:pt x="288925" y="180212"/>
                </a:lnTo>
                <a:lnTo>
                  <a:pt x="283757" y="132291"/>
                </a:lnTo>
                <a:lnTo>
                  <a:pt x="269178" y="89238"/>
                </a:lnTo>
                <a:lnTo>
                  <a:pt x="246570" y="52768"/>
                </a:lnTo>
                <a:lnTo>
                  <a:pt x="217315" y="24595"/>
                </a:lnTo>
                <a:lnTo>
                  <a:pt x="182797" y="6434"/>
                </a:lnTo>
                <a:lnTo>
                  <a:pt x="14439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12151" y="4292600"/>
            <a:ext cx="288925" cy="360680"/>
          </a:xfrm>
          <a:custGeom>
            <a:avLst/>
            <a:gdLst/>
            <a:ahLst/>
            <a:cxnLst/>
            <a:rect l="l" t="t" r="r" b="b"/>
            <a:pathLst>
              <a:path w="288925" h="360679">
                <a:moveTo>
                  <a:pt x="0" y="180212"/>
                </a:moveTo>
                <a:lnTo>
                  <a:pt x="5157" y="132291"/>
                </a:lnTo>
                <a:lnTo>
                  <a:pt x="19713" y="89238"/>
                </a:lnTo>
                <a:lnTo>
                  <a:pt x="42291" y="52768"/>
                </a:lnTo>
                <a:lnTo>
                  <a:pt x="71515" y="24595"/>
                </a:lnTo>
                <a:lnTo>
                  <a:pt x="106009" y="6434"/>
                </a:lnTo>
                <a:lnTo>
                  <a:pt x="144399" y="0"/>
                </a:lnTo>
                <a:lnTo>
                  <a:pt x="182797" y="6434"/>
                </a:lnTo>
                <a:lnTo>
                  <a:pt x="217315" y="24595"/>
                </a:lnTo>
                <a:lnTo>
                  <a:pt x="246570" y="52768"/>
                </a:lnTo>
                <a:lnTo>
                  <a:pt x="269178" y="89238"/>
                </a:lnTo>
                <a:lnTo>
                  <a:pt x="283757" y="132291"/>
                </a:lnTo>
                <a:lnTo>
                  <a:pt x="288925" y="180212"/>
                </a:lnTo>
                <a:lnTo>
                  <a:pt x="283757" y="228090"/>
                </a:lnTo>
                <a:lnTo>
                  <a:pt x="269178" y="271130"/>
                </a:lnTo>
                <a:lnTo>
                  <a:pt x="246570" y="307609"/>
                </a:lnTo>
                <a:lnTo>
                  <a:pt x="217315" y="335802"/>
                </a:lnTo>
                <a:lnTo>
                  <a:pt x="182797" y="353982"/>
                </a:lnTo>
                <a:lnTo>
                  <a:pt x="144399" y="360425"/>
                </a:lnTo>
                <a:lnTo>
                  <a:pt x="106009" y="353982"/>
                </a:lnTo>
                <a:lnTo>
                  <a:pt x="71515" y="335802"/>
                </a:lnTo>
                <a:lnTo>
                  <a:pt x="42291" y="307609"/>
                </a:lnTo>
                <a:lnTo>
                  <a:pt x="19713" y="271130"/>
                </a:lnTo>
                <a:lnTo>
                  <a:pt x="5157" y="228090"/>
                </a:lnTo>
                <a:lnTo>
                  <a:pt x="0" y="180212"/>
                </a:lnTo>
                <a:close/>
              </a:path>
            </a:pathLst>
          </a:custGeom>
          <a:ln w="38099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46428" y="2260853"/>
            <a:ext cx="104711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varış</a:t>
            </a:r>
            <a:r>
              <a:rPr dirty="0"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olayı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9157" y="1326007"/>
            <a:ext cx="89090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bekl</a:t>
            </a:r>
            <a:r>
              <a:rPr dirty="0" sz="19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7409" y="2333752"/>
            <a:ext cx="166052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servise</a:t>
            </a:r>
            <a:r>
              <a:rPr dirty="0" sz="20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başlama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5961" y="1326007"/>
            <a:ext cx="782320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0" b="1" i="1">
                <a:solidFill>
                  <a:srgbClr val="0000B3"/>
                </a:solidFill>
                <a:latin typeface="Calibri"/>
                <a:cs typeface="Calibri"/>
              </a:rPr>
              <a:t>aktivite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0115" y="2260853"/>
            <a:ext cx="148209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</a:t>
            </a:r>
            <a:r>
              <a:rPr dirty="0" sz="20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olayının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00115" y="2565653"/>
            <a:ext cx="117094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bitişi</a:t>
            </a:r>
            <a:r>
              <a:rPr dirty="0" sz="2000" spc="-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(çıkış)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4212" y="1341500"/>
            <a:ext cx="614680" cy="276225"/>
          </a:xfrm>
          <a:custGeom>
            <a:avLst/>
            <a:gdLst/>
            <a:ahLst/>
            <a:cxnLst/>
            <a:rect l="l" t="t" r="r" b="b"/>
            <a:pathLst>
              <a:path w="614680" h="276225">
                <a:moveTo>
                  <a:pt x="0" y="276225"/>
                </a:moveTo>
                <a:lnTo>
                  <a:pt x="614362" y="276225"/>
                </a:lnTo>
                <a:lnTo>
                  <a:pt x="6143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71576" y="1326515"/>
            <a:ext cx="6350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>
                <a:solidFill>
                  <a:srgbClr val="2E2B1F"/>
                </a:solidFill>
                <a:latin typeface="Calibri"/>
                <a:cs typeface="Calibri"/>
              </a:rPr>
              <a:t>z</a:t>
            </a:r>
            <a:r>
              <a:rPr dirty="0" sz="1800">
                <a:solidFill>
                  <a:srgbClr val="2E2B1F"/>
                </a:solidFill>
                <a:latin typeface="Calibri"/>
                <a:cs typeface="Calibri"/>
              </a:rPr>
              <a:t>aman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8920" y="1326007"/>
            <a:ext cx="681990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0" b="1">
                <a:solidFill>
                  <a:srgbClr val="A9A47B"/>
                </a:solidFill>
                <a:latin typeface="Calibri"/>
                <a:cs typeface="Calibri"/>
              </a:rPr>
              <a:t>z</a:t>
            </a:r>
            <a:r>
              <a:rPr dirty="0" sz="1900" spc="-5" b="1">
                <a:solidFill>
                  <a:srgbClr val="A9A47B"/>
                </a:solidFill>
                <a:latin typeface="Calibri"/>
                <a:cs typeface="Calibri"/>
              </a:rPr>
              <a:t>aman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9002" y="3919220"/>
            <a:ext cx="68262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0" b="1">
                <a:solidFill>
                  <a:srgbClr val="A9A47B"/>
                </a:solidFill>
                <a:latin typeface="Calibri"/>
                <a:cs typeface="Calibri"/>
              </a:rPr>
              <a:t>z</a:t>
            </a:r>
            <a:r>
              <a:rPr dirty="0" sz="1900" spc="-5" b="1">
                <a:solidFill>
                  <a:srgbClr val="A9A47B"/>
                </a:solidFill>
                <a:latin typeface="Calibri"/>
                <a:cs typeface="Calibri"/>
              </a:rPr>
              <a:t>aman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32393" y="3919220"/>
            <a:ext cx="68262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0" b="1">
                <a:solidFill>
                  <a:srgbClr val="A9A47B"/>
                </a:solidFill>
                <a:latin typeface="Calibri"/>
                <a:cs typeface="Calibri"/>
              </a:rPr>
              <a:t>z</a:t>
            </a:r>
            <a:r>
              <a:rPr dirty="0" sz="1900" spc="-5" b="1">
                <a:solidFill>
                  <a:srgbClr val="A9A47B"/>
                </a:solidFill>
                <a:latin typeface="Calibri"/>
                <a:cs typeface="Calibri"/>
              </a:rPr>
              <a:t>aman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55109" y="3919220"/>
            <a:ext cx="89090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bekle</a:t>
            </a:r>
            <a:r>
              <a:rPr dirty="0" sz="1900" spc="-1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92594" y="3919220"/>
            <a:ext cx="78295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5" b="1" i="1">
                <a:solidFill>
                  <a:srgbClr val="0000B3"/>
                </a:solidFill>
                <a:latin typeface="Calibri"/>
                <a:cs typeface="Calibri"/>
              </a:rPr>
              <a:t>a</a:t>
            </a:r>
            <a:r>
              <a:rPr dirty="0" sz="1900" spc="-20" b="1" i="1">
                <a:solidFill>
                  <a:srgbClr val="0000B3"/>
                </a:solidFill>
                <a:latin typeface="Calibri"/>
                <a:cs typeface="Calibri"/>
              </a:rPr>
              <a:t>k</a:t>
            </a:r>
            <a:r>
              <a:rPr dirty="0" sz="1900" spc="-5" b="1" i="1">
                <a:solidFill>
                  <a:srgbClr val="0000B3"/>
                </a:solidFill>
                <a:latin typeface="Calibri"/>
                <a:cs typeface="Calibri"/>
              </a:rPr>
              <a:t>tivi</a:t>
            </a:r>
            <a:r>
              <a:rPr dirty="0" sz="1900" spc="-15" b="1" i="1">
                <a:solidFill>
                  <a:srgbClr val="0000B3"/>
                </a:solidFill>
                <a:latin typeface="Calibri"/>
                <a:cs typeface="Calibri"/>
              </a:rPr>
              <a:t>t</a:t>
            </a:r>
            <a:r>
              <a:rPr dirty="0" sz="1900" spc="-5" b="1" i="1">
                <a:solidFill>
                  <a:srgbClr val="0000B3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1755" y="4853813"/>
            <a:ext cx="104711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varış</a:t>
            </a:r>
            <a:r>
              <a:rPr dirty="0" sz="2000" spc="-5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olayı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8188" y="4853813"/>
            <a:ext cx="166052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servise</a:t>
            </a:r>
            <a:r>
              <a:rPr dirty="0" sz="20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başlama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48193" y="4853813"/>
            <a:ext cx="148209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</a:t>
            </a:r>
            <a:r>
              <a:rPr dirty="0" sz="20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olayının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48193" y="5158613"/>
            <a:ext cx="117094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bitişi</a:t>
            </a:r>
            <a:r>
              <a:rPr dirty="0" sz="2000" spc="-9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(çıkış)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27826" y="2997200"/>
            <a:ext cx="288925" cy="1079500"/>
          </a:xfrm>
          <a:custGeom>
            <a:avLst/>
            <a:gdLst/>
            <a:ahLst/>
            <a:cxnLst/>
            <a:rect l="l" t="t" r="r" b="b"/>
            <a:pathLst>
              <a:path w="288925" h="1079500">
                <a:moveTo>
                  <a:pt x="288925" y="863600"/>
                </a:moveTo>
                <a:lnTo>
                  <a:pt x="0" y="863600"/>
                </a:lnTo>
                <a:lnTo>
                  <a:pt x="144399" y="1079500"/>
                </a:lnTo>
                <a:lnTo>
                  <a:pt x="288925" y="863600"/>
                </a:lnTo>
                <a:close/>
              </a:path>
              <a:path w="288925" h="1079500">
                <a:moveTo>
                  <a:pt x="216662" y="215900"/>
                </a:moveTo>
                <a:lnTo>
                  <a:pt x="72136" y="215900"/>
                </a:lnTo>
                <a:lnTo>
                  <a:pt x="72136" y="863600"/>
                </a:lnTo>
                <a:lnTo>
                  <a:pt x="216662" y="863600"/>
                </a:lnTo>
                <a:lnTo>
                  <a:pt x="216662" y="215900"/>
                </a:lnTo>
                <a:close/>
              </a:path>
              <a:path w="288925" h="1079500">
                <a:moveTo>
                  <a:pt x="144399" y="0"/>
                </a:moveTo>
                <a:lnTo>
                  <a:pt x="0" y="215900"/>
                </a:lnTo>
                <a:lnTo>
                  <a:pt x="288925" y="215900"/>
                </a:lnTo>
                <a:lnTo>
                  <a:pt x="144399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7826" y="2997200"/>
            <a:ext cx="288925" cy="1079500"/>
          </a:xfrm>
          <a:custGeom>
            <a:avLst/>
            <a:gdLst/>
            <a:ahLst/>
            <a:cxnLst/>
            <a:rect l="l" t="t" r="r" b="b"/>
            <a:pathLst>
              <a:path w="288925" h="1079500">
                <a:moveTo>
                  <a:pt x="0" y="215900"/>
                </a:moveTo>
                <a:lnTo>
                  <a:pt x="144399" y="0"/>
                </a:lnTo>
                <a:lnTo>
                  <a:pt x="288925" y="215900"/>
                </a:lnTo>
                <a:lnTo>
                  <a:pt x="216662" y="215900"/>
                </a:lnTo>
                <a:lnTo>
                  <a:pt x="216662" y="863600"/>
                </a:lnTo>
                <a:lnTo>
                  <a:pt x="288925" y="863600"/>
                </a:lnTo>
                <a:lnTo>
                  <a:pt x="144399" y="1079500"/>
                </a:lnTo>
                <a:lnTo>
                  <a:pt x="0" y="863600"/>
                </a:lnTo>
                <a:lnTo>
                  <a:pt x="72136" y="863600"/>
                </a:lnTo>
                <a:lnTo>
                  <a:pt x="72136" y="215900"/>
                </a:lnTo>
                <a:lnTo>
                  <a:pt x="0" y="215900"/>
                </a:lnTo>
                <a:close/>
              </a:path>
            </a:pathLst>
          </a:custGeom>
          <a:ln w="19050">
            <a:solidFill>
              <a:srgbClr val="2E2B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576441" y="3342894"/>
            <a:ext cx="937894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" b="1">
                <a:solidFill>
                  <a:srgbClr val="C69F2B"/>
                </a:solidFill>
                <a:latin typeface="Calibri"/>
                <a:cs typeface="Calibri"/>
              </a:rPr>
              <a:t>etkileşim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06626" y="1052449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525"/>
                </a:moveTo>
                <a:lnTo>
                  <a:pt x="0" y="390525"/>
                </a:lnTo>
                <a:lnTo>
                  <a:pt x="57150" y="504825"/>
                </a:lnTo>
                <a:lnTo>
                  <a:pt x="104775" y="409575"/>
                </a:lnTo>
                <a:lnTo>
                  <a:pt x="38100" y="409575"/>
                </a:lnTo>
                <a:lnTo>
                  <a:pt x="38100" y="390525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575"/>
                </a:lnTo>
                <a:lnTo>
                  <a:pt x="76200" y="409575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525"/>
                </a:moveTo>
                <a:lnTo>
                  <a:pt x="76200" y="390525"/>
                </a:lnTo>
                <a:lnTo>
                  <a:pt x="76200" y="409575"/>
                </a:lnTo>
                <a:lnTo>
                  <a:pt x="104775" y="409575"/>
                </a:lnTo>
                <a:lnTo>
                  <a:pt x="114300" y="3905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63776" y="1052575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 h="0">
                <a:moveTo>
                  <a:pt x="0" y="0"/>
                </a:moveTo>
                <a:lnTo>
                  <a:pt x="4537075" y="0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43573" y="1052449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525"/>
                </a:moveTo>
                <a:lnTo>
                  <a:pt x="0" y="390525"/>
                </a:lnTo>
                <a:lnTo>
                  <a:pt x="57276" y="504825"/>
                </a:lnTo>
                <a:lnTo>
                  <a:pt x="104796" y="409575"/>
                </a:lnTo>
                <a:lnTo>
                  <a:pt x="38100" y="409575"/>
                </a:lnTo>
                <a:lnTo>
                  <a:pt x="38100" y="390525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575"/>
                </a:lnTo>
                <a:lnTo>
                  <a:pt x="76200" y="409575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525"/>
                </a:moveTo>
                <a:lnTo>
                  <a:pt x="76200" y="390525"/>
                </a:lnTo>
                <a:lnTo>
                  <a:pt x="76200" y="409575"/>
                </a:lnTo>
                <a:lnTo>
                  <a:pt x="104796" y="409575"/>
                </a:lnTo>
                <a:lnTo>
                  <a:pt x="114300" y="39052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480308" y="604646"/>
            <a:ext cx="109664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A9A47B"/>
                </a:solidFill>
                <a:latin typeface="Calibri"/>
                <a:cs typeface="Calibri"/>
              </a:rPr>
              <a:t>n.</a:t>
            </a:r>
            <a:r>
              <a:rPr dirty="0" sz="2000" spc="-100" b="1">
                <a:solidFill>
                  <a:srgbClr val="A9A47B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9A47B"/>
                </a:solidFill>
                <a:latin typeface="Calibri"/>
                <a:cs typeface="Calibri"/>
              </a:rPr>
              <a:t>müşteri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570226" y="5445125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76200" y="95250"/>
                </a:moveTo>
                <a:lnTo>
                  <a:pt x="38100" y="95250"/>
                </a:lnTo>
                <a:lnTo>
                  <a:pt x="37973" y="504825"/>
                </a:lnTo>
                <a:lnTo>
                  <a:pt x="76073" y="504825"/>
                </a:lnTo>
                <a:lnTo>
                  <a:pt x="76200" y="95250"/>
                </a:lnTo>
                <a:close/>
              </a:path>
              <a:path w="114300" h="504825">
                <a:moveTo>
                  <a:pt x="57150" y="0"/>
                </a:moveTo>
                <a:lnTo>
                  <a:pt x="0" y="114300"/>
                </a:lnTo>
                <a:lnTo>
                  <a:pt x="38094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04825">
                <a:moveTo>
                  <a:pt x="104775" y="95250"/>
                </a:moveTo>
                <a:lnTo>
                  <a:pt x="76200" y="95250"/>
                </a:lnTo>
                <a:lnTo>
                  <a:pt x="76194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27376" y="5949950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38100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27898" y="5445125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76200" y="95250"/>
                </a:moveTo>
                <a:lnTo>
                  <a:pt x="38100" y="95250"/>
                </a:lnTo>
                <a:lnTo>
                  <a:pt x="38100" y="504825"/>
                </a:lnTo>
                <a:lnTo>
                  <a:pt x="76200" y="504825"/>
                </a:lnTo>
                <a:lnTo>
                  <a:pt x="76200" y="95250"/>
                </a:lnTo>
                <a:close/>
              </a:path>
              <a:path w="114300" h="504825">
                <a:moveTo>
                  <a:pt x="57276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96" y="95250"/>
                </a:lnTo>
                <a:lnTo>
                  <a:pt x="57276" y="0"/>
                </a:lnTo>
                <a:close/>
              </a:path>
              <a:path w="114300" h="504825">
                <a:moveTo>
                  <a:pt x="104796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96" y="9525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631563" y="6078220"/>
            <a:ext cx="151130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A9A47B"/>
                </a:solidFill>
                <a:latin typeface="Calibri"/>
                <a:cs typeface="Calibri"/>
              </a:rPr>
              <a:t>(n+1).</a:t>
            </a:r>
            <a:r>
              <a:rPr dirty="0" sz="2000" spc="-90" b="1">
                <a:solidFill>
                  <a:srgbClr val="A9A47B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9A47B"/>
                </a:solidFill>
                <a:latin typeface="Calibri"/>
                <a:cs typeface="Calibri"/>
              </a:rPr>
              <a:t>müşteri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812417" y="172720"/>
            <a:ext cx="5158105" cy="3308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u="heavy">
                <a:solidFill>
                  <a:srgbClr val="D25713"/>
                </a:solidFill>
                <a:latin typeface="Calibri"/>
                <a:cs typeface="Calibri"/>
              </a:rPr>
              <a:t>Bir </a:t>
            </a:r>
            <a:r>
              <a:rPr dirty="0" sz="2000" spc="-5" u="heavy">
                <a:solidFill>
                  <a:srgbClr val="D25713"/>
                </a:solidFill>
                <a:latin typeface="Calibri"/>
                <a:cs typeface="Calibri"/>
              </a:rPr>
              <a:t>Nesnenin Sistemde </a:t>
            </a:r>
            <a:r>
              <a:rPr dirty="0" sz="2000" u="heavy">
                <a:solidFill>
                  <a:srgbClr val="D25713"/>
                </a:solidFill>
                <a:latin typeface="Calibri"/>
                <a:cs typeface="Calibri"/>
              </a:rPr>
              <a:t>Akışını </a:t>
            </a:r>
            <a:r>
              <a:rPr dirty="0" sz="2000" spc="-25" u="heavy">
                <a:solidFill>
                  <a:srgbClr val="D25713"/>
                </a:solidFill>
                <a:latin typeface="Calibri"/>
                <a:cs typeface="Calibri"/>
              </a:rPr>
              <a:t>Tanımlayan</a:t>
            </a:r>
            <a:r>
              <a:rPr dirty="0" sz="2000" spc="-95" u="heavy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2000" spc="-5" u="heavy">
                <a:solidFill>
                  <a:srgbClr val="D25713"/>
                </a:solidFill>
                <a:latin typeface="Calibri"/>
                <a:cs typeface="Calibri"/>
              </a:rPr>
              <a:t>Proses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736330" y="5695797"/>
            <a:ext cx="14160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8176"/>
            <a:ext cx="268160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KUYRUK</a:t>
            </a:r>
            <a:r>
              <a:rPr dirty="0" spc="-325"/>
              <a:t> </a:t>
            </a:r>
            <a:r>
              <a:rPr dirty="0" spc="-90"/>
              <a:t>SİSTEMİ</a:t>
            </a:r>
          </a:p>
        </p:txBody>
      </p:sp>
      <p:sp>
        <p:nvSpPr>
          <p:cNvPr id="3" name="object 3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3890" y="636015"/>
            <a:ext cx="8434070" cy="535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Hizmet sistemlerinde, kuyruk problemleri ile sık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sık</a:t>
            </a:r>
            <a:r>
              <a:rPr dirty="0" sz="2000" spc="14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karşılaşılmaktadır.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Hizmet sistemlerindeki kuyruk olayları ile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günlük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yaşantımızda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sık</a:t>
            </a:r>
            <a:r>
              <a:rPr dirty="0" sz="2000" spc="114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sık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karşılaşmaktayız.</a:t>
            </a:r>
            <a:endParaRPr sz="2000">
              <a:latin typeface="Calibri"/>
              <a:cs typeface="Calibri"/>
            </a:endParaRPr>
          </a:p>
          <a:p>
            <a:pPr marL="241300" marR="76898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Michael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Fortina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(1988),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yaptığı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araştırma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sonucunda,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çoğu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insan tüm 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hayatı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boyunca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toplam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5 yılını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kuyruklarda bekleyerek,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6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ayını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da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trafik 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ışıklarında bekleyerek</a:t>
            </a:r>
            <a:r>
              <a:rPr dirty="0" sz="2000" spc="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geçirmektedir.</a:t>
            </a:r>
            <a:endParaRPr sz="2000">
              <a:latin typeface="Calibri"/>
              <a:cs typeface="Calibri"/>
            </a:endParaRPr>
          </a:p>
          <a:p>
            <a:pPr marL="241300" marR="154749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Restaurantlarda,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bankada,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süpermarketlerde,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berberlerde,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çevre 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yolundaki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gişe önlerinde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devamlı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olarak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kuyruklarla</a:t>
            </a:r>
            <a:r>
              <a:rPr dirty="0" sz="2000" spc="5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karşılaşırız.</a:t>
            </a:r>
            <a:endParaRPr sz="2000">
              <a:latin typeface="Calibri"/>
              <a:cs typeface="Calibri"/>
            </a:endParaRPr>
          </a:p>
          <a:p>
            <a:pPr marL="241300" marR="72771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havaalanında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piste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uçakların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inmesi 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problemidir.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Havadaki 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uçaklar,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görmeyi bekleyen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müşteriler,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pist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ise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olarak 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düşünülebilir.</a:t>
            </a:r>
            <a:endParaRPr sz="2000">
              <a:latin typeface="Calibri"/>
              <a:cs typeface="Calibri"/>
            </a:endParaRPr>
          </a:p>
          <a:p>
            <a:pPr marL="241300" marR="80264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dirty="0" sz="2000" spc="-30">
                <a:solidFill>
                  <a:srgbClr val="2E2B1F"/>
                </a:solidFill>
                <a:latin typeface="Calibri"/>
                <a:cs typeface="Calibri"/>
              </a:rPr>
              <a:t>Telefon,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trafik sistemleri, karmaşık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sistemlerine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örnektir. </a:t>
            </a:r>
            <a:r>
              <a:rPr dirty="0" sz="2000" spc="-35">
                <a:solidFill>
                  <a:srgbClr val="2E2B1F"/>
                </a:solidFill>
                <a:latin typeface="Calibri"/>
                <a:cs typeface="Calibri"/>
              </a:rPr>
              <a:t>Telefon 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call’lar switching (anahtarlama)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sistemi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ile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yönlendirilir.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sonraki 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switching’e ulaşıncaya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kadar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ya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da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son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noktaya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ulaşmak için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oluşturmaktadır.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74752"/>
            <a:ext cx="268160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KUYRUK</a:t>
            </a:r>
            <a:r>
              <a:rPr dirty="0" spc="-325"/>
              <a:t> </a:t>
            </a:r>
            <a:r>
              <a:rPr dirty="0" spc="-90"/>
              <a:t>SİSTEMİ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708152"/>
            <a:ext cx="7176770" cy="5671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kuyruk</a:t>
            </a:r>
            <a:r>
              <a:rPr dirty="0" sz="2200" spc="-4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sistemi,</a:t>
            </a:r>
            <a:endParaRPr sz="22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Hizmet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veren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bir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veya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birden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fazla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servise</a:t>
            </a:r>
            <a:r>
              <a:rPr dirty="0" sz="2000" spc="9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2E2B1F"/>
                </a:solidFill>
                <a:latin typeface="Calibri"/>
                <a:cs typeface="Calibri"/>
              </a:rPr>
              <a:t>sahiptir.</a:t>
            </a:r>
            <a:endParaRPr sz="2000">
              <a:latin typeface="Calibri"/>
              <a:cs typeface="Calibri"/>
            </a:endParaRPr>
          </a:p>
          <a:p>
            <a:pPr lvl="1" marL="538480" marR="50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4360" algn="l"/>
                <a:tab pos="594995" algn="l"/>
              </a:tabLst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Sisteme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gelen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müşteriler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tüm servisleri dolu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bulursa,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servisin  önündeki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kuyruğa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ya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da kuyruklardan (birden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fazla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varsa) 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birisine</a:t>
            </a:r>
            <a:r>
              <a:rPr dirty="0" sz="2000" spc="-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2E2B1F"/>
                </a:solidFill>
                <a:latin typeface="Calibri"/>
                <a:cs typeface="Calibri"/>
              </a:rPr>
              <a:t>girer.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Kesikli </a:t>
            </a:r>
            <a:r>
              <a:rPr dirty="0" sz="2200" spc="-15">
                <a:solidFill>
                  <a:srgbClr val="2E2B1F"/>
                </a:solidFill>
                <a:latin typeface="Calibri"/>
                <a:cs typeface="Calibri"/>
              </a:rPr>
              <a:t>olay benzetim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çalışmalarının büyük bir</a:t>
            </a:r>
            <a:r>
              <a:rPr dirty="0" sz="2200" spc="7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kısmını,</a:t>
            </a:r>
            <a:endParaRPr sz="22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gerçek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hayatta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karşılaşılan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sistemlerinin</a:t>
            </a:r>
            <a:r>
              <a:rPr dirty="0" sz="2000" spc="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modellenmesi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oluşturmakta</a:t>
            </a:r>
            <a:r>
              <a:rPr dirty="0" sz="2000" spc="-7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E2B1F"/>
                </a:solidFill>
                <a:latin typeface="Calibri"/>
                <a:cs typeface="Calibri"/>
              </a:rPr>
              <a:t>veya</a:t>
            </a:r>
            <a:endParaRPr sz="2000">
              <a:latin typeface="Calibri"/>
              <a:cs typeface="Calibri"/>
            </a:endParaRPr>
          </a:p>
          <a:p>
            <a:pPr lvl="1" marL="538480" marR="182245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benzetim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edilen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sistemin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en azından bazı bileşenleri bir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 </a:t>
            </a:r>
            <a:r>
              <a:rPr dirty="0" sz="2000" spc="-30">
                <a:solidFill>
                  <a:srgbClr val="2E2B1F"/>
                </a:solidFill>
                <a:latin typeface="Calibri"/>
                <a:cs typeface="Calibri"/>
              </a:rPr>
              <a:t>sistemidir.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2E2B1F"/>
                </a:solidFill>
                <a:latin typeface="Calibri"/>
                <a:cs typeface="Calibri"/>
              </a:rPr>
              <a:t>Bu</a:t>
            </a:r>
            <a:r>
              <a:rPr dirty="0" sz="2200" spc="-65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E2B1F"/>
                </a:solidFill>
                <a:latin typeface="Calibri"/>
                <a:cs typeface="Calibri"/>
              </a:rPr>
              <a:t>nedenle,</a:t>
            </a:r>
            <a:endParaRPr sz="22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sisteminin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standart notasyonlarının </a:t>
            </a:r>
            <a:r>
              <a:rPr dirty="0" sz="2000" spc="-15">
                <a:solidFill>
                  <a:srgbClr val="2E2B1F"/>
                </a:solidFill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lvl="1" marL="538480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kuyruk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sistemi tarafından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sağlanana servis 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kalitesini</a:t>
            </a:r>
            <a:r>
              <a:rPr dirty="0" sz="2000" spc="12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belirleyen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dirty="0" sz="2000" spc="-5">
                <a:solidFill>
                  <a:srgbClr val="2E2B1F"/>
                </a:solidFill>
                <a:latin typeface="Calibri"/>
                <a:cs typeface="Calibri"/>
              </a:rPr>
              <a:t>performans </a:t>
            </a:r>
            <a:r>
              <a:rPr dirty="0" sz="2000">
                <a:solidFill>
                  <a:srgbClr val="2E2B1F"/>
                </a:solidFill>
                <a:latin typeface="Calibri"/>
                <a:cs typeface="Calibri"/>
              </a:rPr>
              <a:t>ölçülerinin bilinmesi</a:t>
            </a:r>
            <a:r>
              <a:rPr dirty="0" sz="2000" spc="-1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E2B1F"/>
                </a:solidFill>
                <a:latin typeface="Calibri"/>
                <a:cs typeface="Calibri"/>
              </a:rPr>
              <a:t>önemlidir.</a:t>
            </a:r>
            <a:endParaRPr sz="2000">
              <a:latin typeface="Calibri"/>
              <a:cs typeface="Calibri"/>
            </a:endParaRPr>
          </a:p>
          <a:p>
            <a:pPr marL="241300" marR="1163320" indent="-228600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Aşağıdaki tablo da, pratikte karşılaşılan</a:t>
            </a:r>
            <a:r>
              <a:rPr dirty="0" sz="2400" spc="-204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E2B1F"/>
                </a:solidFill>
                <a:latin typeface="Times New Roman"/>
                <a:cs typeface="Times New Roman"/>
              </a:rPr>
              <a:t>kuyruk  sistemlerine bazı örnekler</a:t>
            </a:r>
            <a:r>
              <a:rPr dirty="0" sz="2400" spc="-12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E2B1F"/>
                </a:solidFill>
                <a:latin typeface="Times New Roman"/>
                <a:cs typeface="Times New Roman"/>
              </a:rPr>
              <a:t>verilmiştir.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225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09253" y="5648325"/>
            <a:ext cx="71755" cy="396875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36330" y="5695797"/>
            <a:ext cx="14160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87" y="1125600"/>
            <a:ext cx="10477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SİSTEM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250" y="1125600"/>
            <a:ext cx="14795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SERVİSLER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475" y="1125600"/>
            <a:ext cx="17208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MÜŞTERİLER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2452115"/>
            <a:ext cx="6096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Ban</a:t>
            </a:r>
            <a:r>
              <a:rPr dirty="0" sz="1800" spc="-25" b="1">
                <a:solidFill>
                  <a:srgbClr val="D25713"/>
                </a:solidFill>
                <a:latin typeface="Calibri"/>
                <a:cs typeface="Calibri"/>
              </a:rPr>
              <a:t>k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642" y="2452115"/>
            <a:ext cx="84455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Vezneler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747" y="2452115"/>
            <a:ext cx="101790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D25713"/>
                </a:solidFill>
                <a:latin typeface="Calibri"/>
                <a:cs typeface="Calibri"/>
              </a:rPr>
              <a:t>Müşteriler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4468621"/>
            <a:ext cx="8001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Ha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s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1269" y="4398898"/>
            <a:ext cx="1063625" cy="84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Doktorlar,  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H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mşi</a:t>
            </a:r>
            <a:r>
              <a:rPr dirty="0" sz="1800" spc="-30" b="1">
                <a:solidFill>
                  <a:srgbClr val="D25713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e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l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r  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Yataklar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3376" y="4541773"/>
            <a:ext cx="8128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Ha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s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9401" y="1690623"/>
            <a:ext cx="3313049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6701" y="1677923"/>
            <a:ext cx="3338829" cy="1854200"/>
          </a:xfrm>
          <a:custGeom>
            <a:avLst/>
            <a:gdLst/>
            <a:ahLst/>
            <a:cxnLst/>
            <a:rect l="l" t="t" r="r" b="b"/>
            <a:pathLst>
              <a:path w="3338829" h="1854200">
                <a:moveTo>
                  <a:pt x="0" y="1854200"/>
                </a:moveTo>
                <a:lnTo>
                  <a:pt x="3338449" y="1854200"/>
                </a:lnTo>
                <a:lnTo>
                  <a:pt x="3338449" y="0"/>
                </a:lnTo>
                <a:lnTo>
                  <a:pt x="0" y="0"/>
                </a:lnTo>
                <a:lnTo>
                  <a:pt x="0" y="1854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9401" y="4032250"/>
            <a:ext cx="3313049" cy="1584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6701" y="4019550"/>
            <a:ext cx="3338829" cy="1609725"/>
          </a:xfrm>
          <a:custGeom>
            <a:avLst/>
            <a:gdLst/>
            <a:ahLst/>
            <a:cxnLst/>
            <a:rect l="l" t="t" r="r" b="b"/>
            <a:pathLst>
              <a:path w="3338829" h="1609725">
                <a:moveTo>
                  <a:pt x="0" y="1609725"/>
                </a:moveTo>
                <a:lnTo>
                  <a:pt x="3338449" y="1609725"/>
                </a:lnTo>
                <a:lnTo>
                  <a:pt x="3338449" y="0"/>
                </a:lnTo>
                <a:lnTo>
                  <a:pt x="0" y="0"/>
                </a:lnTo>
                <a:lnTo>
                  <a:pt x="0" y="160972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8915" y="178053"/>
            <a:ext cx="26809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KUYRUK</a:t>
            </a:r>
            <a:r>
              <a:rPr dirty="0" spc="-305"/>
              <a:t> </a:t>
            </a:r>
            <a:r>
              <a:rPr dirty="0" spc="-95"/>
              <a:t>SİSTEMİ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66" y="220217"/>
            <a:ext cx="26809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KUYRUK</a:t>
            </a:r>
            <a:r>
              <a:rPr dirty="0" spc="-305"/>
              <a:t> </a:t>
            </a:r>
            <a:r>
              <a:rPr dirty="0" spc="-95"/>
              <a:t>SİSTEMİ</a:t>
            </a:r>
          </a:p>
        </p:txBody>
      </p:sp>
      <p:sp>
        <p:nvSpPr>
          <p:cNvPr id="3" name="object 3"/>
          <p:cNvSpPr/>
          <p:nvPr/>
        </p:nvSpPr>
        <p:spPr>
          <a:xfrm>
            <a:off x="6084951" y="1844611"/>
            <a:ext cx="1943100" cy="108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72251" y="1831911"/>
            <a:ext cx="1968500" cy="1106805"/>
          </a:xfrm>
          <a:custGeom>
            <a:avLst/>
            <a:gdLst/>
            <a:ahLst/>
            <a:cxnLst/>
            <a:rect l="l" t="t" r="r" b="b"/>
            <a:pathLst>
              <a:path w="1968500" h="1106805">
                <a:moveTo>
                  <a:pt x="0" y="1106487"/>
                </a:moveTo>
                <a:lnTo>
                  <a:pt x="1968500" y="1106487"/>
                </a:lnTo>
                <a:lnTo>
                  <a:pt x="1968500" y="0"/>
                </a:lnTo>
                <a:lnTo>
                  <a:pt x="0" y="0"/>
                </a:lnTo>
                <a:lnTo>
                  <a:pt x="0" y="110648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4951" y="3286125"/>
            <a:ext cx="1944624" cy="1050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72251" y="3273425"/>
            <a:ext cx="1970405" cy="1076325"/>
          </a:xfrm>
          <a:custGeom>
            <a:avLst/>
            <a:gdLst/>
            <a:ahLst/>
            <a:cxnLst/>
            <a:rect l="l" t="t" r="r" b="b"/>
            <a:pathLst>
              <a:path w="1970404" h="1076325">
                <a:moveTo>
                  <a:pt x="0" y="1076325"/>
                </a:moveTo>
                <a:lnTo>
                  <a:pt x="1970024" y="1076325"/>
                </a:lnTo>
                <a:lnTo>
                  <a:pt x="1970024" y="0"/>
                </a:lnTo>
                <a:lnTo>
                  <a:pt x="0" y="0"/>
                </a:lnTo>
                <a:lnTo>
                  <a:pt x="0" y="1076325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0662" y="1125600"/>
            <a:ext cx="10477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SİSTEM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0951" y="1125600"/>
            <a:ext cx="14795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SERVİSLER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7076" y="1125600"/>
            <a:ext cx="1720850" cy="36512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MÜŞTERİLER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39" y="2309114"/>
            <a:ext cx="93027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Bilgis</a:t>
            </a:r>
            <a:r>
              <a:rPr dirty="0" sz="1800" spc="-40" b="1">
                <a:solidFill>
                  <a:srgbClr val="D25713"/>
                </a:solidFill>
                <a:latin typeface="Calibri"/>
                <a:cs typeface="Calibri"/>
              </a:rPr>
              <a:t>a</a:t>
            </a:r>
            <a:r>
              <a:rPr dirty="0" sz="1800" spc="-25" b="1">
                <a:solidFill>
                  <a:srgbClr val="D25713"/>
                </a:solidFill>
                <a:latin typeface="Calibri"/>
                <a:cs typeface="Calibri"/>
              </a:rPr>
              <a:t>y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ar  </a:t>
            </a:r>
            <a:r>
              <a:rPr dirty="0" sz="1800" spc="-10" b="1">
                <a:solidFill>
                  <a:srgbClr val="D25713"/>
                </a:solidFill>
                <a:latin typeface="Calibri"/>
                <a:cs typeface="Calibri"/>
              </a:rPr>
              <a:t>Sistemi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3678046"/>
            <a:ext cx="123698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Montaj</a:t>
            </a:r>
            <a:r>
              <a:rPr dirty="0" sz="1800" spc="-95" b="1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D25713"/>
                </a:solidFill>
                <a:latin typeface="Calibri"/>
                <a:cs typeface="Calibri"/>
              </a:rPr>
              <a:t>Hattı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4757673"/>
            <a:ext cx="95948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H</a:t>
            </a:r>
            <a:r>
              <a:rPr dirty="0" sz="1800" spc="-25" b="1">
                <a:solidFill>
                  <a:srgbClr val="D25713"/>
                </a:solidFill>
                <a:latin typeface="Calibri"/>
                <a:cs typeface="Calibri"/>
              </a:rPr>
              <a:t>a</a:t>
            </a:r>
            <a:r>
              <a:rPr dirty="0" sz="1800" spc="-30" b="1">
                <a:solidFill>
                  <a:srgbClr val="D25713"/>
                </a:solidFill>
                <a:latin typeface="Calibri"/>
                <a:cs typeface="Calibri"/>
              </a:rPr>
              <a:t>v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aalanı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9817" y="2093340"/>
            <a:ext cx="1207770" cy="1121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0" b="1">
                <a:solidFill>
                  <a:srgbClr val="D25713"/>
                </a:solidFill>
                <a:latin typeface="Calibri"/>
                <a:cs typeface="Calibri"/>
              </a:rPr>
              <a:t>Merkezi  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İşlem</a:t>
            </a:r>
            <a:r>
              <a:rPr dirty="0" sz="1800" spc="-114" b="1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Birimi, 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Girdi-Çıktı  </a:t>
            </a:r>
            <a:r>
              <a:rPr dirty="0" sz="1800" spc="-10" b="1">
                <a:solidFill>
                  <a:srgbClr val="D25713"/>
                </a:solidFill>
                <a:latin typeface="Calibri"/>
                <a:cs typeface="Calibri"/>
              </a:rPr>
              <a:t>Aygıtları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9817" y="3678046"/>
            <a:ext cx="99123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İşçiler,  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Maki</a:t>
            </a:r>
            <a:r>
              <a:rPr dirty="0" sz="1800" spc="5" b="1">
                <a:solidFill>
                  <a:srgbClr val="D25713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alar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9817" y="4757673"/>
            <a:ext cx="126555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Pi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t,</a:t>
            </a:r>
            <a:r>
              <a:rPr dirty="0" sz="1800" spc="5" b="1">
                <a:solidFill>
                  <a:srgbClr val="D25713"/>
                </a:solidFill>
                <a:latin typeface="Calibri"/>
                <a:cs typeface="Calibri"/>
              </a:rPr>
              <a:t>G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ü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v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n</a:t>
            </a:r>
            <a:r>
              <a:rPr dirty="0" sz="1800" spc="-15" b="1">
                <a:solidFill>
                  <a:srgbClr val="D25713"/>
                </a:solidFill>
                <a:latin typeface="Calibri"/>
                <a:cs typeface="Calibri"/>
              </a:rPr>
              <a:t>l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ik  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Birimleri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2478" y="2235961"/>
            <a:ext cx="43116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İşl</a:t>
            </a:r>
            <a:r>
              <a:rPr dirty="0" sz="1800" spc="5" b="1">
                <a:solidFill>
                  <a:srgbClr val="D25713"/>
                </a:solidFill>
                <a:latin typeface="Calibri"/>
                <a:cs typeface="Calibri"/>
              </a:rPr>
              <a:t>e</a:t>
            </a: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6451" y="3747770"/>
            <a:ext cx="16002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D25713"/>
                </a:solidFill>
                <a:latin typeface="Calibri"/>
                <a:cs typeface="Calibri"/>
              </a:rPr>
              <a:t>Üretilen</a:t>
            </a:r>
            <a:r>
              <a:rPr dirty="0" sz="1800" spc="-130" b="1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D25713"/>
                </a:solidFill>
                <a:latin typeface="Calibri"/>
                <a:cs typeface="Calibri"/>
              </a:rPr>
              <a:t>birimler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6451" y="4830826"/>
            <a:ext cx="158496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Uçaklar,</a:t>
            </a:r>
            <a:r>
              <a:rPr dirty="0" sz="1800" spc="-80" b="1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D25713"/>
                </a:solidFill>
                <a:latin typeface="Calibri"/>
                <a:cs typeface="Calibri"/>
              </a:rPr>
              <a:t>Yolcular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4951" y="4652962"/>
            <a:ext cx="1974850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72251" y="4640262"/>
            <a:ext cx="2000250" cy="1073150"/>
          </a:xfrm>
          <a:custGeom>
            <a:avLst/>
            <a:gdLst/>
            <a:ahLst/>
            <a:cxnLst/>
            <a:rect l="l" t="t" r="r" b="b"/>
            <a:pathLst>
              <a:path w="2000250" h="1073150">
                <a:moveTo>
                  <a:pt x="0" y="1073150"/>
                </a:moveTo>
                <a:lnTo>
                  <a:pt x="2000250" y="1073150"/>
                </a:lnTo>
                <a:lnTo>
                  <a:pt x="2000250" y="0"/>
                </a:lnTo>
                <a:lnTo>
                  <a:pt x="0" y="0"/>
                </a:lnTo>
                <a:lnTo>
                  <a:pt x="0" y="107315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ilhan</dc:creator>
  <dc:title>Olay-Tabanlı Modelleme</dc:title>
  <dcterms:created xsi:type="dcterms:W3CDTF">2016-04-04T17:29:46Z</dcterms:created>
  <dcterms:modified xsi:type="dcterms:W3CDTF">2016-04-04T17:29:46Z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2016-04-04T00:00:00Z</vt:filetime>
  </property>
</Properties>
</file>