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Default Extension="jpg" ContentType="image/jpg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D2523B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D2523B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D2523B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365125"/>
          </a:xfrm>
          <a:custGeom>
            <a:avLst/>
            <a:gdLst/>
            <a:ahLst/>
            <a:cxnLst/>
            <a:rect l="l" t="t" r="r" b="b"/>
            <a:pathLst>
              <a:path w="9144000" h="365125">
                <a:moveTo>
                  <a:pt x="0" y="365125"/>
                </a:moveTo>
                <a:lnTo>
                  <a:pt x="9144000" y="365125"/>
                </a:lnTo>
                <a:lnTo>
                  <a:pt x="9144000" y="0"/>
                </a:lnTo>
                <a:lnTo>
                  <a:pt x="0" y="0"/>
                </a:lnTo>
                <a:lnTo>
                  <a:pt x="0" y="365125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348741"/>
            <a:ext cx="8072119" cy="932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0" i="0">
                <a:solidFill>
                  <a:srgbClr val="D2523B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0168" y="1588261"/>
            <a:ext cx="7963662" cy="2689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29.png"/><Relationship Id="rId31" Type="http://schemas.openxmlformats.org/officeDocument/2006/relationships/image" Target="../media/image30.png"/><Relationship Id="rId32" Type="http://schemas.openxmlformats.org/officeDocument/2006/relationships/image" Target="../media/image31.png"/><Relationship Id="rId33" Type="http://schemas.openxmlformats.org/officeDocument/2006/relationships/image" Target="../media/image32.png"/><Relationship Id="rId34" Type="http://schemas.openxmlformats.org/officeDocument/2006/relationships/image" Target="../media/image33.png"/><Relationship Id="rId35" Type="http://schemas.openxmlformats.org/officeDocument/2006/relationships/image" Target="../media/image34.png"/><Relationship Id="rId36" Type="http://schemas.openxmlformats.org/officeDocument/2006/relationships/image" Target="../media/image35.png"/><Relationship Id="rId37" Type="http://schemas.openxmlformats.org/officeDocument/2006/relationships/image" Target="../media/image36.png"/><Relationship Id="rId38" Type="http://schemas.openxmlformats.org/officeDocument/2006/relationships/image" Target="../media/image37.png"/><Relationship Id="rId39" Type="http://schemas.openxmlformats.org/officeDocument/2006/relationships/image" Target="../media/image38.png"/><Relationship Id="rId40" Type="http://schemas.openxmlformats.org/officeDocument/2006/relationships/image" Target="../media/image39.png"/><Relationship Id="rId41" Type="http://schemas.openxmlformats.org/officeDocument/2006/relationships/image" Target="../media/image40.png"/><Relationship Id="rId42" Type="http://schemas.openxmlformats.org/officeDocument/2006/relationships/image" Target="../media/image41.png"/><Relationship Id="rId43" Type="http://schemas.openxmlformats.org/officeDocument/2006/relationships/image" Target="../media/image42.png"/><Relationship Id="rId44" Type="http://schemas.openxmlformats.org/officeDocument/2006/relationships/image" Target="../media/image43.png"/><Relationship Id="rId45" Type="http://schemas.openxmlformats.org/officeDocument/2006/relationships/image" Target="../media/image44.png"/><Relationship Id="rId46" Type="http://schemas.openxmlformats.org/officeDocument/2006/relationships/image" Target="../media/image45.png"/><Relationship Id="rId47" Type="http://schemas.openxmlformats.org/officeDocument/2006/relationships/image" Target="../media/image46.png"/><Relationship Id="rId48" Type="http://schemas.openxmlformats.org/officeDocument/2006/relationships/image" Target="../media/image47.png"/><Relationship Id="rId49" Type="http://schemas.openxmlformats.org/officeDocument/2006/relationships/image" Target="../media/image48.png"/><Relationship Id="rId50" Type="http://schemas.openxmlformats.org/officeDocument/2006/relationships/image" Target="../media/image49.png"/><Relationship Id="rId51" Type="http://schemas.openxmlformats.org/officeDocument/2006/relationships/image" Target="../media/image50.png"/><Relationship Id="rId52" Type="http://schemas.openxmlformats.org/officeDocument/2006/relationships/image" Target="../media/image51.png"/><Relationship Id="rId53" Type="http://schemas.openxmlformats.org/officeDocument/2006/relationships/image" Target="../media/image52.png"/><Relationship Id="rId54" Type="http://schemas.openxmlformats.org/officeDocument/2006/relationships/image" Target="../media/image53.png"/><Relationship Id="rId55" Type="http://schemas.openxmlformats.org/officeDocument/2006/relationships/image" Target="../media/image54.png"/><Relationship Id="rId56" Type="http://schemas.openxmlformats.org/officeDocument/2006/relationships/image" Target="../media/image55.png"/><Relationship Id="rId57" Type="http://schemas.openxmlformats.org/officeDocument/2006/relationships/image" Target="../media/image56.png"/><Relationship Id="rId58" Type="http://schemas.openxmlformats.org/officeDocument/2006/relationships/image" Target="../media/image57.png"/><Relationship Id="rId59" Type="http://schemas.openxmlformats.org/officeDocument/2006/relationships/image" Target="../media/image58.png"/><Relationship Id="rId60" Type="http://schemas.openxmlformats.org/officeDocument/2006/relationships/image" Target="../media/image59.png"/><Relationship Id="rId61" Type="http://schemas.openxmlformats.org/officeDocument/2006/relationships/image" Target="../media/image60.png"/><Relationship Id="rId62" Type="http://schemas.openxmlformats.org/officeDocument/2006/relationships/image" Target="../media/image61.png"/><Relationship Id="rId63" Type="http://schemas.openxmlformats.org/officeDocument/2006/relationships/image" Target="../media/image62.png"/><Relationship Id="rId64" Type="http://schemas.openxmlformats.org/officeDocument/2006/relationships/image" Target="../media/image63.png"/><Relationship Id="rId65" Type="http://schemas.openxmlformats.org/officeDocument/2006/relationships/image" Target="../media/image64.png"/><Relationship Id="rId66" Type="http://schemas.openxmlformats.org/officeDocument/2006/relationships/image" Target="../media/image65.png"/><Relationship Id="rId67" Type="http://schemas.openxmlformats.org/officeDocument/2006/relationships/image" Target="../media/image66.png"/><Relationship Id="rId68" Type="http://schemas.openxmlformats.org/officeDocument/2006/relationships/image" Target="../media/image67.png"/><Relationship Id="rId69" Type="http://schemas.openxmlformats.org/officeDocument/2006/relationships/image" Target="../media/image68.png"/><Relationship Id="rId70" Type="http://schemas.openxmlformats.org/officeDocument/2006/relationships/image" Target="../media/image69.png"/><Relationship Id="rId71" Type="http://schemas.openxmlformats.org/officeDocument/2006/relationships/image" Target="../media/image70.png"/><Relationship Id="rId72" Type="http://schemas.openxmlformats.org/officeDocument/2006/relationships/image" Target="../media/image71.png"/><Relationship Id="rId73" Type="http://schemas.openxmlformats.org/officeDocument/2006/relationships/image" Target="../media/image72.png"/><Relationship Id="rId74" Type="http://schemas.openxmlformats.org/officeDocument/2006/relationships/image" Target="../media/image73.png"/><Relationship Id="rId75" Type="http://schemas.openxmlformats.org/officeDocument/2006/relationships/image" Target="../media/image74.png"/><Relationship Id="rId76" Type="http://schemas.openxmlformats.org/officeDocument/2006/relationships/image" Target="../media/image75.png"/><Relationship Id="rId77" Type="http://schemas.openxmlformats.org/officeDocument/2006/relationships/image" Target="../media/image76.png"/><Relationship Id="rId78" Type="http://schemas.openxmlformats.org/officeDocument/2006/relationships/image" Target="../media/image77.png"/><Relationship Id="rId79" Type="http://schemas.openxmlformats.org/officeDocument/2006/relationships/image" Target="../media/image78.png"/><Relationship Id="rId80" Type="http://schemas.openxmlformats.org/officeDocument/2006/relationships/image" Target="../media/image79.png"/><Relationship Id="rId81" Type="http://schemas.openxmlformats.org/officeDocument/2006/relationships/image" Target="../media/image80.png"/><Relationship Id="rId82" Type="http://schemas.openxmlformats.org/officeDocument/2006/relationships/image" Target="../media/image81.png"/><Relationship Id="rId83" Type="http://schemas.openxmlformats.org/officeDocument/2006/relationships/image" Target="../media/image82.png"/><Relationship Id="rId84" Type="http://schemas.openxmlformats.org/officeDocument/2006/relationships/image" Target="../media/image83.png"/><Relationship Id="rId85" Type="http://schemas.openxmlformats.org/officeDocument/2006/relationships/image" Target="../media/image84.png"/><Relationship Id="rId86" Type="http://schemas.openxmlformats.org/officeDocument/2006/relationships/image" Target="../media/image85.png"/><Relationship Id="rId87" Type="http://schemas.openxmlformats.org/officeDocument/2006/relationships/image" Target="../media/image86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2.png"/><Relationship Id="rId3" Type="http://schemas.openxmlformats.org/officeDocument/2006/relationships/image" Target="../media/image123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4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5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6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7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8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9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0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1.png"/><Relationship Id="rId3" Type="http://schemas.openxmlformats.org/officeDocument/2006/relationships/image" Target="../media/image132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3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4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5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6.png"/><Relationship Id="rId3" Type="http://schemas.openxmlformats.org/officeDocument/2006/relationships/image" Target="../media/image137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8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9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0.png"/><Relationship Id="rId3" Type="http://schemas.openxmlformats.org/officeDocument/2006/relationships/image" Target="../media/image141.jp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2.jpg"/><Relationship Id="rId3" Type="http://schemas.openxmlformats.org/officeDocument/2006/relationships/image" Target="../media/image143.png"/><Relationship Id="rId4" Type="http://schemas.openxmlformats.org/officeDocument/2006/relationships/image" Target="../media/image144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5.png"/><Relationship Id="rId3" Type="http://schemas.openxmlformats.org/officeDocument/2006/relationships/image" Target="../media/image146.png"/><Relationship Id="rId4" Type="http://schemas.openxmlformats.org/officeDocument/2006/relationships/image" Target="../media/image147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8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9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0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1.png"/><Relationship Id="rId3" Type="http://schemas.openxmlformats.org/officeDocument/2006/relationships/image" Target="../media/image152.jp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3.jpg"/><Relationship Id="rId3" Type="http://schemas.openxmlformats.org/officeDocument/2006/relationships/image" Target="../media/image154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7.png"/><Relationship Id="rId3" Type="http://schemas.openxmlformats.org/officeDocument/2006/relationships/image" Target="../media/image88.png"/><Relationship Id="rId4" Type="http://schemas.openxmlformats.org/officeDocument/2006/relationships/image" Target="../media/image89.png"/><Relationship Id="rId5" Type="http://schemas.openxmlformats.org/officeDocument/2006/relationships/image" Target="../media/image90.png"/><Relationship Id="rId6" Type="http://schemas.openxmlformats.org/officeDocument/2006/relationships/image" Target="../media/image91.png"/><Relationship Id="rId7" Type="http://schemas.openxmlformats.org/officeDocument/2006/relationships/image" Target="../media/image92.png"/><Relationship Id="rId8" Type="http://schemas.openxmlformats.org/officeDocument/2006/relationships/image" Target="../media/image93.png"/><Relationship Id="rId9" Type="http://schemas.openxmlformats.org/officeDocument/2006/relationships/image" Target="../media/image94.png"/><Relationship Id="rId10" Type="http://schemas.openxmlformats.org/officeDocument/2006/relationships/image" Target="../media/image95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5.png"/><Relationship Id="rId3" Type="http://schemas.openxmlformats.org/officeDocument/2006/relationships/image" Target="../media/image156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7.png"/><Relationship Id="rId3" Type="http://schemas.openxmlformats.org/officeDocument/2006/relationships/image" Target="../media/image158.jp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9.png"/><Relationship Id="rId3" Type="http://schemas.openxmlformats.org/officeDocument/2006/relationships/image" Target="../media/image160.jp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1.pn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2.pn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3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4.jpg"/><Relationship Id="rId3" Type="http://schemas.openxmlformats.org/officeDocument/2006/relationships/image" Target="../media/image165.png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6.png"/><Relationship Id="rId3" Type="http://schemas.openxmlformats.org/officeDocument/2006/relationships/image" Target="../media/image167.png"/><Relationship Id="rId4" Type="http://schemas.openxmlformats.org/officeDocument/2006/relationships/image" Target="../media/image168.png"/><Relationship Id="rId5" Type="http://schemas.openxmlformats.org/officeDocument/2006/relationships/image" Target="../media/image169.pn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0.pn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1.png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2.png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3.png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4.png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5.png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6.png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7.png"/><Relationship Id="rId3" Type="http://schemas.openxmlformats.org/officeDocument/2006/relationships/image" Target="../media/image178.jpg"/><Relationship Id="rId4" Type="http://schemas.openxmlformats.org/officeDocument/2006/relationships/image" Target="../media/image179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6.png"/><Relationship Id="rId3" Type="http://schemas.openxmlformats.org/officeDocument/2006/relationships/image" Target="../media/image97.png"/><Relationship Id="rId4" Type="http://schemas.openxmlformats.org/officeDocument/2006/relationships/image" Target="../media/image98.png"/><Relationship Id="rId5" Type="http://schemas.openxmlformats.org/officeDocument/2006/relationships/image" Target="../media/image99.png"/><Relationship Id="rId6" Type="http://schemas.openxmlformats.org/officeDocument/2006/relationships/image" Target="../media/image100.png"/><Relationship Id="rId7" Type="http://schemas.openxmlformats.org/officeDocument/2006/relationships/image" Target="../media/image101.png"/><Relationship Id="rId8" Type="http://schemas.openxmlformats.org/officeDocument/2006/relationships/image" Target="../media/image102.png"/><Relationship Id="rId9" Type="http://schemas.openxmlformats.org/officeDocument/2006/relationships/image" Target="../media/image103.png"/><Relationship Id="rId10" Type="http://schemas.openxmlformats.org/officeDocument/2006/relationships/image" Target="../media/image104.png"/><Relationship Id="rId11" Type="http://schemas.openxmlformats.org/officeDocument/2006/relationships/image" Target="../media/image105.png"/><Relationship Id="rId12" Type="http://schemas.openxmlformats.org/officeDocument/2006/relationships/image" Target="../media/image106.png"/><Relationship Id="rId13" Type="http://schemas.openxmlformats.org/officeDocument/2006/relationships/image" Target="../media/image107.png"/><Relationship Id="rId14" Type="http://schemas.openxmlformats.org/officeDocument/2006/relationships/image" Target="../media/image108.png"/><Relationship Id="rId15" Type="http://schemas.openxmlformats.org/officeDocument/2006/relationships/image" Target="../media/image109.png"/><Relationship Id="rId16" Type="http://schemas.openxmlformats.org/officeDocument/2006/relationships/image" Target="../media/image110.png"/><Relationship Id="rId17" Type="http://schemas.openxmlformats.org/officeDocument/2006/relationships/image" Target="../media/image111.png"/><Relationship Id="rId18" Type="http://schemas.openxmlformats.org/officeDocument/2006/relationships/image" Target="../media/image112.png"/><Relationship Id="rId19" Type="http://schemas.openxmlformats.org/officeDocument/2006/relationships/image" Target="../media/image113.png"/><Relationship Id="rId20" Type="http://schemas.openxmlformats.org/officeDocument/2006/relationships/image" Target="../media/image114.png"/><Relationship Id="rId21" Type="http://schemas.openxmlformats.org/officeDocument/2006/relationships/image" Target="../media/image115.png"/><Relationship Id="rId22" Type="http://schemas.openxmlformats.org/officeDocument/2006/relationships/image" Target="../media/image116.png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0.png"/><Relationship Id="rId3" Type="http://schemas.openxmlformats.org/officeDocument/2006/relationships/image" Target="../media/image181.png"/><Relationship Id="rId4" Type="http://schemas.openxmlformats.org/officeDocument/2006/relationships/image" Target="../media/image182.png"/><Relationship Id="rId5" Type="http://schemas.openxmlformats.org/officeDocument/2006/relationships/image" Target="../media/image183.png"/><Relationship Id="rId6" Type="http://schemas.openxmlformats.org/officeDocument/2006/relationships/image" Target="../media/image184.png"/><Relationship Id="rId7" Type="http://schemas.openxmlformats.org/officeDocument/2006/relationships/image" Target="../media/image185.png"/><Relationship Id="rId8" Type="http://schemas.openxmlformats.org/officeDocument/2006/relationships/image" Target="../media/image186.png"/><Relationship Id="rId9" Type="http://schemas.openxmlformats.org/officeDocument/2006/relationships/image" Target="../media/image187.png"/><Relationship Id="rId10" Type="http://schemas.openxmlformats.org/officeDocument/2006/relationships/image" Target="../media/image188.png"/><Relationship Id="rId11" Type="http://schemas.openxmlformats.org/officeDocument/2006/relationships/image" Target="../media/image189.png"/><Relationship Id="rId12" Type="http://schemas.openxmlformats.org/officeDocument/2006/relationships/image" Target="../media/image190.png"/><Relationship Id="rId13" Type="http://schemas.openxmlformats.org/officeDocument/2006/relationships/image" Target="../media/image191.png"/><Relationship Id="rId14" Type="http://schemas.openxmlformats.org/officeDocument/2006/relationships/image" Target="../media/image192.png"/><Relationship Id="rId15" Type="http://schemas.openxmlformats.org/officeDocument/2006/relationships/image" Target="../media/image193.png"/><Relationship Id="rId16" Type="http://schemas.openxmlformats.org/officeDocument/2006/relationships/image" Target="../media/image194.png"/><Relationship Id="rId17" Type="http://schemas.openxmlformats.org/officeDocument/2006/relationships/image" Target="../media/image195.png"/><Relationship Id="rId18" Type="http://schemas.openxmlformats.org/officeDocument/2006/relationships/image" Target="../media/image196.png"/><Relationship Id="rId19" Type="http://schemas.openxmlformats.org/officeDocument/2006/relationships/image" Target="../media/image197.png"/><Relationship Id="rId20" Type="http://schemas.openxmlformats.org/officeDocument/2006/relationships/image" Target="../media/image198.png"/><Relationship Id="rId21" Type="http://schemas.openxmlformats.org/officeDocument/2006/relationships/image" Target="../media/image199.png"/><Relationship Id="rId22" Type="http://schemas.openxmlformats.org/officeDocument/2006/relationships/image" Target="../media/image200.png"/><Relationship Id="rId23" Type="http://schemas.openxmlformats.org/officeDocument/2006/relationships/image" Target="../media/image201.png"/><Relationship Id="rId24" Type="http://schemas.openxmlformats.org/officeDocument/2006/relationships/image" Target="../media/image202.png"/><Relationship Id="rId25" Type="http://schemas.openxmlformats.org/officeDocument/2006/relationships/image" Target="../media/image203.png"/><Relationship Id="rId26" Type="http://schemas.openxmlformats.org/officeDocument/2006/relationships/image" Target="../media/image204.png"/><Relationship Id="rId27" Type="http://schemas.openxmlformats.org/officeDocument/2006/relationships/image" Target="../media/image205.png"/><Relationship Id="rId28" Type="http://schemas.openxmlformats.org/officeDocument/2006/relationships/image" Target="../media/image206.png"/><Relationship Id="rId29" Type="http://schemas.openxmlformats.org/officeDocument/2006/relationships/image" Target="../media/image207.png"/><Relationship Id="rId30" Type="http://schemas.openxmlformats.org/officeDocument/2006/relationships/image" Target="../media/image208.png"/><Relationship Id="rId31" Type="http://schemas.openxmlformats.org/officeDocument/2006/relationships/image" Target="../media/image209.png"/><Relationship Id="rId32" Type="http://schemas.openxmlformats.org/officeDocument/2006/relationships/image" Target="../media/image210.png"/><Relationship Id="rId33" Type="http://schemas.openxmlformats.org/officeDocument/2006/relationships/image" Target="../media/image211.png"/><Relationship Id="rId34" Type="http://schemas.openxmlformats.org/officeDocument/2006/relationships/image" Target="../media/image212.png"/><Relationship Id="rId35" Type="http://schemas.openxmlformats.org/officeDocument/2006/relationships/image" Target="../media/image213.png"/><Relationship Id="rId36" Type="http://schemas.openxmlformats.org/officeDocument/2006/relationships/image" Target="../media/image214.png"/><Relationship Id="rId37" Type="http://schemas.openxmlformats.org/officeDocument/2006/relationships/image" Target="../media/image215.png"/><Relationship Id="rId38" Type="http://schemas.openxmlformats.org/officeDocument/2006/relationships/image" Target="../media/image216.png"/><Relationship Id="rId39" Type="http://schemas.openxmlformats.org/officeDocument/2006/relationships/image" Target="../media/image217.png"/><Relationship Id="rId40" Type="http://schemas.openxmlformats.org/officeDocument/2006/relationships/image" Target="../media/image218.png"/><Relationship Id="rId41" Type="http://schemas.openxmlformats.org/officeDocument/2006/relationships/image" Target="../media/image219.png"/><Relationship Id="rId42" Type="http://schemas.openxmlformats.org/officeDocument/2006/relationships/image" Target="../media/image220.png"/><Relationship Id="rId43" Type="http://schemas.openxmlformats.org/officeDocument/2006/relationships/image" Target="../media/image221.png"/><Relationship Id="rId44" Type="http://schemas.openxmlformats.org/officeDocument/2006/relationships/image" Target="../media/image222.png"/><Relationship Id="rId45" Type="http://schemas.openxmlformats.org/officeDocument/2006/relationships/image" Target="../media/image223.png"/><Relationship Id="rId46" Type="http://schemas.openxmlformats.org/officeDocument/2006/relationships/image" Target="../media/image224.png"/><Relationship Id="rId47" Type="http://schemas.openxmlformats.org/officeDocument/2006/relationships/image" Target="../media/image225.png"/><Relationship Id="rId48" Type="http://schemas.openxmlformats.org/officeDocument/2006/relationships/image" Target="../media/image226.png"/><Relationship Id="rId49" Type="http://schemas.openxmlformats.org/officeDocument/2006/relationships/image" Target="../media/image227.png"/><Relationship Id="rId50" Type="http://schemas.openxmlformats.org/officeDocument/2006/relationships/image" Target="../media/image228.png"/><Relationship Id="rId51" Type="http://schemas.openxmlformats.org/officeDocument/2006/relationships/image" Target="../media/image229.png"/><Relationship Id="rId52" Type="http://schemas.openxmlformats.org/officeDocument/2006/relationships/image" Target="../media/image230.png"/><Relationship Id="rId53" Type="http://schemas.openxmlformats.org/officeDocument/2006/relationships/image" Target="../media/image231.png"/><Relationship Id="rId54" Type="http://schemas.openxmlformats.org/officeDocument/2006/relationships/image" Target="../media/image232.png"/><Relationship Id="rId55" Type="http://schemas.openxmlformats.org/officeDocument/2006/relationships/image" Target="../media/image233.png"/><Relationship Id="rId56" Type="http://schemas.openxmlformats.org/officeDocument/2006/relationships/image" Target="../media/image234.png"/><Relationship Id="rId57" Type="http://schemas.openxmlformats.org/officeDocument/2006/relationships/image" Target="../media/image235.png"/><Relationship Id="rId58" Type="http://schemas.openxmlformats.org/officeDocument/2006/relationships/image" Target="../media/image236.png"/><Relationship Id="rId59" Type="http://schemas.openxmlformats.org/officeDocument/2006/relationships/image" Target="../media/image237.png"/><Relationship Id="rId60" Type="http://schemas.openxmlformats.org/officeDocument/2006/relationships/image" Target="../media/image238.png"/><Relationship Id="rId61" Type="http://schemas.openxmlformats.org/officeDocument/2006/relationships/image" Target="../media/image239.png"/><Relationship Id="rId62" Type="http://schemas.openxmlformats.org/officeDocument/2006/relationships/image" Target="../media/image240.png"/><Relationship Id="rId63" Type="http://schemas.openxmlformats.org/officeDocument/2006/relationships/image" Target="../media/image241.png"/><Relationship Id="rId64" Type="http://schemas.openxmlformats.org/officeDocument/2006/relationships/image" Target="../media/image242.png"/><Relationship Id="rId65" Type="http://schemas.openxmlformats.org/officeDocument/2006/relationships/image" Target="../media/image243.png"/><Relationship Id="rId66" Type="http://schemas.openxmlformats.org/officeDocument/2006/relationships/image" Target="../media/image244.png"/><Relationship Id="rId67" Type="http://schemas.openxmlformats.org/officeDocument/2006/relationships/image" Target="../media/image245.png"/><Relationship Id="rId68" Type="http://schemas.openxmlformats.org/officeDocument/2006/relationships/image" Target="../media/image246.png"/><Relationship Id="rId69" Type="http://schemas.openxmlformats.org/officeDocument/2006/relationships/image" Target="../media/image247.png"/><Relationship Id="rId70" Type="http://schemas.openxmlformats.org/officeDocument/2006/relationships/image" Target="../media/image248.png"/><Relationship Id="rId71" Type="http://schemas.openxmlformats.org/officeDocument/2006/relationships/image" Target="../media/image249.png"/><Relationship Id="rId72" Type="http://schemas.openxmlformats.org/officeDocument/2006/relationships/image" Target="../media/image250.png"/><Relationship Id="rId73" Type="http://schemas.openxmlformats.org/officeDocument/2006/relationships/image" Target="../media/image251.png"/><Relationship Id="rId74" Type="http://schemas.openxmlformats.org/officeDocument/2006/relationships/image" Target="../media/image252.png"/><Relationship Id="rId75" Type="http://schemas.openxmlformats.org/officeDocument/2006/relationships/image" Target="../media/image253.png"/><Relationship Id="rId76" Type="http://schemas.openxmlformats.org/officeDocument/2006/relationships/image" Target="../media/image254.png"/><Relationship Id="rId77" Type="http://schemas.openxmlformats.org/officeDocument/2006/relationships/image" Target="../media/image255.png"/><Relationship Id="rId78" Type="http://schemas.openxmlformats.org/officeDocument/2006/relationships/image" Target="../media/image256.png"/><Relationship Id="rId79" Type="http://schemas.openxmlformats.org/officeDocument/2006/relationships/image" Target="../media/image257.png"/><Relationship Id="rId80" Type="http://schemas.openxmlformats.org/officeDocument/2006/relationships/image" Target="../media/image258.png"/><Relationship Id="rId81" Type="http://schemas.openxmlformats.org/officeDocument/2006/relationships/image" Target="../media/image259.png"/><Relationship Id="rId82" Type="http://schemas.openxmlformats.org/officeDocument/2006/relationships/image" Target="../media/image260.png"/><Relationship Id="rId83" Type="http://schemas.openxmlformats.org/officeDocument/2006/relationships/image" Target="../media/image261.png"/><Relationship Id="rId84" Type="http://schemas.openxmlformats.org/officeDocument/2006/relationships/image" Target="../media/image262.png"/><Relationship Id="rId85" Type="http://schemas.openxmlformats.org/officeDocument/2006/relationships/image" Target="../media/image263.png"/><Relationship Id="rId86" Type="http://schemas.openxmlformats.org/officeDocument/2006/relationships/image" Target="../media/image264.png"/><Relationship Id="rId87" Type="http://schemas.openxmlformats.org/officeDocument/2006/relationships/image" Target="../media/image265.png"/><Relationship Id="rId88" Type="http://schemas.openxmlformats.org/officeDocument/2006/relationships/image" Target="../media/image266.png"/><Relationship Id="rId89" Type="http://schemas.openxmlformats.org/officeDocument/2006/relationships/image" Target="../media/image267.png"/><Relationship Id="rId90" Type="http://schemas.openxmlformats.org/officeDocument/2006/relationships/image" Target="../media/image268.png"/><Relationship Id="rId91" Type="http://schemas.openxmlformats.org/officeDocument/2006/relationships/image" Target="../media/image269.png"/><Relationship Id="rId92" Type="http://schemas.openxmlformats.org/officeDocument/2006/relationships/image" Target="../media/image270.png"/><Relationship Id="rId93" Type="http://schemas.openxmlformats.org/officeDocument/2006/relationships/image" Target="../media/image271.png"/><Relationship Id="rId94" Type="http://schemas.openxmlformats.org/officeDocument/2006/relationships/image" Target="../media/image272.png"/><Relationship Id="rId95" Type="http://schemas.openxmlformats.org/officeDocument/2006/relationships/image" Target="../media/image273.png"/><Relationship Id="rId96" Type="http://schemas.openxmlformats.org/officeDocument/2006/relationships/image" Target="../media/image274.png"/><Relationship Id="rId97" Type="http://schemas.openxmlformats.org/officeDocument/2006/relationships/image" Target="../media/image275.png"/><Relationship Id="rId98" Type="http://schemas.openxmlformats.org/officeDocument/2006/relationships/image" Target="../media/image276.png"/><Relationship Id="rId99" Type="http://schemas.openxmlformats.org/officeDocument/2006/relationships/image" Target="../media/image277.png"/><Relationship Id="rId100" Type="http://schemas.openxmlformats.org/officeDocument/2006/relationships/image" Target="../media/image278.png"/><Relationship Id="rId101" Type="http://schemas.openxmlformats.org/officeDocument/2006/relationships/image" Target="../media/image279.png"/><Relationship Id="rId102" Type="http://schemas.openxmlformats.org/officeDocument/2006/relationships/image" Target="../media/image280.png"/><Relationship Id="rId103" Type="http://schemas.openxmlformats.org/officeDocument/2006/relationships/image" Target="../media/image281.png"/><Relationship Id="rId104" Type="http://schemas.openxmlformats.org/officeDocument/2006/relationships/image" Target="../media/image282.png"/><Relationship Id="rId105" Type="http://schemas.openxmlformats.org/officeDocument/2006/relationships/image" Target="../media/image283.png"/><Relationship Id="rId106" Type="http://schemas.openxmlformats.org/officeDocument/2006/relationships/image" Target="../media/image284.png"/><Relationship Id="rId107" Type="http://schemas.openxmlformats.org/officeDocument/2006/relationships/image" Target="../media/image285.png"/><Relationship Id="rId108" Type="http://schemas.openxmlformats.org/officeDocument/2006/relationships/image" Target="../media/image286.png"/><Relationship Id="rId109" Type="http://schemas.openxmlformats.org/officeDocument/2006/relationships/image" Target="../media/image287.png"/><Relationship Id="rId110" Type="http://schemas.openxmlformats.org/officeDocument/2006/relationships/image" Target="../media/image288.png"/><Relationship Id="rId111" Type="http://schemas.openxmlformats.org/officeDocument/2006/relationships/image" Target="../media/image289.png"/><Relationship Id="rId112" Type="http://schemas.openxmlformats.org/officeDocument/2006/relationships/image" Target="../media/image290.png"/><Relationship Id="rId113" Type="http://schemas.openxmlformats.org/officeDocument/2006/relationships/image" Target="../media/image291.png"/><Relationship Id="rId114" Type="http://schemas.openxmlformats.org/officeDocument/2006/relationships/image" Target="../media/image292.png"/><Relationship Id="rId115" Type="http://schemas.openxmlformats.org/officeDocument/2006/relationships/image" Target="../media/image293.png"/><Relationship Id="rId116" Type="http://schemas.openxmlformats.org/officeDocument/2006/relationships/image" Target="../media/image294.png"/><Relationship Id="rId117" Type="http://schemas.openxmlformats.org/officeDocument/2006/relationships/image" Target="../media/image295.png"/><Relationship Id="rId118" Type="http://schemas.openxmlformats.org/officeDocument/2006/relationships/image" Target="../media/image296.png"/><Relationship Id="rId119" Type="http://schemas.openxmlformats.org/officeDocument/2006/relationships/image" Target="../media/image297.png"/><Relationship Id="rId120" Type="http://schemas.openxmlformats.org/officeDocument/2006/relationships/image" Target="../media/image298.png"/><Relationship Id="rId121" Type="http://schemas.openxmlformats.org/officeDocument/2006/relationships/image" Target="../media/image299.png"/><Relationship Id="rId122" Type="http://schemas.openxmlformats.org/officeDocument/2006/relationships/image" Target="../media/image300.png"/><Relationship Id="rId123" Type="http://schemas.openxmlformats.org/officeDocument/2006/relationships/image" Target="../media/image301.png"/><Relationship Id="rId124" Type="http://schemas.openxmlformats.org/officeDocument/2006/relationships/image" Target="../media/image302.png"/><Relationship Id="rId125" Type="http://schemas.openxmlformats.org/officeDocument/2006/relationships/image" Target="../media/image303.png"/><Relationship Id="rId126" Type="http://schemas.openxmlformats.org/officeDocument/2006/relationships/image" Target="../media/image304.png"/><Relationship Id="rId127" Type="http://schemas.openxmlformats.org/officeDocument/2006/relationships/image" Target="../media/image305.png"/><Relationship Id="rId128" Type="http://schemas.openxmlformats.org/officeDocument/2006/relationships/image" Target="../media/image306.png"/><Relationship Id="rId129" Type="http://schemas.openxmlformats.org/officeDocument/2006/relationships/image" Target="../media/image307.png"/><Relationship Id="rId130" Type="http://schemas.openxmlformats.org/officeDocument/2006/relationships/image" Target="../media/image308.png"/><Relationship Id="rId131" Type="http://schemas.openxmlformats.org/officeDocument/2006/relationships/image" Target="../media/image309.png"/><Relationship Id="rId132" Type="http://schemas.openxmlformats.org/officeDocument/2006/relationships/image" Target="../media/image310.png"/><Relationship Id="rId133" Type="http://schemas.openxmlformats.org/officeDocument/2006/relationships/image" Target="../media/image311.png"/><Relationship Id="rId134" Type="http://schemas.openxmlformats.org/officeDocument/2006/relationships/image" Target="../media/image312.png"/><Relationship Id="rId135" Type="http://schemas.openxmlformats.org/officeDocument/2006/relationships/image" Target="../media/image313.png"/><Relationship Id="rId136" Type="http://schemas.openxmlformats.org/officeDocument/2006/relationships/image" Target="../media/image314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7.png"/><Relationship Id="rId3" Type="http://schemas.openxmlformats.org/officeDocument/2006/relationships/image" Target="../media/image118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3398901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4">
                <a:moveTo>
                  <a:pt x="0" y="0"/>
                </a:moveTo>
                <a:lnTo>
                  <a:pt x="7848600" y="1524"/>
                </a:lnTo>
              </a:path>
            </a:pathLst>
          </a:custGeom>
          <a:ln w="19050">
            <a:solidFill>
              <a:srgbClr val="D2523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23850" y="549275"/>
            <a:ext cx="8569325" cy="2473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52801" y="485521"/>
            <a:ext cx="4706620" cy="247904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L="12700" marR="5080" indent="-12065">
              <a:lnSpc>
                <a:spcPct val="100000"/>
              </a:lnSpc>
            </a:pPr>
            <a:r>
              <a:rPr dirty="0" sz="5400" spc="-100" b="1">
                <a:solidFill>
                  <a:srgbClr val="FF0000"/>
                </a:solidFill>
                <a:latin typeface="Times New Roman"/>
                <a:cs typeface="Times New Roman"/>
              </a:rPr>
              <a:t>BMÜ-421  </a:t>
            </a:r>
            <a:r>
              <a:rPr dirty="0" sz="5400" spc="-90" b="1">
                <a:solidFill>
                  <a:srgbClr val="FF0000"/>
                </a:solidFill>
                <a:latin typeface="Times New Roman"/>
                <a:cs typeface="Times New Roman"/>
              </a:rPr>
              <a:t>BENZETİM</a:t>
            </a:r>
            <a:r>
              <a:rPr dirty="0" sz="5400" spc="-39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5400" spc="-55" b="1">
                <a:solidFill>
                  <a:srgbClr val="FF0000"/>
                </a:solidFill>
                <a:latin typeface="Times New Roman"/>
                <a:cs typeface="Times New Roman"/>
              </a:rPr>
              <a:t>VE  </a:t>
            </a:r>
            <a:r>
              <a:rPr dirty="0" sz="5400" spc="-90" b="1">
                <a:solidFill>
                  <a:srgbClr val="FF0000"/>
                </a:solidFill>
                <a:latin typeface="Times New Roman"/>
                <a:cs typeface="Times New Roman"/>
              </a:rPr>
              <a:t>MODELLEME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16197" y="3607434"/>
            <a:ext cx="2551430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5" b="1" i="1">
                <a:solidFill>
                  <a:srgbClr val="56566D"/>
                </a:solidFill>
                <a:latin typeface="Times New Roman"/>
                <a:cs typeface="Times New Roman"/>
              </a:rPr>
              <a:t>Dr. </a:t>
            </a:r>
            <a:r>
              <a:rPr dirty="0" sz="2800" b="1" i="1">
                <a:solidFill>
                  <a:srgbClr val="56566D"/>
                </a:solidFill>
                <a:latin typeface="Times New Roman"/>
                <a:cs typeface="Times New Roman"/>
              </a:rPr>
              <a:t>İlhan</a:t>
            </a:r>
            <a:r>
              <a:rPr dirty="0" sz="2800" spc="-140" b="1" i="1">
                <a:solidFill>
                  <a:srgbClr val="56566D"/>
                </a:solidFill>
                <a:latin typeface="Times New Roman"/>
                <a:cs typeface="Times New Roman"/>
              </a:rPr>
              <a:t> </a:t>
            </a:r>
            <a:r>
              <a:rPr dirty="0" sz="2800" spc="-35" b="1" i="1">
                <a:solidFill>
                  <a:srgbClr val="56566D"/>
                </a:solidFill>
                <a:latin typeface="Times New Roman"/>
                <a:cs typeface="Times New Roman"/>
              </a:rPr>
              <a:t>AYDIN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0415" y="4230623"/>
            <a:ext cx="1740408" cy="7360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81911" y="4230623"/>
            <a:ext cx="519684" cy="7360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62683" y="4230623"/>
            <a:ext cx="856488" cy="7360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080260" y="4230623"/>
            <a:ext cx="548639" cy="7360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189988" y="4230623"/>
            <a:ext cx="521207" cy="7360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272283" y="4230623"/>
            <a:ext cx="771144" cy="7360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604516" y="4230623"/>
            <a:ext cx="530351" cy="7360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695955" y="4230623"/>
            <a:ext cx="771144" cy="73609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028188" y="4230623"/>
            <a:ext cx="518160" cy="73609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107435" y="4230623"/>
            <a:ext cx="548639" cy="73609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217164" y="4230623"/>
            <a:ext cx="521208" cy="73609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299459" y="4230623"/>
            <a:ext cx="758951" cy="73609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619500" y="4230623"/>
            <a:ext cx="530351" cy="73609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710940" y="4230623"/>
            <a:ext cx="605027" cy="73609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877055" y="4230623"/>
            <a:ext cx="605027" cy="73609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043171" y="4230623"/>
            <a:ext cx="518160" cy="73609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122420" y="4230623"/>
            <a:ext cx="548639" cy="73609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232147" y="4230623"/>
            <a:ext cx="899160" cy="73609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692396" y="4230623"/>
            <a:ext cx="548639" cy="73609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802123" y="4230623"/>
            <a:ext cx="605027" cy="73609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968240" y="4230623"/>
            <a:ext cx="548639" cy="73609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077967" y="4230623"/>
            <a:ext cx="548639" cy="73609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187696" y="4230623"/>
            <a:ext cx="521208" cy="73609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269991" y="4230623"/>
            <a:ext cx="518160" cy="73609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349240" y="4230623"/>
            <a:ext cx="1539239" cy="73609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449567" y="4230623"/>
            <a:ext cx="521208" cy="73609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80415" y="4626864"/>
            <a:ext cx="2412492" cy="73609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253995" y="4626864"/>
            <a:ext cx="771144" cy="73609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586227" y="4626864"/>
            <a:ext cx="530351" cy="736092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677667" y="4626864"/>
            <a:ext cx="771144" cy="73609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009900" y="4626864"/>
            <a:ext cx="548639" cy="73609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119627" y="4626864"/>
            <a:ext cx="769620" cy="736092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450335" y="4626864"/>
            <a:ext cx="530351" cy="736092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541776" y="4626864"/>
            <a:ext cx="769620" cy="736092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872484" y="4626864"/>
            <a:ext cx="600456" cy="736092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034028" y="4626864"/>
            <a:ext cx="1008888" cy="736092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604003" y="4626864"/>
            <a:ext cx="548639" cy="736092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713732" y="4626864"/>
            <a:ext cx="605027" cy="736092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879847" y="4626864"/>
            <a:ext cx="548639" cy="736092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989576" y="4626864"/>
            <a:ext cx="518160" cy="736092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068823" y="4626864"/>
            <a:ext cx="658368" cy="736092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288279" y="4626864"/>
            <a:ext cx="521208" cy="736092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370576" y="4626864"/>
            <a:ext cx="521208" cy="736092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452871" y="4626864"/>
            <a:ext cx="1539240" cy="736092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553200" y="4626864"/>
            <a:ext cx="521207" cy="736092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80415" y="5023103"/>
            <a:ext cx="1025652" cy="736091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867155" y="5023103"/>
            <a:ext cx="522731" cy="736091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950975" y="5023103"/>
            <a:ext cx="1540764" cy="736091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052827" y="5023103"/>
            <a:ext cx="519684" cy="736091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133600" y="5023103"/>
            <a:ext cx="548639" cy="736091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243327" y="5023103"/>
            <a:ext cx="521207" cy="736091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325623" y="5023103"/>
            <a:ext cx="1758696" cy="736091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645408" y="5023103"/>
            <a:ext cx="519684" cy="736091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726179" y="5023103"/>
            <a:ext cx="771144" cy="736091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058411" y="5023103"/>
            <a:ext cx="530351" cy="736091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149852" y="5023103"/>
            <a:ext cx="771144" cy="736091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482084" y="5023103"/>
            <a:ext cx="518160" cy="736091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561332" y="5023103"/>
            <a:ext cx="548639" cy="736091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671059" y="5023103"/>
            <a:ext cx="521208" cy="736091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753355" y="5023103"/>
            <a:ext cx="771144" cy="736091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085588" y="5023103"/>
            <a:ext cx="530351" cy="736091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177028" y="5023103"/>
            <a:ext cx="771144" cy="736091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5509259" y="5023103"/>
            <a:ext cx="518160" cy="736091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5588508" y="5023103"/>
            <a:ext cx="548639" cy="736091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698235" y="5023103"/>
            <a:ext cx="521208" cy="736091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780532" y="5023103"/>
            <a:ext cx="522732" cy="736091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864352" y="5023103"/>
            <a:ext cx="1539240" cy="736091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964680" y="5023103"/>
            <a:ext cx="521207" cy="736091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280415" y="5419344"/>
            <a:ext cx="2499360" cy="736092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2340864" y="5419344"/>
            <a:ext cx="1758695" cy="736092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3660647" y="5419344"/>
            <a:ext cx="521208" cy="736092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742944" y="5419344"/>
            <a:ext cx="771144" cy="736092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075176" y="5419344"/>
            <a:ext cx="530351" cy="736092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166615" y="5419344"/>
            <a:ext cx="771143" cy="736092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498847" y="5419344"/>
            <a:ext cx="548639" cy="736092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608576" y="5419344"/>
            <a:ext cx="769620" cy="736092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4939284" y="5419344"/>
            <a:ext cx="530351" cy="736092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5030723" y="5419344"/>
            <a:ext cx="769620" cy="736092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5361432" y="5419344"/>
            <a:ext cx="516636" cy="736092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5439155" y="5419344"/>
            <a:ext cx="658368" cy="736092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5658611" y="5419344"/>
            <a:ext cx="521208" cy="736092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5740908" y="5419344"/>
            <a:ext cx="521208" cy="736092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5823203" y="5419344"/>
            <a:ext cx="1539240" cy="736092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6923531" y="5419344"/>
            <a:ext cx="521207" cy="736092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7005828" y="5419344"/>
            <a:ext cx="521207" cy="736092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 txBox="1"/>
          <p:nvPr/>
        </p:nvSpPr>
        <p:spPr>
          <a:xfrm>
            <a:off x="474065" y="4327779"/>
            <a:ext cx="1327150" cy="407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5" b="1">
                <a:solidFill>
                  <a:srgbClr val="FF0000"/>
                </a:solidFill>
                <a:latin typeface="Times New Roman"/>
                <a:cs typeface="Times New Roman"/>
              </a:rPr>
              <a:t>Pazartesi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2274189" y="4327779"/>
            <a:ext cx="4500880" cy="8039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86055" marR="5080" indent="-173990">
              <a:lnSpc>
                <a:spcPct val="100000"/>
              </a:lnSpc>
              <a:tabLst>
                <a:tab pos="1966595" algn="l"/>
              </a:tabLst>
            </a:pPr>
            <a:r>
              <a:rPr dirty="0" sz="2600" b="1">
                <a:solidFill>
                  <a:srgbClr val="FF0000"/>
                </a:solidFill>
                <a:latin typeface="Times New Roman"/>
                <a:cs typeface="Times New Roman"/>
              </a:rPr>
              <a:t>: </a:t>
            </a:r>
            <a:r>
              <a:rPr dirty="0" sz="2600">
                <a:solidFill>
                  <a:srgbClr val="FF0000"/>
                </a:solidFill>
                <a:latin typeface="Times New Roman"/>
                <a:cs typeface="Times New Roman"/>
              </a:rPr>
              <a:t>08:15 - </a:t>
            </a:r>
            <a:r>
              <a:rPr dirty="0" sz="2600" spc="-20">
                <a:solidFill>
                  <a:srgbClr val="FF0000"/>
                </a:solidFill>
                <a:latin typeface="Times New Roman"/>
                <a:cs typeface="Times New Roman"/>
              </a:rPr>
              <a:t>11:00 </a:t>
            </a:r>
            <a:r>
              <a:rPr dirty="0" sz="2600">
                <a:solidFill>
                  <a:srgbClr val="FF0000"/>
                </a:solidFill>
                <a:latin typeface="Times New Roman"/>
                <a:cs typeface="Times New Roman"/>
              </a:rPr>
              <a:t>(BD-3)I. Öğretim  17:15-20:00	(BD-7) </a:t>
            </a:r>
            <a:r>
              <a:rPr dirty="0" sz="2600" spc="-5">
                <a:solidFill>
                  <a:srgbClr val="FF0000"/>
                </a:solidFill>
                <a:latin typeface="Times New Roman"/>
                <a:cs typeface="Times New Roman"/>
              </a:rPr>
              <a:t>II.</a:t>
            </a:r>
            <a:r>
              <a:rPr dirty="0" sz="2600" spc="-114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FF0000"/>
                </a:solidFill>
                <a:latin typeface="Times New Roman"/>
                <a:cs typeface="Times New Roman"/>
              </a:rPr>
              <a:t>Öğretim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474065" y="5120513"/>
            <a:ext cx="6712584" cy="8039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b="1">
                <a:solidFill>
                  <a:srgbClr val="FF0000"/>
                </a:solidFill>
                <a:latin typeface="Times New Roman"/>
                <a:cs typeface="Times New Roman"/>
              </a:rPr>
              <a:t>Ofis Saatleri : </a:t>
            </a:r>
            <a:r>
              <a:rPr dirty="0" sz="2600" spc="-5">
                <a:solidFill>
                  <a:srgbClr val="FF0000"/>
                </a:solidFill>
                <a:latin typeface="Times New Roman"/>
                <a:cs typeface="Times New Roman"/>
              </a:rPr>
              <a:t>Çarşamba </a:t>
            </a:r>
            <a:r>
              <a:rPr dirty="0" sz="2600">
                <a:solidFill>
                  <a:srgbClr val="FF0000"/>
                </a:solidFill>
                <a:latin typeface="Times New Roman"/>
                <a:cs typeface="Times New Roman"/>
              </a:rPr>
              <a:t>14:00 - 15:00 </a:t>
            </a:r>
            <a:r>
              <a:rPr dirty="0" sz="2600" spc="-5">
                <a:solidFill>
                  <a:srgbClr val="FF0000"/>
                </a:solidFill>
                <a:latin typeface="Times New Roman"/>
                <a:cs typeface="Times New Roman"/>
              </a:rPr>
              <a:t>I.</a:t>
            </a:r>
            <a:r>
              <a:rPr dirty="0" sz="2600" spc="-10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FF0000"/>
                </a:solidFill>
                <a:latin typeface="Times New Roman"/>
                <a:cs typeface="Times New Roman"/>
              </a:rPr>
              <a:t>Öğretim</a:t>
            </a:r>
            <a:endParaRPr sz="2600">
              <a:latin typeface="Times New Roman"/>
              <a:cs typeface="Times New Roman"/>
            </a:endParaRPr>
          </a:p>
          <a:p>
            <a:pPr marL="2073275">
              <a:lnSpc>
                <a:spcPct val="100000"/>
              </a:lnSpc>
            </a:pPr>
            <a:r>
              <a:rPr dirty="0" sz="2600" spc="-5">
                <a:solidFill>
                  <a:srgbClr val="FF0000"/>
                </a:solidFill>
                <a:latin typeface="Times New Roman"/>
                <a:cs typeface="Times New Roman"/>
              </a:rPr>
              <a:t>Çarşamba </a:t>
            </a:r>
            <a:r>
              <a:rPr dirty="0" sz="2600">
                <a:solidFill>
                  <a:srgbClr val="FF0000"/>
                </a:solidFill>
                <a:latin typeface="Times New Roman"/>
                <a:cs typeface="Times New Roman"/>
              </a:rPr>
              <a:t>15:00-16:00 </a:t>
            </a:r>
            <a:r>
              <a:rPr dirty="0" sz="2600" spc="-5">
                <a:solidFill>
                  <a:srgbClr val="FF0000"/>
                </a:solidFill>
                <a:latin typeface="Times New Roman"/>
                <a:cs typeface="Times New Roman"/>
              </a:rPr>
              <a:t>II.</a:t>
            </a:r>
            <a:r>
              <a:rPr dirty="0" sz="2600" spc="-7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FF0000"/>
                </a:solidFill>
                <a:latin typeface="Times New Roman"/>
                <a:cs typeface="Times New Roman"/>
              </a:rPr>
              <a:t>Öğretim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217" y="228346"/>
            <a:ext cx="7348855" cy="66294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90"/>
              <a:t>Benzetim </a:t>
            </a:r>
            <a:r>
              <a:rPr dirty="0" spc="-55"/>
              <a:t>ve </a:t>
            </a:r>
            <a:r>
              <a:rPr dirty="0" spc="-95"/>
              <a:t>Modellemeye</a:t>
            </a:r>
            <a:r>
              <a:rPr dirty="0" spc="-525"/>
              <a:t> </a:t>
            </a:r>
            <a:r>
              <a:rPr dirty="0" spc="-80"/>
              <a:t>Giriş</a:t>
            </a:r>
          </a:p>
        </p:txBody>
      </p:sp>
      <p:sp>
        <p:nvSpPr>
          <p:cNvPr id="3" name="object 3"/>
          <p:cNvSpPr/>
          <p:nvPr/>
        </p:nvSpPr>
        <p:spPr>
          <a:xfrm>
            <a:off x="91439" y="1245997"/>
            <a:ext cx="164592" cy="173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439" y="3033648"/>
            <a:ext cx="164592" cy="1737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61620" y="1126490"/>
            <a:ext cx="8805545" cy="3482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</a:pPr>
            <a:r>
              <a:rPr dirty="0" sz="2300" b="1">
                <a:solidFill>
                  <a:srgbClr val="292934"/>
                </a:solidFill>
                <a:latin typeface="Times New Roman"/>
                <a:cs typeface="Times New Roman"/>
              </a:rPr>
              <a:t>Thomas ve Do Costa</a:t>
            </a:r>
            <a:r>
              <a:rPr dirty="0" sz="2300" spc="-95" b="1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300" b="1">
                <a:solidFill>
                  <a:srgbClr val="292934"/>
                </a:solidFill>
                <a:latin typeface="Times New Roman"/>
                <a:cs typeface="Times New Roman"/>
              </a:rPr>
              <a:t>(1979),</a:t>
            </a:r>
            <a:endParaRPr sz="2300">
              <a:latin typeface="Times New Roman"/>
              <a:cs typeface="Times New Roman"/>
            </a:endParaRPr>
          </a:p>
          <a:p>
            <a:pPr algn="just" marL="12700" marR="5080">
              <a:lnSpc>
                <a:spcPct val="90000"/>
              </a:lnSpc>
              <a:spcBef>
                <a:spcPts val="550"/>
              </a:spcBef>
            </a:pPr>
            <a:r>
              <a:rPr dirty="0" sz="2300">
                <a:solidFill>
                  <a:srgbClr val="292934"/>
                </a:solidFill>
                <a:latin typeface="Times New Roman"/>
                <a:cs typeface="Times New Roman"/>
              </a:rPr>
              <a:t>137 </a:t>
            </a:r>
            <a:r>
              <a:rPr dirty="0" sz="2300" spc="-10">
                <a:solidFill>
                  <a:srgbClr val="292934"/>
                </a:solidFill>
                <a:latin typeface="Times New Roman"/>
                <a:cs typeface="Times New Roman"/>
              </a:rPr>
              <a:t>firma </a:t>
            </a:r>
            <a:r>
              <a:rPr dirty="0" sz="2300">
                <a:solidFill>
                  <a:srgbClr val="292934"/>
                </a:solidFill>
                <a:latin typeface="Times New Roman"/>
                <a:cs typeface="Times New Roman"/>
              </a:rPr>
              <a:t>arasında yapılan bir </a:t>
            </a:r>
            <a:r>
              <a:rPr dirty="0" sz="2300" spc="-5">
                <a:solidFill>
                  <a:srgbClr val="292934"/>
                </a:solidFill>
                <a:latin typeface="Times New Roman"/>
                <a:cs typeface="Times New Roman"/>
              </a:rPr>
              <a:t>ankette </a:t>
            </a:r>
            <a:r>
              <a:rPr dirty="0" sz="2300" spc="-5" b="1">
                <a:solidFill>
                  <a:srgbClr val="FF3300"/>
                </a:solidFill>
                <a:latin typeface="Times New Roman"/>
                <a:cs typeface="Times New Roman"/>
              </a:rPr>
              <a:t>benzetimin </a:t>
            </a:r>
            <a:r>
              <a:rPr dirty="0" sz="2300">
                <a:solidFill>
                  <a:srgbClr val="292934"/>
                </a:solidFill>
                <a:latin typeface="Times New Roman"/>
                <a:cs typeface="Times New Roman"/>
              </a:rPr>
              <a:t>bu </a:t>
            </a:r>
            <a:r>
              <a:rPr dirty="0" sz="2300" spc="-5">
                <a:solidFill>
                  <a:srgbClr val="292934"/>
                </a:solidFill>
                <a:latin typeface="Times New Roman"/>
                <a:cs typeface="Times New Roman"/>
              </a:rPr>
              <a:t>firmaların </a:t>
            </a:r>
            <a:r>
              <a:rPr dirty="0" sz="2300" spc="-5" b="1">
                <a:solidFill>
                  <a:srgbClr val="292934"/>
                </a:solidFill>
                <a:latin typeface="Times New Roman"/>
                <a:cs typeface="Times New Roman"/>
              </a:rPr>
              <a:t>%84’ü  </a:t>
            </a:r>
            <a:r>
              <a:rPr dirty="0" sz="2300" spc="-5">
                <a:solidFill>
                  <a:srgbClr val="292934"/>
                </a:solidFill>
                <a:latin typeface="Times New Roman"/>
                <a:cs typeface="Times New Roman"/>
              </a:rPr>
              <a:t>tarafından kullanıldığını </a:t>
            </a:r>
            <a:r>
              <a:rPr dirty="0" sz="2300" spc="-15">
                <a:solidFill>
                  <a:srgbClr val="292934"/>
                </a:solidFill>
                <a:latin typeface="Times New Roman"/>
                <a:cs typeface="Times New Roman"/>
              </a:rPr>
              <a:t>belirlemiştir.</a:t>
            </a:r>
            <a:r>
              <a:rPr dirty="0" sz="2300" spc="54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300" spc="-5" b="1">
                <a:solidFill>
                  <a:srgbClr val="292934"/>
                </a:solidFill>
                <a:latin typeface="Times New Roman"/>
                <a:cs typeface="Times New Roman"/>
              </a:rPr>
              <a:t>“İstatiksel Analiz” </a:t>
            </a:r>
            <a:r>
              <a:rPr dirty="0" sz="2300">
                <a:solidFill>
                  <a:srgbClr val="292934"/>
                </a:solidFill>
                <a:latin typeface="Times New Roman"/>
                <a:cs typeface="Times New Roman"/>
              </a:rPr>
              <a:t>ise </a:t>
            </a:r>
            <a:r>
              <a:rPr dirty="0" sz="2300" spc="-15" b="1">
                <a:solidFill>
                  <a:srgbClr val="292934"/>
                </a:solidFill>
                <a:latin typeface="Times New Roman"/>
                <a:cs typeface="Times New Roman"/>
              </a:rPr>
              <a:t>%93  </a:t>
            </a:r>
            <a:r>
              <a:rPr dirty="0" sz="2300" spc="-5">
                <a:solidFill>
                  <a:srgbClr val="292934"/>
                </a:solidFill>
                <a:latin typeface="Times New Roman"/>
                <a:cs typeface="Times New Roman"/>
              </a:rPr>
              <a:t>kullanım </a:t>
            </a:r>
            <a:r>
              <a:rPr dirty="0" sz="2300">
                <a:solidFill>
                  <a:srgbClr val="292934"/>
                </a:solidFill>
                <a:latin typeface="Times New Roman"/>
                <a:cs typeface="Times New Roman"/>
              </a:rPr>
              <a:t>oranı </a:t>
            </a:r>
            <a:r>
              <a:rPr dirty="0" sz="2300" spc="-5">
                <a:solidFill>
                  <a:srgbClr val="292934"/>
                </a:solidFill>
                <a:latin typeface="Times New Roman"/>
                <a:cs typeface="Times New Roman"/>
              </a:rPr>
              <a:t>ile </a:t>
            </a:r>
            <a:r>
              <a:rPr dirty="0" sz="2300">
                <a:solidFill>
                  <a:srgbClr val="292934"/>
                </a:solidFill>
                <a:latin typeface="Times New Roman"/>
                <a:cs typeface="Times New Roman"/>
              </a:rPr>
              <a:t>1.</a:t>
            </a:r>
            <a:r>
              <a:rPr dirty="0" sz="2300" spc="-4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300" spc="-15">
                <a:solidFill>
                  <a:srgbClr val="292934"/>
                </a:solidFill>
                <a:latin typeface="Times New Roman"/>
                <a:cs typeface="Times New Roman"/>
              </a:rPr>
              <a:t>sıradadır.</a:t>
            </a: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"/>
              </a:spcBef>
            </a:pPr>
            <a:r>
              <a:rPr dirty="0" sz="2300" b="1">
                <a:solidFill>
                  <a:srgbClr val="292934"/>
                </a:solidFill>
                <a:latin typeface="Times New Roman"/>
                <a:cs typeface="Times New Roman"/>
              </a:rPr>
              <a:t>Shanon, Long ve Buckles</a:t>
            </a:r>
            <a:r>
              <a:rPr dirty="0" sz="2300" spc="-100" b="1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300" b="1">
                <a:solidFill>
                  <a:srgbClr val="292934"/>
                </a:solidFill>
                <a:latin typeface="Times New Roman"/>
                <a:cs typeface="Times New Roman"/>
              </a:rPr>
              <a:t>(1980),</a:t>
            </a:r>
            <a:endParaRPr sz="2300">
              <a:latin typeface="Times New Roman"/>
              <a:cs typeface="Times New Roman"/>
            </a:endParaRPr>
          </a:p>
          <a:p>
            <a:pPr algn="just" marL="12700" marR="5080">
              <a:lnSpc>
                <a:spcPts val="2480"/>
              </a:lnSpc>
              <a:spcBef>
                <a:spcPts val="590"/>
              </a:spcBef>
            </a:pPr>
            <a:r>
              <a:rPr dirty="0" sz="2300">
                <a:solidFill>
                  <a:srgbClr val="292934"/>
                </a:solidFill>
                <a:latin typeface="Times New Roman"/>
                <a:cs typeface="Times New Roman"/>
              </a:rPr>
              <a:t>A.B.D. De Endüstri Mühendisleri </a:t>
            </a:r>
            <a:r>
              <a:rPr dirty="0" sz="2300" spc="-15">
                <a:solidFill>
                  <a:srgbClr val="292934"/>
                </a:solidFill>
                <a:latin typeface="Times New Roman"/>
                <a:cs typeface="Times New Roman"/>
              </a:rPr>
              <a:t>Topluluğunun </a:t>
            </a:r>
            <a:r>
              <a:rPr dirty="0" sz="2300" spc="-45">
                <a:solidFill>
                  <a:srgbClr val="292934"/>
                </a:solidFill>
                <a:latin typeface="Times New Roman"/>
                <a:cs typeface="Times New Roman"/>
              </a:rPr>
              <a:t>YA(OR) </a:t>
            </a:r>
            <a:r>
              <a:rPr dirty="0" sz="2300" spc="-5">
                <a:solidFill>
                  <a:srgbClr val="292934"/>
                </a:solidFill>
                <a:latin typeface="Times New Roman"/>
                <a:cs typeface="Times New Roman"/>
              </a:rPr>
              <a:t>Bölümündeki  </a:t>
            </a:r>
            <a:r>
              <a:rPr dirty="0" sz="2300">
                <a:solidFill>
                  <a:srgbClr val="292934"/>
                </a:solidFill>
                <a:latin typeface="Times New Roman"/>
                <a:cs typeface="Times New Roman"/>
              </a:rPr>
              <a:t>üyeleri arasında bir </a:t>
            </a:r>
            <a:r>
              <a:rPr dirty="0" sz="2300" spc="-5">
                <a:solidFill>
                  <a:srgbClr val="292934"/>
                </a:solidFill>
                <a:latin typeface="Times New Roman"/>
                <a:cs typeface="Times New Roman"/>
              </a:rPr>
              <a:t>araştırma </a:t>
            </a:r>
            <a:r>
              <a:rPr dirty="0" sz="2300" spc="-15">
                <a:solidFill>
                  <a:srgbClr val="292934"/>
                </a:solidFill>
                <a:latin typeface="Times New Roman"/>
                <a:cs typeface="Times New Roman"/>
              </a:rPr>
              <a:t>yapmıştır. </a:t>
            </a:r>
            <a:r>
              <a:rPr dirty="0" sz="2300" spc="-5">
                <a:solidFill>
                  <a:srgbClr val="292934"/>
                </a:solidFill>
                <a:latin typeface="Times New Roman"/>
                <a:cs typeface="Times New Roman"/>
              </a:rPr>
              <a:t>Bu araştırma </a:t>
            </a:r>
            <a:r>
              <a:rPr dirty="0" sz="2300">
                <a:solidFill>
                  <a:srgbClr val="292934"/>
                </a:solidFill>
                <a:latin typeface="Times New Roman"/>
                <a:cs typeface="Times New Roman"/>
              </a:rPr>
              <a:t>sonuçlarına göre,  </a:t>
            </a:r>
            <a:r>
              <a:rPr dirty="0" sz="2300" b="1">
                <a:solidFill>
                  <a:srgbClr val="FF3300"/>
                </a:solidFill>
                <a:latin typeface="Times New Roman"/>
                <a:cs typeface="Times New Roman"/>
              </a:rPr>
              <a:t>benzetim </a:t>
            </a:r>
            <a:r>
              <a:rPr dirty="0" sz="2300" b="1">
                <a:solidFill>
                  <a:srgbClr val="292934"/>
                </a:solidFill>
                <a:latin typeface="Times New Roman"/>
                <a:cs typeface="Times New Roman"/>
              </a:rPr>
              <a:t>12 </a:t>
            </a:r>
            <a:r>
              <a:rPr dirty="0" sz="2300" spc="-5">
                <a:solidFill>
                  <a:srgbClr val="292934"/>
                </a:solidFill>
                <a:latin typeface="Times New Roman"/>
                <a:cs typeface="Times New Roman"/>
              </a:rPr>
              <a:t>metot </a:t>
            </a:r>
            <a:r>
              <a:rPr dirty="0" sz="2300">
                <a:solidFill>
                  <a:srgbClr val="292934"/>
                </a:solidFill>
                <a:latin typeface="Times New Roman"/>
                <a:cs typeface="Times New Roman"/>
              </a:rPr>
              <a:t>arasında, </a:t>
            </a:r>
            <a:r>
              <a:rPr dirty="0" sz="2300" spc="-5">
                <a:solidFill>
                  <a:srgbClr val="292934"/>
                </a:solidFill>
                <a:latin typeface="Times New Roman"/>
                <a:cs typeface="Times New Roman"/>
              </a:rPr>
              <a:t>doğrusal programlamadan </a:t>
            </a:r>
            <a:r>
              <a:rPr dirty="0" sz="2300">
                <a:solidFill>
                  <a:srgbClr val="292934"/>
                </a:solidFill>
                <a:latin typeface="Times New Roman"/>
                <a:cs typeface="Times New Roman"/>
              </a:rPr>
              <a:t>sonra </a:t>
            </a:r>
            <a:r>
              <a:rPr dirty="0" sz="2300" b="1">
                <a:solidFill>
                  <a:srgbClr val="FF3300"/>
                </a:solidFill>
                <a:latin typeface="Times New Roman"/>
                <a:cs typeface="Times New Roman"/>
              </a:rPr>
              <a:t>2. </a:t>
            </a:r>
            <a:r>
              <a:rPr dirty="0" sz="2300" spc="-5" b="1">
                <a:solidFill>
                  <a:srgbClr val="FF3300"/>
                </a:solidFill>
                <a:latin typeface="Times New Roman"/>
                <a:cs typeface="Times New Roman"/>
              </a:rPr>
              <a:t>sırada </a:t>
            </a:r>
            <a:r>
              <a:rPr dirty="0" sz="2300" spc="565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z="2300">
                <a:solidFill>
                  <a:srgbClr val="292934"/>
                </a:solidFill>
                <a:latin typeface="Times New Roman"/>
                <a:cs typeface="Times New Roman"/>
              </a:rPr>
              <a:t>yer</a:t>
            </a:r>
            <a:r>
              <a:rPr dirty="0" sz="2300" spc="-9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300" spc="-20">
                <a:solidFill>
                  <a:srgbClr val="292934"/>
                </a:solidFill>
                <a:latin typeface="Times New Roman"/>
                <a:cs typeface="Times New Roman"/>
              </a:rPr>
              <a:t>almıştır.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439" y="5136641"/>
            <a:ext cx="164592" cy="1737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437881" y="5403697"/>
            <a:ext cx="725805" cy="361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00" b="1">
                <a:solidFill>
                  <a:srgbClr val="292934"/>
                </a:solidFill>
                <a:latin typeface="Times New Roman"/>
                <a:cs typeface="Times New Roman"/>
              </a:rPr>
              <a:t>fa</a:t>
            </a:r>
            <a:r>
              <a:rPr dirty="0" sz="2300" spc="5" b="1">
                <a:solidFill>
                  <a:srgbClr val="292934"/>
                </a:solidFill>
                <a:latin typeface="Times New Roman"/>
                <a:cs typeface="Times New Roman"/>
              </a:rPr>
              <a:t>r</a:t>
            </a:r>
            <a:r>
              <a:rPr dirty="0" sz="2300" b="1">
                <a:solidFill>
                  <a:srgbClr val="292934"/>
                </a:solidFill>
                <a:latin typeface="Times New Roman"/>
                <a:cs typeface="Times New Roman"/>
              </a:rPr>
              <a:t>klı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26628" y="5403697"/>
            <a:ext cx="738505" cy="361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00" b="1">
                <a:solidFill>
                  <a:srgbClr val="292934"/>
                </a:solidFill>
                <a:latin typeface="Times New Roman"/>
                <a:cs typeface="Times New Roman"/>
              </a:rPr>
              <a:t>met</a:t>
            </a:r>
            <a:r>
              <a:rPr dirty="0" sz="2300" spc="-15" b="1">
                <a:solidFill>
                  <a:srgbClr val="292934"/>
                </a:solidFill>
                <a:latin typeface="Times New Roman"/>
                <a:cs typeface="Times New Roman"/>
              </a:rPr>
              <a:t>o</a:t>
            </a:r>
            <a:r>
              <a:rPr dirty="0" sz="2300" b="1">
                <a:solidFill>
                  <a:srgbClr val="292934"/>
                </a:solidFill>
                <a:latin typeface="Times New Roman"/>
                <a:cs typeface="Times New Roman"/>
              </a:rPr>
              <a:t>t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1620" y="4983098"/>
            <a:ext cx="7013575" cy="1177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10000"/>
              </a:lnSpc>
              <a:tabLst>
                <a:tab pos="933450" algn="l"/>
                <a:tab pos="2077720" algn="l"/>
                <a:tab pos="3242310" algn="l"/>
                <a:tab pos="4243705" algn="l"/>
                <a:tab pos="4756150" algn="l"/>
                <a:tab pos="6382385" algn="l"/>
              </a:tabLst>
            </a:pPr>
            <a:r>
              <a:rPr dirty="0" sz="2300" b="1">
                <a:solidFill>
                  <a:srgbClr val="292934"/>
                </a:solidFill>
                <a:latin typeface="Times New Roman"/>
                <a:cs typeface="Times New Roman"/>
              </a:rPr>
              <a:t>Forgionne (1983) ve </a:t>
            </a:r>
            <a:r>
              <a:rPr dirty="0" sz="2300" spc="-5" b="1">
                <a:solidFill>
                  <a:srgbClr val="292934"/>
                </a:solidFill>
                <a:latin typeface="Times New Roman"/>
                <a:cs typeface="Times New Roman"/>
              </a:rPr>
              <a:t>Harpell, </a:t>
            </a:r>
            <a:r>
              <a:rPr dirty="0" sz="2300" b="1">
                <a:solidFill>
                  <a:srgbClr val="292934"/>
                </a:solidFill>
                <a:latin typeface="Times New Roman"/>
                <a:cs typeface="Times New Roman"/>
              </a:rPr>
              <a:t>Lane ve Monsour (1989)</a:t>
            </a:r>
            <a:r>
              <a:rPr dirty="0" sz="2300">
                <a:solidFill>
                  <a:srgbClr val="292934"/>
                </a:solidFill>
                <a:latin typeface="Times New Roman"/>
                <a:cs typeface="Times New Roman"/>
              </a:rPr>
              <a:t>,  </a:t>
            </a:r>
            <a:r>
              <a:rPr dirty="0" sz="2300">
                <a:solidFill>
                  <a:srgbClr val="292934"/>
                </a:solidFill>
                <a:latin typeface="Times New Roman"/>
                <a:cs typeface="Times New Roman"/>
              </a:rPr>
              <a:t>b</a:t>
            </a:r>
            <a:r>
              <a:rPr dirty="0" sz="2300" spc="-15">
                <a:solidFill>
                  <a:srgbClr val="292934"/>
                </a:solidFill>
                <a:latin typeface="Times New Roman"/>
                <a:cs typeface="Times New Roman"/>
              </a:rPr>
              <a:t>ü</a:t>
            </a:r>
            <a:r>
              <a:rPr dirty="0" sz="2300" spc="5">
                <a:solidFill>
                  <a:srgbClr val="292934"/>
                </a:solidFill>
                <a:latin typeface="Times New Roman"/>
                <a:cs typeface="Times New Roman"/>
              </a:rPr>
              <a:t>y</a:t>
            </a:r>
            <a:r>
              <a:rPr dirty="0" sz="2300">
                <a:solidFill>
                  <a:srgbClr val="292934"/>
                </a:solidFill>
                <a:latin typeface="Times New Roman"/>
                <a:cs typeface="Times New Roman"/>
              </a:rPr>
              <a:t>ük</a:t>
            </a:r>
            <a:r>
              <a:rPr dirty="0" sz="2300">
                <a:solidFill>
                  <a:srgbClr val="292934"/>
                </a:solidFill>
                <a:latin typeface="Times New Roman"/>
                <a:cs typeface="Times New Roman"/>
              </a:rPr>
              <a:t>	</a:t>
            </a:r>
            <a:r>
              <a:rPr dirty="0" sz="2300">
                <a:solidFill>
                  <a:srgbClr val="292934"/>
                </a:solidFill>
                <a:latin typeface="Times New Roman"/>
                <a:cs typeface="Times New Roman"/>
              </a:rPr>
              <a:t>şirk</a:t>
            </a:r>
            <a:r>
              <a:rPr dirty="0" sz="2300" spc="-20">
                <a:solidFill>
                  <a:srgbClr val="292934"/>
                </a:solidFill>
                <a:latin typeface="Times New Roman"/>
                <a:cs typeface="Times New Roman"/>
              </a:rPr>
              <a:t>e</a:t>
            </a:r>
            <a:r>
              <a:rPr dirty="0" sz="2300">
                <a:solidFill>
                  <a:srgbClr val="292934"/>
                </a:solidFill>
                <a:latin typeface="Times New Roman"/>
                <a:cs typeface="Times New Roman"/>
              </a:rPr>
              <a:t>t</a:t>
            </a:r>
            <a:r>
              <a:rPr dirty="0" sz="2300" spc="-10">
                <a:solidFill>
                  <a:srgbClr val="292934"/>
                </a:solidFill>
                <a:latin typeface="Times New Roman"/>
                <a:cs typeface="Times New Roman"/>
              </a:rPr>
              <a:t>l</a:t>
            </a:r>
            <a:r>
              <a:rPr dirty="0" sz="2300">
                <a:solidFill>
                  <a:srgbClr val="292934"/>
                </a:solidFill>
                <a:latin typeface="Times New Roman"/>
                <a:cs typeface="Times New Roman"/>
              </a:rPr>
              <a:t>er</a:t>
            </a:r>
            <a:r>
              <a:rPr dirty="0" sz="2300">
                <a:solidFill>
                  <a:srgbClr val="292934"/>
                </a:solidFill>
                <a:latin typeface="Times New Roman"/>
                <a:cs typeface="Times New Roman"/>
              </a:rPr>
              <a:t>	</a:t>
            </a:r>
            <a:r>
              <a:rPr dirty="0" sz="2300">
                <a:solidFill>
                  <a:srgbClr val="292934"/>
                </a:solidFill>
                <a:latin typeface="Times New Roman"/>
                <a:cs typeface="Times New Roman"/>
              </a:rPr>
              <a:t>arasında</a:t>
            </a:r>
            <a:r>
              <a:rPr dirty="0" sz="2300">
                <a:solidFill>
                  <a:srgbClr val="292934"/>
                </a:solidFill>
                <a:latin typeface="Times New Roman"/>
                <a:cs typeface="Times New Roman"/>
              </a:rPr>
              <a:t>	</a:t>
            </a:r>
            <a:r>
              <a:rPr dirty="0" sz="2300" spc="5">
                <a:solidFill>
                  <a:srgbClr val="292934"/>
                </a:solidFill>
                <a:latin typeface="Times New Roman"/>
                <a:cs typeface="Times New Roman"/>
              </a:rPr>
              <a:t>y</a:t>
            </a:r>
            <a:r>
              <a:rPr dirty="0" sz="2300">
                <a:solidFill>
                  <a:srgbClr val="292934"/>
                </a:solidFill>
                <a:latin typeface="Times New Roman"/>
                <a:cs typeface="Times New Roman"/>
              </a:rPr>
              <a:t>ap</a:t>
            </a:r>
            <a:r>
              <a:rPr dirty="0" sz="2300" spc="-10">
                <a:solidFill>
                  <a:srgbClr val="292934"/>
                </a:solidFill>
                <a:latin typeface="Times New Roman"/>
                <a:cs typeface="Times New Roman"/>
              </a:rPr>
              <a:t>t</a:t>
            </a:r>
            <a:r>
              <a:rPr dirty="0" sz="2300">
                <a:solidFill>
                  <a:srgbClr val="292934"/>
                </a:solidFill>
                <a:latin typeface="Times New Roman"/>
                <a:cs typeface="Times New Roman"/>
              </a:rPr>
              <a:t>ığı</a:t>
            </a:r>
            <a:r>
              <a:rPr dirty="0" sz="2300">
                <a:solidFill>
                  <a:srgbClr val="292934"/>
                </a:solidFill>
                <a:latin typeface="Times New Roman"/>
                <a:cs typeface="Times New Roman"/>
              </a:rPr>
              <a:t>	</a:t>
            </a:r>
            <a:r>
              <a:rPr dirty="0" sz="2300">
                <a:solidFill>
                  <a:srgbClr val="292934"/>
                </a:solidFill>
                <a:latin typeface="Times New Roman"/>
                <a:cs typeface="Times New Roman"/>
              </a:rPr>
              <a:t>bir</a:t>
            </a:r>
            <a:r>
              <a:rPr dirty="0" sz="2300">
                <a:solidFill>
                  <a:srgbClr val="292934"/>
                </a:solidFill>
                <a:latin typeface="Times New Roman"/>
                <a:cs typeface="Times New Roman"/>
              </a:rPr>
              <a:t>	</a:t>
            </a:r>
            <a:r>
              <a:rPr dirty="0" sz="2300">
                <a:solidFill>
                  <a:srgbClr val="292934"/>
                </a:solidFill>
                <a:latin typeface="Times New Roman"/>
                <a:cs typeface="Times New Roman"/>
              </a:rPr>
              <a:t>araşt</a:t>
            </a:r>
            <a:r>
              <a:rPr dirty="0" sz="2300" spc="-15">
                <a:solidFill>
                  <a:srgbClr val="292934"/>
                </a:solidFill>
                <a:latin typeface="Times New Roman"/>
                <a:cs typeface="Times New Roman"/>
              </a:rPr>
              <a:t>ı</a:t>
            </a:r>
            <a:r>
              <a:rPr dirty="0" sz="2300">
                <a:solidFill>
                  <a:srgbClr val="292934"/>
                </a:solidFill>
                <a:latin typeface="Times New Roman"/>
                <a:cs typeface="Times New Roman"/>
              </a:rPr>
              <a:t>rmada,</a:t>
            </a:r>
            <a:r>
              <a:rPr dirty="0" sz="2300">
                <a:solidFill>
                  <a:srgbClr val="292934"/>
                </a:solidFill>
                <a:latin typeface="Times New Roman"/>
                <a:cs typeface="Times New Roman"/>
              </a:rPr>
              <a:t>	</a:t>
            </a:r>
            <a:r>
              <a:rPr dirty="0" sz="2300" b="1">
                <a:solidFill>
                  <a:srgbClr val="292934"/>
                </a:solidFill>
                <a:latin typeface="Times New Roman"/>
                <a:cs typeface="Times New Roman"/>
              </a:rPr>
              <a:t>sekiz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ts val="3110"/>
              </a:lnSpc>
            </a:pPr>
            <a:r>
              <a:rPr dirty="0" sz="2300">
                <a:solidFill>
                  <a:srgbClr val="292934"/>
                </a:solidFill>
                <a:latin typeface="Times New Roman"/>
                <a:cs typeface="Times New Roman"/>
              </a:rPr>
              <a:t>arasında </a:t>
            </a:r>
            <a:r>
              <a:rPr dirty="0" sz="2300" b="1">
                <a:solidFill>
                  <a:srgbClr val="FF3300"/>
                </a:solidFill>
                <a:latin typeface="Times New Roman"/>
                <a:cs typeface="Times New Roman"/>
              </a:rPr>
              <a:t>benzetimin 2.sırada </a:t>
            </a:r>
            <a:r>
              <a:rPr dirty="0" sz="2300">
                <a:solidFill>
                  <a:srgbClr val="292934"/>
                </a:solidFill>
                <a:latin typeface="Times New Roman"/>
                <a:cs typeface="Times New Roman"/>
              </a:rPr>
              <a:t>yer aldığını</a:t>
            </a:r>
            <a:r>
              <a:rPr dirty="0" sz="2300" spc="-7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300" spc="-5">
                <a:solidFill>
                  <a:srgbClr val="292934"/>
                </a:solidFill>
                <a:latin typeface="Times New Roman"/>
                <a:cs typeface="Times New Roman"/>
              </a:rPr>
              <a:t>göstermiştir</a:t>
            </a:r>
            <a:r>
              <a:rPr dirty="0" sz="2900" spc="-5">
                <a:solidFill>
                  <a:srgbClr val="292934"/>
                </a:solidFill>
                <a:latin typeface="Times New Roman"/>
                <a:cs typeface="Times New Roman"/>
              </a:rPr>
              <a:t>.</a:t>
            </a:r>
            <a:endParaRPr sz="2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5829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90"/>
              <a:t>Benzetim </a:t>
            </a:r>
            <a:r>
              <a:rPr dirty="0" spc="-50"/>
              <a:t>ve </a:t>
            </a:r>
            <a:r>
              <a:rPr dirty="0" spc="-90"/>
              <a:t>Modellemeye</a:t>
            </a:r>
            <a:r>
              <a:rPr dirty="0" spc="-555"/>
              <a:t> </a:t>
            </a:r>
            <a:r>
              <a:rPr dirty="0" spc="-80"/>
              <a:t>Giriş</a:t>
            </a:r>
          </a:p>
        </p:txBody>
      </p:sp>
      <p:sp>
        <p:nvSpPr>
          <p:cNvPr id="3" name="object 3"/>
          <p:cNvSpPr/>
          <p:nvPr/>
        </p:nvSpPr>
        <p:spPr>
          <a:xfrm>
            <a:off x="558165" y="1804161"/>
            <a:ext cx="202692" cy="204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28573" y="1664461"/>
            <a:ext cx="3571875" cy="4127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20955">
              <a:lnSpc>
                <a:spcPct val="100000"/>
              </a:lnSpc>
              <a:tabLst>
                <a:tab pos="2078989" algn="l"/>
              </a:tabLst>
            </a:pP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Bu araştırmaların </a:t>
            </a:r>
            <a:r>
              <a:rPr dirty="0" sz="2700" spc="-5">
                <a:solidFill>
                  <a:srgbClr val="292934"/>
                </a:solidFill>
                <a:latin typeface="Times New Roman"/>
                <a:cs typeface="Times New Roman"/>
              </a:rPr>
              <a:t>tümü,</a:t>
            </a:r>
            <a:r>
              <a:rPr dirty="0" sz="2700" spc="-8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o  yıllarda benzetimin  kullanımının hızla  yaygınlaştığını  </a:t>
            </a:r>
            <a:r>
              <a:rPr dirty="0" sz="2700" spc="-10">
                <a:solidFill>
                  <a:srgbClr val="292934"/>
                </a:solidFill>
                <a:latin typeface="Times New Roman"/>
                <a:cs typeface="Times New Roman"/>
              </a:rPr>
              <a:t>göstermektedir. </a:t>
            </a: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Bu  gelişmeye en büyük  katkıyı, benzetim  yazılımları</a:t>
            </a:r>
            <a:r>
              <a:rPr dirty="0" sz="2700" spc="-1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ve	bilgisayar  teknolojisindeki hızlı  gelişmeler</a:t>
            </a:r>
            <a:r>
              <a:rPr dirty="0" sz="2700" spc="-10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700" spc="-10">
                <a:solidFill>
                  <a:srgbClr val="292934"/>
                </a:solidFill>
                <a:latin typeface="Times New Roman"/>
                <a:cs typeface="Times New Roman"/>
              </a:rPr>
              <a:t>sağlamaktadır.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16398" y="2459917"/>
            <a:ext cx="3762435" cy="33487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217" y="228346"/>
            <a:ext cx="7348855" cy="66294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90"/>
              <a:t>Benzetim </a:t>
            </a:r>
            <a:r>
              <a:rPr dirty="0" spc="-55"/>
              <a:t>ve </a:t>
            </a:r>
            <a:r>
              <a:rPr dirty="0" spc="-95"/>
              <a:t>Modellemeye</a:t>
            </a:r>
            <a:r>
              <a:rPr dirty="0" spc="-525"/>
              <a:t> </a:t>
            </a:r>
            <a:r>
              <a:rPr dirty="0" spc="-80"/>
              <a:t>Giriş</a:t>
            </a:r>
          </a:p>
        </p:txBody>
      </p:sp>
      <p:sp>
        <p:nvSpPr>
          <p:cNvPr id="3" name="object 3"/>
          <p:cNvSpPr/>
          <p:nvPr/>
        </p:nvSpPr>
        <p:spPr>
          <a:xfrm>
            <a:off x="365759" y="941832"/>
            <a:ext cx="240792" cy="249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61620" y="768350"/>
            <a:ext cx="8576310" cy="4853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36245">
              <a:lnSpc>
                <a:spcPct val="100000"/>
              </a:lnSpc>
            </a:pPr>
            <a:r>
              <a:rPr dirty="0" sz="3300" b="1">
                <a:solidFill>
                  <a:srgbClr val="0000FF"/>
                </a:solidFill>
                <a:latin typeface="Times New Roman"/>
                <a:cs typeface="Times New Roman"/>
              </a:rPr>
              <a:t>Amaçları</a:t>
            </a:r>
            <a:endParaRPr sz="3300">
              <a:latin typeface="Times New Roman"/>
              <a:cs typeface="Times New Roman"/>
            </a:endParaRPr>
          </a:p>
          <a:p>
            <a:pPr marL="12700" marR="5715">
              <a:lnSpc>
                <a:spcPct val="80000"/>
              </a:lnSpc>
              <a:spcBef>
                <a:spcPts val="640"/>
              </a:spcBef>
              <a:tabLst>
                <a:tab pos="1438910" algn="l"/>
                <a:tab pos="2590165" algn="l"/>
                <a:tab pos="3665854" algn="l"/>
                <a:tab pos="5347335" algn="l"/>
                <a:tab pos="6443345" algn="l"/>
                <a:tab pos="7228205" algn="l"/>
                <a:tab pos="7753984" algn="l"/>
              </a:tabLst>
            </a:pPr>
            <a:r>
              <a:rPr dirty="0" sz="2600">
                <a:solidFill>
                  <a:srgbClr val="292934"/>
                </a:solidFill>
                <a:latin typeface="Times New Roman"/>
                <a:cs typeface="Times New Roman"/>
              </a:rPr>
              <a:t>Benzet</a:t>
            </a:r>
            <a:r>
              <a:rPr dirty="0" sz="2600" spc="-10">
                <a:solidFill>
                  <a:srgbClr val="292934"/>
                </a:solidFill>
                <a:latin typeface="Times New Roman"/>
                <a:cs typeface="Times New Roman"/>
              </a:rPr>
              <a:t>i</a:t>
            </a:r>
            <a:r>
              <a:rPr dirty="0" sz="2600">
                <a:solidFill>
                  <a:srgbClr val="292934"/>
                </a:solidFill>
                <a:latin typeface="Times New Roman"/>
                <a:cs typeface="Times New Roman"/>
              </a:rPr>
              <a:t>m</a:t>
            </a:r>
            <a:r>
              <a:rPr dirty="0" sz="2600">
                <a:solidFill>
                  <a:srgbClr val="292934"/>
                </a:solidFill>
                <a:latin typeface="Times New Roman"/>
                <a:cs typeface="Times New Roman"/>
              </a:rPr>
              <a:t>	</a:t>
            </a:r>
            <a:r>
              <a:rPr dirty="0" sz="2600">
                <a:solidFill>
                  <a:srgbClr val="292934"/>
                </a:solidFill>
                <a:latin typeface="Times New Roman"/>
                <a:cs typeface="Times New Roman"/>
              </a:rPr>
              <a:t>a</a:t>
            </a:r>
            <a:r>
              <a:rPr dirty="0" sz="2600" spc="-15">
                <a:solidFill>
                  <a:srgbClr val="292934"/>
                </a:solidFill>
                <a:latin typeface="Times New Roman"/>
                <a:cs typeface="Times New Roman"/>
              </a:rPr>
              <a:t>ş</a:t>
            </a:r>
            <a:r>
              <a:rPr dirty="0" sz="2600">
                <a:solidFill>
                  <a:srgbClr val="292934"/>
                </a:solidFill>
                <a:latin typeface="Times New Roman"/>
                <a:cs typeface="Times New Roman"/>
              </a:rPr>
              <a:t>ağıda</a:t>
            </a:r>
            <a:r>
              <a:rPr dirty="0" sz="2600">
                <a:solidFill>
                  <a:srgbClr val="292934"/>
                </a:solidFill>
                <a:latin typeface="Times New Roman"/>
                <a:cs typeface="Times New Roman"/>
              </a:rPr>
              <a:t>	</a:t>
            </a:r>
            <a:r>
              <a:rPr dirty="0" sz="2600">
                <a:solidFill>
                  <a:srgbClr val="292934"/>
                </a:solidFill>
                <a:latin typeface="Times New Roman"/>
                <a:cs typeface="Times New Roman"/>
              </a:rPr>
              <a:t>v</a:t>
            </a:r>
            <a:r>
              <a:rPr dirty="0" sz="2600" spc="-10">
                <a:solidFill>
                  <a:srgbClr val="292934"/>
                </a:solidFill>
                <a:latin typeface="Times New Roman"/>
                <a:cs typeface="Times New Roman"/>
              </a:rPr>
              <a:t>e</a:t>
            </a:r>
            <a:r>
              <a:rPr dirty="0" sz="2600">
                <a:solidFill>
                  <a:srgbClr val="292934"/>
                </a:solidFill>
                <a:latin typeface="Times New Roman"/>
                <a:cs typeface="Times New Roman"/>
              </a:rPr>
              <a:t>ri</a:t>
            </a:r>
            <a:r>
              <a:rPr dirty="0" sz="2600" spc="-10">
                <a:solidFill>
                  <a:srgbClr val="292934"/>
                </a:solidFill>
                <a:latin typeface="Times New Roman"/>
                <a:cs typeface="Times New Roman"/>
              </a:rPr>
              <a:t>l</a:t>
            </a:r>
            <a:r>
              <a:rPr dirty="0" sz="2600">
                <a:solidFill>
                  <a:srgbClr val="292934"/>
                </a:solidFill>
                <a:latin typeface="Times New Roman"/>
                <a:cs typeface="Times New Roman"/>
              </a:rPr>
              <a:t>en</a:t>
            </a:r>
            <a:r>
              <a:rPr dirty="0" sz="2600">
                <a:solidFill>
                  <a:srgbClr val="292934"/>
                </a:solidFill>
                <a:latin typeface="Times New Roman"/>
                <a:cs typeface="Times New Roman"/>
              </a:rPr>
              <a:t>	</a:t>
            </a:r>
            <a:r>
              <a:rPr dirty="0" sz="2600">
                <a:solidFill>
                  <a:srgbClr val="292934"/>
                </a:solidFill>
                <a:latin typeface="Times New Roman"/>
                <a:cs typeface="Times New Roman"/>
              </a:rPr>
              <a:t>a</a:t>
            </a:r>
            <a:r>
              <a:rPr dirty="0" sz="2600" spc="-15">
                <a:solidFill>
                  <a:srgbClr val="292934"/>
                </a:solidFill>
                <a:latin typeface="Times New Roman"/>
                <a:cs typeface="Times New Roman"/>
              </a:rPr>
              <a:t>m</a:t>
            </a:r>
            <a:r>
              <a:rPr dirty="0" sz="2600">
                <a:solidFill>
                  <a:srgbClr val="292934"/>
                </a:solidFill>
                <a:latin typeface="Times New Roman"/>
                <a:cs typeface="Times New Roman"/>
              </a:rPr>
              <a:t>a</a:t>
            </a:r>
            <a:r>
              <a:rPr dirty="0" sz="2600" spc="-10">
                <a:solidFill>
                  <a:srgbClr val="292934"/>
                </a:solidFill>
                <a:latin typeface="Times New Roman"/>
                <a:cs typeface="Times New Roman"/>
              </a:rPr>
              <a:t>ç</a:t>
            </a:r>
            <a:r>
              <a:rPr dirty="0" sz="2600" spc="5">
                <a:solidFill>
                  <a:srgbClr val="292934"/>
                </a:solidFill>
                <a:latin typeface="Times New Roman"/>
                <a:cs typeface="Times New Roman"/>
              </a:rPr>
              <a:t>l</a:t>
            </a:r>
            <a:r>
              <a:rPr dirty="0" sz="2600">
                <a:solidFill>
                  <a:srgbClr val="292934"/>
                </a:solidFill>
                <a:latin typeface="Times New Roman"/>
                <a:cs typeface="Times New Roman"/>
              </a:rPr>
              <a:t>ard</a:t>
            </a:r>
            <a:r>
              <a:rPr dirty="0" sz="2600" spc="-20">
                <a:solidFill>
                  <a:srgbClr val="292934"/>
                </a:solidFill>
                <a:latin typeface="Times New Roman"/>
                <a:cs typeface="Times New Roman"/>
              </a:rPr>
              <a:t>a</a:t>
            </a:r>
            <a:r>
              <a:rPr dirty="0" sz="2600">
                <a:solidFill>
                  <a:srgbClr val="292934"/>
                </a:solidFill>
                <a:latin typeface="Times New Roman"/>
                <a:cs typeface="Times New Roman"/>
              </a:rPr>
              <a:t>n</a:t>
            </a:r>
            <a:r>
              <a:rPr dirty="0" sz="2600">
                <a:solidFill>
                  <a:srgbClr val="292934"/>
                </a:solidFill>
                <a:latin typeface="Times New Roman"/>
                <a:cs typeface="Times New Roman"/>
              </a:rPr>
              <a:t>	</a:t>
            </a:r>
            <a:r>
              <a:rPr dirty="0" sz="2600">
                <a:solidFill>
                  <a:srgbClr val="292934"/>
                </a:solidFill>
                <a:latin typeface="Times New Roman"/>
                <a:cs typeface="Times New Roman"/>
              </a:rPr>
              <a:t>biri</a:t>
            </a:r>
            <a:r>
              <a:rPr dirty="0" sz="2600" spc="-10">
                <a:solidFill>
                  <a:srgbClr val="292934"/>
                </a:solidFill>
                <a:latin typeface="Times New Roman"/>
                <a:cs typeface="Times New Roman"/>
              </a:rPr>
              <a:t>s</a:t>
            </a:r>
            <a:r>
              <a:rPr dirty="0" sz="2600">
                <a:solidFill>
                  <a:srgbClr val="292934"/>
                </a:solidFill>
                <a:latin typeface="Times New Roman"/>
                <a:cs typeface="Times New Roman"/>
              </a:rPr>
              <a:t>ini</a:t>
            </a:r>
            <a:r>
              <a:rPr dirty="0" sz="2600">
                <a:solidFill>
                  <a:srgbClr val="292934"/>
                </a:solidFill>
                <a:latin typeface="Times New Roman"/>
                <a:cs typeface="Times New Roman"/>
              </a:rPr>
              <a:t>	</a:t>
            </a:r>
            <a:r>
              <a:rPr dirty="0" sz="2600">
                <a:solidFill>
                  <a:srgbClr val="292934"/>
                </a:solidFill>
                <a:latin typeface="Times New Roman"/>
                <a:cs typeface="Times New Roman"/>
              </a:rPr>
              <a:t>ve</a:t>
            </a:r>
            <a:r>
              <a:rPr dirty="0" sz="2600" spc="5">
                <a:solidFill>
                  <a:srgbClr val="292934"/>
                </a:solidFill>
                <a:latin typeface="Times New Roman"/>
                <a:cs typeface="Times New Roman"/>
              </a:rPr>
              <a:t>y</a:t>
            </a:r>
            <a:r>
              <a:rPr dirty="0" sz="2600">
                <a:solidFill>
                  <a:srgbClr val="292934"/>
                </a:solidFill>
                <a:latin typeface="Times New Roman"/>
                <a:cs typeface="Times New Roman"/>
              </a:rPr>
              <a:t>a</a:t>
            </a:r>
            <a:r>
              <a:rPr dirty="0" sz="2600">
                <a:solidFill>
                  <a:srgbClr val="292934"/>
                </a:solidFill>
                <a:latin typeface="Times New Roman"/>
                <a:cs typeface="Times New Roman"/>
              </a:rPr>
              <a:t>	</a:t>
            </a:r>
            <a:r>
              <a:rPr dirty="0" sz="2600">
                <a:solidFill>
                  <a:srgbClr val="292934"/>
                </a:solidFill>
                <a:latin typeface="Times New Roman"/>
                <a:cs typeface="Times New Roman"/>
              </a:rPr>
              <a:t>b</a:t>
            </a:r>
            <a:r>
              <a:rPr dirty="0" sz="2600" spc="-10">
                <a:solidFill>
                  <a:srgbClr val="292934"/>
                </a:solidFill>
                <a:latin typeface="Times New Roman"/>
                <a:cs typeface="Times New Roman"/>
              </a:rPr>
              <a:t>i</a:t>
            </a:r>
            <a:r>
              <a:rPr dirty="0" sz="2600">
                <a:solidFill>
                  <a:srgbClr val="292934"/>
                </a:solidFill>
                <a:latin typeface="Times New Roman"/>
                <a:cs typeface="Times New Roman"/>
              </a:rPr>
              <a:t>r</a:t>
            </a:r>
            <a:r>
              <a:rPr dirty="0" sz="2600">
                <a:solidFill>
                  <a:srgbClr val="292934"/>
                </a:solidFill>
                <a:latin typeface="Times New Roman"/>
                <a:cs typeface="Times New Roman"/>
              </a:rPr>
              <a:t>	</a:t>
            </a:r>
            <a:r>
              <a:rPr dirty="0" sz="2600">
                <a:solidFill>
                  <a:srgbClr val="292934"/>
                </a:solidFill>
                <a:latin typeface="Times New Roman"/>
                <a:cs typeface="Times New Roman"/>
              </a:rPr>
              <a:t>kaçını  </a:t>
            </a:r>
            <a:r>
              <a:rPr dirty="0" sz="2600" spc="-5">
                <a:solidFill>
                  <a:srgbClr val="292934"/>
                </a:solidFill>
                <a:latin typeface="Times New Roman"/>
                <a:cs typeface="Times New Roman"/>
              </a:rPr>
              <a:t>gerçekleştirmek için</a:t>
            </a:r>
            <a:r>
              <a:rPr dirty="0" sz="260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600" spc="-15">
                <a:solidFill>
                  <a:srgbClr val="292934"/>
                </a:solidFill>
                <a:latin typeface="Times New Roman"/>
                <a:cs typeface="Times New Roman"/>
              </a:rPr>
              <a:t>kullanılır.</a:t>
            </a:r>
            <a:endParaRPr sz="2600">
              <a:latin typeface="Times New Roman"/>
              <a:cs typeface="Times New Roman"/>
            </a:endParaRPr>
          </a:p>
          <a:p>
            <a:pPr marL="287020" indent="-182880">
              <a:lnSpc>
                <a:spcPts val="2375"/>
              </a:lnSpc>
              <a:spcBef>
                <a:spcPts val="15"/>
              </a:spcBef>
              <a:buClr>
                <a:srgbClr val="92A199"/>
              </a:buClr>
              <a:buSzPct val="84090"/>
              <a:buFont typeface="Arial"/>
              <a:buChar char="•"/>
              <a:tabLst>
                <a:tab pos="287020" algn="l"/>
              </a:tabLst>
            </a:pPr>
            <a:r>
              <a:rPr dirty="0" sz="2200" spc="-5" b="1" u="heavy">
                <a:solidFill>
                  <a:srgbClr val="FF3300"/>
                </a:solidFill>
                <a:latin typeface="Times New Roman"/>
                <a:cs typeface="Times New Roman"/>
              </a:rPr>
              <a:t>Değerlendirme </a:t>
            </a:r>
            <a:r>
              <a:rPr dirty="0" sz="2200" spc="-5" b="1">
                <a:solidFill>
                  <a:srgbClr val="FF3300"/>
                </a:solidFill>
                <a:latin typeface="Times New Roman"/>
                <a:cs typeface="Times New Roman"/>
              </a:rPr>
              <a:t>: 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Belirlenen 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kriterlere göre önerilen 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sistemin ne kadar 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 iyi</a:t>
            </a:r>
            <a:endParaRPr sz="2200">
              <a:latin typeface="Times New Roman"/>
              <a:cs typeface="Times New Roman"/>
            </a:endParaRPr>
          </a:p>
          <a:p>
            <a:pPr marL="287020">
              <a:lnSpc>
                <a:spcPts val="2375"/>
              </a:lnSpc>
            </a:pP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çalıştığının</a:t>
            </a:r>
            <a:r>
              <a:rPr dirty="0" sz="2200" spc="-2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gösterilmesi,</a:t>
            </a:r>
            <a:endParaRPr sz="2200">
              <a:latin typeface="Times New Roman"/>
              <a:cs typeface="Times New Roman"/>
            </a:endParaRPr>
          </a:p>
          <a:p>
            <a:pPr marL="287020" marR="8890" indent="-182880">
              <a:lnSpc>
                <a:spcPct val="80000"/>
              </a:lnSpc>
              <a:spcBef>
                <a:spcPts val="525"/>
              </a:spcBef>
              <a:buClr>
                <a:srgbClr val="92A199"/>
              </a:buClr>
              <a:buSzPct val="84090"/>
              <a:buFont typeface="Arial"/>
              <a:buChar char="•"/>
              <a:tabLst>
                <a:tab pos="287020" algn="l"/>
                <a:tab pos="2318385" algn="l"/>
                <a:tab pos="3573145" algn="l"/>
                <a:tab pos="4560570" algn="l"/>
                <a:tab pos="6391275" algn="l"/>
                <a:tab pos="7194550" algn="l"/>
              </a:tabLst>
            </a:pPr>
            <a:r>
              <a:rPr dirty="0" sz="2200" spc="-10" b="1" u="heavy">
                <a:solidFill>
                  <a:srgbClr val="FF3300"/>
                </a:solidFill>
                <a:latin typeface="Times New Roman"/>
                <a:cs typeface="Times New Roman"/>
              </a:rPr>
              <a:t>K</a:t>
            </a:r>
            <a:r>
              <a:rPr dirty="0" sz="2200" b="1" u="heavy">
                <a:solidFill>
                  <a:srgbClr val="FF3300"/>
                </a:solidFill>
                <a:latin typeface="Times New Roman"/>
                <a:cs typeface="Times New Roman"/>
              </a:rPr>
              <a:t>a</a:t>
            </a:r>
            <a:r>
              <a:rPr dirty="0" sz="2200" spc="-10" b="1" u="heavy">
                <a:solidFill>
                  <a:srgbClr val="FF3300"/>
                </a:solidFill>
                <a:latin typeface="Times New Roman"/>
                <a:cs typeface="Times New Roman"/>
              </a:rPr>
              <a:t>rş</a:t>
            </a:r>
            <a:r>
              <a:rPr dirty="0" sz="2200" spc="-5" b="1" u="heavy">
                <a:solidFill>
                  <a:srgbClr val="FF3300"/>
                </a:solidFill>
                <a:latin typeface="Times New Roman"/>
                <a:cs typeface="Times New Roman"/>
              </a:rPr>
              <a:t>ıl</a:t>
            </a:r>
            <a:r>
              <a:rPr dirty="0" sz="2200" b="1" u="heavy">
                <a:solidFill>
                  <a:srgbClr val="FF3300"/>
                </a:solidFill>
                <a:latin typeface="Times New Roman"/>
                <a:cs typeface="Times New Roman"/>
              </a:rPr>
              <a:t>a</a:t>
            </a:r>
            <a:r>
              <a:rPr dirty="0" sz="2200" spc="-10" b="1" u="heavy">
                <a:solidFill>
                  <a:srgbClr val="FF3300"/>
                </a:solidFill>
                <a:latin typeface="Times New Roman"/>
                <a:cs typeface="Times New Roman"/>
              </a:rPr>
              <a:t>ş</a:t>
            </a:r>
            <a:r>
              <a:rPr dirty="0" sz="2200" spc="-5" b="1" u="heavy">
                <a:solidFill>
                  <a:srgbClr val="FF3300"/>
                </a:solidFill>
                <a:latin typeface="Times New Roman"/>
                <a:cs typeface="Times New Roman"/>
              </a:rPr>
              <a:t>t</a:t>
            </a:r>
            <a:r>
              <a:rPr dirty="0" sz="2200" spc="-5" b="1" u="heavy">
                <a:solidFill>
                  <a:srgbClr val="FF3300"/>
                </a:solidFill>
                <a:latin typeface="Times New Roman"/>
                <a:cs typeface="Times New Roman"/>
              </a:rPr>
              <a:t>ı</a:t>
            </a:r>
            <a:r>
              <a:rPr dirty="0" sz="2200" b="1" u="heavy">
                <a:solidFill>
                  <a:srgbClr val="FF3300"/>
                </a:solidFill>
                <a:latin typeface="Times New Roman"/>
                <a:cs typeface="Times New Roman"/>
              </a:rPr>
              <a:t>r</a:t>
            </a:r>
            <a:r>
              <a:rPr dirty="0" sz="2200" spc="-5" b="1" u="heavy">
                <a:solidFill>
                  <a:srgbClr val="FF3300"/>
                </a:solidFill>
                <a:latin typeface="Times New Roman"/>
                <a:cs typeface="Times New Roman"/>
              </a:rPr>
              <a:t>m</a:t>
            </a:r>
            <a:r>
              <a:rPr dirty="0" sz="2200" spc="0" b="1" u="heavy">
                <a:solidFill>
                  <a:srgbClr val="FF3300"/>
                </a:solidFill>
                <a:latin typeface="Times New Roman"/>
                <a:cs typeface="Times New Roman"/>
              </a:rPr>
              <a:t>a</a:t>
            </a:r>
            <a:r>
              <a:rPr dirty="0" sz="2200" spc="-5" b="1">
                <a:solidFill>
                  <a:srgbClr val="FF3300"/>
                </a:solidFill>
                <a:latin typeface="Times New Roman"/>
                <a:cs typeface="Times New Roman"/>
              </a:rPr>
              <a:t>:</a:t>
            </a:r>
            <a:r>
              <a:rPr dirty="0" sz="2200" b="1">
                <a:solidFill>
                  <a:srgbClr val="FF3300"/>
                </a:solidFill>
                <a:latin typeface="Times New Roman"/>
                <a:cs typeface="Times New Roman"/>
              </a:rPr>
              <a:t>	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Önerilen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	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sistem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	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t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a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sar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ı</a:t>
            </a:r>
            <a:r>
              <a:rPr dirty="0" sz="2200" spc="-25">
                <a:solidFill>
                  <a:srgbClr val="292934"/>
                </a:solidFill>
                <a:latin typeface="Times New Roman"/>
                <a:cs typeface="Times New Roman"/>
              </a:rPr>
              <a:t>m</a:t>
            </a:r>
            <a:r>
              <a:rPr dirty="0" sz="2200" spc="0">
                <a:solidFill>
                  <a:srgbClr val="292934"/>
                </a:solidFill>
                <a:latin typeface="Times New Roman"/>
                <a:cs typeface="Times New Roman"/>
              </a:rPr>
              <a:t>l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arını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n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	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v</a:t>
            </a:r>
            <a:r>
              <a:rPr dirty="0" sz="2200" spc="-15">
                <a:solidFill>
                  <a:srgbClr val="292934"/>
                </a:solidFill>
                <a:latin typeface="Times New Roman"/>
                <a:cs typeface="Times New Roman"/>
              </a:rPr>
              <a:t>e</a:t>
            </a:r>
            <a:r>
              <a:rPr dirty="0" sz="2200" spc="5">
                <a:solidFill>
                  <a:srgbClr val="292934"/>
                </a:solidFill>
                <a:latin typeface="Times New Roman"/>
                <a:cs typeface="Times New Roman"/>
              </a:rPr>
              <a:t>y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a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	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p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o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l</a:t>
            </a:r>
            <a:r>
              <a:rPr dirty="0" sz="2200" spc="-15">
                <a:solidFill>
                  <a:srgbClr val="292934"/>
                </a:solidFill>
                <a:latin typeface="Times New Roman"/>
                <a:cs typeface="Times New Roman"/>
              </a:rPr>
              <a:t>i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ti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k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aların  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karşılaştırılması,</a:t>
            </a:r>
            <a:endParaRPr sz="2200">
              <a:latin typeface="Times New Roman"/>
              <a:cs typeface="Times New Roman"/>
            </a:endParaRPr>
          </a:p>
          <a:p>
            <a:pPr marL="287020" indent="-182880">
              <a:lnSpc>
                <a:spcPts val="2375"/>
              </a:lnSpc>
              <a:buClr>
                <a:srgbClr val="92A199"/>
              </a:buClr>
              <a:buSzPct val="84090"/>
              <a:buFont typeface="Arial"/>
              <a:buChar char="•"/>
              <a:tabLst>
                <a:tab pos="287020" algn="l"/>
                <a:tab pos="1503045" algn="l"/>
                <a:tab pos="2681605" algn="l"/>
                <a:tab pos="3782060" algn="l"/>
                <a:tab pos="4743450" algn="l"/>
                <a:tab pos="5874385" algn="l"/>
                <a:tab pos="7784465" algn="l"/>
              </a:tabLst>
            </a:pPr>
            <a:r>
              <a:rPr dirty="0" sz="2200" spc="-35" b="1" u="heavy">
                <a:solidFill>
                  <a:srgbClr val="FF3300"/>
                </a:solidFill>
                <a:latin typeface="Times New Roman"/>
                <a:cs typeface="Times New Roman"/>
              </a:rPr>
              <a:t>Tahmin</a:t>
            </a:r>
            <a:r>
              <a:rPr dirty="0" sz="2200" spc="-35" b="1">
                <a:solidFill>
                  <a:srgbClr val="FF3300"/>
                </a:solidFill>
                <a:latin typeface="Times New Roman"/>
                <a:cs typeface="Times New Roman"/>
              </a:rPr>
              <a:t>:	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Önerilen	koşullar	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altında	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sistemin	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performansının	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tahmin</a:t>
            </a:r>
            <a:endParaRPr sz="2200">
              <a:latin typeface="Times New Roman"/>
              <a:cs typeface="Times New Roman"/>
            </a:endParaRPr>
          </a:p>
          <a:p>
            <a:pPr marL="287020">
              <a:lnSpc>
                <a:spcPts val="2375"/>
              </a:lnSpc>
            </a:pP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edilmesi,</a:t>
            </a:r>
            <a:endParaRPr sz="2200">
              <a:latin typeface="Times New Roman"/>
              <a:cs typeface="Times New Roman"/>
            </a:endParaRPr>
          </a:p>
          <a:p>
            <a:pPr marL="287020" marR="7620" indent="-182880">
              <a:lnSpc>
                <a:spcPct val="80000"/>
              </a:lnSpc>
              <a:spcBef>
                <a:spcPts val="525"/>
              </a:spcBef>
              <a:buClr>
                <a:srgbClr val="92A199"/>
              </a:buClr>
              <a:buSzPct val="84090"/>
              <a:buFont typeface="Arial"/>
              <a:buChar char="•"/>
              <a:tabLst>
                <a:tab pos="287020" algn="l"/>
                <a:tab pos="1681480" algn="l"/>
                <a:tab pos="2795905" algn="l"/>
                <a:tab pos="3942079" algn="l"/>
                <a:tab pos="5461635" algn="l"/>
                <a:tab pos="6592570" algn="l"/>
                <a:tab pos="7381875" algn="l"/>
              </a:tabLst>
            </a:pPr>
            <a:r>
              <a:rPr dirty="0" sz="2200" spc="-5" b="1" u="heavy">
                <a:solidFill>
                  <a:srgbClr val="FF3300"/>
                </a:solidFill>
                <a:latin typeface="Times New Roman"/>
                <a:cs typeface="Times New Roman"/>
              </a:rPr>
              <a:t>Duy</a:t>
            </a:r>
            <a:r>
              <a:rPr dirty="0" sz="2200" spc="-5" b="1" u="heavy">
                <a:solidFill>
                  <a:srgbClr val="FF3300"/>
                </a:solidFill>
                <a:latin typeface="Times New Roman"/>
                <a:cs typeface="Times New Roman"/>
              </a:rPr>
              <a:t>ar</a:t>
            </a:r>
            <a:r>
              <a:rPr dirty="0" sz="2200" spc="0" b="1" u="heavy">
                <a:solidFill>
                  <a:srgbClr val="FF3300"/>
                </a:solidFill>
                <a:latin typeface="Times New Roman"/>
                <a:cs typeface="Times New Roman"/>
              </a:rPr>
              <a:t>l</a:t>
            </a:r>
            <a:r>
              <a:rPr dirty="0" sz="2200" spc="-5" b="1" u="heavy">
                <a:solidFill>
                  <a:srgbClr val="FF3300"/>
                </a:solidFill>
                <a:latin typeface="Times New Roman"/>
                <a:cs typeface="Times New Roman"/>
              </a:rPr>
              <a:t>ı</a:t>
            </a:r>
            <a:r>
              <a:rPr dirty="0" sz="2200" spc="-5" b="1" u="heavy">
                <a:solidFill>
                  <a:srgbClr val="FF3300"/>
                </a:solidFill>
                <a:latin typeface="Times New Roman"/>
                <a:cs typeface="Times New Roman"/>
              </a:rPr>
              <a:t>l</a:t>
            </a:r>
            <a:r>
              <a:rPr dirty="0" sz="2200" spc="-5" b="1" u="heavy">
                <a:solidFill>
                  <a:srgbClr val="FF3300"/>
                </a:solidFill>
                <a:latin typeface="Times New Roman"/>
                <a:cs typeface="Times New Roman"/>
              </a:rPr>
              <a:t>ı</a:t>
            </a:r>
            <a:r>
              <a:rPr dirty="0" sz="2200" spc="-5" b="1" u="heavy">
                <a:solidFill>
                  <a:srgbClr val="FF3300"/>
                </a:solidFill>
                <a:latin typeface="Times New Roman"/>
                <a:cs typeface="Times New Roman"/>
              </a:rPr>
              <a:t>k</a:t>
            </a:r>
            <a:r>
              <a:rPr dirty="0" sz="2200" b="1" u="heavy">
                <a:solidFill>
                  <a:srgbClr val="FF3300"/>
                </a:solidFill>
                <a:latin typeface="Times New Roman"/>
                <a:cs typeface="Times New Roman"/>
              </a:rPr>
              <a:t>	</a:t>
            </a:r>
            <a:r>
              <a:rPr dirty="0" sz="2200" spc="-5" b="1" u="heavy">
                <a:solidFill>
                  <a:srgbClr val="FF3300"/>
                </a:solidFill>
                <a:latin typeface="Times New Roman"/>
                <a:cs typeface="Times New Roman"/>
              </a:rPr>
              <a:t>Ana</a:t>
            </a:r>
            <a:r>
              <a:rPr dirty="0" sz="2200" spc="-5" b="1" u="heavy">
                <a:solidFill>
                  <a:srgbClr val="FF3300"/>
                </a:solidFill>
                <a:latin typeface="Times New Roman"/>
                <a:cs typeface="Times New Roman"/>
              </a:rPr>
              <a:t>li</a:t>
            </a:r>
            <a:r>
              <a:rPr dirty="0" sz="2200" spc="-20" b="1" u="heavy">
                <a:solidFill>
                  <a:srgbClr val="FF3300"/>
                </a:solidFill>
                <a:latin typeface="Times New Roman"/>
                <a:cs typeface="Times New Roman"/>
              </a:rPr>
              <a:t>z</a:t>
            </a:r>
            <a:r>
              <a:rPr dirty="0" sz="2200" spc="5" b="1" u="heavy">
                <a:solidFill>
                  <a:srgbClr val="FF3300"/>
                </a:solidFill>
                <a:latin typeface="Times New Roman"/>
                <a:cs typeface="Times New Roman"/>
              </a:rPr>
              <a:t>i</a:t>
            </a:r>
            <a:r>
              <a:rPr dirty="0" sz="2200" spc="-5" b="1">
                <a:solidFill>
                  <a:srgbClr val="FF3300"/>
                </a:solidFill>
                <a:latin typeface="Times New Roman"/>
                <a:cs typeface="Times New Roman"/>
              </a:rPr>
              <a:t>:</a:t>
            </a:r>
            <a:r>
              <a:rPr dirty="0" sz="2200" b="1">
                <a:solidFill>
                  <a:srgbClr val="FF3300"/>
                </a:solidFill>
                <a:latin typeface="Times New Roman"/>
                <a:cs typeface="Times New Roman"/>
              </a:rPr>
              <a:t>	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Sis</a:t>
            </a:r>
            <a:r>
              <a:rPr dirty="0" sz="2200" spc="0">
                <a:solidFill>
                  <a:srgbClr val="292934"/>
                </a:solidFill>
                <a:latin typeface="Times New Roman"/>
                <a:cs typeface="Times New Roman"/>
              </a:rPr>
              <a:t>t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e</a:t>
            </a:r>
            <a:r>
              <a:rPr dirty="0" sz="2200" spc="-25">
                <a:solidFill>
                  <a:srgbClr val="292934"/>
                </a:solidFill>
                <a:latin typeface="Times New Roman"/>
                <a:cs typeface="Times New Roman"/>
              </a:rPr>
              <a:t>m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in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	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pe</a:t>
            </a:r>
            <a:r>
              <a:rPr dirty="0" sz="2200" spc="0">
                <a:solidFill>
                  <a:srgbClr val="292934"/>
                </a:solidFill>
                <a:latin typeface="Times New Roman"/>
                <a:cs typeface="Times New Roman"/>
              </a:rPr>
              <a:t>r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fo</a:t>
            </a:r>
            <a:r>
              <a:rPr dirty="0" sz="2200" spc="0">
                <a:solidFill>
                  <a:srgbClr val="292934"/>
                </a:solidFill>
                <a:latin typeface="Times New Roman"/>
                <a:cs typeface="Times New Roman"/>
              </a:rPr>
              <a:t>r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m</a:t>
            </a:r>
            <a:r>
              <a:rPr dirty="0" sz="2200" spc="-15">
                <a:solidFill>
                  <a:srgbClr val="292934"/>
                </a:solidFill>
                <a:latin typeface="Times New Roman"/>
                <a:cs typeface="Times New Roman"/>
              </a:rPr>
              <a:t>a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nsı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	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üzeri</a:t>
            </a:r>
            <a:r>
              <a:rPr dirty="0" sz="2200" spc="5">
                <a:solidFill>
                  <a:srgbClr val="292934"/>
                </a:solidFill>
                <a:latin typeface="Times New Roman"/>
                <a:cs typeface="Times New Roman"/>
              </a:rPr>
              <a:t>n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de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	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ha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n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gi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	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fakt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ö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rlerin  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etkili olduğunu</a:t>
            </a:r>
            <a:r>
              <a:rPr dirty="0" sz="2200" spc="-1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belirlenmesi,</a:t>
            </a:r>
            <a:endParaRPr sz="2200">
              <a:latin typeface="Times New Roman"/>
              <a:cs typeface="Times New Roman"/>
            </a:endParaRPr>
          </a:p>
          <a:p>
            <a:pPr marL="287020" indent="-182880">
              <a:lnSpc>
                <a:spcPts val="2375"/>
              </a:lnSpc>
              <a:buClr>
                <a:srgbClr val="92A199"/>
              </a:buClr>
              <a:buSzPct val="84090"/>
              <a:buFont typeface="Arial"/>
              <a:buChar char="•"/>
              <a:tabLst>
                <a:tab pos="287020" algn="l"/>
                <a:tab pos="5324475" algn="l"/>
              </a:tabLst>
            </a:pPr>
            <a:r>
              <a:rPr dirty="0" sz="2200" b="1" u="heavy">
                <a:solidFill>
                  <a:srgbClr val="FF3300"/>
                </a:solidFill>
                <a:latin typeface="Times New Roman"/>
                <a:cs typeface="Times New Roman"/>
              </a:rPr>
              <a:t>Optimizasyon</a:t>
            </a:r>
            <a:r>
              <a:rPr dirty="0" sz="2200" b="1">
                <a:solidFill>
                  <a:srgbClr val="FF3300"/>
                </a:solidFill>
                <a:latin typeface="Times New Roman"/>
                <a:cs typeface="Times New Roman"/>
              </a:rPr>
              <a:t>: 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En 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iyi</a:t>
            </a:r>
            <a:r>
              <a:rPr dirty="0" sz="2200" spc="29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performans</a:t>
            </a:r>
            <a:r>
              <a:rPr dirty="0" sz="2200" spc="9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değerini	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veren faktör düzeylerinin</a:t>
            </a:r>
            <a:r>
              <a:rPr dirty="0" sz="2200" spc="29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bir</a:t>
            </a:r>
            <a:endParaRPr sz="2200">
              <a:latin typeface="Times New Roman"/>
              <a:cs typeface="Times New Roman"/>
            </a:endParaRPr>
          </a:p>
          <a:p>
            <a:pPr marL="287020">
              <a:lnSpc>
                <a:spcPts val="2375"/>
              </a:lnSpc>
            </a:pP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kombinasyonunun</a:t>
            </a:r>
            <a:r>
              <a:rPr dirty="0" sz="2200" spc="-10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belirlenmesi,</a:t>
            </a:r>
            <a:endParaRPr sz="2200">
              <a:latin typeface="Times New Roman"/>
              <a:cs typeface="Times New Roman"/>
            </a:endParaRPr>
          </a:p>
          <a:p>
            <a:pPr marL="287020" marR="5715" indent="-182880">
              <a:lnSpc>
                <a:spcPct val="80000"/>
              </a:lnSpc>
              <a:spcBef>
                <a:spcPts val="525"/>
              </a:spcBef>
              <a:buClr>
                <a:srgbClr val="92A199"/>
              </a:buClr>
              <a:buSzPct val="84090"/>
              <a:buFont typeface="Arial"/>
              <a:buChar char="•"/>
              <a:tabLst>
                <a:tab pos="287020" algn="l"/>
                <a:tab pos="1600835" algn="l"/>
                <a:tab pos="2700020" algn="l"/>
                <a:tab pos="2755900" algn="l"/>
                <a:tab pos="3207385" algn="l"/>
                <a:tab pos="4333875" algn="l"/>
                <a:tab pos="6022340" algn="l"/>
                <a:tab pos="7552690" algn="l"/>
              </a:tabLst>
            </a:pPr>
            <a:r>
              <a:rPr dirty="0" sz="2200" spc="-5" b="1" u="heavy">
                <a:solidFill>
                  <a:srgbClr val="FF3300"/>
                </a:solidFill>
                <a:latin typeface="Times New Roman"/>
                <a:cs typeface="Times New Roman"/>
              </a:rPr>
              <a:t>Darb</a:t>
            </a:r>
            <a:r>
              <a:rPr dirty="0" sz="2200" spc="0" b="1" u="heavy">
                <a:solidFill>
                  <a:srgbClr val="FF3300"/>
                </a:solidFill>
                <a:latin typeface="Times New Roman"/>
                <a:cs typeface="Times New Roman"/>
              </a:rPr>
              <a:t>o</a:t>
            </a:r>
            <a:r>
              <a:rPr dirty="0" sz="2200" b="1" u="heavy">
                <a:solidFill>
                  <a:srgbClr val="FF3300"/>
                </a:solidFill>
                <a:latin typeface="Times New Roman"/>
                <a:cs typeface="Times New Roman"/>
              </a:rPr>
              <a:t>ğa</a:t>
            </a:r>
            <a:r>
              <a:rPr dirty="0" sz="2200" spc="-5" b="1" u="heavy">
                <a:solidFill>
                  <a:srgbClr val="FF3300"/>
                </a:solidFill>
                <a:latin typeface="Times New Roman"/>
                <a:cs typeface="Times New Roman"/>
              </a:rPr>
              <a:t>z</a:t>
            </a:r>
            <a:r>
              <a:rPr dirty="0" sz="2200" b="1" u="heavy">
                <a:solidFill>
                  <a:srgbClr val="FF3300"/>
                </a:solidFill>
                <a:latin typeface="Times New Roman"/>
                <a:cs typeface="Times New Roman"/>
              </a:rPr>
              <a:t>	</a:t>
            </a:r>
            <a:r>
              <a:rPr dirty="0" sz="2200" b="1" u="heavy">
                <a:solidFill>
                  <a:srgbClr val="FF3300"/>
                </a:solidFill>
                <a:latin typeface="Times New Roman"/>
                <a:cs typeface="Times New Roman"/>
              </a:rPr>
              <a:t>A</a:t>
            </a:r>
            <a:r>
              <a:rPr dirty="0" sz="2200" spc="-5" b="1" u="heavy">
                <a:solidFill>
                  <a:srgbClr val="FF3300"/>
                </a:solidFill>
                <a:latin typeface="Times New Roman"/>
                <a:cs typeface="Times New Roman"/>
              </a:rPr>
              <a:t>n</a:t>
            </a:r>
            <a:r>
              <a:rPr dirty="0" sz="2200" b="1" u="heavy">
                <a:solidFill>
                  <a:srgbClr val="FF3300"/>
                </a:solidFill>
                <a:latin typeface="Times New Roman"/>
                <a:cs typeface="Times New Roman"/>
              </a:rPr>
              <a:t>a</a:t>
            </a:r>
            <a:r>
              <a:rPr dirty="0" sz="2200" spc="-5" b="1" u="heavy">
                <a:solidFill>
                  <a:srgbClr val="FF3300"/>
                </a:solidFill>
                <a:latin typeface="Times New Roman"/>
                <a:cs typeface="Times New Roman"/>
              </a:rPr>
              <a:t>li</a:t>
            </a:r>
            <a:r>
              <a:rPr dirty="0" sz="2200" spc="-20" b="1" u="heavy">
                <a:solidFill>
                  <a:srgbClr val="FF3300"/>
                </a:solidFill>
                <a:latin typeface="Times New Roman"/>
                <a:cs typeface="Times New Roman"/>
              </a:rPr>
              <a:t>z</a:t>
            </a:r>
            <a:r>
              <a:rPr dirty="0" sz="2200" spc="10" b="1" u="heavy">
                <a:solidFill>
                  <a:srgbClr val="FF3300"/>
                </a:solidFill>
                <a:latin typeface="Times New Roman"/>
                <a:cs typeface="Times New Roman"/>
              </a:rPr>
              <a:t>i</a:t>
            </a:r>
            <a:r>
              <a:rPr dirty="0" sz="2200" spc="-5" b="1">
                <a:solidFill>
                  <a:srgbClr val="FF3300"/>
                </a:solidFill>
                <a:latin typeface="Times New Roman"/>
                <a:cs typeface="Times New Roman"/>
              </a:rPr>
              <a:t>:</a:t>
            </a:r>
            <a:r>
              <a:rPr dirty="0" sz="2200" b="1">
                <a:solidFill>
                  <a:srgbClr val="FF3300"/>
                </a:solidFill>
                <a:latin typeface="Times New Roman"/>
                <a:cs typeface="Times New Roman"/>
              </a:rPr>
              <a:t>	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Bir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	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sist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e</a:t>
            </a:r>
            <a:r>
              <a:rPr dirty="0" sz="2200" spc="-25">
                <a:solidFill>
                  <a:srgbClr val="292934"/>
                </a:solidFill>
                <a:latin typeface="Times New Roman"/>
                <a:cs typeface="Times New Roman"/>
              </a:rPr>
              <a:t>m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de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	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dar</a:t>
            </a:r>
            <a:r>
              <a:rPr dirty="0" sz="2200" spc="5">
                <a:solidFill>
                  <a:srgbClr val="292934"/>
                </a:solidFill>
                <a:latin typeface="Times New Roman"/>
                <a:cs typeface="Times New Roman"/>
              </a:rPr>
              <a:t>b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o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ğ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azl</a:t>
            </a:r>
            <a:r>
              <a:rPr dirty="0" sz="2200" spc="-15">
                <a:solidFill>
                  <a:srgbClr val="292934"/>
                </a:solidFill>
                <a:latin typeface="Times New Roman"/>
                <a:cs typeface="Times New Roman"/>
              </a:rPr>
              <a:t>a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rın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	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beli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r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le</a:t>
            </a:r>
            <a:r>
              <a:rPr dirty="0" sz="2200" spc="5">
                <a:solidFill>
                  <a:srgbClr val="292934"/>
                </a:solidFill>
                <a:latin typeface="Times New Roman"/>
                <a:cs typeface="Times New Roman"/>
              </a:rPr>
              <a:t>n</a:t>
            </a:r>
            <a:r>
              <a:rPr dirty="0" sz="2200" spc="-25">
                <a:solidFill>
                  <a:srgbClr val="292934"/>
                </a:solidFill>
                <a:latin typeface="Times New Roman"/>
                <a:cs typeface="Times New Roman"/>
              </a:rPr>
              <a:t>m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esi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	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a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macı</a:t>
            </a:r>
            <a:r>
              <a:rPr dirty="0" sz="2200" spc="0">
                <a:solidFill>
                  <a:srgbClr val="292934"/>
                </a:solidFill>
                <a:latin typeface="Times New Roman"/>
                <a:cs typeface="Times New Roman"/>
              </a:rPr>
              <a:t>y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la  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(Pedgen et</a:t>
            </a:r>
            <a:r>
              <a:rPr dirty="0" sz="2200" spc="4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all,</a:t>
            </a:r>
            <a:r>
              <a:rPr dirty="0" sz="2200" spc="1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1995)		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benzetim</a:t>
            </a:r>
            <a:r>
              <a:rPr dirty="0" sz="2200" spc="-15">
                <a:solidFill>
                  <a:srgbClr val="292934"/>
                </a:solidFill>
                <a:latin typeface="Times New Roman"/>
                <a:cs typeface="Times New Roman"/>
              </a:rPr>
              <a:t> kullanılır.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217" y="228346"/>
            <a:ext cx="7348855" cy="66294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90"/>
              <a:t>Benzetim </a:t>
            </a:r>
            <a:r>
              <a:rPr dirty="0" spc="-55"/>
              <a:t>ve </a:t>
            </a:r>
            <a:r>
              <a:rPr dirty="0" spc="-95"/>
              <a:t>Modellemeye</a:t>
            </a:r>
            <a:r>
              <a:rPr dirty="0" spc="-525"/>
              <a:t> </a:t>
            </a:r>
            <a:r>
              <a:rPr dirty="0" spc="-80"/>
              <a:t>Giriş</a:t>
            </a:r>
          </a:p>
        </p:txBody>
      </p:sp>
      <p:sp>
        <p:nvSpPr>
          <p:cNvPr id="3" name="object 3"/>
          <p:cNvSpPr/>
          <p:nvPr/>
        </p:nvSpPr>
        <p:spPr>
          <a:xfrm>
            <a:off x="631190" y="1449705"/>
            <a:ext cx="266700" cy="272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01420" y="1262507"/>
            <a:ext cx="8255000" cy="46964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2235">
              <a:lnSpc>
                <a:spcPct val="100000"/>
              </a:lnSpc>
            </a:pPr>
            <a:r>
              <a:rPr dirty="0" sz="3600" b="1">
                <a:solidFill>
                  <a:srgbClr val="0000FF"/>
                </a:solidFill>
                <a:latin typeface="Times New Roman"/>
                <a:cs typeface="Times New Roman"/>
              </a:rPr>
              <a:t>Ne Zaman</a:t>
            </a:r>
            <a:r>
              <a:rPr dirty="0" sz="3600" spc="-8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3600" spc="-5" b="1">
                <a:solidFill>
                  <a:srgbClr val="0000FF"/>
                </a:solidFill>
                <a:latin typeface="Times New Roman"/>
                <a:cs typeface="Times New Roman"/>
              </a:rPr>
              <a:t>Kullanılır?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750">
              <a:latin typeface="Times New Roman"/>
              <a:cs typeface="Times New Roman"/>
            </a:endParaRPr>
          </a:p>
          <a:p>
            <a:pPr marL="12700">
              <a:lnSpc>
                <a:spcPts val="3025"/>
              </a:lnSpc>
              <a:spcBef>
                <a:spcPts val="5"/>
              </a:spcBef>
              <a:buClr>
                <a:srgbClr val="AC8F67"/>
              </a:buClr>
              <a:buFont typeface="Times New Roman"/>
              <a:buAutoNum type="arabicParenR"/>
              <a:tabLst>
                <a:tab pos="398780" algn="l"/>
              </a:tabLst>
            </a:pPr>
            <a:r>
              <a:rPr dirty="0" sz="2800" spc="-5">
                <a:solidFill>
                  <a:srgbClr val="292934"/>
                </a:solidFill>
                <a:latin typeface="Times New Roman"/>
                <a:cs typeface="Times New Roman"/>
              </a:rPr>
              <a:t>Üzerinde çalışacak sistem çalışmaya, deney</a:t>
            </a:r>
            <a:r>
              <a:rPr dirty="0" sz="2800" spc="-4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92934"/>
                </a:solidFill>
                <a:latin typeface="Times New Roman"/>
                <a:cs typeface="Times New Roman"/>
              </a:rPr>
              <a:t>yapmaya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025"/>
              </a:lnSpc>
            </a:pPr>
            <a:r>
              <a:rPr dirty="0" sz="2800" spc="-5">
                <a:solidFill>
                  <a:srgbClr val="292934"/>
                </a:solidFill>
                <a:latin typeface="Times New Roman"/>
                <a:cs typeface="Times New Roman"/>
              </a:rPr>
              <a:t>uygun</a:t>
            </a:r>
            <a:r>
              <a:rPr dirty="0" sz="2800" spc="-9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92934"/>
                </a:solidFill>
                <a:latin typeface="Times New Roman"/>
                <a:cs typeface="Times New Roman"/>
              </a:rPr>
              <a:t>değilse,</a:t>
            </a:r>
            <a:endParaRPr sz="2800">
              <a:latin typeface="Times New Roman"/>
              <a:cs typeface="Times New Roman"/>
            </a:endParaRPr>
          </a:p>
          <a:p>
            <a:pPr marL="398145" indent="-385445">
              <a:lnSpc>
                <a:spcPct val="100000"/>
              </a:lnSpc>
              <a:buClr>
                <a:srgbClr val="AC8F67"/>
              </a:buClr>
              <a:buFont typeface="Times New Roman"/>
              <a:buAutoNum type="arabicParenR" startAt="2"/>
              <a:tabLst>
                <a:tab pos="398780" algn="l"/>
              </a:tabLst>
            </a:pPr>
            <a:r>
              <a:rPr dirty="0" sz="2800" spc="-5">
                <a:solidFill>
                  <a:srgbClr val="292934"/>
                </a:solidFill>
                <a:latin typeface="Times New Roman"/>
                <a:cs typeface="Times New Roman"/>
              </a:rPr>
              <a:t>Sistem henüz tasarım aşamasında</a:t>
            </a:r>
            <a:r>
              <a:rPr dirty="0" sz="2800" spc="-3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92934"/>
                </a:solidFill>
                <a:latin typeface="Times New Roman"/>
                <a:cs typeface="Times New Roman"/>
              </a:rPr>
              <a:t>ise,</a:t>
            </a:r>
            <a:endParaRPr sz="2800">
              <a:latin typeface="Times New Roman"/>
              <a:cs typeface="Times New Roman"/>
            </a:endParaRPr>
          </a:p>
          <a:p>
            <a:pPr marL="398145" indent="-385445">
              <a:lnSpc>
                <a:spcPct val="100000"/>
              </a:lnSpc>
              <a:buClr>
                <a:srgbClr val="AC8F67"/>
              </a:buClr>
              <a:buFont typeface="Times New Roman"/>
              <a:buAutoNum type="arabicParenR" startAt="2"/>
              <a:tabLst>
                <a:tab pos="398780" algn="l"/>
              </a:tabLst>
            </a:pPr>
            <a:r>
              <a:rPr dirty="0" sz="2800" spc="-5">
                <a:solidFill>
                  <a:srgbClr val="292934"/>
                </a:solidFill>
                <a:latin typeface="Times New Roman"/>
                <a:cs typeface="Times New Roman"/>
              </a:rPr>
              <a:t>Problemin analitik çözümü </a:t>
            </a:r>
            <a:r>
              <a:rPr dirty="0" sz="2800" spc="-10">
                <a:solidFill>
                  <a:srgbClr val="292934"/>
                </a:solidFill>
                <a:latin typeface="Times New Roman"/>
                <a:cs typeface="Times New Roman"/>
              </a:rPr>
              <a:t>mümkün</a:t>
            </a:r>
            <a:r>
              <a:rPr dirty="0" sz="2800" spc="1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92934"/>
                </a:solidFill>
                <a:latin typeface="Times New Roman"/>
                <a:cs typeface="Times New Roman"/>
              </a:rPr>
              <a:t>değilse,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ts val="2690"/>
              </a:lnSpc>
              <a:spcBef>
                <a:spcPts val="650"/>
              </a:spcBef>
              <a:buClr>
                <a:srgbClr val="AC8F67"/>
              </a:buClr>
              <a:buFont typeface="Times New Roman"/>
              <a:buAutoNum type="arabicParenR" startAt="2"/>
              <a:tabLst>
                <a:tab pos="398780" algn="l"/>
              </a:tabLst>
            </a:pPr>
            <a:r>
              <a:rPr dirty="0" sz="2800" spc="-5">
                <a:solidFill>
                  <a:srgbClr val="292934"/>
                </a:solidFill>
                <a:latin typeface="Times New Roman"/>
                <a:cs typeface="Times New Roman"/>
              </a:rPr>
              <a:t>Problemin analitik </a:t>
            </a:r>
            <a:r>
              <a:rPr dirty="0" sz="2800" spc="-10">
                <a:solidFill>
                  <a:srgbClr val="292934"/>
                </a:solidFill>
                <a:latin typeface="Times New Roman"/>
                <a:cs typeface="Times New Roman"/>
              </a:rPr>
              <a:t>çözümü mümkün </a:t>
            </a:r>
            <a:r>
              <a:rPr dirty="0" sz="2800" spc="-5">
                <a:solidFill>
                  <a:srgbClr val="292934"/>
                </a:solidFill>
                <a:latin typeface="Times New Roman"/>
                <a:cs typeface="Times New Roman"/>
              </a:rPr>
              <a:t>olmasına rağmen  matematiksel modelin verebileceği sonuçlar </a:t>
            </a:r>
            <a:r>
              <a:rPr dirty="0" sz="2800">
                <a:solidFill>
                  <a:srgbClr val="292934"/>
                </a:solidFill>
                <a:latin typeface="Times New Roman"/>
                <a:cs typeface="Times New Roman"/>
              </a:rPr>
              <a:t>dışında </a:t>
            </a:r>
            <a:r>
              <a:rPr dirty="0" sz="2800" spc="-5">
                <a:solidFill>
                  <a:srgbClr val="292934"/>
                </a:solidFill>
                <a:latin typeface="Times New Roman"/>
                <a:cs typeface="Times New Roman"/>
              </a:rPr>
              <a:t>farklı  sonuçlarla</a:t>
            </a:r>
            <a:r>
              <a:rPr dirty="0" sz="2800" spc="-2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92934"/>
                </a:solidFill>
                <a:latin typeface="Times New Roman"/>
                <a:cs typeface="Times New Roman"/>
              </a:rPr>
              <a:t>ilgileniliyorsa,</a:t>
            </a:r>
            <a:endParaRPr sz="2800">
              <a:latin typeface="Times New Roman"/>
              <a:cs typeface="Times New Roman"/>
            </a:endParaRPr>
          </a:p>
          <a:p>
            <a:pPr marL="398145" indent="-385445">
              <a:lnSpc>
                <a:spcPct val="100000"/>
              </a:lnSpc>
              <a:spcBef>
                <a:spcPts val="20"/>
              </a:spcBef>
              <a:buClr>
                <a:srgbClr val="AC8F67"/>
              </a:buClr>
              <a:buFont typeface="Times New Roman"/>
              <a:buAutoNum type="arabicParenR" startAt="2"/>
              <a:tabLst>
                <a:tab pos="398780" algn="l"/>
              </a:tabLst>
            </a:pPr>
            <a:r>
              <a:rPr dirty="0" sz="2800" spc="-5">
                <a:solidFill>
                  <a:srgbClr val="292934"/>
                </a:solidFill>
                <a:latin typeface="Times New Roman"/>
                <a:cs typeface="Times New Roman"/>
              </a:rPr>
              <a:t>Sistemin </a:t>
            </a:r>
            <a:r>
              <a:rPr dirty="0" sz="2800">
                <a:solidFill>
                  <a:srgbClr val="292934"/>
                </a:solidFill>
                <a:latin typeface="Times New Roman"/>
                <a:cs typeface="Times New Roman"/>
              </a:rPr>
              <a:t>davranış </a:t>
            </a:r>
            <a:r>
              <a:rPr dirty="0" sz="2800" spc="-5">
                <a:solidFill>
                  <a:srgbClr val="292934"/>
                </a:solidFill>
                <a:latin typeface="Times New Roman"/>
                <a:cs typeface="Times New Roman"/>
              </a:rPr>
              <a:t>analizi</a:t>
            </a:r>
            <a:r>
              <a:rPr dirty="0" sz="2800" spc="-6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92934"/>
                </a:solidFill>
                <a:latin typeface="Times New Roman"/>
                <a:cs typeface="Times New Roman"/>
              </a:rPr>
              <a:t>yapılacaksa,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800" spc="-5">
                <a:solidFill>
                  <a:srgbClr val="292934"/>
                </a:solidFill>
                <a:latin typeface="Times New Roman"/>
                <a:cs typeface="Times New Roman"/>
              </a:rPr>
              <a:t>benzetim</a:t>
            </a:r>
            <a:r>
              <a:rPr dirty="0" sz="2800" spc="-6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800" spc="-15">
                <a:solidFill>
                  <a:srgbClr val="292934"/>
                </a:solidFill>
                <a:latin typeface="Times New Roman"/>
                <a:cs typeface="Times New Roman"/>
              </a:rPr>
              <a:t>kullanılır.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09929"/>
            <a:ext cx="2056764" cy="60960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0" spc="-105"/>
              <a:t>B</a:t>
            </a:r>
            <a:r>
              <a:rPr dirty="0" sz="4000" spc="-105"/>
              <a:t>en</a:t>
            </a:r>
            <a:r>
              <a:rPr dirty="0" sz="4000" spc="-100"/>
              <a:t>z</a:t>
            </a:r>
            <a:r>
              <a:rPr dirty="0" sz="4000" spc="-105"/>
              <a:t>e</a:t>
            </a:r>
            <a:r>
              <a:rPr dirty="0" sz="4000" spc="-100"/>
              <a:t>t</a:t>
            </a:r>
            <a:r>
              <a:rPr dirty="0" sz="4000" spc="-105"/>
              <a:t>i</a:t>
            </a:r>
            <a:r>
              <a:rPr dirty="0" sz="4000" spc="-5"/>
              <a:t>m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635886"/>
            <a:ext cx="8047990" cy="4601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Ne </a:t>
            </a:r>
            <a:r>
              <a:rPr dirty="0" sz="2400" spc="-10" b="1">
                <a:solidFill>
                  <a:srgbClr val="0000FF"/>
                </a:solidFill>
                <a:latin typeface="Times New Roman"/>
                <a:cs typeface="Times New Roman"/>
              </a:rPr>
              <a:t>Zaman 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İyi bir fikir</a:t>
            </a:r>
            <a:r>
              <a:rPr dirty="0" sz="2400" spc="-15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değildir?</a:t>
            </a:r>
            <a:endParaRPr sz="2400">
              <a:latin typeface="Times New Roman"/>
              <a:cs typeface="Times New Roman"/>
            </a:endParaRPr>
          </a:p>
          <a:p>
            <a:pPr marL="351155" indent="-33845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1790" algn="l"/>
              </a:tabLst>
            </a:pPr>
            <a:r>
              <a:rPr dirty="0" sz="2400" spc="-5" b="1" i="1">
                <a:solidFill>
                  <a:srgbClr val="292934"/>
                </a:solidFill>
                <a:latin typeface="Arial"/>
                <a:cs typeface="Arial"/>
              </a:rPr>
              <a:t>Problem Sağduyulu </a:t>
            </a:r>
            <a:r>
              <a:rPr dirty="0" sz="2400" b="1" i="1">
                <a:solidFill>
                  <a:srgbClr val="292934"/>
                </a:solidFill>
                <a:latin typeface="Arial"/>
                <a:cs typeface="Arial"/>
              </a:rPr>
              <a:t>bir </a:t>
            </a:r>
            <a:r>
              <a:rPr dirty="0" sz="2400" spc="-5" b="1" i="1">
                <a:solidFill>
                  <a:srgbClr val="292934"/>
                </a:solidFill>
                <a:latin typeface="Arial"/>
                <a:cs typeface="Arial"/>
              </a:rPr>
              <a:t>Analiz </a:t>
            </a:r>
            <a:r>
              <a:rPr dirty="0" sz="2400" b="1" i="1">
                <a:solidFill>
                  <a:srgbClr val="292934"/>
                </a:solidFill>
                <a:latin typeface="Arial"/>
                <a:cs typeface="Arial"/>
              </a:rPr>
              <a:t>ile</a:t>
            </a:r>
            <a:r>
              <a:rPr dirty="0" sz="2400" spc="-75" b="1" i="1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 b="1" i="1">
                <a:solidFill>
                  <a:srgbClr val="292934"/>
                </a:solidFill>
                <a:latin typeface="Arial"/>
                <a:cs typeface="Arial"/>
              </a:rPr>
              <a:t>Çözülebiliyorsa:</a:t>
            </a:r>
            <a:endParaRPr sz="2400">
              <a:latin typeface="Arial"/>
              <a:cs typeface="Arial"/>
            </a:endParaRPr>
          </a:p>
          <a:p>
            <a:pPr lvl="1" marL="469900" marR="37465" indent="-182880">
              <a:lnSpc>
                <a:spcPct val="100000"/>
              </a:lnSpc>
              <a:spcBef>
                <a:spcPts val="484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pos="470534" algn="l"/>
              </a:tabLst>
            </a:pPr>
            <a:r>
              <a:rPr dirty="0" sz="2000" i="1">
                <a:solidFill>
                  <a:srgbClr val="292934"/>
                </a:solidFill>
                <a:latin typeface="Arial"/>
                <a:cs typeface="Arial"/>
              </a:rPr>
              <a:t>Arabaları için taşıt vergisi ödemek isteyen saatte 100 müşteri,  </a:t>
            </a:r>
            <a:r>
              <a:rPr dirty="0" sz="2000" i="1">
                <a:solidFill>
                  <a:srgbClr val="292934"/>
                </a:solidFill>
                <a:latin typeface="Arial"/>
                <a:cs typeface="Arial"/>
              </a:rPr>
              <a:t>rasgele olarak bankaya </a:t>
            </a:r>
            <a:r>
              <a:rPr dirty="0" sz="2000" spc="-10" i="1">
                <a:solidFill>
                  <a:srgbClr val="292934"/>
                </a:solidFill>
                <a:latin typeface="Arial"/>
                <a:cs typeface="Arial"/>
              </a:rPr>
              <a:t>varmaktadır. </a:t>
            </a:r>
            <a:r>
              <a:rPr dirty="0" sz="2000" i="1">
                <a:solidFill>
                  <a:srgbClr val="292934"/>
                </a:solidFill>
                <a:latin typeface="Arial"/>
                <a:cs typeface="Arial"/>
              </a:rPr>
              <a:t>İlgili </a:t>
            </a:r>
            <a:r>
              <a:rPr dirty="0" sz="2000" spc="-5" i="1">
                <a:solidFill>
                  <a:srgbClr val="292934"/>
                </a:solidFill>
                <a:latin typeface="Arial"/>
                <a:cs typeface="Arial"/>
              </a:rPr>
              <a:t>memurun </a:t>
            </a:r>
            <a:r>
              <a:rPr dirty="0" sz="2000" i="1">
                <a:solidFill>
                  <a:srgbClr val="292934"/>
                </a:solidFill>
                <a:latin typeface="Arial"/>
                <a:cs typeface="Arial"/>
              </a:rPr>
              <a:t>her müşteri</a:t>
            </a:r>
            <a:r>
              <a:rPr dirty="0" sz="2000" spc="-135" i="1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292934"/>
                </a:solidFill>
                <a:latin typeface="Arial"/>
                <a:cs typeface="Arial"/>
              </a:rPr>
              <a:t>için  harcadığı süre değişmekle birlikte </a:t>
            </a:r>
            <a:r>
              <a:rPr dirty="0" sz="2000" spc="-5" i="1">
                <a:solidFill>
                  <a:srgbClr val="292934"/>
                </a:solidFill>
                <a:latin typeface="Arial"/>
                <a:cs typeface="Arial"/>
              </a:rPr>
              <a:t>ortalama </a:t>
            </a:r>
            <a:r>
              <a:rPr dirty="0" sz="2000" i="1">
                <a:solidFill>
                  <a:srgbClr val="292934"/>
                </a:solidFill>
                <a:latin typeface="Arial"/>
                <a:cs typeface="Arial"/>
              </a:rPr>
              <a:t>5</a:t>
            </a:r>
            <a:r>
              <a:rPr dirty="0" sz="2000" spc="-105" i="1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10" i="1">
                <a:solidFill>
                  <a:srgbClr val="292934"/>
                </a:solidFill>
                <a:latin typeface="Arial"/>
                <a:cs typeface="Arial"/>
              </a:rPr>
              <a:t>dakikadır.</a:t>
            </a:r>
            <a:endParaRPr sz="2000">
              <a:latin typeface="Arial"/>
              <a:cs typeface="Arial"/>
            </a:endParaRPr>
          </a:p>
          <a:p>
            <a:pPr lvl="1" marL="469900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Durumu kontrol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altında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tutabilmek için en az kaç görevli gereklidir</a:t>
            </a:r>
            <a:r>
              <a:rPr dirty="0" sz="2000" spc="-16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?</a:t>
            </a:r>
            <a:endParaRPr sz="2000">
              <a:latin typeface="Arial"/>
              <a:cs typeface="Arial"/>
            </a:endParaRPr>
          </a:p>
          <a:p>
            <a:pPr lvl="1" marL="469900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Durumu kontrol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altında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tutabilmek için en az 9 görevli</a:t>
            </a:r>
            <a:r>
              <a:rPr dirty="0" sz="2000" spc="-13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15">
                <a:solidFill>
                  <a:srgbClr val="292934"/>
                </a:solidFill>
                <a:latin typeface="Arial"/>
                <a:cs typeface="Arial"/>
              </a:rPr>
              <a:t>gerekir.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(5dk*100/60dk)</a:t>
            </a:r>
            <a:endParaRPr sz="2000">
              <a:latin typeface="Arial"/>
              <a:cs typeface="Arial"/>
            </a:endParaRPr>
          </a:p>
          <a:p>
            <a:pPr lvl="1" marL="469900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Daha fazla görevli olursa müşterilerin bekleme süresi</a:t>
            </a:r>
            <a:r>
              <a:rPr dirty="0" sz="2000" spc="-16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kısalacaktır.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0"/>
              </a:spcBef>
              <a:buClr>
                <a:srgbClr val="92A199"/>
              </a:buClr>
              <a:buSzPct val="83333"/>
              <a:buFont typeface="Arial"/>
              <a:buChar char="•"/>
              <a:tabLst>
                <a:tab pos="195580" algn="l"/>
              </a:tabLst>
            </a:pPr>
            <a:r>
              <a:rPr dirty="0" sz="2400" spc="-5" i="1">
                <a:solidFill>
                  <a:srgbClr val="292934"/>
                </a:solidFill>
                <a:latin typeface="Arial"/>
                <a:cs typeface="Arial"/>
              </a:rPr>
              <a:t>2. </a:t>
            </a:r>
            <a:r>
              <a:rPr dirty="0" sz="2400" spc="-5" b="1" i="1">
                <a:solidFill>
                  <a:srgbClr val="292934"/>
                </a:solidFill>
                <a:latin typeface="Arial"/>
                <a:cs typeface="Arial"/>
              </a:rPr>
              <a:t>Problem Analitik </a:t>
            </a:r>
            <a:r>
              <a:rPr dirty="0" sz="2400" b="1" i="1">
                <a:solidFill>
                  <a:srgbClr val="292934"/>
                </a:solidFill>
                <a:latin typeface="Arial"/>
                <a:cs typeface="Arial"/>
              </a:rPr>
              <a:t>Olarak</a:t>
            </a:r>
            <a:r>
              <a:rPr dirty="0" sz="2400" spc="-80" b="1" i="1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 b="1" i="1">
                <a:solidFill>
                  <a:srgbClr val="292934"/>
                </a:solidFill>
                <a:latin typeface="Arial"/>
                <a:cs typeface="Arial"/>
              </a:rPr>
              <a:t>Çözülebiliyorsa:</a:t>
            </a:r>
            <a:endParaRPr sz="2400">
              <a:latin typeface="Arial"/>
              <a:cs typeface="Arial"/>
            </a:endParaRPr>
          </a:p>
          <a:p>
            <a:pPr lvl="1" marL="469900" marR="5080" indent="-182880">
              <a:lnSpc>
                <a:spcPct val="100000"/>
              </a:lnSpc>
              <a:spcBef>
                <a:spcPts val="484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Kararlı hal kuyruk modelleri, raslantısal envanter modelleri gibi  kapalı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form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denklemler ile çözülebilen durumlarda simülasyon</a:t>
            </a:r>
            <a:r>
              <a:rPr dirty="0" sz="2000" spc="-1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daha  pahalı bir</a:t>
            </a:r>
            <a:r>
              <a:rPr dirty="0" sz="2000" spc="-114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yöntemdir.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600" spc="-100"/>
              <a:t>B</a:t>
            </a:r>
            <a:r>
              <a:rPr dirty="0" sz="3600" spc="-95"/>
              <a:t>en</a:t>
            </a:r>
            <a:r>
              <a:rPr dirty="0" sz="3600" spc="-100"/>
              <a:t>z</a:t>
            </a:r>
            <a:r>
              <a:rPr dirty="0" sz="3600" spc="-95"/>
              <a:t>e</a:t>
            </a:r>
            <a:r>
              <a:rPr dirty="0" sz="3600" spc="-105"/>
              <a:t>t</a:t>
            </a:r>
            <a:r>
              <a:rPr dirty="0" sz="3600" spc="-90"/>
              <a:t>i</a:t>
            </a:r>
            <a:r>
              <a:rPr dirty="0" sz="3600"/>
              <a:t>m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108202"/>
            <a:ext cx="8020684" cy="51511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0">
              <a:lnSpc>
                <a:spcPct val="100000"/>
              </a:lnSpc>
            </a:pPr>
            <a:r>
              <a:rPr dirty="0" sz="1800" spc="-50" b="1">
                <a:solidFill>
                  <a:srgbClr val="0000FF"/>
                </a:solidFill>
                <a:latin typeface="Times New Roman"/>
                <a:cs typeface="Times New Roman"/>
              </a:rPr>
              <a:t>Ne</a:t>
            </a:r>
            <a:r>
              <a:rPr dirty="0" sz="1800" spc="-22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 spc="-85" b="1">
                <a:solidFill>
                  <a:srgbClr val="0000FF"/>
                </a:solidFill>
                <a:latin typeface="Times New Roman"/>
                <a:cs typeface="Times New Roman"/>
              </a:rPr>
              <a:t>Zaman</a:t>
            </a:r>
            <a:r>
              <a:rPr dirty="0" sz="1800" spc="-21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 spc="-65" b="1">
                <a:solidFill>
                  <a:srgbClr val="0000FF"/>
                </a:solidFill>
                <a:latin typeface="Times New Roman"/>
                <a:cs typeface="Times New Roman"/>
              </a:rPr>
              <a:t>İyi</a:t>
            </a:r>
            <a:r>
              <a:rPr dirty="0" sz="1800" spc="-23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 spc="-70" b="1">
                <a:solidFill>
                  <a:srgbClr val="0000FF"/>
                </a:solidFill>
                <a:latin typeface="Times New Roman"/>
                <a:cs typeface="Times New Roman"/>
              </a:rPr>
              <a:t>bir</a:t>
            </a:r>
            <a:r>
              <a:rPr dirty="0" sz="1800" spc="-25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 spc="-80" b="1">
                <a:solidFill>
                  <a:srgbClr val="0000FF"/>
                </a:solidFill>
                <a:latin typeface="Times New Roman"/>
                <a:cs typeface="Times New Roman"/>
              </a:rPr>
              <a:t>fikir</a:t>
            </a:r>
            <a:r>
              <a:rPr dirty="0" sz="1800" spc="-27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 spc="-90" b="1">
                <a:solidFill>
                  <a:srgbClr val="0000FF"/>
                </a:solidFill>
                <a:latin typeface="Times New Roman"/>
                <a:cs typeface="Times New Roman"/>
              </a:rPr>
              <a:t>değildir?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/>
              <a:cs typeface="Times New Roman"/>
            </a:endParaRPr>
          </a:p>
          <a:p>
            <a:pPr marL="367665" indent="-354965">
              <a:lnSpc>
                <a:spcPct val="100000"/>
              </a:lnSpc>
              <a:buAutoNum type="arabicPlain" startAt="3"/>
              <a:tabLst>
                <a:tab pos="368300" algn="l"/>
              </a:tabLst>
            </a:pPr>
            <a:r>
              <a:rPr dirty="0" sz="2400" b="1" i="1">
                <a:solidFill>
                  <a:srgbClr val="292934"/>
                </a:solidFill>
                <a:latin typeface="Arial"/>
                <a:cs typeface="Arial"/>
              </a:rPr>
              <a:t>Gerçek Sistem Üzerinde Değişiklik ve </a:t>
            </a:r>
            <a:r>
              <a:rPr dirty="0" sz="2400" spc="-5" b="1" i="1">
                <a:solidFill>
                  <a:srgbClr val="292934"/>
                </a:solidFill>
                <a:latin typeface="Arial"/>
                <a:cs typeface="Arial"/>
              </a:rPr>
              <a:t>Deney</a:t>
            </a:r>
            <a:r>
              <a:rPr dirty="0" sz="2400" spc="-80" b="1" i="1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 b="1" i="1">
                <a:solidFill>
                  <a:srgbClr val="292934"/>
                </a:solidFill>
                <a:latin typeface="Arial"/>
                <a:cs typeface="Arial"/>
              </a:rPr>
              <a:t>yapmak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400" spc="-5" b="1" i="1">
                <a:solidFill>
                  <a:srgbClr val="292934"/>
                </a:solidFill>
                <a:latin typeface="Arial"/>
                <a:cs typeface="Arial"/>
              </a:rPr>
              <a:t>Daha</a:t>
            </a:r>
            <a:r>
              <a:rPr dirty="0" sz="2400" spc="-55" b="1" i="1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 b="1" i="1">
                <a:solidFill>
                  <a:srgbClr val="292934"/>
                </a:solidFill>
                <a:latin typeface="Arial"/>
                <a:cs typeface="Arial"/>
              </a:rPr>
              <a:t>Kolaysa:</a:t>
            </a:r>
            <a:endParaRPr sz="2400">
              <a:latin typeface="Arial"/>
              <a:cs typeface="Arial"/>
            </a:endParaRPr>
          </a:p>
          <a:p>
            <a:pPr lvl="1" marL="469900" marR="189865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Bu seçenek bariz görünmekle birlikte gözden kaçabilir: Arabaya  servis seçeneği olan bir restoran için detaylı bir model</a:t>
            </a:r>
            <a:r>
              <a:rPr dirty="0" sz="2000" spc="-15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oluşturulup  ikinci bir servis penceresi açmanın servis süresine ne kadar katkı  sağlayacağını belirlemek için bir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çalışma yapılmış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ve modelin  tamamlanması haftalar </a:t>
            </a:r>
            <a:r>
              <a:rPr dirty="0" sz="2000" spc="-15">
                <a:solidFill>
                  <a:srgbClr val="292934"/>
                </a:solidFill>
                <a:latin typeface="Arial"/>
                <a:cs typeface="Arial"/>
              </a:rPr>
              <a:t>sürmüştür.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Öte yandan rakip bir restoran  aynı fikri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test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etmek için ikinci bir elemanına uzaktan ses iletişimi  kuracak bir cihaz vererek çalışmayı birkaç gün içinde  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tamamlamıştır.</a:t>
            </a:r>
            <a:endParaRPr sz="2000">
              <a:latin typeface="Arial"/>
              <a:cs typeface="Arial"/>
            </a:endParaRPr>
          </a:p>
          <a:p>
            <a:pPr marL="340360" indent="-327660">
              <a:lnSpc>
                <a:spcPct val="100000"/>
              </a:lnSpc>
              <a:spcBef>
                <a:spcPts val="520"/>
              </a:spcBef>
              <a:buAutoNum type="arabicPlain" startAt="4"/>
              <a:tabLst>
                <a:tab pos="340995" algn="l"/>
              </a:tabLst>
            </a:pPr>
            <a:r>
              <a:rPr dirty="0" sz="2200" spc="-5" b="1" i="1">
                <a:solidFill>
                  <a:srgbClr val="292934"/>
                </a:solidFill>
                <a:latin typeface="Arial"/>
                <a:cs typeface="Arial"/>
              </a:rPr>
              <a:t>Simülasyon Maliyeti Sağlanacak Kazancın Üzerinde</a:t>
            </a:r>
            <a:r>
              <a:rPr dirty="0" sz="2200" spc="155" b="1" i="1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5" b="1" i="1">
                <a:solidFill>
                  <a:srgbClr val="292934"/>
                </a:solidFill>
                <a:latin typeface="Arial"/>
                <a:cs typeface="Arial"/>
              </a:rPr>
              <a:t>ise:</a:t>
            </a:r>
            <a:endParaRPr sz="2200">
              <a:latin typeface="Arial"/>
              <a:cs typeface="Arial"/>
            </a:endParaRPr>
          </a:p>
          <a:p>
            <a:pPr lvl="1" marL="469900" marR="203200" indent="-182880">
              <a:lnSpc>
                <a:spcPct val="100000"/>
              </a:lnSpc>
              <a:spcBef>
                <a:spcPts val="489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Hemen hemen tüm simülasyon projelerinin nitel faydaları</a:t>
            </a:r>
            <a:r>
              <a:rPr dirty="0" sz="2000" spc="-15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olmakla  birlikte maliyetler elde edilmesi umulan maddi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fayda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ile  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kıyaslanmalıdır.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0" spc="-90"/>
              <a:t>BENZETİM</a:t>
            </a:r>
            <a:endParaRPr sz="4000"/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2000" spc="-50" b="1">
                <a:solidFill>
                  <a:srgbClr val="0000FF"/>
                </a:solidFill>
                <a:latin typeface="Times New Roman"/>
                <a:cs typeface="Times New Roman"/>
              </a:rPr>
              <a:t>Ne</a:t>
            </a:r>
            <a:r>
              <a:rPr dirty="0" sz="2000" spc="-22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80" b="1">
                <a:solidFill>
                  <a:srgbClr val="0000FF"/>
                </a:solidFill>
                <a:latin typeface="Times New Roman"/>
                <a:cs typeface="Times New Roman"/>
              </a:rPr>
              <a:t>Zaman</a:t>
            </a:r>
            <a:r>
              <a:rPr dirty="0" sz="2000" spc="-23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65" b="1">
                <a:solidFill>
                  <a:srgbClr val="0000FF"/>
                </a:solidFill>
                <a:latin typeface="Times New Roman"/>
                <a:cs typeface="Times New Roman"/>
              </a:rPr>
              <a:t>İyi</a:t>
            </a:r>
            <a:r>
              <a:rPr dirty="0" sz="2000" spc="-229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65" b="1">
                <a:solidFill>
                  <a:srgbClr val="0000FF"/>
                </a:solidFill>
                <a:latin typeface="Times New Roman"/>
                <a:cs typeface="Times New Roman"/>
              </a:rPr>
              <a:t>bir</a:t>
            </a:r>
            <a:r>
              <a:rPr dirty="0" sz="2000" spc="-27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80" b="1">
                <a:solidFill>
                  <a:srgbClr val="0000FF"/>
                </a:solidFill>
                <a:latin typeface="Times New Roman"/>
                <a:cs typeface="Times New Roman"/>
              </a:rPr>
              <a:t>fikir</a:t>
            </a:r>
            <a:r>
              <a:rPr dirty="0" sz="2000" spc="-27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95" b="1">
                <a:solidFill>
                  <a:srgbClr val="0000FF"/>
                </a:solidFill>
                <a:latin typeface="Times New Roman"/>
                <a:cs typeface="Times New Roman"/>
              </a:rPr>
              <a:t>değildir?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04898"/>
            <a:ext cx="7861934" cy="4519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40360" indent="-327660">
              <a:lnSpc>
                <a:spcPct val="100000"/>
              </a:lnSpc>
              <a:buAutoNum type="arabicPlain" startAt="5"/>
              <a:tabLst>
                <a:tab pos="340995" algn="l"/>
              </a:tabLst>
            </a:pPr>
            <a:r>
              <a:rPr dirty="0" sz="2200" spc="-5" b="1" i="1">
                <a:solidFill>
                  <a:srgbClr val="292934"/>
                </a:solidFill>
                <a:latin typeface="Arial"/>
                <a:cs typeface="Arial"/>
              </a:rPr>
              <a:t>Proje için </a:t>
            </a:r>
            <a:r>
              <a:rPr dirty="0" sz="2200" spc="-15" b="1" i="1">
                <a:solidFill>
                  <a:srgbClr val="292934"/>
                </a:solidFill>
                <a:latin typeface="Arial"/>
                <a:cs typeface="Arial"/>
              </a:rPr>
              <a:t>Yeterli </a:t>
            </a:r>
            <a:r>
              <a:rPr dirty="0" sz="2200" spc="-5" b="1" i="1">
                <a:solidFill>
                  <a:srgbClr val="292934"/>
                </a:solidFill>
                <a:latin typeface="Arial"/>
                <a:cs typeface="Arial"/>
              </a:rPr>
              <a:t>Kaynaklar </a:t>
            </a:r>
            <a:r>
              <a:rPr dirty="0" sz="2200" spc="-10" b="1" i="1">
                <a:solidFill>
                  <a:srgbClr val="292934"/>
                </a:solidFill>
                <a:latin typeface="Arial"/>
                <a:cs typeface="Arial"/>
              </a:rPr>
              <a:t>Mevcut</a:t>
            </a:r>
            <a:r>
              <a:rPr dirty="0" sz="2200" spc="105" b="1" i="1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5" b="1" i="1">
                <a:solidFill>
                  <a:srgbClr val="292934"/>
                </a:solidFill>
                <a:latin typeface="Arial"/>
                <a:cs typeface="Arial"/>
              </a:rPr>
              <a:t>Değilse:</a:t>
            </a:r>
            <a:endParaRPr sz="2200">
              <a:latin typeface="Arial"/>
              <a:cs typeface="Arial"/>
            </a:endParaRPr>
          </a:p>
          <a:p>
            <a:pPr lvl="1" marL="469900" marR="514984" indent="-182880">
              <a:lnSpc>
                <a:spcPts val="2050"/>
              </a:lnSpc>
              <a:spcBef>
                <a:spcPts val="500"/>
              </a:spcBef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Başarılı bir simülasyon projesinin tamamlanması için gerekli ana  kaynaklar: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z="2200" spc="-5" b="1" i="1">
                <a:solidFill>
                  <a:srgbClr val="292934"/>
                </a:solidFill>
                <a:latin typeface="Arial"/>
                <a:cs typeface="Arial"/>
              </a:rPr>
              <a:t>İnsan-Yazılım-Bilgisayar-Para</a:t>
            </a:r>
            <a:endParaRPr sz="2200">
              <a:latin typeface="Arial"/>
              <a:cs typeface="Arial"/>
            </a:endParaRPr>
          </a:p>
          <a:p>
            <a:pPr lvl="1" marL="469900" indent="-182880">
              <a:lnSpc>
                <a:spcPts val="2165"/>
              </a:lnSpc>
              <a:spcBef>
                <a:spcPts val="240"/>
              </a:spcBef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dirty="0" sz="1900" spc="-10">
                <a:solidFill>
                  <a:srgbClr val="292934"/>
                </a:solidFill>
                <a:latin typeface="Arial"/>
                <a:cs typeface="Arial"/>
              </a:rPr>
              <a:t>En </a:t>
            </a: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önemli bileşen doğru detay seviyesini seçecek ve</a:t>
            </a:r>
            <a:r>
              <a:rPr dirty="0" sz="1900" spc="28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modeli</a:t>
            </a:r>
            <a:endParaRPr sz="1900">
              <a:latin typeface="Arial"/>
              <a:cs typeface="Arial"/>
            </a:endParaRPr>
          </a:p>
          <a:p>
            <a:pPr marL="469900">
              <a:lnSpc>
                <a:spcPts val="2165"/>
              </a:lnSpc>
            </a:pP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oluşturacak</a:t>
            </a:r>
            <a:r>
              <a:rPr dirty="0" sz="19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900" spc="-10">
                <a:solidFill>
                  <a:srgbClr val="292934"/>
                </a:solidFill>
                <a:latin typeface="Arial"/>
                <a:cs typeface="Arial"/>
              </a:rPr>
              <a:t>insan(lar)dır.</a:t>
            </a:r>
            <a:endParaRPr sz="1900">
              <a:latin typeface="Arial"/>
              <a:cs typeface="Arial"/>
            </a:endParaRPr>
          </a:p>
          <a:p>
            <a:pPr marL="308610" indent="-295910">
              <a:lnSpc>
                <a:spcPct val="100000"/>
              </a:lnSpc>
              <a:spcBef>
                <a:spcPts val="235"/>
              </a:spcBef>
              <a:buAutoNum type="arabicPlain" startAt="6"/>
              <a:tabLst>
                <a:tab pos="309245" algn="l"/>
              </a:tabLst>
            </a:pPr>
            <a:r>
              <a:rPr dirty="0" sz="2000" b="1">
                <a:solidFill>
                  <a:srgbClr val="292934"/>
                </a:solidFill>
                <a:latin typeface="Arial"/>
                <a:cs typeface="Arial"/>
              </a:rPr>
              <a:t>Model sonuçlarından </a:t>
            </a:r>
            <a:r>
              <a:rPr dirty="0" sz="2000" spc="-5" b="1">
                <a:solidFill>
                  <a:srgbClr val="292934"/>
                </a:solidFill>
                <a:latin typeface="Arial"/>
                <a:cs typeface="Arial"/>
              </a:rPr>
              <a:t>Faydalanmaya </a:t>
            </a:r>
            <a:r>
              <a:rPr dirty="0" sz="2000" spc="-15" b="1">
                <a:solidFill>
                  <a:srgbClr val="292934"/>
                </a:solidFill>
                <a:latin typeface="Arial"/>
                <a:cs typeface="Arial"/>
              </a:rPr>
              <a:t>Yetecek </a:t>
            </a:r>
            <a:r>
              <a:rPr dirty="0" sz="2000" b="1">
                <a:solidFill>
                  <a:srgbClr val="292934"/>
                </a:solidFill>
                <a:latin typeface="Arial"/>
                <a:cs typeface="Arial"/>
              </a:rPr>
              <a:t>Süre</a:t>
            </a:r>
            <a:r>
              <a:rPr dirty="0" sz="2000" spc="-140" b="1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25" b="1">
                <a:solidFill>
                  <a:srgbClr val="292934"/>
                </a:solidFill>
                <a:latin typeface="Arial"/>
                <a:cs typeface="Arial"/>
              </a:rPr>
              <a:t>Yoksa:</a:t>
            </a:r>
            <a:endParaRPr sz="2000">
              <a:latin typeface="Arial"/>
              <a:cs typeface="Arial"/>
            </a:endParaRPr>
          </a:p>
          <a:p>
            <a:pPr lvl="1" marL="469900" marR="5080" indent="-182880">
              <a:lnSpc>
                <a:spcPct val="90100"/>
              </a:lnSpc>
              <a:spcBef>
                <a:spcPts val="455"/>
              </a:spcBef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Proje süresi çok kısa, Modelin geliştirilmesi ve testi çok uzun.  </a:t>
            </a:r>
            <a:r>
              <a:rPr dirty="0" sz="1900" spc="-5" i="1">
                <a:solidFill>
                  <a:srgbClr val="292934"/>
                </a:solidFill>
                <a:latin typeface="Arial"/>
                <a:cs typeface="Arial"/>
              </a:rPr>
              <a:t>Simülasyon </a:t>
            </a:r>
            <a:r>
              <a:rPr dirty="0" sz="1900" spc="-10" i="1">
                <a:solidFill>
                  <a:srgbClr val="292934"/>
                </a:solidFill>
                <a:latin typeface="Arial"/>
                <a:cs typeface="Arial"/>
              </a:rPr>
              <a:t>modeli </a:t>
            </a:r>
            <a:r>
              <a:rPr dirty="0" sz="1900" spc="-5" i="1">
                <a:solidFill>
                  <a:srgbClr val="292934"/>
                </a:solidFill>
                <a:latin typeface="Arial"/>
                <a:cs typeface="Arial"/>
              </a:rPr>
              <a:t>istenen cevapları verebilecek kadar detaylı olmalı  </a:t>
            </a:r>
            <a:r>
              <a:rPr dirty="0" sz="1900" spc="-10" i="1">
                <a:solidFill>
                  <a:srgbClr val="292934"/>
                </a:solidFill>
                <a:latin typeface="Arial"/>
                <a:cs typeface="Arial"/>
              </a:rPr>
              <a:t>ama </a:t>
            </a:r>
            <a:r>
              <a:rPr dirty="0" sz="1900" spc="-5" i="1">
                <a:solidFill>
                  <a:srgbClr val="292934"/>
                </a:solidFill>
                <a:latin typeface="Arial"/>
                <a:cs typeface="Arial"/>
              </a:rPr>
              <a:t>çok detaylı da</a:t>
            </a:r>
            <a:r>
              <a:rPr dirty="0" sz="1900" spc="40" i="1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900" spc="-5" i="1">
                <a:solidFill>
                  <a:srgbClr val="292934"/>
                </a:solidFill>
                <a:latin typeface="Arial"/>
                <a:cs typeface="Arial"/>
              </a:rPr>
              <a:t>olmamalı</a:t>
            </a: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!</a:t>
            </a:r>
            <a:endParaRPr sz="1900">
              <a:latin typeface="Arial"/>
              <a:cs typeface="Arial"/>
            </a:endParaRPr>
          </a:p>
          <a:p>
            <a:pPr marL="340360" indent="-327660">
              <a:lnSpc>
                <a:spcPct val="100000"/>
              </a:lnSpc>
              <a:spcBef>
                <a:spcPts val="250"/>
              </a:spcBef>
              <a:buFont typeface="Arial"/>
              <a:buAutoNum type="arabicPlain" startAt="6"/>
              <a:tabLst>
                <a:tab pos="340995" algn="l"/>
              </a:tabLst>
            </a:pPr>
            <a:r>
              <a:rPr dirty="0" sz="2200" spc="-5" b="1">
                <a:solidFill>
                  <a:srgbClr val="292934"/>
                </a:solidFill>
                <a:latin typeface="Arial"/>
                <a:cs typeface="Arial"/>
              </a:rPr>
              <a:t>Gerekli </a:t>
            </a:r>
            <a:r>
              <a:rPr dirty="0" sz="2200" spc="-20" b="1">
                <a:solidFill>
                  <a:srgbClr val="292934"/>
                </a:solidFill>
                <a:latin typeface="Arial"/>
                <a:cs typeface="Arial"/>
              </a:rPr>
              <a:t>Veriler </a:t>
            </a:r>
            <a:r>
              <a:rPr dirty="0" sz="2200" spc="-5" b="1">
                <a:solidFill>
                  <a:srgbClr val="292934"/>
                </a:solidFill>
                <a:latin typeface="Arial"/>
                <a:cs typeface="Arial"/>
              </a:rPr>
              <a:t>Hatta </a:t>
            </a:r>
            <a:r>
              <a:rPr dirty="0" sz="2200" spc="-30" b="1">
                <a:solidFill>
                  <a:srgbClr val="292934"/>
                </a:solidFill>
                <a:latin typeface="Arial"/>
                <a:cs typeface="Arial"/>
              </a:rPr>
              <a:t>Tahmin </a:t>
            </a:r>
            <a:r>
              <a:rPr dirty="0" sz="2200" spc="-5" b="1">
                <a:solidFill>
                  <a:srgbClr val="292934"/>
                </a:solidFill>
                <a:latin typeface="Arial"/>
                <a:cs typeface="Arial"/>
              </a:rPr>
              <a:t>Bile</a:t>
            </a:r>
            <a:r>
              <a:rPr dirty="0" sz="2200" spc="15" b="1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30" b="1">
                <a:solidFill>
                  <a:srgbClr val="292934"/>
                </a:solidFill>
                <a:latin typeface="Arial"/>
                <a:cs typeface="Arial"/>
              </a:rPr>
              <a:t>Yoksa:</a:t>
            </a:r>
            <a:endParaRPr sz="2200">
              <a:latin typeface="Arial"/>
              <a:cs typeface="Arial"/>
            </a:endParaRPr>
          </a:p>
          <a:p>
            <a:pPr lvl="1" marL="469900" marR="381000" indent="-182880">
              <a:lnSpc>
                <a:spcPct val="90000"/>
              </a:lnSpc>
              <a:spcBef>
                <a:spcPts val="465"/>
              </a:spcBef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Simülasyon projesinin tasarım aşamasında projeden beklentileri  karşılayacak ve proje için planlanan detay seviyesini karşılayacak  verilerin var olup olmadığı, yoksa nasıl elde edilebileceği  </a:t>
            </a:r>
            <a:r>
              <a:rPr dirty="0" sz="1900" spc="-10">
                <a:solidFill>
                  <a:srgbClr val="292934"/>
                </a:solidFill>
                <a:latin typeface="Arial"/>
                <a:cs typeface="Arial"/>
              </a:rPr>
              <a:t>araştırılmalıdır.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600" spc="-90"/>
              <a:t>BENZETİM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884173"/>
            <a:ext cx="8043545" cy="518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0" b="1">
                <a:solidFill>
                  <a:srgbClr val="0000FF"/>
                </a:solidFill>
                <a:latin typeface="Times New Roman"/>
                <a:cs typeface="Times New Roman"/>
              </a:rPr>
              <a:t>Ne</a:t>
            </a:r>
            <a:r>
              <a:rPr dirty="0" sz="1800" spc="-22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 spc="-85" b="1">
                <a:solidFill>
                  <a:srgbClr val="0000FF"/>
                </a:solidFill>
                <a:latin typeface="Times New Roman"/>
                <a:cs typeface="Times New Roman"/>
              </a:rPr>
              <a:t>Zaman</a:t>
            </a:r>
            <a:r>
              <a:rPr dirty="0" sz="1800" spc="-21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 spc="-65" b="1">
                <a:solidFill>
                  <a:srgbClr val="0000FF"/>
                </a:solidFill>
                <a:latin typeface="Times New Roman"/>
                <a:cs typeface="Times New Roman"/>
              </a:rPr>
              <a:t>İyi</a:t>
            </a:r>
            <a:r>
              <a:rPr dirty="0" sz="1800" spc="-23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 spc="-70" b="1">
                <a:solidFill>
                  <a:srgbClr val="0000FF"/>
                </a:solidFill>
                <a:latin typeface="Times New Roman"/>
                <a:cs typeface="Times New Roman"/>
              </a:rPr>
              <a:t>bir</a:t>
            </a:r>
            <a:r>
              <a:rPr dirty="0" sz="1800" spc="-25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 spc="-80" b="1">
                <a:solidFill>
                  <a:srgbClr val="0000FF"/>
                </a:solidFill>
                <a:latin typeface="Times New Roman"/>
                <a:cs typeface="Times New Roman"/>
              </a:rPr>
              <a:t>fikir</a:t>
            </a:r>
            <a:r>
              <a:rPr dirty="0" sz="1800" spc="-27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 spc="-90" b="1">
                <a:solidFill>
                  <a:srgbClr val="0000FF"/>
                </a:solidFill>
                <a:latin typeface="Times New Roman"/>
                <a:cs typeface="Times New Roman"/>
              </a:rPr>
              <a:t>değildir?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buAutoNum type="arabicPlain" startAt="8"/>
              <a:tabLst>
                <a:tab pos="340995" algn="l"/>
              </a:tabLst>
            </a:pPr>
            <a:r>
              <a:rPr dirty="0" sz="2200" spc="-5" b="1">
                <a:solidFill>
                  <a:srgbClr val="292934"/>
                </a:solidFill>
                <a:latin typeface="Arial"/>
                <a:cs typeface="Arial"/>
              </a:rPr>
              <a:t>Modelin Doğrulanması ve Sağlaması</a:t>
            </a:r>
            <a:r>
              <a:rPr dirty="0" sz="2200" spc="75" b="1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15" b="1">
                <a:solidFill>
                  <a:srgbClr val="292934"/>
                </a:solidFill>
                <a:latin typeface="Arial"/>
                <a:cs typeface="Arial"/>
              </a:rPr>
              <a:t>Yapılamıyorsa:</a:t>
            </a:r>
            <a:endParaRPr sz="2200">
              <a:latin typeface="Arial"/>
              <a:cs typeface="Arial"/>
            </a:endParaRPr>
          </a:p>
          <a:p>
            <a:pPr lvl="1" marL="469900" marR="512445" indent="-182880">
              <a:lnSpc>
                <a:spcPts val="2160"/>
              </a:lnSpc>
              <a:spcBef>
                <a:spcPts val="52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dirty="0" sz="2000" spc="-20">
                <a:solidFill>
                  <a:srgbClr val="292934"/>
                </a:solidFill>
                <a:latin typeface="Arial"/>
                <a:cs typeface="Arial"/>
              </a:rPr>
              <a:t>Validate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(onay-ispat) </a:t>
            </a:r>
            <a:r>
              <a:rPr dirty="0" sz="2000" spc="-20">
                <a:solidFill>
                  <a:srgbClr val="292934"/>
                </a:solidFill>
                <a:latin typeface="Arial"/>
                <a:cs typeface="Arial"/>
              </a:rPr>
              <a:t>Verify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(onay-denetleme) Modeli test  senaryoları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karşısında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doğrulamak için kullanışlı veriler</a:t>
            </a:r>
            <a:r>
              <a:rPr dirty="0" sz="2000" spc="-114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mevcut  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olmayabilir. </a:t>
            </a:r>
            <a:r>
              <a:rPr dirty="0" sz="2000" spc="-25">
                <a:solidFill>
                  <a:srgbClr val="292934"/>
                </a:solidFill>
                <a:latin typeface="Arial"/>
                <a:cs typeface="Arial"/>
              </a:rPr>
              <a:t>Yeterli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zaman</a:t>
            </a:r>
            <a:r>
              <a:rPr dirty="0" sz="2000" spc="-8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olmayabilir...</a:t>
            </a:r>
            <a:endParaRPr sz="2000">
              <a:latin typeface="Arial"/>
              <a:cs typeface="Arial"/>
            </a:endParaRPr>
          </a:p>
          <a:p>
            <a:pPr marL="340360" indent="-327660">
              <a:lnSpc>
                <a:spcPct val="100000"/>
              </a:lnSpc>
              <a:spcBef>
                <a:spcPts val="220"/>
              </a:spcBef>
              <a:buAutoNum type="arabicPlain" startAt="8"/>
              <a:tabLst>
                <a:tab pos="340995" algn="l"/>
              </a:tabLst>
            </a:pPr>
            <a:r>
              <a:rPr dirty="0" sz="2200" spc="-5" b="1">
                <a:solidFill>
                  <a:srgbClr val="292934"/>
                </a:solidFill>
                <a:latin typeface="Arial"/>
                <a:cs typeface="Arial"/>
              </a:rPr>
              <a:t>Projeden Beklentiler Karşılanabilir </a:t>
            </a:r>
            <a:r>
              <a:rPr dirty="0" sz="2200" spc="-10" b="1">
                <a:solidFill>
                  <a:srgbClr val="292934"/>
                </a:solidFill>
                <a:latin typeface="Arial"/>
                <a:cs typeface="Arial"/>
              </a:rPr>
              <a:t>Düzeyde</a:t>
            </a:r>
            <a:r>
              <a:rPr dirty="0" sz="2200" spc="165" b="1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292934"/>
                </a:solidFill>
                <a:latin typeface="Arial"/>
                <a:cs typeface="Arial"/>
              </a:rPr>
              <a:t>Değilse:</a:t>
            </a:r>
            <a:endParaRPr sz="2200">
              <a:latin typeface="Arial"/>
              <a:cs typeface="Arial"/>
            </a:endParaRPr>
          </a:p>
          <a:p>
            <a:pPr lvl="1" marL="469900" marR="548005" indent="-182880">
              <a:lnSpc>
                <a:spcPct val="90000"/>
              </a:lnSpc>
              <a:spcBef>
                <a:spcPts val="484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Modeller ancak göz önüne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aldıkları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problemler ile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ilgili</a:t>
            </a:r>
            <a:r>
              <a:rPr dirty="0" sz="2000" spc="-6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sorulara  cevap 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verebilir.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Deneyimsiz yöneticiler sistem bir kez  modellendiğinde sordukları tüm sorulara cevap alabileceklerini  düşünebilirler</a:t>
            </a:r>
            <a:r>
              <a:rPr dirty="0" sz="2000" spc="-9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!</a:t>
            </a:r>
            <a:endParaRPr sz="2000">
              <a:latin typeface="Arial"/>
              <a:cs typeface="Arial"/>
            </a:endParaRPr>
          </a:p>
          <a:p>
            <a:pPr marL="12700" marR="617220">
              <a:lnSpc>
                <a:spcPts val="2590"/>
              </a:lnSpc>
              <a:spcBef>
                <a:spcPts val="610"/>
              </a:spcBef>
              <a:buAutoNum type="arabicPlain" startAt="8"/>
              <a:tabLst>
                <a:tab pos="539115" algn="l"/>
              </a:tabLst>
            </a:pPr>
            <a:r>
              <a:rPr dirty="0" sz="2400" b="1" i="1">
                <a:solidFill>
                  <a:srgbClr val="292934"/>
                </a:solidFill>
                <a:latin typeface="Arial"/>
                <a:cs typeface="Arial"/>
              </a:rPr>
              <a:t>Sistem </a:t>
            </a:r>
            <a:r>
              <a:rPr dirty="0" sz="2400" spc="-5" b="1" i="1">
                <a:solidFill>
                  <a:srgbClr val="292934"/>
                </a:solidFill>
                <a:latin typeface="Arial"/>
                <a:cs typeface="Arial"/>
              </a:rPr>
              <a:t>Davranışı </a:t>
            </a:r>
            <a:r>
              <a:rPr dirty="0" sz="2400" b="1" i="1">
                <a:solidFill>
                  <a:srgbClr val="292934"/>
                </a:solidFill>
                <a:latin typeface="Arial"/>
                <a:cs typeface="Arial"/>
              </a:rPr>
              <a:t>çok </a:t>
            </a:r>
            <a:r>
              <a:rPr dirty="0" sz="2400" spc="-5" b="1" i="1">
                <a:solidFill>
                  <a:srgbClr val="292934"/>
                </a:solidFill>
                <a:latin typeface="Arial"/>
                <a:cs typeface="Arial"/>
              </a:rPr>
              <a:t>Karmaşık </a:t>
            </a:r>
            <a:r>
              <a:rPr dirty="0" sz="2400" b="1" i="1">
                <a:solidFill>
                  <a:srgbClr val="292934"/>
                </a:solidFill>
                <a:latin typeface="Arial"/>
                <a:cs typeface="Arial"/>
              </a:rPr>
              <a:t>ise </a:t>
            </a:r>
            <a:r>
              <a:rPr dirty="0" sz="2400" spc="-5" b="1" i="1">
                <a:solidFill>
                  <a:srgbClr val="292934"/>
                </a:solidFill>
                <a:latin typeface="Arial"/>
                <a:cs typeface="Arial"/>
              </a:rPr>
              <a:t>veya </a:t>
            </a:r>
            <a:r>
              <a:rPr dirty="0" sz="2400" b="1" i="1">
                <a:solidFill>
                  <a:srgbClr val="292934"/>
                </a:solidFill>
                <a:latin typeface="Arial"/>
                <a:cs typeface="Arial"/>
              </a:rPr>
              <a:t>Sistem  </a:t>
            </a:r>
            <a:r>
              <a:rPr dirty="0" sz="2400" spc="-5" b="1" i="1">
                <a:solidFill>
                  <a:srgbClr val="292934"/>
                </a:solidFill>
                <a:latin typeface="Arial"/>
                <a:cs typeface="Arial"/>
              </a:rPr>
              <a:t>Modellenebilir</a:t>
            </a:r>
            <a:r>
              <a:rPr dirty="0" sz="2400" spc="-35" b="1" i="1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 b="1" i="1">
                <a:solidFill>
                  <a:srgbClr val="292934"/>
                </a:solidFill>
                <a:latin typeface="Arial"/>
                <a:cs typeface="Arial"/>
              </a:rPr>
              <a:t>değilse:</a:t>
            </a:r>
            <a:endParaRPr sz="2400">
              <a:latin typeface="Arial"/>
              <a:cs typeface="Arial"/>
            </a:endParaRPr>
          </a:p>
          <a:p>
            <a:pPr lvl="1" marL="469900" marR="5080" indent="-182880">
              <a:lnSpc>
                <a:spcPts val="216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Özellikle insan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davranışının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sistemin önemli bir parçası olması  durumunda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karşımıza </a:t>
            </a:r>
            <a:r>
              <a:rPr dirty="0" sz="2000" spc="-20">
                <a:solidFill>
                  <a:srgbClr val="292934"/>
                </a:solidFill>
                <a:latin typeface="Arial"/>
                <a:cs typeface="Arial"/>
              </a:rPr>
              <a:t>çıkar.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Normal bir günün simülasyonu 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yapıldığında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model sonuçları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sağlıklı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iken acil durum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senaryolarının 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Tümüyle tanımlanması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veya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modellenmesi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İmkansız</a:t>
            </a:r>
            <a:r>
              <a:rPr dirty="0" sz="2000" spc="-6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15">
                <a:solidFill>
                  <a:srgbClr val="292934"/>
                </a:solidFill>
                <a:latin typeface="Arial"/>
                <a:cs typeface="Arial"/>
              </a:rPr>
              <a:t>olabilir.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5829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90"/>
              <a:t>Benzetim </a:t>
            </a:r>
            <a:r>
              <a:rPr dirty="0" spc="-50"/>
              <a:t>ve </a:t>
            </a:r>
            <a:r>
              <a:rPr dirty="0" spc="-90"/>
              <a:t>Modellemeye</a:t>
            </a:r>
            <a:r>
              <a:rPr dirty="0" spc="-555"/>
              <a:t> </a:t>
            </a:r>
            <a:r>
              <a:rPr dirty="0" spc="-80"/>
              <a:t>Giriş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635886"/>
            <a:ext cx="3459479" cy="3742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7310">
              <a:lnSpc>
                <a:spcPct val="100000"/>
              </a:lnSpc>
            </a:pP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Benzetimin </a:t>
            </a:r>
            <a:r>
              <a:rPr dirty="0" sz="2400" spc="-20" b="1">
                <a:solidFill>
                  <a:srgbClr val="0000FF"/>
                </a:solidFill>
                <a:latin typeface="Times New Roman"/>
                <a:cs typeface="Times New Roman"/>
              </a:rPr>
              <a:t>Avantajları</a:t>
            </a:r>
            <a:r>
              <a:rPr dirty="0" sz="2400" spc="-16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ve</a:t>
            </a:r>
            <a:endParaRPr sz="2400">
              <a:latin typeface="Times New Roman"/>
              <a:cs typeface="Times New Roman"/>
            </a:endParaRPr>
          </a:p>
          <a:p>
            <a:pPr marL="882650">
              <a:lnSpc>
                <a:spcPct val="100000"/>
              </a:lnSpc>
            </a:pP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Dezavantajları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 marR="113030">
              <a:lnSpc>
                <a:spcPct val="100000"/>
              </a:lnSpc>
            </a:pP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Bir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çok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sistemin</a:t>
            </a:r>
            <a:r>
              <a:rPr dirty="0" sz="2400" spc="-6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analizinde  uygun bir araç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olmasına  rağmen,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sistem analisti bu 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metodolojiyi kullanmadan 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önce avantajlarını ve  dezavantajlarını dikkate  </a:t>
            </a:r>
            <a:r>
              <a:rPr dirty="0" sz="2400" spc="-15">
                <a:solidFill>
                  <a:srgbClr val="292934"/>
                </a:solidFill>
                <a:latin typeface="Times New Roman"/>
                <a:cs typeface="Times New Roman"/>
              </a:rPr>
              <a:t>almalıdır.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05323" y="2932928"/>
            <a:ext cx="3305810" cy="2444115"/>
          </a:xfrm>
          <a:custGeom>
            <a:avLst/>
            <a:gdLst/>
            <a:ahLst/>
            <a:cxnLst/>
            <a:rect l="l" t="t" r="r" b="b"/>
            <a:pathLst>
              <a:path w="3305809" h="2444115">
                <a:moveTo>
                  <a:pt x="407438" y="0"/>
                </a:moveTo>
                <a:lnTo>
                  <a:pt x="0" y="2149276"/>
                </a:lnTo>
                <a:lnTo>
                  <a:pt x="0" y="2193432"/>
                </a:lnTo>
                <a:lnTo>
                  <a:pt x="3278888" y="2443870"/>
                </a:lnTo>
                <a:lnTo>
                  <a:pt x="3283934" y="2443870"/>
                </a:lnTo>
                <a:lnTo>
                  <a:pt x="3305481" y="327533"/>
                </a:lnTo>
                <a:lnTo>
                  <a:pt x="407438" y="0"/>
                </a:lnTo>
                <a:close/>
              </a:path>
            </a:pathLst>
          </a:custGeom>
          <a:solidFill>
            <a:srgbClr val="B1D1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18775" y="2951872"/>
            <a:ext cx="3272154" cy="2397760"/>
          </a:xfrm>
          <a:custGeom>
            <a:avLst/>
            <a:gdLst/>
            <a:ahLst/>
            <a:cxnLst/>
            <a:rect l="l" t="t" r="r" b="b"/>
            <a:pathLst>
              <a:path w="3272154" h="2397760">
                <a:moveTo>
                  <a:pt x="409003" y="0"/>
                </a:moveTo>
                <a:lnTo>
                  <a:pt x="0" y="2156321"/>
                </a:lnTo>
                <a:lnTo>
                  <a:pt x="3232011" y="2397536"/>
                </a:lnTo>
                <a:lnTo>
                  <a:pt x="3272101" y="326107"/>
                </a:lnTo>
                <a:lnTo>
                  <a:pt x="4090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050494" y="2985480"/>
            <a:ext cx="3205480" cy="2329180"/>
          </a:xfrm>
          <a:custGeom>
            <a:avLst/>
            <a:gdLst/>
            <a:ahLst/>
            <a:cxnLst/>
            <a:rect l="l" t="t" r="r" b="b"/>
            <a:pathLst>
              <a:path w="3205479" h="2329179">
                <a:moveTo>
                  <a:pt x="397329" y="0"/>
                </a:moveTo>
                <a:lnTo>
                  <a:pt x="0" y="2093482"/>
                </a:lnTo>
                <a:lnTo>
                  <a:pt x="3165300" y="2328842"/>
                </a:lnTo>
                <a:lnTo>
                  <a:pt x="3205390" y="320200"/>
                </a:lnTo>
                <a:lnTo>
                  <a:pt x="397329" y="0"/>
                </a:lnTo>
                <a:close/>
              </a:path>
            </a:pathLst>
          </a:custGeom>
          <a:solidFill>
            <a:srgbClr val="B1D1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085553" y="3014812"/>
            <a:ext cx="3141980" cy="2270760"/>
          </a:xfrm>
          <a:custGeom>
            <a:avLst/>
            <a:gdLst/>
            <a:ahLst/>
            <a:cxnLst/>
            <a:rect l="l" t="t" r="r" b="b"/>
            <a:pathLst>
              <a:path w="3141979" h="2270760">
                <a:moveTo>
                  <a:pt x="385629" y="0"/>
                </a:moveTo>
                <a:lnTo>
                  <a:pt x="0" y="2040747"/>
                </a:lnTo>
                <a:lnTo>
                  <a:pt x="3101737" y="2270273"/>
                </a:lnTo>
                <a:lnTo>
                  <a:pt x="3141827" y="315719"/>
                </a:lnTo>
                <a:lnTo>
                  <a:pt x="3856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142312" y="3065938"/>
            <a:ext cx="3043555" cy="2178685"/>
          </a:xfrm>
          <a:custGeom>
            <a:avLst/>
            <a:gdLst/>
            <a:ahLst/>
            <a:cxnLst/>
            <a:rect l="l" t="t" r="r" b="b"/>
            <a:pathLst>
              <a:path w="3043554" h="2178685">
                <a:moveTo>
                  <a:pt x="370606" y="0"/>
                </a:moveTo>
                <a:lnTo>
                  <a:pt x="0" y="1957458"/>
                </a:lnTo>
                <a:lnTo>
                  <a:pt x="3006741" y="2178213"/>
                </a:lnTo>
                <a:lnTo>
                  <a:pt x="3043356" y="307001"/>
                </a:lnTo>
                <a:lnTo>
                  <a:pt x="370606" y="0"/>
                </a:lnTo>
                <a:close/>
              </a:path>
            </a:pathLst>
          </a:custGeom>
          <a:solidFill>
            <a:srgbClr val="B1D1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142312" y="3065938"/>
            <a:ext cx="3043555" cy="2178685"/>
          </a:xfrm>
          <a:custGeom>
            <a:avLst/>
            <a:gdLst/>
            <a:ahLst/>
            <a:cxnLst/>
            <a:rect l="l" t="t" r="r" b="b"/>
            <a:pathLst>
              <a:path w="3043554" h="2178685">
                <a:moveTo>
                  <a:pt x="370606" y="0"/>
                </a:moveTo>
                <a:lnTo>
                  <a:pt x="0" y="1957458"/>
                </a:lnTo>
                <a:lnTo>
                  <a:pt x="3006741" y="2178213"/>
                </a:lnTo>
                <a:lnTo>
                  <a:pt x="3043356" y="307001"/>
                </a:lnTo>
                <a:lnTo>
                  <a:pt x="370606" y="0"/>
                </a:lnTo>
                <a:close/>
              </a:path>
            </a:pathLst>
          </a:custGeom>
          <a:solidFill>
            <a:srgbClr val="B1D1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449492" y="3298348"/>
            <a:ext cx="1924868" cy="17499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628114" y="3554203"/>
            <a:ext cx="2157095" cy="333375"/>
          </a:xfrm>
          <a:custGeom>
            <a:avLst/>
            <a:gdLst/>
            <a:ahLst/>
            <a:cxnLst/>
            <a:rect l="l" t="t" r="r" b="b"/>
            <a:pathLst>
              <a:path w="2157095" h="333375">
                <a:moveTo>
                  <a:pt x="2145295" y="0"/>
                </a:moveTo>
                <a:lnTo>
                  <a:pt x="0" y="263146"/>
                </a:lnTo>
                <a:lnTo>
                  <a:pt x="10010" y="333317"/>
                </a:lnTo>
                <a:lnTo>
                  <a:pt x="2156882" y="70171"/>
                </a:lnTo>
                <a:lnTo>
                  <a:pt x="2145295" y="0"/>
                </a:lnTo>
                <a:close/>
              </a:path>
            </a:pathLst>
          </a:custGeom>
          <a:solidFill>
            <a:srgbClr val="0000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646478" y="3443110"/>
            <a:ext cx="230504" cy="200660"/>
          </a:xfrm>
          <a:custGeom>
            <a:avLst/>
            <a:gdLst/>
            <a:ahLst/>
            <a:cxnLst/>
            <a:rect l="l" t="t" r="r" b="b"/>
            <a:pathLst>
              <a:path w="230504" h="200660">
                <a:moveTo>
                  <a:pt x="115195" y="0"/>
                </a:moveTo>
                <a:lnTo>
                  <a:pt x="70100" y="7312"/>
                </a:lnTo>
                <a:lnTo>
                  <a:pt x="33393" y="29229"/>
                </a:lnTo>
                <a:lnTo>
                  <a:pt x="8342" y="61392"/>
                </a:lnTo>
                <a:lnTo>
                  <a:pt x="0" y="99400"/>
                </a:lnTo>
                <a:lnTo>
                  <a:pt x="1668" y="119871"/>
                </a:lnTo>
                <a:lnTo>
                  <a:pt x="20021" y="156413"/>
                </a:lnTo>
                <a:lnTo>
                  <a:pt x="50078" y="182730"/>
                </a:lnTo>
                <a:lnTo>
                  <a:pt x="91813" y="198821"/>
                </a:lnTo>
                <a:lnTo>
                  <a:pt x="115195" y="200267"/>
                </a:lnTo>
                <a:lnTo>
                  <a:pt x="138554" y="198821"/>
                </a:lnTo>
                <a:lnTo>
                  <a:pt x="180290" y="182730"/>
                </a:lnTo>
                <a:lnTo>
                  <a:pt x="210346" y="156413"/>
                </a:lnTo>
                <a:lnTo>
                  <a:pt x="228700" y="119871"/>
                </a:lnTo>
                <a:lnTo>
                  <a:pt x="230368" y="99400"/>
                </a:lnTo>
                <a:lnTo>
                  <a:pt x="228700" y="78929"/>
                </a:lnTo>
                <a:lnTo>
                  <a:pt x="210346" y="43854"/>
                </a:lnTo>
                <a:lnTo>
                  <a:pt x="180290" y="17537"/>
                </a:lnTo>
                <a:lnTo>
                  <a:pt x="138554" y="1466"/>
                </a:lnTo>
                <a:lnTo>
                  <a:pt x="115195" y="0"/>
                </a:lnTo>
                <a:close/>
              </a:path>
            </a:pathLst>
          </a:custGeom>
          <a:solidFill>
            <a:srgbClr val="0000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279186" y="3647778"/>
            <a:ext cx="254000" cy="529590"/>
          </a:xfrm>
          <a:custGeom>
            <a:avLst/>
            <a:gdLst/>
            <a:ahLst/>
            <a:cxnLst/>
            <a:rect l="l" t="t" r="r" b="b"/>
            <a:pathLst>
              <a:path w="254000" h="529589">
                <a:moveTo>
                  <a:pt x="253681" y="0"/>
                </a:moveTo>
                <a:lnTo>
                  <a:pt x="225409" y="7292"/>
                </a:lnTo>
                <a:lnTo>
                  <a:pt x="0" y="521893"/>
                </a:lnTo>
                <a:lnTo>
                  <a:pt x="21713" y="529186"/>
                </a:lnTo>
                <a:lnTo>
                  <a:pt x="253681" y="0"/>
                </a:lnTo>
                <a:close/>
              </a:path>
            </a:pathLst>
          </a:custGeom>
          <a:solidFill>
            <a:srgbClr val="0000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572958" y="3637532"/>
            <a:ext cx="85725" cy="563245"/>
          </a:xfrm>
          <a:custGeom>
            <a:avLst/>
            <a:gdLst/>
            <a:ahLst/>
            <a:cxnLst/>
            <a:rect l="l" t="t" r="r" b="b"/>
            <a:pathLst>
              <a:path w="85725" h="563245">
                <a:moveTo>
                  <a:pt x="23405" y="0"/>
                </a:moveTo>
                <a:lnTo>
                  <a:pt x="0" y="1466"/>
                </a:lnTo>
                <a:lnTo>
                  <a:pt x="61873" y="562835"/>
                </a:lnTo>
                <a:lnTo>
                  <a:pt x="85278" y="561369"/>
                </a:lnTo>
                <a:lnTo>
                  <a:pt x="23405" y="0"/>
                </a:lnTo>
                <a:close/>
              </a:path>
            </a:pathLst>
          </a:custGeom>
          <a:solidFill>
            <a:srgbClr val="0000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621391" y="3618528"/>
            <a:ext cx="391160" cy="560070"/>
          </a:xfrm>
          <a:custGeom>
            <a:avLst/>
            <a:gdLst/>
            <a:ahLst/>
            <a:cxnLst/>
            <a:rect l="l" t="t" r="r" b="b"/>
            <a:pathLst>
              <a:path w="391159" h="560070">
                <a:moveTo>
                  <a:pt x="20161" y="0"/>
                </a:moveTo>
                <a:lnTo>
                  <a:pt x="0" y="10245"/>
                </a:lnTo>
                <a:lnTo>
                  <a:pt x="370545" y="559902"/>
                </a:lnTo>
                <a:lnTo>
                  <a:pt x="390706" y="549677"/>
                </a:lnTo>
                <a:lnTo>
                  <a:pt x="20161" y="0"/>
                </a:lnTo>
                <a:close/>
              </a:path>
            </a:pathLst>
          </a:custGeom>
          <a:solidFill>
            <a:srgbClr val="0000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391048" y="4343623"/>
            <a:ext cx="850265" cy="383540"/>
          </a:xfrm>
          <a:custGeom>
            <a:avLst/>
            <a:gdLst/>
            <a:ahLst/>
            <a:cxnLst/>
            <a:rect l="l" t="t" r="r" b="b"/>
            <a:pathLst>
              <a:path w="850264" h="383539">
                <a:moveTo>
                  <a:pt x="849752" y="0"/>
                </a:moveTo>
                <a:lnTo>
                  <a:pt x="0" y="0"/>
                </a:lnTo>
                <a:lnTo>
                  <a:pt x="0" y="10245"/>
                </a:lnTo>
                <a:lnTo>
                  <a:pt x="1668" y="48254"/>
                </a:lnTo>
                <a:lnTo>
                  <a:pt x="18376" y="121338"/>
                </a:lnTo>
                <a:lnTo>
                  <a:pt x="51769" y="188596"/>
                </a:lnTo>
                <a:lnTo>
                  <a:pt x="96842" y="247055"/>
                </a:lnTo>
                <a:lnTo>
                  <a:pt x="125206" y="273372"/>
                </a:lnTo>
                <a:lnTo>
                  <a:pt x="155263" y="298222"/>
                </a:lnTo>
                <a:lnTo>
                  <a:pt x="222049" y="337697"/>
                </a:lnTo>
                <a:lnTo>
                  <a:pt x="260448" y="353788"/>
                </a:lnTo>
                <a:lnTo>
                  <a:pt x="298846" y="366947"/>
                </a:lnTo>
                <a:lnTo>
                  <a:pt x="340582" y="375705"/>
                </a:lnTo>
                <a:lnTo>
                  <a:pt x="382318" y="381551"/>
                </a:lnTo>
                <a:lnTo>
                  <a:pt x="425722" y="383018"/>
                </a:lnTo>
                <a:lnTo>
                  <a:pt x="469126" y="381551"/>
                </a:lnTo>
                <a:lnTo>
                  <a:pt x="510861" y="375705"/>
                </a:lnTo>
                <a:lnTo>
                  <a:pt x="550929" y="366947"/>
                </a:lnTo>
                <a:lnTo>
                  <a:pt x="590996" y="353788"/>
                </a:lnTo>
                <a:lnTo>
                  <a:pt x="627726" y="337697"/>
                </a:lnTo>
                <a:lnTo>
                  <a:pt x="662764" y="318693"/>
                </a:lnTo>
                <a:lnTo>
                  <a:pt x="726214" y="273372"/>
                </a:lnTo>
                <a:lnTo>
                  <a:pt x="777960" y="219292"/>
                </a:lnTo>
                <a:lnTo>
                  <a:pt x="816359" y="154967"/>
                </a:lnTo>
                <a:lnTo>
                  <a:pt x="841410" y="84796"/>
                </a:lnTo>
                <a:lnTo>
                  <a:pt x="849752" y="10245"/>
                </a:lnTo>
                <a:lnTo>
                  <a:pt x="849752" y="0"/>
                </a:lnTo>
                <a:close/>
              </a:path>
            </a:pathLst>
          </a:custGeom>
          <a:solidFill>
            <a:srgbClr val="0000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651496" y="4432808"/>
            <a:ext cx="502920" cy="0"/>
          </a:xfrm>
          <a:custGeom>
            <a:avLst/>
            <a:gdLst/>
            <a:ahLst/>
            <a:cxnLst/>
            <a:rect l="l" t="t" r="r" b="b"/>
            <a:pathLst>
              <a:path w="502920" h="0">
                <a:moveTo>
                  <a:pt x="0" y="0"/>
                </a:moveTo>
                <a:lnTo>
                  <a:pt x="502496" y="0"/>
                </a:lnTo>
              </a:path>
            </a:pathLst>
          </a:custGeom>
          <a:ln w="46787">
            <a:solidFill>
              <a:srgbClr val="282B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654833" y="4515405"/>
            <a:ext cx="466090" cy="0"/>
          </a:xfrm>
          <a:custGeom>
            <a:avLst/>
            <a:gdLst/>
            <a:ahLst/>
            <a:cxnLst/>
            <a:rect l="l" t="t" r="r" b="b"/>
            <a:pathLst>
              <a:path w="466089" h="0">
                <a:moveTo>
                  <a:pt x="0" y="0"/>
                </a:moveTo>
                <a:lnTo>
                  <a:pt x="465766" y="0"/>
                </a:lnTo>
              </a:path>
            </a:pathLst>
          </a:custGeom>
          <a:ln w="42387">
            <a:solidFill>
              <a:srgbClr val="282B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669850" y="4598001"/>
            <a:ext cx="387350" cy="0"/>
          </a:xfrm>
          <a:custGeom>
            <a:avLst/>
            <a:gdLst/>
            <a:ahLst/>
            <a:cxnLst/>
            <a:rect l="l" t="t" r="r" b="b"/>
            <a:pathLst>
              <a:path w="387350" h="0">
                <a:moveTo>
                  <a:pt x="0" y="0"/>
                </a:moveTo>
                <a:lnTo>
                  <a:pt x="387323" y="0"/>
                </a:lnTo>
              </a:path>
            </a:pathLst>
          </a:custGeom>
          <a:ln w="35095">
            <a:solidFill>
              <a:srgbClr val="282B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227440" y="4137509"/>
            <a:ext cx="853440" cy="383540"/>
          </a:xfrm>
          <a:custGeom>
            <a:avLst/>
            <a:gdLst/>
            <a:ahLst/>
            <a:cxnLst/>
            <a:rect l="l" t="t" r="r" b="b"/>
            <a:pathLst>
              <a:path w="853440" h="383539">
                <a:moveTo>
                  <a:pt x="853020" y="0"/>
                </a:moveTo>
                <a:lnTo>
                  <a:pt x="1668" y="0"/>
                </a:lnTo>
                <a:lnTo>
                  <a:pt x="1668" y="5845"/>
                </a:lnTo>
                <a:lnTo>
                  <a:pt x="0" y="7312"/>
                </a:lnTo>
                <a:lnTo>
                  <a:pt x="1668" y="48233"/>
                </a:lnTo>
                <a:lnTo>
                  <a:pt x="20021" y="121338"/>
                </a:lnTo>
                <a:lnTo>
                  <a:pt x="51746" y="188576"/>
                </a:lnTo>
                <a:lnTo>
                  <a:pt x="98487" y="247055"/>
                </a:lnTo>
                <a:lnTo>
                  <a:pt x="155263" y="298222"/>
                </a:lnTo>
                <a:lnTo>
                  <a:pt x="188633" y="318693"/>
                </a:lnTo>
                <a:lnTo>
                  <a:pt x="223625" y="337697"/>
                </a:lnTo>
                <a:lnTo>
                  <a:pt x="262093" y="353768"/>
                </a:lnTo>
                <a:lnTo>
                  <a:pt x="300561" y="366926"/>
                </a:lnTo>
                <a:lnTo>
                  <a:pt x="342274" y="375705"/>
                </a:lnTo>
                <a:lnTo>
                  <a:pt x="383986" y="381551"/>
                </a:lnTo>
                <a:lnTo>
                  <a:pt x="427321" y="382997"/>
                </a:lnTo>
                <a:lnTo>
                  <a:pt x="470887" y="381551"/>
                </a:lnTo>
                <a:lnTo>
                  <a:pt x="512599" y="375705"/>
                </a:lnTo>
                <a:lnTo>
                  <a:pt x="554312" y="366926"/>
                </a:lnTo>
                <a:lnTo>
                  <a:pt x="592548" y="353768"/>
                </a:lnTo>
                <a:lnTo>
                  <a:pt x="631017" y="337697"/>
                </a:lnTo>
                <a:lnTo>
                  <a:pt x="666009" y="318693"/>
                </a:lnTo>
                <a:lnTo>
                  <a:pt x="727882" y="273372"/>
                </a:lnTo>
                <a:lnTo>
                  <a:pt x="756154" y="247055"/>
                </a:lnTo>
                <a:lnTo>
                  <a:pt x="801343" y="188576"/>
                </a:lnTo>
                <a:lnTo>
                  <a:pt x="819650" y="154946"/>
                </a:lnTo>
                <a:lnTo>
                  <a:pt x="844677" y="84775"/>
                </a:lnTo>
                <a:lnTo>
                  <a:pt x="853020" y="10225"/>
                </a:lnTo>
                <a:lnTo>
                  <a:pt x="853020" y="0"/>
                </a:lnTo>
                <a:close/>
              </a:path>
            </a:pathLst>
          </a:custGeom>
          <a:solidFill>
            <a:srgbClr val="0000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484435" y="4244945"/>
            <a:ext cx="504825" cy="0"/>
          </a:xfrm>
          <a:custGeom>
            <a:avLst/>
            <a:gdLst/>
            <a:ahLst/>
            <a:cxnLst/>
            <a:rect l="l" t="t" r="r" b="b"/>
            <a:pathLst>
              <a:path w="504825" h="0">
                <a:moveTo>
                  <a:pt x="0" y="0"/>
                </a:moveTo>
                <a:lnTo>
                  <a:pt x="504257" y="0"/>
                </a:lnTo>
              </a:path>
            </a:pathLst>
          </a:custGeom>
          <a:ln w="45320">
            <a:solidFill>
              <a:srgbClr val="282B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487911" y="4328275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9033" y="0"/>
                </a:lnTo>
              </a:path>
            </a:pathLst>
          </a:custGeom>
          <a:ln w="42387">
            <a:solidFill>
              <a:srgbClr val="282B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504596" y="4410871"/>
            <a:ext cx="387350" cy="0"/>
          </a:xfrm>
          <a:custGeom>
            <a:avLst/>
            <a:gdLst/>
            <a:ahLst/>
            <a:cxnLst/>
            <a:rect l="l" t="t" r="r" b="b"/>
            <a:pathLst>
              <a:path w="387350" h="0">
                <a:moveTo>
                  <a:pt x="0" y="0"/>
                </a:moveTo>
                <a:lnTo>
                  <a:pt x="387230" y="0"/>
                </a:lnTo>
              </a:path>
            </a:pathLst>
          </a:custGeom>
          <a:ln w="35095">
            <a:solidFill>
              <a:srgbClr val="282B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564675" y="4840667"/>
            <a:ext cx="572770" cy="0"/>
          </a:xfrm>
          <a:custGeom>
            <a:avLst/>
            <a:gdLst/>
            <a:ahLst/>
            <a:cxnLst/>
            <a:rect l="l" t="t" r="r" b="b"/>
            <a:pathLst>
              <a:path w="572770" h="0">
                <a:moveTo>
                  <a:pt x="0" y="0"/>
                </a:moveTo>
                <a:lnTo>
                  <a:pt x="572619" y="0"/>
                </a:lnTo>
              </a:path>
            </a:pathLst>
          </a:custGeom>
          <a:ln w="35075">
            <a:solidFill>
              <a:srgbClr val="282B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619758" y="4921806"/>
            <a:ext cx="617855" cy="0"/>
          </a:xfrm>
          <a:custGeom>
            <a:avLst/>
            <a:gdLst/>
            <a:ahLst/>
            <a:cxnLst/>
            <a:rect l="l" t="t" r="r" b="b"/>
            <a:pathLst>
              <a:path w="617854" h="0">
                <a:moveTo>
                  <a:pt x="0" y="0"/>
                </a:moveTo>
                <a:lnTo>
                  <a:pt x="617692" y="0"/>
                </a:lnTo>
              </a:path>
            </a:pathLst>
          </a:custGeom>
          <a:ln w="39454">
            <a:solidFill>
              <a:srgbClr val="282B7B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217" y="228346"/>
            <a:ext cx="7348855" cy="66294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90"/>
              <a:t>Benzetim </a:t>
            </a:r>
            <a:r>
              <a:rPr dirty="0" spc="-55"/>
              <a:t>ve </a:t>
            </a:r>
            <a:r>
              <a:rPr dirty="0" spc="-95"/>
              <a:t>Modellemeye</a:t>
            </a:r>
            <a:r>
              <a:rPr dirty="0" spc="-525"/>
              <a:t> </a:t>
            </a:r>
            <a:r>
              <a:rPr dirty="0" spc="-80"/>
              <a:t>Giriş</a:t>
            </a:r>
          </a:p>
        </p:txBody>
      </p:sp>
      <p:sp>
        <p:nvSpPr>
          <p:cNvPr id="3" name="object 3"/>
          <p:cNvSpPr/>
          <p:nvPr/>
        </p:nvSpPr>
        <p:spPr>
          <a:xfrm>
            <a:off x="548640" y="1185291"/>
            <a:ext cx="240792" cy="249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18819" y="1013459"/>
            <a:ext cx="8278495" cy="4010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9375">
              <a:lnSpc>
                <a:spcPct val="100000"/>
              </a:lnSpc>
            </a:pPr>
            <a:r>
              <a:rPr dirty="0" sz="3300" spc="-20" b="1">
                <a:solidFill>
                  <a:srgbClr val="0000FF"/>
                </a:solidFill>
                <a:latin typeface="Times New Roman"/>
                <a:cs typeface="Times New Roman"/>
              </a:rPr>
              <a:t>Avantajları</a:t>
            </a:r>
            <a:endParaRPr sz="3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buClr>
                <a:srgbClr val="AC8F67"/>
              </a:buClr>
              <a:buSzPct val="84615"/>
              <a:buFont typeface="Times New Roman"/>
              <a:buAutoNum type="arabicPeriod"/>
              <a:tabLst>
                <a:tab pos="292100" algn="l"/>
              </a:tabLst>
            </a:pPr>
            <a:r>
              <a:rPr dirty="0" sz="2600">
                <a:solidFill>
                  <a:srgbClr val="292934"/>
                </a:solidFill>
                <a:latin typeface="Times New Roman"/>
                <a:cs typeface="Times New Roman"/>
              </a:rPr>
              <a:t>Benzetim modeli kurulduktan sonra, </a:t>
            </a:r>
            <a:r>
              <a:rPr dirty="0" sz="2600" spc="-5">
                <a:solidFill>
                  <a:srgbClr val="292934"/>
                </a:solidFill>
                <a:latin typeface="Times New Roman"/>
                <a:cs typeface="Times New Roman"/>
              </a:rPr>
              <a:t>önerilen</a:t>
            </a:r>
            <a:r>
              <a:rPr dirty="0" sz="2600" spc="-9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292934"/>
                </a:solidFill>
                <a:latin typeface="Times New Roman"/>
                <a:cs typeface="Times New Roman"/>
              </a:rPr>
              <a:t>yeni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600" spc="-5">
                <a:solidFill>
                  <a:srgbClr val="292934"/>
                </a:solidFill>
                <a:latin typeface="Times New Roman"/>
                <a:cs typeface="Times New Roman"/>
              </a:rPr>
              <a:t>tasarımların </a:t>
            </a:r>
            <a:r>
              <a:rPr dirty="0" sz="2600">
                <a:solidFill>
                  <a:srgbClr val="292934"/>
                </a:solidFill>
                <a:latin typeface="Times New Roman"/>
                <a:cs typeface="Times New Roman"/>
              </a:rPr>
              <a:t>veya yeni </a:t>
            </a:r>
            <a:r>
              <a:rPr dirty="0" sz="2600" spc="-5">
                <a:solidFill>
                  <a:srgbClr val="292934"/>
                </a:solidFill>
                <a:latin typeface="Times New Roman"/>
                <a:cs typeface="Times New Roman"/>
              </a:rPr>
              <a:t>politikaların </a:t>
            </a:r>
            <a:r>
              <a:rPr dirty="0" sz="2600">
                <a:solidFill>
                  <a:srgbClr val="292934"/>
                </a:solidFill>
                <a:latin typeface="Times New Roman"/>
                <a:cs typeface="Times New Roman"/>
              </a:rPr>
              <a:t>analizinde</a:t>
            </a:r>
            <a:r>
              <a:rPr dirty="0" sz="2600" spc="-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600" spc="-10">
                <a:solidFill>
                  <a:srgbClr val="292934"/>
                </a:solidFill>
                <a:latin typeface="Times New Roman"/>
                <a:cs typeface="Times New Roman"/>
              </a:rPr>
              <a:t>kullanılabilir.</a:t>
            </a:r>
            <a:endParaRPr sz="2600">
              <a:latin typeface="Times New Roman"/>
              <a:cs typeface="Times New Roman"/>
            </a:endParaRPr>
          </a:p>
          <a:p>
            <a:pPr marL="331470" indent="-318770">
              <a:lnSpc>
                <a:spcPct val="100000"/>
              </a:lnSpc>
              <a:spcBef>
                <a:spcPts val="625"/>
              </a:spcBef>
              <a:buClr>
                <a:srgbClr val="AC8F67"/>
              </a:buClr>
              <a:buFont typeface="Times New Roman"/>
              <a:buAutoNum type="arabicPeriod" startAt="2"/>
              <a:tabLst>
                <a:tab pos="332105" algn="l"/>
              </a:tabLst>
            </a:pPr>
            <a:r>
              <a:rPr dirty="0" sz="2600" spc="-65">
                <a:solidFill>
                  <a:srgbClr val="292934"/>
                </a:solidFill>
                <a:latin typeface="Times New Roman"/>
                <a:cs typeface="Times New Roman"/>
              </a:rPr>
              <a:t>Yeni </a:t>
            </a:r>
            <a:r>
              <a:rPr dirty="0" sz="2600">
                <a:solidFill>
                  <a:srgbClr val="292934"/>
                </a:solidFill>
                <a:latin typeface="Times New Roman"/>
                <a:cs typeface="Times New Roman"/>
              </a:rPr>
              <a:t>bir </a:t>
            </a:r>
            <a:r>
              <a:rPr dirty="0" sz="2600" spc="-5">
                <a:solidFill>
                  <a:srgbClr val="292934"/>
                </a:solidFill>
                <a:latin typeface="Times New Roman"/>
                <a:cs typeface="Times New Roman"/>
              </a:rPr>
              <a:t>sistemin analizine </a:t>
            </a:r>
            <a:r>
              <a:rPr dirty="0" sz="2600">
                <a:solidFill>
                  <a:srgbClr val="292934"/>
                </a:solidFill>
                <a:latin typeface="Times New Roman"/>
                <a:cs typeface="Times New Roman"/>
              </a:rPr>
              <a:t>yardımcı </a:t>
            </a:r>
            <a:r>
              <a:rPr dirty="0" sz="2600" spc="-5">
                <a:solidFill>
                  <a:srgbClr val="292934"/>
                </a:solidFill>
                <a:latin typeface="Times New Roman"/>
                <a:cs typeface="Times New Roman"/>
              </a:rPr>
              <a:t>olmak için</a:t>
            </a:r>
            <a:r>
              <a:rPr dirty="0" sz="2600" spc="7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600" spc="-15">
                <a:solidFill>
                  <a:srgbClr val="292934"/>
                </a:solidFill>
                <a:latin typeface="Times New Roman"/>
                <a:cs typeface="Times New Roman"/>
              </a:rPr>
              <a:t>kullanılır.</a:t>
            </a:r>
            <a:endParaRPr sz="2600">
              <a:latin typeface="Times New Roman"/>
              <a:cs typeface="Times New Roman"/>
            </a:endParaRPr>
          </a:p>
          <a:p>
            <a:pPr marL="337185" indent="-324485">
              <a:lnSpc>
                <a:spcPct val="100000"/>
              </a:lnSpc>
              <a:spcBef>
                <a:spcPts val="625"/>
              </a:spcBef>
              <a:buClr>
                <a:srgbClr val="AC8F67"/>
              </a:buClr>
              <a:buFont typeface="Times New Roman"/>
              <a:buAutoNum type="arabicPeriod" startAt="2"/>
              <a:tabLst>
                <a:tab pos="337820" algn="l"/>
              </a:tabLst>
            </a:pPr>
            <a:r>
              <a:rPr dirty="0" sz="2600" spc="-75">
                <a:solidFill>
                  <a:srgbClr val="292934"/>
                </a:solidFill>
                <a:latin typeface="Times New Roman"/>
                <a:cs typeface="Times New Roman"/>
              </a:rPr>
              <a:t>Veri </a:t>
            </a:r>
            <a:r>
              <a:rPr dirty="0" sz="2600" spc="-5">
                <a:solidFill>
                  <a:srgbClr val="292934"/>
                </a:solidFill>
                <a:latin typeface="Times New Roman"/>
                <a:cs typeface="Times New Roman"/>
              </a:rPr>
              <a:t>elde etmek için: Benzetim </a:t>
            </a:r>
            <a:r>
              <a:rPr dirty="0" sz="2600">
                <a:solidFill>
                  <a:srgbClr val="292934"/>
                </a:solidFill>
                <a:latin typeface="Times New Roman"/>
                <a:cs typeface="Times New Roman"/>
              </a:rPr>
              <a:t>modelinden veri elde</a:t>
            </a:r>
            <a:r>
              <a:rPr dirty="0" sz="2600" spc="4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600" spc="-5">
                <a:solidFill>
                  <a:srgbClr val="292934"/>
                </a:solidFill>
                <a:latin typeface="Times New Roman"/>
                <a:cs typeface="Times New Roman"/>
              </a:rPr>
              <a:t>etmek,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600" spc="-5">
                <a:solidFill>
                  <a:srgbClr val="292934"/>
                </a:solidFill>
                <a:latin typeface="Times New Roman"/>
                <a:cs typeface="Times New Roman"/>
              </a:rPr>
              <a:t>gerçek sistemden </a:t>
            </a:r>
            <a:r>
              <a:rPr dirty="0" sz="2600">
                <a:solidFill>
                  <a:srgbClr val="292934"/>
                </a:solidFill>
                <a:latin typeface="Times New Roman"/>
                <a:cs typeface="Times New Roman"/>
              </a:rPr>
              <a:t>aynı </a:t>
            </a:r>
            <a:r>
              <a:rPr dirty="0" sz="2600" spc="-5">
                <a:solidFill>
                  <a:srgbClr val="292934"/>
                </a:solidFill>
                <a:latin typeface="Times New Roman"/>
                <a:cs typeface="Times New Roman"/>
              </a:rPr>
              <a:t>verileri elde etmekten </a:t>
            </a:r>
            <a:r>
              <a:rPr dirty="0" sz="2600">
                <a:solidFill>
                  <a:srgbClr val="292934"/>
                </a:solidFill>
                <a:latin typeface="Times New Roman"/>
                <a:cs typeface="Times New Roman"/>
              </a:rPr>
              <a:t>daha</a:t>
            </a:r>
            <a:r>
              <a:rPr dirty="0" sz="2600" spc="4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600" spc="-20">
                <a:solidFill>
                  <a:srgbClr val="292934"/>
                </a:solidFill>
                <a:latin typeface="Times New Roman"/>
                <a:cs typeface="Times New Roman"/>
              </a:rPr>
              <a:t>ucuzdur.</a:t>
            </a:r>
            <a:endParaRPr sz="2600">
              <a:latin typeface="Times New Roman"/>
              <a:cs typeface="Times New Roman"/>
            </a:endParaRPr>
          </a:p>
          <a:p>
            <a:pPr marL="12700" marR="571500">
              <a:lnSpc>
                <a:spcPct val="100000"/>
              </a:lnSpc>
              <a:spcBef>
                <a:spcPts val="625"/>
              </a:spcBef>
              <a:buClr>
                <a:srgbClr val="AC8F67"/>
              </a:buClr>
              <a:buFont typeface="Times New Roman"/>
              <a:buAutoNum type="arabicPeriod" startAt="4"/>
              <a:tabLst>
                <a:tab pos="344170" algn="l"/>
              </a:tabLst>
            </a:pPr>
            <a:r>
              <a:rPr dirty="0" sz="2600">
                <a:solidFill>
                  <a:srgbClr val="292934"/>
                </a:solidFill>
                <a:latin typeface="Times New Roman"/>
                <a:cs typeface="Times New Roman"/>
              </a:rPr>
              <a:t>Benzetim tekniği, </a:t>
            </a:r>
            <a:r>
              <a:rPr dirty="0" sz="2600" spc="-5">
                <a:solidFill>
                  <a:srgbClr val="292934"/>
                </a:solidFill>
                <a:latin typeface="Times New Roman"/>
                <a:cs typeface="Times New Roman"/>
              </a:rPr>
              <a:t>analitik metotları </a:t>
            </a:r>
            <a:r>
              <a:rPr dirty="0" sz="2600">
                <a:solidFill>
                  <a:srgbClr val="292934"/>
                </a:solidFill>
                <a:latin typeface="Times New Roman"/>
                <a:cs typeface="Times New Roman"/>
              </a:rPr>
              <a:t>uygulamaktan daha  </a:t>
            </a:r>
            <a:r>
              <a:rPr dirty="0" sz="2600" spc="-15">
                <a:solidFill>
                  <a:srgbClr val="292934"/>
                </a:solidFill>
                <a:latin typeface="Times New Roman"/>
                <a:cs typeface="Times New Roman"/>
              </a:rPr>
              <a:t>kolaydır.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389763"/>
            <a:ext cx="1894839" cy="441959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900" spc="-70" b="1">
                <a:latin typeface="Arial"/>
                <a:cs typeface="Arial"/>
              </a:rPr>
              <a:t>Ders</a:t>
            </a:r>
            <a:r>
              <a:rPr dirty="0" sz="2900" spc="-325" b="1">
                <a:latin typeface="Arial"/>
                <a:cs typeface="Arial"/>
              </a:rPr>
              <a:t> </a:t>
            </a:r>
            <a:r>
              <a:rPr dirty="0" sz="2900" spc="-85" b="1">
                <a:latin typeface="Arial"/>
                <a:cs typeface="Arial"/>
              </a:rPr>
              <a:t>İçeriği</a:t>
            </a:r>
            <a:endParaRPr sz="2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742" y="878840"/>
            <a:ext cx="8182609" cy="5533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657600" algn="l"/>
              </a:tabLst>
            </a:pPr>
            <a:r>
              <a:rPr dirty="0" sz="1850">
                <a:solidFill>
                  <a:srgbClr val="D2523B"/>
                </a:solidFill>
                <a:latin typeface="Wingdings"/>
                <a:cs typeface="Wingdings"/>
              </a:rPr>
              <a:t></a:t>
            </a:r>
            <a:r>
              <a:rPr dirty="0" sz="2200">
                <a:solidFill>
                  <a:srgbClr val="D2523B"/>
                </a:solidFill>
                <a:latin typeface="Arial"/>
                <a:cs typeface="Arial"/>
              </a:rPr>
              <a:t>Benzetim</a:t>
            </a:r>
            <a:r>
              <a:rPr dirty="0" sz="2200" spc="15">
                <a:solidFill>
                  <a:srgbClr val="D2523B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D2523B"/>
                </a:solidFill>
                <a:latin typeface="Arial"/>
                <a:cs typeface="Arial"/>
              </a:rPr>
              <a:t>ve</a:t>
            </a:r>
            <a:r>
              <a:rPr dirty="0" sz="2200" spc="5">
                <a:solidFill>
                  <a:srgbClr val="D2523B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D2523B"/>
                </a:solidFill>
                <a:latin typeface="Arial"/>
                <a:cs typeface="Arial"/>
              </a:rPr>
              <a:t>Modellemeye	Giriş</a:t>
            </a:r>
            <a:endParaRPr sz="2200">
              <a:latin typeface="Arial"/>
              <a:cs typeface="Arial"/>
            </a:endParaRPr>
          </a:p>
          <a:p>
            <a:pPr marL="523240" indent="-236220">
              <a:lnSpc>
                <a:spcPts val="2055"/>
              </a:lnSpc>
              <a:spcBef>
                <a:spcPts val="10"/>
              </a:spcBef>
              <a:buClr>
                <a:srgbClr val="D2523B"/>
              </a:buClr>
              <a:buSzPct val="84210"/>
              <a:buFont typeface="Wingdings"/>
              <a:buChar char=""/>
              <a:tabLst>
                <a:tab pos="523240" algn="l"/>
              </a:tabLst>
            </a:pP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Amaçları, </a:t>
            </a:r>
            <a:r>
              <a:rPr dirty="0" sz="1900" spc="-10">
                <a:solidFill>
                  <a:srgbClr val="292934"/>
                </a:solidFill>
                <a:latin typeface="Arial"/>
                <a:cs typeface="Arial"/>
              </a:rPr>
              <a:t>Avantajı, </a:t>
            </a: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Dezavantajı, Uygulama Alanları, Sistem,</a:t>
            </a:r>
            <a:r>
              <a:rPr dirty="0" sz="1900" spc="9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Sistemin</a:t>
            </a:r>
            <a:endParaRPr sz="1900">
              <a:latin typeface="Arial"/>
              <a:cs typeface="Arial"/>
            </a:endParaRPr>
          </a:p>
          <a:p>
            <a:pPr marL="469900">
              <a:lnSpc>
                <a:spcPts val="2045"/>
              </a:lnSpc>
            </a:pP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Bileşenleri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ts val="2635"/>
              </a:lnSpc>
            </a:pPr>
            <a:r>
              <a:rPr dirty="0" sz="1850">
                <a:solidFill>
                  <a:srgbClr val="D2523B"/>
                </a:solidFill>
                <a:latin typeface="Wingdings"/>
                <a:cs typeface="Wingdings"/>
              </a:rPr>
              <a:t></a:t>
            </a:r>
            <a:r>
              <a:rPr dirty="0" sz="2200">
                <a:solidFill>
                  <a:srgbClr val="D2523B"/>
                </a:solidFill>
                <a:latin typeface="Arial"/>
                <a:cs typeface="Arial"/>
              </a:rPr>
              <a:t>Çeşitli </a:t>
            </a:r>
            <a:r>
              <a:rPr dirty="0" sz="2200" spc="-5">
                <a:solidFill>
                  <a:srgbClr val="D2523B"/>
                </a:solidFill>
                <a:latin typeface="Arial"/>
                <a:cs typeface="Arial"/>
              </a:rPr>
              <a:t>Modelleme</a:t>
            </a:r>
            <a:r>
              <a:rPr dirty="0" sz="2200" spc="-45">
                <a:solidFill>
                  <a:srgbClr val="D2523B"/>
                </a:solidFill>
                <a:latin typeface="Arial"/>
                <a:cs typeface="Arial"/>
              </a:rPr>
              <a:t> </a:t>
            </a:r>
            <a:r>
              <a:rPr dirty="0" sz="2200" spc="-20">
                <a:solidFill>
                  <a:srgbClr val="D2523B"/>
                </a:solidFill>
                <a:latin typeface="Arial"/>
                <a:cs typeface="Arial"/>
              </a:rPr>
              <a:t>Yaklaşımları</a:t>
            </a:r>
            <a:endParaRPr sz="2200">
              <a:latin typeface="Arial"/>
              <a:cs typeface="Arial"/>
            </a:endParaRPr>
          </a:p>
          <a:p>
            <a:pPr marL="469900" marR="641985" indent="-182880">
              <a:lnSpc>
                <a:spcPts val="1820"/>
              </a:lnSpc>
              <a:spcBef>
                <a:spcPts val="455"/>
              </a:spcBef>
              <a:tabLst>
                <a:tab pos="2390140" algn="l"/>
              </a:tabLst>
            </a:pPr>
            <a:r>
              <a:rPr dirty="0" sz="1600">
                <a:solidFill>
                  <a:srgbClr val="D2523B"/>
                </a:solidFill>
                <a:latin typeface="Wingdings"/>
                <a:cs typeface="Wingdings"/>
              </a:rPr>
              <a:t></a:t>
            </a:r>
            <a:r>
              <a:rPr dirty="0" sz="1900">
                <a:solidFill>
                  <a:srgbClr val="292934"/>
                </a:solidFill>
                <a:latin typeface="Arial"/>
                <a:cs typeface="Arial"/>
              </a:rPr>
              <a:t>Zamanı</a:t>
            </a:r>
            <a:r>
              <a:rPr dirty="0" sz="1900" spc="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İşlemek,	Stokastik mi Deterministik mi?, Kesikli</a:t>
            </a:r>
            <a:r>
              <a:rPr dirty="0" sz="1900" spc="15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ve</a:t>
            </a:r>
            <a:r>
              <a:rPr dirty="0" sz="19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sürekli </a:t>
            </a: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benzetim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50" spc="-5">
                <a:solidFill>
                  <a:srgbClr val="92A199"/>
                </a:solidFill>
                <a:latin typeface="Wingdings"/>
                <a:cs typeface="Wingdings"/>
              </a:rPr>
              <a:t></a:t>
            </a:r>
            <a:r>
              <a:rPr dirty="0" sz="2200" spc="-5">
                <a:solidFill>
                  <a:srgbClr val="D2523B"/>
                </a:solidFill>
                <a:latin typeface="Arial"/>
                <a:cs typeface="Arial"/>
              </a:rPr>
              <a:t>Uygulamada Bilgisayarlı</a:t>
            </a:r>
            <a:r>
              <a:rPr dirty="0" sz="2200" spc="55">
                <a:solidFill>
                  <a:srgbClr val="D2523B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D2523B"/>
                </a:solidFill>
                <a:latin typeface="Arial"/>
                <a:cs typeface="Arial"/>
              </a:rPr>
              <a:t>Benzetim</a:t>
            </a:r>
            <a:endParaRPr sz="2200">
              <a:latin typeface="Arial"/>
              <a:cs typeface="Arial"/>
            </a:endParaRPr>
          </a:p>
          <a:p>
            <a:pPr marL="469900" marR="167005" indent="-182880">
              <a:lnSpc>
                <a:spcPts val="1820"/>
              </a:lnSpc>
              <a:spcBef>
                <a:spcPts val="455"/>
              </a:spcBef>
            </a:pPr>
            <a:r>
              <a:rPr dirty="0" sz="1600">
                <a:solidFill>
                  <a:srgbClr val="92A199"/>
                </a:solidFill>
                <a:latin typeface="Wingdings"/>
                <a:cs typeface="Wingdings"/>
              </a:rPr>
              <a:t></a:t>
            </a:r>
            <a:r>
              <a:rPr dirty="0" sz="1900">
                <a:solidFill>
                  <a:srgbClr val="292934"/>
                </a:solidFill>
                <a:latin typeface="Arial"/>
                <a:cs typeface="Arial"/>
              </a:rPr>
              <a:t>Süreç, </a:t>
            </a: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İçerik, Problem ve Proje, Çalışmanın Benzetim Problemi Kısmı,  Problem </a:t>
            </a:r>
            <a:r>
              <a:rPr dirty="0" sz="1900" spc="-15">
                <a:solidFill>
                  <a:srgbClr val="292934"/>
                </a:solidFill>
                <a:latin typeface="Arial"/>
                <a:cs typeface="Arial"/>
              </a:rPr>
              <a:t>Yapılandırma,</a:t>
            </a:r>
            <a:r>
              <a:rPr dirty="0" sz="1900" spc="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Modelleme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ts val="2275"/>
              </a:lnSpc>
              <a:spcBef>
                <a:spcPts val="15"/>
              </a:spcBef>
            </a:pPr>
            <a:r>
              <a:rPr dirty="0" sz="1600">
                <a:solidFill>
                  <a:srgbClr val="D2523B"/>
                </a:solidFill>
                <a:latin typeface="Wingdings"/>
                <a:cs typeface="Wingdings"/>
              </a:rPr>
              <a:t></a:t>
            </a:r>
            <a:r>
              <a:rPr dirty="0" sz="1900" b="1">
                <a:solidFill>
                  <a:srgbClr val="D2523B"/>
                </a:solidFill>
                <a:latin typeface="Arial"/>
                <a:cs typeface="Arial"/>
              </a:rPr>
              <a:t>Statik </a:t>
            </a:r>
            <a:r>
              <a:rPr dirty="0" sz="1900" spc="-5" b="1">
                <a:solidFill>
                  <a:srgbClr val="D2523B"/>
                </a:solidFill>
                <a:latin typeface="Arial"/>
                <a:cs typeface="Arial"/>
              </a:rPr>
              <a:t>Monte Carlo</a:t>
            </a:r>
            <a:r>
              <a:rPr dirty="0" sz="1900" spc="-15" b="1">
                <a:solidFill>
                  <a:srgbClr val="D2523B"/>
                </a:solidFill>
                <a:latin typeface="Arial"/>
                <a:cs typeface="Arial"/>
              </a:rPr>
              <a:t> </a:t>
            </a:r>
            <a:r>
              <a:rPr dirty="0" sz="1900" spc="-5" b="1">
                <a:solidFill>
                  <a:srgbClr val="D2523B"/>
                </a:solidFill>
                <a:latin typeface="Arial"/>
                <a:cs typeface="Arial"/>
              </a:rPr>
              <a:t>Benzetimi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ts val="2635"/>
              </a:lnSpc>
            </a:pPr>
            <a:r>
              <a:rPr dirty="0" sz="1850">
                <a:solidFill>
                  <a:srgbClr val="D2523B"/>
                </a:solidFill>
                <a:latin typeface="Wingdings"/>
                <a:cs typeface="Wingdings"/>
              </a:rPr>
              <a:t></a:t>
            </a:r>
            <a:r>
              <a:rPr dirty="0" sz="2200">
                <a:solidFill>
                  <a:srgbClr val="D2523B"/>
                </a:solidFill>
                <a:latin typeface="Arial"/>
                <a:cs typeface="Arial"/>
              </a:rPr>
              <a:t>Dinamik</a:t>
            </a:r>
            <a:r>
              <a:rPr dirty="0" sz="2200" spc="-45">
                <a:solidFill>
                  <a:srgbClr val="D2523B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D2523B"/>
                </a:solidFill>
                <a:latin typeface="Arial"/>
                <a:cs typeface="Arial"/>
              </a:rPr>
              <a:t>Sistemler</a:t>
            </a:r>
            <a:endParaRPr sz="2200">
              <a:latin typeface="Arial"/>
              <a:cs typeface="Arial"/>
            </a:endParaRPr>
          </a:p>
          <a:p>
            <a:pPr marL="286385">
              <a:lnSpc>
                <a:spcPts val="2050"/>
              </a:lnSpc>
              <a:spcBef>
                <a:spcPts val="15"/>
              </a:spcBef>
            </a:pPr>
            <a:r>
              <a:rPr dirty="0" sz="1600" spc="-5">
                <a:solidFill>
                  <a:srgbClr val="D2523B"/>
                </a:solidFill>
                <a:latin typeface="Wingdings"/>
                <a:cs typeface="Wingdings"/>
              </a:rPr>
              <a:t></a:t>
            </a: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Başlangıç değeri problemi, Euler yöntemi, Runge kutta yöntemi,</a:t>
            </a:r>
            <a:r>
              <a:rPr dirty="0" sz="1900" spc="32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900" spc="-40">
                <a:solidFill>
                  <a:srgbClr val="292934"/>
                </a:solidFill>
                <a:latin typeface="Arial"/>
                <a:cs typeface="Arial"/>
              </a:rPr>
              <a:t>Taylor</a:t>
            </a:r>
            <a:endParaRPr sz="1900">
              <a:latin typeface="Arial"/>
              <a:cs typeface="Arial"/>
            </a:endParaRPr>
          </a:p>
          <a:p>
            <a:pPr marL="469900">
              <a:lnSpc>
                <a:spcPts val="2045"/>
              </a:lnSpc>
            </a:pP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yöntemi,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ts val="2635"/>
              </a:lnSpc>
            </a:pPr>
            <a:r>
              <a:rPr dirty="0" sz="1850">
                <a:solidFill>
                  <a:srgbClr val="D2523B"/>
                </a:solidFill>
                <a:latin typeface="Wingdings"/>
                <a:cs typeface="Wingdings"/>
              </a:rPr>
              <a:t></a:t>
            </a:r>
            <a:r>
              <a:rPr dirty="0" sz="2200">
                <a:solidFill>
                  <a:srgbClr val="D2523B"/>
                </a:solidFill>
                <a:latin typeface="Arial"/>
                <a:cs typeface="Arial"/>
              </a:rPr>
              <a:t>Matematiksel </a:t>
            </a:r>
            <a:r>
              <a:rPr dirty="0" sz="2200" spc="-5">
                <a:solidFill>
                  <a:srgbClr val="D2523B"/>
                </a:solidFill>
                <a:latin typeface="Arial"/>
                <a:cs typeface="Arial"/>
              </a:rPr>
              <a:t>ve İstatiksel</a:t>
            </a:r>
            <a:r>
              <a:rPr dirty="0" sz="2200" spc="-20">
                <a:solidFill>
                  <a:srgbClr val="D2523B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D2523B"/>
                </a:solidFill>
                <a:latin typeface="Arial"/>
                <a:cs typeface="Arial"/>
              </a:rPr>
              <a:t>Modeller</a:t>
            </a:r>
            <a:r>
              <a:rPr dirty="0" sz="2200">
                <a:solidFill>
                  <a:srgbClr val="292934"/>
                </a:solidFill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  <a:p>
            <a:pPr marL="536575" indent="-249554">
              <a:lnSpc>
                <a:spcPts val="2275"/>
              </a:lnSpc>
              <a:spcBef>
                <a:spcPts val="10"/>
              </a:spcBef>
              <a:buClr>
                <a:srgbClr val="D2523B"/>
              </a:buClr>
              <a:buSzPct val="84210"/>
              <a:buFont typeface="Wingdings"/>
              <a:buChar char=""/>
              <a:tabLst>
                <a:tab pos="537210" algn="l"/>
              </a:tabLst>
            </a:pP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Benzetimde istatiksel modeller -Kuyruk</a:t>
            </a:r>
            <a:r>
              <a:rPr dirty="0" sz="1900" spc="19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modelleri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ts val="2635"/>
              </a:lnSpc>
            </a:pPr>
            <a:r>
              <a:rPr dirty="0" sz="1850">
                <a:solidFill>
                  <a:srgbClr val="D2523B"/>
                </a:solidFill>
                <a:latin typeface="Wingdings"/>
                <a:cs typeface="Wingdings"/>
              </a:rPr>
              <a:t></a:t>
            </a:r>
            <a:r>
              <a:rPr dirty="0" sz="2200">
                <a:solidFill>
                  <a:srgbClr val="D2523B"/>
                </a:solidFill>
                <a:latin typeface="Arial"/>
                <a:cs typeface="Arial"/>
              </a:rPr>
              <a:t>Rasgele </a:t>
            </a:r>
            <a:r>
              <a:rPr dirty="0" sz="2200" spc="-5">
                <a:solidFill>
                  <a:srgbClr val="D2523B"/>
                </a:solidFill>
                <a:latin typeface="Arial"/>
                <a:cs typeface="Arial"/>
              </a:rPr>
              <a:t>Sayı </a:t>
            </a:r>
            <a:r>
              <a:rPr dirty="0" sz="2200" spc="-10">
                <a:solidFill>
                  <a:srgbClr val="D2523B"/>
                </a:solidFill>
                <a:latin typeface="Arial"/>
                <a:cs typeface="Arial"/>
              </a:rPr>
              <a:t>ve </a:t>
            </a:r>
            <a:r>
              <a:rPr dirty="0" sz="2200" spc="-5">
                <a:solidFill>
                  <a:srgbClr val="D2523B"/>
                </a:solidFill>
                <a:latin typeface="Arial"/>
                <a:cs typeface="Arial"/>
              </a:rPr>
              <a:t>Rasgele Değişken Üretme</a:t>
            </a:r>
            <a:r>
              <a:rPr dirty="0" sz="2200" spc="45">
                <a:solidFill>
                  <a:srgbClr val="D2523B"/>
                </a:solidFill>
                <a:latin typeface="Arial"/>
                <a:cs typeface="Arial"/>
              </a:rPr>
              <a:t> </a:t>
            </a:r>
            <a:r>
              <a:rPr dirty="0" sz="2200" spc="-25">
                <a:solidFill>
                  <a:srgbClr val="D2523B"/>
                </a:solidFill>
                <a:latin typeface="Arial"/>
                <a:cs typeface="Arial"/>
              </a:rPr>
              <a:t>Teknikleri</a:t>
            </a:r>
            <a:endParaRPr sz="2200">
              <a:latin typeface="Arial"/>
              <a:cs typeface="Arial"/>
            </a:endParaRPr>
          </a:p>
          <a:p>
            <a:pPr marL="469900" marR="5080" indent="-182880">
              <a:lnSpc>
                <a:spcPts val="1820"/>
              </a:lnSpc>
              <a:spcBef>
                <a:spcPts val="455"/>
              </a:spcBef>
            </a:pPr>
            <a:r>
              <a:rPr dirty="0" sz="1600">
                <a:solidFill>
                  <a:srgbClr val="D2523B"/>
                </a:solidFill>
                <a:latin typeface="Wingdings"/>
                <a:cs typeface="Wingdings"/>
              </a:rPr>
              <a:t></a:t>
            </a:r>
            <a:r>
              <a:rPr dirty="0" sz="1900">
                <a:solidFill>
                  <a:srgbClr val="292934"/>
                </a:solidFill>
                <a:latin typeface="Arial"/>
                <a:cs typeface="Arial"/>
              </a:rPr>
              <a:t>LCG, </a:t>
            </a: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Formül Metodu, Red metodu, Konvülüsyon metodu, Keyfi rastgele  değişkenlerin</a:t>
            </a:r>
            <a:r>
              <a:rPr dirty="0" sz="1900" spc="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üretimi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50">
                <a:solidFill>
                  <a:srgbClr val="D2523B"/>
                </a:solidFill>
                <a:latin typeface="Wingdings"/>
                <a:cs typeface="Wingdings"/>
              </a:rPr>
              <a:t></a:t>
            </a:r>
            <a:r>
              <a:rPr dirty="0" sz="2200">
                <a:solidFill>
                  <a:srgbClr val="D2523B"/>
                </a:solidFill>
                <a:latin typeface="Arial"/>
                <a:cs typeface="Arial"/>
              </a:rPr>
              <a:t>Petri</a:t>
            </a:r>
            <a:r>
              <a:rPr dirty="0" sz="2200" spc="-190">
                <a:solidFill>
                  <a:srgbClr val="D2523B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D2523B"/>
                </a:solidFill>
                <a:latin typeface="Arial"/>
                <a:cs typeface="Arial"/>
              </a:rPr>
              <a:t>Ağları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217" y="228346"/>
            <a:ext cx="7348855" cy="66294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90"/>
              <a:t>Benzetim </a:t>
            </a:r>
            <a:r>
              <a:rPr dirty="0" spc="-55"/>
              <a:t>ve </a:t>
            </a:r>
            <a:r>
              <a:rPr dirty="0" spc="-95"/>
              <a:t>Modellemeye</a:t>
            </a:r>
            <a:r>
              <a:rPr dirty="0" spc="-525"/>
              <a:t> </a:t>
            </a:r>
            <a:r>
              <a:rPr dirty="0" spc="-80"/>
              <a:t>Giriş</a:t>
            </a:r>
          </a:p>
        </p:txBody>
      </p:sp>
      <p:sp>
        <p:nvSpPr>
          <p:cNvPr id="3" name="object 3"/>
          <p:cNvSpPr/>
          <p:nvPr/>
        </p:nvSpPr>
        <p:spPr>
          <a:xfrm>
            <a:off x="631190" y="1116583"/>
            <a:ext cx="266700" cy="272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01420" y="929385"/>
            <a:ext cx="8195309" cy="43599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2235">
              <a:lnSpc>
                <a:spcPct val="100000"/>
              </a:lnSpc>
            </a:pPr>
            <a:r>
              <a:rPr dirty="0" sz="3600" spc="-25" b="1">
                <a:solidFill>
                  <a:srgbClr val="0000FF"/>
                </a:solidFill>
                <a:latin typeface="Times New Roman"/>
                <a:cs typeface="Times New Roman"/>
              </a:rPr>
              <a:t>Avantajları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200">
              <a:latin typeface="Times New Roman"/>
              <a:cs typeface="Times New Roman"/>
            </a:endParaRPr>
          </a:p>
          <a:p>
            <a:pPr algn="just" marL="12700" marR="354965">
              <a:lnSpc>
                <a:spcPct val="70000"/>
              </a:lnSpc>
              <a:buClr>
                <a:srgbClr val="AC8F67"/>
              </a:buClr>
              <a:buFont typeface="Times New Roman"/>
              <a:buAutoNum type="arabicPeriod" startAt="5"/>
              <a:tabLst>
                <a:tab pos="368300" algn="l"/>
              </a:tabLst>
            </a:pPr>
            <a:r>
              <a:rPr dirty="0" sz="2800" spc="-5">
                <a:solidFill>
                  <a:srgbClr val="292934"/>
                </a:solidFill>
                <a:latin typeface="Times New Roman"/>
                <a:cs typeface="Times New Roman"/>
              </a:rPr>
              <a:t>Analitik modellerde </a:t>
            </a:r>
            <a:r>
              <a:rPr dirty="0" sz="2800" spc="-10">
                <a:solidFill>
                  <a:srgbClr val="292934"/>
                </a:solidFill>
                <a:latin typeface="Times New Roman"/>
                <a:cs typeface="Times New Roman"/>
              </a:rPr>
              <a:t>çözüme </a:t>
            </a:r>
            <a:r>
              <a:rPr dirty="0" sz="2800" spc="-5">
                <a:solidFill>
                  <a:srgbClr val="292934"/>
                </a:solidFill>
                <a:latin typeface="Times New Roman"/>
                <a:cs typeface="Times New Roman"/>
              </a:rPr>
              <a:t>ulaşabilmek için birçok  basitleştirici kabullerin yapılması gerekirken, benzetim  modellerinde </a:t>
            </a:r>
            <a:r>
              <a:rPr dirty="0" sz="2800">
                <a:solidFill>
                  <a:srgbClr val="292934"/>
                </a:solidFill>
                <a:latin typeface="Times New Roman"/>
                <a:cs typeface="Times New Roman"/>
              </a:rPr>
              <a:t>böyle </a:t>
            </a:r>
            <a:r>
              <a:rPr dirty="0" sz="2800" spc="-5">
                <a:solidFill>
                  <a:srgbClr val="292934"/>
                </a:solidFill>
                <a:latin typeface="Times New Roman"/>
                <a:cs typeface="Times New Roman"/>
              </a:rPr>
              <a:t>bir kısıtlama</a:t>
            </a:r>
            <a:r>
              <a:rPr dirty="0" sz="2800" spc="-4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292934"/>
                </a:solidFill>
                <a:latin typeface="Times New Roman"/>
                <a:cs typeface="Times New Roman"/>
              </a:rPr>
              <a:t>yoktur.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AC8F67"/>
              </a:buClr>
              <a:buFont typeface="Times New Roman"/>
              <a:buAutoNum type="arabicPeriod" startAt="5"/>
            </a:pP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ct val="70000"/>
              </a:lnSpc>
              <a:buClr>
                <a:srgbClr val="AC8F67"/>
              </a:buClr>
              <a:buFont typeface="Times New Roman"/>
              <a:buAutoNum type="arabicPeriod" startAt="5"/>
              <a:tabLst>
                <a:tab pos="347980" algn="l"/>
              </a:tabLst>
            </a:pPr>
            <a:r>
              <a:rPr dirty="0" sz="2800" spc="-5">
                <a:solidFill>
                  <a:srgbClr val="292934"/>
                </a:solidFill>
                <a:latin typeface="Times New Roman"/>
                <a:cs typeface="Times New Roman"/>
              </a:rPr>
              <a:t>Analitik modeller ile </a:t>
            </a:r>
            <a:r>
              <a:rPr dirty="0" sz="2800">
                <a:solidFill>
                  <a:srgbClr val="292934"/>
                </a:solidFill>
                <a:latin typeface="Times New Roman"/>
                <a:cs typeface="Times New Roman"/>
              </a:rPr>
              <a:t>kısıtlı sayıda </a:t>
            </a:r>
            <a:r>
              <a:rPr dirty="0" sz="2800" spc="-5">
                <a:solidFill>
                  <a:srgbClr val="292934"/>
                </a:solidFill>
                <a:latin typeface="Times New Roman"/>
                <a:cs typeface="Times New Roman"/>
              </a:rPr>
              <a:t>performans </a:t>
            </a:r>
            <a:r>
              <a:rPr dirty="0" sz="2800">
                <a:solidFill>
                  <a:srgbClr val="292934"/>
                </a:solidFill>
                <a:latin typeface="Times New Roman"/>
                <a:cs typeface="Times New Roman"/>
              </a:rPr>
              <a:t>ölçütleri  </a:t>
            </a:r>
            <a:r>
              <a:rPr dirty="0" sz="2800" spc="-15">
                <a:solidFill>
                  <a:srgbClr val="292934"/>
                </a:solidFill>
                <a:latin typeface="Times New Roman"/>
                <a:cs typeface="Times New Roman"/>
              </a:rPr>
              <a:t>hesaplanabilir. </a:t>
            </a:r>
            <a:r>
              <a:rPr dirty="0" sz="2800" spc="-5">
                <a:solidFill>
                  <a:srgbClr val="292934"/>
                </a:solidFill>
                <a:latin typeface="Times New Roman"/>
                <a:cs typeface="Times New Roman"/>
              </a:rPr>
              <a:t>Benzetim modelleri ile akla gelebilen  </a:t>
            </a:r>
            <a:r>
              <a:rPr dirty="0" sz="2800">
                <a:solidFill>
                  <a:srgbClr val="292934"/>
                </a:solidFill>
                <a:latin typeface="Times New Roman"/>
                <a:cs typeface="Times New Roman"/>
              </a:rPr>
              <a:t>herhangi </a:t>
            </a:r>
            <a:r>
              <a:rPr dirty="0" sz="2800" spc="-5">
                <a:solidFill>
                  <a:srgbClr val="292934"/>
                </a:solidFill>
                <a:latin typeface="Times New Roman"/>
                <a:cs typeface="Times New Roman"/>
              </a:rPr>
              <a:t>bir performans </a:t>
            </a:r>
            <a:r>
              <a:rPr dirty="0" sz="2800">
                <a:solidFill>
                  <a:srgbClr val="292934"/>
                </a:solidFill>
                <a:latin typeface="Times New Roman"/>
                <a:cs typeface="Times New Roman"/>
              </a:rPr>
              <a:t>ölçütü </a:t>
            </a:r>
            <a:r>
              <a:rPr dirty="0" sz="2800" spc="-5">
                <a:solidFill>
                  <a:srgbClr val="292934"/>
                </a:solidFill>
                <a:latin typeface="Times New Roman"/>
                <a:cs typeface="Times New Roman"/>
              </a:rPr>
              <a:t>tahmin</a:t>
            </a:r>
            <a:r>
              <a:rPr dirty="0" sz="2800" spc="-4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800" spc="-15">
                <a:solidFill>
                  <a:srgbClr val="292934"/>
                </a:solidFill>
                <a:latin typeface="Times New Roman"/>
                <a:cs typeface="Times New Roman"/>
              </a:rPr>
              <a:t>edilebilir.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AC8F67"/>
              </a:buClr>
              <a:buFont typeface="Times New Roman"/>
              <a:buAutoNum type="arabicPeriod" startAt="5"/>
            </a:pPr>
            <a:endParaRPr sz="3200">
              <a:latin typeface="Times New Roman"/>
              <a:cs typeface="Times New Roman"/>
            </a:endParaRPr>
          </a:p>
          <a:p>
            <a:pPr marL="12700" marR="29845">
              <a:lnSpc>
                <a:spcPct val="70000"/>
              </a:lnSpc>
              <a:spcBef>
                <a:spcPts val="5"/>
              </a:spcBef>
              <a:buClr>
                <a:srgbClr val="AC8F67"/>
              </a:buClr>
              <a:buFont typeface="Times New Roman"/>
              <a:buAutoNum type="arabicPeriod" startAt="5"/>
              <a:tabLst>
                <a:tab pos="368300" algn="l"/>
              </a:tabLst>
            </a:pPr>
            <a:r>
              <a:rPr dirty="0" sz="2800" spc="-10">
                <a:solidFill>
                  <a:srgbClr val="292934"/>
                </a:solidFill>
                <a:latin typeface="Times New Roman"/>
                <a:cs typeface="Times New Roman"/>
              </a:rPr>
              <a:t>Bazı </a:t>
            </a:r>
            <a:r>
              <a:rPr dirty="0" sz="2800" spc="-5">
                <a:solidFill>
                  <a:srgbClr val="292934"/>
                </a:solidFill>
                <a:latin typeface="Times New Roman"/>
                <a:cs typeface="Times New Roman"/>
              </a:rPr>
              <a:t>durumlarda, benzetim, </a:t>
            </a:r>
            <a:r>
              <a:rPr dirty="0" sz="2800">
                <a:solidFill>
                  <a:srgbClr val="292934"/>
                </a:solidFill>
                <a:latin typeface="Times New Roman"/>
                <a:cs typeface="Times New Roman"/>
              </a:rPr>
              <a:t>bir </a:t>
            </a:r>
            <a:r>
              <a:rPr dirty="0" sz="2800" spc="-5">
                <a:solidFill>
                  <a:srgbClr val="292934"/>
                </a:solidFill>
                <a:latin typeface="Times New Roman"/>
                <a:cs typeface="Times New Roman"/>
              </a:rPr>
              <a:t>çözümün elde edilmesi  için tek</a:t>
            </a:r>
            <a:r>
              <a:rPr dirty="0" sz="2800" spc="-6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292934"/>
                </a:solidFill>
                <a:latin typeface="Times New Roman"/>
                <a:cs typeface="Times New Roman"/>
              </a:rPr>
              <a:t>araçtır.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217" y="228346"/>
            <a:ext cx="7348855" cy="66294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90"/>
              <a:t>Benzetim </a:t>
            </a:r>
            <a:r>
              <a:rPr dirty="0" spc="-55"/>
              <a:t>ve </a:t>
            </a:r>
            <a:r>
              <a:rPr dirty="0" spc="-95"/>
              <a:t>Modellemeye</a:t>
            </a:r>
            <a:r>
              <a:rPr dirty="0" spc="-525"/>
              <a:t> </a:t>
            </a:r>
            <a:r>
              <a:rPr dirty="0" spc="-80"/>
              <a:t>Giriş</a:t>
            </a:r>
          </a:p>
        </p:txBody>
      </p:sp>
      <p:sp>
        <p:nvSpPr>
          <p:cNvPr id="3" name="object 3"/>
          <p:cNvSpPr/>
          <p:nvPr/>
        </p:nvSpPr>
        <p:spPr>
          <a:xfrm>
            <a:off x="702627" y="1376680"/>
            <a:ext cx="266700" cy="272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73048" y="1189609"/>
            <a:ext cx="7947025" cy="52939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2235">
              <a:lnSpc>
                <a:spcPct val="100000"/>
              </a:lnSpc>
            </a:pPr>
            <a:r>
              <a:rPr dirty="0" sz="3600" b="1">
                <a:solidFill>
                  <a:srgbClr val="0000FF"/>
                </a:solidFill>
                <a:latin typeface="Times New Roman"/>
                <a:cs typeface="Times New Roman"/>
              </a:rPr>
              <a:t>Dezavantajları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300">
              <a:latin typeface="Times New Roman"/>
              <a:cs typeface="Times New Roman"/>
            </a:endParaRPr>
          </a:p>
          <a:p>
            <a:pPr marL="12700" marR="5080">
              <a:lnSpc>
                <a:spcPts val="2690"/>
              </a:lnSpc>
              <a:buClr>
                <a:srgbClr val="AC8F67"/>
              </a:buClr>
              <a:buFont typeface="Times New Roman"/>
              <a:buAutoNum type="arabicPeriod"/>
              <a:tabLst>
                <a:tab pos="368300" algn="l"/>
              </a:tabLst>
            </a:pPr>
            <a:r>
              <a:rPr dirty="0" sz="2800" spc="-5">
                <a:solidFill>
                  <a:srgbClr val="292934"/>
                </a:solidFill>
                <a:latin typeface="Times New Roman"/>
                <a:cs typeface="Times New Roman"/>
              </a:rPr>
              <a:t>Benzetim modellerinin kurulması ve geçerliliğinin  araştırılması, </a:t>
            </a:r>
            <a:r>
              <a:rPr dirty="0" sz="2800" spc="-10">
                <a:solidFill>
                  <a:srgbClr val="292934"/>
                </a:solidFill>
                <a:latin typeface="Times New Roman"/>
                <a:cs typeface="Times New Roman"/>
              </a:rPr>
              <a:t>zaman </a:t>
            </a:r>
            <a:r>
              <a:rPr dirty="0" sz="2800" spc="-20">
                <a:solidFill>
                  <a:srgbClr val="292934"/>
                </a:solidFill>
                <a:latin typeface="Times New Roman"/>
                <a:cs typeface="Times New Roman"/>
              </a:rPr>
              <a:t>alıcıdır. </a:t>
            </a:r>
            <a:r>
              <a:rPr dirty="0" sz="2800" spc="-10">
                <a:solidFill>
                  <a:srgbClr val="292934"/>
                </a:solidFill>
                <a:latin typeface="Times New Roman"/>
                <a:cs typeface="Times New Roman"/>
              </a:rPr>
              <a:t>Bu </a:t>
            </a:r>
            <a:r>
              <a:rPr dirty="0" sz="2800" spc="-5">
                <a:solidFill>
                  <a:srgbClr val="292934"/>
                </a:solidFill>
                <a:latin typeface="Times New Roman"/>
                <a:cs typeface="Times New Roman"/>
              </a:rPr>
              <a:t>nedenle </a:t>
            </a:r>
            <a:r>
              <a:rPr dirty="0" sz="2800">
                <a:solidFill>
                  <a:srgbClr val="292934"/>
                </a:solidFill>
                <a:latin typeface="Times New Roman"/>
                <a:cs typeface="Times New Roman"/>
              </a:rPr>
              <a:t>bilgisayarlarda  </a:t>
            </a:r>
            <a:r>
              <a:rPr dirty="0" sz="2800" spc="-5">
                <a:solidFill>
                  <a:srgbClr val="292934"/>
                </a:solidFill>
                <a:latin typeface="Times New Roman"/>
                <a:cs typeface="Times New Roman"/>
              </a:rPr>
              <a:t>benzetim modellerinin koşum maliyeti yüksek</a:t>
            </a:r>
            <a:r>
              <a:rPr dirty="0" sz="2800" spc="2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292934"/>
                </a:solidFill>
                <a:latin typeface="Times New Roman"/>
                <a:cs typeface="Times New Roman"/>
              </a:rPr>
              <a:t>olabilir.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AC8F67"/>
              </a:buClr>
              <a:buFont typeface="Times New Roman"/>
              <a:buAutoNum type="arabicPeriod"/>
            </a:pPr>
            <a:endParaRPr sz="3500">
              <a:latin typeface="Times New Roman"/>
              <a:cs typeface="Times New Roman"/>
            </a:endParaRPr>
          </a:p>
          <a:p>
            <a:pPr marL="12700" marR="8255">
              <a:lnSpc>
                <a:spcPct val="80000"/>
              </a:lnSpc>
              <a:buClr>
                <a:srgbClr val="AC8F67"/>
              </a:buClr>
              <a:buFont typeface="Times New Roman"/>
              <a:buAutoNum type="arabicPeriod"/>
              <a:tabLst>
                <a:tab pos="368300" algn="l"/>
                <a:tab pos="2004060" algn="l"/>
              </a:tabLst>
            </a:pPr>
            <a:r>
              <a:rPr dirty="0" sz="2800" spc="-5">
                <a:solidFill>
                  <a:srgbClr val="292934"/>
                </a:solidFill>
                <a:latin typeface="Times New Roman"/>
                <a:cs typeface="Times New Roman"/>
              </a:rPr>
              <a:t>Maliyeti etkileyen diğer </a:t>
            </a:r>
            <a:r>
              <a:rPr dirty="0" sz="2800">
                <a:solidFill>
                  <a:srgbClr val="292934"/>
                </a:solidFill>
                <a:latin typeface="Times New Roman"/>
                <a:cs typeface="Times New Roman"/>
              </a:rPr>
              <a:t>bir </a:t>
            </a:r>
            <a:r>
              <a:rPr dirty="0" sz="2800" spc="-5">
                <a:solidFill>
                  <a:srgbClr val="292934"/>
                </a:solidFill>
                <a:latin typeface="Times New Roman"/>
                <a:cs typeface="Times New Roman"/>
              </a:rPr>
              <a:t>faktör benzetim  modellerinin	birden fazla ( n</a:t>
            </a:r>
            <a:r>
              <a:rPr dirty="0" sz="2800" spc="-2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92934"/>
                </a:solidFill>
                <a:latin typeface="Times New Roman"/>
                <a:cs typeface="Times New Roman"/>
              </a:rPr>
              <a:t>kez)</a:t>
            </a:r>
            <a:r>
              <a:rPr dirty="0" sz="2800" spc="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92934"/>
                </a:solidFill>
                <a:latin typeface="Times New Roman"/>
                <a:cs typeface="Times New Roman"/>
              </a:rPr>
              <a:t>çalıştırılması </a:t>
            </a:r>
            <a:r>
              <a:rPr dirty="0" sz="2800" spc="-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800" spc="-15">
                <a:solidFill>
                  <a:srgbClr val="292934"/>
                </a:solidFill>
                <a:latin typeface="Times New Roman"/>
                <a:cs typeface="Times New Roman"/>
              </a:rPr>
              <a:t>ihtiyacıdır. </a:t>
            </a:r>
            <a:r>
              <a:rPr dirty="0" sz="2800" spc="-5">
                <a:solidFill>
                  <a:srgbClr val="292934"/>
                </a:solidFill>
                <a:latin typeface="Times New Roman"/>
                <a:cs typeface="Times New Roman"/>
              </a:rPr>
              <a:t>Bu durumda </a:t>
            </a:r>
            <a:r>
              <a:rPr dirty="0" sz="2800">
                <a:solidFill>
                  <a:srgbClr val="292934"/>
                </a:solidFill>
                <a:latin typeface="Times New Roman"/>
                <a:cs typeface="Times New Roman"/>
              </a:rPr>
              <a:t>bilgisayar </a:t>
            </a:r>
            <a:r>
              <a:rPr dirty="0" sz="2800" spc="-5">
                <a:solidFill>
                  <a:srgbClr val="292934"/>
                </a:solidFill>
                <a:latin typeface="Times New Roman"/>
                <a:cs typeface="Times New Roman"/>
              </a:rPr>
              <a:t>maliyeti</a:t>
            </a:r>
            <a:r>
              <a:rPr dirty="0" sz="2800" spc="-2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292934"/>
                </a:solidFill>
                <a:latin typeface="Times New Roman"/>
                <a:cs typeface="Times New Roman"/>
              </a:rPr>
              <a:t>artmaktadır.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AC8F67"/>
              </a:buClr>
              <a:buFont typeface="Times New Roman"/>
              <a:buAutoNum type="arabicPeriod"/>
            </a:pPr>
            <a:endParaRPr sz="3500">
              <a:latin typeface="Times New Roman"/>
              <a:cs typeface="Times New Roman"/>
            </a:endParaRPr>
          </a:p>
          <a:p>
            <a:pPr marL="12700" marR="509905">
              <a:lnSpc>
                <a:spcPct val="80000"/>
              </a:lnSpc>
              <a:spcBef>
                <a:spcPts val="5"/>
              </a:spcBef>
              <a:buClr>
                <a:srgbClr val="AC8F67"/>
              </a:buClr>
              <a:buFont typeface="Times New Roman"/>
              <a:buAutoNum type="arabicPeriod"/>
              <a:tabLst>
                <a:tab pos="368300" algn="l"/>
              </a:tabLst>
            </a:pPr>
            <a:r>
              <a:rPr dirty="0" sz="2800" spc="-5">
                <a:solidFill>
                  <a:srgbClr val="292934"/>
                </a:solidFill>
                <a:latin typeface="Times New Roman"/>
                <a:cs typeface="Times New Roman"/>
              </a:rPr>
              <a:t>Benzetimin analitik tekniklerin yeterli </a:t>
            </a:r>
            <a:r>
              <a:rPr dirty="0" sz="2800">
                <a:solidFill>
                  <a:srgbClr val="292934"/>
                </a:solidFill>
                <a:latin typeface="Times New Roman"/>
                <a:cs typeface="Times New Roman"/>
              </a:rPr>
              <a:t>olabileceği  </a:t>
            </a:r>
            <a:r>
              <a:rPr dirty="0" sz="2800" spc="-5">
                <a:solidFill>
                  <a:srgbClr val="292934"/>
                </a:solidFill>
                <a:latin typeface="Times New Roman"/>
                <a:cs typeface="Times New Roman"/>
              </a:rPr>
              <a:t>durumlarda da </a:t>
            </a:r>
            <a:r>
              <a:rPr dirty="0" sz="2800" spc="-10">
                <a:solidFill>
                  <a:srgbClr val="292934"/>
                </a:solidFill>
                <a:latin typeface="Times New Roman"/>
                <a:cs typeface="Times New Roman"/>
              </a:rPr>
              <a:t>zaman zaman </a:t>
            </a:r>
            <a:r>
              <a:rPr dirty="0" sz="2800">
                <a:solidFill>
                  <a:srgbClr val="292934"/>
                </a:solidFill>
                <a:latin typeface="Times New Roman"/>
                <a:cs typeface="Times New Roman"/>
              </a:rPr>
              <a:t>kullanıldığı  </a:t>
            </a:r>
            <a:r>
              <a:rPr dirty="0" sz="2800" spc="-15">
                <a:solidFill>
                  <a:srgbClr val="292934"/>
                </a:solidFill>
                <a:latin typeface="Times New Roman"/>
                <a:cs typeface="Times New Roman"/>
              </a:rPr>
              <a:t>gözlenmektedir.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217" y="228346"/>
            <a:ext cx="7348855" cy="66294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90"/>
              <a:t>Benzetim </a:t>
            </a:r>
            <a:r>
              <a:rPr dirty="0" spc="-55"/>
              <a:t>ve </a:t>
            </a:r>
            <a:r>
              <a:rPr dirty="0" spc="-95"/>
              <a:t>Modellemeye</a:t>
            </a:r>
            <a:r>
              <a:rPr dirty="0" spc="-525"/>
              <a:t> </a:t>
            </a:r>
            <a:r>
              <a:rPr dirty="0" spc="-80"/>
              <a:t>Giriş</a:t>
            </a:r>
          </a:p>
        </p:txBody>
      </p:sp>
      <p:sp>
        <p:nvSpPr>
          <p:cNvPr id="3" name="object 3"/>
          <p:cNvSpPr/>
          <p:nvPr/>
        </p:nvSpPr>
        <p:spPr>
          <a:xfrm>
            <a:off x="702627" y="1431544"/>
            <a:ext cx="266700" cy="272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73048" y="1244472"/>
            <a:ext cx="8194040" cy="4497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2235">
              <a:lnSpc>
                <a:spcPct val="100000"/>
              </a:lnSpc>
            </a:pPr>
            <a:r>
              <a:rPr dirty="0" sz="3600" b="1">
                <a:solidFill>
                  <a:srgbClr val="0000FF"/>
                </a:solidFill>
                <a:latin typeface="Times New Roman"/>
                <a:cs typeface="Times New Roman"/>
              </a:rPr>
              <a:t>Dezavantajları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700">
              <a:latin typeface="Times New Roman"/>
              <a:cs typeface="Times New Roman"/>
            </a:endParaRPr>
          </a:p>
          <a:p>
            <a:pPr algn="just" marL="12700" marR="5080">
              <a:lnSpc>
                <a:spcPct val="90000"/>
              </a:lnSpc>
              <a:buClr>
                <a:srgbClr val="AC8F67"/>
              </a:buClr>
              <a:buAutoNum type="arabicPeriod" startAt="4"/>
              <a:tabLst>
                <a:tab pos="452120" algn="l"/>
              </a:tabLst>
            </a:pPr>
            <a:r>
              <a:rPr dirty="0" sz="2800" spc="-5">
                <a:solidFill>
                  <a:srgbClr val="292934"/>
                </a:solidFill>
                <a:latin typeface="Times New Roman"/>
                <a:cs typeface="Times New Roman"/>
              </a:rPr>
              <a:t>Genel olarak, tüm benzetim modelleri, “girdi-çıktı”  modelleri olarak </a:t>
            </a:r>
            <a:r>
              <a:rPr dirty="0" sz="2800" spc="-15">
                <a:solidFill>
                  <a:srgbClr val="292934"/>
                </a:solidFill>
                <a:latin typeface="Times New Roman"/>
                <a:cs typeface="Times New Roman"/>
              </a:rPr>
              <a:t>adlandırılır. </a:t>
            </a:r>
            <a:r>
              <a:rPr dirty="0" sz="2800" spc="-50">
                <a:solidFill>
                  <a:srgbClr val="292934"/>
                </a:solidFill>
                <a:latin typeface="Times New Roman"/>
                <a:cs typeface="Times New Roman"/>
              </a:rPr>
              <a:t>Verilen </a:t>
            </a:r>
            <a:r>
              <a:rPr dirty="0" sz="2800">
                <a:solidFill>
                  <a:srgbClr val="292934"/>
                </a:solidFill>
                <a:latin typeface="Times New Roman"/>
                <a:cs typeface="Times New Roman"/>
              </a:rPr>
              <a:t>bir girdi </a:t>
            </a:r>
            <a:r>
              <a:rPr dirty="0" sz="2800" spc="-10">
                <a:solidFill>
                  <a:srgbClr val="292934"/>
                </a:solidFill>
                <a:latin typeface="Times New Roman"/>
                <a:cs typeface="Times New Roman"/>
              </a:rPr>
              <a:t>seti </a:t>
            </a:r>
            <a:r>
              <a:rPr dirty="0" sz="2800" spc="-5">
                <a:solidFill>
                  <a:srgbClr val="292934"/>
                </a:solidFill>
                <a:latin typeface="Times New Roman"/>
                <a:cs typeface="Times New Roman"/>
              </a:rPr>
              <a:t>için  sistemin çıktısını elde </a:t>
            </a:r>
            <a:r>
              <a:rPr dirty="0" sz="2800" spc="-25">
                <a:solidFill>
                  <a:srgbClr val="292934"/>
                </a:solidFill>
                <a:latin typeface="Times New Roman"/>
                <a:cs typeface="Times New Roman"/>
              </a:rPr>
              <a:t>ederler. </a:t>
            </a:r>
            <a:r>
              <a:rPr dirty="0" sz="2800" spc="-60">
                <a:solidFill>
                  <a:srgbClr val="292934"/>
                </a:solidFill>
                <a:latin typeface="Times New Roman"/>
                <a:cs typeface="Times New Roman"/>
              </a:rPr>
              <a:t>Yani, </a:t>
            </a:r>
            <a:r>
              <a:rPr dirty="0" sz="2800" spc="-5">
                <a:solidFill>
                  <a:srgbClr val="292934"/>
                </a:solidFill>
                <a:latin typeface="Times New Roman"/>
                <a:cs typeface="Times New Roman"/>
              </a:rPr>
              <a:t>benzetim modelleri  matematiksel modellerde </a:t>
            </a:r>
            <a:r>
              <a:rPr dirty="0" sz="2800">
                <a:solidFill>
                  <a:srgbClr val="292934"/>
                </a:solidFill>
                <a:latin typeface="Times New Roman"/>
                <a:cs typeface="Times New Roman"/>
              </a:rPr>
              <a:t>olduğu </a:t>
            </a:r>
            <a:r>
              <a:rPr dirty="0" sz="2800" spc="-5">
                <a:solidFill>
                  <a:srgbClr val="292934"/>
                </a:solidFill>
                <a:latin typeface="Times New Roman"/>
                <a:cs typeface="Times New Roman"/>
              </a:rPr>
              <a:t>gibi </a:t>
            </a:r>
            <a:r>
              <a:rPr dirty="0" sz="2800" spc="-15">
                <a:solidFill>
                  <a:srgbClr val="292934"/>
                </a:solidFill>
                <a:latin typeface="Times New Roman"/>
                <a:cs typeface="Times New Roman"/>
              </a:rPr>
              <a:t>çözülmezler,  çalıştırılırlar.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AC8F67"/>
              </a:buClr>
              <a:buFont typeface="Times New Roman"/>
              <a:buAutoNum type="arabicPeriod" startAt="4"/>
            </a:pPr>
            <a:endParaRPr sz="3500">
              <a:latin typeface="Times New Roman"/>
              <a:cs typeface="Times New Roman"/>
            </a:endParaRPr>
          </a:p>
          <a:p>
            <a:pPr algn="just" marL="378460" indent="-365760">
              <a:lnSpc>
                <a:spcPts val="3200"/>
              </a:lnSpc>
              <a:spcBef>
                <a:spcPts val="5"/>
              </a:spcBef>
              <a:buClr>
                <a:srgbClr val="AC8F67"/>
              </a:buClr>
              <a:buAutoNum type="arabicPeriod" startAt="4"/>
              <a:tabLst>
                <a:tab pos="378460" algn="l"/>
              </a:tabLst>
            </a:pPr>
            <a:r>
              <a:rPr dirty="0" sz="2800" spc="-5">
                <a:solidFill>
                  <a:srgbClr val="292934"/>
                </a:solidFill>
                <a:latin typeface="Times New Roman"/>
                <a:cs typeface="Times New Roman"/>
              </a:rPr>
              <a:t>Belirli koşullar altında, </a:t>
            </a:r>
            <a:r>
              <a:rPr dirty="0" sz="2800" spc="-10">
                <a:solidFill>
                  <a:srgbClr val="292934"/>
                </a:solidFill>
                <a:latin typeface="Times New Roman"/>
                <a:cs typeface="Times New Roman"/>
              </a:rPr>
              <a:t>sistemin </a:t>
            </a:r>
            <a:r>
              <a:rPr dirty="0" sz="2800" spc="-5">
                <a:solidFill>
                  <a:srgbClr val="292934"/>
                </a:solidFill>
                <a:latin typeface="Times New Roman"/>
                <a:cs typeface="Times New Roman"/>
              </a:rPr>
              <a:t>tavrını incelemek</a:t>
            </a:r>
            <a:r>
              <a:rPr dirty="0" sz="2800" spc="55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92934"/>
                </a:solidFill>
                <a:latin typeface="Times New Roman"/>
                <a:cs typeface="Times New Roman"/>
              </a:rPr>
              <a:t>için</a:t>
            </a:r>
            <a:endParaRPr sz="2800">
              <a:latin typeface="Times New Roman"/>
              <a:cs typeface="Times New Roman"/>
            </a:endParaRPr>
          </a:p>
          <a:p>
            <a:pPr algn="just" marL="12700">
              <a:lnSpc>
                <a:spcPts val="3200"/>
              </a:lnSpc>
            </a:pPr>
            <a:r>
              <a:rPr dirty="0" sz="2800" spc="-15">
                <a:solidFill>
                  <a:srgbClr val="292934"/>
                </a:solidFill>
                <a:latin typeface="Times New Roman"/>
                <a:cs typeface="Times New Roman"/>
              </a:rPr>
              <a:t>kullanılırlar.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8579" rIns="0" bIns="0" rtlCol="0" vert="horz">
            <a:spAutoFit/>
          </a:bodyPr>
          <a:lstStyle/>
          <a:p>
            <a:pPr marL="23495">
              <a:lnSpc>
                <a:spcPct val="100000"/>
              </a:lnSpc>
            </a:pPr>
            <a:r>
              <a:rPr dirty="0" spc="-90"/>
              <a:t>Benzetim </a:t>
            </a:r>
            <a:r>
              <a:rPr dirty="0" spc="-55"/>
              <a:t>ve </a:t>
            </a:r>
            <a:r>
              <a:rPr dirty="0" spc="-95"/>
              <a:t>Modellemeye</a:t>
            </a:r>
            <a:r>
              <a:rPr dirty="0" spc="-525"/>
              <a:t> </a:t>
            </a:r>
            <a:r>
              <a:rPr dirty="0" spc="-80"/>
              <a:t>Giriş</a:t>
            </a:r>
          </a:p>
        </p:txBody>
      </p:sp>
      <p:sp>
        <p:nvSpPr>
          <p:cNvPr id="3" name="object 3"/>
          <p:cNvSpPr/>
          <p:nvPr/>
        </p:nvSpPr>
        <p:spPr>
          <a:xfrm>
            <a:off x="548640" y="1723644"/>
            <a:ext cx="178308" cy="181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18819" y="1599310"/>
            <a:ext cx="788035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Bu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nedenle, analitik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modellerin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aksine eniyi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çözümü</a:t>
            </a:r>
            <a:r>
              <a:rPr dirty="0" sz="2400" spc="-8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 spc="-15">
                <a:solidFill>
                  <a:srgbClr val="292934"/>
                </a:solidFill>
                <a:latin typeface="Times New Roman"/>
                <a:cs typeface="Times New Roman"/>
              </a:rPr>
              <a:t>üretmezler.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8640" y="2694432"/>
            <a:ext cx="178308" cy="181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18819" y="2570098"/>
            <a:ext cx="510730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46430" algn="l"/>
                <a:tab pos="2076450" algn="l"/>
                <a:tab pos="3199765" algn="l"/>
                <a:tab pos="3818254" algn="l"/>
                <a:tab pos="4670425" algn="l"/>
              </a:tabLst>
            </a:pP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B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u	duru</a:t>
            </a:r>
            <a:r>
              <a:rPr dirty="0" sz="2400" spc="-15">
                <a:solidFill>
                  <a:srgbClr val="292934"/>
                </a:solidFill>
                <a:latin typeface="Times New Roman"/>
                <a:cs typeface="Times New Roman"/>
              </a:rPr>
              <a:t>m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,	veri</a:t>
            </a:r>
            <a:r>
              <a:rPr dirty="0" sz="2400" spc="-10">
                <a:solidFill>
                  <a:srgbClr val="292934"/>
                </a:solidFill>
                <a:latin typeface="Times New Roman"/>
                <a:cs typeface="Times New Roman"/>
              </a:rPr>
              <a:t>l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en	bir	</a:t>
            </a:r>
            <a:r>
              <a:rPr dirty="0" sz="2400" spc="-15">
                <a:solidFill>
                  <a:srgbClr val="292934"/>
                </a:solidFill>
                <a:latin typeface="Times New Roman"/>
                <a:cs typeface="Times New Roman"/>
              </a:rPr>
              <a:t>g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i</a:t>
            </a:r>
            <a:r>
              <a:rPr dirty="0" sz="2400" spc="5">
                <a:solidFill>
                  <a:srgbClr val="292934"/>
                </a:solidFill>
                <a:latin typeface="Times New Roman"/>
                <a:cs typeface="Times New Roman"/>
              </a:rPr>
              <a:t>r</a:t>
            </a:r>
            <a:r>
              <a:rPr dirty="0" sz="2400" spc="-15">
                <a:solidFill>
                  <a:srgbClr val="292934"/>
                </a:solidFill>
                <a:latin typeface="Times New Roman"/>
                <a:cs typeface="Times New Roman"/>
              </a:rPr>
              <a:t>d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i	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seti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79616" y="2417698"/>
            <a:ext cx="2527935" cy="559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193800" algn="l"/>
              </a:tabLst>
            </a:pPr>
            <a:r>
              <a:rPr dirty="0" sz="2400" spc="-10">
                <a:solidFill>
                  <a:srgbClr val="292934"/>
                </a:solidFill>
                <a:latin typeface="Times New Roman"/>
                <a:cs typeface="Times New Roman"/>
              </a:rPr>
              <a:t>a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l</a:t>
            </a:r>
            <a:r>
              <a:rPr dirty="0" sz="2400" spc="-15">
                <a:solidFill>
                  <a:srgbClr val="292934"/>
                </a:solidFill>
                <a:latin typeface="Times New Roman"/>
                <a:cs typeface="Times New Roman"/>
              </a:rPr>
              <a:t>t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ı</a:t>
            </a:r>
            <a:r>
              <a:rPr dirty="0" sz="2400" spc="-10">
                <a:solidFill>
                  <a:srgbClr val="292934"/>
                </a:solidFill>
                <a:latin typeface="Times New Roman"/>
                <a:cs typeface="Times New Roman"/>
              </a:rPr>
              <a:t>n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da,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	</a:t>
            </a:r>
            <a:r>
              <a:rPr dirty="0" sz="3600">
                <a:solidFill>
                  <a:srgbClr val="292934"/>
                </a:solidFill>
                <a:latin typeface="Times New Roman"/>
                <a:cs typeface="Times New Roman"/>
              </a:rPr>
              <a:t>kontrol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8819" y="2911728"/>
            <a:ext cx="7888605" cy="559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600" spc="-5">
                <a:solidFill>
                  <a:srgbClr val="292934"/>
                </a:solidFill>
                <a:latin typeface="Times New Roman"/>
                <a:cs typeface="Times New Roman"/>
              </a:rPr>
              <a:t>değişkenlerinin </a:t>
            </a:r>
            <a:r>
              <a:rPr dirty="0" sz="3600">
                <a:solidFill>
                  <a:srgbClr val="292934"/>
                </a:solidFill>
                <a:latin typeface="Times New Roman"/>
                <a:cs typeface="Times New Roman"/>
              </a:rPr>
              <a:t>hangi seti </a:t>
            </a:r>
            <a:r>
              <a:rPr dirty="0" sz="3600" spc="-5">
                <a:solidFill>
                  <a:srgbClr val="292934"/>
                </a:solidFill>
                <a:latin typeface="Times New Roman"/>
                <a:cs typeface="Times New Roman"/>
              </a:rPr>
              <a:t>için, </a:t>
            </a:r>
            <a:r>
              <a:rPr dirty="0" sz="3600">
                <a:solidFill>
                  <a:srgbClr val="292934"/>
                </a:solidFill>
                <a:latin typeface="Times New Roman"/>
                <a:cs typeface="Times New Roman"/>
              </a:rPr>
              <a:t>eniyi</a:t>
            </a:r>
            <a:r>
              <a:rPr dirty="0" sz="3600" spc="70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292934"/>
                </a:solidFill>
                <a:latin typeface="Times New Roman"/>
                <a:cs typeface="Times New Roman"/>
              </a:rPr>
              <a:t>değer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8819" y="3405504"/>
            <a:ext cx="2259330" cy="559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077595" algn="l"/>
              </a:tabLst>
            </a:pPr>
            <a:r>
              <a:rPr dirty="0" sz="3600">
                <a:solidFill>
                  <a:srgbClr val="292934"/>
                </a:solidFill>
                <a:latin typeface="Times New Roman"/>
                <a:cs typeface="Times New Roman"/>
              </a:rPr>
              <a:t>elde	edilir?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80714" y="3557904"/>
            <a:ext cx="542798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344295" algn="l"/>
                <a:tab pos="2873375" algn="l"/>
                <a:tab pos="4197985" algn="l"/>
              </a:tabLst>
            </a:pP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sorusunu	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cevaplama	amacıyla	kullanılan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44690" y="3922141"/>
            <a:ext cx="156464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313815" algn="l"/>
              </a:tabLst>
            </a:pP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Shannon	&amp;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8819" y="3922141"/>
            <a:ext cx="6113780" cy="706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35"/>
              </a:lnSpc>
              <a:tabLst>
                <a:tab pos="1434465" algn="l"/>
                <a:tab pos="3568700" algn="l"/>
                <a:tab pos="5025390" algn="l"/>
              </a:tabLst>
            </a:pPr>
            <a:r>
              <a:rPr dirty="0" sz="2400" spc="-5" b="1">
                <a:solidFill>
                  <a:srgbClr val="FF3300"/>
                </a:solidFill>
                <a:latin typeface="Times New Roman"/>
                <a:cs typeface="Times New Roman"/>
              </a:rPr>
              <a:t>be</a:t>
            </a:r>
            <a:r>
              <a:rPr dirty="0" sz="2400" b="1">
                <a:solidFill>
                  <a:srgbClr val="FF3300"/>
                </a:solidFill>
                <a:latin typeface="Times New Roman"/>
                <a:cs typeface="Times New Roman"/>
              </a:rPr>
              <a:t>n</a:t>
            </a:r>
            <a:r>
              <a:rPr dirty="0" sz="2400" spc="-25" b="1">
                <a:solidFill>
                  <a:srgbClr val="FF3300"/>
                </a:solidFill>
                <a:latin typeface="Times New Roman"/>
                <a:cs typeface="Times New Roman"/>
              </a:rPr>
              <a:t>z</a:t>
            </a:r>
            <a:r>
              <a:rPr dirty="0" sz="2400" b="1">
                <a:solidFill>
                  <a:srgbClr val="FF3300"/>
                </a:solidFill>
                <a:latin typeface="Times New Roman"/>
                <a:cs typeface="Times New Roman"/>
              </a:rPr>
              <a:t>et</a:t>
            </a:r>
            <a:r>
              <a:rPr dirty="0" sz="2400" spc="10" b="1">
                <a:solidFill>
                  <a:srgbClr val="FF3300"/>
                </a:solidFill>
                <a:latin typeface="Times New Roman"/>
                <a:cs typeface="Times New Roman"/>
              </a:rPr>
              <a:t>i</a:t>
            </a:r>
            <a:r>
              <a:rPr dirty="0" sz="2400" b="1">
                <a:solidFill>
                  <a:srgbClr val="FF3300"/>
                </a:solidFill>
                <a:latin typeface="Times New Roman"/>
                <a:cs typeface="Times New Roman"/>
              </a:rPr>
              <a:t>m	opt</a:t>
            </a:r>
            <a:r>
              <a:rPr dirty="0" sz="2400" spc="5" b="1">
                <a:solidFill>
                  <a:srgbClr val="FF3300"/>
                </a:solidFill>
                <a:latin typeface="Times New Roman"/>
                <a:cs typeface="Times New Roman"/>
              </a:rPr>
              <a:t>i</a:t>
            </a:r>
            <a:r>
              <a:rPr dirty="0" sz="2400" spc="-10" b="1">
                <a:solidFill>
                  <a:srgbClr val="FF3300"/>
                </a:solidFill>
                <a:latin typeface="Times New Roman"/>
                <a:cs typeface="Times New Roman"/>
              </a:rPr>
              <a:t>m</a:t>
            </a:r>
            <a:r>
              <a:rPr dirty="0" sz="2400" b="1">
                <a:solidFill>
                  <a:srgbClr val="FF3300"/>
                </a:solidFill>
                <a:latin typeface="Times New Roman"/>
                <a:cs typeface="Times New Roman"/>
              </a:rPr>
              <a:t>i</a:t>
            </a:r>
            <a:r>
              <a:rPr dirty="0" sz="2400" spc="-20" b="1">
                <a:solidFill>
                  <a:srgbClr val="FF3300"/>
                </a:solidFill>
                <a:latin typeface="Times New Roman"/>
                <a:cs typeface="Times New Roman"/>
              </a:rPr>
              <a:t>z</a:t>
            </a:r>
            <a:r>
              <a:rPr dirty="0" sz="2400" b="1">
                <a:solidFill>
                  <a:srgbClr val="FF3300"/>
                </a:solidFill>
                <a:latin typeface="Times New Roman"/>
                <a:cs typeface="Times New Roman"/>
              </a:rPr>
              <a:t>asy</a:t>
            </a:r>
            <a:r>
              <a:rPr dirty="0" sz="2400" spc="10" b="1">
                <a:solidFill>
                  <a:srgbClr val="FF3300"/>
                </a:solidFill>
                <a:latin typeface="Times New Roman"/>
                <a:cs typeface="Times New Roman"/>
              </a:rPr>
              <a:t>o</a:t>
            </a:r>
            <a:r>
              <a:rPr dirty="0" sz="2400" spc="-5" b="1">
                <a:solidFill>
                  <a:srgbClr val="FF3300"/>
                </a:solidFill>
                <a:latin typeface="Times New Roman"/>
                <a:cs typeface="Times New Roman"/>
              </a:rPr>
              <a:t>nu</a:t>
            </a:r>
            <a:r>
              <a:rPr dirty="0" sz="2400" b="1">
                <a:solidFill>
                  <a:srgbClr val="FF3300"/>
                </a:solidFill>
                <a:latin typeface="Times New Roman"/>
                <a:cs typeface="Times New Roman"/>
              </a:rPr>
              <a:t>	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dış</a:t>
            </a:r>
            <a:r>
              <a:rPr dirty="0" sz="2400" spc="5">
                <a:solidFill>
                  <a:srgbClr val="292934"/>
                </a:solidFill>
                <a:latin typeface="Times New Roman"/>
                <a:cs typeface="Times New Roman"/>
              </a:rPr>
              <a:t>ı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nd</a:t>
            </a:r>
            <a:r>
              <a:rPr dirty="0" sz="2400" spc="-10">
                <a:solidFill>
                  <a:srgbClr val="292934"/>
                </a:solidFill>
                <a:latin typeface="Times New Roman"/>
                <a:cs typeface="Times New Roman"/>
              </a:rPr>
              <a:t>a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dır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	(Pedgen,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35"/>
              </a:lnSpc>
            </a:pP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Sodowski,</a:t>
            </a:r>
            <a:r>
              <a:rPr dirty="0" sz="2400" spc="-7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1995).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217" y="299084"/>
            <a:ext cx="6813550" cy="60960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0" spc="-90"/>
              <a:t>Benzetim </a:t>
            </a:r>
            <a:r>
              <a:rPr dirty="0" sz="4000" spc="-50"/>
              <a:t>ve </a:t>
            </a:r>
            <a:r>
              <a:rPr dirty="0" sz="4000" spc="-95"/>
              <a:t>Modellemeye</a:t>
            </a:r>
            <a:r>
              <a:rPr dirty="0" sz="4000" spc="-509"/>
              <a:t> </a:t>
            </a:r>
            <a:r>
              <a:rPr dirty="0" sz="4000" spc="-85"/>
              <a:t>Giriş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47217" y="1043813"/>
            <a:ext cx="5518150" cy="2070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397760" algn="l"/>
              </a:tabLst>
            </a:pPr>
            <a:r>
              <a:rPr dirty="0" sz="3200" spc="-75" b="1">
                <a:solidFill>
                  <a:srgbClr val="0000FF"/>
                </a:solidFill>
                <a:latin typeface="Times New Roman"/>
                <a:cs typeface="Times New Roman"/>
              </a:rPr>
              <a:t>Genel</a:t>
            </a:r>
            <a:r>
              <a:rPr dirty="0" sz="3200" spc="-23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3200" spc="-80" b="1">
                <a:solidFill>
                  <a:srgbClr val="0000FF"/>
                </a:solidFill>
                <a:latin typeface="Times New Roman"/>
                <a:cs typeface="Times New Roman"/>
              </a:rPr>
              <a:t>Olarak	</a:t>
            </a:r>
            <a:r>
              <a:rPr dirty="0" sz="3200" spc="-90" b="1">
                <a:solidFill>
                  <a:srgbClr val="0000FF"/>
                </a:solidFill>
                <a:latin typeface="Times New Roman"/>
                <a:cs typeface="Times New Roman"/>
              </a:rPr>
              <a:t>Uygulama</a:t>
            </a:r>
            <a:r>
              <a:rPr dirty="0" sz="3200" spc="-484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3200" spc="-85" b="1">
                <a:solidFill>
                  <a:srgbClr val="0000FF"/>
                </a:solidFill>
                <a:latin typeface="Times New Roman"/>
                <a:cs typeface="Times New Roman"/>
              </a:rPr>
              <a:t>Alanları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 marL="252095" indent="-182880">
              <a:lnSpc>
                <a:spcPts val="3080"/>
              </a:lnSpc>
              <a:spcBef>
                <a:spcPts val="2535"/>
              </a:spcBef>
              <a:buClr>
                <a:srgbClr val="92A199"/>
              </a:buClr>
              <a:buSzPct val="85185"/>
              <a:buFont typeface="Arial"/>
              <a:buChar char="•"/>
              <a:tabLst>
                <a:tab pos="252729" algn="l"/>
              </a:tabLst>
            </a:pPr>
            <a:r>
              <a:rPr dirty="0" sz="2700" spc="-45" b="1">
                <a:solidFill>
                  <a:srgbClr val="FF3300"/>
                </a:solidFill>
                <a:latin typeface="Times New Roman"/>
                <a:cs typeface="Times New Roman"/>
              </a:rPr>
              <a:t>1.</a:t>
            </a:r>
            <a:r>
              <a:rPr dirty="0" sz="2700" spc="-45" b="1" u="heavy">
                <a:solidFill>
                  <a:srgbClr val="FF3300"/>
                </a:solidFill>
                <a:latin typeface="Times New Roman"/>
                <a:cs typeface="Times New Roman"/>
              </a:rPr>
              <a:t>BİLGİSAYAR</a:t>
            </a:r>
            <a:endParaRPr sz="2700">
              <a:latin typeface="Times New Roman"/>
              <a:cs typeface="Times New Roman"/>
            </a:endParaRPr>
          </a:p>
          <a:p>
            <a:pPr algn="ctr" marR="2757170">
              <a:lnSpc>
                <a:spcPts val="3080"/>
              </a:lnSpc>
            </a:pPr>
            <a:r>
              <a:rPr dirty="0" sz="2700" spc="-5" b="1" u="heavy">
                <a:solidFill>
                  <a:srgbClr val="FF3300"/>
                </a:solidFill>
                <a:latin typeface="Times New Roman"/>
                <a:cs typeface="Times New Roman"/>
              </a:rPr>
              <a:t>SİSTEMLERİ: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63773" y="3143758"/>
            <a:ext cx="1443990" cy="4229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700" spc="-5">
                <a:solidFill>
                  <a:srgbClr val="292934"/>
                </a:solidFill>
                <a:latin typeface="Times New Roman"/>
                <a:cs typeface="Times New Roman"/>
              </a:rPr>
              <a:t>sistemleri,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34005" y="3514344"/>
            <a:ext cx="1020444" cy="793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39065">
              <a:lnSpc>
                <a:spcPts val="3080"/>
              </a:lnSpc>
            </a:pP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ağ</a:t>
            </a:r>
            <a:r>
              <a:rPr dirty="0" sz="2700" spc="5">
                <a:solidFill>
                  <a:srgbClr val="292934"/>
                </a:solidFill>
                <a:latin typeface="Times New Roman"/>
                <a:cs typeface="Times New Roman"/>
              </a:rPr>
              <a:t>l</a:t>
            </a: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arı,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ts val="3080"/>
              </a:lnSpc>
            </a:pP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yapısı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50996" y="3514344"/>
            <a:ext cx="561340" cy="793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080"/>
              </a:lnSpc>
            </a:pP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veri</a:t>
            </a:r>
            <a:endParaRPr sz="2700">
              <a:latin typeface="Times New Roman"/>
              <a:cs typeface="Times New Roman"/>
            </a:endParaRPr>
          </a:p>
          <a:p>
            <a:pPr marL="222885">
              <a:lnSpc>
                <a:spcPts val="3080"/>
              </a:lnSpc>
            </a:pPr>
            <a:r>
              <a:rPr dirty="0" sz="2700" spc="5">
                <a:solidFill>
                  <a:srgbClr val="292934"/>
                </a:solidFill>
                <a:latin typeface="Times New Roman"/>
                <a:cs typeface="Times New Roman"/>
              </a:rPr>
              <a:t>ve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6790" y="3184906"/>
            <a:ext cx="1379220" cy="18637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90000"/>
              </a:lnSpc>
            </a:pPr>
            <a:r>
              <a:rPr dirty="0" sz="2700" spc="-40">
                <a:solidFill>
                  <a:srgbClr val="292934"/>
                </a:solidFill>
                <a:latin typeface="Times New Roman"/>
                <a:cs typeface="Times New Roman"/>
              </a:rPr>
              <a:t>Yazılım  </a:t>
            </a: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bilgisayar  </a:t>
            </a:r>
            <a:r>
              <a:rPr dirty="0" sz="2700" spc="-5">
                <a:solidFill>
                  <a:srgbClr val="292934"/>
                </a:solidFill>
                <a:latin typeface="Times New Roman"/>
                <a:cs typeface="Times New Roman"/>
              </a:rPr>
              <a:t>tabanı  </a:t>
            </a: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yönetimi,  donanım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34005" y="4255007"/>
            <a:ext cx="1875789" cy="793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3080"/>
              </a:lnSpc>
              <a:tabLst>
                <a:tab pos="869950" algn="l"/>
              </a:tabLst>
            </a:pP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bilgi	</a:t>
            </a: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işle</a:t>
            </a:r>
            <a:r>
              <a:rPr dirty="0" sz="2700" spc="-20">
                <a:solidFill>
                  <a:srgbClr val="292934"/>
                </a:solidFill>
                <a:latin typeface="Times New Roman"/>
                <a:cs typeface="Times New Roman"/>
              </a:rPr>
              <a:t>m</a:t>
            </a: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e,</a:t>
            </a:r>
            <a:endParaRPr sz="2700">
              <a:latin typeface="Times New Roman"/>
              <a:cs typeface="Times New Roman"/>
            </a:endParaRPr>
          </a:p>
          <a:p>
            <a:pPr algn="ctr" marL="74295">
              <a:lnSpc>
                <a:spcPts val="3080"/>
              </a:lnSpc>
              <a:tabLst>
                <a:tab pos="821055" algn="l"/>
              </a:tabLst>
            </a:pP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ve	</a:t>
            </a:r>
            <a:r>
              <a:rPr dirty="0" sz="2700" spc="-5">
                <a:solidFill>
                  <a:srgbClr val="292934"/>
                </a:solidFill>
                <a:latin typeface="Times New Roman"/>
                <a:cs typeface="Times New Roman"/>
              </a:rPr>
              <a:t>yazılım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6790" y="4995926"/>
            <a:ext cx="1819910" cy="4229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g</a:t>
            </a:r>
            <a:r>
              <a:rPr dirty="0" sz="2700" spc="5">
                <a:solidFill>
                  <a:srgbClr val="292934"/>
                </a:solidFill>
                <a:latin typeface="Times New Roman"/>
                <a:cs typeface="Times New Roman"/>
              </a:rPr>
              <a:t>ü</a:t>
            </a: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ve</a:t>
            </a:r>
            <a:r>
              <a:rPr dirty="0" sz="2700" spc="10">
                <a:solidFill>
                  <a:srgbClr val="292934"/>
                </a:solidFill>
                <a:latin typeface="Times New Roman"/>
                <a:cs typeface="Times New Roman"/>
              </a:rPr>
              <a:t>n</a:t>
            </a: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l</a:t>
            </a:r>
            <a:r>
              <a:rPr dirty="0" sz="2700" spc="5">
                <a:solidFill>
                  <a:srgbClr val="292934"/>
                </a:solidFill>
                <a:latin typeface="Times New Roman"/>
                <a:cs typeface="Times New Roman"/>
              </a:rPr>
              <a:t>i</a:t>
            </a: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ğinde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56682" y="3309791"/>
            <a:ext cx="1823548" cy="1117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5829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90"/>
              <a:t>Benzetim </a:t>
            </a:r>
            <a:r>
              <a:rPr dirty="0" spc="-50"/>
              <a:t>ve </a:t>
            </a:r>
            <a:r>
              <a:rPr dirty="0" spc="-90"/>
              <a:t>Modellemeye</a:t>
            </a:r>
            <a:r>
              <a:rPr dirty="0" spc="-555"/>
              <a:t> </a:t>
            </a:r>
            <a:r>
              <a:rPr dirty="0" spc="-80"/>
              <a:t>Giriş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3910" y="1807209"/>
            <a:ext cx="3094990" cy="412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marR="5080" indent="-182880">
              <a:lnSpc>
                <a:spcPct val="100000"/>
              </a:lnSpc>
              <a:buClr>
                <a:srgbClr val="92A199"/>
              </a:buClr>
              <a:buSzPct val="85185"/>
              <a:buFont typeface="Arial"/>
              <a:buChar char="•"/>
              <a:tabLst>
                <a:tab pos="195580" algn="l"/>
              </a:tabLst>
            </a:pPr>
            <a:r>
              <a:rPr dirty="0" sz="2700" spc="-5" b="1">
                <a:solidFill>
                  <a:srgbClr val="FF3300"/>
                </a:solidFill>
                <a:latin typeface="Times New Roman"/>
                <a:cs typeface="Times New Roman"/>
              </a:rPr>
              <a:t>2.</a:t>
            </a:r>
            <a:r>
              <a:rPr dirty="0" sz="2700" spc="-5" b="1" u="heavy">
                <a:solidFill>
                  <a:srgbClr val="FF3300"/>
                </a:solidFill>
                <a:latin typeface="Times New Roman"/>
                <a:cs typeface="Times New Roman"/>
              </a:rPr>
              <a:t>ÜRETİM:  </a:t>
            </a:r>
            <a:r>
              <a:rPr dirty="0" sz="2700" spc="-5">
                <a:solidFill>
                  <a:srgbClr val="292934"/>
                </a:solidFill>
                <a:latin typeface="Times New Roman"/>
                <a:cs typeface="Times New Roman"/>
              </a:rPr>
              <a:t>Malzeme </a:t>
            </a: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taşıma  sistemleri, </a:t>
            </a:r>
            <a:r>
              <a:rPr dirty="0" sz="2700" spc="-5">
                <a:solidFill>
                  <a:srgbClr val="292934"/>
                </a:solidFill>
                <a:latin typeface="Times New Roman"/>
                <a:cs typeface="Times New Roman"/>
              </a:rPr>
              <a:t>montaj  </a:t>
            </a: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hatları, otomatik  üretim tesisleri,  otomatik depolama  tesisleri, stok</a:t>
            </a:r>
            <a:r>
              <a:rPr dirty="0" sz="2700" spc="-11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kontrol  sistemleri, </a:t>
            </a:r>
            <a:r>
              <a:rPr dirty="0" sz="2700" spc="-5">
                <a:solidFill>
                  <a:srgbClr val="292934"/>
                </a:solidFill>
                <a:latin typeface="Times New Roman"/>
                <a:cs typeface="Times New Roman"/>
              </a:rPr>
              <a:t>fabrika  </a:t>
            </a: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yerleşimi, makina  tasarımı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30775" y="1991810"/>
            <a:ext cx="3139440" cy="3672204"/>
          </a:xfrm>
          <a:custGeom>
            <a:avLst/>
            <a:gdLst/>
            <a:ahLst/>
            <a:cxnLst/>
            <a:rect l="l" t="t" r="r" b="b"/>
            <a:pathLst>
              <a:path w="3139440" h="3672204">
                <a:moveTo>
                  <a:pt x="0" y="0"/>
                </a:moveTo>
                <a:lnTo>
                  <a:pt x="0" y="3671775"/>
                </a:lnTo>
                <a:lnTo>
                  <a:pt x="3139189" y="3443640"/>
                </a:lnTo>
                <a:lnTo>
                  <a:pt x="3139189" y="185945"/>
                </a:lnTo>
                <a:lnTo>
                  <a:pt x="0" y="0"/>
                </a:lnTo>
                <a:close/>
              </a:path>
            </a:pathLst>
          </a:custGeom>
          <a:solidFill>
            <a:srgbClr val="B1D1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947264" y="2013347"/>
            <a:ext cx="3093085" cy="3627754"/>
          </a:xfrm>
          <a:custGeom>
            <a:avLst/>
            <a:gdLst/>
            <a:ahLst/>
            <a:cxnLst/>
            <a:rect l="l" t="t" r="r" b="b"/>
            <a:pathLst>
              <a:path w="3093084" h="3627754">
                <a:moveTo>
                  <a:pt x="0" y="0"/>
                </a:moveTo>
                <a:lnTo>
                  <a:pt x="0" y="3627213"/>
                </a:lnTo>
                <a:lnTo>
                  <a:pt x="3092511" y="3403625"/>
                </a:lnTo>
                <a:lnTo>
                  <a:pt x="3092511" y="18470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998379" y="2046485"/>
            <a:ext cx="2990850" cy="3550285"/>
          </a:xfrm>
          <a:custGeom>
            <a:avLst/>
            <a:gdLst/>
            <a:ahLst/>
            <a:cxnLst/>
            <a:rect l="l" t="t" r="r" b="b"/>
            <a:pathLst>
              <a:path w="2990850" h="3550285">
                <a:moveTo>
                  <a:pt x="0" y="0"/>
                </a:moveTo>
                <a:lnTo>
                  <a:pt x="0" y="3549726"/>
                </a:lnTo>
                <a:lnTo>
                  <a:pt x="2990284" y="3333539"/>
                </a:lnTo>
                <a:lnTo>
                  <a:pt x="2990284" y="179308"/>
                </a:lnTo>
                <a:lnTo>
                  <a:pt x="0" y="0"/>
                </a:lnTo>
                <a:close/>
              </a:path>
            </a:pathLst>
          </a:custGeom>
          <a:solidFill>
            <a:srgbClr val="B1D1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044847" y="2081679"/>
            <a:ext cx="2900045" cy="3479800"/>
          </a:xfrm>
          <a:custGeom>
            <a:avLst/>
            <a:gdLst/>
            <a:ahLst/>
            <a:cxnLst/>
            <a:rect l="l" t="t" r="r" b="b"/>
            <a:pathLst>
              <a:path w="2900045" h="3479800">
                <a:moveTo>
                  <a:pt x="0" y="0"/>
                </a:moveTo>
                <a:lnTo>
                  <a:pt x="0" y="3479423"/>
                </a:lnTo>
                <a:lnTo>
                  <a:pt x="2899646" y="3268777"/>
                </a:lnTo>
                <a:lnTo>
                  <a:pt x="2899646" y="17365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105258" y="2144360"/>
            <a:ext cx="2762885" cy="3367404"/>
          </a:xfrm>
          <a:custGeom>
            <a:avLst/>
            <a:gdLst/>
            <a:ahLst/>
            <a:cxnLst/>
            <a:rect l="l" t="t" r="r" b="b"/>
            <a:pathLst>
              <a:path w="2762884" h="3367404">
                <a:moveTo>
                  <a:pt x="0" y="0"/>
                </a:moveTo>
                <a:lnTo>
                  <a:pt x="0" y="3366852"/>
                </a:lnTo>
                <a:lnTo>
                  <a:pt x="2762584" y="3163581"/>
                </a:lnTo>
                <a:lnTo>
                  <a:pt x="2762583" y="164665"/>
                </a:lnTo>
                <a:lnTo>
                  <a:pt x="0" y="0"/>
                </a:lnTo>
                <a:close/>
              </a:path>
            </a:pathLst>
          </a:custGeom>
          <a:solidFill>
            <a:srgbClr val="B1D1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105258" y="2144360"/>
            <a:ext cx="2762885" cy="3367404"/>
          </a:xfrm>
          <a:custGeom>
            <a:avLst/>
            <a:gdLst/>
            <a:ahLst/>
            <a:cxnLst/>
            <a:rect l="l" t="t" r="r" b="b"/>
            <a:pathLst>
              <a:path w="2762884" h="3367404">
                <a:moveTo>
                  <a:pt x="0" y="0"/>
                </a:moveTo>
                <a:lnTo>
                  <a:pt x="0" y="3366852"/>
                </a:lnTo>
                <a:lnTo>
                  <a:pt x="2762584" y="3163581"/>
                </a:lnTo>
                <a:lnTo>
                  <a:pt x="2762583" y="164665"/>
                </a:lnTo>
                <a:lnTo>
                  <a:pt x="0" y="0"/>
                </a:lnTo>
                <a:close/>
              </a:path>
            </a:pathLst>
          </a:custGeom>
          <a:solidFill>
            <a:srgbClr val="B1D1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042526" y="2325466"/>
            <a:ext cx="2200287" cy="12658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105258" y="3271638"/>
            <a:ext cx="2762885" cy="2239645"/>
          </a:xfrm>
          <a:custGeom>
            <a:avLst/>
            <a:gdLst/>
            <a:ahLst/>
            <a:cxnLst/>
            <a:rect l="l" t="t" r="r" b="b"/>
            <a:pathLst>
              <a:path w="2762884" h="2239645">
                <a:moveTo>
                  <a:pt x="2335060" y="1071738"/>
                </a:moveTo>
                <a:lnTo>
                  <a:pt x="2060903" y="1297184"/>
                </a:lnTo>
                <a:lnTo>
                  <a:pt x="378736" y="1297184"/>
                </a:lnTo>
                <a:lnTo>
                  <a:pt x="378736" y="1542949"/>
                </a:lnTo>
                <a:lnTo>
                  <a:pt x="0" y="1542949"/>
                </a:lnTo>
                <a:lnTo>
                  <a:pt x="0" y="2239574"/>
                </a:lnTo>
                <a:lnTo>
                  <a:pt x="2762583" y="2036303"/>
                </a:lnTo>
                <a:lnTo>
                  <a:pt x="2762583" y="1448696"/>
                </a:lnTo>
                <a:lnTo>
                  <a:pt x="2335060" y="1448696"/>
                </a:lnTo>
                <a:lnTo>
                  <a:pt x="2335060" y="1071738"/>
                </a:lnTo>
                <a:close/>
              </a:path>
              <a:path w="2762884" h="2239645">
                <a:moveTo>
                  <a:pt x="829475" y="0"/>
                </a:moveTo>
                <a:lnTo>
                  <a:pt x="631970" y="0"/>
                </a:lnTo>
                <a:lnTo>
                  <a:pt x="552994" y="1297184"/>
                </a:lnTo>
                <a:lnTo>
                  <a:pt x="929374" y="1297184"/>
                </a:lnTo>
                <a:lnTo>
                  <a:pt x="829475" y="0"/>
                </a:lnTo>
                <a:close/>
              </a:path>
              <a:path w="2762884" h="2239645">
                <a:moveTo>
                  <a:pt x="1296487" y="243915"/>
                </a:moveTo>
                <a:lnTo>
                  <a:pt x="1101307" y="243915"/>
                </a:lnTo>
                <a:lnTo>
                  <a:pt x="1026948" y="1297184"/>
                </a:lnTo>
                <a:lnTo>
                  <a:pt x="1391737" y="1297184"/>
                </a:lnTo>
                <a:lnTo>
                  <a:pt x="1296487" y="243915"/>
                </a:lnTo>
                <a:close/>
              </a:path>
              <a:path w="2762884" h="2239645">
                <a:moveTo>
                  <a:pt x="1758850" y="1071738"/>
                </a:moveTo>
                <a:lnTo>
                  <a:pt x="1484693" y="1297184"/>
                </a:lnTo>
                <a:lnTo>
                  <a:pt x="1758850" y="1297184"/>
                </a:lnTo>
                <a:lnTo>
                  <a:pt x="1758850" y="1071738"/>
                </a:lnTo>
                <a:close/>
              </a:path>
              <a:path w="2762884" h="2239645">
                <a:moveTo>
                  <a:pt x="2058578" y="1071738"/>
                </a:moveTo>
                <a:lnTo>
                  <a:pt x="1782097" y="1297184"/>
                </a:lnTo>
                <a:lnTo>
                  <a:pt x="2058578" y="1297184"/>
                </a:lnTo>
                <a:lnTo>
                  <a:pt x="2058578" y="1071738"/>
                </a:lnTo>
                <a:close/>
              </a:path>
            </a:pathLst>
          </a:custGeom>
          <a:solidFill>
            <a:srgbClr val="0000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191702" y="2504774"/>
            <a:ext cx="130175" cy="111125"/>
          </a:xfrm>
          <a:custGeom>
            <a:avLst/>
            <a:gdLst/>
            <a:ahLst/>
            <a:cxnLst/>
            <a:rect l="l" t="t" r="r" b="b"/>
            <a:pathLst>
              <a:path w="130175" h="111125">
                <a:moveTo>
                  <a:pt x="130120" y="0"/>
                </a:moveTo>
                <a:lnTo>
                  <a:pt x="0" y="24147"/>
                </a:lnTo>
                <a:lnTo>
                  <a:pt x="11623" y="33138"/>
                </a:lnTo>
                <a:lnTo>
                  <a:pt x="23247" y="44441"/>
                </a:lnTo>
                <a:lnTo>
                  <a:pt x="48819" y="64735"/>
                </a:lnTo>
                <a:lnTo>
                  <a:pt x="60410" y="75782"/>
                </a:lnTo>
                <a:lnTo>
                  <a:pt x="69709" y="86828"/>
                </a:lnTo>
                <a:lnTo>
                  <a:pt x="81333" y="99672"/>
                </a:lnTo>
                <a:lnTo>
                  <a:pt x="90632" y="110975"/>
                </a:lnTo>
                <a:lnTo>
                  <a:pt x="1301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389207" y="2767057"/>
            <a:ext cx="135255" cy="107950"/>
          </a:xfrm>
          <a:custGeom>
            <a:avLst/>
            <a:gdLst/>
            <a:ahLst/>
            <a:cxnLst/>
            <a:rect l="l" t="t" r="r" b="b"/>
            <a:pathLst>
              <a:path w="135254" h="107950">
                <a:moveTo>
                  <a:pt x="0" y="0"/>
                </a:moveTo>
                <a:lnTo>
                  <a:pt x="13948" y="25945"/>
                </a:lnTo>
                <a:lnTo>
                  <a:pt x="25572" y="53689"/>
                </a:lnTo>
                <a:lnTo>
                  <a:pt x="34838" y="81433"/>
                </a:lnTo>
                <a:lnTo>
                  <a:pt x="41812" y="107379"/>
                </a:lnTo>
                <a:lnTo>
                  <a:pt x="134769" y="333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063938" y="2403046"/>
            <a:ext cx="100330" cy="104139"/>
          </a:xfrm>
          <a:custGeom>
            <a:avLst/>
            <a:gdLst/>
            <a:ahLst/>
            <a:cxnLst/>
            <a:rect l="l" t="t" r="r" b="b"/>
            <a:pathLst>
              <a:path w="100329" h="104139">
                <a:moveTo>
                  <a:pt x="99898" y="0"/>
                </a:moveTo>
                <a:lnTo>
                  <a:pt x="0" y="38790"/>
                </a:lnTo>
                <a:lnTo>
                  <a:pt x="11591" y="46239"/>
                </a:lnTo>
                <a:lnTo>
                  <a:pt x="25539" y="53689"/>
                </a:lnTo>
                <a:lnTo>
                  <a:pt x="37163" y="61139"/>
                </a:lnTo>
                <a:lnTo>
                  <a:pt x="48786" y="70387"/>
                </a:lnTo>
                <a:lnTo>
                  <a:pt x="60378" y="77580"/>
                </a:lnTo>
                <a:lnTo>
                  <a:pt x="74326" y="86828"/>
                </a:lnTo>
                <a:lnTo>
                  <a:pt x="85950" y="94278"/>
                </a:lnTo>
                <a:lnTo>
                  <a:pt x="97573" y="103526"/>
                </a:lnTo>
                <a:lnTo>
                  <a:pt x="998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300899" y="2636044"/>
            <a:ext cx="144145" cy="104139"/>
          </a:xfrm>
          <a:custGeom>
            <a:avLst/>
            <a:gdLst/>
            <a:ahLst/>
            <a:cxnLst/>
            <a:rect l="l" t="t" r="r" b="b"/>
            <a:pathLst>
              <a:path w="144145" h="104139">
                <a:moveTo>
                  <a:pt x="0" y="0"/>
                </a:moveTo>
                <a:lnTo>
                  <a:pt x="9298" y="12844"/>
                </a:lnTo>
                <a:lnTo>
                  <a:pt x="20922" y="25688"/>
                </a:lnTo>
                <a:lnTo>
                  <a:pt x="30221" y="38790"/>
                </a:lnTo>
                <a:lnTo>
                  <a:pt x="39520" y="51634"/>
                </a:lnTo>
                <a:lnTo>
                  <a:pt x="46494" y="64479"/>
                </a:lnTo>
                <a:lnTo>
                  <a:pt x="55793" y="77580"/>
                </a:lnTo>
                <a:lnTo>
                  <a:pt x="65060" y="90424"/>
                </a:lnTo>
                <a:lnTo>
                  <a:pt x="72034" y="103526"/>
                </a:lnTo>
                <a:lnTo>
                  <a:pt x="144068" y="359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435669" y="2903979"/>
            <a:ext cx="111760" cy="101600"/>
          </a:xfrm>
          <a:custGeom>
            <a:avLst/>
            <a:gdLst/>
            <a:ahLst/>
            <a:cxnLst/>
            <a:rect l="l" t="t" r="r" b="b"/>
            <a:pathLst>
              <a:path w="111759" h="101600">
                <a:moveTo>
                  <a:pt x="0" y="0"/>
                </a:moveTo>
                <a:lnTo>
                  <a:pt x="4649" y="25688"/>
                </a:lnTo>
                <a:lnTo>
                  <a:pt x="7296" y="53432"/>
                </a:lnTo>
                <a:lnTo>
                  <a:pt x="9298" y="75782"/>
                </a:lnTo>
                <a:lnTo>
                  <a:pt x="9298" y="101470"/>
                </a:lnTo>
                <a:lnTo>
                  <a:pt x="111522" y="534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444475" y="5215562"/>
            <a:ext cx="83820" cy="105410"/>
          </a:xfrm>
          <a:custGeom>
            <a:avLst/>
            <a:gdLst/>
            <a:ahLst/>
            <a:cxnLst/>
            <a:rect l="l" t="t" r="r" b="b"/>
            <a:pathLst>
              <a:path w="83820" h="105410">
                <a:moveTo>
                  <a:pt x="0" y="105326"/>
                </a:moveTo>
                <a:lnTo>
                  <a:pt x="83645" y="105326"/>
                </a:lnTo>
                <a:lnTo>
                  <a:pt x="83645" y="0"/>
                </a:lnTo>
                <a:lnTo>
                  <a:pt x="0" y="0"/>
                </a:lnTo>
                <a:lnTo>
                  <a:pt x="0" y="105326"/>
                </a:lnTo>
                <a:close/>
              </a:path>
            </a:pathLst>
          </a:custGeom>
          <a:solidFill>
            <a:srgbClr val="4853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818562" y="4821954"/>
            <a:ext cx="86360" cy="103505"/>
          </a:xfrm>
          <a:custGeom>
            <a:avLst/>
            <a:gdLst/>
            <a:ahLst/>
            <a:cxnLst/>
            <a:rect l="l" t="t" r="r" b="b"/>
            <a:pathLst>
              <a:path w="86360" h="103504">
                <a:moveTo>
                  <a:pt x="0" y="103479"/>
                </a:moveTo>
                <a:lnTo>
                  <a:pt x="85966" y="103479"/>
                </a:lnTo>
                <a:lnTo>
                  <a:pt x="85966" y="0"/>
                </a:lnTo>
                <a:lnTo>
                  <a:pt x="0" y="0"/>
                </a:lnTo>
                <a:lnTo>
                  <a:pt x="0" y="103479"/>
                </a:lnTo>
                <a:close/>
              </a:path>
            </a:pathLst>
          </a:custGeom>
          <a:solidFill>
            <a:srgbClr val="4853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248379" y="5137956"/>
            <a:ext cx="86360" cy="105410"/>
          </a:xfrm>
          <a:custGeom>
            <a:avLst/>
            <a:gdLst/>
            <a:ahLst/>
            <a:cxnLst/>
            <a:rect l="l" t="t" r="r" b="b"/>
            <a:pathLst>
              <a:path w="86360" h="105410">
                <a:moveTo>
                  <a:pt x="0" y="105326"/>
                </a:moveTo>
                <a:lnTo>
                  <a:pt x="85966" y="105326"/>
                </a:lnTo>
                <a:lnTo>
                  <a:pt x="85966" y="0"/>
                </a:lnTo>
                <a:lnTo>
                  <a:pt x="0" y="0"/>
                </a:lnTo>
                <a:lnTo>
                  <a:pt x="0" y="105326"/>
                </a:lnTo>
                <a:close/>
              </a:path>
            </a:pathLst>
          </a:custGeom>
          <a:solidFill>
            <a:srgbClr val="4853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564380" y="4821957"/>
            <a:ext cx="86360" cy="105410"/>
          </a:xfrm>
          <a:custGeom>
            <a:avLst/>
            <a:gdLst/>
            <a:ahLst/>
            <a:cxnLst/>
            <a:rect l="l" t="t" r="r" b="b"/>
            <a:pathLst>
              <a:path w="86359" h="105410">
                <a:moveTo>
                  <a:pt x="0" y="105326"/>
                </a:moveTo>
                <a:lnTo>
                  <a:pt x="85966" y="105326"/>
                </a:lnTo>
                <a:lnTo>
                  <a:pt x="85966" y="0"/>
                </a:lnTo>
                <a:lnTo>
                  <a:pt x="0" y="0"/>
                </a:lnTo>
                <a:lnTo>
                  <a:pt x="0" y="105326"/>
                </a:lnTo>
                <a:close/>
              </a:path>
            </a:pathLst>
          </a:custGeom>
          <a:solidFill>
            <a:srgbClr val="4853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980280" y="5130555"/>
            <a:ext cx="86360" cy="103505"/>
          </a:xfrm>
          <a:custGeom>
            <a:avLst/>
            <a:gdLst/>
            <a:ahLst/>
            <a:cxnLst/>
            <a:rect l="l" t="t" r="r" b="b"/>
            <a:pathLst>
              <a:path w="86359" h="103504">
                <a:moveTo>
                  <a:pt x="0" y="103479"/>
                </a:moveTo>
                <a:lnTo>
                  <a:pt x="85966" y="103479"/>
                </a:lnTo>
                <a:lnTo>
                  <a:pt x="85966" y="0"/>
                </a:lnTo>
                <a:lnTo>
                  <a:pt x="0" y="0"/>
                </a:lnTo>
                <a:lnTo>
                  <a:pt x="0" y="103479"/>
                </a:lnTo>
                <a:close/>
              </a:path>
            </a:pathLst>
          </a:custGeom>
          <a:solidFill>
            <a:srgbClr val="4853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486780" y="4991963"/>
            <a:ext cx="83820" cy="103505"/>
          </a:xfrm>
          <a:custGeom>
            <a:avLst/>
            <a:gdLst/>
            <a:ahLst/>
            <a:cxnLst/>
            <a:rect l="l" t="t" r="r" b="b"/>
            <a:pathLst>
              <a:path w="83820" h="103504">
                <a:moveTo>
                  <a:pt x="0" y="103479"/>
                </a:moveTo>
                <a:lnTo>
                  <a:pt x="83645" y="103479"/>
                </a:lnTo>
                <a:lnTo>
                  <a:pt x="83645" y="0"/>
                </a:lnTo>
                <a:lnTo>
                  <a:pt x="0" y="0"/>
                </a:lnTo>
                <a:lnTo>
                  <a:pt x="0" y="103479"/>
                </a:lnTo>
                <a:close/>
              </a:path>
            </a:pathLst>
          </a:custGeom>
          <a:solidFill>
            <a:srgbClr val="4853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774425" y="3121949"/>
            <a:ext cx="88265" cy="72390"/>
          </a:xfrm>
          <a:custGeom>
            <a:avLst/>
            <a:gdLst/>
            <a:ahLst/>
            <a:cxnLst/>
            <a:rect l="l" t="t" r="r" b="b"/>
            <a:pathLst>
              <a:path w="88264" h="72389">
                <a:moveTo>
                  <a:pt x="46462" y="0"/>
                </a:moveTo>
                <a:lnTo>
                  <a:pt x="30189" y="3699"/>
                </a:lnTo>
                <a:lnTo>
                  <a:pt x="13916" y="11097"/>
                </a:lnTo>
                <a:lnTo>
                  <a:pt x="4617" y="22169"/>
                </a:lnTo>
                <a:lnTo>
                  <a:pt x="0" y="35116"/>
                </a:lnTo>
                <a:lnTo>
                  <a:pt x="2324" y="48038"/>
                </a:lnTo>
                <a:lnTo>
                  <a:pt x="11591" y="59135"/>
                </a:lnTo>
                <a:lnTo>
                  <a:pt x="25539" y="68383"/>
                </a:lnTo>
                <a:lnTo>
                  <a:pt x="41812" y="72082"/>
                </a:lnTo>
                <a:lnTo>
                  <a:pt x="58085" y="68383"/>
                </a:lnTo>
                <a:lnTo>
                  <a:pt x="74326" y="62834"/>
                </a:lnTo>
                <a:lnTo>
                  <a:pt x="83625" y="51737"/>
                </a:lnTo>
                <a:lnTo>
                  <a:pt x="88275" y="36966"/>
                </a:lnTo>
                <a:lnTo>
                  <a:pt x="85950" y="24019"/>
                </a:lnTo>
                <a:lnTo>
                  <a:pt x="76651" y="12947"/>
                </a:lnTo>
                <a:lnTo>
                  <a:pt x="62703" y="3699"/>
                </a:lnTo>
                <a:lnTo>
                  <a:pt x="4646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806938" y="2983358"/>
            <a:ext cx="88900" cy="70485"/>
          </a:xfrm>
          <a:custGeom>
            <a:avLst/>
            <a:gdLst/>
            <a:ahLst/>
            <a:cxnLst/>
            <a:rect l="l" t="t" r="r" b="b"/>
            <a:pathLst>
              <a:path w="88900" h="70485">
                <a:moveTo>
                  <a:pt x="48786" y="0"/>
                </a:moveTo>
                <a:lnTo>
                  <a:pt x="30189" y="1798"/>
                </a:lnTo>
                <a:lnTo>
                  <a:pt x="13948" y="7449"/>
                </a:lnTo>
                <a:lnTo>
                  <a:pt x="4649" y="18495"/>
                </a:lnTo>
                <a:lnTo>
                  <a:pt x="0" y="31340"/>
                </a:lnTo>
                <a:lnTo>
                  <a:pt x="2324" y="44441"/>
                </a:lnTo>
                <a:lnTo>
                  <a:pt x="9298" y="57286"/>
                </a:lnTo>
                <a:lnTo>
                  <a:pt x="23247" y="64735"/>
                </a:lnTo>
                <a:lnTo>
                  <a:pt x="39488" y="70130"/>
                </a:lnTo>
                <a:lnTo>
                  <a:pt x="55761" y="68332"/>
                </a:lnTo>
                <a:lnTo>
                  <a:pt x="72034" y="60882"/>
                </a:lnTo>
                <a:lnTo>
                  <a:pt x="81333" y="51634"/>
                </a:lnTo>
                <a:lnTo>
                  <a:pt x="88307" y="38790"/>
                </a:lnTo>
                <a:lnTo>
                  <a:pt x="85982" y="24147"/>
                </a:lnTo>
                <a:lnTo>
                  <a:pt x="76683" y="11046"/>
                </a:lnTo>
                <a:lnTo>
                  <a:pt x="65060" y="3596"/>
                </a:lnTo>
                <a:lnTo>
                  <a:pt x="4878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702391" y="2868785"/>
            <a:ext cx="88265" cy="70485"/>
          </a:xfrm>
          <a:custGeom>
            <a:avLst/>
            <a:gdLst/>
            <a:ahLst/>
            <a:cxnLst/>
            <a:rect l="l" t="t" r="r" b="b"/>
            <a:pathLst>
              <a:path w="88264" h="70485">
                <a:moveTo>
                  <a:pt x="44137" y="0"/>
                </a:moveTo>
                <a:lnTo>
                  <a:pt x="27864" y="1798"/>
                </a:lnTo>
                <a:lnTo>
                  <a:pt x="11623" y="9247"/>
                </a:lnTo>
                <a:lnTo>
                  <a:pt x="2324" y="20294"/>
                </a:lnTo>
                <a:lnTo>
                  <a:pt x="0" y="33395"/>
                </a:lnTo>
                <a:lnTo>
                  <a:pt x="2324" y="46239"/>
                </a:lnTo>
                <a:lnTo>
                  <a:pt x="11623" y="59084"/>
                </a:lnTo>
                <a:lnTo>
                  <a:pt x="25539" y="66534"/>
                </a:lnTo>
                <a:lnTo>
                  <a:pt x="44137" y="70130"/>
                </a:lnTo>
                <a:lnTo>
                  <a:pt x="60410" y="66534"/>
                </a:lnTo>
                <a:lnTo>
                  <a:pt x="74359" y="59084"/>
                </a:lnTo>
                <a:lnTo>
                  <a:pt x="85950" y="48038"/>
                </a:lnTo>
                <a:lnTo>
                  <a:pt x="88275" y="35193"/>
                </a:lnTo>
                <a:lnTo>
                  <a:pt x="85950" y="22092"/>
                </a:lnTo>
                <a:lnTo>
                  <a:pt x="74359" y="9247"/>
                </a:lnTo>
                <a:lnTo>
                  <a:pt x="60410" y="1798"/>
                </a:lnTo>
                <a:lnTo>
                  <a:pt x="4413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588543" y="2752415"/>
            <a:ext cx="88265" cy="72390"/>
          </a:xfrm>
          <a:custGeom>
            <a:avLst/>
            <a:gdLst/>
            <a:ahLst/>
            <a:cxnLst/>
            <a:rect l="l" t="t" r="r" b="b"/>
            <a:pathLst>
              <a:path w="88264" h="72389">
                <a:moveTo>
                  <a:pt x="41812" y="0"/>
                </a:moveTo>
                <a:lnTo>
                  <a:pt x="23214" y="3596"/>
                </a:lnTo>
                <a:lnTo>
                  <a:pt x="9298" y="12844"/>
                </a:lnTo>
                <a:lnTo>
                  <a:pt x="2324" y="23890"/>
                </a:lnTo>
                <a:lnTo>
                  <a:pt x="0" y="36991"/>
                </a:lnTo>
                <a:lnTo>
                  <a:pt x="4649" y="51634"/>
                </a:lnTo>
                <a:lnTo>
                  <a:pt x="13948" y="62680"/>
                </a:lnTo>
                <a:lnTo>
                  <a:pt x="27864" y="68332"/>
                </a:lnTo>
                <a:lnTo>
                  <a:pt x="44137" y="71928"/>
                </a:lnTo>
                <a:lnTo>
                  <a:pt x="62735" y="68332"/>
                </a:lnTo>
                <a:lnTo>
                  <a:pt x="76651" y="59084"/>
                </a:lnTo>
                <a:lnTo>
                  <a:pt x="83625" y="48038"/>
                </a:lnTo>
                <a:lnTo>
                  <a:pt x="88275" y="35193"/>
                </a:lnTo>
                <a:lnTo>
                  <a:pt x="83625" y="20294"/>
                </a:lnTo>
                <a:lnTo>
                  <a:pt x="72034" y="9247"/>
                </a:lnTo>
                <a:lnTo>
                  <a:pt x="58085" y="3596"/>
                </a:lnTo>
                <a:lnTo>
                  <a:pt x="418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581569" y="2608300"/>
            <a:ext cx="86360" cy="68580"/>
          </a:xfrm>
          <a:custGeom>
            <a:avLst/>
            <a:gdLst/>
            <a:ahLst/>
            <a:cxnLst/>
            <a:rect l="l" t="t" r="r" b="b"/>
            <a:pathLst>
              <a:path w="86360" h="68580">
                <a:moveTo>
                  <a:pt x="39488" y="0"/>
                </a:moveTo>
                <a:lnTo>
                  <a:pt x="23214" y="1798"/>
                </a:lnTo>
                <a:lnTo>
                  <a:pt x="11623" y="9247"/>
                </a:lnTo>
                <a:lnTo>
                  <a:pt x="2324" y="22092"/>
                </a:lnTo>
                <a:lnTo>
                  <a:pt x="0" y="36991"/>
                </a:lnTo>
                <a:lnTo>
                  <a:pt x="2324" y="49836"/>
                </a:lnTo>
                <a:lnTo>
                  <a:pt x="13948" y="59084"/>
                </a:lnTo>
                <a:lnTo>
                  <a:pt x="27864" y="66534"/>
                </a:lnTo>
                <a:lnTo>
                  <a:pt x="46462" y="68332"/>
                </a:lnTo>
                <a:lnTo>
                  <a:pt x="62735" y="66534"/>
                </a:lnTo>
                <a:lnTo>
                  <a:pt x="74359" y="57286"/>
                </a:lnTo>
                <a:lnTo>
                  <a:pt x="83625" y="46239"/>
                </a:lnTo>
                <a:lnTo>
                  <a:pt x="85950" y="31340"/>
                </a:lnTo>
                <a:lnTo>
                  <a:pt x="83625" y="18495"/>
                </a:lnTo>
                <a:lnTo>
                  <a:pt x="74359" y="9247"/>
                </a:lnTo>
                <a:lnTo>
                  <a:pt x="58085" y="1798"/>
                </a:lnTo>
                <a:lnTo>
                  <a:pt x="3948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679143" y="2480627"/>
            <a:ext cx="88900" cy="70485"/>
          </a:xfrm>
          <a:custGeom>
            <a:avLst/>
            <a:gdLst/>
            <a:ahLst/>
            <a:cxnLst/>
            <a:rect l="l" t="t" r="r" b="b"/>
            <a:pathLst>
              <a:path w="88900" h="70485">
                <a:moveTo>
                  <a:pt x="41812" y="0"/>
                </a:moveTo>
                <a:lnTo>
                  <a:pt x="25572" y="3853"/>
                </a:lnTo>
                <a:lnTo>
                  <a:pt x="11623" y="11303"/>
                </a:lnTo>
                <a:lnTo>
                  <a:pt x="2324" y="24147"/>
                </a:lnTo>
                <a:lnTo>
                  <a:pt x="0" y="36991"/>
                </a:lnTo>
                <a:lnTo>
                  <a:pt x="2324" y="50093"/>
                </a:lnTo>
                <a:lnTo>
                  <a:pt x="13948" y="61139"/>
                </a:lnTo>
                <a:lnTo>
                  <a:pt x="30221" y="68589"/>
                </a:lnTo>
                <a:lnTo>
                  <a:pt x="46462" y="70387"/>
                </a:lnTo>
                <a:lnTo>
                  <a:pt x="62735" y="66534"/>
                </a:lnTo>
                <a:lnTo>
                  <a:pt x="76683" y="59341"/>
                </a:lnTo>
                <a:lnTo>
                  <a:pt x="85982" y="46239"/>
                </a:lnTo>
                <a:lnTo>
                  <a:pt x="88307" y="33395"/>
                </a:lnTo>
                <a:lnTo>
                  <a:pt x="83657" y="20551"/>
                </a:lnTo>
                <a:lnTo>
                  <a:pt x="74359" y="9247"/>
                </a:lnTo>
                <a:lnTo>
                  <a:pt x="58085" y="2055"/>
                </a:lnTo>
                <a:lnTo>
                  <a:pt x="418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811588" y="2382752"/>
            <a:ext cx="88265" cy="70485"/>
          </a:xfrm>
          <a:custGeom>
            <a:avLst/>
            <a:gdLst/>
            <a:ahLst/>
            <a:cxnLst/>
            <a:rect l="l" t="t" r="r" b="b"/>
            <a:pathLst>
              <a:path w="88264" h="70485">
                <a:moveTo>
                  <a:pt x="48786" y="0"/>
                </a:moveTo>
                <a:lnTo>
                  <a:pt x="32513" y="1798"/>
                </a:lnTo>
                <a:lnTo>
                  <a:pt x="16273" y="7449"/>
                </a:lnTo>
                <a:lnTo>
                  <a:pt x="4649" y="18495"/>
                </a:lnTo>
                <a:lnTo>
                  <a:pt x="0" y="31597"/>
                </a:lnTo>
                <a:lnTo>
                  <a:pt x="2324" y="44441"/>
                </a:lnTo>
                <a:lnTo>
                  <a:pt x="11623" y="57286"/>
                </a:lnTo>
                <a:lnTo>
                  <a:pt x="23247" y="66534"/>
                </a:lnTo>
                <a:lnTo>
                  <a:pt x="39488" y="70387"/>
                </a:lnTo>
                <a:lnTo>
                  <a:pt x="55761" y="68332"/>
                </a:lnTo>
                <a:lnTo>
                  <a:pt x="72034" y="61139"/>
                </a:lnTo>
                <a:lnTo>
                  <a:pt x="83657" y="51891"/>
                </a:lnTo>
                <a:lnTo>
                  <a:pt x="88275" y="38790"/>
                </a:lnTo>
                <a:lnTo>
                  <a:pt x="85950" y="25945"/>
                </a:lnTo>
                <a:lnTo>
                  <a:pt x="79008" y="13101"/>
                </a:lnTo>
                <a:lnTo>
                  <a:pt x="65060" y="3853"/>
                </a:lnTo>
                <a:lnTo>
                  <a:pt x="4878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944033" y="2292327"/>
            <a:ext cx="86360" cy="68580"/>
          </a:xfrm>
          <a:custGeom>
            <a:avLst/>
            <a:gdLst/>
            <a:ahLst/>
            <a:cxnLst/>
            <a:rect l="l" t="t" r="r" b="b"/>
            <a:pathLst>
              <a:path w="86360" h="68580">
                <a:moveTo>
                  <a:pt x="44137" y="0"/>
                </a:moveTo>
                <a:lnTo>
                  <a:pt x="27864" y="1798"/>
                </a:lnTo>
                <a:lnTo>
                  <a:pt x="11591" y="9247"/>
                </a:lnTo>
                <a:lnTo>
                  <a:pt x="2324" y="20294"/>
                </a:lnTo>
                <a:lnTo>
                  <a:pt x="0" y="33138"/>
                </a:lnTo>
                <a:lnTo>
                  <a:pt x="2324" y="46239"/>
                </a:lnTo>
                <a:lnTo>
                  <a:pt x="11591" y="59084"/>
                </a:lnTo>
                <a:lnTo>
                  <a:pt x="27864" y="66534"/>
                </a:lnTo>
                <a:lnTo>
                  <a:pt x="44137" y="68332"/>
                </a:lnTo>
                <a:lnTo>
                  <a:pt x="60410" y="66534"/>
                </a:lnTo>
                <a:lnTo>
                  <a:pt x="74326" y="59084"/>
                </a:lnTo>
                <a:lnTo>
                  <a:pt x="83625" y="46239"/>
                </a:lnTo>
                <a:lnTo>
                  <a:pt x="85950" y="33138"/>
                </a:lnTo>
                <a:lnTo>
                  <a:pt x="83625" y="20294"/>
                </a:lnTo>
                <a:lnTo>
                  <a:pt x="74326" y="9247"/>
                </a:lnTo>
                <a:lnTo>
                  <a:pt x="60410" y="1798"/>
                </a:lnTo>
                <a:lnTo>
                  <a:pt x="4413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313439" y="3238371"/>
            <a:ext cx="88900" cy="70485"/>
          </a:xfrm>
          <a:custGeom>
            <a:avLst/>
            <a:gdLst/>
            <a:ahLst/>
            <a:cxnLst/>
            <a:rect l="l" t="t" r="r" b="b"/>
            <a:pathLst>
              <a:path w="88900" h="70485">
                <a:moveTo>
                  <a:pt x="46494" y="0"/>
                </a:moveTo>
                <a:lnTo>
                  <a:pt x="30221" y="1849"/>
                </a:lnTo>
                <a:lnTo>
                  <a:pt x="13948" y="9247"/>
                </a:lnTo>
                <a:lnTo>
                  <a:pt x="4649" y="20319"/>
                </a:lnTo>
                <a:lnTo>
                  <a:pt x="0" y="33267"/>
                </a:lnTo>
                <a:lnTo>
                  <a:pt x="2324" y="46188"/>
                </a:lnTo>
                <a:lnTo>
                  <a:pt x="11623" y="57286"/>
                </a:lnTo>
                <a:lnTo>
                  <a:pt x="25572" y="66508"/>
                </a:lnTo>
                <a:lnTo>
                  <a:pt x="41845" y="70207"/>
                </a:lnTo>
                <a:lnTo>
                  <a:pt x="58085" y="68358"/>
                </a:lnTo>
                <a:lnTo>
                  <a:pt x="72034" y="60985"/>
                </a:lnTo>
                <a:lnTo>
                  <a:pt x="83657" y="49887"/>
                </a:lnTo>
                <a:lnTo>
                  <a:pt x="88307" y="36966"/>
                </a:lnTo>
                <a:lnTo>
                  <a:pt x="85982" y="24019"/>
                </a:lnTo>
                <a:lnTo>
                  <a:pt x="76683" y="11097"/>
                </a:lnTo>
                <a:lnTo>
                  <a:pt x="62735" y="3699"/>
                </a:lnTo>
                <a:lnTo>
                  <a:pt x="4649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345985" y="3097930"/>
            <a:ext cx="88265" cy="70485"/>
          </a:xfrm>
          <a:custGeom>
            <a:avLst/>
            <a:gdLst/>
            <a:ahLst/>
            <a:cxnLst/>
            <a:rect l="l" t="t" r="r" b="b"/>
            <a:pathLst>
              <a:path w="88264" h="70485">
                <a:moveTo>
                  <a:pt x="48786" y="0"/>
                </a:moveTo>
                <a:lnTo>
                  <a:pt x="32513" y="1849"/>
                </a:lnTo>
                <a:lnTo>
                  <a:pt x="16273" y="9247"/>
                </a:lnTo>
                <a:lnTo>
                  <a:pt x="6974" y="18470"/>
                </a:lnTo>
                <a:lnTo>
                  <a:pt x="0" y="31417"/>
                </a:lnTo>
                <a:lnTo>
                  <a:pt x="2324" y="46188"/>
                </a:lnTo>
                <a:lnTo>
                  <a:pt x="9298" y="59135"/>
                </a:lnTo>
                <a:lnTo>
                  <a:pt x="23214" y="66534"/>
                </a:lnTo>
                <a:lnTo>
                  <a:pt x="39488" y="70233"/>
                </a:lnTo>
                <a:lnTo>
                  <a:pt x="58085" y="68383"/>
                </a:lnTo>
                <a:lnTo>
                  <a:pt x="74359" y="62834"/>
                </a:lnTo>
                <a:lnTo>
                  <a:pt x="83625" y="51737"/>
                </a:lnTo>
                <a:lnTo>
                  <a:pt x="88275" y="38815"/>
                </a:lnTo>
                <a:lnTo>
                  <a:pt x="85950" y="25868"/>
                </a:lnTo>
                <a:lnTo>
                  <a:pt x="78976" y="12947"/>
                </a:lnTo>
                <a:lnTo>
                  <a:pt x="65060" y="5548"/>
                </a:lnTo>
                <a:lnTo>
                  <a:pt x="4878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243761" y="2983358"/>
            <a:ext cx="88265" cy="70485"/>
          </a:xfrm>
          <a:custGeom>
            <a:avLst/>
            <a:gdLst/>
            <a:ahLst/>
            <a:cxnLst/>
            <a:rect l="l" t="t" r="r" b="b"/>
            <a:pathLst>
              <a:path w="88264" h="70485">
                <a:moveTo>
                  <a:pt x="44137" y="0"/>
                </a:moveTo>
                <a:lnTo>
                  <a:pt x="27864" y="1798"/>
                </a:lnTo>
                <a:lnTo>
                  <a:pt x="13916" y="9247"/>
                </a:lnTo>
                <a:lnTo>
                  <a:pt x="2324" y="20294"/>
                </a:lnTo>
                <a:lnTo>
                  <a:pt x="0" y="33395"/>
                </a:lnTo>
                <a:lnTo>
                  <a:pt x="2324" y="46239"/>
                </a:lnTo>
                <a:lnTo>
                  <a:pt x="11591" y="59084"/>
                </a:lnTo>
                <a:lnTo>
                  <a:pt x="25539" y="66534"/>
                </a:lnTo>
                <a:lnTo>
                  <a:pt x="41812" y="70130"/>
                </a:lnTo>
                <a:lnTo>
                  <a:pt x="58085" y="66534"/>
                </a:lnTo>
                <a:lnTo>
                  <a:pt x="74326" y="59084"/>
                </a:lnTo>
                <a:lnTo>
                  <a:pt x="85950" y="48038"/>
                </a:lnTo>
                <a:lnTo>
                  <a:pt x="88275" y="35193"/>
                </a:lnTo>
                <a:lnTo>
                  <a:pt x="85950" y="22092"/>
                </a:lnTo>
                <a:lnTo>
                  <a:pt x="74326" y="9247"/>
                </a:lnTo>
                <a:lnTo>
                  <a:pt x="60410" y="1798"/>
                </a:lnTo>
                <a:lnTo>
                  <a:pt x="4413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129882" y="2866987"/>
            <a:ext cx="88900" cy="70485"/>
          </a:xfrm>
          <a:custGeom>
            <a:avLst/>
            <a:gdLst/>
            <a:ahLst/>
            <a:cxnLst/>
            <a:rect l="l" t="t" r="r" b="b"/>
            <a:pathLst>
              <a:path w="88900" h="70485">
                <a:moveTo>
                  <a:pt x="41845" y="0"/>
                </a:moveTo>
                <a:lnTo>
                  <a:pt x="25572" y="3596"/>
                </a:lnTo>
                <a:lnTo>
                  <a:pt x="11623" y="11046"/>
                </a:lnTo>
                <a:lnTo>
                  <a:pt x="2324" y="23890"/>
                </a:lnTo>
                <a:lnTo>
                  <a:pt x="0" y="36991"/>
                </a:lnTo>
                <a:lnTo>
                  <a:pt x="4649" y="49836"/>
                </a:lnTo>
                <a:lnTo>
                  <a:pt x="13948" y="60882"/>
                </a:lnTo>
                <a:lnTo>
                  <a:pt x="30221" y="68332"/>
                </a:lnTo>
                <a:lnTo>
                  <a:pt x="46494" y="70130"/>
                </a:lnTo>
                <a:lnTo>
                  <a:pt x="62735" y="66534"/>
                </a:lnTo>
                <a:lnTo>
                  <a:pt x="76683" y="59084"/>
                </a:lnTo>
                <a:lnTo>
                  <a:pt x="85982" y="46239"/>
                </a:lnTo>
                <a:lnTo>
                  <a:pt x="88307" y="33138"/>
                </a:lnTo>
                <a:lnTo>
                  <a:pt x="83657" y="20294"/>
                </a:lnTo>
                <a:lnTo>
                  <a:pt x="74359" y="9247"/>
                </a:lnTo>
                <a:lnTo>
                  <a:pt x="58085" y="1798"/>
                </a:lnTo>
                <a:lnTo>
                  <a:pt x="4184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125265" y="2721074"/>
            <a:ext cx="86360" cy="70485"/>
          </a:xfrm>
          <a:custGeom>
            <a:avLst/>
            <a:gdLst/>
            <a:ahLst/>
            <a:cxnLst/>
            <a:rect l="l" t="t" r="r" b="b"/>
            <a:pathLst>
              <a:path w="86360" h="70485">
                <a:moveTo>
                  <a:pt x="39488" y="0"/>
                </a:moveTo>
                <a:lnTo>
                  <a:pt x="23214" y="3596"/>
                </a:lnTo>
                <a:lnTo>
                  <a:pt x="11591" y="11046"/>
                </a:lnTo>
                <a:lnTo>
                  <a:pt x="2324" y="22092"/>
                </a:lnTo>
                <a:lnTo>
                  <a:pt x="0" y="36735"/>
                </a:lnTo>
                <a:lnTo>
                  <a:pt x="2324" y="49836"/>
                </a:lnTo>
                <a:lnTo>
                  <a:pt x="13916" y="60882"/>
                </a:lnTo>
                <a:lnTo>
                  <a:pt x="27864" y="68332"/>
                </a:lnTo>
                <a:lnTo>
                  <a:pt x="46462" y="70130"/>
                </a:lnTo>
                <a:lnTo>
                  <a:pt x="62703" y="66534"/>
                </a:lnTo>
                <a:lnTo>
                  <a:pt x="74326" y="59084"/>
                </a:lnTo>
                <a:lnTo>
                  <a:pt x="83625" y="48038"/>
                </a:lnTo>
                <a:lnTo>
                  <a:pt x="85950" y="33138"/>
                </a:lnTo>
                <a:lnTo>
                  <a:pt x="83625" y="20294"/>
                </a:lnTo>
                <a:lnTo>
                  <a:pt x="74326" y="9247"/>
                </a:lnTo>
                <a:lnTo>
                  <a:pt x="58085" y="1798"/>
                </a:lnTo>
                <a:lnTo>
                  <a:pt x="3948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225164" y="2595199"/>
            <a:ext cx="88265" cy="70485"/>
          </a:xfrm>
          <a:custGeom>
            <a:avLst/>
            <a:gdLst/>
            <a:ahLst/>
            <a:cxnLst/>
            <a:rect l="l" t="t" r="r" b="b"/>
            <a:pathLst>
              <a:path w="88264" h="70485">
                <a:moveTo>
                  <a:pt x="41812" y="0"/>
                </a:moveTo>
                <a:lnTo>
                  <a:pt x="25539" y="2055"/>
                </a:lnTo>
                <a:lnTo>
                  <a:pt x="11623" y="11303"/>
                </a:lnTo>
                <a:lnTo>
                  <a:pt x="2324" y="24147"/>
                </a:lnTo>
                <a:lnTo>
                  <a:pt x="0" y="36991"/>
                </a:lnTo>
                <a:lnTo>
                  <a:pt x="2324" y="50093"/>
                </a:lnTo>
                <a:lnTo>
                  <a:pt x="13948" y="61139"/>
                </a:lnTo>
                <a:lnTo>
                  <a:pt x="27864" y="68589"/>
                </a:lnTo>
                <a:lnTo>
                  <a:pt x="44137" y="70387"/>
                </a:lnTo>
                <a:lnTo>
                  <a:pt x="60410" y="66534"/>
                </a:lnTo>
                <a:lnTo>
                  <a:pt x="76683" y="59341"/>
                </a:lnTo>
                <a:lnTo>
                  <a:pt x="85950" y="46239"/>
                </a:lnTo>
                <a:lnTo>
                  <a:pt x="88275" y="33395"/>
                </a:lnTo>
                <a:lnTo>
                  <a:pt x="83625" y="20551"/>
                </a:lnTo>
                <a:lnTo>
                  <a:pt x="72034" y="9247"/>
                </a:lnTo>
                <a:lnTo>
                  <a:pt x="58085" y="2055"/>
                </a:lnTo>
                <a:lnTo>
                  <a:pt x="418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357609" y="2497324"/>
            <a:ext cx="88265" cy="70485"/>
          </a:xfrm>
          <a:custGeom>
            <a:avLst/>
            <a:gdLst/>
            <a:ahLst/>
            <a:cxnLst/>
            <a:rect l="l" t="t" r="r" b="b"/>
            <a:pathLst>
              <a:path w="88264" h="70485">
                <a:moveTo>
                  <a:pt x="48786" y="0"/>
                </a:moveTo>
                <a:lnTo>
                  <a:pt x="32513" y="1798"/>
                </a:lnTo>
                <a:lnTo>
                  <a:pt x="16240" y="9247"/>
                </a:lnTo>
                <a:lnTo>
                  <a:pt x="4649" y="18495"/>
                </a:lnTo>
                <a:lnTo>
                  <a:pt x="0" y="31597"/>
                </a:lnTo>
                <a:lnTo>
                  <a:pt x="2324" y="44441"/>
                </a:lnTo>
                <a:lnTo>
                  <a:pt x="11591" y="57286"/>
                </a:lnTo>
                <a:lnTo>
                  <a:pt x="23214" y="66534"/>
                </a:lnTo>
                <a:lnTo>
                  <a:pt x="39488" y="70387"/>
                </a:lnTo>
                <a:lnTo>
                  <a:pt x="55761" y="70387"/>
                </a:lnTo>
                <a:lnTo>
                  <a:pt x="72001" y="62937"/>
                </a:lnTo>
                <a:lnTo>
                  <a:pt x="83625" y="51891"/>
                </a:lnTo>
                <a:lnTo>
                  <a:pt x="88275" y="38790"/>
                </a:lnTo>
                <a:lnTo>
                  <a:pt x="88275" y="25945"/>
                </a:lnTo>
                <a:lnTo>
                  <a:pt x="78976" y="13101"/>
                </a:lnTo>
                <a:lnTo>
                  <a:pt x="65027" y="3853"/>
                </a:lnTo>
                <a:lnTo>
                  <a:pt x="4878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490021" y="2406900"/>
            <a:ext cx="88900" cy="70485"/>
          </a:xfrm>
          <a:custGeom>
            <a:avLst/>
            <a:gdLst/>
            <a:ahLst/>
            <a:cxnLst/>
            <a:rect l="l" t="t" r="r" b="b"/>
            <a:pathLst>
              <a:path w="88900" h="70485">
                <a:moveTo>
                  <a:pt x="44169" y="0"/>
                </a:moveTo>
                <a:lnTo>
                  <a:pt x="27896" y="1798"/>
                </a:lnTo>
                <a:lnTo>
                  <a:pt x="13948" y="11046"/>
                </a:lnTo>
                <a:lnTo>
                  <a:pt x="4649" y="22092"/>
                </a:lnTo>
                <a:lnTo>
                  <a:pt x="0" y="34936"/>
                </a:lnTo>
                <a:lnTo>
                  <a:pt x="4649" y="48038"/>
                </a:lnTo>
                <a:lnTo>
                  <a:pt x="13948" y="59084"/>
                </a:lnTo>
                <a:lnTo>
                  <a:pt x="27896" y="68332"/>
                </a:lnTo>
                <a:lnTo>
                  <a:pt x="44169" y="70130"/>
                </a:lnTo>
                <a:lnTo>
                  <a:pt x="60410" y="68332"/>
                </a:lnTo>
                <a:lnTo>
                  <a:pt x="74359" y="60882"/>
                </a:lnTo>
                <a:lnTo>
                  <a:pt x="85982" y="48038"/>
                </a:lnTo>
                <a:lnTo>
                  <a:pt x="88307" y="34936"/>
                </a:lnTo>
                <a:lnTo>
                  <a:pt x="85982" y="22092"/>
                </a:lnTo>
                <a:lnTo>
                  <a:pt x="76683" y="11046"/>
                </a:lnTo>
                <a:lnTo>
                  <a:pt x="60410" y="1798"/>
                </a:lnTo>
                <a:lnTo>
                  <a:pt x="4416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596926" y="2292327"/>
            <a:ext cx="88265" cy="70485"/>
          </a:xfrm>
          <a:custGeom>
            <a:avLst/>
            <a:gdLst/>
            <a:ahLst/>
            <a:cxnLst/>
            <a:rect l="l" t="t" r="r" b="b"/>
            <a:pathLst>
              <a:path w="88265" h="70485">
                <a:moveTo>
                  <a:pt x="41812" y="0"/>
                </a:moveTo>
                <a:lnTo>
                  <a:pt x="25539" y="3596"/>
                </a:lnTo>
                <a:lnTo>
                  <a:pt x="11591" y="11046"/>
                </a:lnTo>
                <a:lnTo>
                  <a:pt x="2292" y="23890"/>
                </a:lnTo>
                <a:lnTo>
                  <a:pt x="0" y="36991"/>
                </a:lnTo>
                <a:lnTo>
                  <a:pt x="4617" y="49836"/>
                </a:lnTo>
                <a:lnTo>
                  <a:pt x="13916" y="60882"/>
                </a:lnTo>
                <a:lnTo>
                  <a:pt x="30189" y="68332"/>
                </a:lnTo>
                <a:lnTo>
                  <a:pt x="48786" y="70130"/>
                </a:lnTo>
                <a:lnTo>
                  <a:pt x="65027" y="66534"/>
                </a:lnTo>
                <a:lnTo>
                  <a:pt x="76651" y="59084"/>
                </a:lnTo>
                <a:lnTo>
                  <a:pt x="85950" y="46239"/>
                </a:lnTo>
                <a:lnTo>
                  <a:pt x="88275" y="31340"/>
                </a:lnTo>
                <a:lnTo>
                  <a:pt x="85950" y="18495"/>
                </a:lnTo>
                <a:lnTo>
                  <a:pt x="76651" y="9247"/>
                </a:lnTo>
                <a:lnTo>
                  <a:pt x="60378" y="1798"/>
                </a:lnTo>
                <a:lnTo>
                  <a:pt x="418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290224" y="3386184"/>
            <a:ext cx="86360" cy="70485"/>
          </a:xfrm>
          <a:custGeom>
            <a:avLst/>
            <a:gdLst/>
            <a:ahLst/>
            <a:cxnLst/>
            <a:rect l="l" t="t" r="r" b="b"/>
            <a:pathLst>
              <a:path w="86360" h="70485">
                <a:moveTo>
                  <a:pt x="51111" y="0"/>
                </a:moveTo>
                <a:lnTo>
                  <a:pt x="34838" y="0"/>
                </a:lnTo>
                <a:lnTo>
                  <a:pt x="18565" y="5548"/>
                </a:lnTo>
                <a:lnTo>
                  <a:pt x="6974" y="16646"/>
                </a:lnTo>
                <a:lnTo>
                  <a:pt x="0" y="29567"/>
                </a:lnTo>
                <a:lnTo>
                  <a:pt x="0" y="42515"/>
                </a:lnTo>
                <a:lnTo>
                  <a:pt x="6974" y="55436"/>
                </a:lnTo>
                <a:lnTo>
                  <a:pt x="18565" y="64684"/>
                </a:lnTo>
                <a:lnTo>
                  <a:pt x="34838" y="70233"/>
                </a:lnTo>
                <a:lnTo>
                  <a:pt x="53436" y="70233"/>
                </a:lnTo>
                <a:lnTo>
                  <a:pt x="69709" y="64684"/>
                </a:lnTo>
                <a:lnTo>
                  <a:pt x="81300" y="53586"/>
                </a:lnTo>
                <a:lnTo>
                  <a:pt x="85950" y="40665"/>
                </a:lnTo>
                <a:lnTo>
                  <a:pt x="85950" y="27718"/>
                </a:lnTo>
                <a:lnTo>
                  <a:pt x="78976" y="14796"/>
                </a:lnTo>
                <a:lnTo>
                  <a:pt x="67384" y="5548"/>
                </a:lnTo>
                <a:lnTo>
                  <a:pt x="5111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066231" y="3107178"/>
            <a:ext cx="1596390" cy="1251585"/>
          </a:xfrm>
          <a:custGeom>
            <a:avLst/>
            <a:gdLst/>
            <a:ahLst/>
            <a:cxnLst/>
            <a:rect l="l" t="t" r="r" b="b"/>
            <a:pathLst>
              <a:path w="1596390" h="1251585">
                <a:moveTo>
                  <a:pt x="799286" y="0"/>
                </a:moveTo>
                <a:lnTo>
                  <a:pt x="717953" y="3699"/>
                </a:lnTo>
                <a:lnTo>
                  <a:pt x="638977" y="12921"/>
                </a:lnTo>
                <a:lnTo>
                  <a:pt x="562293" y="27718"/>
                </a:lnTo>
                <a:lnTo>
                  <a:pt x="487934" y="49887"/>
                </a:lnTo>
                <a:lnTo>
                  <a:pt x="418225" y="75756"/>
                </a:lnTo>
                <a:lnTo>
                  <a:pt x="353164" y="107173"/>
                </a:lnTo>
                <a:lnTo>
                  <a:pt x="290461" y="142290"/>
                </a:lnTo>
                <a:lnTo>
                  <a:pt x="234668" y="182930"/>
                </a:lnTo>
                <a:lnTo>
                  <a:pt x="183556" y="227269"/>
                </a:lnTo>
                <a:lnTo>
                  <a:pt x="137094" y="277182"/>
                </a:lnTo>
                <a:lnTo>
                  <a:pt x="97606" y="328920"/>
                </a:lnTo>
                <a:lnTo>
                  <a:pt x="62735" y="382506"/>
                </a:lnTo>
                <a:lnTo>
                  <a:pt x="34870" y="439767"/>
                </a:lnTo>
                <a:lnTo>
                  <a:pt x="16273" y="500752"/>
                </a:lnTo>
                <a:lnTo>
                  <a:pt x="4649" y="561738"/>
                </a:lnTo>
                <a:lnTo>
                  <a:pt x="0" y="626422"/>
                </a:lnTo>
                <a:lnTo>
                  <a:pt x="2324" y="681859"/>
                </a:lnTo>
                <a:lnTo>
                  <a:pt x="13948" y="737269"/>
                </a:lnTo>
                <a:lnTo>
                  <a:pt x="27896" y="790856"/>
                </a:lnTo>
                <a:lnTo>
                  <a:pt x="51144" y="842619"/>
                </a:lnTo>
                <a:lnTo>
                  <a:pt x="76683" y="894357"/>
                </a:lnTo>
                <a:lnTo>
                  <a:pt x="111554" y="942395"/>
                </a:lnTo>
                <a:lnTo>
                  <a:pt x="148718" y="988583"/>
                </a:lnTo>
                <a:lnTo>
                  <a:pt x="192855" y="1032948"/>
                </a:lnTo>
                <a:lnTo>
                  <a:pt x="223077" y="1058817"/>
                </a:lnTo>
                <a:lnTo>
                  <a:pt x="253266" y="1082836"/>
                </a:lnTo>
                <a:lnTo>
                  <a:pt x="285812" y="1105005"/>
                </a:lnTo>
                <a:lnTo>
                  <a:pt x="355489" y="1145645"/>
                </a:lnTo>
                <a:lnTo>
                  <a:pt x="390360" y="1162291"/>
                </a:lnTo>
                <a:lnTo>
                  <a:pt x="427523" y="1178912"/>
                </a:lnTo>
                <a:lnTo>
                  <a:pt x="467044" y="1193709"/>
                </a:lnTo>
                <a:lnTo>
                  <a:pt x="506532" y="1206630"/>
                </a:lnTo>
                <a:lnTo>
                  <a:pt x="585508" y="1228800"/>
                </a:lnTo>
                <a:lnTo>
                  <a:pt x="669166" y="1243597"/>
                </a:lnTo>
                <a:lnTo>
                  <a:pt x="713304" y="1247296"/>
                </a:lnTo>
                <a:lnTo>
                  <a:pt x="799286" y="1250969"/>
                </a:lnTo>
                <a:lnTo>
                  <a:pt x="885237" y="1247296"/>
                </a:lnTo>
                <a:lnTo>
                  <a:pt x="929406" y="1243597"/>
                </a:lnTo>
                <a:lnTo>
                  <a:pt x="1013032" y="1228800"/>
                </a:lnTo>
                <a:lnTo>
                  <a:pt x="1092040" y="1206630"/>
                </a:lnTo>
                <a:lnTo>
                  <a:pt x="1131432" y="1193709"/>
                </a:lnTo>
                <a:lnTo>
                  <a:pt x="1171146" y="1178912"/>
                </a:lnTo>
                <a:lnTo>
                  <a:pt x="1208277" y="1162291"/>
                </a:lnTo>
                <a:lnTo>
                  <a:pt x="1243148" y="1145645"/>
                </a:lnTo>
                <a:lnTo>
                  <a:pt x="1278019" y="1125325"/>
                </a:lnTo>
                <a:lnTo>
                  <a:pt x="1310307" y="1105005"/>
                </a:lnTo>
                <a:lnTo>
                  <a:pt x="1342917" y="1082836"/>
                </a:lnTo>
                <a:lnTo>
                  <a:pt x="1373268" y="1058817"/>
                </a:lnTo>
                <a:lnTo>
                  <a:pt x="1403296" y="1032948"/>
                </a:lnTo>
                <a:lnTo>
                  <a:pt x="1447530" y="988583"/>
                </a:lnTo>
                <a:lnTo>
                  <a:pt x="1486921" y="942395"/>
                </a:lnTo>
                <a:lnTo>
                  <a:pt x="1519532" y="894357"/>
                </a:lnTo>
                <a:lnTo>
                  <a:pt x="1547300" y="842619"/>
                </a:lnTo>
                <a:lnTo>
                  <a:pt x="1568287" y="790856"/>
                </a:lnTo>
                <a:lnTo>
                  <a:pt x="1584754" y="737269"/>
                </a:lnTo>
                <a:lnTo>
                  <a:pt x="1593794" y="681859"/>
                </a:lnTo>
                <a:lnTo>
                  <a:pt x="1596377" y="626422"/>
                </a:lnTo>
                <a:lnTo>
                  <a:pt x="1593794" y="591305"/>
                </a:lnTo>
                <a:lnTo>
                  <a:pt x="1591534" y="556189"/>
                </a:lnTo>
                <a:lnTo>
                  <a:pt x="1577650" y="487831"/>
                </a:lnTo>
                <a:lnTo>
                  <a:pt x="1566027" y="454564"/>
                </a:lnTo>
                <a:lnTo>
                  <a:pt x="1538259" y="388030"/>
                </a:lnTo>
                <a:lnTo>
                  <a:pt x="1519532" y="356638"/>
                </a:lnTo>
                <a:lnTo>
                  <a:pt x="1515012" y="347390"/>
                </a:lnTo>
                <a:lnTo>
                  <a:pt x="1507908" y="336292"/>
                </a:lnTo>
                <a:lnTo>
                  <a:pt x="1498545" y="325220"/>
                </a:lnTo>
                <a:lnTo>
                  <a:pt x="1489504" y="314123"/>
                </a:lnTo>
                <a:lnTo>
                  <a:pt x="1461414" y="275333"/>
                </a:lnTo>
                <a:lnTo>
                  <a:pt x="1449790" y="262385"/>
                </a:lnTo>
                <a:lnTo>
                  <a:pt x="1438167" y="251288"/>
                </a:lnTo>
                <a:lnTo>
                  <a:pt x="1426543" y="238366"/>
                </a:lnTo>
                <a:lnTo>
                  <a:pt x="1373268" y="190328"/>
                </a:lnTo>
                <a:lnTo>
                  <a:pt x="1278019" y="123794"/>
                </a:lnTo>
                <a:lnTo>
                  <a:pt x="1208277" y="86853"/>
                </a:lnTo>
                <a:lnTo>
                  <a:pt x="1171146" y="72057"/>
                </a:lnTo>
                <a:lnTo>
                  <a:pt x="1131432" y="57286"/>
                </a:lnTo>
                <a:lnTo>
                  <a:pt x="1092040" y="44338"/>
                </a:lnTo>
                <a:lnTo>
                  <a:pt x="1013032" y="22169"/>
                </a:lnTo>
                <a:lnTo>
                  <a:pt x="929406" y="7372"/>
                </a:lnTo>
                <a:lnTo>
                  <a:pt x="885237" y="3699"/>
                </a:lnTo>
                <a:lnTo>
                  <a:pt x="799286" y="0"/>
                </a:lnTo>
                <a:close/>
              </a:path>
            </a:pathLst>
          </a:custGeom>
          <a:solidFill>
            <a:srgbClr val="0000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204241" y="3515554"/>
            <a:ext cx="386080" cy="1096010"/>
          </a:xfrm>
          <a:custGeom>
            <a:avLst/>
            <a:gdLst/>
            <a:ahLst/>
            <a:cxnLst/>
            <a:rect l="l" t="t" r="r" b="b"/>
            <a:pathLst>
              <a:path w="386079" h="1096010">
                <a:moveTo>
                  <a:pt x="197505" y="0"/>
                </a:moveTo>
                <a:lnTo>
                  <a:pt x="2324" y="0"/>
                </a:lnTo>
                <a:lnTo>
                  <a:pt x="0" y="44338"/>
                </a:lnTo>
                <a:lnTo>
                  <a:pt x="111522" y="44338"/>
                </a:lnTo>
                <a:lnTo>
                  <a:pt x="206803" y="1095757"/>
                </a:lnTo>
                <a:lnTo>
                  <a:pt x="332274" y="1095757"/>
                </a:lnTo>
                <a:lnTo>
                  <a:pt x="385711" y="1053268"/>
                </a:lnTo>
                <a:lnTo>
                  <a:pt x="292754" y="1053268"/>
                </a:lnTo>
                <a:lnTo>
                  <a:pt x="197505" y="0"/>
                </a:lnTo>
                <a:close/>
              </a:path>
            </a:pathLst>
          </a:custGeom>
          <a:solidFill>
            <a:srgbClr val="4853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734904" y="3271638"/>
            <a:ext cx="313690" cy="1339850"/>
          </a:xfrm>
          <a:custGeom>
            <a:avLst/>
            <a:gdLst/>
            <a:ahLst/>
            <a:cxnLst/>
            <a:rect l="l" t="t" r="r" b="b"/>
            <a:pathLst>
              <a:path w="313689" h="1339850">
                <a:moveTo>
                  <a:pt x="199829" y="0"/>
                </a:moveTo>
                <a:lnTo>
                  <a:pt x="2324" y="0"/>
                </a:lnTo>
                <a:lnTo>
                  <a:pt x="0" y="44338"/>
                </a:lnTo>
                <a:lnTo>
                  <a:pt x="113847" y="44338"/>
                </a:lnTo>
                <a:lnTo>
                  <a:pt x="213778" y="1339673"/>
                </a:lnTo>
                <a:lnTo>
                  <a:pt x="311352" y="1339673"/>
                </a:lnTo>
                <a:lnTo>
                  <a:pt x="313676" y="1297184"/>
                </a:lnTo>
                <a:lnTo>
                  <a:pt x="299728" y="1297184"/>
                </a:lnTo>
                <a:lnTo>
                  <a:pt x="199829" y="0"/>
                </a:lnTo>
                <a:close/>
              </a:path>
            </a:pathLst>
          </a:custGeom>
          <a:solidFill>
            <a:srgbClr val="4853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778126" y="4343377"/>
            <a:ext cx="86360" cy="267970"/>
          </a:xfrm>
          <a:custGeom>
            <a:avLst/>
            <a:gdLst/>
            <a:ahLst/>
            <a:cxnLst/>
            <a:rect l="l" t="t" r="r" b="b"/>
            <a:pathLst>
              <a:path w="86359" h="267970">
                <a:moveTo>
                  <a:pt x="85982" y="0"/>
                </a:moveTo>
                <a:lnTo>
                  <a:pt x="0" y="70207"/>
                </a:lnTo>
                <a:lnTo>
                  <a:pt x="0" y="267934"/>
                </a:lnTo>
                <a:lnTo>
                  <a:pt x="23247" y="267934"/>
                </a:lnTo>
                <a:lnTo>
                  <a:pt x="85982" y="225445"/>
                </a:lnTo>
                <a:lnTo>
                  <a:pt x="85982" y="0"/>
                </a:lnTo>
                <a:close/>
              </a:path>
            </a:pathLst>
          </a:custGeom>
          <a:solidFill>
            <a:srgbClr val="4853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077854" y="4343377"/>
            <a:ext cx="86360" cy="267970"/>
          </a:xfrm>
          <a:custGeom>
            <a:avLst/>
            <a:gdLst/>
            <a:ahLst/>
            <a:cxnLst/>
            <a:rect l="l" t="t" r="r" b="b"/>
            <a:pathLst>
              <a:path w="86359" h="267970">
                <a:moveTo>
                  <a:pt x="85982" y="0"/>
                </a:moveTo>
                <a:lnTo>
                  <a:pt x="0" y="70207"/>
                </a:lnTo>
                <a:lnTo>
                  <a:pt x="0" y="267934"/>
                </a:lnTo>
                <a:lnTo>
                  <a:pt x="85982" y="218046"/>
                </a:lnTo>
                <a:lnTo>
                  <a:pt x="85982" y="0"/>
                </a:lnTo>
                <a:close/>
              </a:path>
            </a:pathLst>
          </a:custGeom>
          <a:solidFill>
            <a:srgbClr val="4853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354368" y="4343377"/>
            <a:ext cx="513715" cy="972185"/>
          </a:xfrm>
          <a:custGeom>
            <a:avLst/>
            <a:gdLst/>
            <a:ahLst/>
            <a:cxnLst/>
            <a:rect l="l" t="t" r="r" b="b"/>
            <a:pathLst>
              <a:path w="513715" h="972185">
                <a:moveTo>
                  <a:pt x="85950" y="0"/>
                </a:moveTo>
                <a:lnTo>
                  <a:pt x="0" y="70207"/>
                </a:lnTo>
                <a:lnTo>
                  <a:pt x="0" y="419447"/>
                </a:lnTo>
                <a:lnTo>
                  <a:pt x="427491" y="419447"/>
                </a:lnTo>
                <a:lnTo>
                  <a:pt x="427491" y="971963"/>
                </a:lnTo>
                <a:lnTo>
                  <a:pt x="513474" y="964564"/>
                </a:lnTo>
                <a:lnTo>
                  <a:pt x="513474" y="376958"/>
                </a:lnTo>
                <a:lnTo>
                  <a:pt x="85950" y="376958"/>
                </a:lnTo>
                <a:lnTo>
                  <a:pt x="85950" y="0"/>
                </a:lnTo>
                <a:close/>
              </a:path>
            </a:pathLst>
          </a:custGeom>
          <a:solidFill>
            <a:srgbClr val="4853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483995" y="4568822"/>
            <a:ext cx="165100" cy="42545"/>
          </a:xfrm>
          <a:custGeom>
            <a:avLst/>
            <a:gdLst/>
            <a:ahLst/>
            <a:cxnLst/>
            <a:rect l="l" t="t" r="r" b="b"/>
            <a:pathLst>
              <a:path w="165100" h="42545">
                <a:moveTo>
                  <a:pt x="164958" y="0"/>
                </a:moveTo>
                <a:lnTo>
                  <a:pt x="0" y="0"/>
                </a:lnTo>
                <a:lnTo>
                  <a:pt x="0" y="42489"/>
                </a:lnTo>
                <a:lnTo>
                  <a:pt x="162634" y="42489"/>
                </a:lnTo>
                <a:lnTo>
                  <a:pt x="164958" y="0"/>
                </a:lnTo>
                <a:close/>
              </a:path>
            </a:pathLst>
          </a:custGeom>
          <a:solidFill>
            <a:srgbClr val="4853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105258" y="4835826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4" h="0">
                <a:moveTo>
                  <a:pt x="0" y="0"/>
                </a:moveTo>
                <a:lnTo>
                  <a:pt x="376412" y="0"/>
                </a:lnTo>
              </a:path>
            </a:pathLst>
          </a:custGeom>
          <a:ln w="42499">
            <a:solidFill>
              <a:srgbClr val="4853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767451" y="3600548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 h="0">
                <a:moveTo>
                  <a:pt x="0" y="0"/>
                </a:moveTo>
                <a:lnTo>
                  <a:pt x="195170" y="0"/>
                </a:lnTo>
              </a:path>
            </a:pathLst>
          </a:custGeom>
          <a:ln w="33261">
            <a:solidFill>
              <a:srgbClr val="4853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227488" y="3780703"/>
            <a:ext cx="193040" cy="0"/>
          </a:xfrm>
          <a:custGeom>
            <a:avLst/>
            <a:gdLst/>
            <a:ahLst/>
            <a:cxnLst/>
            <a:rect l="l" t="t" r="r" b="b"/>
            <a:pathLst>
              <a:path w="193039" h="0">
                <a:moveTo>
                  <a:pt x="0" y="0"/>
                </a:moveTo>
                <a:lnTo>
                  <a:pt x="192845" y="0"/>
                </a:lnTo>
              </a:path>
            </a:pathLst>
          </a:custGeom>
          <a:ln w="31412">
            <a:solidFill>
              <a:srgbClr val="4853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8462747" y="3447170"/>
            <a:ext cx="65405" cy="53975"/>
          </a:xfrm>
          <a:custGeom>
            <a:avLst/>
            <a:gdLst/>
            <a:ahLst/>
            <a:cxnLst/>
            <a:rect l="l" t="t" r="r" b="b"/>
            <a:pathLst>
              <a:path w="65404" h="53975">
                <a:moveTo>
                  <a:pt x="37131" y="0"/>
                </a:moveTo>
                <a:lnTo>
                  <a:pt x="0" y="25868"/>
                </a:lnTo>
                <a:lnTo>
                  <a:pt x="4520" y="33267"/>
                </a:lnTo>
                <a:lnTo>
                  <a:pt x="9040" y="38815"/>
                </a:lnTo>
                <a:lnTo>
                  <a:pt x="13883" y="46188"/>
                </a:lnTo>
                <a:lnTo>
                  <a:pt x="18404" y="53586"/>
                </a:lnTo>
                <a:lnTo>
                  <a:pt x="64898" y="38815"/>
                </a:lnTo>
                <a:lnTo>
                  <a:pt x="58118" y="29567"/>
                </a:lnTo>
                <a:lnTo>
                  <a:pt x="51014" y="18495"/>
                </a:lnTo>
                <a:lnTo>
                  <a:pt x="43911" y="9247"/>
                </a:lnTo>
                <a:lnTo>
                  <a:pt x="371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131291" y="3157066"/>
            <a:ext cx="1468755" cy="1149350"/>
          </a:xfrm>
          <a:custGeom>
            <a:avLst/>
            <a:gdLst/>
            <a:ahLst/>
            <a:cxnLst/>
            <a:rect l="l" t="t" r="r" b="b"/>
            <a:pathLst>
              <a:path w="1468754" h="1149350">
                <a:moveTo>
                  <a:pt x="773714" y="0"/>
                </a:moveTo>
                <a:lnTo>
                  <a:pt x="734226" y="0"/>
                </a:lnTo>
                <a:lnTo>
                  <a:pt x="659867" y="3699"/>
                </a:lnTo>
                <a:lnTo>
                  <a:pt x="585508" y="11097"/>
                </a:lnTo>
                <a:lnTo>
                  <a:pt x="515831" y="25868"/>
                </a:lnTo>
                <a:lnTo>
                  <a:pt x="448446" y="46188"/>
                </a:lnTo>
                <a:lnTo>
                  <a:pt x="385711" y="70207"/>
                </a:lnTo>
                <a:lnTo>
                  <a:pt x="325300" y="97925"/>
                </a:lnTo>
                <a:lnTo>
                  <a:pt x="267214" y="131192"/>
                </a:lnTo>
                <a:lnTo>
                  <a:pt x="216102" y="168159"/>
                </a:lnTo>
                <a:lnTo>
                  <a:pt x="167315" y="210648"/>
                </a:lnTo>
                <a:lnTo>
                  <a:pt x="125470" y="254987"/>
                </a:lnTo>
                <a:lnTo>
                  <a:pt x="88307" y="301201"/>
                </a:lnTo>
                <a:lnTo>
                  <a:pt x="58085" y="352939"/>
                </a:lnTo>
                <a:lnTo>
                  <a:pt x="32546" y="404676"/>
                </a:lnTo>
                <a:lnTo>
                  <a:pt x="13948" y="460112"/>
                </a:lnTo>
                <a:lnTo>
                  <a:pt x="4649" y="517399"/>
                </a:lnTo>
                <a:lnTo>
                  <a:pt x="0" y="576534"/>
                </a:lnTo>
                <a:lnTo>
                  <a:pt x="2324" y="628272"/>
                </a:lnTo>
                <a:lnTo>
                  <a:pt x="11623" y="678159"/>
                </a:lnTo>
                <a:lnTo>
                  <a:pt x="25572" y="728047"/>
                </a:lnTo>
                <a:lnTo>
                  <a:pt x="46494" y="776085"/>
                </a:lnTo>
                <a:lnTo>
                  <a:pt x="69709" y="822274"/>
                </a:lnTo>
                <a:lnTo>
                  <a:pt x="99931" y="866638"/>
                </a:lnTo>
                <a:lnTo>
                  <a:pt x="137094" y="909128"/>
                </a:lnTo>
                <a:lnTo>
                  <a:pt x="176582" y="949793"/>
                </a:lnTo>
                <a:lnTo>
                  <a:pt x="262565" y="1016302"/>
                </a:lnTo>
                <a:lnTo>
                  <a:pt x="325300" y="1053268"/>
                </a:lnTo>
                <a:lnTo>
                  <a:pt x="357814" y="1068039"/>
                </a:lnTo>
                <a:lnTo>
                  <a:pt x="392685" y="1084685"/>
                </a:lnTo>
                <a:lnTo>
                  <a:pt x="427523" y="1097607"/>
                </a:lnTo>
                <a:lnTo>
                  <a:pt x="464687" y="1108704"/>
                </a:lnTo>
                <a:lnTo>
                  <a:pt x="499558" y="1119776"/>
                </a:lnTo>
                <a:lnTo>
                  <a:pt x="539046" y="1129024"/>
                </a:lnTo>
                <a:lnTo>
                  <a:pt x="576241" y="1136423"/>
                </a:lnTo>
                <a:lnTo>
                  <a:pt x="615730" y="1141972"/>
                </a:lnTo>
                <a:lnTo>
                  <a:pt x="694738" y="1149344"/>
                </a:lnTo>
                <a:lnTo>
                  <a:pt x="773714" y="1149344"/>
                </a:lnTo>
                <a:lnTo>
                  <a:pt x="852723" y="1141972"/>
                </a:lnTo>
                <a:lnTo>
                  <a:pt x="892211" y="1136423"/>
                </a:lnTo>
                <a:lnTo>
                  <a:pt x="966570" y="1119776"/>
                </a:lnTo>
                <a:lnTo>
                  <a:pt x="1016071" y="1105005"/>
                </a:lnTo>
                <a:lnTo>
                  <a:pt x="697030" y="1105005"/>
                </a:lnTo>
                <a:lnTo>
                  <a:pt x="622704" y="1097607"/>
                </a:lnTo>
                <a:lnTo>
                  <a:pt x="550669" y="1086535"/>
                </a:lnTo>
                <a:lnTo>
                  <a:pt x="513506" y="1077287"/>
                </a:lnTo>
                <a:lnTo>
                  <a:pt x="446121" y="1056967"/>
                </a:lnTo>
                <a:lnTo>
                  <a:pt x="381061" y="1031098"/>
                </a:lnTo>
                <a:lnTo>
                  <a:pt x="320651" y="997831"/>
                </a:lnTo>
                <a:lnTo>
                  <a:pt x="262565" y="960865"/>
                </a:lnTo>
                <a:lnTo>
                  <a:pt x="211453" y="918376"/>
                </a:lnTo>
                <a:lnTo>
                  <a:pt x="174257" y="881410"/>
                </a:lnTo>
                <a:lnTo>
                  <a:pt x="141743" y="842619"/>
                </a:lnTo>
                <a:lnTo>
                  <a:pt x="113847" y="801954"/>
                </a:lnTo>
                <a:lnTo>
                  <a:pt x="90632" y="759465"/>
                </a:lnTo>
                <a:lnTo>
                  <a:pt x="72034" y="715100"/>
                </a:lnTo>
                <a:lnTo>
                  <a:pt x="58085" y="668911"/>
                </a:lnTo>
                <a:lnTo>
                  <a:pt x="51144" y="622723"/>
                </a:lnTo>
                <a:lnTo>
                  <a:pt x="48819" y="576534"/>
                </a:lnTo>
                <a:lnTo>
                  <a:pt x="51144" y="530320"/>
                </a:lnTo>
                <a:lnTo>
                  <a:pt x="58085" y="482282"/>
                </a:lnTo>
                <a:lnTo>
                  <a:pt x="72034" y="437943"/>
                </a:lnTo>
                <a:lnTo>
                  <a:pt x="90632" y="391729"/>
                </a:lnTo>
                <a:lnTo>
                  <a:pt x="113847" y="349239"/>
                </a:lnTo>
                <a:lnTo>
                  <a:pt x="141743" y="308600"/>
                </a:lnTo>
                <a:lnTo>
                  <a:pt x="174257" y="267934"/>
                </a:lnTo>
                <a:lnTo>
                  <a:pt x="211453" y="230968"/>
                </a:lnTo>
                <a:lnTo>
                  <a:pt x="262565" y="188479"/>
                </a:lnTo>
                <a:lnTo>
                  <a:pt x="320651" y="151512"/>
                </a:lnTo>
                <a:lnTo>
                  <a:pt x="413575" y="105324"/>
                </a:lnTo>
                <a:lnTo>
                  <a:pt x="478635" y="81305"/>
                </a:lnTo>
                <a:lnTo>
                  <a:pt x="550669" y="64684"/>
                </a:lnTo>
                <a:lnTo>
                  <a:pt x="585508" y="57286"/>
                </a:lnTo>
                <a:lnTo>
                  <a:pt x="622704" y="51737"/>
                </a:lnTo>
                <a:lnTo>
                  <a:pt x="697030" y="44338"/>
                </a:lnTo>
                <a:lnTo>
                  <a:pt x="1014342" y="44338"/>
                </a:lnTo>
                <a:lnTo>
                  <a:pt x="1003733" y="40639"/>
                </a:lnTo>
                <a:lnTo>
                  <a:pt x="966570" y="29567"/>
                </a:lnTo>
                <a:lnTo>
                  <a:pt x="929374" y="20319"/>
                </a:lnTo>
                <a:lnTo>
                  <a:pt x="892211" y="12921"/>
                </a:lnTo>
                <a:lnTo>
                  <a:pt x="852723" y="7398"/>
                </a:lnTo>
                <a:lnTo>
                  <a:pt x="773714" y="0"/>
                </a:lnTo>
                <a:close/>
              </a:path>
              <a:path w="1468754" h="1149350">
                <a:moveTo>
                  <a:pt x="1396354" y="328920"/>
                </a:moveTo>
                <a:lnTo>
                  <a:pt x="1349859" y="343691"/>
                </a:lnTo>
                <a:lnTo>
                  <a:pt x="1366326" y="371409"/>
                </a:lnTo>
                <a:lnTo>
                  <a:pt x="1380210" y="399127"/>
                </a:lnTo>
                <a:lnTo>
                  <a:pt x="1401197" y="456413"/>
                </a:lnTo>
                <a:lnTo>
                  <a:pt x="1415081" y="515549"/>
                </a:lnTo>
                <a:lnTo>
                  <a:pt x="1417341" y="546966"/>
                </a:lnTo>
                <a:lnTo>
                  <a:pt x="1419601" y="576534"/>
                </a:lnTo>
                <a:lnTo>
                  <a:pt x="1415081" y="630121"/>
                </a:lnTo>
                <a:lnTo>
                  <a:pt x="1405717" y="681859"/>
                </a:lnTo>
                <a:lnTo>
                  <a:pt x="1389573" y="733596"/>
                </a:lnTo>
                <a:lnTo>
                  <a:pt x="1366326" y="781634"/>
                </a:lnTo>
                <a:lnTo>
                  <a:pt x="1335975" y="827823"/>
                </a:lnTo>
                <a:lnTo>
                  <a:pt x="1303365" y="870338"/>
                </a:lnTo>
                <a:lnTo>
                  <a:pt x="1263973" y="912827"/>
                </a:lnTo>
                <a:lnTo>
                  <a:pt x="1219739" y="949793"/>
                </a:lnTo>
                <a:lnTo>
                  <a:pt x="1170984" y="983060"/>
                </a:lnTo>
                <a:lnTo>
                  <a:pt x="1117709" y="1014452"/>
                </a:lnTo>
                <a:lnTo>
                  <a:pt x="1061851" y="1040321"/>
                </a:lnTo>
                <a:lnTo>
                  <a:pt x="1001408" y="1062516"/>
                </a:lnTo>
                <a:lnTo>
                  <a:pt x="938673" y="1080986"/>
                </a:lnTo>
                <a:lnTo>
                  <a:pt x="871288" y="1093908"/>
                </a:lnTo>
                <a:lnTo>
                  <a:pt x="803936" y="1103156"/>
                </a:lnTo>
                <a:lnTo>
                  <a:pt x="734226" y="1105005"/>
                </a:lnTo>
                <a:lnTo>
                  <a:pt x="1016071" y="1105005"/>
                </a:lnTo>
                <a:lnTo>
                  <a:pt x="1040864" y="1097607"/>
                </a:lnTo>
                <a:lnTo>
                  <a:pt x="1075735" y="1084685"/>
                </a:lnTo>
                <a:lnTo>
                  <a:pt x="1108346" y="1068039"/>
                </a:lnTo>
                <a:lnTo>
                  <a:pt x="1143217" y="1053268"/>
                </a:lnTo>
                <a:lnTo>
                  <a:pt x="1173244" y="1034798"/>
                </a:lnTo>
                <a:lnTo>
                  <a:pt x="1205855" y="1016302"/>
                </a:lnTo>
                <a:lnTo>
                  <a:pt x="1233623" y="994132"/>
                </a:lnTo>
                <a:lnTo>
                  <a:pt x="1289481" y="949793"/>
                </a:lnTo>
                <a:lnTo>
                  <a:pt x="1328872" y="909128"/>
                </a:lnTo>
                <a:lnTo>
                  <a:pt x="1366326" y="866638"/>
                </a:lnTo>
                <a:lnTo>
                  <a:pt x="1396354" y="822274"/>
                </a:lnTo>
                <a:lnTo>
                  <a:pt x="1421861" y="776085"/>
                </a:lnTo>
                <a:lnTo>
                  <a:pt x="1442848" y="728047"/>
                </a:lnTo>
                <a:lnTo>
                  <a:pt x="1456732" y="678159"/>
                </a:lnTo>
                <a:lnTo>
                  <a:pt x="1466096" y="628272"/>
                </a:lnTo>
                <a:lnTo>
                  <a:pt x="1468356" y="576534"/>
                </a:lnTo>
                <a:lnTo>
                  <a:pt x="1466096" y="543267"/>
                </a:lnTo>
                <a:lnTo>
                  <a:pt x="1463835" y="511850"/>
                </a:lnTo>
                <a:lnTo>
                  <a:pt x="1456732" y="480432"/>
                </a:lnTo>
                <a:lnTo>
                  <a:pt x="1449952" y="449015"/>
                </a:lnTo>
                <a:lnTo>
                  <a:pt x="1440588" y="417597"/>
                </a:lnTo>
                <a:lnTo>
                  <a:pt x="1412821" y="358487"/>
                </a:lnTo>
                <a:lnTo>
                  <a:pt x="1396354" y="328920"/>
                </a:lnTo>
                <a:close/>
              </a:path>
              <a:path w="1468754" h="1149350">
                <a:moveTo>
                  <a:pt x="1014342" y="44338"/>
                </a:moveTo>
                <a:lnTo>
                  <a:pt x="771389" y="44338"/>
                </a:lnTo>
                <a:lnTo>
                  <a:pt x="845748" y="51737"/>
                </a:lnTo>
                <a:lnTo>
                  <a:pt x="880587" y="57286"/>
                </a:lnTo>
                <a:lnTo>
                  <a:pt x="952621" y="72057"/>
                </a:lnTo>
                <a:lnTo>
                  <a:pt x="1020006" y="92402"/>
                </a:lnTo>
                <a:lnTo>
                  <a:pt x="1085099" y="120095"/>
                </a:lnTo>
                <a:lnTo>
                  <a:pt x="1117709" y="134892"/>
                </a:lnTo>
                <a:lnTo>
                  <a:pt x="1203595" y="188479"/>
                </a:lnTo>
                <a:lnTo>
                  <a:pt x="1256870" y="230968"/>
                </a:lnTo>
                <a:lnTo>
                  <a:pt x="1266234" y="242066"/>
                </a:lnTo>
                <a:lnTo>
                  <a:pt x="1277857" y="251314"/>
                </a:lnTo>
                <a:lnTo>
                  <a:pt x="1296584" y="273483"/>
                </a:lnTo>
                <a:lnTo>
                  <a:pt x="1305948" y="282705"/>
                </a:lnTo>
                <a:lnTo>
                  <a:pt x="1314988" y="293803"/>
                </a:lnTo>
                <a:lnTo>
                  <a:pt x="1324352" y="304900"/>
                </a:lnTo>
                <a:lnTo>
                  <a:pt x="1331455" y="315972"/>
                </a:lnTo>
                <a:lnTo>
                  <a:pt x="1368586" y="290104"/>
                </a:lnTo>
                <a:lnTo>
                  <a:pt x="1359223" y="279032"/>
                </a:lnTo>
                <a:lnTo>
                  <a:pt x="1352119" y="266085"/>
                </a:lnTo>
                <a:lnTo>
                  <a:pt x="1343079" y="254987"/>
                </a:lnTo>
                <a:lnTo>
                  <a:pt x="1333715" y="243915"/>
                </a:lnTo>
                <a:lnTo>
                  <a:pt x="1322092" y="232818"/>
                </a:lnTo>
                <a:lnTo>
                  <a:pt x="1312728" y="221746"/>
                </a:lnTo>
                <a:lnTo>
                  <a:pt x="1301105" y="212498"/>
                </a:lnTo>
                <a:lnTo>
                  <a:pt x="1289481" y="201400"/>
                </a:lnTo>
                <a:lnTo>
                  <a:pt x="1261713" y="177381"/>
                </a:lnTo>
                <a:lnTo>
                  <a:pt x="1233623" y="157061"/>
                </a:lnTo>
                <a:lnTo>
                  <a:pt x="1205855" y="134892"/>
                </a:lnTo>
                <a:lnTo>
                  <a:pt x="1173244" y="116421"/>
                </a:lnTo>
                <a:lnTo>
                  <a:pt x="1143217" y="97925"/>
                </a:lnTo>
                <a:lnTo>
                  <a:pt x="1108346" y="81305"/>
                </a:lnTo>
                <a:lnTo>
                  <a:pt x="1075735" y="66508"/>
                </a:lnTo>
                <a:lnTo>
                  <a:pt x="1040864" y="53586"/>
                </a:lnTo>
                <a:lnTo>
                  <a:pt x="1014342" y="4433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147564" y="3179235"/>
            <a:ext cx="1426845" cy="1105535"/>
          </a:xfrm>
          <a:custGeom>
            <a:avLst/>
            <a:gdLst/>
            <a:ahLst/>
            <a:cxnLst/>
            <a:rect l="l" t="t" r="r" b="b"/>
            <a:pathLst>
              <a:path w="1426845" h="1105535">
                <a:moveTo>
                  <a:pt x="741168" y="936846"/>
                </a:moveTo>
                <a:lnTo>
                  <a:pt x="692381" y="936846"/>
                </a:lnTo>
                <a:lnTo>
                  <a:pt x="692381" y="1105005"/>
                </a:lnTo>
                <a:lnTo>
                  <a:pt x="741168" y="1105005"/>
                </a:lnTo>
                <a:lnTo>
                  <a:pt x="741168" y="936846"/>
                </a:lnTo>
                <a:close/>
              </a:path>
              <a:path w="1426845" h="1105535">
                <a:moveTo>
                  <a:pt x="957455" y="936846"/>
                </a:moveTo>
                <a:lnTo>
                  <a:pt x="741168" y="936846"/>
                </a:lnTo>
                <a:lnTo>
                  <a:pt x="789987" y="940545"/>
                </a:lnTo>
                <a:lnTo>
                  <a:pt x="836450" y="947944"/>
                </a:lnTo>
                <a:lnTo>
                  <a:pt x="880587" y="957192"/>
                </a:lnTo>
                <a:lnTo>
                  <a:pt x="922400" y="970113"/>
                </a:lnTo>
                <a:lnTo>
                  <a:pt x="959596" y="986760"/>
                </a:lnTo>
                <a:lnTo>
                  <a:pt x="1020071" y="1023700"/>
                </a:lnTo>
                <a:lnTo>
                  <a:pt x="1041058" y="1045870"/>
                </a:lnTo>
                <a:lnTo>
                  <a:pt x="1078189" y="1021850"/>
                </a:lnTo>
                <a:lnTo>
                  <a:pt x="1054942" y="995982"/>
                </a:lnTo>
                <a:lnTo>
                  <a:pt x="1022331" y="971963"/>
                </a:lnTo>
                <a:lnTo>
                  <a:pt x="985135" y="949793"/>
                </a:lnTo>
                <a:lnTo>
                  <a:pt x="957455" y="936846"/>
                </a:lnTo>
                <a:close/>
              </a:path>
              <a:path w="1426845" h="1105535">
                <a:moveTo>
                  <a:pt x="741168" y="576534"/>
                </a:moveTo>
                <a:lnTo>
                  <a:pt x="692381" y="576534"/>
                </a:lnTo>
                <a:lnTo>
                  <a:pt x="692381" y="894357"/>
                </a:lnTo>
                <a:lnTo>
                  <a:pt x="638945" y="898056"/>
                </a:lnTo>
                <a:lnTo>
                  <a:pt x="587833" y="905454"/>
                </a:lnTo>
                <a:lnTo>
                  <a:pt x="539046" y="916526"/>
                </a:lnTo>
                <a:lnTo>
                  <a:pt x="494908" y="931323"/>
                </a:lnTo>
                <a:lnTo>
                  <a:pt x="453063" y="947944"/>
                </a:lnTo>
                <a:lnTo>
                  <a:pt x="415900" y="968264"/>
                </a:lnTo>
                <a:lnTo>
                  <a:pt x="385711" y="992283"/>
                </a:lnTo>
                <a:lnTo>
                  <a:pt x="360139" y="1018151"/>
                </a:lnTo>
                <a:lnTo>
                  <a:pt x="399627" y="1044020"/>
                </a:lnTo>
                <a:lnTo>
                  <a:pt x="420549" y="1021850"/>
                </a:lnTo>
                <a:lnTo>
                  <a:pt x="448414" y="1001531"/>
                </a:lnTo>
                <a:lnTo>
                  <a:pt x="515799" y="970113"/>
                </a:lnTo>
                <a:lnTo>
                  <a:pt x="557644" y="957192"/>
                </a:lnTo>
                <a:lnTo>
                  <a:pt x="599456" y="947944"/>
                </a:lnTo>
                <a:lnTo>
                  <a:pt x="645919" y="940545"/>
                </a:lnTo>
                <a:lnTo>
                  <a:pt x="692381" y="936846"/>
                </a:lnTo>
                <a:lnTo>
                  <a:pt x="957455" y="936846"/>
                </a:lnTo>
                <a:lnTo>
                  <a:pt x="945647" y="931323"/>
                </a:lnTo>
                <a:lnTo>
                  <a:pt x="899185" y="916526"/>
                </a:lnTo>
                <a:lnTo>
                  <a:pt x="848073" y="905454"/>
                </a:lnTo>
                <a:lnTo>
                  <a:pt x="796929" y="898056"/>
                </a:lnTo>
                <a:lnTo>
                  <a:pt x="741168" y="894357"/>
                </a:lnTo>
                <a:lnTo>
                  <a:pt x="741168" y="576534"/>
                </a:lnTo>
                <a:close/>
              </a:path>
              <a:path w="1426845" h="1105535">
                <a:moveTo>
                  <a:pt x="1426575" y="532170"/>
                </a:moveTo>
                <a:lnTo>
                  <a:pt x="0" y="532170"/>
                </a:lnTo>
                <a:lnTo>
                  <a:pt x="0" y="576534"/>
                </a:lnTo>
                <a:lnTo>
                  <a:pt x="1426575" y="576534"/>
                </a:lnTo>
                <a:lnTo>
                  <a:pt x="1426575" y="532170"/>
                </a:lnTo>
                <a:close/>
              </a:path>
              <a:path w="1426845" h="1105535">
                <a:moveTo>
                  <a:pt x="388003" y="60985"/>
                </a:moveTo>
                <a:lnTo>
                  <a:pt x="348515" y="83154"/>
                </a:lnTo>
                <a:lnTo>
                  <a:pt x="371762" y="112722"/>
                </a:lnTo>
                <a:lnTo>
                  <a:pt x="399627" y="138591"/>
                </a:lnTo>
                <a:lnTo>
                  <a:pt x="436822" y="162610"/>
                </a:lnTo>
                <a:lnTo>
                  <a:pt x="478635" y="182930"/>
                </a:lnTo>
                <a:lnTo>
                  <a:pt x="527422" y="199576"/>
                </a:lnTo>
                <a:lnTo>
                  <a:pt x="578534" y="212498"/>
                </a:lnTo>
                <a:lnTo>
                  <a:pt x="634295" y="221746"/>
                </a:lnTo>
                <a:lnTo>
                  <a:pt x="692381" y="225445"/>
                </a:lnTo>
                <a:lnTo>
                  <a:pt x="692381" y="532170"/>
                </a:lnTo>
                <a:lnTo>
                  <a:pt x="741168" y="532170"/>
                </a:lnTo>
                <a:lnTo>
                  <a:pt x="741168" y="225445"/>
                </a:lnTo>
                <a:lnTo>
                  <a:pt x="799254" y="221746"/>
                </a:lnTo>
                <a:lnTo>
                  <a:pt x="855015" y="212498"/>
                </a:lnTo>
                <a:lnTo>
                  <a:pt x="906159" y="199576"/>
                </a:lnTo>
                <a:lnTo>
                  <a:pt x="954946" y="182930"/>
                </a:lnTo>
                <a:lnTo>
                  <a:pt x="959133" y="181080"/>
                </a:lnTo>
                <a:lnTo>
                  <a:pt x="692381" y="181080"/>
                </a:lnTo>
                <a:lnTo>
                  <a:pt x="641269" y="177407"/>
                </a:lnTo>
                <a:lnTo>
                  <a:pt x="592482" y="170008"/>
                </a:lnTo>
                <a:lnTo>
                  <a:pt x="546020" y="158911"/>
                </a:lnTo>
                <a:lnTo>
                  <a:pt x="504175" y="144140"/>
                </a:lnTo>
                <a:lnTo>
                  <a:pt x="467012" y="127493"/>
                </a:lnTo>
                <a:lnTo>
                  <a:pt x="434498" y="107173"/>
                </a:lnTo>
                <a:lnTo>
                  <a:pt x="406601" y="85004"/>
                </a:lnTo>
                <a:lnTo>
                  <a:pt x="388003" y="60985"/>
                </a:lnTo>
                <a:close/>
              </a:path>
              <a:path w="1426845" h="1105535">
                <a:moveTo>
                  <a:pt x="741168" y="0"/>
                </a:moveTo>
                <a:lnTo>
                  <a:pt x="692381" y="0"/>
                </a:lnTo>
                <a:lnTo>
                  <a:pt x="692381" y="181080"/>
                </a:lnTo>
                <a:lnTo>
                  <a:pt x="741168" y="181080"/>
                </a:lnTo>
                <a:lnTo>
                  <a:pt x="741168" y="0"/>
                </a:lnTo>
                <a:close/>
              </a:path>
              <a:path w="1426845" h="1105535">
                <a:moveTo>
                  <a:pt x="1045578" y="62834"/>
                </a:moveTo>
                <a:lnTo>
                  <a:pt x="999084" y="109023"/>
                </a:lnTo>
                <a:lnTo>
                  <a:pt x="929374" y="144140"/>
                </a:lnTo>
                <a:lnTo>
                  <a:pt x="887561" y="158911"/>
                </a:lnTo>
                <a:lnTo>
                  <a:pt x="841099" y="170008"/>
                </a:lnTo>
                <a:lnTo>
                  <a:pt x="792312" y="177407"/>
                </a:lnTo>
                <a:lnTo>
                  <a:pt x="741168" y="181080"/>
                </a:lnTo>
                <a:lnTo>
                  <a:pt x="959133" y="181080"/>
                </a:lnTo>
                <a:lnTo>
                  <a:pt x="996759" y="164460"/>
                </a:lnTo>
                <a:lnTo>
                  <a:pt x="1033955" y="140440"/>
                </a:lnTo>
                <a:lnTo>
                  <a:pt x="1063982" y="114572"/>
                </a:lnTo>
                <a:lnTo>
                  <a:pt x="1087230" y="85004"/>
                </a:lnTo>
                <a:lnTo>
                  <a:pt x="1045578" y="628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8197663" y="3478587"/>
            <a:ext cx="53975" cy="46355"/>
          </a:xfrm>
          <a:custGeom>
            <a:avLst/>
            <a:gdLst/>
            <a:ahLst/>
            <a:cxnLst/>
            <a:rect l="l" t="t" r="r" b="b"/>
            <a:pathLst>
              <a:path w="53975" h="46354">
                <a:moveTo>
                  <a:pt x="41974" y="0"/>
                </a:moveTo>
                <a:lnTo>
                  <a:pt x="0" y="20319"/>
                </a:lnTo>
                <a:lnTo>
                  <a:pt x="2583" y="27718"/>
                </a:lnTo>
                <a:lnTo>
                  <a:pt x="4843" y="33267"/>
                </a:lnTo>
                <a:lnTo>
                  <a:pt x="4843" y="40665"/>
                </a:lnTo>
                <a:lnTo>
                  <a:pt x="7103" y="46188"/>
                </a:lnTo>
                <a:lnTo>
                  <a:pt x="53597" y="36966"/>
                </a:lnTo>
                <a:lnTo>
                  <a:pt x="51337" y="27718"/>
                </a:lnTo>
                <a:lnTo>
                  <a:pt x="48754" y="18470"/>
                </a:lnTo>
                <a:lnTo>
                  <a:pt x="44234" y="9247"/>
                </a:lnTo>
                <a:lnTo>
                  <a:pt x="419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447292" y="3157066"/>
            <a:ext cx="834390" cy="1149350"/>
          </a:xfrm>
          <a:custGeom>
            <a:avLst/>
            <a:gdLst/>
            <a:ahLst/>
            <a:cxnLst/>
            <a:rect l="l" t="t" r="r" b="b"/>
            <a:pathLst>
              <a:path w="834390" h="1149350">
                <a:moveTo>
                  <a:pt x="418225" y="0"/>
                </a:moveTo>
                <a:lnTo>
                  <a:pt x="376412" y="3699"/>
                </a:lnTo>
                <a:lnTo>
                  <a:pt x="334567" y="11097"/>
                </a:lnTo>
                <a:lnTo>
                  <a:pt x="295079" y="25868"/>
                </a:lnTo>
                <a:lnTo>
                  <a:pt x="255590" y="46188"/>
                </a:lnTo>
                <a:lnTo>
                  <a:pt x="218395" y="70207"/>
                </a:lnTo>
                <a:lnTo>
                  <a:pt x="185881" y="97925"/>
                </a:lnTo>
                <a:lnTo>
                  <a:pt x="153335" y="131192"/>
                </a:lnTo>
                <a:lnTo>
                  <a:pt x="123146" y="168159"/>
                </a:lnTo>
                <a:lnTo>
                  <a:pt x="95249" y="210648"/>
                </a:lnTo>
                <a:lnTo>
                  <a:pt x="72034" y="254987"/>
                </a:lnTo>
                <a:lnTo>
                  <a:pt x="51111" y="301201"/>
                </a:lnTo>
                <a:lnTo>
                  <a:pt x="32513" y="352939"/>
                </a:lnTo>
                <a:lnTo>
                  <a:pt x="18597" y="404676"/>
                </a:lnTo>
                <a:lnTo>
                  <a:pt x="9298" y="460112"/>
                </a:lnTo>
                <a:lnTo>
                  <a:pt x="2324" y="517399"/>
                </a:lnTo>
                <a:lnTo>
                  <a:pt x="0" y="576534"/>
                </a:lnTo>
                <a:lnTo>
                  <a:pt x="2324" y="648592"/>
                </a:lnTo>
                <a:lnTo>
                  <a:pt x="11623" y="718799"/>
                </a:lnTo>
                <a:lnTo>
                  <a:pt x="27896" y="785333"/>
                </a:lnTo>
                <a:lnTo>
                  <a:pt x="48787" y="848168"/>
                </a:lnTo>
                <a:lnTo>
                  <a:pt x="76683" y="907278"/>
                </a:lnTo>
                <a:lnTo>
                  <a:pt x="106872" y="962715"/>
                </a:lnTo>
                <a:lnTo>
                  <a:pt x="144068" y="1012603"/>
                </a:lnTo>
                <a:lnTo>
                  <a:pt x="185881" y="1055118"/>
                </a:lnTo>
                <a:lnTo>
                  <a:pt x="239317" y="1095757"/>
                </a:lnTo>
                <a:lnTo>
                  <a:pt x="297403" y="1125325"/>
                </a:lnTo>
                <a:lnTo>
                  <a:pt x="355489" y="1143821"/>
                </a:lnTo>
                <a:lnTo>
                  <a:pt x="418225" y="1149344"/>
                </a:lnTo>
                <a:lnTo>
                  <a:pt x="448414" y="1147495"/>
                </a:lnTo>
                <a:lnTo>
                  <a:pt x="508824" y="1136423"/>
                </a:lnTo>
                <a:lnTo>
                  <a:pt x="566910" y="1112404"/>
                </a:lnTo>
                <a:lnTo>
                  <a:pt x="579309" y="1105005"/>
                </a:lnTo>
                <a:lnTo>
                  <a:pt x="418225" y="1105005"/>
                </a:lnTo>
                <a:lnTo>
                  <a:pt x="392653" y="1103156"/>
                </a:lnTo>
                <a:lnTo>
                  <a:pt x="341541" y="1093908"/>
                </a:lnTo>
                <a:lnTo>
                  <a:pt x="290429" y="1073588"/>
                </a:lnTo>
                <a:lnTo>
                  <a:pt x="243967" y="1042170"/>
                </a:lnTo>
                <a:lnTo>
                  <a:pt x="181231" y="983060"/>
                </a:lnTo>
                <a:lnTo>
                  <a:pt x="148685" y="938696"/>
                </a:lnTo>
                <a:lnTo>
                  <a:pt x="118496" y="886958"/>
                </a:lnTo>
                <a:lnTo>
                  <a:pt x="92924" y="831522"/>
                </a:lnTo>
                <a:lnTo>
                  <a:pt x="74359" y="772386"/>
                </a:lnTo>
                <a:lnTo>
                  <a:pt x="60410" y="709577"/>
                </a:lnTo>
                <a:lnTo>
                  <a:pt x="51111" y="644892"/>
                </a:lnTo>
                <a:lnTo>
                  <a:pt x="48786" y="576534"/>
                </a:lnTo>
                <a:lnTo>
                  <a:pt x="51111" y="508151"/>
                </a:lnTo>
                <a:lnTo>
                  <a:pt x="60410" y="443492"/>
                </a:lnTo>
                <a:lnTo>
                  <a:pt x="74359" y="380657"/>
                </a:lnTo>
                <a:lnTo>
                  <a:pt x="92924" y="319672"/>
                </a:lnTo>
                <a:lnTo>
                  <a:pt x="118496" y="264235"/>
                </a:lnTo>
                <a:lnTo>
                  <a:pt x="148685" y="212498"/>
                </a:lnTo>
                <a:lnTo>
                  <a:pt x="181231" y="168159"/>
                </a:lnTo>
                <a:lnTo>
                  <a:pt x="220719" y="127493"/>
                </a:lnTo>
                <a:lnTo>
                  <a:pt x="267182" y="90553"/>
                </a:lnTo>
                <a:lnTo>
                  <a:pt x="316001" y="64684"/>
                </a:lnTo>
                <a:lnTo>
                  <a:pt x="367113" y="49887"/>
                </a:lnTo>
                <a:lnTo>
                  <a:pt x="418225" y="44338"/>
                </a:lnTo>
                <a:lnTo>
                  <a:pt x="576209" y="44338"/>
                </a:lnTo>
                <a:lnTo>
                  <a:pt x="566910" y="38790"/>
                </a:lnTo>
                <a:lnTo>
                  <a:pt x="539046" y="24019"/>
                </a:lnTo>
                <a:lnTo>
                  <a:pt x="508824" y="12921"/>
                </a:lnTo>
                <a:lnTo>
                  <a:pt x="478635" y="5548"/>
                </a:lnTo>
                <a:lnTo>
                  <a:pt x="448414" y="1849"/>
                </a:lnTo>
                <a:lnTo>
                  <a:pt x="418225" y="0"/>
                </a:lnTo>
                <a:close/>
              </a:path>
              <a:path w="834390" h="1149350">
                <a:moveTo>
                  <a:pt x="803968" y="358487"/>
                </a:moveTo>
                <a:lnTo>
                  <a:pt x="757473" y="367710"/>
                </a:lnTo>
                <a:lnTo>
                  <a:pt x="769097" y="417597"/>
                </a:lnTo>
                <a:lnTo>
                  <a:pt x="780721" y="469360"/>
                </a:lnTo>
                <a:lnTo>
                  <a:pt x="785241" y="521098"/>
                </a:lnTo>
                <a:lnTo>
                  <a:pt x="787501" y="576534"/>
                </a:lnTo>
                <a:lnTo>
                  <a:pt x="780721" y="681859"/>
                </a:lnTo>
                <a:lnTo>
                  <a:pt x="757473" y="781634"/>
                </a:lnTo>
                <a:lnTo>
                  <a:pt x="724863" y="870338"/>
                </a:lnTo>
                <a:lnTo>
                  <a:pt x="678433" y="949793"/>
                </a:lnTo>
                <a:lnTo>
                  <a:pt x="624996" y="1014452"/>
                </a:lnTo>
                <a:lnTo>
                  <a:pt x="562261" y="1062516"/>
                </a:lnTo>
                <a:lnTo>
                  <a:pt x="492584" y="1093908"/>
                </a:lnTo>
                <a:lnTo>
                  <a:pt x="418225" y="1105005"/>
                </a:lnTo>
                <a:lnTo>
                  <a:pt x="579309" y="1105005"/>
                </a:lnTo>
                <a:lnTo>
                  <a:pt x="622671" y="1077287"/>
                </a:lnTo>
                <a:lnTo>
                  <a:pt x="690056" y="1012603"/>
                </a:lnTo>
                <a:lnTo>
                  <a:pt x="727123" y="962715"/>
                </a:lnTo>
                <a:lnTo>
                  <a:pt x="757473" y="907278"/>
                </a:lnTo>
                <a:lnTo>
                  <a:pt x="785241" y="848168"/>
                </a:lnTo>
                <a:lnTo>
                  <a:pt x="806228" y="785333"/>
                </a:lnTo>
                <a:lnTo>
                  <a:pt x="822372" y="718799"/>
                </a:lnTo>
                <a:lnTo>
                  <a:pt x="831735" y="648592"/>
                </a:lnTo>
                <a:lnTo>
                  <a:pt x="833996" y="576534"/>
                </a:lnTo>
                <a:lnTo>
                  <a:pt x="831808" y="521098"/>
                </a:lnTo>
                <a:lnTo>
                  <a:pt x="831585" y="517399"/>
                </a:lnTo>
                <a:lnTo>
                  <a:pt x="827215" y="463812"/>
                </a:lnTo>
                <a:lnTo>
                  <a:pt x="817852" y="410225"/>
                </a:lnTo>
                <a:lnTo>
                  <a:pt x="803968" y="358487"/>
                </a:lnTo>
                <a:close/>
              </a:path>
              <a:path w="834390" h="1149350">
                <a:moveTo>
                  <a:pt x="576209" y="44338"/>
                </a:moveTo>
                <a:lnTo>
                  <a:pt x="418225" y="44338"/>
                </a:lnTo>
                <a:lnTo>
                  <a:pt x="443764" y="46188"/>
                </a:lnTo>
                <a:lnTo>
                  <a:pt x="469336" y="49887"/>
                </a:lnTo>
                <a:lnTo>
                  <a:pt x="494908" y="55436"/>
                </a:lnTo>
                <a:lnTo>
                  <a:pt x="520448" y="64684"/>
                </a:lnTo>
                <a:lnTo>
                  <a:pt x="543695" y="77606"/>
                </a:lnTo>
                <a:lnTo>
                  <a:pt x="569235" y="90553"/>
                </a:lnTo>
                <a:lnTo>
                  <a:pt x="613373" y="127493"/>
                </a:lnTo>
                <a:lnTo>
                  <a:pt x="676108" y="195877"/>
                </a:lnTo>
                <a:lnTo>
                  <a:pt x="708654" y="249464"/>
                </a:lnTo>
                <a:lnTo>
                  <a:pt x="738746" y="310424"/>
                </a:lnTo>
                <a:lnTo>
                  <a:pt x="750370" y="341841"/>
                </a:lnTo>
                <a:lnTo>
                  <a:pt x="792344" y="321521"/>
                </a:lnTo>
                <a:lnTo>
                  <a:pt x="764254" y="256837"/>
                </a:lnTo>
                <a:lnTo>
                  <a:pt x="731966" y="195877"/>
                </a:lnTo>
                <a:lnTo>
                  <a:pt x="692381" y="142290"/>
                </a:lnTo>
                <a:lnTo>
                  <a:pt x="648243" y="96076"/>
                </a:lnTo>
                <a:lnTo>
                  <a:pt x="594807" y="55436"/>
                </a:lnTo>
                <a:lnTo>
                  <a:pt x="576209" y="4433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5829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90"/>
              <a:t>Benzetim </a:t>
            </a:r>
            <a:r>
              <a:rPr dirty="0" spc="-50"/>
              <a:t>ve </a:t>
            </a:r>
            <a:r>
              <a:rPr dirty="0" spc="-90"/>
              <a:t>Modellemeye</a:t>
            </a:r>
            <a:r>
              <a:rPr dirty="0" spc="-555"/>
              <a:t> </a:t>
            </a:r>
            <a:r>
              <a:rPr dirty="0" spc="-80"/>
              <a:t>Giriş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059" y="1807209"/>
            <a:ext cx="3562985" cy="33864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5185"/>
              <a:buFont typeface="Arial"/>
              <a:buChar char="•"/>
              <a:tabLst>
                <a:tab pos="195580" algn="l"/>
              </a:tabLst>
            </a:pPr>
            <a:r>
              <a:rPr dirty="0" sz="2700" b="1">
                <a:solidFill>
                  <a:srgbClr val="FF3300"/>
                </a:solidFill>
                <a:latin typeface="Times New Roman"/>
                <a:cs typeface="Times New Roman"/>
              </a:rPr>
              <a:t>3.</a:t>
            </a:r>
            <a:r>
              <a:rPr dirty="0" sz="2700" b="1" u="heavy">
                <a:solidFill>
                  <a:srgbClr val="FF3300"/>
                </a:solidFill>
                <a:latin typeface="Times New Roman"/>
                <a:cs typeface="Times New Roman"/>
              </a:rPr>
              <a:t>İŞLETME</a:t>
            </a:r>
            <a:r>
              <a:rPr dirty="0" sz="2700" spc="-105" b="1" u="heavy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z="2700" b="1" u="heavy">
                <a:solidFill>
                  <a:srgbClr val="FF3300"/>
                </a:solidFill>
                <a:latin typeface="Times New Roman"/>
                <a:cs typeface="Times New Roman"/>
              </a:rPr>
              <a:t>:</a:t>
            </a:r>
            <a:endParaRPr sz="2700">
              <a:latin typeface="Times New Roman"/>
              <a:cs typeface="Times New Roman"/>
            </a:endParaRPr>
          </a:p>
          <a:p>
            <a:pPr marL="195580" marR="5080">
              <a:lnSpc>
                <a:spcPct val="100000"/>
              </a:lnSpc>
              <a:spcBef>
                <a:spcPts val="650"/>
              </a:spcBef>
            </a:pP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Stok ve </a:t>
            </a:r>
            <a:r>
              <a:rPr dirty="0" sz="2700" spc="-10">
                <a:solidFill>
                  <a:srgbClr val="292934"/>
                </a:solidFill>
                <a:latin typeface="Times New Roman"/>
                <a:cs typeface="Times New Roman"/>
              </a:rPr>
              <a:t>mal </a:t>
            </a: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analizi,  ücretlendirme</a:t>
            </a:r>
            <a:r>
              <a:rPr dirty="0" sz="2700" spc="-9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politikası,  pazarlama stratejileri,  nakit akış analizleri,  tahmin, ulaştırma  alternatifleri, işgücü  planlaması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28808" y="4174325"/>
            <a:ext cx="40640" cy="136525"/>
          </a:xfrm>
          <a:custGeom>
            <a:avLst/>
            <a:gdLst/>
            <a:ahLst/>
            <a:cxnLst/>
            <a:rect l="l" t="t" r="r" b="b"/>
            <a:pathLst>
              <a:path w="40639" h="136525">
                <a:moveTo>
                  <a:pt x="0" y="0"/>
                </a:moveTo>
                <a:lnTo>
                  <a:pt x="0" y="130600"/>
                </a:lnTo>
                <a:lnTo>
                  <a:pt x="40507" y="135978"/>
                </a:lnTo>
                <a:lnTo>
                  <a:pt x="40507" y="42526"/>
                </a:lnTo>
                <a:lnTo>
                  <a:pt x="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159096" y="3138627"/>
            <a:ext cx="3437890" cy="1463675"/>
          </a:xfrm>
          <a:custGeom>
            <a:avLst/>
            <a:gdLst/>
            <a:ahLst/>
            <a:cxnLst/>
            <a:rect l="l" t="t" r="r" b="b"/>
            <a:pathLst>
              <a:path w="3437890" h="1463675">
                <a:moveTo>
                  <a:pt x="3437793" y="0"/>
                </a:moveTo>
                <a:lnTo>
                  <a:pt x="0" y="963215"/>
                </a:lnTo>
                <a:lnTo>
                  <a:pt x="61649" y="991378"/>
                </a:lnTo>
                <a:lnTo>
                  <a:pt x="61649" y="1173468"/>
                </a:lnTo>
                <a:lnTo>
                  <a:pt x="128134" y="1192055"/>
                </a:lnTo>
                <a:lnTo>
                  <a:pt x="128134" y="1463397"/>
                </a:lnTo>
                <a:lnTo>
                  <a:pt x="3437793" y="1463397"/>
                </a:lnTo>
                <a:lnTo>
                  <a:pt x="34377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16853" y="4299524"/>
            <a:ext cx="7620" cy="71755"/>
          </a:xfrm>
          <a:custGeom>
            <a:avLst/>
            <a:gdLst/>
            <a:ahLst/>
            <a:cxnLst/>
            <a:rect l="l" t="t" r="r" b="b"/>
            <a:pathLst>
              <a:path w="7620" h="71754">
                <a:moveTo>
                  <a:pt x="3414" y="0"/>
                </a:moveTo>
                <a:lnTo>
                  <a:pt x="1820" y="2818"/>
                </a:lnTo>
                <a:lnTo>
                  <a:pt x="682" y="10410"/>
                </a:lnTo>
                <a:lnTo>
                  <a:pt x="0" y="21483"/>
                </a:lnTo>
                <a:lnTo>
                  <a:pt x="0" y="49039"/>
                </a:lnTo>
                <a:lnTo>
                  <a:pt x="682" y="60644"/>
                </a:lnTo>
                <a:lnTo>
                  <a:pt x="1820" y="68432"/>
                </a:lnTo>
                <a:lnTo>
                  <a:pt x="3414" y="71279"/>
                </a:lnTo>
                <a:lnTo>
                  <a:pt x="5351" y="68432"/>
                </a:lnTo>
                <a:lnTo>
                  <a:pt x="6666" y="60644"/>
                </a:lnTo>
                <a:lnTo>
                  <a:pt x="7414" y="49039"/>
                </a:lnTo>
                <a:lnTo>
                  <a:pt x="7414" y="21483"/>
                </a:lnTo>
                <a:lnTo>
                  <a:pt x="6666" y="10410"/>
                </a:lnTo>
                <a:lnTo>
                  <a:pt x="5351" y="2818"/>
                </a:lnTo>
                <a:lnTo>
                  <a:pt x="34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81902" y="4302519"/>
            <a:ext cx="0" cy="72390"/>
          </a:xfrm>
          <a:custGeom>
            <a:avLst/>
            <a:gdLst/>
            <a:ahLst/>
            <a:cxnLst/>
            <a:rect l="l" t="t" r="r" b="b"/>
            <a:pathLst>
              <a:path w="0" h="72389">
                <a:moveTo>
                  <a:pt x="0" y="0"/>
                </a:moveTo>
                <a:lnTo>
                  <a:pt x="0" y="71893"/>
                </a:lnTo>
              </a:path>
            </a:pathLst>
          </a:custGeom>
          <a:ln w="619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545009" y="4303723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0"/>
                </a:moveTo>
                <a:lnTo>
                  <a:pt x="0" y="74864"/>
                </a:lnTo>
              </a:path>
            </a:pathLst>
          </a:custGeom>
          <a:ln w="500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508444" y="4304926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0"/>
                </a:moveTo>
                <a:lnTo>
                  <a:pt x="0" y="74864"/>
                </a:lnTo>
              </a:path>
            </a:pathLst>
          </a:custGeom>
          <a:ln w="441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468185" y="4310303"/>
            <a:ext cx="7620" cy="73025"/>
          </a:xfrm>
          <a:custGeom>
            <a:avLst/>
            <a:gdLst/>
            <a:ahLst/>
            <a:cxnLst/>
            <a:rect l="l" t="t" r="r" b="b"/>
            <a:pathLst>
              <a:path w="7620" h="73025">
                <a:moveTo>
                  <a:pt x="3999" y="0"/>
                </a:moveTo>
                <a:lnTo>
                  <a:pt x="2062" y="2846"/>
                </a:lnTo>
                <a:lnTo>
                  <a:pt x="747" y="10634"/>
                </a:lnTo>
                <a:lnTo>
                  <a:pt x="0" y="22239"/>
                </a:lnTo>
                <a:lnTo>
                  <a:pt x="0" y="50491"/>
                </a:lnTo>
                <a:lnTo>
                  <a:pt x="747" y="61921"/>
                </a:lnTo>
                <a:lnTo>
                  <a:pt x="2062" y="69645"/>
                </a:lnTo>
                <a:lnTo>
                  <a:pt x="3999" y="72482"/>
                </a:lnTo>
                <a:lnTo>
                  <a:pt x="5578" y="69645"/>
                </a:lnTo>
                <a:lnTo>
                  <a:pt x="6709" y="61921"/>
                </a:lnTo>
                <a:lnTo>
                  <a:pt x="7389" y="50491"/>
                </a:lnTo>
                <a:lnTo>
                  <a:pt x="7389" y="22239"/>
                </a:lnTo>
                <a:lnTo>
                  <a:pt x="6709" y="10634"/>
                </a:lnTo>
                <a:lnTo>
                  <a:pt x="5578" y="2846"/>
                </a:lnTo>
                <a:lnTo>
                  <a:pt x="39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436834" y="4310303"/>
            <a:ext cx="0" cy="73025"/>
          </a:xfrm>
          <a:custGeom>
            <a:avLst/>
            <a:gdLst/>
            <a:ahLst/>
            <a:cxnLst/>
            <a:rect l="l" t="t" r="r" b="b"/>
            <a:pathLst>
              <a:path w="0" h="73025">
                <a:moveTo>
                  <a:pt x="0" y="0"/>
                </a:moveTo>
                <a:lnTo>
                  <a:pt x="0" y="72482"/>
                </a:lnTo>
              </a:path>
            </a:pathLst>
          </a:custGeom>
          <a:ln w="502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202317" y="4165952"/>
            <a:ext cx="47625" cy="161925"/>
          </a:xfrm>
          <a:custGeom>
            <a:avLst/>
            <a:gdLst/>
            <a:ahLst/>
            <a:cxnLst/>
            <a:rect l="l" t="t" r="r" b="b"/>
            <a:pathLst>
              <a:path w="47625" h="161925">
                <a:moveTo>
                  <a:pt x="0" y="0"/>
                </a:moveTo>
                <a:lnTo>
                  <a:pt x="0" y="161734"/>
                </a:lnTo>
                <a:lnTo>
                  <a:pt x="47147" y="161734"/>
                </a:lnTo>
                <a:lnTo>
                  <a:pt x="47147" y="6408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145507" y="4171329"/>
            <a:ext cx="47625" cy="161925"/>
          </a:xfrm>
          <a:custGeom>
            <a:avLst/>
            <a:gdLst/>
            <a:ahLst/>
            <a:cxnLst/>
            <a:rect l="l" t="t" r="r" b="b"/>
            <a:pathLst>
              <a:path w="47625" h="161925">
                <a:moveTo>
                  <a:pt x="0" y="0"/>
                </a:moveTo>
                <a:lnTo>
                  <a:pt x="0" y="161734"/>
                </a:lnTo>
                <a:lnTo>
                  <a:pt x="47122" y="161734"/>
                </a:lnTo>
                <a:lnTo>
                  <a:pt x="47122" y="641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090505" y="4177934"/>
            <a:ext cx="46355" cy="161925"/>
          </a:xfrm>
          <a:custGeom>
            <a:avLst/>
            <a:gdLst/>
            <a:ahLst/>
            <a:cxnLst/>
            <a:rect l="l" t="t" r="r" b="b"/>
            <a:pathLst>
              <a:path w="46354" h="161925">
                <a:moveTo>
                  <a:pt x="0" y="0"/>
                </a:moveTo>
                <a:lnTo>
                  <a:pt x="0" y="161734"/>
                </a:lnTo>
                <a:lnTo>
                  <a:pt x="45933" y="161734"/>
                </a:lnTo>
                <a:lnTo>
                  <a:pt x="45933" y="646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040335" y="4187510"/>
            <a:ext cx="46355" cy="160655"/>
          </a:xfrm>
          <a:custGeom>
            <a:avLst/>
            <a:gdLst/>
            <a:ahLst/>
            <a:cxnLst/>
            <a:rect l="l" t="t" r="r" b="b"/>
            <a:pathLst>
              <a:path w="46354" h="160654">
                <a:moveTo>
                  <a:pt x="0" y="0"/>
                </a:moveTo>
                <a:lnTo>
                  <a:pt x="0" y="160531"/>
                </a:lnTo>
                <a:lnTo>
                  <a:pt x="45933" y="160531"/>
                </a:lnTo>
                <a:lnTo>
                  <a:pt x="45933" y="6290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88951" y="4188713"/>
            <a:ext cx="47625" cy="160655"/>
          </a:xfrm>
          <a:custGeom>
            <a:avLst/>
            <a:gdLst/>
            <a:ahLst/>
            <a:cxnLst/>
            <a:rect l="l" t="t" r="r" b="b"/>
            <a:pathLst>
              <a:path w="47625" h="160654">
                <a:moveTo>
                  <a:pt x="0" y="0"/>
                </a:moveTo>
                <a:lnTo>
                  <a:pt x="0" y="160531"/>
                </a:lnTo>
                <a:lnTo>
                  <a:pt x="47147" y="160531"/>
                </a:lnTo>
                <a:lnTo>
                  <a:pt x="47147" y="6408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37567" y="4197086"/>
            <a:ext cx="47625" cy="161925"/>
          </a:xfrm>
          <a:custGeom>
            <a:avLst/>
            <a:gdLst/>
            <a:ahLst/>
            <a:cxnLst/>
            <a:rect l="l" t="t" r="r" b="b"/>
            <a:pathLst>
              <a:path w="47625" h="161925">
                <a:moveTo>
                  <a:pt x="0" y="0"/>
                </a:moveTo>
                <a:lnTo>
                  <a:pt x="0" y="161734"/>
                </a:lnTo>
                <a:lnTo>
                  <a:pt x="47147" y="161734"/>
                </a:lnTo>
                <a:lnTo>
                  <a:pt x="47147" y="641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882565" y="4207865"/>
            <a:ext cx="47625" cy="161290"/>
          </a:xfrm>
          <a:custGeom>
            <a:avLst/>
            <a:gdLst/>
            <a:ahLst/>
            <a:cxnLst/>
            <a:rect l="l" t="t" r="r" b="b"/>
            <a:pathLst>
              <a:path w="47625" h="161289">
                <a:moveTo>
                  <a:pt x="0" y="0"/>
                </a:moveTo>
                <a:lnTo>
                  <a:pt x="0" y="161145"/>
                </a:lnTo>
                <a:lnTo>
                  <a:pt x="47147" y="161145"/>
                </a:lnTo>
                <a:lnTo>
                  <a:pt x="47147" y="641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033980" y="4055117"/>
            <a:ext cx="60960" cy="190500"/>
          </a:xfrm>
          <a:custGeom>
            <a:avLst/>
            <a:gdLst/>
            <a:ahLst/>
            <a:cxnLst/>
            <a:rect l="l" t="t" r="r" b="b"/>
            <a:pathLst>
              <a:path w="60960" h="190500">
                <a:moveTo>
                  <a:pt x="0" y="0"/>
                </a:moveTo>
                <a:lnTo>
                  <a:pt x="0" y="189897"/>
                </a:lnTo>
                <a:lnTo>
                  <a:pt x="60452" y="189897"/>
                </a:lnTo>
                <a:lnTo>
                  <a:pt x="60452" y="5512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947563" y="4065896"/>
            <a:ext cx="59690" cy="190500"/>
          </a:xfrm>
          <a:custGeom>
            <a:avLst/>
            <a:gdLst/>
            <a:ahLst/>
            <a:cxnLst/>
            <a:rect l="l" t="t" r="r" b="b"/>
            <a:pathLst>
              <a:path w="59689" h="190500">
                <a:moveTo>
                  <a:pt x="0" y="0"/>
                </a:moveTo>
                <a:lnTo>
                  <a:pt x="0" y="189897"/>
                </a:lnTo>
                <a:lnTo>
                  <a:pt x="59213" y="189897"/>
                </a:lnTo>
                <a:lnTo>
                  <a:pt x="59213" y="5512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862335" y="4074293"/>
            <a:ext cx="61594" cy="190500"/>
          </a:xfrm>
          <a:custGeom>
            <a:avLst/>
            <a:gdLst/>
            <a:ahLst/>
            <a:cxnLst/>
            <a:rect l="l" t="t" r="r" b="b"/>
            <a:pathLst>
              <a:path w="61595" h="190500">
                <a:moveTo>
                  <a:pt x="0" y="0"/>
                </a:moveTo>
                <a:lnTo>
                  <a:pt x="0" y="190487"/>
                </a:lnTo>
                <a:lnTo>
                  <a:pt x="61046" y="190487"/>
                </a:lnTo>
                <a:lnTo>
                  <a:pt x="61046" y="54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773491" y="4080874"/>
            <a:ext cx="60960" cy="191135"/>
          </a:xfrm>
          <a:custGeom>
            <a:avLst/>
            <a:gdLst/>
            <a:ahLst/>
            <a:cxnLst/>
            <a:rect l="l" t="t" r="r" b="b"/>
            <a:pathLst>
              <a:path w="60960" h="191135">
                <a:moveTo>
                  <a:pt x="0" y="0"/>
                </a:moveTo>
                <a:lnTo>
                  <a:pt x="0" y="191101"/>
                </a:lnTo>
                <a:lnTo>
                  <a:pt x="60427" y="191101"/>
                </a:lnTo>
                <a:lnTo>
                  <a:pt x="60427" y="54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685835" y="4091677"/>
            <a:ext cx="60960" cy="189865"/>
          </a:xfrm>
          <a:custGeom>
            <a:avLst/>
            <a:gdLst/>
            <a:ahLst/>
            <a:cxnLst/>
            <a:rect l="l" t="t" r="r" b="b"/>
            <a:pathLst>
              <a:path w="60960" h="189864">
                <a:moveTo>
                  <a:pt x="0" y="0"/>
                </a:moveTo>
                <a:lnTo>
                  <a:pt x="0" y="189284"/>
                </a:lnTo>
                <a:lnTo>
                  <a:pt x="60452" y="189284"/>
                </a:lnTo>
                <a:lnTo>
                  <a:pt x="60452" y="54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595182" y="4098258"/>
            <a:ext cx="60960" cy="191135"/>
          </a:xfrm>
          <a:custGeom>
            <a:avLst/>
            <a:gdLst/>
            <a:ahLst/>
            <a:cxnLst/>
            <a:rect l="l" t="t" r="r" b="b"/>
            <a:pathLst>
              <a:path w="60960" h="191135">
                <a:moveTo>
                  <a:pt x="0" y="0"/>
                </a:moveTo>
                <a:lnTo>
                  <a:pt x="0" y="191076"/>
                </a:lnTo>
                <a:lnTo>
                  <a:pt x="60427" y="191076"/>
                </a:lnTo>
                <a:lnTo>
                  <a:pt x="60427" y="54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351613" y="3926947"/>
            <a:ext cx="62230" cy="183515"/>
          </a:xfrm>
          <a:custGeom>
            <a:avLst/>
            <a:gdLst/>
            <a:ahLst/>
            <a:cxnLst/>
            <a:rect l="l" t="t" r="r" b="b"/>
            <a:pathLst>
              <a:path w="62229" h="183514">
                <a:moveTo>
                  <a:pt x="0" y="0"/>
                </a:moveTo>
                <a:lnTo>
                  <a:pt x="0" y="183293"/>
                </a:lnTo>
                <a:lnTo>
                  <a:pt x="62186" y="183293"/>
                </a:lnTo>
                <a:lnTo>
                  <a:pt x="62186" y="4132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204199" y="3938904"/>
            <a:ext cx="62230" cy="183515"/>
          </a:xfrm>
          <a:custGeom>
            <a:avLst/>
            <a:gdLst/>
            <a:ahLst/>
            <a:cxnLst/>
            <a:rect l="l" t="t" r="r" b="b"/>
            <a:pathLst>
              <a:path w="62229" h="183514">
                <a:moveTo>
                  <a:pt x="0" y="0"/>
                </a:moveTo>
                <a:lnTo>
                  <a:pt x="0" y="183317"/>
                </a:lnTo>
                <a:lnTo>
                  <a:pt x="62186" y="183317"/>
                </a:lnTo>
                <a:lnTo>
                  <a:pt x="62186" y="4134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056042" y="3948505"/>
            <a:ext cx="62230" cy="184785"/>
          </a:xfrm>
          <a:custGeom>
            <a:avLst/>
            <a:gdLst/>
            <a:ahLst/>
            <a:cxnLst/>
            <a:rect l="l" t="t" r="r" b="b"/>
            <a:pathLst>
              <a:path w="62229" h="184785">
                <a:moveTo>
                  <a:pt x="0" y="0"/>
                </a:moveTo>
                <a:lnTo>
                  <a:pt x="0" y="184496"/>
                </a:lnTo>
                <a:lnTo>
                  <a:pt x="61690" y="184496"/>
                </a:lnTo>
                <a:lnTo>
                  <a:pt x="61690" y="4132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906150" y="3964686"/>
            <a:ext cx="62230" cy="182880"/>
          </a:xfrm>
          <a:custGeom>
            <a:avLst/>
            <a:gdLst/>
            <a:ahLst/>
            <a:cxnLst/>
            <a:rect l="l" t="t" r="r" b="b"/>
            <a:pathLst>
              <a:path w="62229" h="182879">
                <a:moveTo>
                  <a:pt x="0" y="0"/>
                </a:moveTo>
                <a:lnTo>
                  <a:pt x="0" y="182679"/>
                </a:lnTo>
                <a:lnTo>
                  <a:pt x="61690" y="182679"/>
                </a:lnTo>
                <a:lnTo>
                  <a:pt x="61690" y="4132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764187" y="3987447"/>
            <a:ext cx="62230" cy="182880"/>
          </a:xfrm>
          <a:custGeom>
            <a:avLst/>
            <a:gdLst/>
            <a:ahLst/>
            <a:cxnLst/>
            <a:rect l="l" t="t" r="r" b="b"/>
            <a:pathLst>
              <a:path w="62229" h="182879">
                <a:moveTo>
                  <a:pt x="0" y="0"/>
                </a:moveTo>
                <a:lnTo>
                  <a:pt x="0" y="182679"/>
                </a:lnTo>
                <a:lnTo>
                  <a:pt x="62186" y="182679"/>
                </a:lnTo>
                <a:lnTo>
                  <a:pt x="62186" y="3953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287231" y="4072501"/>
            <a:ext cx="3304540" cy="445134"/>
          </a:xfrm>
          <a:custGeom>
            <a:avLst/>
            <a:gdLst/>
            <a:ahLst/>
            <a:cxnLst/>
            <a:rect l="l" t="t" r="r" b="b"/>
            <a:pathLst>
              <a:path w="3304540" h="445135">
                <a:moveTo>
                  <a:pt x="3304208" y="0"/>
                </a:moveTo>
                <a:lnTo>
                  <a:pt x="0" y="324672"/>
                </a:lnTo>
                <a:lnTo>
                  <a:pt x="0" y="445059"/>
                </a:lnTo>
                <a:lnTo>
                  <a:pt x="3304208" y="244407"/>
                </a:lnTo>
                <a:lnTo>
                  <a:pt x="3304208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219537" y="3578309"/>
            <a:ext cx="3372485" cy="737870"/>
          </a:xfrm>
          <a:custGeom>
            <a:avLst/>
            <a:gdLst/>
            <a:ahLst/>
            <a:cxnLst/>
            <a:rect l="l" t="t" r="r" b="b"/>
            <a:pathLst>
              <a:path w="3372484" h="737870">
                <a:moveTo>
                  <a:pt x="3371902" y="0"/>
                </a:moveTo>
                <a:lnTo>
                  <a:pt x="0" y="648142"/>
                </a:lnTo>
                <a:lnTo>
                  <a:pt x="0" y="737395"/>
                </a:lnTo>
                <a:lnTo>
                  <a:pt x="3371902" y="203058"/>
                </a:lnTo>
                <a:lnTo>
                  <a:pt x="3371902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156075" y="2761859"/>
            <a:ext cx="3435985" cy="1346200"/>
          </a:xfrm>
          <a:custGeom>
            <a:avLst/>
            <a:gdLst/>
            <a:ahLst/>
            <a:cxnLst/>
            <a:rect l="l" t="t" r="r" b="b"/>
            <a:pathLst>
              <a:path w="3435984" h="1346200">
                <a:moveTo>
                  <a:pt x="3435343" y="0"/>
                </a:moveTo>
                <a:lnTo>
                  <a:pt x="0" y="1172017"/>
                </a:lnTo>
                <a:lnTo>
                  <a:pt x="0" y="1346104"/>
                </a:lnTo>
                <a:lnTo>
                  <a:pt x="3435364" y="474418"/>
                </a:lnTo>
                <a:lnTo>
                  <a:pt x="3435343" y="0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596890" y="4403754"/>
            <a:ext cx="778510" cy="194310"/>
          </a:xfrm>
          <a:custGeom>
            <a:avLst/>
            <a:gdLst/>
            <a:ahLst/>
            <a:cxnLst/>
            <a:rect l="l" t="t" r="r" b="b"/>
            <a:pathLst>
              <a:path w="778509" h="194310">
                <a:moveTo>
                  <a:pt x="0" y="0"/>
                </a:moveTo>
                <a:lnTo>
                  <a:pt x="0" y="194072"/>
                </a:lnTo>
                <a:lnTo>
                  <a:pt x="777949" y="143172"/>
                </a:lnTo>
                <a:lnTo>
                  <a:pt x="777949" y="60500"/>
                </a:lnTo>
                <a:lnTo>
                  <a:pt x="0" y="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591439" y="3201534"/>
            <a:ext cx="1049655" cy="1289685"/>
          </a:xfrm>
          <a:custGeom>
            <a:avLst/>
            <a:gdLst/>
            <a:ahLst/>
            <a:cxnLst/>
            <a:rect l="l" t="t" r="r" b="b"/>
            <a:pathLst>
              <a:path w="1049654" h="1289685">
                <a:moveTo>
                  <a:pt x="0" y="0"/>
                </a:moveTo>
                <a:lnTo>
                  <a:pt x="0" y="1236963"/>
                </a:lnTo>
                <a:lnTo>
                  <a:pt x="800990" y="1289066"/>
                </a:lnTo>
                <a:lnTo>
                  <a:pt x="919417" y="1250738"/>
                </a:lnTo>
                <a:lnTo>
                  <a:pt x="921151" y="939250"/>
                </a:lnTo>
                <a:lnTo>
                  <a:pt x="963239" y="939250"/>
                </a:lnTo>
                <a:lnTo>
                  <a:pt x="921151" y="914083"/>
                </a:lnTo>
                <a:lnTo>
                  <a:pt x="921151" y="676281"/>
                </a:lnTo>
                <a:lnTo>
                  <a:pt x="1049488" y="676281"/>
                </a:lnTo>
                <a:lnTo>
                  <a:pt x="0" y="0"/>
                </a:lnTo>
                <a:close/>
              </a:path>
              <a:path w="1049654" h="1289685">
                <a:moveTo>
                  <a:pt x="963239" y="939250"/>
                </a:moveTo>
                <a:lnTo>
                  <a:pt x="921151" y="939250"/>
                </a:lnTo>
                <a:lnTo>
                  <a:pt x="965251" y="940454"/>
                </a:lnTo>
                <a:lnTo>
                  <a:pt x="963239" y="939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591439" y="2763054"/>
            <a:ext cx="1049655" cy="1117600"/>
          </a:xfrm>
          <a:custGeom>
            <a:avLst/>
            <a:gdLst/>
            <a:ahLst/>
            <a:cxnLst/>
            <a:rect l="l" t="t" r="r" b="b"/>
            <a:pathLst>
              <a:path w="1049654" h="1117600">
                <a:moveTo>
                  <a:pt x="0" y="0"/>
                </a:moveTo>
                <a:lnTo>
                  <a:pt x="0" y="473222"/>
                </a:lnTo>
                <a:lnTo>
                  <a:pt x="1049488" y="1117166"/>
                </a:lnTo>
                <a:lnTo>
                  <a:pt x="1049488" y="844596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308441" y="4147365"/>
            <a:ext cx="101600" cy="291465"/>
          </a:xfrm>
          <a:custGeom>
            <a:avLst/>
            <a:gdLst/>
            <a:ahLst/>
            <a:cxnLst/>
            <a:rect l="l" t="t" r="r" b="b"/>
            <a:pathLst>
              <a:path w="101600" h="291464">
                <a:moveTo>
                  <a:pt x="101579" y="0"/>
                </a:moveTo>
                <a:lnTo>
                  <a:pt x="0" y="57504"/>
                </a:lnTo>
                <a:lnTo>
                  <a:pt x="0" y="265964"/>
                </a:lnTo>
                <a:lnTo>
                  <a:pt x="101579" y="291132"/>
                </a:lnTo>
                <a:lnTo>
                  <a:pt x="101579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308441" y="4147365"/>
            <a:ext cx="101600" cy="291465"/>
          </a:xfrm>
          <a:custGeom>
            <a:avLst/>
            <a:gdLst/>
            <a:ahLst/>
            <a:cxnLst/>
            <a:rect l="l" t="t" r="r" b="b"/>
            <a:pathLst>
              <a:path w="101600" h="291464">
                <a:moveTo>
                  <a:pt x="0" y="57504"/>
                </a:moveTo>
                <a:lnTo>
                  <a:pt x="0" y="265964"/>
                </a:lnTo>
                <a:lnTo>
                  <a:pt x="101579" y="291132"/>
                </a:lnTo>
                <a:lnTo>
                  <a:pt x="101579" y="0"/>
                </a:lnTo>
                <a:lnTo>
                  <a:pt x="0" y="57504"/>
                </a:lnTo>
              </a:path>
            </a:pathLst>
          </a:custGeom>
          <a:ln w="217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261120" y="4126421"/>
            <a:ext cx="101600" cy="290195"/>
          </a:xfrm>
          <a:custGeom>
            <a:avLst/>
            <a:gdLst/>
            <a:ahLst/>
            <a:cxnLst/>
            <a:rect l="l" t="t" r="r" b="b"/>
            <a:pathLst>
              <a:path w="101600" h="290195">
                <a:moveTo>
                  <a:pt x="101579" y="0"/>
                </a:moveTo>
                <a:lnTo>
                  <a:pt x="0" y="55687"/>
                </a:lnTo>
                <a:lnTo>
                  <a:pt x="0" y="264147"/>
                </a:lnTo>
                <a:lnTo>
                  <a:pt x="101579" y="289904"/>
                </a:lnTo>
                <a:lnTo>
                  <a:pt x="101579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261120" y="4126421"/>
            <a:ext cx="101600" cy="290195"/>
          </a:xfrm>
          <a:custGeom>
            <a:avLst/>
            <a:gdLst/>
            <a:ahLst/>
            <a:cxnLst/>
            <a:rect l="l" t="t" r="r" b="b"/>
            <a:pathLst>
              <a:path w="101600" h="290195">
                <a:moveTo>
                  <a:pt x="0" y="55687"/>
                </a:moveTo>
                <a:lnTo>
                  <a:pt x="0" y="264147"/>
                </a:lnTo>
                <a:lnTo>
                  <a:pt x="101579" y="289904"/>
                </a:lnTo>
                <a:lnTo>
                  <a:pt x="101579" y="0"/>
                </a:lnTo>
                <a:lnTo>
                  <a:pt x="0" y="55687"/>
                </a:lnTo>
              </a:path>
            </a:pathLst>
          </a:custGeom>
          <a:ln w="217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215285" y="4103635"/>
            <a:ext cx="100330" cy="291465"/>
          </a:xfrm>
          <a:custGeom>
            <a:avLst/>
            <a:gdLst/>
            <a:ahLst/>
            <a:cxnLst/>
            <a:rect l="l" t="t" r="r" b="b"/>
            <a:pathLst>
              <a:path w="100329" h="291464">
                <a:moveTo>
                  <a:pt x="99844" y="0"/>
                </a:moveTo>
                <a:lnTo>
                  <a:pt x="0" y="55712"/>
                </a:lnTo>
                <a:lnTo>
                  <a:pt x="0" y="265375"/>
                </a:lnTo>
                <a:lnTo>
                  <a:pt x="99844" y="291132"/>
                </a:lnTo>
                <a:lnTo>
                  <a:pt x="99844" y="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215285" y="4103635"/>
            <a:ext cx="100330" cy="291465"/>
          </a:xfrm>
          <a:custGeom>
            <a:avLst/>
            <a:gdLst/>
            <a:ahLst/>
            <a:cxnLst/>
            <a:rect l="l" t="t" r="r" b="b"/>
            <a:pathLst>
              <a:path w="100329" h="291464">
                <a:moveTo>
                  <a:pt x="0" y="55712"/>
                </a:moveTo>
                <a:lnTo>
                  <a:pt x="0" y="265375"/>
                </a:lnTo>
                <a:lnTo>
                  <a:pt x="99844" y="291132"/>
                </a:lnTo>
                <a:lnTo>
                  <a:pt x="99844" y="0"/>
                </a:lnTo>
                <a:lnTo>
                  <a:pt x="0" y="55712"/>
                </a:lnTo>
              </a:path>
            </a:pathLst>
          </a:custGeom>
          <a:ln w="217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168212" y="4084483"/>
            <a:ext cx="101600" cy="292100"/>
          </a:xfrm>
          <a:custGeom>
            <a:avLst/>
            <a:gdLst/>
            <a:ahLst/>
            <a:cxnLst/>
            <a:rect l="l" t="t" r="r" b="b"/>
            <a:pathLst>
              <a:path w="101600" h="292100">
                <a:moveTo>
                  <a:pt x="101579" y="0"/>
                </a:moveTo>
                <a:lnTo>
                  <a:pt x="0" y="56301"/>
                </a:lnTo>
                <a:lnTo>
                  <a:pt x="0" y="264761"/>
                </a:lnTo>
                <a:lnTo>
                  <a:pt x="101579" y="291721"/>
                </a:lnTo>
                <a:lnTo>
                  <a:pt x="101579" y="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8168212" y="4084483"/>
            <a:ext cx="101600" cy="292100"/>
          </a:xfrm>
          <a:custGeom>
            <a:avLst/>
            <a:gdLst/>
            <a:ahLst/>
            <a:cxnLst/>
            <a:rect l="l" t="t" r="r" b="b"/>
            <a:pathLst>
              <a:path w="101600" h="292100">
                <a:moveTo>
                  <a:pt x="0" y="56301"/>
                </a:moveTo>
                <a:lnTo>
                  <a:pt x="0" y="264761"/>
                </a:lnTo>
                <a:lnTo>
                  <a:pt x="101579" y="291721"/>
                </a:lnTo>
                <a:lnTo>
                  <a:pt x="101579" y="0"/>
                </a:lnTo>
                <a:lnTo>
                  <a:pt x="0" y="56301"/>
                </a:lnTo>
              </a:path>
            </a:pathLst>
          </a:custGeom>
          <a:ln w="217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8122129" y="4060519"/>
            <a:ext cx="100330" cy="291465"/>
          </a:xfrm>
          <a:custGeom>
            <a:avLst/>
            <a:gdLst/>
            <a:ahLst/>
            <a:cxnLst/>
            <a:rect l="l" t="t" r="r" b="b"/>
            <a:pathLst>
              <a:path w="100329" h="291464">
                <a:moveTo>
                  <a:pt x="99844" y="0"/>
                </a:moveTo>
                <a:lnTo>
                  <a:pt x="0" y="56301"/>
                </a:lnTo>
                <a:lnTo>
                  <a:pt x="0" y="264761"/>
                </a:lnTo>
                <a:lnTo>
                  <a:pt x="99844" y="291132"/>
                </a:lnTo>
                <a:lnTo>
                  <a:pt x="99844" y="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8122129" y="4060519"/>
            <a:ext cx="100330" cy="291465"/>
          </a:xfrm>
          <a:custGeom>
            <a:avLst/>
            <a:gdLst/>
            <a:ahLst/>
            <a:cxnLst/>
            <a:rect l="l" t="t" r="r" b="b"/>
            <a:pathLst>
              <a:path w="100329" h="291464">
                <a:moveTo>
                  <a:pt x="0" y="56301"/>
                </a:moveTo>
                <a:lnTo>
                  <a:pt x="0" y="264761"/>
                </a:lnTo>
                <a:lnTo>
                  <a:pt x="99844" y="291132"/>
                </a:lnTo>
                <a:lnTo>
                  <a:pt x="99844" y="0"/>
                </a:lnTo>
                <a:lnTo>
                  <a:pt x="0" y="56301"/>
                </a:lnTo>
              </a:path>
            </a:pathLst>
          </a:custGeom>
          <a:ln w="217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8075056" y="4041956"/>
            <a:ext cx="100330" cy="291465"/>
          </a:xfrm>
          <a:custGeom>
            <a:avLst/>
            <a:gdLst/>
            <a:ahLst/>
            <a:cxnLst/>
            <a:rect l="l" t="t" r="r" b="b"/>
            <a:pathLst>
              <a:path w="100329" h="291464">
                <a:moveTo>
                  <a:pt x="99844" y="0"/>
                </a:moveTo>
                <a:lnTo>
                  <a:pt x="0" y="56301"/>
                </a:lnTo>
                <a:lnTo>
                  <a:pt x="0" y="264761"/>
                </a:lnTo>
                <a:lnTo>
                  <a:pt x="99844" y="291107"/>
                </a:lnTo>
                <a:lnTo>
                  <a:pt x="99844" y="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8075056" y="4041956"/>
            <a:ext cx="100330" cy="291465"/>
          </a:xfrm>
          <a:custGeom>
            <a:avLst/>
            <a:gdLst/>
            <a:ahLst/>
            <a:cxnLst/>
            <a:rect l="l" t="t" r="r" b="b"/>
            <a:pathLst>
              <a:path w="100329" h="291464">
                <a:moveTo>
                  <a:pt x="0" y="56301"/>
                </a:moveTo>
                <a:lnTo>
                  <a:pt x="0" y="264761"/>
                </a:lnTo>
                <a:lnTo>
                  <a:pt x="99844" y="291107"/>
                </a:lnTo>
                <a:lnTo>
                  <a:pt x="99844" y="0"/>
                </a:lnTo>
                <a:lnTo>
                  <a:pt x="0" y="56301"/>
                </a:lnTo>
              </a:path>
            </a:pathLst>
          </a:custGeom>
          <a:ln w="217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8026744" y="4019195"/>
            <a:ext cx="99695" cy="291465"/>
          </a:xfrm>
          <a:custGeom>
            <a:avLst/>
            <a:gdLst/>
            <a:ahLst/>
            <a:cxnLst/>
            <a:rect l="l" t="t" r="r" b="b"/>
            <a:pathLst>
              <a:path w="99695" h="291464">
                <a:moveTo>
                  <a:pt x="99596" y="0"/>
                </a:moveTo>
                <a:lnTo>
                  <a:pt x="0" y="56301"/>
                </a:lnTo>
                <a:lnTo>
                  <a:pt x="0" y="264761"/>
                </a:lnTo>
                <a:lnTo>
                  <a:pt x="99596" y="291107"/>
                </a:lnTo>
                <a:lnTo>
                  <a:pt x="99596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8026744" y="4019195"/>
            <a:ext cx="99695" cy="291465"/>
          </a:xfrm>
          <a:custGeom>
            <a:avLst/>
            <a:gdLst/>
            <a:ahLst/>
            <a:cxnLst/>
            <a:rect l="l" t="t" r="r" b="b"/>
            <a:pathLst>
              <a:path w="99695" h="291464">
                <a:moveTo>
                  <a:pt x="0" y="56301"/>
                </a:moveTo>
                <a:lnTo>
                  <a:pt x="0" y="264761"/>
                </a:lnTo>
                <a:lnTo>
                  <a:pt x="99596" y="291107"/>
                </a:lnTo>
                <a:lnTo>
                  <a:pt x="99596" y="0"/>
                </a:lnTo>
                <a:lnTo>
                  <a:pt x="0" y="56301"/>
                </a:lnTo>
              </a:path>
            </a:pathLst>
          </a:custGeom>
          <a:ln w="217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976450" y="4001811"/>
            <a:ext cx="100330" cy="291465"/>
          </a:xfrm>
          <a:custGeom>
            <a:avLst/>
            <a:gdLst/>
            <a:ahLst/>
            <a:cxnLst/>
            <a:rect l="l" t="t" r="r" b="b"/>
            <a:pathLst>
              <a:path w="100329" h="291464">
                <a:moveTo>
                  <a:pt x="99844" y="0"/>
                </a:moveTo>
                <a:lnTo>
                  <a:pt x="0" y="57504"/>
                </a:lnTo>
                <a:lnTo>
                  <a:pt x="0" y="264761"/>
                </a:lnTo>
                <a:lnTo>
                  <a:pt x="99844" y="291132"/>
                </a:lnTo>
                <a:lnTo>
                  <a:pt x="99844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976450" y="4001811"/>
            <a:ext cx="100330" cy="291465"/>
          </a:xfrm>
          <a:custGeom>
            <a:avLst/>
            <a:gdLst/>
            <a:ahLst/>
            <a:cxnLst/>
            <a:rect l="l" t="t" r="r" b="b"/>
            <a:pathLst>
              <a:path w="100329" h="291464">
                <a:moveTo>
                  <a:pt x="0" y="57504"/>
                </a:moveTo>
                <a:lnTo>
                  <a:pt x="0" y="264761"/>
                </a:lnTo>
                <a:lnTo>
                  <a:pt x="99844" y="291132"/>
                </a:lnTo>
                <a:lnTo>
                  <a:pt x="99844" y="0"/>
                </a:lnTo>
                <a:lnTo>
                  <a:pt x="0" y="57504"/>
                </a:lnTo>
              </a:path>
            </a:pathLst>
          </a:custGeom>
          <a:ln w="217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929377" y="3982046"/>
            <a:ext cx="101600" cy="290195"/>
          </a:xfrm>
          <a:custGeom>
            <a:avLst/>
            <a:gdLst/>
            <a:ahLst/>
            <a:cxnLst/>
            <a:rect l="l" t="t" r="r" b="b"/>
            <a:pathLst>
              <a:path w="101600" h="290195">
                <a:moveTo>
                  <a:pt x="101083" y="0"/>
                </a:moveTo>
                <a:lnTo>
                  <a:pt x="0" y="55712"/>
                </a:lnTo>
                <a:lnTo>
                  <a:pt x="0" y="262969"/>
                </a:lnTo>
                <a:lnTo>
                  <a:pt x="101083" y="289929"/>
                </a:lnTo>
                <a:lnTo>
                  <a:pt x="101083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929377" y="3982046"/>
            <a:ext cx="101600" cy="290195"/>
          </a:xfrm>
          <a:custGeom>
            <a:avLst/>
            <a:gdLst/>
            <a:ahLst/>
            <a:cxnLst/>
            <a:rect l="l" t="t" r="r" b="b"/>
            <a:pathLst>
              <a:path w="101600" h="290195">
                <a:moveTo>
                  <a:pt x="0" y="55712"/>
                </a:moveTo>
                <a:lnTo>
                  <a:pt x="0" y="262969"/>
                </a:lnTo>
                <a:lnTo>
                  <a:pt x="101083" y="289929"/>
                </a:lnTo>
                <a:lnTo>
                  <a:pt x="101083" y="0"/>
                </a:lnTo>
                <a:lnTo>
                  <a:pt x="0" y="55712"/>
                </a:lnTo>
              </a:path>
            </a:pathLst>
          </a:custGeom>
          <a:ln w="217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883542" y="3960487"/>
            <a:ext cx="99695" cy="290195"/>
          </a:xfrm>
          <a:custGeom>
            <a:avLst/>
            <a:gdLst/>
            <a:ahLst/>
            <a:cxnLst/>
            <a:rect l="l" t="t" r="r" b="b"/>
            <a:pathLst>
              <a:path w="99695" h="290195">
                <a:moveTo>
                  <a:pt x="99596" y="0"/>
                </a:moveTo>
                <a:lnTo>
                  <a:pt x="0" y="57504"/>
                </a:lnTo>
                <a:lnTo>
                  <a:pt x="0" y="264761"/>
                </a:lnTo>
                <a:lnTo>
                  <a:pt x="99596" y="289929"/>
                </a:lnTo>
                <a:lnTo>
                  <a:pt x="99596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883542" y="3960487"/>
            <a:ext cx="99695" cy="290195"/>
          </a:xfrm>
          <a:custGeom>
            <a:avLst/>
            <a:gdLst/>
            <a:ahLst/>
            <a:cxnLst/>
            <a:rect l="l" t="t" r="r" b="b"/>
            <a:pathLst>
              <a:path w="99695" h="290195">
                <a:moveTo>
                  <a:pt x="0" y="57504"/>
                </a:moveTo>
                <a:lnTo>
                  <a:pt x="0" y="264761"/>
                </a:lnTo>
                <a:lnTo>
                  <a:pt x="99596" y="289929"/>
                </a:lnTo>
                <a:lnTo>
                  <a:pt x="99596" y="0"/>
                </a:lnTo>
                <a:lnTo>
                  <a:pt x="0" y="57504"/>
                </a:lnTo>
              </a:path>
            </a:pathLst>
          </a:custGeom>
          <a:ln w="217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837460" y="3935320"/>
            <a:ext cx="101600" cy="290195"/>
          </a:xfrm>
          <a:custGeom>
            <a:avLst/>
            <a:gdLst/>
            <a:ahLst/>
            <a:cxnLst/>
            <a:rect l="l" t="t" r="r" b="b"/>
            <a:pathLst>
              <a:path w="101600" h="290195">
                <a:moveTo>
                  <a:pt x="101083" y="0"/>
                </a:moveTo>
                <a:lnTo>
                  <a:pt x="0" y="56915"/>
                </a:lnTo>
                <a:lnTo>
                  <a:pt x="0" y="264172"/>
                </a:lnTo>
                <a:lnTo>
                  <a:pt x="101083" y="289929"/>
                </a:lnTo>
                <a:lnTo>
                  <a:pt x="101083" y="0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837460" y="3935320"/>
            <a:ext cx="101600" cy="290195"/>
          </a:xfrm>
          <a:custGeom>
            <a:avLst/>
            <a:gdLst/>
            <a:ahLst/>
            <a:cxnLst/>
            <a:rect l="l" t="t" r="r" b="b"/>
            <a:pathLst>
              <a:path w="101600" h="290195">
                <a:moveTo>
                  <a:pt x="0" y="56915"/>
                </a:moveTo>
                <a:lnTo>
                  <a:pt x="0" y="264172"/>
                </a:lnTo>
                <a:lnTo>
                  <a:pt x="101083" y="289929"/>
                </a:lnTo>
                <a:lnTo>
                  <a:pt x="101083" y="0"/>
                </a:lnTo>
                <a:lnTo>
                  <a:pt x="0" y="56915"/>
                </a:lnTo>
              </a:path>
            </a:pathLst>
          </a:custGeom>
          <a:ln w="217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788652" y="3916143"/>
            <a:ext cx="101600" cy="290195"/>
          </a:xfrm>
          <a:custGeom>
            <a:avLst/>
            <a:gdLst/>
            <a:ahLst/>
            <a:cxnLst/>
            <a:rect l="l" t="t" r="r" b="b"/>
            <a:pathLst>
              <a:path w="101600" h="290195">
                <a:moveTo>
                  <a:pt x="101579" y="0"/>
                </a:moveTo>
                <a:lnTo>
                  <a:pt x="0" y="56325"/>
                </a:lnTo>
                <a:lnTo>
                  <a:pt x="0" y="264786"/>
                </a:lnTo>
                <a:lnTo>
                  <a:pt x="101579" y="289929"/>
                </a:lnTo>
                <a:lnTo>
                  <a:pt x="101579" y="0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788652" y="3916143"/>
            <a:ext cx="101600" cy="290195"/>
          </a:xfrm>
          <a:custGeom>
            <a:avLst/>
            <a:gdLst/>
            <a:ahLst/>
            <a:cxnLst/>
            <a:rect l="l" t="t" r="r" b="b"/>
            <a:pathLst>
              <a:path w="101600" h="290195">
                <a:moveTo>
                  <a:pt x="0" y="56325"/>
                </a:moveTo>
                <a:lnTo>
                  <a:pt x="0" y="264786"/>
                </a:lnTo>
                <a:lnTo>
                  <a:pt x="101579" y="289929"/>
                </a:lnTo>
                <a:lnTo>
                  <a:pt x="101579" y="0"/>
                </a:lnTo>
                <a:lnTo>
                  <a:pt x="0" y="56325"/>
                </a:lnTo>
              </a:path>
            </a:pathLst>
          </a:custGeom>
          <a:ln w="217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742570" y="3896378"/>
            <a:ext cx="100330" cy="290195"/>
          </a:xfrm>
          <a:custGeom>
            <a:avLst/>
            <a:gdLst/>
            <a:ahLst/>
            <a:cxnLst/>
            <a:rect l="l" t="t" r="r" b="b"/>
            <a:pathLst>
              <a:path w="100329" h="290195">
                <a:moveTo>
                  <a:pt x="100340" y="0"/>
                </a:moveTo>
                <a:lnTo>
                  <a:pt x="0" y="56325"/>
                </a:lnTo>
                <a:lnTo>
                  <a:pt x="0" y="262969"/>
                </a:lnTo>
                <a:lnTo>
                  <a:pt x="100340" y="289929"/>
                </a:lnTo>
                <a:lnTo>
                  <a:pt x="100340" y="0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7742570" y="3896378"/>
            <a:ext cx="100330" cy="290195"/>
          </a:xfrm>
          <a:custGeom>
            <a:avLst/>
            <a:gdLst/>
            <a:ahLst/>
            <a:cxnLst/>
            <a:rect l="l" t="t" r="r" b="b"/>
            <a:pathLst>
              <a:path w="100329" h="290195">
                <a:moveTo>
                  <a:pt x="0" y="56325"/>
                </a:moveTo>
                <a:lnTo>
                  <a:pt x="0" y="262969"/>
                </a:lnTo>
                <a:lnTo>
                  <a:pt x="100340" y="289929"/>
                </a:lnTo>
                <a:lnTo>
                  <a:pt x="100340" y="0"/>
                </a:lnTo>
                <a:lnTo>
                  <a:pt x="0" y="56325"/>
                </a:lnTo>
              </a:path>
            </a:pathLst>
          </a:custGeom>
          <a:ln w="217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695496" y="3874820"/>
            <a:ext cx="100330" cy="290195"/>
          </a:xfrm>
          <a:custGeom>
            <a:avLst/>
            <a:gdLst/>
            <a:ahLst/>
            <a:cxnLst/>
            <a:rect l="l" t="t" r="r" b="b"/>
            <a:pathLst>
              <a:path w="100329" h="290195">
                <a:moveTo>
                  <a:pt x="100340" y="0"/>
                </a:moveTo>
                <a:lnTo>
                  <a:pt x="0" y="57504"/>
                </a:lnTo>
                <a:lnTo>
                  <a:pt x="0" y="264761"/>
                </a:lnTo>
                <a:lnTo>
                  <a:pt x="100340" y="289929"/>
                </a:lnTo>
                <a:lnTo>
                  <a:pt x="10034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695496" y="3874820"/>
            <a:ext cx="100330" cy="290195"/>
          </a:xfrm>
          <a:custGeom>
            <a:avLst/>
            <a:gdLst/>
            <a:ahLst/>
            <a:cxnLst/>
            <a:rect l="l" t="t" r="r" b="b"/>
            <a:pathLst>
              <a:path w="100329" h="290195">
                <a:moveTo>
                  <a:pt x="0" y="57504"/>
                </a:moveTo>
                <a:lnTo>
                  <a:pt x="0" y="264761"/>
                </a:lnTo>
                <a:lnTo>
                  <a:pt x="100340" y="289929"/>
                </a:lnTo>
                <a:lnTo>
                  <a:pt x="100340" y="0"/>
                </a:lnTo>
                <a:lnTo>
                  <a:pt x="0" y="57504"/>
                </a:lnTo>
              </a:path>
            </a:pathLst>
          </a:custGeom>
          <a:ln w="217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7648423" y="3855054"/>
            <a:ext cx="101600" cy="290195"/>
          </a:xfrm>
          <a:custGeom>
            <a:avLst/>
            <a:gdLst/>
            <a:ahLst/>
            <a:cxnLst/>
            <a:rect l="l" t="t" r="r" b="b"/>
            <a:pathLst>
              <a:path w="101600" h="290195">
                <a:moveTo>
                  <a:pt x="101579" y="0"/>
                </a:moveTo>
                <a:lnTo>
                  <a:pt x="0" y="55712"/>
                </a:lnTo>
                <a:lnTo>
                  <a:pt x="0" y="262969"/>
                </a:lnTo>
                <a:lnTo>
                  <a:pt x="101579" y="289929"/>
                </a:lnTo>
                <a:lnTo>
                  <a:pt x="101579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7648423" y="3855054"/>
            <a:ext cx="101600" cy="290195"/>
          </a:xfrm>
          <a:custGeom>
            <a:avLst/>
            <a:gdLst/>
            <a:ahLst/>
            <a:cxnLst/>
            <a:rect l="l" t="t" r="r" b="b"/>
            <a:pathLst>
              <a:path w="101600" h="290195">
                <a:moveTo>
                  <a:pt x="0" y="55712"/>
                </a:moveTo>
                <a:lnTo>
                  <a:pt x="0" y="262969"/>
                </a:lnTo>
                <a:lnTo>
                  <a:pt x="101579" y="289929"/>
                </a:lnTo>
                <a:lnTo>
                  <a:pt x="101579" y="0"/>
                </a:lnTo>
                <a:lnTo>
                  <a:pt x="0" y="55712"/>
                </a:lnTo>
              </a:path>
            </a:pathLst>
          </a:custGeom>
          <a:ln w="217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7602340" y="3832293"/>
            <a:ext cx="100330" cy="290195"/>
          </a:xfrm>
          <a:custGeom>
            <a:avLst/>
            <a:gdLst/>
            <a:ahLst/>
            <a:cxnLst/>
            <a:rect l="l" t="t" r="r" b="b"/>
            <a:pathLst>
              <a:path w="100329" h="290195">
                <a:moveTo>
                  <a:pt x="99844" y="0"/>
                </a:moveTo>
                <a:lnTo>
                  <a:pt x="0" y="57504"/>
                </a:lnTo>
                <a:lnTo>
                  <a:pt x="0" y="264172"/>
                </a:lnTo>
                <a:lnTo>
                  <a:pt x="99844" y="289929"/>
                </a:lnTo>
                <a:lnTo>
                  <a:pt x="99844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602340" y="3832293"/>
            <a:ext cx="100330" cy="290195"/>
          </a:xfrm>
          <a:custGeom>
            <a:avLst/>
            <a:gdLst/>
            <a:ahLst/>
            <a:cxnLst/>
            <a:rect l="l" t="t" r="r" b="b"/>
            <a:pathLst>
              <a:path w="100329" h="290195">
                <a:moveTo>
                  <a:pt x="0" y="57504"/>
                </a:moveTo>
                <a:lnTo>
                  <a:pt x="0" y="264172"/>
                </a:lnTo>
                <a:lnTo>
                  <a:pt x="99844" y="289929"/>
                </a:lnTo>
                <a:lnTo>
                  <a:pt x="99844" y="0"/>
                </a:lnTo>
                <a:lnTo>
                  <a:pt x="0" y="57504"/>
                </a:lnTo>
              </a:path>
            </a:pathLst>
          </a:custGeom>
          <a:ln w="217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8260129" y="3814909"/>
            <a:ext cx="100965" cy="245745"/>
          </a:xfrm>
          <a:custGeom>
            <a:avLst/>
            <a:gdLst/>
            <a:ahLst/>
            <a:cxnLst/>
            <a:rect l="l" t="t" r="r" b="b"/>
            <a:pathLst>
              <a:path w="100965" h="245745">
                <a:moveTo>
                  <a:pt x="100835" y="0"/>
                </a:moveTo>
                <a:lnTo>
                  <a:pt x="0" y="57529"/>
                </a:lnTo>
                <a:lnTo>
                  <a:pt x="0" y="203083"/>
                </a:lnTo>
                <a:lnTo>
                  <a:pt x="100835" y="245609"/>
                </a:lnTo>
                <a:lnTo>
                  <a:pt x="100835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8260129" y="3814909"/>
            <a:ext cx="100965" cy="245745"/>
          </a:xfrm>
          <a:custGeom>
            <a:avLst/>
            <a:gdLst/>
            <a:ahLst/>
            <a:cxnLst/>
            <a:rect l="l" t="t" r="r" b="b"/>
            <a:pathLst>
              <a:path w="100965" h="245745">
                <a:moveTo>
                  <a:pt x="0" y="57529"/>
                </a:moveTo>
                <a:lnTo>
                  <a:pt x="0" y="203083"/>
                </a:lnTo>
                <a:lnTo>
                  <a:pt x="100835" y="245609"/>
                </a:lnTo>
                <a:lnTo>
                  <a:pt x="100835" y="0"/>
                </a:lnTo>
                <a:lnTo>
                  <a:pt x="0" y="57529"/>
                </a:lnTo>
              </a:path>
            </a:pathLst>
          </a:custGeom>
          <a:ln w="217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8214046" y="3786770"/>
            <a:ext cx="100330" cy="238125"/>
          </a:xfrm>
          <a:custGeom>
            <a:avLst/>
            <a:gdLst/>
            <a:ahLst/>
            <a:cxnLst/>
            <a:rect l="l" t="t" r="r" b="b"/>
            <a:pathLst>
              <a:path w="100329" h="238125">
                <a:moveTo>
                  <a:pt x="99844" y="0"/>
                </a:moveTo>
                <a:lnTo>
                  <a:pt x="0" y="56301"/>
                </a:lnTo>
                <a:lnTo>
                  <a:pt x="0" y="197681"/>
                </a:lnTo>
                <a:lnTo>
                  <a:pt x="99844" y="237801"/>
                </a:lnTo>
                <a:lnTo>
                  <a:pt x="99844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8214046" y="3786770"/>
            <a:ext cx="100330" cy="238125"/>
          </a:xfrm>
          <a:custGeom>
            <a:avLst/>
            <a:gdLst/>
            <a:ahLst/>
            <a:cxnLst/>
            <a:rect l="l" t="t" r="r" b="b"/>
            <a:pathLst>
              <a:path w="100329" h="238125">
                <a:moveTo>
                  <a:pt x="99844" y="0"/>
                </a:moveTo>
                <a:lnTo>
                  <a:pt x="0" y="56301"/>
                </a:lnTo>
                <a:lnTo>
                  <a:pt x="0" y="197681"/>
                </a:lnTo>
                <a:lnTo>
                  <a:pt x="99844" y="237801"/>
                </a:lnTo>
                <a:lnTo>
                  <a:pt x="99844" y="0"/>
                </a:lnTo>
              </a:path>
            </a:pathLst>
          </a:custGeom>
          <a:ln w="217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8166973" y="3758607"/>
            <a:ext cx="99695" cy="248920"/>
          </a:xfrm>
          <a:custGeom>
            <a:avLst/>
            <a:gdLst/>
            <a:ahLst/>
            <a:cxnLst/>
            <a:rect l="l" t="t" r="r" b="b"/>
            <a:pathLst>
              <a:path w="99695" h="248920">
                <a:moveTo>
                  <a:pt x="99596" y="0"/>
                </a:moveTo>
                <a:lnTo>
                  <a:pt x="0" y="56301"/>
                </a:lnTo>
                <a:lnTo>
                  <a:pt x="0" y="225844"/>
                </a:lnTo>
                <a:lnTo>
                  <a:pt x="99596" y="248605"/>
                </a:lnTo>
                <a:lnTo>
                  <a:pt x="99596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8166973" y="3758607"/>
            <a:ext cx="99695" cy="248920"/>
          </a:xfrm>
          <a:custGeom>
            <a:avLst/>
            <a:gdLst/>
            <a:ahLst/>
            <a:cxnLst/>
            <a:rect l="l" t="t" r="r" b="b"/>
            <a:pathLst>
              <a:path w="99695" h="248920">
                <a:moveTo>
                  <a:pt x="0" y="56301"/>
                </a:moveTo>
                <a:lnTo>
                  <a:pt x="0" y="225844"/>
                </a:lnTo>
                <a:lnTo>
                  <a:pt x="99596" y="248605"/>
                </a:lnTo>
                <a:lnTo>
                  <a:pt x="99596" y="0"/>
                </a:lnTo>
                <a:lnTo>
                  <a:pt x="0" y="56301"/>
                </a:lnTo>
              </a:path>
            </a:pathLst>
          </a:custGeom>
          <a:ln w="217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8119900" y="3728063"/>
            <a:ext cx="100965" cy="254000"/>
          </a:xfrm>
          <a:custGeom>
            <a:avLst/>
            <a:gdLst/>
            <a:ahLst/>
            <a:cxnLst/>
            <a:rect l="l" t="t" r="r" b="b"/>
            <a:pathLst>
              <a:path w="100965" h="254000">
                <a:moveTo>
                  <a:pt x="100835" y="0"/>
                </a:moveTo>
                <a:lnTo>
                  <a:pt x="0" y="56301"/>
                </a:lnTo>
                <a:lnTo>
                  <a:pt x="0" y="228226"/>
                </a:lnTo>
                <a:lnTo>
                  <a:pt x="100835" y="253982"/>
                </a:lnTo>
                <a:lnTo>
                  <a:pt x="100835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8119900" y="3728063"/>
            <a:ext cx="100965" cy="254000"/>
          </a:xfrm>
          <a:custGeom>
            <a:avLst/>
            <a:gdLst/>
            <a:ahLst/>
            <a:cxnLst/>
            <a:rect l="l" t="t" r="r" b="b"/>
            <a:pathLst>
              <a:path w="100965" h="254000">
                <a:moveTo>
                  <a:pt x="0" y="56301"/>
                </a:moveTo>
                <a:lnTo>
                  <a:pt x="0" y="228226"/>
                </a:lnTo>
                <a:lnTo>
                  <a:pt x="100835" y="253982"/>
                </a:lnTo>
                <a:lnTo>
                  <a:pt x="100835" y="0"/>
                </a:lnTo>
                <a:lnTo>
                  <a:pt x="0" y="56301"/>
                </a:lnTo>
              </a:path>
            </a:pathLst>
          </a:custGeom>
          <a:ln w="217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8073818" y="3699899"/>
            <a:ext cx="100330" cy="290195"/>
          </a:xfrm>
          <a:custGeom>
            <a:avLst/>
            <a:gdLst/>
            <a:ahLst/>
            <a:cxnLst/>
            <a:rect l="l" t="t" r="r" b="b"/>
            <a:pathLst>
              <a:path w="100329" h="290195">
                <a:moveTo>
                  <a:pt x="99844" y="0"/>
                </a:moveTo>
                <a:lnTo>
                  <a:pt x="0" y="57504"/>
                </a:lnTo>
                <a:lnTo>
                  <a:pt x="0" y="264786"/>
                </a:lnTo>
                <a:lnTo>
                  <a:pt x="99844" y="289929"/>
                </a:lnTo>
                <a:lnTo>
                  <a:pt x="99844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8073818" y="3699899"/>
            <a:ext cx="100330" cy="290195"/>
          </a:xfrm>
          <a:custGeom>
            <a:avLst/>
            <a:gdLst/>
            <a:ahLst/>
            <a:cxnLst/>
            <a:rect l="l" t="t" r="r" b="b"/>
            <a:pathLst>
              <a:path w="100329" h="290195">
                <a:moveTo>
                  <a:pt x="0" y="57504"/>
                </a:moveTo>
                <a:lnTo>
                  <a:pt x="0" y="264786"/>
                </a:lnTo>
                <a:lnTo>
                  <a:pt x="99844" y="289929"/>
                </a:lnTo>
                <a:lnTo>
                  <a:pt x="99844" y="0"/>
                </a:lnTo>
                <a:lnTo>
                  <a:pt x="0" y="57504"/>
                </a:lnTo>
              </a:path>
            </a:pathLst>
          </a:custGeom>
          <a:ln w="217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8025010" y="3669355"/>
            <a:ext cx="100330" cy="290195"/>
          </a:xfrm>
          <a:custGeom>
            <a:avLst/>
            <a:gdLst/>
            <a:ahLst/>
            <a:cxnLst/>
            <a:rect l="l" t="t" r="r" b="b"/>
            <a:pathLst>
              <a:path w="100329" h="290195">
                <a:moveTo>
                  <a:pt x="100340" y="0"/>
                </a:moveTo>
                <a:lnTo>
                  <a:pt x="0" y="57504"/>
                </a:lnTo>
                <a:lnTo>
                  <a:pt x="0" y="264172"/>
                </a:lnTo>
                <a:lnTo>
                  <a:pt x="100340" y="289929"/>
                </a:lnTo>
                <a:lnTo>
                  <a:pt x="100340" y="0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8025010" y="3669355"/>
            <a:ext cx="100330" cy="290195"/>
          </a:xfrm>
          <a:custGeom>
            <a:avLst/>
            <a:gdLst/>
            <a:ahLst/>
            <a:cxnLst/>
            <a:rect l="l" t="t" r="r" b="b"/>
            <a:pathLst>
              <a:path w="100329" h="290195">
                <a:moveTo>
                  <a:pt x="0" y="57504"/>
                </a:moveTo>
                <a:lnTo>
                  <a:pt x="0" y="264172"/>
                </a:lnTo>
                <a:lnTo>
                  <a:pt x="100340" y="289929"/>
                </a:lnTo>
                <a:lnTo>
                  <a:pt x="100340" y="0"/>
                </a:lnTo>
                <a:lnTo>
                  <a:pt x="0" y="57504"/>
                </a:lnTo>
              </a:path>
            </a:pathLst>
          </a:custGeom>
          <a:ln w="217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7975458" y="3642395"/>
            <a:ext cx="99695" cy="290195"/>
          </a:xfrm>
          <a:custGeom>
            <a:avLst/>
            <a:gdLst/>
            <a:ahLst/>
            <a:cxnLst/>
            <a:rect l="l" t="t" r="r" b="b"/>
            <a:pathLst>
              <a:path w="99695" h="290195">
                <a:moveTo>
                  <a:pt x="99596" y="0"/>
                </a:moveTo>
                <a:lnTo>
                  <a:pt x="0" y="56325"/>
                </a:lnTo>
                <a:lnTo>
                  <a:pt x="0" y="262969"/>
                </a:lnTo>
                <a:lnTo>
                  <a:pt x="99596" y="289929"/>
                </a:lnTo>
                <a:lnTo>
                  <a:pt x="99596" y="0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975458" y="3642395"/>
            <a:ext cx="99695" cy="290195"/>
          </a:xfrm>
          <a:custGeom>
            <a:avLst/>
            <a:gdLst/>
            <a:ahLst/>
            <a:cxnLst/>
            <a:rect l="l" t="t" r="r" b="b"/>
            <a:pathLst>
              <a:path w="99695" h="290195">
                <a:moveTo>
                  <a:pt x="0" y="56325"/>
                </a:moveTo>
                <a:lnTo>
                  <a:pt x="0" y="262969"/>
                </a:lnTo>
                <a:lnTo>
                  <a:pt x="99596" y="289929"/>
                </a:lnTo>
                <a:lnTo>
                  <a:pt x="99596" y="0"/>
                </a:lnTo>
                <a:lnTo>
                  <a:pt x="0" y="56325"/>
                </a:lnTo>
              </a:path>
            </a:pathLst>
          </a:custGeom>
          <a:ln w="217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927642" y="3613053"/>
            <a:ext cx="100330" cy="290195"/>
          </a:xfrm>
          <a:custGeom>
            <a:avLst/>
            <a:gdLst/>
            <a:ahLst/>
            <a:cxnLst/>
            <a:rect l="l" t="t" r="r" b="b"/>
            <a:pathLst>
              <a:path w="100329" h="290195">
                <a:moveTo>
                  <a:pt x="100340" y="0"/>
                </a:moveTo>
                <a:lnTo>
                  <a:pt x="0" y="56301"/>
                </a:lnTo>
                <a:lnTo>
                  <a:pt x="0" y="264761"/>
                </a:lnTo>
                <a:lnTo>
                  <a:pt x="100340" y="289929"/>
                </a:lnTo>
                <a:lnTo>
                  <a:pt x="100340" y="0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927642" y="3613053"/>
            <a:ext cx="100330" cy="290195"/>
          </a:xfrm>
          <a:custGeom>
            <a:avLst/>
            <a:gdLst/>
            <a:ahLst/>
            <a:cxnLst/>
            <a:rect l="l" t="t" r="r" b="b"/>
            <a:pathLst>
              <a:path w="100329" h="290195">
                <a:moveTo>
                  <a:pt x="0" y="56301"/>
                </a:moveTo>
                <a:lnTo>
                  <a:pt x="0" y="264761"/>
                </a:lnTo>
                <a:lnTo>
                  <a:pt x="100340" y="289929"/>
                </a:lnTo>
                <a:lnTo>
                  <a:pt x="100340" y="0"/>
                </a:lnTo>
                <a:lnTo>
                  <a:pt x="0" y="56301"/>
                </a:lnTo>
              </a:path>
            </a:pathLst>
          </a:custGeom>
          <a:ln w="217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880569" y="3583711"/>
            <a:ext cx="101600" cy="290195"/>
          </a:xfrm>
          <a:custGeom>
            <a:avLst/>
            <a:gdLst/>
            <a:ahLst/>
            <a:cxnLst/>
            <a:rect l="l" t="t" r="r" b="b"/>
            <a:pathLst>
              <a:path w="101600" h="290195">
                <a:moveTo>
                  <a:pt x="101331" y="0"/>
                </a:moveTo>
                <a:lnTo>
                  <a:pt x="0" y="56301"/>
                </a:lnTo>
                <a:lnTo>
                  <a:pt x="0" y="264761"/>
                </a:lnTo>
                <a:lnTo>
                  <a:pt x="101331" y="289904"/>
                </a:lnTo>
                <a:lnTo>
                  <a:pt x="101331" y="0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880569" y="3583711"/>
            <a:ext cx="101600" cy="290195"/>
          </a:xfrm>
          <a:custGeom>
            <a:avLst/>
            <a:gdLst/>
            <a:ahLst/>
            <a:cxnLst/>
            <a:rect l="l" t="t" r="r" b="b"/>
            <a:pathLst>
              <a:path w="101600" h="290195">
                <a:moveTo>
                  <a:pt x="0" y="56301"/>
                </a:moveTo>
                <a:lnTo>
                  <a:pt x="0" y="264761"/>
                </a:lnTo>
                <a:lnTo>
                  <a:pt x="101331" y="289904"/>
                </a:lnTo>
                <a:lnTo>
                  <a:pt x="101331" y="0"/>
                </a:lnTo>
                <a:lnTo>
                  <a:pt x="0" y="56301"/>
                </a:lnTo>
              </a:path>
            </a:pathLst>
          </a:custGeom>
          <a:ln w="217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7836220" y="3554345"/>
            <a:ext cx="100330" cy="290195"/>
          </a:xfrm>
          <a:custGeom>
            <a:avLst/>
            <a:gdLst/>
            <a:ahLst/>
            <a:cxnLst/>
            <a:rect l="l" t="t" r="r" b="b"/>
            <a:pathLst>
              <a:path w="100329" h="290195">
                <a:moveTo>
                  <a:pt x="99844" y="0"/>
                </a:moveTo>
                <a:lnTo>
                  <a:pt x="0" y="57504"/>
                </a:lnTo>
                <a:lnTo>
                  <a:pt x="0" y="264761"/>
                </a:lnTo>
                <a:lnTo>
                  <a:pt x="99844" y="289929"/>
                </a:lnTo>
                <a:lnTo>
                  <a:pt x="99844" y="0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7836220" y="3554345"/>
            <a:ext cx="100330" cy="290195"/>
          </a:xfrm>
          <a:custGeom>
            <a:avLst/>
            <a:gdLst/>
            <a:ahLst/>
            <a:cxnLst/>
            <a:rect l="l" t="t" r="r" b="b"/>
            <a:pathLst>
              <a:path w="100329" h="290195">
                <a:moveTo>
                  <a:pt x="0" y="57504"/>
                </a:moveTo>
                <a:lnTo>
                  <a:pt x="0" y="264761"/>
                </a:lnTo>
                <a:lnTo>
                  <a:pt x="99844" y="289929"/>
                </a:lnTo>
                <a:lnTo>
                  <a:pt x="99844" y="0"/>
                </a:lnTo>
                <a:lnTo>
                  <a:pt x="0" y="57504"/>
                </a:lnTo>
              </a:path>
            </a:pathLst>
          </a:custGeom>
          <a:ln w="217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7787413" y="3529178"/>
            <a:ext cx="99695" cy="290195"/>
          </a:xfrm>
          <a:custGeom>
            <a:avLst/>
            <a:gdLst/>
            <a:ahLst/>
            <a:cxnLst/>
            <a:rect l="l" t="t" r="r" b="b"/>
            <a:pathLst>
              <a:path w="99695" h="290195">
                <a:moveTo>
                  <a:pt x="99596" y="0"/>
                </a:moveTo>
                <a:lnTo>
                  <a:pt x="0" y="55712"/>
                </a:lnTo>
                <a:lnTo>
                  <a:pt x="0" y="264172"/>
                </a:lnTo>
                <a:lnTo>
                  <a:pt x="99597" y="289929"/>
                </a:lnTo>
                <a:lnTo>
                  <a:pt x="99596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7787413" y="3529178"/>
            <a:ext cx="99695" cy="290195"/>
          </a:xfrm>
          <a:custGeom>
            <a:avLst/>
            <a:gdLst/>
            <a:ahLst/>
            <a:cxnLst/>
            <a:rect l="l" t="t" r="r" b="b"/>
            <a:pathLst>
              <a:path w="99695" h="290195">
                <a:moveTo>
                  <a:pt x="0" y="55712"/>
                </a:moveTo>
                <a:lnTo>
                  <a:pt x="0" y="264172"/>
                </a:lnTo>
                <a:lnTo>
                  <a:pt x="99597" y="289929"/>
                </a:lnTo>
                <a:lnTo>
                  <a:pt x="99596" y="0"/>
                </a:lnTo>
                <a:lnTo>
                  <a:pt x="0" y="55712"/>
                </a:lnTo>
              </a:path>
            </a:pathLst>
          </a:custGeom>
          <a:ln w="217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7740339" y="3499247"/>
            <a:ext cx="101600" cy="290195"/>
          </a:xfrm>
          <a:custGeom>
            <a:avLst/>
            <a:gdLst/>
            <a:ahLst/>
            <a:cxnLst/>
            <a:rect l="l" t="t" r="r" b="b"/>
            <a:pathLst>
              <a:path w="101600" h="290195">
                <a:moveTo>
                  <a:pt x="101331" y="0"/>
                </a:moveTo>
                <a:lnTo>
                  <a:pt x="0" y="57504"/>
                </a:lnTo>
                <a:lnTo>
                  <a:pt x="0" y="264761"/>
                </a:lnTo>
                <a:lnTo>
                  <a:pt x="101331" y="289904"/>
                </a:lnTo>
                <a:lnTo>
                  <a:pt x="10133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7740339" y="3499247"/>
            <a:ext cx="101600" cy="290195"/>
          </a:xfrm>
          <a:custGeom>
            <a:avLst/>
            <a:gdLst/>
            <a:ahLst/>
            <a:cxnLst/>
            <a:rect l="l" t="t" r="r" b="b"/>
            <a:pathLst>
              <a:path w="101600" h="290195">
                <a:moveTo>
                  <a:pt x="0" y="57504"/>
                </a:moveTo>
                <a:lnTo>
                  <a:pt x="0" y="264761"/>
                </a:lnTo>
                <a:lnTo>
                  <a:pt x="101331" y="289904"/>
                </a:lnTo>
                <a:lnTo>
                  <a:pt x="101331" y="0"/>
                </a:lnTo>
                <a:lnTo>
                  <a:pt x="0" y="57504"/>
                </a:lnTo>
              </a:path>
            </a:pathLst>
          </a:custGeom>
          <a:ln w="217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7694257" y="3468678"/>
            <a:ext cx="100330" cy="290195"/>
          </a:xfrm>
          <a:custGeom>
            <a:avLst/>
            <a:gdLst/>
            <a:ahLst/>
            <a:cxnLst/>
            <a:rect l="l" t="t" r="r" b="b"/>
            <a:pathLst>
              <a:path w="100329" h="290195">
                <a:moveTo>
                  <a:pt x="99844" y="0"/>
                </a:moveTo>
                <a:lnTo>
                  <a:pt x="0" y="57504"/>
                </a:lnTo>
                <a:lnTo>
                  <a:pt x="0" y="264786"/>
                </a:lnTo>
                <a:lnTo>
                  <a:pt x="99844" y="289929"/>
                </a:lnTo>
                <a:lnTo>
                  <a:pt x="99844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7694257" y="3468678"/>
            <a:ext cx="100330" cy="290195"/>
          </a:xfrm>
          <a:custGeom>
            <a:avLst/>
            <a:gdLst/>
            <a:ahLst/>
            <a:cxnLst/>
            <a:rect l="l" t="t" r="r" b="b"/>
            <a:pathLst>
              <a:path w="100329" h="290195">
                <a:moveTo>
                  <a:pt x="0" y="57504"/>
                </a:moveTo>
                <a:lnTo>
                  <a:pt x="0" y="264786"/>
                </a:lnTo>
                <a:lnTo>
                  <a:pt x="99844" y="289929"/>
                </a:lnTo>
                <a:lnTo>
                  <a:pt x="99844" y="0"/>
                </a:lnTo>
                <a:lnTo>
                  <a:pt x="0" y="57504"/>
                </a:lnTo>
              </a:path>
            </a:pathLst>
          </a:custGeom>
          <a:ln w="217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7647184" y="3439336"/>
            <a:ext cx="99695" cy="290195"/>
          </a:xfrm>
          <a:custGeom>
            <a:avLst/>
            <a:gdLst/>
            <a:ahLst/>
            <a:cxnLst/>
            <a:rect l="l" t="t" r="r" b="b"/>
            <a:pathLst>
              <a:path w="99695" h="290195">
                <a:moveTo>
                  <a:pt x="99597" y="0"/>
                </a:moveTo>
                <a:lnTo>
                  <a:pt x="0" y="57504"/>
                </a:lnTo>
                <a:lnTo>
                  <a:pt x="0" y="264761"/>
                </a:lnTo>
                <a:lnTo>
                  <a:pt x="99597" y="289929"/>
                </a:lnTo>
                <a:lnTo>
                  <a:pt x="99597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7647184" y="3439336"/>
            <a:ext cx="99695" cy="290195"/>
          </a:xfrm>
          <a:custGeom>
            <a:avLst/>
            <a:gdLst/>
            <a:ahLst/>
            <a:cxnLst/>
            <a:rect l="l" t="t" r="r" b="b"/>
            <a:pathLst>
              <a:path w="99695" h="290195">
                <a:moveTo>
                  <a:pt x="0" y="57504"/>
                </a:moveTo>
                <a:lnTo>
                  <a:pt x="0" y="264761"/>
                </a:lnTo>
                <a:lnTo>
                  <a:pt x="99597" y="289929"/>
                </a:lnTo>
                <a:lnTo>
                  <a:pt x="99597" y="0"/>
                </a:lnTo>
                <a:lnTo>
                  <a:pt x="0" y="57504"/>
                </a:lnTo>
              </a:path>
            </a:pathLst>
          </a:custGeom>
          <a:ln w="217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7600111" y="3412376"/>
            <a:ext cx="100965" cy="290195"/>
          </a:xfrm>
          <a:custGeom>
            <a:avLst/>
            <a:gdLst/>
            <a:ahLst/>
            <a:cxnLst/>
            <a:rect l="l" t="t" r="r" b="b"/>
            <a:pathLst>
              <a:path w="100965" h="290195">
                <a:moveTo>
                  <a:pt x="100835" y="0"/>
                </a:moveTo>
                <a:lnTo>
                  <a:pt x="0" y="56301"/>
                </a:lnTo>
                <a:lnTo>
                  <a:pt x="0" y="263583"/>
                </a:lnTo>
                <a:lnTo>
                  <a:pt x="100835" y="289929"/>
                </a:lnTo>
                <a:lnTo>
                  <a:pt x="100835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7600111" y="3412376"/>
            <a:ext cx="100965" cy="290195"/>
          </a:xfrm>
          <a:custGeom>
            <a:avLst/>
            <a:gdLst/>
            <a:ahLst/>
            <a:cxnLst/>
            <a:rect l="l" t="t" r="r" b="b"/>
            <a:pathLst>
              <a:path w="100965" h="290195">
                <a:moveTo>
                  <a:pt x="0" y="56301"/>
                </a:moveTo>
                <a:lnTo>
                  <a:pt x="0" y="263583"/>
                </a:lnTo>
                <a:lnTo>
                  <a:pt x="100835" y="289929"/>
                </a:lnTo>
                <a:lnTo>
                  <a:pt x="100835" y="0"/>
                </a:lnTo>
                <a:lnTo>
                  <a:pt x="0" y="56301"/>
                </a:lnTo>
              </a:path>
            </a:pathLst>
          </a:custGeom>
          <a:ln w="217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7591439" y="3581305"/>
            <a:ext cx="972185" cy="566420"/>
          </a:xfrm>
          <a:custGeom>
            <a:avLst/>
            <a:gdLst/>
            <a:ahLst/>
            <a:cxnLst/>
            <a:rect l="l" t="t" r="r" b="b"/>
            <a:pathLst>
              <a:path w="972184" h="566420">
                <a:moveTo>
                  <a:pt x="0" y="0"/>
                </a:moveTo>
                <a:lnTo>
                  <a:pt x="0" y="200063"/>
                </a:lnTo>
                <a:lnTo>
                  <a:pt x="971941" y="566059"/>
                </a:lnTo>
                <a:lnTo>
                  <a:pt x="971941" y="448668"/>
                </a:lnTo>
                <a:lnTo>
                  <a:pt x="0" y="0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7591439" y="4072501"/>
            <a:ext cx="930910" cy="383540"/>
          </a:xfrm>
          <a:custGeom>
            <a:avLst/>
            <a:gdLst/>
            <a:ahLst/>
            <a:cxnLst/>
            <a:rect l="l" t="t" r="r" b="b"/>
            <a:pathLst>
              <a:path w="930909" h="383539">
                <a:moveTo>
                  <a:pt x="0" y="0"/>
                </a:moveTo>
                <a:lnTo>
                  <a:pt x="0" y="244407"/>
                </a:lnTo>
                <a:lnTo>
                  <a:pt x="930318" y="383356"/>
                </a:lnTo>
                <a:lnTo>
                  <a:pt x="930318" y="248581"/>
                </a:lnTo>
                <a:lnTo>
                  <a:pt x="0" y="0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5391503" y="3237456"/>
            <a:ext cx="415925" cy="1565910"/>
          </a:xfrm>
          <a:custGeom>
            <a:avLst/>
            <a:gdLst/>
            <a:ahLst/>
            <a:cxnLst/>
            <a:rect l="l" t="t" r="r" b="b"/>
            <a:pathLst>
              <a:path w="415925" h="1565910">
                <a:moveTo>
                  <a:pt x="202465" y="1499351"/>
                </a:moveTo>
                <a:lnTo>
                  <a:pt x="113025" y="1499351"/>
                </a:lnTo>
                <a:lnTo>
                  <a:pt x="113025" y="1565842"/>
                </a:lnTo>
                <a:lnTo>
                  <a:pt x="165599" y="1565842"/>
                </a:lnTo>
                <a:lnTo>
                  <a:pt x="202465" y="1531099"/>
                </a:lnTo>
                <a:lnTo>
                  <a:pt x="202465" y="1499351"/>
                </a:lnTo>
                <a:close/>
              </a:path>
              <a:path w="415925" h="1565910">
                <a:moveTo>
                  <a:pt x="0" y="61703"/>
                </a:moveTo>
                <a:lnTo>
                  <a:pt x="0" y="1562248"/>
                </a:lnTo>
                <a:lnTo>
                  <a:pt x="61641" y="1499351"/>
                </a:lnTo>
                <a:lnTo>
                  <a:pt x="202465" y="1499351"/>
                </a:lnTo>
                <a:lnTo>
                  <a:pt x="202465" y="207281"/>
                </a:lnTo>
                <a:lnTo>
                  <a:pt x="415831" y="135388"/>
                </a:lnTo>
                <a:lnTo>
                  <a:pt x="333478" y="85667"/>
                </a:lnTo>
                <a:lnTo>
                  <a:pt x="41697" y="85667"/>
                </a:lnTo>
                <a:lnTo>
                  <a:pt x="0" y="61703"/>
                </a:lnTo>
                <a:close/>
              </a:path>
              <a:path w="415925" h="1565910">
                <a:moveTo>
                  <a:pt x="191588" y="0"/>
                </a:moveTo>
                <a:lnTo>
                  <a:pt x="164385" y="0"/>
                </a:lnTo>
                <a:lnTo>
                  <a:pt x="118451" y="6604"/>
                </a:lnTo>
                <a:lnTo>
                  <a:pt x="41697" y="85667"/>
                </a:lnTo>
                <a:lnTo>
                  <a:pt x="333478" y="85667"/>
                </a:lnTo>
                <a:lnTo>
                  <a:pt x="1915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5375163" y="3297980"/>
            <a:ext cx="0" cy="1501775"/>
          </a:xfrm>
          <a:custGeom>
            <a:avLst/>
            <a:gdLst/>
            <a:ahLst/>
            <a:cxnLst/>
            <a:rect l="l" t="t" r="r" b="b"/>
            <a:pathLst>
              <a:path w="0" h="1501775">
                <a:moveTo>
                  <a:pt x="0" y="0"/>
                </a:moveTo>
                <a:lnTo>
                  <a:pt x="0" y="1501723"/>
                </a:lnTo>
              </a:path>
            </a:pathLst>
          </a:custGeom>
          <a:ln w="35057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5530208" y="3237456"/>
            <a:ext cx="0" cy="1565910"/>
          </a:xfrm>
          <a:custGeom>
            <a:avLst/>
            <a:gdLst/>
            <a:ahLst/>
            <a:cxnLst/>
            <a:rect l="l" t="t" r="r" b="b"/>
            <a:pathLst>
              <a:path w="0" h="1565910">
                <a:moveTo>
                  <a:pt x="0" y="0"/>
                </a:moveTo>
                <a:lnTo>
                  <a:pt x="0" y="1565842"/>
                </a:lnTo>
              </a:path>
            </a:pathLst>
          </a:custGeom>
          <a:ln w="51359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5433200" y="3276398"/>
            <a:ext cx="71755" cy="1480185"/>
          </a:xfrm>
          <a:custGeom>
            <a:avLst/>
            <a:gdLst/>
            <a:ahLst/>
            <a:cxnLst/>
            <a:rect l="l" t="t" r="r" b="b"/>
            <a:pathLst>
              <a:path w="71754" h="1480185">
                <a:moveTo>
                  <a:pt x="71328" y="0"/>
                </a:moveTo>
                <a:lnTo>
                  <a:pt x="0" y="71893"/>
                </a:lnTo>
                <a:lnTo>
                  <a:pt x="0" y="1480177"/>
                </a:lnTo>
                <a:lnTo>
                  <a:pt x="71328" y="1480177"/>
                </a:lnTo>
                <a:lnTo>
                  <a:pt x="713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6461901" y="2799590"/>
            <a:ext cx="529590" cy="1997710"/>
          </a:xfrm>
          <a:custGeom>
            <a:avLst/>
            <a:gdLst/>
            <a:ahLst/>
            <a:cxnLst/>
            <a:rect l="l" t="t" r="r" b="b"/>
            <a:pathLst>
              <a:path w="529590" h="1997710">
                <a:moveTo>
                  <a:pt x="257441" y="1911460"/>
                </a:moveTo>
                <a:lnTo>
                  <a:pt x="145679" y="1911460"/>
                </a:lnTo>
                <a:lnTo>
                  <a:pt x="145679" y="1997118"/>
                </a:lnTo>
                <a:lnTo>
                  <a:pt x="212102" y="1997118"/>
                </a:lnTo>
                <a:lnTo>
                  <a:pt x="257441" y="1951593"/>
                </a:lnTo>
                <a:lnTo>
                  <a:pt x="257441" y="1911460"/>
                </a:lnTo>
                <a:close/>
              </a:path>
              <a:path w="529590" h="1997710">
                <a:moveTo>
                  <a:pt x="0" y="76067"/>
                </a:moveTo>
                <a:lnTo>
                  <a:pt x="0" y="1990530"/>
                </a:lnTo>
                <a:lnTo>
                  <a:pt x="79776" y="1911460"/>
                </a:lnTo>
                <a:lnTo>
                  <a:pt x="257441" y="1911460"/>
                </a:lnTo>
                <a:lnTo>
                  <a:pt x="257441" y="261766"/>
                </a:lnTo>
                <a:lnTo>
                  <a:pt x="528980" y="169518"/>
                </a:lnTo>
                <a:lnTo>
                  <a:pt x="423250" y="106611"/>
                </a:lnTo>
                <a:lnTo>
                  <a:pt x="52598" y="106611"/>
                </a:lnTo>
                <a:lnTo>
                  <a:pt x="0" y="76067"/>
                </a:lnTo>
                <a:close/>
              </a:path>
              <a:path w="529590" h="1997710">
                <a:moveTo>
                  <a:pt x="244063" y="0"/>
                </a:moveTo>
                <a:lnTo>
                  <a:pt x="209129" y="0"/>
                </a:lnTo>
                <a:lnTo>
                  <a:pt x="152319" y="7783"/>
                </a:lnTo>
                <a:lnTo>
                  <a:pt x="52598" y="106611"/>
                </a:lnTo>
                <a:lnTo>
                  <a:pt x="423250" y="106611"/>
                </a:lnTo>
                <a:lnTo>
                  <a:pt x="2440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6441660" y="2872662"/>
            <a:ext cx="0" cy="1917700"/>
          </a:xfrm>
          <a:custGeom>
            <a:avLst/>
            <a:gdLst/>
            <a:ahLst/>
            <a:cxnLst/>
            <a:rect l="l" t="t" r="r" b="b"/>
            <a:pathLst>
              <a:path w="0" h="1917700">
                <a:moveTo>
                  <a:pt x="0" y="0"/>
                </a:moveTo>
                <a:lnTo>
                  <a:pt x="0" y="1917458"/>
                </a:lnTo>
              </a:path>
            </a:pathLst>
          </a:custGeom>
          <a:ln w="42911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6607581" y="2799590"/>
            <a:ext cx="63500" cy="1997710"/>
          </a:xfrm>
          <a:custGeom>
            <a:avLst/>
            <a:gdLst/>
            <a:ahLst/>
            <a:cxnLst/>
            <a:rect l="l" t="t" r="r" b="b"/>
            <a:pathLst>
              <a:path w="63500" h="1997710">
                <a:moveTo>
                  <a:pt x="63449" y="0"/>
                </a:moveTo>
                <a:lnTo>
                  <a:pt x="0" y="7783"/>
                </a:lnTo>
                <a:lnTo>
                  <a:pt x="0" y="1997118"/>
                </a:lnTo>
                <a:lnTo>
                  <a:pt x="63449" y="1997118"/>
                </a:lnTo>
                <a:lnTo>
                  <a:pt x="63449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6514500" y="2847519"/>
            <a:ext cx="93345" cy="1888489"/>
          </a:xfrm>
          <a:custGeom>
            <a:avLst/>
            <a:gdLst/>
            <a:ahLst/>
            <a:cxnLst/>
            <a:rect l="l" t="t" r="r" b="b"/>
            <a:pathLst>
              <a:path w="93345" h="1888489">
                <a:moveTo>
                  <a:pt x="93081" y="0"/>
                </a:moveTo>
                <a:lnTo>
                  <a:pt x="0" y="92248"/>
                </a:lnTo>
                <a:lnTo>
                  <a:pt x="0" y="1888090"/>
                </a:lnTo>
                <a:lnTo>
                  <a:pt x="93081" y="1888090"/>
                </a:lnTo>
                <a:lnTo>
                  <a:pt x="930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4729651" y="3518399"/>
            <a:ext cx="331470" cy="1257300"/>
          </a:xfrm>
          <a:custGeom>
            <a:avLst/>
            <a:gdLst/>
            <a:ahLst/>
            <a:cxnLst/>
            <a:rect l="l" t="t" r="r" b="b"/>
            <a:pathLst>
              <a:path w="331470" h="1257300">
                <a:moveTo>
                  <a:pt x="161981" y="1202235"/>
                </a:moveTo>
                <a:lnTo>
                  <a:pt x="90678" y="1202235"/>
                </a:lnTo>
                <a:lnTo>
                  <a:pt x="90678" y="1256746"/>
                </a:lnTo>
                <a:lnTo>
                  <a:pt x="132375" y="1256746"/>
                </a:lnTo>
                <a:lnTo>
                  <a:pt x="161981" y="1227392"/>
                </a:lnTo>
                <a:lnTo>
                  <a:pt x="161981" y="1202235"/>
                </a:lnTo>
                <a:close/>
              </a:path>
              <a:path w="331470" h="1257300">
                <a:moveTo>
                  <a:pt x="0" y="47928"/>
                </a:moveTo>
                <a:lnTo>
                  <a:pt x="0" y="1253152"/>
                </a:lnTo>
                <a:lnTo>
                  <a:pt x="50170" y="1202235"/>
                </a:lnTo>
                <a:lnTo>
                  <a:pt x="161981" y="1202235"/>
                </a:lnTo>
                <a:lnTo>
                  <a:pt x="161981" y="165344"/>
                </a:lnTo>
                <a:lnTo>
                  <a:pt x="331223" y="107839"/>
                </a:lnTo>
                <a:lnTo>
                  <a:pt x="264844" y="67694"/>
                </a:lnTo>
                <a:lnTo>
                  <a:pt x="33868" y="67694"/>
                </a:lnTo>
                <a:lnTo>
                  <a:pt x="0" y="47928"/>
                </a:lnTo>
                <a:close/>
              </a:path>
              <a:path w="331470" h="1257300">
                <a:moveTo>
                  <a:pt x="152914" y="0"/>
                </a:moveTo>
                <a:lnTo>
                  <a:pt x="131161" y="0"/>
                </a:lnTo>
                <a:lnTo>
                  <a:pt x="96103" y="5401"/>
                </a:lnTo>
                <a:lnTo>
                  <a:pt x="33868" y="67694"/>
                </a:lnTo>
                <a:lnTo>
                  <a:pt x="264844" y="67694"/>
                </a:lnTo>
                <a:lnTo>
                  <a:pt x="1529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4717883" y="3563921"/>
            <a:ext cx="0" cy="1206500"/>
          </a:xfrm>
          <a:custGeom>
            <a:avLst/>
            <a:gdLst/>
            <a:ahLst/>
            <a:cxnLst/>
            <a:rect l="l" t="t" r="r" b="b"/>
            <a:pathLst>
              <a:path w="0" h="1206500">
                <a:moveTo>
                  <a:pt x="0" y="0"/>
                </a:moveTo>
                <a:lnTo>
                  <a:pt x="0" y="1206431"/>
                </a:lnTo>
              </a:path>
            </a:pathLst>
          </a:custGeom>
          <a:ln w="27203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4839964" y="3518399"/>
            <a:ext cx="0" cy="1254760"/>
          </a:xfrm>
          <a:custGeom>
            <a:avLst/>
            <a:gdLst/>
            <a:ahLst/>
            <a:cxnLst/>
            <a:rect l="l" t="t" r="r" b="b"/>
            <a:pathLst>
              <a:path w="0" h="1254760">
                <a:moveTo>
                  <a:pt x="0" y="0"/>
                </a:moveTo>
                <a:lnTo>
                  <a:pt x="0" y="1254350"/>
                </a:lnTo>
              </a:path>
            </a:pathLst>
          </a:custGeom>
          <a:ln w="41697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4790710" y="3547765"/>
            <a:ext cx="0" cy="1189355"/>
          </a:xfrm>
          <a:custGeom>
            <a:avLst/>
            <a:gdLst/>
            <a:ahLst/>
            <a:cxnLst/>
            <a:rect l="l" t="t" r="r" b="b"/>
            <a:pathLst>
              <a:path w="0" h="1189354">
                <a:moveTo>
                  <a:pt x="0" y="0"/>
                </a:moveTo>
                <a:lnTo>
                  <a:pt x="0" y="1189042"/>
                </a:lnTo>
              </a:path>
            </a:pathLst>
          </a:custGeom>
          <a:ln w="568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4281792" y="3709500"/>
            <a:ext cx="288925" cy="1027430"/>
          </a:xfrm>
          <a:custGeom>
            <a:avLst/>
            <a:gdLst/>
            <a:ahLst/>
            <a:cxnLst/>
            <a:rect l="l" t="t" r="r" b="b"/>
            <a:pathLst>
              <a:path w="288925" h="1027429">
                <a:moveTo>
                  <a:pt x="141435" y="984179"/>
                </a:moveTo>
                <a:lnTo>
                  <a:pt x="79781" y="984179"/>
                </a:lnTo>
                <a:lnTo>
                  <a:pt x="79781" y="1027307"/>
                </a:lnTo>
                <a:lnTo>
                  <a:pt x="116045" y="1027307"/>
                </a:lnTo>
                <a:lnTo>
                  <a:pt x="141435" y="1005742"/>
                </a:lnTo>
                <a:lnTo>
                  <a:pt x="141435" y="984179"/>
                </a:lnTo>
                <a:close/>
              </a:path>
              <a:path w="288925" h="1027429">
                <a:moveTo>
                  <a:pt x="0" y="38328"/>
                </a:moveTo>
                <a:lnTo>
                  <a:pt x="0" y="1026109"/>
                </a:lnTo>
                <a:lnTo>
                  <a:pt x="42913" y="984179"/>
                </a:lnTo>
                <a:lnTo>
                  <a:pt x="141435" y="984179"/>
                </a:lnTo>
                <a:lnTo>
                  <a:pt x="141435" y="133571"/>
                </a:lnTo>
                <a:lnTo>
                  <a:pt x="288899" y="81469"/>
                </a:lnTo>
                <a:lnTo>
                  <a:pt x="237099" y="54509"/>
                </a:lnTo>
                <a:lnTo>
                  <a:pt x="29616" y="54509"/>
                </a:lnTo>
                <a:lnTo>
                  <a:pt x="0" y="38328"/>
                </a:lnTo>
                <a:close/>
              </a:path>
              <a:path w="288925" h="1027429">
                <a:moveTo>
                  <a:pt x="132367" y="0"/>
                </a:moveTo>
                <a:lnTo>
                  <a:pt x="113025" y="0"/>
                </a:lnTo>
                <a:lnTo>
                  <a:pt x="82200" y="2381"/>
                </a:lnTo>
                <a:lnTo>
                  <a:pt x="29616" y="54509"/>
                </a:lnTo>
                <a:lnTo>
                  <a:pt x="237099" y="54509"/>
                </a:lnTo>
                <a:lnTo>
                  <a:pt x="1323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4270914" y="3747828"/>
            <a:ext cx="0" cy="988060"/>
          </a:xfrm>
          <a:custGeom>
            <a:avLst/>
            <a:gdLst/>
            <a:ahLst/>
            <a:cxnLst/>
            <a:rect l="l" t="t" r="r" b="b"/>
            <a:pathLst>
              <a:path w="0" h="988060">
                <a:moveTo>
                  <a:pt x="0" y="0"/>
                </a:moveTo>
                <a:lnTo>
                  <a:pt x="0" y="987781"/>
                </a:lnTo>
              </a:path>
            </a:pathLst>
          </a:custGeom>
          <a:ln w="24175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4379102" y="3709500"/>
            <a:ext cx="0" cy="1029969"/>
          </a:xfrm>
          <a:custGeom>
            <a:avLst/>
            <a:gdLst/>
            <a:ahLst/>
            <a:cxnLst/>
            <a:rect l="l" t="t" r="r" b="b"/>
            <a:pathLst>
              <a:path w="0" h="1029970">
                <a:moveTo>
                  <a:pt x="0" y="0"/>
                </a:moveTo>
                <a:lnTo>
                  <a:pt x="0" y="1029704"/>
                </a:lnTo>
              </a:path>
            </a:pathLst>
          </a:custGeom>
          <a:ln w="35054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4336492" y="3733464"/>
            <a:ext cx="0" cy="972819"/>
          </a:xfrm>
          <a:custGeom>
            <a:avLst/>
            <a:gdLst/>
            <a:ahLst/>
            <a:cxnLst/>
            <a:rect l="l" t="t" r="r" b="b"/>
            <a:pathLst>
              <a:path w="0" h="972820">
                <a:moveTo>
                  <a:pt x="0" y="0"/>
                </a:moveTo>
                <a:lnTo>
                  <a:pt x="0" y="972793"/>
                </a:lnTo>
              </a:path>
            </a:pathLst>
          </a:custGeom>
          <a:ln w="5016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5829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90"/>
              <a:t>Benzetim </a:t>
            </a:r>
            <a:r>
              <a:rPr dirty="0" spc="-50"/>
              <a:t>ve </a:t>
            </a:r>
            <a:r>
              <a:rPr dirty="0" spc="-90"/>
              <a:t>Modellemeye</a:t>
            </a:r>
            <a:r>
              <a:rPr dirty="0" spc="-555"/>
              <a:t> </a:t>
            </a:r>
            <a:r>
              <a:rPr dirty="0" spc="-80"/>
              <a:t>Giriş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3910" y="1662684"/>
            <a:ext cx="3489960" cy="3715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marR="5080" indent="-182880">
              <a:lnSpc>
                <a:spcPct val="100000"/>
              </a:lnSpc>
              <a:buClr>
                <a:srgbClr val="92A199"/>
              </a:buClr>
              <a:buSzPct val="85185"/>
              <a:buFont typeface="Arial"/>
              <a:buChar char="•"/>
              <a:tabLst>
                <a:tab pos="195580" algn="l"/>
              </a:tabLst>
            </a:pPr>
            <a:r>
              <a:rPr dirty="0" sz="2700" spc="-5" b="1">
                <a:solidFill>
                  <a:srgbClr val="FF3300"/>
                </a:solidFill>
                <a:latin typeface="Times New Roman"/>
                <a:cs typeface="Times New Roman"/>
              </a:rPr>
              <a:t>4.</a:t>
            </a:r>
            <a:r>
              <a:rPr dirty="0" sz="2700" spc="-5" b="1" u="heavy">
                <a:solidFill>
                  <a:srgbClr val="FF3300"/>
                </a:solidFill>
                <a:latin typeface="Times New Roman"/>
                <a:cs typeface="Times New Roman"/>
              </a:rPr>
              <a:t>KAMU </a:t>
            </a:r>
            <a:r>
              <a:rPr dirty="0" sz="2700" b="1" u="heavy">
                <a:solidFill>
                  <a:srgbClr val="FF3300"/>
                </a:solidFill>
                <a:latin typeface="Times New Roman"/>
                <a:cs typeface="Times New Roman"/>
              </a:rPr>
              <a:t>HİZMETİ:  </a:t>
            </a: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Askeri silahlar ve  kullanımları, askeri  </a:t>
            </a:r>
            <a:r>
              <a:rPr dirty="0" sz="2700" spc="-10">
                <a:solidFill>
                  <a:srgbClr val="292934"/>
                </a:solidFill>
                <a:latin typeface="Times New Roman"/>
                <a:cs typeface="Times New Roman"/>
              </a:rPr>
              <a:t>taktikler, </a:t>
            </a:r>
            <a:r>
              <a:rPr dirty="0" sz="2700" spc="-5">
                <a:solidFill>
                  <a:srgbClr val="292934"/>
                </a:solidFill>
                <a:latin typeface="Times New Roman"/>
                <a:cs typeface="Times New Roman"/>
              </a:rPr>
              <a:t>nüfus</a:t>
            </a:r>
            <a:r>
              <a:rPr dirty="0" sz="2700" spc="-6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700" spc="-5">
                <a:solidFill>
                  <a:srgbClr val="292934"/>
                </a:solidFill>
                <a:latin typeface="Times New Roman"/>
                <a:cs typeface="Times New Roman"/>
              </a:rPr>
              <a:t>tahmini,  </a:t>
            </a: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arsa kullanımı, sağlık  </a:t>
            </a:r>
            <a:r>
              <a:rPr dirty="0" sz="2700" spc="-5">
                <a:solidFill>
                  <a:srgbClr val="292934"/>
                </a:solidFill>
                <a:latin typeface="Times New Roman"/>
                <a:cs typeface="Times New Roman"/>
              </a:rPr>
              <a:t>hizmetleri, </a:t>
            </a: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polis  servisleri, itfaiye  hizmetleri, karayolu  tasarımı, trafik</a:t>
            </a:r>
            <a:r>
              <a:rPr dirty="0" sz="2700" spc="-9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kontrolü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62509" y="2977600"/>
            <a:ext cx="3934139" cy="21098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5829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90"/>
              <a:t>Benzetim </a:t>
            </a:r>
            <a:r>
              <a:rPr dirty="0" spc="-50"/>
              <a:t>ve </a:t>
            </a:r>
            <a:r>
              <a:rPr dirty="0" spc="-90"/>
              <a:t>Modellemeye</a:t>
            </a:r>
            <a:r>
              <a:rPr dirty="0" spc="-555"/>
              <a:t> </a:t>
            </a:r>
            <a:r>
              <a:rPr dirty="0" spc="-80"/>
              <a:t>Giriş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3910" y="1662684"/>
            <a:ext cx="3608070" cy="21520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5185"/>
              <a:buFont typeface="Arial"/>
              <a:buChar char="•"/>
              <a:tabLst>
                <a:tab pos="195580" algn="l"/>
                <a:tab pos="2179955" algn="l"/>
              </a:tabLst>
            </a:pPr>
            <a:r>
              <a:rPr dirty="0" sz="2700" b="1" u="heavy">
                <a:solidFill>
                  <a:srgbClr val="FF3300"/>
                </a:solidFill>
                <a:latin typeface="Times New Roman"/>
                <a:cs typeface="Times New Roman"/>
              </a:rPr>
              <a:t>5.EKOLOJİ	</a:t>
            </a:r>
            <a:r>
              <a:rPr dirty="0" sz="2700" spc="-15" b="1" u="heavy">
                <a:solidFill>
                  <a:srgbClr val="FF3300"/>
                </a:solidFill>
                <a:latin typeface="Times New Roman"/>
                <a:cs typeface="Times New Roman"/>
              </a:rPr>
              <a:t>VE</a:t>
            </a:r>
            <a:endParaRPr sz="2700">
              <a:latin typeface="Times New Roman"/>
              <a:cs typeface="Times New Roman"/>
            </a:endParaRPr>
          </a:p>
          <a:p>
            <a:pPr algn="just" marL="194945" marR="5080">
              <a:lnSpc>
                <a:spcPct val="100000"/>
              </a:lnSpc>
              <a:spcBef>
                <a:spcPts val="650"/>
              </a:spcBef>
              <a:tabLst>
                <a:tab pos="3079115" algn="l"/>
              </a:tabLst>
            </a:pPr>
            <a:r>
              <a:rPr dirty="0" sz="2700" spc="-5" b="1" u="heavy">
                <a:solidFill>
                  <a:srgbClr val="FF3300"/>
                </a:solidFill>
                <a:latin typeface="Times New Roman"/>
                <a:cs typeface="Times New Roman"/>
              </a:rPr>
              <a:t>ÇEVRE </a:t>
            </a:r>
            <a:r>
              <a:rPr dirty="0" sz="2700" b="1">
                <a:solidFill>
                  <a:srgbClr val="FF3300"/>
                </a:solidFill>
                <a:latin typeface="Times New Roman"/>
                <a:cs typeface="Times New Roman"/>
              </a:rPr>
              <a:t>: </a:t>
            </a:r>
            <a:r>
              <a:rPr dirty="0" sz="2700" spc="-5">
                <a:solidFill>
                  <a:srgbClr val="292934"/>
                </a:solidFill>
                <a:latin typeface="Times New Roman"/>
                <a:cs typeface="Times New Roman"/>
              </a:rPr>
              <a:t>Su </a:t>
            </a: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kirliliği ve  temizle</a:t>
            </a:r>
            <a:r>
              <a:rPr dirty="0" sz="2700" spc="10">
                <a:solidFill>
                  <a:srgbClr val="292934"/>
                </a:solidFill>
                <a:latin typeface="Times New Roman"/>
                <a:cs typeface="Times New Roman"/>
              </a:rPr>
              <a:t>n</a:t>
            </a:r>
            <a:r>
              <a:rPr dirty="0" sz="2700" spc="-15">
                <a:solidFill>
                  <a:srgbClr val="292934"/>
                </a:solidFill>
                <a:latin typeface="Times New Roman"/>
                <a:cs typeface="Times New Roman"/>
              </a:rPr>
              <a:t>m</a:t>
            </a:r>
            <a:r>
              <a:rPr dirty="0" sz="2700" spc="-5">
                <a:solidFill>
                  <a:srgbClr val="292934"/>
                </a:solidFill>
                <a:latin typeface="Times New Roman"/>
                <a:cs typeface="Times New Roman"/>
              </a:rPr>
              <a:t>es</a:t>
            </a:r>
            <a:r>
              <a:rPr dirty="0" sz="2700" spc="0">
                <a:solidFill>
                  <a:srgbClr val="292934"/>
                </a:solidFill>
                <a:latin typeface="Times New Roman"/>
                <a:cs typeface="Times New Roman"/>
              </a:rPr>
              <a:t>i</a:t>
            </a: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,	</a:t>
            </a: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atık  </a:t>
            </a:r>
            <a:r>
              <a:rPr dirty="0" sz="2700" spc="-5">
                <a:solidFill>
                  <a:srgbClr val="292934"/>
                </a:solidFill>
                <a:latin typeface="Times New Roman"/>
                <a:cs typeface="Times New Roman"/>
              </a:rPr>
              <a:t>kontrolü, </a:t>
            </a: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hava </a:t>
            </a:r>
            <a:r>
              <a:rPr dirty="0" sz="2700" spc="-5">
                <a:solidFill>
                  <a:srgbClr val="292934"/>
                </a:solidFill>
                <a:latin typeface="Times New Roman"/>
                <a:cs typeface="Times New Roman"/>
              </a:rPr>
              <a:t>kirliliği,  </a:t>
            </a: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hava </a:t>
            </a:r>
            <a:r>
              <a:rPr dirty="0" sz="2700" spc="-5">
                <a:solidFill>
                  <a:srgbClr val="292934"/>
                </a:solidFill>
                <a:latin typeface="Times New Roman"/>
                <a:cs typeface="Times New Roman"/>
              </a:rPr>
              <a:t>tahmini, </a:t>
            </a: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deprem</a:t>
            </a:r>
            <a:r>
              <a:rPr dirty="0" sz="2700" spc="-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700" spc="5">
                <a:solidFill>
                  <a:srgbClr val="292934"/>
                </a:solidFill>
                <a:latin typeface="Times New Roman"/>
                <a:cs typeface="Times New Roman"/>
              </a:rPr>
              <a:t>ve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48433" y="3803015"/>
            <a:ext cx="1025525" cy="834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10820" marR="5080" indent="-198120">
              <a:lnSpc>
                <a:spcPct val="100000"/>
              </a:lnSpc>
            </a:pP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analizi,  </a:t>
            </a:r>
            <a:r>
              <a:rPr dirty="0" sz="2700" spc="5">
                <a:solidFill>
                  <a:srgbClr val="292934"/>
                </a:solidFill>
                <a:latin typeface="Times New Roman"/>
                <a:cs typeface="Times New Roman"/>
              </a:rPr>
              <a:t>ve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6790" y="3803015"/>
            <a:ext cx="864235" cy="12458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</a:pPr>
            <a:r>
              <a:rPr dirty="0" sz="2700" spc="-15">
                <a:solidFill>
                  <a:srgbClr val="292934"/>
                </a:solidFill>
                <a:latin typeface="Times New Roman"/>
                <a:cs typeface="Times New Roman"/>
              </a:rPr>
              <a:t>f</a:t>
            </a: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ır</a:t>
            </a:r>
            <a:r>
              <a:rPr dirty="0" sz="2700" spc="5">
                <a:solidFill>
                  <a:srgbClr val="292934"/>
                </a:solidFill>
                <a:latin typeface="Times New Roman"/>
                <a:cs typeface="Times New Roman"/>
              </a:rPr>
              <a:t>t</a:t>
            </a: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ı</a:t>
            </a:r>
            <a:r>
              <a:rPr dirty="0" sz="2700" spc="5">
                <a:solidFill>
                  <a:srgbClr val="292934"/>
                </a:solidFill>
                <a:latin typeface="Times New Roman"/>
                <a:cs typeface="Times New Roman"/>
              </a:rPr>
              <a:t>n</a:t>
            </a: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a  </a:t>
            </a: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ara</a:t>
            </a:r>
            <a:r>
              <a:rPr dirty="0" sz="2700" spc="-10">
                <a:solidFill>
                  <a:srgbClr val="292934"/>
                </a:solidFill>
                <a:latin typeface="Times New Roman"/>
                <a:cs typeface="Times New Roman"/>
              </a:rPr>
              <a:t>m</a:t>
            </a: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a  </a:t>
            </a: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güneş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92627" y="3803015"/>
            <a:ext cx="1218565" cy="12458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 indent="276860">
              <a:lnSpc>
                <a:spcPct val="100000"/>
              </a:lnSpc>
            </a:pPr>
            <a:r>
              <a:rPr dirty="0" sz="2700" spc="-15">
                <a:solidFill>
                  <a:srgbClr val="292934"/>
                </a:solidFill>
                <a:latin typeface="Times New Roman"/>
                <a:cs typeface="Times New Roman"/>
              </a:rPr>
              <a:t>m</a:t>
            </a:r>
            <a:r>
              <a:rPr dirty="0" sz="2700" spc="10">
                <a:solidFill>
                  <a:srgbClr val="292934"/>
                </a:solidFill>
                <a:latin typeface="Times New Roman"/>
                <a:cs typeface="Times New Roman"/>
              </a:rPr>
              <a:t>a</a:t>
            </a: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den  </a:t>
            </a: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çı</a:t>
            </a:r>
            <a:r>
              <a:rPr dirty="0" sz="2700" spc="10">
                <a:solidFill>
                  <a:srgbClr val="292934"/>
                </a:solidFill>
                <a:latin typeface="Times New Roman"/>
                <a:cs typeface="Times New Roman"/>
              </a:rPr>
              <a:t>k</a:t>
            </a: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ar</a:t>
            </a:r>
            <a:r>
              <a:rPr dirty="0" sz="2700" spc="-15">
                <a:solidFill>
                  <a:srgbClr val="292934"/>
                </a:solidFill>
                <a:latin typeface="Times New Roman"/>
                <a:cs typeface="Times New Roman"/>
              </a:rPr>
              <a:t>m</a:t>
            </a: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a,  </a:t>
            </a: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enerjisi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6790" y="5037708"/>
            <a:ext cx="3304540" cy="4229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sistemleri, tahıl</a:t>
            </a:r>
            <a:r>
              <a:rPr dirty="0" sz="2700" spc="-10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üretimi.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817325" y="4712158"/>
            <a:ext cx="95250" cy="137160"/>
          </a:xfrm>
          <a:custGeom>
            <a:avLst/>
            <a:gdLst/>
            <a:ahLst/>
            <a:cxnLst/>
            <a:rect l="l" t="t" r="r" b="b"/>
            <a:pathLst>
              <a:path w="95250" h="137160">
                <a:moveTo>
                  <a:pt x="88136" y="0"/>
                </a:moveTo>
                <a:lnTo>
                  <a:pt x="36162" y="21626"/>
                </a:lnTo>
                <a:lnTo>
                  <a:pt x="22589" y="74478"/>
                </a:lnTo>
                <a:lnTo>
                  <a:pt x="0" y="136951"/>
                </a:lnTo>
                <a:lnTo>
                  <a:pt x="81360" y="134546"/>
                </a:lnTo>
                <a:lnTo>
                  <a:pt x="94913" y="55257"/>
                </a:lnTo>
                <a:lnTo>
                  <a:pt x="88136" y="0"/>
                </a:lnTo>
                <a:close/>
              </a:path>
            </a:pathLst>
          </a:custGeom>
          <a:solidFill>
            <a:srgbClr val="C6D1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572000" y="2112496"/>
            <a:ext cx="3989070" cy="970915"/>
          </a:xfrm>
          <a:custGeom>
            <a:avLst/>
            <a:gdLst/>
            <a:ahLst/>
            <a:cxnLst/>
            <a:rect l="l" t="t" r="r" b="b"/>
            <a:pathLst>
              <a:path w="3989070" h="970914">
                <a:moveTo>
                  <a:pt x="3989034" y="0"/>
                </a:moveTo>
                <a:lnTo>
                  <a:pt x="0" y="7276"/>
                </a:lnTo>
                <a:lnTo>
                  <a:pt x="11300" y="785614"/>
                </a:lnTo>
                <a:lnTo>
                  <a:pt x="770699" y="970749"/>
                </a:lnTo>
                <a:lnTo>
                  <a:pt x="3618491" y="939422"/>
                </a:lnTo>
                <a:lnTo>
                  <a:pt x="3989034" y="771264"/>
                </a:lnTo>
                <a:lnTo>
                  <a:pt x="3989034" y="0"/>
                </a:lnTo>
                <a:close/>
              </a:path>
            </a:pathLst>
          </a:custGeom>
          <a:solidFill>
            <a:srgbClr val="F1E8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19462" y="2367159"/>
            <a:ext cx="3898900" cy="1033780"/>
          </a:xfrm>
          <a:custGeom>
            <a:avLst/>
            <a:gdLst/>
            <a:ahLst/>
            <a:cxnLst/>
            <a:rect l="l" t="t" r="r" b="b"/>
            <a:pathLst>
              <a:path w="3898900" h="1033779">
                <a:moveTo>
                  <a:pt x="1157163" y="0"/>
                </a:moveTo>
                <a:lnTo>
                  <a:pt x="449752" y="60027"/>
                </a:lnTo>
                <a:lnTo>
                  <a:pt x="666725" y="208985"/>
                </a:lnTo>
                <a:lnTo>
                  <a:pt x="637340" y="360367"/>
                </a:lnTo>
                <a:lnTo>
                  <a:pt x="203413" y="370069"/>
                </a:lnTo>
                <a:lnTo>
                  <a:pt x="397777" y="461222"/>
                </a:lnTo>
                <a:lnTo>
                  <a:pt x="0" y="475774"/>
                </a:lnTo>
                <a:lnTo>
                  <a:pt x="101703" y="932146"/>
                </a:lnTo>
                <a:lnTo>
                  <a:pt x="791043" y="1033202"/>
                </a:lnTo>
                <a:lnTo>
                  <a:pt x="2755150" y="970749"/>
                </a:lnTo>
                <a:lnTo>
                  <a:pt x="3898670" y="684759"/>
                </a:lnTo>
                <a:lnTo>
                  <a:pt x="3876081" y="384419"/>
                </a:lnTo>
                <a:lnTo>
                  <a:pt x="3500336" y="230611"/>
                </a:lnTo>
                <a:lnTo>
                  <a:pt x="1830690" y="230611"/>
                </a:lnTo>
                <a:lnTo>
                  <a:pt x="1157163" y="0"/>
                </a:lnTo>
                <a:close/>
              </a:path>
              <a:path w="3898900" h="1033779">
                <a:moveTo>
                  <a:pt x="1758366" y="146532"/>
                </a:moveTo>
                <a:lnTo>
                  <a:pt x="1830690" y="230611"/>
                </a:lnTo>
                <a:lnTo>
                  <a:pt x="3500336" y="230611"/>
                </a:lnTo>
                <a:lnTo>
                  <a:pt x="3312711" y="153808"/>
                </a:lnTo>
                <a:lnTo>
                  <a:pt x="2185477" y="153808"/>
                </a:lnTo>
                <a:lnTo>
                  <a:pt x="1758366" y="146532"/>
                </a:lnTo>
                <a:close/>
              </a:path>
              <a:path w="3898900" h="1033779">
                <a:moveTo>
                  <a:pt x="2603667" y="24051"/>
                </a:moveTo>
                <a:lnTo>
                  <a:pt x="2655680" y="139458"/>
                </a:lnTo>
                <a:lnTo>
                  <a:pt x="2185477" y="153808"/>
                </a:lnTo>
                <a:lnTo>
                  <a:pt x="3312711" y="153808"/>
                </a:lnTo>
                <a:lnTo>
                  <a:pt x="3030779" y="38401"/>
                </a:lnTo>
                <a:lnTo>
                  <a:pt x="2603667" y="24051"/>
                </a:lnTo>
                <a:close/>
              </a:path>
            </a:pathLst>
          </a:custGeom>
          <a:solidFill>
            <a:srgbClr val="FF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576520" y="2247103"/>
            <a:ext cx="3993625" cy="34477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331522" y="3753494"/>
            <a:ext cx="1236345" cy="1939289"/>
          </a:xfrm>
          <a:custGeom>
            <a:avLst/>
            <a:gdLst/>
            <a:ahLst/>
            <a:cxnLst/>
            <a:rect l="l" t="t" r="r" b="b"/>
            <a:pathLst>
              <a:path w="1236345" h="1939289">
                <a:moveTo>
                  <a:pt x="1230780" y="535802"/>
                </a:moveTo>
                <a:lnTo>
                  <a:pt x="212606" y="535802"/>
                </a:lnTo>
                <a:lnTo>
                  <a:pt x="244118" y="550212"/>
                </a:lnTo>
                <a:lnTo>
                  <a:pt x="244118" y="581459"/>
                </a:lnTo>
                <a:lnTo>
                  <a:pt x="201217" y="651128"/>
                </a:lnTo>
                <a:lnTo>
                  <a:pt x="210328" y="706385"/>
                </a:lnTo>
                <a:lnTo>
                  <a:pt x="140282" y="754448"/>
                </a:lnTo>
                <a:lnTo>
                  <a:pt x="43090" y="795295"/>
                </a:lnTo>
                <a:lnTo>
                  <a:pt x="72324" y="903405"/>
                </a:lnTo>
                <a:lnTo>
                  <a:pt x="31701" y="965879"/>
                </a:lnTo>
                <a:lnTo>
                  <a:pt x="108581" y="1268604"/>
                </a:lnTo>
                <a:lnTo>
                  <a:pt x="104025" y="1362303"/>
                </a:lnTo>
                <a:lnTo>
                  <a:pt x="0" y="1431992"/>
                </a:lnTo>
                <a:lnTo>
                  <a:pt x="22589" y="1528097"/>
                </a:lnTo>
                <a:lnTo>
                  <a:pt x="38534" y="1600171"/>
                </a:lnTo>
                <a:lnTo>
                  <a:pt x="49734" y="1722712"/>
                </a:lnTo>
                <a:lnTo>
                  <a:pt x="24867" y="1931741"/>
                </a:lnTo>
                <a:lnTo>
                  <a:pt x="1236346" y="1938951"/>
                </a:lnTo>
                <a:lnTo>
                  <a:pt x="1230780" y="535802"/>
                </a:lnTo>
                <a:close/>
              </a:path>
              <a:path w="1236345" h="1939289">
                <a:moveTo>
                  <a:pt x="260063" y="422881"/>
                </a:moveTo>
                <a:lnTo>
                  <a:pt x="185461" y="475734"/>
                </a:lnTo>
                <a:lnTo>
                  <a:pt x="176349" y="521391"/>
                </a:lnTo>
                <a:lnTo>
                  <a:pt x="156038" y="559833"/>
                </a:lnTo>
                <a:lnTo>
                  <a:pt x="156038" y="593465"/>
                </a:lnTo>
                <a:lnTo>
                  <a:pt x="194383" y="571839"/>
                </a:lnTo>
                <a:lnTo>
                  <a:pt x="212606" y="535802"/>
                </a:lnTo>
                <a:lnTo>
                  <a:pt x="1230780" y="535802"/>
                </a:lnTo>
                <a:lnTo>
                  <a:pt x="1230589" y="487739"/>
                </a:lnTo>
                <a:lnTo>
                  <a:pt x="305242" y="487739"/>
                </a:lnTo>
                <a:lnTo>
                  <a:pt x="260063" y="422881"/>
                </a:lnTo>
                <a:close/>
              </a:path>
              <a:path w="1236345" h="1939289">
                <a:moveTo>
                  <a:pt x="574038" y="355598"/>
                </a:moveTo>
                <a:lnTo>
                  <a:pt x="501713" y="377224"/>
                </a:lnTo>
                <a:lnTo>
                  <a:pt x="381932" y="379629"/>
                </a:lnTo>
                <a:lnTo>
                  <a:pt x="377566" y="461323"/>
                </a:lnTo>
                <a:lnTo>
                  <a:pt x="305242" y="487739"/>
                </a:lnTo>
                <a:lnTo>
                  <a:pt x="1230589" y="487739"/>
                </a:lnTo>
                <a:lnTo>
                  <a:pt x="1230132" y="372413"/>
                </a:lnTo>
                <a:lnTo>
                  <a:pt x="605739" y="372413"/>
                </a:lnTo>
                <a:lnTo>
                  <a:pt x="574038" y="355598"/>
                </a:lnTo>
                <a:close/>
              </a:path>
              <a:path w="1236345" h="1939289">
                <a:moveTo>
                  <a:pt x="574038" y="300340"/>
                </a:moveTo>
                <a:lnTo>
                  <a:pt x="596817" y="321966"/>
                </a:lnTo>
                <a:lnTo>
                  <a:pt x="605739" y="372413"/>
                </a:lnTo>
                <a:lnTo>
                  <a:pt x="1230132" y="372413"/>
                </a:lnTo>
                <a:lnTo>
                  <a:pt x="1230027" y="345997"/>
                </a:lnTo>
                <a:lnTo>
                  <a:pt x="937937" y="345997"/>
                </a:lnTo>
                <a:lnTo>
                  <a:pt x="937937" y="321966"/>
                </a:lnTo>
                <a:lnTo>
                  <a:pt x="793288" y="321966"/>
                </a:lnTo>
                <a:lnTo>
                  <a:pt x="780786" y="302745"/>
                </a:lnTo>
                <a:lnTo>
                  <a:pt x="632884" y="302745"/>
                </a:lnTo>
                <a:lnTo>
                  <a:pt x="574038" y="300340"/>
                </a:lnTo>
                <a:close/>
              </a:path>
              <a:path w="1236345" h="1939289">
                <a:moveTo>
                  <a:pt x="1003617" y="31246"/>
                </a:moveTo>
                <a:lnTo>
                  <a:pt x="976472" y="86504"/>
                </a:lnTo>
                <a:lnTo>
                  <a:pt x="926737" y="134567"/>
                </a:lnTo>
                <a:lnTo>
                  <a:pt x="969638" y="182609"/>
                </a:lnTo>
                <a:lnTo>
                  <a:pt x="978750" y="242677"/>
                </a:lnTo>
                <a:lnTo>
                  <a:pt x="937937" y="345997"/>
                </a:lnTo>
                <a:lnTo>
                  <a:pt x="1230027" y="345997"/>
                </a:lnTo>
                <a:lnTo>
                  <a:pt x="1229646" y="249892"/>
                </a:lnTo>
                <a:lnTo>
                  <a:pt x="1148266" y="249892"/>
                </a:lnTo>
                <a:lnTo>
                  <a:pt x="1152632" y="148977"/>
                </a:lnTo>
                <a:lnTo>
                  <a:pt x="1130042" y="124946"/>
                </a:lnTo>
                <a:lnTo>
                  <a:pt x="1039685" y="124946"/>
                </a:lnTo>
                <a:lnTo>
                  <a:pt x="1028485" y="86504"/>
                </a:lnTo>
                <a:lnTo>
                  <a:pt x="1057676" y="86504"/>
                </a:lnTo>
                <a:lnTo>
                  <a:pt x="1028485" y="45657"/>
                </a:lnTo>
                <a:lnTo>
                  <a:pt x="1003617" y="31246"/>
                </a:lnTo>
                <a:close/>
              </a:path>
              <a:path w="1236345" h="1939289">
                <a:moveTo>
                  <a:pt x="947654" y="252297"/>
                </a:moveTo>
                <a:lnTo>
                  <a:pt x="815878" y="252297"/>
                </a:lnTo>
                <a:lnTo>
                  <a:pt x="822712" y="295529"/>
                </a:lnTo>
                <a:lnTo>
                  <a:pt x="793288" y="321966"/>
                </a:lnTo>
                <a:lnTo>
                  <a:pt x="937937" y="321966"/>
                </a:lnTo>
                <a:lnTo>
                  <a:pt x="937937" y="290739"/>
                </a:lnTo>
                <a:lnTo>
                  <a:pt x="947654" y="252297"/>
                </a:lnTo>
                <a:close/>
              </a:path>
              <a:path w="1236345" h="1939289">
                <a:moveTo>
                  <a:pt x="669141" y="283524"/>
                </a:moveTo>
                <a:lnTo>
                  <a:pt x="632884" y="302745"/>
                </a:lnTo>
                <a:lnTo>
                  <a:pt x="780786" y="302745"/>
                </a:lnTo>
                <a:lnTo>
                  <a:pt x="772977" y="290739"/>
                </a:lnTo>
                <a:lnTo>
                  <a:pt x="669141" y="283524"/>
                </a:lnTo>
                <a:close/>
              </a:path>
              <a:path w="1236345" h="1939289">
                <a:moveTo>
                  <a:pt x="847579" y="84099"/>
                </a:moveTo>
                <a:lnTo>
                  <a:pt x="824990" y="122541"/>
                </a:lnTo>
                <a:lnTo>
                  <a:pt x="793288" y="173008"/>
                </a:lnTo>
                <a:lnTo>
                  <a:pt x="788922" y="225861"/>
                </a:lnTo>
                <a:lnTo>
                  <a:pt x="793288" y="290739"/>
                </a:lnTo>
                <a:lnTo>
                  <a:pt x="815878" y="252297"/>
                </a:lnTo>
                <a:lnTo>
                  <a:pt x="947654" y="252297"/>
                </a:lnTo>
                <a:lnTo>
                  <a:pt x="956160" y="218646"/>
                </a:lnTo>
                <a:lnTo>
                  <a:pt x="854413" y="218646"/>
                </a:lnTo>
                <a:lnTo>
                  <a:pt x="829546" y="206640"/>
                </a:lnTo>
                <a:lnTo>
                  <a:pt x="854413" y="165793"/>
                </a:lnTo>
                <a:lnTo>
                  <a:pt x="854413" y="115346"/>
                </a:lnTo>
                <a:lnTo>
                  <a:pt x="919903" y="98509"/>
                </a:lnTo>
                <a:lnTo>
                  <a:pt x="920736" y="86504"/>
                </a:lnTo>
                <a:lnTo>
                  <a:pt x="888202" y="86504"/>
                </a:lnTo>
                <a:lnTo>
                  <a:pt x="847579" y="84099"/>
                </a:lnTo>
                <a:close/>
              </a:path>
              <a:path w="1236345" h="1939289">
                <a:moveTo>
                  <a:pt x="1173133" y="177799"/>
                </a:moveTo>
                <a:lnTo>
                  <a:pt x="1148266" y="249892"/>
                </a:lnTo>
                <a:lnTo>
                  <a:pt x="1229646" y="249892"/>
                </a:lnTo>
                <a:lnTo>
                  <a:pt x="1229541" y="223456"/>
                </a:lnTo>
                <a:lnTo>
                  <a:pt x="1188889" y="223456"/>
                </a:lnTo>
                <a:lnTo>
                  <a:pt x="1173133" y="177799"/>
                </a:lnTo>
                <a:close/>
              </a:path>
              <a:path w="1236345" h="1939289">
                <a:moveTo>
                  <a:pt x="1229512" y="216240"/>
                </a:moveTo>
                <a:lnTo>
                  <a:pt x="1188889" y="223456"/>
                </a:lnTo>
                <a:lnTo>
                  <a:pt x="1229541" y="223456"/>
                </a:lnTo>
                <a:lnTo>
                  <a:pt x="1229512" y="216240"/>
                </a:lnTo>
                <a:close/>
              </a:path>
              <a:path w="1236345" h="1939289">
                <a:moveTo>
                  <a:pt x="908704" y="156172"/>
                </a:moveTo>
                <a:lnTo>
                  <a:pt x="881558" y="165793"/>
                </a:lnTo>
                <a:lnTo>
                  <a:pt x="854413" y="218646"/>
                </a:lnTo>
                <a:lnTo>
                  <a:pt x="956160" y="218646"/>
                </a:lnTo>
                <a:lnTo>
                  <a:pt x="919903" y="192229"/>
                </a:lnTo>
                <a:lnTo>
                  <a:pt x="908704" y="156172"/>
                </a:lnTo>
                <a:close/>
              </a:path>
              <a:path w="1236345" h="1939289">
                <a:moveTo>
                  <a:pt x="1132320" y="72093"/>
                </a:moveTo>
                <a:lnTo>
                  <a:pt x="1098531" y="124946"/>
                </a:lnTo>
                <a:lnTo>
                  <a:pt x="1130042" y="124946"/>
                </a:lnTo>
                <a:lnTo>
                  <a:pt x="1136876" y="108130"/>
                </a:lnTo>
                <a:lnTo>
                  <a:pt x="1161505" y="108130"/>
                </a:lnTo>
                <a:lnTo>
                  <a:pt x="1157188" y="79289"/>
                </a:lnTo>
                <a:lnTo>
                  <a:pt x="1132320" y="72093"/>
                </a:lnTo>
                <a:close/>
              </a:path>
              <a:path w="1236345" h="1939289">
                <a:moveTo>
                  <a:pt x="1161505" y="108130"/>
                </a:moveTo>
                <a:lnTo>
                  <a:pt x="1136876" y="108130"/>
                </a:lnTo>
                <a:lnTo>
                  <a:pt x="1164022" y="124946"/>
                </a:lnTo>
                <a:lnTo>
                  <a:pt x="1161505" y="108130"/>
                </a:lnTo>
                <a:close/>
              </a:path>
              <a:path w="1236345" h="1939289">
                <a:moveTo>
                  <a:pt x="1057676" y="86504"/>
                </a:moveTo>
                <a:lnTo>
                  <a:pt x="1028485" y="86504"/>
                </a:lnTo>
                <a:lnTo>
                  <a:pt x="1064552" y="96125"/>
                </a:lnTo>
                <a:lnTo>
                  <a:pt x="1057676" y="86504"/>
                </a:lnTo>
                <a:close/>
              </a:path>
              <a:path w="1236345" h="1939289">
                <a:moveTo>
                  <a:pt x="926737" y="0"/>
                </a:moveTo>
                <a:lnTo>
                  <a:pt x="888202" y="86504"/>
                </a:lnTo>
                <a:lnTo>
                  <a:pt x="920736" y="86504"/>
                </a:lnTo>
                <a:lnTo>
                  <a:pt x="926737" y="0"/>
                </a:lnTo>
                <a:close/>
              </a:path>
            </a:pathLst>
          </a:custGeom>
          <a:solidFill>
            <a:srgbClr val="8075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187982" y="2511265"/>
            <a:ext cx="2382163" cy="31811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5829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90"/>
              <a:t>Benzetim </a:t>
            </a:r>
            <a:r>
              <a:rPr dirty="0" spc="-50"/>
              <a:t>ve </a:t>
            </a:r>
            <a:r>
              <a:rPr dirty="0" spc="-90"/>
              <a:t>Modellemeye</a:t>
            </a:r>
            <a:r>
              <a:rPr dirty="0" spc="-555"/>
              <a:t> </a:t>
            </a:r>
            <a:r>
              <a:rPr dirty="0" spc="-80"/>
              <a:t>Giriş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7062" y="1807209"/>
            <a:ext cx="3505200" cy="2892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marR="5080" indent="-182880">
              <a:lnSpc>
                <a:spcPct val="100000"/>
              </a:lnSpc>
              <a:buClr>
                <a:srgbClr val="92A199"/>
              </a:buClr>
              <a:buSzPct val="85185"/>
              <a:buFont typeface="Arial"/>
              <a:buChar char="•"/>
              <a:tabLst>
                <a:tab pos="195580" algn="l"/>
              </a:tabLst>
            </a:pPr>
            <a:r>
              <a:rPr dirty="0" sz="2700" b="1">
                <a:solidFill>
                  <a:srgbClr val="FF3300"/>
                </a:solidFill>
                <a:latin typeface="Times New Roman"/>
                <a:cs typeface="Times New Roman"/>
              </a:rPr>
              <a:t>6. </a:t>
            </a:r>
            <a:r>
              <a:rPr dirty="0" sz="2700" spc="-5" b="1" u="heavy">
                <a:solidFill>
                  <a:srgbClr val="FF3300"/>
                </a:solidFill>
                <a:latin typeface="Times New Roman"/>
                <a:cs typeface="Times New Roman"/>
              </a:rPr>
              <a:t>SOSYOLOJİ </a:t>
            </a:r>
            <a:r>
              <a:rPr dirty="0" sz="2700" b="1" u="heavy">
                <a:solidFill>
                  <a:srgbClr val="FF3300"/>
                </a:solidFill>
                <a:latin typeface="Times New Roman"/>
                <a:cs typeface="Times New Roman"/>
              </a:rPr>
              <a:t>:  </a:t>
            </a:r>
            <a:r>
              <a:rPr dirty="0" sz="2700" spc="-20">
                <a:solidFill>
                  <a:srgbClr val="292934"/>
                </a:solidFill>
                <a:latin typeface="Times New Roman"/>
                <a:cs typeface="Times New Roman"/>
              </a:rPr>
              <a:t>Yiyecek/ </a:t>
            </a:r>
            <a:r>
              <a:rPr dirty="0" sz="2700" spc="-5">
                <a:solidFill>
                  <a:srgbClr val="292934"/>
                </a:solidFill>
                <a:latin typeface="Times New Roman"/>
                <a:cs typeface="Times New Roman"/>
              </a:rPr>
              <a:t>nüfus </a:t>
            </a: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analizi,  eğitim politikaları,  </a:t>
            </a:r>
            <a:r>
              <a:rPr dirty="0" sz="2700" spc="-5">
                <a:solidFill>
                  <a:srgbClr val="292934"/>
                </a:solidFill>
                <a:latin typeface="Times New Roman"/>
                <a:cs typeface="Times New Roman"/>
              </a:rPr>
              <a:t>organizasyon </a:t>
            </a: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yapısı,  sosyal sistemlerin  analizi, </a:t>
            </a:r>
            <a:r>
              <a:rPr dirty="0" sz="2700" spc="-5">
                <a:solidFill>
                  <a:srgbClr val="292934"/>
                </a:solidFill>
                <a:latin typeface="Times New Roman"/>
                <a:cs typeface="Times New Roman"/>
              </a:rPr>
              <a:t>refah</a:t>
            </a:r>
            <a:r>
              <a:rPr dirty="0" sz="2700" spc="-8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sistemleri,  üniversite</a:t>
            </a:r>
            <a:r>
              <a:rPr dirty="0" sz="2700" spc="-11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eğitimi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38333" y="3461415"/>
            <a:ext cx="2705735" cy="1337945"/>
          </a:xfrm>
          <a:custGeom>
            <a:avLst/>
            <a:gdLst/>
            <a:ahLst/>
            <a:cxnLst/>
            <a:rect l="l" t="t" r="r" b="b"/>
            <a:pathLst>
              <a:path w="2705734" h="1337945">
                <a:moveTo>
                  <a:pt x="2705407" y="0"/>
                </a:moveTo>
                <a:lnTo>
                  <a:pt x="0" y="310088"/>
                </a:lnTo>
                <a:lnTo>
                  <a:pt x="0" y="1044031"/>
                </a:lnTo>
                <a:lnTo>
                  <a:pt x="1013612" y="1337608"/>
                </a:lnTo>
                <a:lnTo>
                  <a:pt x="2329552" y="913731"/>
                </a:lnTo>
                <a:lnTo>
                  <a:pt x="2705407" y="0"/>
                </a:lnTo>
                <a:close/>
              </a:path>
            </a:pathLst>
          </a:custGeom>
          <a:solidFill>
            <a:srgbClr val="A4CEA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63529" y="2148585"/>
            <a:ext cx="3779191" cy="32722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09929"/>
            <a:ext cx="6118860" cy="60960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0" spc="-95"/>
              <a:t>Kaynaklar </a:t>
            </a:r>
            <a:r>
              <a:rPr dirty="0" sz="4000" spc="-50"/>
              <a:t>ve</a:t>
            </a:r>
            <a:r>
              <a:rPr dirty="0" sz="4000" spc="-390"/>
              <a:t> </a:t>
            </a:r>
            <a:r>
              <a:rPr dirty="0" sz="4000" spc="-95"/>
              <a:t>Değerlendirme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636903"/>
            <a:ext cx="8071484" cy="4233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3928"/>
              <a:buChar char="•"/>
              <a:tabLst>
                <a:tab pos="195580" algn="l"/>
              </a:tabLst>
            </a:pPr>
            <a:r>
              <a:rPr dirty="0" sz="2800">
                <a:solidFill>
                  <a:srgbClr val="D2523B"/>
                </a:solidFill>
                <a:latin typeface="Arial"/>
                <a:cs typeface="Arial"/>
              </a:rPr>
              <a:t>Kaynaklar</a:t>
            </a:r>
            <a:endParaRPr sz="2800">
              <a:latin typeface="Arial"/>
              <a:cs typeface="Arial"/>
            </a:endParaRPr>
          </a:p>
          <a:p>
            <a:pPr lvl="1" marL="469900" marR="5080" indent="-182880">
              <a:lnSpc>
                <a:spcPct val="100000"/>
              </a:lnSpc>
              <a:spcBef>
                <a:spcPts val="590"/>
              </a:spcBef>
              <a:buClr>
                <a:srgbClr val="92A199"/>
              </a:buClr>
              <a:buSzPct val="85416"/>
              <a:buChar char="•"/>
              <a:tabLst>
                <a:tab pos="470534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System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Modeling and Simulation,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Frank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L. Severance,  John Wiley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&amp;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Sons, 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West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Sussex,</a:t>
            </a:r>
            <a:r>
              <a:rPr dirty="0" sz="2400" spc="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2001.</a:t>
            </a:r>
            <a:endParaRPr sz="2400">
              <a:latin typeface="Arial"/>
              <a:cs typeface="Arial"/>
            </a:endParaRPr>
          </a:p>
          <a:p>
            <a:pPr algn="just" lvl="1" marL="469900" marR="50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470534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Prof. </a:t>
            </a:r>
            <a:r>
              <a:rPr dirty="0" sz="2400" spc="-50">
                <a:solidFill>
                  <a:srgbClr val="292934"/>
                </a:solidFill>
                <a:latin typeface="Arial"/>
                <a:cs typeface="Arial"/>
              </a:rPr>
              <a:t>Dr.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H. Kemal SEZEN, </a:t>
            </a:r>
            <a:r>
              <a:rPr dirty="0" sz="2400" spc="-50">
                <a:solidFill>
                  <a:srgbClr val="292934"/>
                </a:solidFill>
                <a:latin typeface="Arial"/>
                <a:cs typeface="Arial"/>
              </a:rPr>
              <a:t>Dr.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M. Murat GÜNAL,  Yöneylem Araştırmasında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Benzetim,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Ekin Basın </a:t>
            </a:r>
            <a:r>
              <a:rPr dirty="0" sz="2400" spc="-40">
                <a:solidFill>
                  <a:srgbClr val="292934"/>
                </a:solidFill>
                <a:latin typeface="Arial"/>
                <a:cs typeface="Arial"/>
              </a:rPr>
              <a:t>Yayım </a:t>
            </a:r>
            <a:r>
              <a:rPr dirty="0" sz="2400" spc="58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Dağıtım,</a:t>
            </a:r>
            <a:r>
              <a:rPr dirty="0" sz="2400" spc="-4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2009.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655"/>
              </a:spcBef>
              <a:buClr>
                <a:srgbClr val="92A199"/>
              </a:buClr>
              <a:buSzPct val="83928"/>
              <a:buChar char="•"/>
              <a:tabLst>
                <a:tab pos="195580" algn="l"/>
              </a:tabLst>
            </a:pPr>
            <a:r>
              <a:rPr dirty="0" sz="2800">
                <a:solidFill>
                  <a:srgbClr val="D2523B"/>
                </a:solidFill>
                <a:latin typeface="Arial"/>
                <a:cs typeface="Arial"/>
              </a:rPr>
              <a:t>Değerlendirme</a:t>
            </a:r>
            <a:endParaRPr sz="2800">
              <a:latin typeface="Arial"/>
              <a:cs typeface="Arial"/>
            </a:endParaRPr>
          </a:p>
          <a:p>
            <a:pPr lvl="1" marL="469900" indent="-182880">
              <a:lnSpc>
                <a:spcPct val="100000"/>
              </a:lnSpc>
              <a:spcBef>
                <a:spcPts val="590"/>
              </a:spcBef>
              <a:buClr>
                <a:srgbClr val="92A199"/>
              </a:buClr>
              <a:buSzPct val="85416"/>
              <a:buChar char="•"/>
              <a:tabLst>
                <a:tab pos="470534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Ödevler ve Proje: %15</a:t>
            </a:r>
            <a:endParaRPr sz="2400">
              <a:latin typeface="Arial"/>
              <a:cs typeface="Arial"/>
            </a:endParaRPr>
          </a:p>
          <a:p>
            <a:pPr lvl="1" marL="46990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470534" algn="l"/>
              </a:tabLst>
            </a:pP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Vize:</a:t>
            </a:r>
            <a:r>
              <a:rPr dirty="0" sz="2400" spc="-7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%40</a:t>
            </a:r>
            <a:endParaRPr sz="2400">
              <a:latin typeface="Arial"/>
              <a:cs typeface="Arial"/>
            </a:endParaRPr>
          </a:p>
          <a:p>
            <a:pPr lvl="1" marL="46990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470534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Final:</a:t>
            </a:r>
            <a:r>
              <a:rPr dirty="0" sz="2400" spc="-8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%60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5829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90"/>
              <a:t>Benzetim </a:t>
            </a:r>
            <a:r>
              <a:rPr dirty="0" spc="-50"/>
              <a:t>ve </a:t>
            </a:r>
            <a:r>
              <a:rPr dirty="0" spc="-90"/>
              <a:t>Modellemeye</a:t>
            </a:r>
            <a:r>
              <a:rPr dirty="0" spc="-555"/>
              <a:t> </a:t>
            </a:r>
            <a:r>
              <a:rPr dirty="0" spc="-80"/>
              <a:t>Giriş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8385" y="1878838"/>
            <a:ext cx="3392804" cy="2892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marR="5080" indent="-182880">
              <a:lnSpc>
                <a:spcPct val="100000"/>
              </a:lnSpc>
              <a:buClr>
                <a:srgbClr val="92A199"/>
              </a:buClr>
              <a:buSzPct val="85185"/>
              <a:buFont typeface="Arial"/>
              <a:buChar char="•"/>
              <a:tabLst>
                <a:tab pos="195580" algn="l"/>
              </a:tabLst>
            </a:pPr>
            <a:r>
              <a:rPr dirty="0" sz="2700" b="1">
                <a:solidFill>
                  <a:srgbClr val="FF3300"/>
                </a:solidFill>
                <a:latin typeface="Times New Roman"/>
                <a:cs typeface="Times New Roman"/>
              </a:rPr>
              <a:t>7. </a:t>
            </a:r>
            <a:r>
              <a:rPr dirty="0" sz="2700" b="1" u="heavy">
                <a:solidFill>
                  <a:srgbClr val="FF3300"/>
                </a:solidFill>
                <a:latin typeface="Times New Roman"/>
                <a:cs typeface="Times New Roman"/>
              </a:rPr>
              <a:t>BİYOLOJİ :</a:t>
            </a:r>
            <a:r>
              <a:rPr dirty="0" sz="2700" spc="-95" b="1" u="heavy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Salgın  hastalık kontrolü,  biyolojik yaşam  çevrimi, biomedikal  </a:t>
            </a:r>
            <a:r>
              <a:rPr dirty="0" sz="2700" spc="-15">
                <a:solidFill>
                  <a:srgbClr val="292934"/>
                </a:solidFill>
                <a:latin typeface="Times New Roman"/>
                <a:cs typeface="Times New Roman"/>
              </a:rPr>
              <a:t>çalışmalar. </a:t>
            </a: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(Pegden,  Shanon &amp; Sodowski,  </a:t>
            </a:r>
            <a:r>
              <a:rPr dirty="0" sz="2700" spc="5">
                <a:solidFill>
                  <a:srgbClr val="292934"/>
                </a:solidFill>
                <a:latin typeface="Times New Roman"/>
                <a:cs typeface="Times New Roman"/>
              </a:rPr>
              <a:t>1995)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74670" y="2188604"/>
            <a:ext cx="3841810" cy="30272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5829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90"/>
              <a:t>Benzetim </a:t>
            </a:r>
            <a:r>
              <a:rPr dirty="0" spc="-50"/>
              <a:t>ve </a:t>
            </a:r>
            <a:r>
              <a:rPr dirty="0" spc="-90"/>
              <a:t>Modellemeye</a:t>
            </a:r>
            <a:r>
              <a:rPr dirty="0" spc="-555"/>
              <a:t> </a:t>
            </a:r>
            <a:r>
              <a:rPr dirty="0" spc="-80"/>
              <a:t>Giriş</a:t>
            </a:r>
          </a:p>
        </p:txBody>
      </p:sp>
      <p:sp>
        <p:nvSpPr>
          <p:cNvPr id="3" name="object 3"/>
          <p:cNvSpPr/>
          <p:nvPr/>
        </p:nvSpPr>
        <p:spPr>
          <a:xfrm>
            <a:off x="270827" y="2017902"/>
            <a:ext cx="178307" cy="181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41147" y="1893442"/>
            <a:ext cx="3962400" cy="4377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Sistem ve</a:t>
            </a:r>
            <a:r>
              <a:rPr dirty="0" sz="2400" spc="-8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0000FF"/>
                </a:solidFill>
                <a:latin typeface="Times New Roman"/>
                <a:cs typeface="Times New Roman"/>
              </a:rPr>
              <a:t>Çevresi:</a:t>
            </a:r>
            <a:endParaRPr sz="2400">
              <a:latin typeface="Times New Roman"/>
              <a:cs typeface="Times New Roman"/>
            </a:endParaRPr>
          </a:p>
          <a:p>
            <a:pPr marL="287020" marR="99695" indent="-182880">
              <a:lnSpc>
                <a:spcPct val="90000"/>
              </a:lnSpc>
              <a:spcBef>
                <a:spcPts val="1200"/>
              </a:spcBef>
              <a:buClr>
                <a:srgbClr val="92A199"/>
              </a:buClr>
              <a:buSzPct val="85416"/>
              <a:buFont typeface="Arial"/>
              <a:buChar char="•"/>
              <a:tabLst>
                <a:tab pos="287020" algn="l"/>
              </a:tabLst>
            </a:pP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Sistem;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bir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amacı  gerçekleştirmek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için  aralarında düzenli bir 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etkileşimin,veya bağımlılığın 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bulunduğu nesneler  </a:t>
            </a:r>
            <a:r>
              <a:rPr dirty="0" sz="2400" spc="-10">
                <a:solidFill>
                  <a:srgbClr val="292934"/>
                </a:solidFill>
                <a:latin typeface="Times New Roman"/>
                <a:cs typeface="Times New Roman"/>
              </a:rPr>
              <a:t>topluluğudur.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Times New Roman"/>
              <a:cs typeface="Times New Roman"/>
            </a:endParaRPr>
          </a:p>
          <a:p>
            <a:pPr marL="287020" marR="5080">
              <a:lnSpc>
                <a:spcPts val="1939"/>
              </a:lnSpc>
            </a:pPr>
            <a:r>
              <a:rPr dirty="0" sz="1800" spc="-5">
                <a:solidFill>
                  <a:srgbClr val="FF3300"/>
                </a:solidFill>
                <a:latin typeface="Times New Roman"/>
                <a:cs typeface="Times New Roman"/>
              </a:rPr>
              <a:t>Örneğin; </a:t>
            </a: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otomobil üreten bir üretim  sisteminde, </a:t>
            </a:r>
            <a:r>
              <a:rPr dirty="0" sz="1800" spc="-10">
                <a:solidFill>
                  <a:srgbClr val="292934"/>
                </a:solidFill>
                <a:latin typeface="Times New Roman"/>
                <a:cs typeface="Times New Roman"/>
              </a:rPr>
              <a:t>makinalar, </a:t>
            </a: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iş parçaları ve  işçiler; yüksek kalitede bir araç</a:t>
            </a:r>
            <a:r>
              <a:rPr dirty="0" sz="1800" spc="-8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imes New Roman"/>
                <a:cs typeface="Times New Roman"/>
              </a:rPr>
              <a:t>üretmek  </a:t>
            </a: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için birlikte bir </a:t>
            </a:r>
            <a:r>
              <a:rPr dirty="0" sz="1800" b="1">
                <a:solidFill>
                  <a:srgbClr val="FF3300"/>
                </a:solidFill>
                <a:latin typeface="Times New Roman"/>
                <a:cs typeface="Times New Roman"/>
              </a:rPr>
              <a:t>montaj hattı  </a:t>
            </a:r>
            <a:r>
              <a:rPr dirty="0" sz="1800" spc="-10">
                <a:solidFill>
                  <a:srgbClr val="292934"/>
                </a:solidFill>
                <a:latin typeface="Times New Roman"/>
                <a:cs typeface="Times New Roman"/>
              </a:rPr>
              <a:t>oluştururlar.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43501" y="2349500"/>
            <a:ext cx="3889375" cy="3816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590" y="744982"/>
            <a:ext cx="2921000" cy="183705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4000" spc="-90"/>
              <a:t>Benzetim </a:t>
            </a:r>
            <a:r>
              <a:rPr dirty="0" sz="4000" spc="-50"/>
              <a:t>ve  </a:t>
            </a:r>
            <a:r>
              <a:rPr dirty="0" sz="4000" spc="-105"/>
              <a:t>M</a:t>
            </a:r>
            <a:r>
              <a:rPr dirty="0" sz="4000" spc="-105"/>
              <a:t>ode</a:t>
            </a:r>
            <a:r>
              <a:rPr dirty="0" sz="4000" spc="-105"/>
              <a:t>ll</a:t>
            </a:r>
            <a:r>
              <a:rPr dirty="0" sz="4000" spc="-105"/>
              <a:t>e</a:t>
            </a:r>
            <a:r>
              <a:rPr dirty="0" sz="4000" spc="-105"/>
              <a:t>m</a:t>
            </a:r>
            <a:r>
              <a:rPr dirty="0" sz="4000" spc="-105"/>
              <a:t>e</a:t>
            </a:r>
            <a:r>
              <a:rPr dirty="0" sz="4000" spc="-100"/>
              <a:t>y</a:t>
            </a:r>
            <a:r>
              <a:rPr dirty="0" sz="4000" spc="-5"/>
              <a:t>e  </a:t>
            </a:r>
            <a:r>
              <a:rPr dirty="0" sz="4000" spc="-85"/>
              <a:t>Giriş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3348101" y="476250"/>
            <a:ext cx="5591175" cy="5905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846576" y="6336791"/>
            <a:ext cx="4128516" cy="521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603235" y="6336791"/>
            <a:ext cx="441959" cy="5212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009135" y="6419494"/>
            <a:ext cx="3780790" cy="3467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5" b="1">
                <a:solidFill>
                  <a:srgbClr val="0000FF"/>
                </a:solidFill>
                <a:latin typeface="Times New Roman"/>
                <a:cs typeface="Times New Roman"/>
              </a:rPr>
              <a:t>Benzetim çalışmasının</a:t>
            </a:r>
            <a:r>
              <a:rPr dirty="0" sz="2200" spc="2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200" spc="-5" b="1">
                <a:solidFill>
                  <a:srgbClr val="0000FF"/>
                </a:solidFill>
                <a:latin typeface="Times New Roman"/>
                <a:cs typeface="Times New Roman"/>
              </a:rPr>
              <a:t>adımları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85546"/>
            <a:ext cx="7354570" cy="6553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90"/>
              <a:t>Benzetim </a:t>
            </a:r>
            <a:r>
              <a:rPr dirty="0" spc="-50"/>
              <a:t>ve </a:t>
            </a:r>
            <a:r>
              <a:rPr dirty="0" spc="-90"/>
              <a:t>Modellemeye</a:t>
            </a:r>
            <a:r>
              <a:rPr dirty="0" spc="-555"/>
              <a:t> </a:t>
            </a:r>
            <a:r>
              <a:rPr dirty="0" spc="-80"/>
              <a:t>Giriş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16" y="1731264"/>
            <a:ext cx="7995920" cy="2169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50" spc="-5">
                <a:solidFill>
                  <a:srgbClr val="FF0000"/>
                </a:solidFill>
                <a:latin typeface="Wingdings"/>
                <a:cs typeface="Wingdings"/>
              </a:rPr>
              <a:t></a:t>
            </a:r>
            <a:r>
              <a:rPr dirty="0" sz="3600" spc="-5" b="1">
                <a:solidFill>
                  <a:srgbClr val="0000FF"/>
                </a:solidFill>
                <a:latin typeface="Times New Roman"/>
                <a:cs typeface="Times New Roman"/>
              </a:rPr>
              <a:t>Sistem</a:t>
            </a:r>
            <a:endParaRPr sz="3600">
              <a:latin typeface="Times New Roman"/>
              <a:cs typeface="Times New Roman"/>
            </a:endParaRPr>
          </a:p>
          <a:p>
            <a:pPr marL="469900" marR="5080" indent="-182880">
              <a:lnSpc>
                <a:spcPct val="100000"/>
              </a:lnSpc>
              <a:spcBef>
                <a:spcPts val="1235"/>
              </a:spcBef>
              <a:buClr>
                <a:srgbClr val="0000FF"/>
              </a:buClr>
              <a:buSzPct val="85416"/>
              <a:buFont typeface="Wingdings"/>
              <a:buChar char=""/>
              <a:tabLst>
                <a:tab pos="469900" algn="l"/>
              </a:tabLst>
            </a:pP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Bir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sistem,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kendisi dışında ortaya çıkan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değişikliklerden  </a:t>
            </a:r>
            <a:r>
              <a:rPr dirty="0" sz="2400" spc="-15">
                <a:solidFill>
                  <a:srgbClr val="292934"/>
                </a:solidFill>
                <a:latin typeface="Times New Roman"/>
                <a:cs typeface="Times New Roman"/>
              </a:rPr>
              <a:t>etkilenir.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Sistemlerin modellerinin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kurulabilmesi için, sistem  ve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sistemin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çevresi arasındaki sınıra karar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vermek </a:t>
            </a:r>
            <a:r>
              <a:rPr dirty="0" sz="2400" spc="-15">
                <a:solidFill>
                  <a:srgbClr val="292934"/>
                </a:solidFill>
                <a:latin typeface="Times New Roman"/>
                <a:cs typeface="Times New Roman"/>
              </a:rPr>
              <a:t>gerekir.</a:t>
            </a:r>
            <a:r>
              <a:rPr dirty="0" sz="2400" spc="-16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Bu  </a:t>
            </a:r>
            <a:r>
              <a:rPr dirty="0" sz="2400" spc="-15">
                <a:solidFill>
                  <a:srgbClr val="292934"/>
                </a:solidFill>
                <a:latin typeface="Times New Roman"/>
                <a:cs typeface="Times New Roman"/>
              </a:rPr>
              <a:t>karar,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sistemin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özelliğine ve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çalışmanın amacına</a:t>
            </a:r>
            <a:r>
              <a:rPr dirty="0" sz="2400" spc="-8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 spc="-15">
                <a:solidFill>
                  <a:srgbClr val="292934"/>
                </a:solidFill>
                <a:latin typeface="Times New Roman"/>
                <a:cs typeface="Times New Roman"/>
              </a:rPr>
              <a:t>bağlıdır.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5147" y="1852548"/>
            <a:ext cx="126492" cy="1356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1855" y="1756917"/>
            <a:ext cx="1951989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0000FF"/>
                </a:solidFill>
                <a:latin typeface="Times New Roman"/>
                <a:cs typeface="Times New Roman"/>
              </a:rPr>
              <a:t>Sistemin</a:t>
            </a:r>
            <a:r>
              <a:rPr dirty="0" sz="1800" spc="-5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0000FF"/>
                </a:solidFill>
                <a:latin typeface="Times New Roman"/>
                <a:cs typeface="Times New Roman"/>
              </a:rPr>
              <a:t>Bileşenleri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9470" y="2657779"/>
            <a:ext cx="721360" cy="6826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1270">
              <a:lnSpc>
                <a:spcPct val="146700"/>
              </a:lnSpc>
            </a:pPr>
            <a:r>
              <a:rPr dirty="0" sz="1500">
                <a:solidFill>
                  <a:srgbClr val="292934"/>
                </a:solidFill>
                <a:latin typeface="Symbol"/>
                <a:cs typeface="Symbol"/>
              </a:rPr>
              <a:t></a:t>
            </a:r>
            <a:r>
              <a:rPr dirty="0" sz="1500" spc="-5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500" spc="-5">
                <a:solidFill>
                  <a:srgbClr val="292934"/>
                </a:solidFill>
                <a:latin typeface="Times New Roman"/>
                <a:cs typeface="Times New Roman"/>
              </a:rPr>
              <a:t>Çıkan  Nesneler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07507" y="3099815"/>
            <a:ext cx="756920" cy="240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20">
                <a:solidFill>
                  <a:srgbClr val="292934"/>
                </a:solidFill>
                <a:latin typeface="Times New Roman"/>
                <a:cs typeface="Times New Roman"/>
              </a:rPr>
              <a:t>(Varlıklar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8267" y="2764535"/>
            <a:ext cx="1130300" cy="9118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40690">
              <a:lnSpc>
                <a:spcPct val="100000"/>
              </a:lnSpc>
            </a:pPr>
            <a:r>
              <a:rPr dirty="0" sz="1500" spc="-5">
                <a:solidFill>
                  <a:srgbClr val="292934"/>
                </a:solidFill>
                <a:latin typeface="Times New Roman"/>
                <a:cs typeface="Times New Roman"/>
              </a:rPr>
              <a:t>Giren</a:t>
            </a:r>
            <a:r>
              <a:rPr dirty="0" sz="1500" spc="-4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292934"/>
                </a:solidFill>
                <a:latin typeface="Symbol"/>
                <a:cs typeface="Symbol"/>
              </a:rPr>
              <a:t></a:t>
            </a:r>
            <a:endParaRPr sz="1500">
              <a:latin typeface="Symbol"/>
              <a:cs typeface="Symbol"/>
            </a:endParaRPr>
          </a:p>
          <a:p>
            <a:pPr marL="440690">
              <a:lnSpc>
                <a:spcPct val="100000"/>
              </a:lnSpc>
              <a:spcBef>
                <a:spcPts val="840"/>
              </a:spcBef>
            </a:pPr>
            <a:r>
              <a:rPr dirty="0" sz="1500" spc="-5">
                <a:solidFill>
                  <a:srgbClr val="292934"/>
                </a:solidFill>
                <a:latin typeface="Times New Roman"/>
                <a:cs typeface="Times New Roman"/>
              </a:rPr>
              <a:t>Nesneler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500" spc="-15">
                <a:solidFill>
                  <a:srgbClr val="292934"/>
                </a:solidFill>
                <a:latin typeface="Times New Roman"/>
                <a:cs typeface="Times New Roman"/>
              </a:rPr>
              <a:t>(Varlıklar)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87372" y="3797554"/>
            <a:ext cx="2499360" cy="501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46910">
              <a:lnSpc>
                <a:spcPct val="100000"/>
              </a:lnSpc>
            </a:pPr>
            <a:r>
              <a:rPr dirty="0" sz="1300" spc="-10" b="1">
                <a:solidFill>
                  <a:srgbClr val="92A199"/>
                </a:solidFill>
                <a:latin typeface="Arial"/>
                <a:cs typeface="Arial"/>
              </a:rPr>
              <a:t>Sistem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dirty="0" sz="1100" b="1">
                <a:solidFill>
                  <a:srgbClr val="FF0000"/>
                </a:solidFill>
                <a:latin typeface="Arial"/>
                <a:cs typeface="Arial"/>
              </a:rPr>
              <a:t>Şekil: </a:t>
            </a:r>
            <a:r>
              <a:rPr dirty="0" sz="1100" b="1">
                <a:solidFill>
                  <a:srgbClr val="292934"/>
                </a:solidFill>
                <a:latin typeface="Arial"/>
                <a:cs typeface="Arial"/>
              </a:rPr>
              <a:t>Sistemin</a:t>
            </a:r>
            <a:r>
              <a:rPr dirty="0" sz="1100" spc="-155" b="1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292934"/>
                </a:solidFill>
                <a:latin typeface="Arial"/>
                <a:cs typeface="Arial"/>
              </a:rPr>
              <a:t>Bileşenleri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39284" y="780287"/>
            <a:ext cx="961643" cy="13411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56487" y="223773"/>
            <a:ext cx="6799580" cy="74168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800" b="1">
                <a:solidFill>
                  <a:srgbClr val="FF0000"/>
                </a:solidFill>
                <a:latin typeface="Times New Roman"/>
                <a:cs typeface="Times New Roman"/>
              </a:rPr>
              <a:t>Benzetim ve</a:t>
            </a:r>
            <a:r>
              <a:rPr dirty="0" sz="4800" spc="-8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4800" b="1">
                <a:solidFill>
                  <a:srgbClr val="FF0000"/>
                </a:solidFill>
                <a:latin typeface="Times New Roman"/>
                <a:cs typeface="Times New Roman"/>
              </a:rPr>
              <a:t>Modellemeye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81703" y="956817"/>
            <a:ext cx="1346835" cy="741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800" b="1">
                <a:solidFill>
                  <a:srgbClr val="FF0000"/>
                </a:solidFill>
                <a:latin typeface="Times New Roman"/>
                <a:cs typeface="Times New Roman"/>
              </a:rPr>
              <a:t>Giriş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43455" y="2110739"/>
            <a:ext cx="2903220" cy="16733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536317" y="2656459"/>
            <a:ext cx="1478280" cy="743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700" marR="5080" indent="635">
              <a:lnSpc>
                <a:spcPct val="100000"/>
              </a:lnSpc>
            </a:pPr>
            <a:r>
              <a:rPr dirty="0" sz="1600" spc="-130" b="1">
                <a:solidFill>
                  <a:srgbClr val="292934"/>
                </a:solidFill>
                <a:latin typeface="Times New Roman"/>
                <a:cs typeface="Times New Roman"/>
              </a:rPr>
              <a:t>F</a:t>
            </a:r>
            <a:r>
              <a:rPr dirty="0" sz="1600" spc="-5" b="1">
                <a:solidFill>
                  <a:srgbClr val="292934"/>
                </a:solidFill>
                <a:latin typeface="Times New Roman"/>
                <a:cs typeface="Times New Roman"/>
              </a:rPr>
              <a:t>AALİ</a:t>
            </a:r>
            <a:r>
              <a:rPr dirty="0" sz="1600" spc="-5" b="1">
                <a:solidFill>
                  <a:srgbClr val="292934"/>
                </a:solidFill>
                <a:latin typeface="Times New Roman"/>
                <a:cs typeface="Times New Roman"/>
              </a:rPr>
              <a:t>YETLE</a:t>
            </a:r>
            <a:r>
              <a:rPr dirty="0" sz="1600" spc="-5" b="1">
                <a:solidFill>
                  <a:srgbClr val="292934"/>
                </a:solidFill>
                <a:latin typeface="Times New Roman"/>
                <a:cs typeface="Times New Roman"/>
              </a:rPr>
              <a:t>R  </a:t>
            </a:r>
            <a:r>
              <a:rPr dirty="0" sz="1600" spc="-25" b="1">
                <a:solidFill>
                  <a:srgbClr val="292934"/>
                </a:solidFill>
                <a:latin typeface="Times New Roman"/>
                <a:cs typeface="Times New Roman"/>
              </a:rPr>
              <a:t>KAYNAKLAR  </a:t>
            </a:r>
            <a:r>
              <a:rPr dirty="0" sz="1600" spc="-15" b="1">
                <a:solidFill>
                  <a:srgbClr val="292934"/>
                </a:solidFill>
                <a:latin typeface="Times New Roman"/>
                <a:cs typeface="Times New Roman"/>
              </a:rPr>
              <a:t>KO</a:t>
            </a:r>
            <a:r>
              <a:rPr dirty="0" sz="1600" spc="-5" b="1">
                <a:solidFill>
                  <a:srgbClr val="292934"/>
                </a:solidFill>
                <a:latin typeface="Times New Roman"/>
                <a:cs typeface="Times New Roman"/>
              </a:rPr>
              <a:t>NTR</a:t>
            </a:r>
            <a:r>
              <a:rPr dirty="0" sz="1600" spc="-15" b="1">
                <a:solidFill>
                  <a:srgbClr val="292934"/>
                </a:solidFill>
                <a:latin typeface="Times New Roman"/>
                <a:cs typeface="Times New Roman"/>
              </a:rPr>
              <a:t>O</a:t>
            </a:r>
            <a:r>
              <a:rPr dirty="0" sz="1600" spc="-5" b="1">
                <a:solidFill>
                  <a:srgbClr val="292934"/>
                </a:solidFill>
                <a:latin typeface="Times New Roman"/>
                <a:cs typeface="Times New Roman"/>
              </a:rPr>
              <a:t>LLE</a:t>
            </a:r>
            <a:r>
              <a:rPr dirty="0" sz="1600" spc="-5" b="1">
                <a:solidFill>
                  <a:srgbClr val="292934"/>
                </a:solidFill>
                <a:latin typeface="Times New Roman"/>
                <a:cs typeface="Times New Roman"/>
              </a:rPr>
              <a:t>R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0" spc="-95"/>
              <a:t>Sistemlerin</a:t>
            </a:r>
            <a:r>
              <a:rPr dirty="0" sz="4000" spc="-285"/>
              <a:t> </a:t>
            </a:r>
            <a:r>
              <a:rPr dirty="0" sz="4000" spc="-85"/>
              <a:t>Doğası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755650" y="4365561"/>
            <a:ext cx="3671824" cy="19447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02742" y="1089914"/>
            <a:ext cx="4305300" cy="322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4782"/>
              <a:buChar char="•"/>
              <a:tabLst>
                <a:tab pos="195580" algn="l"/>
                <a:tab pos="4189729" algn="l"/>
              </a:tabLst>
            </a:pPr>
            <a:r>
              <a:rPr dirty="0" sz="2300">
                <a:solidFill>
                  <a:srgbClr val="292934"/>
                </a:solidFill>
                <a:latin typeface="Arial"/>
                <a:cs typeface="Arial"/>
              </a:rPr>
              <a:t>Sistem</a:t>
            </a:r>
            <a:r>
              <a:rPr dirty="0" sz="23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300">
                <a:solidFill>
                  <a:srgbClr val="292934"/>
                </a:solidFill>
                <a:latin typeface="Arial"/>
                <a:cs typeface="Arial"/>
              </a:rPr>
              <a:t>ge</a:t>
            </a:r>
            <a:r>
              <a:rPr dirty="0" sz="2300" spc="5">
                <a:solidFill>
                  <a:srgbClr val="292934"/>
                </a:solidFill>
                <a:latin typeface="Arial"/>
                <a:cs typeface="Arial"/>
              </a:rPr>
              <a:t>n</a:t>
            </a:r>
            <a:r>
              <a:rPr dirty="0" sz="2300">
                <a:solidFill>
                  <a:srgbClr val="292934"/>
                </a:solidFill>
                <a:latin typeface="Arial"/>
                <a:cs typeface="Arial"/>
              </a:rPr>
              <a:t>el</a:t>
            </a:r>
            <a:r>
              <a:rPr dirty="0" sz="2300" spc="-4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300">
                <a:solidFill>
                  <a:srgbClr val="292934"/>
                </a:solidFill>
                <a:latin typeface="Arial"/>
                <a:cs typeface="Arial"/>
              </a:rPr>
              <a:t>ol</a:t>
            </a:r>
            <a:r>
              <a:rPr dirty="0" sz="2300">
                <a:solidFill>
                  <a:srgbClr val="292934"/>
                </a:solidFill>
                <a:latin typeface="Arial"/>
                <a:cs typeface="Arial"/>
              </a:rPr>
              <a:t>arak</a:t>
            </a:r>
            <a:r>
              <a:rPr dirty="0" sz="2300" spc="-3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300">
                <a:solidFill>
                  <a:srgbClr val="292934"/>
                </a:solidFill>
                <a:latin typeface="Arial"/>
                <a:cs typeface="Arial"/>
              </a:rPr>
              <a:t>bi</a:t>
            </a:r>
            <a:r>
              <a:rPr dirty="0" sz="2300">
                <a:solidFill>
                  <a:srgbClr val="292934"/>
                </a:solidFill>
                <a:latin typeface="Arial"/>
                <a:cs typeface="Arial"/>
              </a:rPr>
              <a:t>r</a:t>
            </a:r>
            <a:r>
              <a:rPr dirty="0" sz="23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300">
                <a:solidFill>
                  <a:srgbClr val="292934"/>
                </a:solidFill>
                <a:latin typeface="Arial"/>
                <a:cs typeface="Arial"/>
              </a:rPr>
              <a:t>seb</a:t>
            </a:r>
            <a:r>
              <a:rPr dirty="0" sz="2300" spc="5">
                <a:solidFill>
                  <a:srgbClr val="292934"/>
                </a:solidFill>
                <a:latin typeface="Arial"/>
                <a:cs typeface="Arial"/>
              </a:rPr>
              <a:t>e</a:t>
            </a:r>
            <a:r>
              <a:rPr dirty="0" sz="2300">
                <a:solidFill>
                  <a:srgbClr val="292934"/>
                </a:solidFill>
                <a:latin typeface="Arial"/>
                <a:cs typeface="Arial"/>
              </a:rPr>
              <a:t>p</a:t>
            </a:r>
            <a:r>
              <a:rPr dirty="0" sz="2300">
                <a:solidFill>
                  <a:srgbClr val="292934"/>
                </a:solidFill>
                <a:latin typeface="Arial"/>
                <a:cs typeface="Arial"/>
              </a:rPr>
              <a:t>	</a:t>
            </a:r>
            <a:r>
              <a:rPr dirty="0" baseline="27777" sz="345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baseline="27777" sz="3450">
              <a:latin typeface="Arial"/>
              <a:cs typeface="Arial"/>
            </a:endParaRPr>
          </a:p>
          <a:p>
            <a:pPr marL="194945" marR="127635">
              <a:lnSpc>
                <a:spcPct val="100000"/>
              </a:lnSpc>
              <a:tabLst>
                <a:tab pos="3338195" algn="l"/>
              </a:tabLst>
            </a:pPr>
            <a:r>
              <a:rPr dirty="0" sz="2300">
                <a:solidFill>
                  <a:srgbClr val="292934"/>
                </a:solidFill>
                <a:latin typeface="Arial"/>
                <a:cs typeface="Arial"/>
              </a:rPr>
              <a:t>sonuç ilişkisine dayalı olarak  alt</a:t>
            </a:r>
            <a:r>
              <a:rPr dirty="0" sz="23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300">
                <a:solidFill>
                  <a:srgbClr val="292934"/>
                </a:solidFill>
                <a:latin typeface="Arial"/>
                <a:cs typeface="Arial"/>
              </a:rPr>
              <a:t>sistemlerden</a:t>
            </a:r>
            <a:r>
              <a:rPr dirty="0" sz="2300" spc="-3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300">
                <a:solidFill>
                  <a:srgbClr val="292934"/>
                </a:solidFill>
                <a:latin typeface="Arial"/>
                <a:cs typeface="Arial"/>
              </a:rPr>
              <a:t>oluşan	</a:t>
            </a:r>
            <a:r>
              <a:rPr dirty="0" sz="2300" spc="-10">
                <a:solidFill>
                  <a:srgbClr val="292934"/>
                </a:solidFill>
                <a:latin typeface="Arial"/>
                <a:cs typeface="Arial"/>
              </a:rPr>
              <a:t>ve  </a:t>
            </a:r>
            <a:r>
              <a:rPr dirty="0" sz="2300">
                <a:solidFill>
                  <a:srgbClr val="292934"/>
                </a:solidFill>
                <a:latin typeface="Arial"/>
                <a:cs typeface="Arial"/>
              </a:rPr>
              <a:t>sınırlı uygulama alanı</a:t>
            </a:r>
            <a:r>
              <a:rPr dirty="0" sz="2300" spc="-15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300">
                <a:solidFill>
                  <a:srgbClr val="292934"/>
                </a:solidFill>
                <a:latin typeface="Arial"/>
                <a:cs typeface="Arial"/>
              </a:rPr>
              <a:t>üzerinde  gerçekleştirilen </a:t>
            </a:r>
            <a:r>
              <a:rPr dirty="0" sz="2300" spc="-5">
                <a:solidFill>
                  <a:srgbClr val="292934"/>
                </a:solidFill>
                <a:latin typeface="Arial"/>
                <a:cs typeface="Arial"/>
              </a:rPr>
              <a:t>uygulamalar  </a:t>
            </a:r>
            <a:r>
              <a:rPr dirty="0" sz="2300">
                <a:solidFill>
                  <a:srgbClr val="292934"/>
                </a:solidFill>
                <a:latin typeface="Arial"/>
                <a:cs typeface="Arial"/>
              </a:rPr>
              <a:t>olarak</a:t>
            </a:r>
            <a:r>
              <a:rPr dirty="0" sz="2300" spc="-9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300" spc="-15">
                <a:solidFill>
                  <a:srgbClr val="292934"/>
                </a:solidFill>
                <a:latin typeface="Arial"/>
                <a:cs typeface="Arial"/>
              </a:rPr>
              <a:t>tanımlanır.</a:t>
            </a:r>
            <a:endParaRPr sz="2300">
              <a:latin typeface="Arial"/>
              <a:cs typeface="Arial"/>
            </a:endParaRPr>
          </a:p>
          <a:p>
            <a:pPr marL="195580" marR="191770" indent="-182880">
              <a:lnSpc>
                <a:spcPct val="100000"/>
              </a:lnSpc>
              <a:spcBef>
                <a:spcPts val="550"/>
              </a:spcBef>
              <a:buClr>
                <a:srgbClr val="92A199"/>
              </a:buClr>
              <a:buSzPct val="84782"/>
              <a:buChar char="•"/>
              <a:tabLst>
                <a:tab pos="195580" algn="l"/>
                <a:tab pos="2011045" algn="l"/>
              </a:tabLst>
            </a:pPr>
            <a:r>
              <a:rPr dirty="0" sz="2300">
                <a:solidFill>
                  <a:srgbClr val="292934"/>
                </a:solidFill>
                <a:latin typeface="Arial"/>
                <a:cs typeface="Arial"/>
              </a:rPr>
              <a:t>Bir sistem genelde aşağıdaki  şekildeki</a:t>
            </a:r>
            <a:r>
              <a:rPr dirty="0" sz="2300" spc="-4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300">
                <a:solidFill>
                  <a:srgbClr val="292934"/>
                </a:solidFill>
                <a:latin typeface="Arial"/>
                <a:cs typeface="Arial"/>
              </a:rPr>
              <a:t>gibi	kara-kutu</a:t>
            </a:r>
            <a:r>
              <a:rPr dirty="0" sz="2300" spc="-1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300">
                <a:solidFill>
                  <a:srgbClr val="292934"/>
                </a:solidFill>
                <a:latin typeface="Arial"/>
                <a:cs typeface="Arial"/>
              </a:rPr>
              <a:t>olarak </a:t>
            </a:r>
            <a:r>
              <a:rPr dirty="0" sz="23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300">
                <a:solidFill>
                  <a:srgbClr val="292934"/>
                </a:solidFill>
                <a:latin typeface="Arial"/>
                <a:cs typeface="Arial"/>
              </a:rPr>
              <a:t>ifade</a:t>
            </a:r>
            <a:r>
              <a:rPr dirty="0" sz="2300" spc="-9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300" spc="-20">
                <a:solidFill>
                  <a:srgbClr val="292934"/>
                </a:solidFill>
                <a:latin typeface="Arial"/>
                <a:cs typeface="Arial"/>
              </a:rPr>
              <a:t>edilir.</a:t>
            </a:r>
            <a:endParaRPr sz="2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22901" y="945388"/>
            <a:ext cx="3914140" cy="49390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00" b="1">
                <a:solidFill>
                  <a:srgbClr val="FF0000"/>
                </a:solidFill>
                <a:latin typeface="Arial"/>
                <a:cs typeface="Arial"/>
              </a:rPr>
              <a:t>Sistemlerin</a:t>
            </a:r>
            <a:r>
              <a:rPr dirty="0" sz="2300" spc="-12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300" b="1">
                <a:solidFill>
                  <a:srgbClr val="FF0000"/>
                </a:solidFill>
                <a:latin typeface="Arial"/>
                <a:cs typeface="Arial"/>
              </a:rPr>
              <a:t>özellikleri:</a:t>
            </a:r>
            <a:endParaRPr sz="2300">
              <a:latin typeface="Arial"/>
              <a:cs typeface="Arial"/>
            </a:endParaRPr>
          </a:p>
          <a:p>
            <a:pPr marL="413384" marR="5080" indent="-286385">
              <a:lnSpc>
                <a:spcPct val="100000"/>
              </a:lnSpc>
              <a:spcBef>
                <a:spcPts val="470"/>
              </a:spcBef>
              <a:buFont typeface="Arial"/>
              <a:buChar char="–"/>
              <a:tabLst>
                <a:tab pos="413384" algn="l"/>
                <a:tab pos="414020" algn="l"/>
                <a:tab pos="2871470" algn="l"/>
              </a:tabLst>
            </a:pPr>
            <a:r>
              <a:rPr dirty="0" sz="1900" spc="-5" b="1">
                <a:solidFill>
                  <a:srgbClr val="292934"/>
                </a:solidFill>
                <a:latin typeface="Arial"/>
                <a:cs typeface="Arial"/>
              </a:rPr>
              <a:t>Sistem üzerindeki </a:t>
            </a:r>
            <a:r>
              <a:rPr dirty="0" sz="1900" b="1">
                <a:solidFill>
                  <a:srgbClr val="292934"/>
                </a:solidFill>
                <a:latin typeface="Arial"/>
                <a:cs typeface="Arial"/>
              </a:rPr>
              <a:t>bütün  </a:t>
            </a:r>
            <a:r>
              <a:rPr dirty="0" sz="1900" spc="-10" b="1">
                <a:solidFill>
                  <a:srgbClr val="292934"/>
                </a:solidFill>
                <a:latin typeface="Arial"/>
                <a:cs typeface="Arial"/>
              </a:rPr>
              <a:t>çevresel</a:t>
            </a:r>
            <a:r>
              <a:rPr dirty="0" sz="1900" spc="75" b="1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900" spc="-5" b="1">
                <a:solidFill>
                  <a:srgbClr val="292934"/>
                </a:solidFill>
                <a:latin typeface="Arial"/>
                <a:cs typeface="Arial"/>
              </a:rPr>
              <a:t>etkiler</a:t>
            </a:r>
            <a:r>
              <a:rPr dirty="0" sz="1900" spc="50" b="1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900" spc="-5" b="1">
                <a:solidFill>
                  <a:srgbClr val="292934"/>
                </a:solidFill>
                <a:latin typeface="Arial"/>
                <a:cs typeface="Arial"/>
              </a:rPr>
              <a:t>giriş	</a:t>
            </a:r>
            <a:r>
              <a:rPr dirty="0" sz="1900" spc="-10" b="1">
                <a:solidFill>
                  <a:srgbClr val="292934"/>
                </a:solidFill>
                <a:latin typeface="Arial"/>
                <a:cs typeface="Arial"/>
              </a:rPr>
              <a:t>vektörü  </a:t>
            </a:r>
            <a:r>
              <a:rPr dirty="0" sz="1900" spc="-5" b="1">
                <a:solidFill>
                  <a:srgbClr val="292934"/>
                </a:solidFill>
                <a:latin typeface="Arial"/>
                <a:cs typeface="Arial"/>
              </a:rPr>
              <a:t>olarak </a:t>
            </a:r>
            <a:r>
              <a:rPr dirty="0" sz="1900" spc="-20" b="1">
                <a:solidFill>
                  <a:srgbClr val="292934"/>
                </a:solidFill>
                <a:latin typeface="Arial"/>
                <a:cs typeface="Arial"/>
              </a:rPr>
              <a:t>alınır. </a:t>
            </a:r>
            <a:r>
              <a:rPr dirty="0" sz="1900" spc="-5" b="1">
                <a:solidFill>
                  <a:srgbClr val="292934"/>
                </a:solidFill>
                <a:latin typeface="Arial"/>
                <a:cs typeface="Arial"/>
              </a:rPr>
              <a:t>X(t)=[x1(t),</a:t>
            </a:r>
            <a:r>
              <a:rPr dirty="0" sz="1900" spc="60" b="1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292934"/>
                </a:solidFill>
                <a:latin typeface="Arial"/>
                <a:cs typeface="Arial"/>
              </a:rPr>
              <a:t>..xn(t)]</a:t>
            </a:r>
            <a:endParaRPr sz="1900">
              <a:latin typeface="Arial"/>
              <a:cs typeface="Arial"/>
            </a:endParaRPr>
          </a:p>
          <a:p>
            <a:pPr marL="413384" marR="394970" indent="-286385">
              <a:lnSpc>
                <a:spcPct val="100000"/>
              </a:lnSpc>
              <a:spcBef>
                <a:spcPts val="455"/>
              </a:spcBef>
              <a:buFont typeface="Arial"/>
              <a:buChar char="–"/>
              <a:tabLst>
                <a:tab pos="413384" algn="l"/>
                <a:tab pos="414020" algn="l"/>
              </a:tabLst>
            </a:pPr>
            <a:r>
              <a:rPr dirty="0" sz="1900" spc="-5" b="1">
                <a:solidFill>
                  <a:srgbClr val="292934"/>
                </a:solidFill>
                <a:latin typeface="Arial"/>
                <a:cs typeface="Arial"/>
              </a:rPr>
              <a:t>Sistemin çıkışı ise zamanla  değişen bir </a:t>
            </a:r>
            <a:r>
              <a:rPr dirty="0" sz="1900" spc="-10" b="1">
                <a:solidFill>
                  <a:srgbClr val="292934"/>
                </a:solidFill>
                <a:latin typeface="Arial"/>
                <a:cs typeface="Arial"/>
              </a:rPr>
              <a:t>vektör </a:t>
            </a:r>
            <a:r>
              <a:rPr dirty="0" sz="1900" spc="-5" b="1">
                <a:solidFill>
                  <a:srgbClr val="292934"/>
                </a:solidFill>
                <a:latin typeface="Arial"/>
                <a:cs typeface="Arial"/>
              </a:rPr>
              <a:t>olup  z(t)=[z1(t),…zn(t)] ile </a:t>
            </a:r>
            <a:r>
              <a:rPr dirty="0" sz="1900" b="1">
                <a:solidFill>
                  <a:srgbClr val="292934"/>
                </a:solidFill>
                <a:latin typeface="Arial"/>
                <a:cs typeface="Arial"/>
              </a:rPr>
              <a:t>ifade  </a:t>
            </a:r>
            <a:r>
              <a:rPr dirty="0" sz="1900" spc="-20" b="1">
                <a:solidFill>
                  <a:srgbClr val="292934"/>
                </a:solidFill>
                <a:latin typeface="Arial"/>
                <a:cs typeface="Arial"/>
              </a:rPr>
              <a:t>edilir.</a:t>
            </a:r>
            <a:endParaRPr sz="1900">
              <a:latin typeface="Arial"/>
              <a:cs typeface="Arial"/>
            </a:endParaRPr>
          </a:p>
          <a:p>
            <a:pPr marL="413384" marR="36830" indent="-286385">
              <a:lnSpc>
                <a:spcPct val="100000"/>
              </a:lnSpc>
              <a:spcBef>
                <a:spcPts val="455"/>
              </a:spcBef>
              <a:buFont typeface="Arial"/>
              <a:buChar char="–"/>
              <a:tabLst>
                <a:tab pos="413384" algn="l"/>
                <a:tab pos="414020" algn="l"/>
              </a:tabLst>
            </a:pPr>
            <a:r>
              <a:rPr dirty="0" sz="1900" spc="-5" b="1">
                <a:solidFill>
                  <a:srgbClr val="292934"/>
                </a:solidFill>
                <a:latin typeface="Arial"/>
                <a:cs typeface="Arial"/>
              </a:rPr>
              <a:t>Eğer çıkış sinyalleri sadece  giriş sinyalinin cebirsel  fonksiyonu ise sıfırıncı  derecedendir </a:t>
            </a:r>
            <a:r>
              <a:rPr dirty="0" sz="1900" spc="-30" b="1">
                <a:solidFill>
                  <a:srgbClr val="292934"/>
                </a:solidFill>
                <a:latin typeface="Arial"/>
                <a:cs typeface="Arial"/>
              </a:rPr>
              <a:t>ve </a:t>
            </a:r>
            <a:r>
              <a:rPr dirty="0" sz="1900" spc="-5" b="1">
                <a:solidFill>
                  <a:srgbClr val="292934"/>
                </a:solidFill>
                <a:latin typeface="Arial"/>
                <a:cs typeface="Arial"/>
              </a:rPr>
              <a:t>sistem  dinamikleri </a:t>
            </a:r>
            <a:r>
              <a:rPr dirty="0" sz="1900" spc="-25" b="1">
                <a:solidFill>
                  <a:srgbClr val="292934"/>
                </a:solidFill>
                <a:latin typeface="Arial"/>
                <a:cs typeface="Arial"/>
              </a:rPr>
              <a:t>yoktur. </a:t>
            </a:r>
            <a:r>
              <a:rPr dirty="0" sz="1900" spc="-5" b="1">
                <a:solidFill>
                  <a:srgbClr val="292934"/>
                </a:solidFill>
                <a:latin typeface="Arial"/>
                <a:cs typeface="Arial"/>
              </a:rPr>
              <a:t>Dolayısıyla  şekildeki sistem </a:t>
            </a:r>
            <a:r>
              <a:rPr dirty="0" sz="1900" spc="-10" b="1">
                <a:solidFill>
                  <a:srgbClr val="292934"/>
                </a:solidFill>
                <a:latin typeface="Arial"/>
                <a:cs typeface="Arial"/>
              </a:rPr>
              <a:t>şöyle  </a:t>
            </a:r>
            <a:r>
              <a:rPr dirty="0" sz="1900" spc="-5" b="1">
                <a:solidFill>
                  <a:srgbClr val="292934"/>
                </a:solidFill>
                <a:latin typeface="Arial"/>
                <a:cs typeface="Arial"/>
              </a:rPr>
              <a:t>yazılabilir:</a:t>
            </a:r>
            <a:endParaRPr sz="19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455"/>
              </a:spcBef>
            </a:pPr>
            <a:r>
              <a:rPr dirty="0" sz="1900" spc="-5" b="1">
                <a:solidFill>
                  <a:srgbClr val="292934"/>
                </a:solidFill>
                <a:latin typeface="Arial"/>
                <a:cs typeface="Arial"/>
              </a:rPr>
              <a:t>y(t)=f1(x(t)) </a:t>
            </a:r>
            <a:r>
              <a:rPr dirty="0" sz="1900" spc="-30" b="1">
                <a:solidFill>
                  <a:srgbClr val="292934"/>
                </a:solidFill>
                <a:latin typeface="Arial"/>
                <a:cs typeface="Arial"/>
              </a:rPr>
              <a:t>ve</a:t>
            </a:r>
            <a:r>
              <a:rPr dirty="0" sz="1900" spc="114" b="1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900" spc="-5" b="1">
                <a:solidFill>
                  <a:srgbClr val="292934"/>
                </a:solidFill>
                <a:latin typeface="Arial"/>
                <a:cs typeface="Arial"/>
              </a:rPr>
              <a:t>z(t)=f2(x(t),y(t))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91767" y="6313119"/>
            <a:ext cx="1871980" cy="26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10" b="1">
                <a:solidFill>
                  <a:srgbClr val="292934"/>
                </a:solidFill>
                <a:latin typeface="Calibri"/>
                <a:cs typeface="Calibri"/>
              </a:rPr>
              <a:t>Sistem </a:t>
            </a:r>
            <a:r>
              <a:rPr dirty="0" sz="1600" spc="-5" b="1">
                <a:solidFill>
                  <a:srgbClr val="292934"/>
                </a:solidFill>
                <a:latin typeface="Calibri"/>
                <a:cs typeface="Calibri"/>
              </a:rPr>
              <a:t>blok</a:t>
            </a:r>
            <a:r>
              <a:rPr dirty="0" sz="1600" spc="-80" b="1">
                <a:solidFill>
                  <a:srgbClr val="29293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292934"/>
                </a:solidFill>
                <a:latin typeface="Calibri"/>
                <a:cs typeface="Calibri"/>
              </a:rPr>
              <a:t>diyagramı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64414"/>
            <a:ext cx="3542029" cy="4965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-95">
                <a:solidFill>
                  <a:srgbClr val="FF0000"/>
                </a:solidFill>
              </a:rPr>
              <a:t>Sistemlerin</a:t>
            </a:r>
            <a:r>
              <a:rPr dirty="0" sz="3200" spc="-240">
                <a:solidFill>
                  <a:srgbClr val="FF0000"/>
                </a:solidFill>
              </a:rPr>
              <a:t> </a:t>
            </a:r>
            <a:r>
              <a:rPr dirty="0" sz="3200" spc="-95">
                <a:solidFill>
                  <a:srgbClr val="FF0000"/>
                </a:solidFill>
              </a:rPr>
              <a:t>özellikleri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731139"/>
            <a:ext cx="8097520" cy="29375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Eğer giriş sinyali dinamik olarak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çıkışa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bağlı ise sistem bir</a:t>
            </a:r>
            <a:r>
              <a:rPr dirty="0" sz="2000" spc="-1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hafızaya</a:t>
            </a:r>
            <a:endParaRPr sz="2000">
              <a:latin typeface="Arial"/>
              <a:cs typeface="Arial"/>
            </a:endParaRPr>
          </a:p>
          <a:p>
            <a:pPr marL="194945">
              <a:lnSpc>
                <a:spcPct val="100000"/>
              </a:lnSpc>
            </a:pPr>
            <a:r>
              <a:rPr dirty="0" sz="2000" spc="-15">
                <a:solidFill>
                  <a:srgbClr val="292934"/>
                </a:solidFill>
                <a:latin typeface="Arial"/>
                <a:cs typeface="Arial"/>
              </a:rPr>
              <a:t>sahiptir.</a:t>
            </a:r>
            <a:endParaRPr sz="2000">
              <a:latin typeface="Arial"/>
              <a:cs typeface="Arial"/>
            </a:endParaRPr>
          </a:p>
          <a:p>
            <a:pPr marL="195580" marR="5080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Örneğin eğer sistem t=0, 1, 2,… saniye şeklinde örneklenmişse ve</a:t>
            </a:r>
            <a:r>
              <a:rPr dirty="0" sz="2000" spc="-2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z(t)  x(t-1)’e bağlı ise x(t-1) ve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x(t-2)’yi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tutmak için iki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hafıza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elemanına 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ihtiyaç</a:t>
            </a:r>
            <a:r>
              <a:rPr dirty="0" sz="2000" spc="-4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292934"/>
                </a:solidFill>
                <a:latin typeface="Arial"/>
                <a:cs typeface="Arial"/>
              </a:rPr>
              <a:t>vardır.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Her böyle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hafıza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elemanı sistem durum değişkenlerini bir</a:t>
            </a:r>
            <a:r>
              <a:rPr dirty="0" sz="2000" spc="-1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292934"/>
                </a:solidFill>
                <a:latin typeface="Arial"/>
                <a:cs typeface="Arial"/>
              </a:rPr>
              <a:t>arttırır.</a:t>
            </a:r>
            <a:endParaRPr sz="2000">
              <a:latin typeface="Arial"/>
              <a:cs typeface="Arial"/>
            </a:endParaRPr>
          </a:p>
          <a:p>
            <a:pPr marL="195580" marR="936625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Böylece bir önceki sunuda denklemleri verilen sistem zaman  gecikmeleri, türev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ve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intergaller üzerinde 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dinamiktir.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Bu</a:t>
            </a:r>
            <a:r>
              <a:rPr dirty="0" sz="2000" spc="-1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sistem  aşağıdaki şekilde</a:t>
            </a:r>
            <a:r>
              <a:rPr dirty="0" sz="2000" spc="-5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gösterilmiştir.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350" y="3644900"/>
            <a:ext cx="4897374" cy="2663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747010" y="6371437"/>
            <a:ext cx="2283460" cy="330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 b="1">
                <a:solidFill>
                  <a:srgbClr val="292934"/>
                </a:solidFill>
                <a:latin typeface="Calibri"/>
                <a:cs typeface="Calibri"/>
              </a:rPr>
              <a:t>Geri </a:t>
            </a:r>
            <a:r>
              <a:rPr dirty="0" sz="2000" b="1">
                <a:solidFill>
                  <a:srgbClr val="292934"/>
                </a:solidFill>
                <a:latin typeface="Calibri"/>
                <a:cs typeface="Calibri"/>
              </a:rPr>
              <a:t>beslemeli</a:t>
            </a:r>
            <a:r>
              <a:rPr dirty="0" sz="2000" spc="-80" b="1">
                <a:solidFill>
                  <a:srgbClr val="292934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292934"/>
                </a:solidFill>
                <a:latin typeface="Calibri"/>
                <a:cs typeface="Calibri"/>
              </a:rPr>
              <a:t>sistem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87553"/>
            <a:ext cx="8149590" cy="37738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R="55880">
              <a:lnSpc>
                <a:spcPct val="100000"/>
              </a:lnSpc>
            </a:pPr>
            <a:r>
              <a:rPr dirty="0" sz="2000" spc="-85" b="1">
                <a:solidFill>
                  <a:srgbClr val="FF0000"/>
                </a:solidFill>
                <a:latin typeface="Arial"/>
                <a:cs typeface="Arial"/>
              </a:rPr>
              <a:t>Örnek: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5534660" algn="l"/>
                <a:tab pos="7275195" algn="l"/>
              </a:tabLst>
            </a:pPr>
            <a:r>
              <a:rPr dirty="0" sz="2000" spc="-90">
                <a:solidFill>
                  <a:srgbClr val="D2523B"/>
                </a:solidFill>
                <a:latin typeface="Arial"/>
                <a:cs typeface="Arial"/>
              </a:rPr>
              <a:t>Aşağıda verilen </a:t>
            </a:r>
            <a:r>
              <a:rPr dirty="0" sz="2000" spc="-95">
                <a:solidFill>
                  <a:srgbClr val="D2523B"/>
                </a:solidFill>
                <a:latin typeface="Arial"/>
                <a:cs typeface="Arial"/>
              </a:rPr>
              <a:t>şekildeki </a:t>
            </a:r>
            <a:r>
              <a:rPr dirty="0" sz="2000" spc="-90">
                <a:solidFill>
                  <a:srgbClr val="D2523B"/>
                </a:solidFill>
                <a:latin typeface="Arial"/>
                <a:cs typeface="Arial"/>
              </a:rPr>
              <a:t>elektrik </a:t>
            </a:r>
            <a:r>
              <a:rPr dirty="0" sz="2000" spc="310">
                <a:solidFill>
                  <a:srgbClr val="D2523B"/>
                </a:solidFill>
                <a:latin typeface="Arial"/>
                <a:cs typeface="Arial"/>
              </a:rPr>
              <a:t> </a:t>
            </a:r>
            <a:r>
              <a:rPr dirty="0" sz="2000" spc="-95">
                <a:solidFill>
                  <a:srgbClr val="D2523B"/>
                </a:solidFill>
                <a:latin typeface="Arial"/>
                <a:cs typeface="Arial"/>
              </a:rPr>
              <a:t>devresinde</a:t>
            </a:r>
            <a:r>
              <a:rPr dirty="0" sz="2000" spc="125">
                <a:solidFill>
                  <a:srgbClr val="D2523B"/>
                </a:solidFill>
                <a:latin typeface="Arial"/>
                <a:cs typeface="Arial"/>
              </a:rPr>
              <a:t> </a:t>
            </a:r>
            <a:r>
              <a:rPr dirty="0" sz="2000" spc="-90">
                <a:solidFill>
                  <a:srgbClr val="D2523B"/>
                </a:solidFill>
                <a:latin typeface="Arial"/>
                <a:cs typeface="Arial"/>
              </a:rPr>
              <a:t>sistem	</a:t>
            </a:r>
            <a:r>
              <a:rPr dirty="0" sz="2000" spc="-70">
                <a:solidFill>
                  <a:srgbClr val="D2523B"/>
                </a:solidFill>
                <a:latin typeface="Arial"/>
                <a:cs typeface="Arial"/>
              </a:rPr>
              <a:t>bir</a:t>
            </a:r>
            <a:r>
              <a:rPr dirty="0" sz="2000" spc="120">
                <a:solidFill>
                  <a:srgbClr val="D2523B"/>
                </a:solidFill>
                <a:latin typeface="Arial"/>
                <a:cs typeface="Arial"/>
              </a:rPr>
              <a:t> </a:t>
            </a:r>
            <a:r>
              <a:rPr dirty="0" sz="2000" spc="-85">
                <a:solidFill>
                  <a:srgbClr val="D2523B"/>
                </a:solidFill>
                <a:latin typeface="Arial"/>
                <a:cs typeface="Arial"/>
              </a:rPr>
              <a:t>giriş</a:t>
            </a:r>
            <a:r>
              <a:rPr dirty="0" sz="2000" spc="114">
                <a:solidFill>
                  <a:srgbClr val="D2523B"/>
                </a:solidFill>
                <a:latin typeface="Arial"/>
                <a:cs typeface="Arial"/>
              </a:rPr>
              <a:t> </a:t>
            </a:r>
            <a:r>
              <a:rPr dirty="0" sz="2000" spc="-90">
                <a:solidFill>
                  <a:srgbClr val="D2523B"/>
                </a:solidFill>
                <a:latin typeface="Arial"/>
                <a:cs typeface="Arial"/>
              </a:rPr>
              <a:t>gerilimi	Vs(t)</a:t>
            </a:r>
            <a:r>
              <a:rPr dirty="0" sz="2000" spc="40">
                <a:solidFill>
                  <a:srgbClr val="D2523B"/>
                </a:solidFill>
                <a:latin typeface="Arial"/>
                <a:cs typeface="Arial"/>
              </a:rPr>
              <a:t> </a:t>
            </a:r>
            <a:r>
              <a:rPr dirty="0" sz="2000" spc="-70">
                <a:solidFill>
                  <a:srgbClr val="D2523B"/>
                </a:solidFill>
                <a:latin typeface="Arial"/>
                <a:cs typeface="Arial"/>
              </a:rPr>
              <a:t>ile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 spc="-95">
                <a:solidFill>
                  <a:srgbClr val="D2523B"/>
                </a:solidFill>
                <a:latin typeface="Arial"/>
                <a:cs typeface="Arial"/>
              </a:rPr>
              <a:t>sürültmekte</a:t>
            </a:r>
            <a:r>
              <a:rPr dirty="0" sz="2000" spc="-235">
                <a:solidFill>
                  <a:srgbClr val="D2523B"/>
                </a:solidFill>
                <a:latin typeface="Arial"/>
                <a:cs typeface="Arial"/>
              </a:rPr>
              <a:t> </a:t>
            </a:r>
            <a:r>
              <a:rPr dirty="0" sz="2000" spc="-50">
                <a:solidFill>
                  <a:srgbClr val="D2523B"/>
                </a:solidFill>
                <a:latin typeface="Arial"/>
                <a:cs typeface="Arial"/>
              </a:rPr>
              <a:t>ve</a:t>
            </a:r>
            <a:r>
              <a:rPr dirty="0" sz="2000" spc="-204">
                <a:solidFill>
                  <a:srgbClr val="D2523B"/>
                </a:solidFill>
                <a:latin typeface="Arial"/>
                <a:cs typeface="Arial"/>
              </a:rPr>
              <a:t> </a:t>
            </a:r>
            <a:r>
              <a:rPr dirty="0" sz="2000" spc="-85">
                <a:solidFill>
                  <a:srgbClr val="D2523B"/>
                </a:solidFill>
                <a:latin typeface="Arial"/>
                <a:cs typeface="Arial"/>
              </a:rPr>
              <a:t>çıkış</a:t>
            </a:r>
            <a:r>
              <a:rPr dirty="0" sz="2000" spc="-215">
                <a:solidFill>
                  <a:srgbClr val="D2523B"/>
                </a:solidFill>
                <a:latin typeface="Arial"/>
                <a:cs typeface="Arial"/>
              </a:rPr>
              <a:t> </a:t>
            </a:r>
            <a:r>
              <a:rPr dirty="0" sz="2000" spc="-65">
                <a:solidFill>
                  <a:srgbClr val="D2523B"/>
                </a:solidFill>
                <a:latin typeface="Arial"/>
                <a:cs typeface="Arial"/>
              </a:rPr>
              <a:t>ise</a:t>
            </a:r>
            <a:r>
              <a:rPr dirty="0" sz="2000" spc="-215">
                <a:solidFill>
                  <a:srgbClr val="D2523B"/>
                </a:solidFill>
                <a:latin typeface="Arial"/>
                <a:cs typeface="Arial"/>
              </a:rPr>
              <a:t> </a:t>
            </a:r>
            <a:r>
              <a:rPr dirty="0" sz="2000" spc="-80">
                <a:solidFill>
                  <a:srgbClr val="D2523B"/>
                </a:solidFill>
                <a:latin typeface="Arial"/>
                <a:cs typeface="Arial"/>
              </a:rPr>
              <a:t>ikinci</a:t>
            </a:r>
            <a:r>
              <a:rPr dirty="0" sz="2000" spc="-229">
                <a:solidFill>
                  <a:srgbClr val="D2523B"/>
                </a:solidFill>
                <a:latin typeface="Arial"/>
                <a:cs typeface="Arial"/>
              </a:rPr>
              <a:t> </a:t>
            </a:r>
            <a:r>
              <a:rPr dirty="0" sz="2000" spc="-80">
                <a:solidFill>
                  <a:srgbClr val="D2523B"/>
                </a:solidFill>
                <a:latin typeface="Arial"/>
                <a:cs typeface="Arial"/>
              </a:rPr>
              <a:t>direnç</a:t>
            </a:r>
            <a:r>
              <a:rPr dirty="0" sz="2000" spc="-235">
                <a:solidFill>
                  <a:srgbClr val="D2523B"/>
                </a:solidFill>
                <a:latin typeface="Arial"/>
                <a:cs typeface="Arial"/>
              </a:rPr>
              <a:t> </a:t>
            </a:r>
            <a:r>
              <a:rPr dirty="0" sz="2000" spc="-90">
                <a:solidFill>
                  <a:srgbClr val="D2523B"/>
                </a:solidFill>
                <a:latin typeface="Arial"/>
                <a:cs typeface="Arial"/>
              </a:rPr>
              <a:t>üzerindeki</a:t>
            </a:r>
            <a:r>
              <a:rPr dirty="0" sz="2000" spc="-235">
                <a:solidFill>
                  <a:srgbClr val="D2523B"/>
                </a:solidFill>
                <a:latin typeface="Arial"/>
                <a:cs typeface="Arial"/>
              </a:rPr>
              <a:t> </a:t>
            </a:r>
            <a:r>
              <a:rPr dirty="0" sz="2000" spc="-85">
                <a:solidFill>
                  <a:srgbClr val="D2523B"/>
                </a:solidFill>
                <a:latin typeface="Arial"/>
                <a:cs typeface="Arial"/>
              </a:rPr>
              <a:t>gerilim</a:t>
            </a:r>
            <a:r>
              <a:rPr dirty="0" sz="2000" spc="-229">
                <a:solidFill>
                  <a:srgbClr val="D2523B"/>
                </a:solidFill>
                <a:latin typeface="Arial"/>
                <a:cs typeface="Arial"/>
              </a:rPr>
              <a:t> </a:t>
            </a:r>
            <a:r>
              <a:rPr dirty="0" sz="2000" spc="-65">
                <a:solidFill>
                  <a:srgbClr val="D2523B"/>
                </a:solidFill>
                <a:latin typeface="Arial"/>
                <a:cs typeface="Arial"/>
              </a:rPr>
              <a:t>ile</a:t>
            </a:r>
            <a:r>
              <a:rPr dirty="0" sz="2000" spc="-204">
                <a:solidFill>
                  <a:srgbClr val="D2523B"/>
                </a:solidFill>
                <a:latin typeface="Arial"/>
                <a:cs typeface="Arial"/>
              </a:rPr>
              <a:t> </a:t>
            </a:r>
            <a:r>
              <a:rPr dirty="0" sz="2000" spc="-105">
                <a:solidFill>
                  <a:srgbClr val="D2523B"/>
                </a:solidFill>
                <a:latin typeface="Arial"/>
                <a:cs typeface="Arial"/>
              </a:rPr>
              <a:t>alınmaktadır.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940"/>
              </a:spcBef>
              <a:buClr>
                <a:srgbClr val="92A199"/>
              </a:buClr>
              <a:buSzPct val="84782"/>
              <a:buChar char="•"/>
              <a:tabLst>
                <a:tab pos="195580" algn="l"/>
              </a:tabLst>
            </a:pPr>
            <a:r>
              <a:rPr dirty="0" sz="2300">
                <a:solidFill>
                  <a:srgbClr val="292934"/>
                </a:solidFill>
                <a:latin typeface="Arial"/>
                <a:cs typeface="Arial"/>
              </a:rPr>
              <a:t>Sistem tek giriş </a:t>
            </a:r>
            <a:r>
              <a:rPr dirty="0" sz="2300" spc="-10">
                <a:solidFill>
                  <a:srgbClr val="292934"/>
                </a:solidFill>
                <a:latin typeface="Arial"/>
                <a:cs typeface="Arial"/>
              </a:rPr>
              <a:t>ve </a:t>
            </a:r>
            <a:r>
              <a:rPr dirty="0" sz="2300">
                <a:solidFill>
                  <a:srgbClr val="292934"/>
                </a:solidFill>
                <a:latin typeface="Arial"/>
                <a:cs typeface="Arial"/>
              </a:rPr>
              <a:t>tek</a:t>
            </a:r>
            <a:r>
              <a:rPr dirty="0" sz="2300" spc="-8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300" spc="-15">
                <a:solidFill>
                  <a:srgbClr val="292934"/>
                </a:solidFill>
                <a:latin typeface="Arial"/>
                <a:cs typeface="Arial"/>
              </a:rPr>
              <a:t>çıkışlıdır.</a:t>
            </a:r>
            <a:endParaRPr sz="23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55"/>
              </a:spcBef>
              <a:buClr>
                <a:srgbClr val="92A199"/>
              </a:buClr>
              <a:buSzPct val="84782"/>
              <a:buChar char="•"/>
              <a:tabLst>
                <a:tab pos="195580" algn="l"/>
              </a:tabLst>
            </a:pPr>
            <a:r>
              <a:rPr dirty="0" sz="2300">
                <a:solidFill>
                  <a:srgbClr val="292934"/>
                </a:solidFill>
                <a:latin typeface="Arial"/>
                <a:cs typeface="Arial"/>
              </a:rPr>
              <a:t>Giriş </a:t>
            </a:r>
            <a:r>
              <a:rPr dirty="0" sz="2300" spc="-5">
                <a:solidFill>
                  <a:srgbClr val="292934"/>
                </a:solidFill>
                <a:latin typeface="Arial"/>
                <a:cs typeface="Arial"/>
              </a:rPr>
              <a:t>ve </a:t>
            </a:r>
            <a:r>
              <a:rPr dirty="0" sz="2300">
                <a:solidFill>
                  <a:srgbClr val="292934"/>
                </a:solidFill>
                <a:latin typeface="Arial"/>
                <a:cs typeface="Arial"/>
              </a:rPr>
              <a:t>çıkışlar </a:t>
            </a:r>
            <a:r>
              <a:rPr dirty="0" sz="2300" spc="-5">
                <a:solidFill>
                  <a:srgbClr val="292934"/>
                </a:solidFill>
                <a:latin typeface="Arial"/>
                <a:cs typeface="Arial"/>
              </a:rPr>
              <a:t>X(t)=Vs(t) </a:t>
            </a:r>
            <a:r>
              <a:rPr dirty="0" sz="2300" spc="-10">
                <a:solidFill>
                  <a:srgbClr val="292934"/>
                </a:solidFill>
                <a:latin typeface="Arial"/>
                <a:cs typeface="Arial"/>
              </a:rPr>
              <a:t>ve </a:t>
            </a:r>
            <a:r>
              <a:rPr dirty="0" sz="2300">
                <a:solidFill>
                  <a:srgbClr val="292934"/>
                </a:solidFill>
                <a:latin typeface="Arial"/>
                <a:cs typeface="Arial"/>
              </a:rPr>
              <a:t>z(t)=VR(t) ile</a:t>
            </a:r>
            <a:r>
              <a:rPr dirty="0" sz="2300" spc="-1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300" spc="-10">
                <a:solidFill>
                  <a:srgbClr val="292934"/>
                </a:solidFill>
                <a:latin typeface="Arial"/>
                <a:cs typeface="Arial"/>
              </a:rPr>
              <a:t>gösterilir.</a:t>
            </a:r>
            <a:endParaRPr sz="23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50"/>
              </a:spcBef>
              <a:buClr>
                <a:srgbClr val="92A199"/>
              </a:buClr>
              <a:buSzPct val="84782"/>
              <a:buChar char="•"/>
              <a:tabLst>
                <a:tab pos="195580" algn="l"/>
              </a:tabLst>
            </a:pPr>
            <a:r>
              <a:rPr dirty="0" sz="2300" spc="-5">
                <a:solidFill>
                  <a:srgbClr val="292934"/>
                </a:solidFill>
                <a:latin typeface="Arial"/>
                <a:cs typeface="Arial"/>
              </a:rPr>
              <a:t>Z(t)=(R2/(R1+R2))*x(t) </a:t>
            </a:r>
            <a:r>
              <a:rPr dirty="0" sz="2300">
                <a:solidFill>
                  <a:srgbClr val="292934"/>
                </a:solidFill>
                <a:latin typeface="Arial"/>
                <a:cs typeface="Arial"/>
              </a:rPr>
              <a:t>ile </a:t>
            </a:r>
            <a:r>
              <a:rPr dirty="0" sz="2300" spc="-5">
                <a:solidFill>
                  <a:srgbClr val="292934"/>
                </a:solidFill>
                <a:latin typeface="Arial"/>
                <a:cs typeface="Arial"/>
              </a:rPr>
              <a:t>çıkış</a:t>
            </a:r>
            <a:r>
              <a:rPr dirty="0" sz="2300" spc="-3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300" spc="-15">
                <a:solidFill>
                  <a:srgbClr val="292934"/>
                </a:solidFill>
                <a:latin typeface="Arial"/>
                <a:cs typeface="Arial"/>
              </a:rPr>
              <a:t>hesaplanır.</a:t>
            </a:r>
            <a:endParaRPr sz="2300">
              <a:latin typeface="Arial"/>
              <a:cs typeface="Arial"/>
            </a:endParaRPr>
          </a:p>
          <a:p>
            <a:pPr marL="195580" marR="5080" indent="-182880">
              <a:lnSpc>
                <a:spcPct val="100000"/>
              </a:lnSpc>
              <a:spcBef>
                <a:spcPts val="585"/>
              </a:spcBef>
              <a:buClr>
                <a:srgbClr val="92A199"/>
              </a:buClr>
              <a:buSzPct val="83333"/>
              <a:buChar char="•"/>
              <a:tabLst>
                <a:tab pos="195580" algn="l"/>
              </a:tabLst>
            </a:pP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Çıkış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ve durum denklemlerini bulmak için durum değişkeni  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tanımlanmalıdır.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Durum değişkeni akım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olarak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belirlenirse 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y(t)=i(t),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durum denklemi </a:t>
            </a:r>
            <a:r>
              <a:rPr dirty="0" sz="2400" i="1">
                <a:solidFill>
                  <a:srgbClr val="292934"/>
                </a:solidFill>
                <a:latin typeface="Arial"/>
                <a:cs typeface="Arial"/>
              </a:rPr>
              <a:t>y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(</a:t>
            </a:r>
            <a:r>
              <a:rPr dirty="0" sz="2400" i="1">
                <a:solidFill>
                  <a:srgbClr val="292934"/>
                </a:solidFill>
                <a:latin typeface="Arial"/>
                <a:cs typeface="Arial"/>
              </a:rPr>
              <a:t>t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) = </a:t>
            </a:r>
            <a:r>
              <a:rPr dirty="0" sz="2400" i="1">
                <a:solidFill>
                  <a:srgbClr val="292934"/>
                </a:solidFill>
                <a:latin typeface="Arial"/>
                <a:cs typeface="Arial"/>
              </a:rPr>
              <a:t>x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(</a:t>
            </a:r>
            <a:r>
              <a:rPr dirty="0" sz="2400" i="1">
                <a:solidFill>
                  <a:srgbClr val="292934"/>
                </a:solidFill>
                <a:latin typeface="Arial"/>
                <a:cs typeface="Arial"/>
              </a:rPr>
              <a:t>t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)/(</a:t>
            </a:r>
            <a:r>
              <a:rPr dirty="0" sz="2400" i="1">
                <a:solidFill>
                  <a:srgbClr val="292934"/>
                </a:solidFill>
                <a:latin typeface="Arial"/>
                <a:cs typeface="Arial"/>
              </a:rPr>
              <a:t>R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1 + </a:t>
            </a:r>
            <a:r>
              <a:rPr dirty="0" sz="2400" spc="-5" i="1">
                <a:solidFill>
                  <a:srgbClr val="292934"/>
                </a:solidFill>
                <a:latin typeface="Arial"/>
                <a:cs typeface="Arial"/>
              </a:rPr>
              <a:t>R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2) ve 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çıkış </a:t>
            </a:r>
            <a:r>
              <a:rPr dirty="0" sz="2400" i="1">
                <a:solidFill>
                  <a:srgbClr val="292934"/>
                </a:solidFill>
                <a:latin typeface="Arial"/>
                <a:cs typeface="Arial"/>
              </a:rPr>
              <a:t>z(t) =  </a:t>
            </a:r>
            <a:r>
              <a:rPr dirty="0" sz="2400" spc="-5" i="1">
                <a:solidFill>
                  <a:srgbClr val="292934"/>
                </a:solidFill>
                <a:latin typeface="Arial"/>
                <a:cs typeface="Arial"/>
              </a:rPr>
              <a:t>R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2</a:t>
            </a:r>
            <a:r>
              <a:rPr dirty="0" sz="2400" spc="-5" i="1">
                <a:solidFill>
                  <a:srgbClr val="292934"/>
                </a:solidFill>
                <a:latin typeface="Arial"/>
                <a:cs typeface="Arial"/>
              </a:rPr>
              <a:t>y(t).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76375" y="4508500"/>
            <a:ext cx="6537325" cy="1584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879598" y="6122822"/>
            <a:ext cx="313309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40">
                <a:solidFill>
                  <a:srgbClr val="292934"/>
                </a:solidFill>
                <a:latin typeface="Times New Roman"/>
                <a:cs typeface="Times New Roman"/>
              </a:rPr>
              <a:t>Tek </a:t>
            </a: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girişli elektrik devresi</a:t>
            </a:r>
            <a:r>
              <a:rPr dirty="0" sz="1800" spc="-6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imes New Roman"/>
                <a:cs typeface="Times New Roman"/>
              </a:rPr>
              <a:t>sistemi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1590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95" b="1">
                <a:solidFill>
                  <a:srgbClr val="FF0000"/>
                </a:solidFill>
                <a:latin typeface="Arial"/>
                <a:cs typeface="Arial"/>
              </a:rPr>
              <a:t>Ö</a:t>
            </a:r>
            <a:r>
              <a:rPr dirty="0" sz="2000" spc="-100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z="2000" spc="-100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z="2000" spc="-100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z="2000" spc="-95" b="1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dirty="0" sz="2000"/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869441"/>
            <a:ext cx="8010525" cy="1842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55880">
              <a:lnSpc>
                <a:spcPct val="100000"/>
              </a:lnSpc>
            </a:pPr>
            <a:r>
              <a:rPr dirty="0" sz="2000" spc="-100">
                <a:solidFill>
                  <a:srgbClr val="D2523B"/>
                </a:solidFill>
                <a:latin typeface="Arial"/>
                <a:cs typeface="Arial"/>
              </a:rPr>
              <a:t>Direnç-kondansatörden</a:t>
            </a:r>
            <a:r>
              <a:rPr dirty="0" sz="2000" spc="-235">
                <a:solidFill>
                  <a:srgbClr val="D2523B"/>
                </a:solidFill>
                <a:latin typeface="Arial"/>
                <a:cs typeface="Arial"/>
              </a:rPr>
              <a:t> </a:t>
            </a:r>
            <a:r>
              <a:rPr dirty="0" sz="2000" spc="-80">
                <a:solidFill>
                  <a:srgbClr val="D2523B"/>
                </a:solidFill>
                <a:latin typeface="Arial"/>
                <a:cs typeface="Arial"/>
              </a:rPr>
              <a:t>oluşan</a:t>
            </a:r>
            <a:r>
              <a:rPr dirty="0" sz="2000" spc="-235">
                <a:solidFill>
                  <a:srgbClr val="D2523B"/>
                </a:solidFill>
                <a:latin typeface="Arial"/>
                <a:cs typeface="Arial"/>
              </a:rPr>
              <a:t> </a:t>
            </a:r>
            <a:r>
              <a:rPr dirty="0" sz="2000" spc="-65">
                <a:solidFill>
                  <a:srgbClr val="D2523B"/>
                </a:solidFill>
                <a:latin typeface="Arial"/>
                <a:cs typeface="Arial"/>
              </a:rPr>
              <a:t>bir</a:t>
            </a:r>
            <a:r>
              <a:rPr dirty="0" sz="2000" spc="-204">
                <a:solidFill>
                  <a:srgbClr val="D2523B"/>
                </a:solidFill>
                <a:latin typeface="Arial"/>
                <a:cs typeface="Arial"/>
              </a:rPr>
              <a:t> </a:t>
            </a:r>
            <a:r>
              <a:rPr dirty="0" sz="2000" spc="-80">
                <a:solidFill>
                  <a:srgbClr val="D2523B"/>
                </a:solidFill>
                <a:latin typeface="Arial"/>
                <a:cs typeface="Arial"/>
              </a:rPr>
              <a:t>sistem</a:t>
            </a:r>
            <a:r>
              <a:rPr dirty="0" sz="2000" spc="-235">
                <a:solidFill>
                  <a:srgbClr val="D2523B"/>
                </a:solidFill>
                <a:latin typeface="Arial"/>
                <a:cs typeface="Arial"/>
              </a:rPr>
              <a:t> </a:t>
            </a:r>
            <a:r>
              <a:rPr dirty="0" sz="2000" spc="-85">
                <a:solidFill>
                  <a:srgbClr val="D2523B"/>
                </a:solidFill>
                <a:latin typeface="Arial"/>
                <a:cs typeface="Arial"/>
              </a:rPr>
              <a:t>aşağıda</a:t>
            </a:r>
            <a:r>
              <a:rPr dirty="0" sz="2000" spc="-235">
                <a:solidFill>
                  <a:srgbClr val="D2523B"/>
                </a:solidFill>
                <a:latin typeface="Arial"/>
                <a:cs typeface="Arial"/>
              </a:rPr>
              <a:t> </a:t>
            </a:r>
            <a:r>
              <a:rPr dirty="0" sz="2000" spc="-85">
                <a:solidFill>
                  <a:srgbClr val="D2523B"/>
                </a:solidFill>
                <a:latin typeface="Arial"/>
                <a:cs typeface="Arial"/>
              </a:rPr>
              <a:t>verilen</a:t>
            </a:r>
            <a:r>
              <a:rPr dirty="0" sz="2000" spc="-220">
                <a:solidFill>
                  <a:srgbClr val="D2523B"/>
                </a:solidFill>
                <a:latin typeface="Arial"/>
                <a:cs typeface="Arial"/>
              </a:rPr>
              <a:t> </a:t>
            </a:r>
            <a:r>
              <a:rPr dirty="0" sz="2000" spc="-85">
                <a:solidFill>
                  <a:srgbClr val="D2523B"/>
                </a:solidFill>
                <a:latin typeface="Arial"/>
                <a:cs typeface="Arial"/>
              </a:rPr>
              <a:t>devrede</a:t>
            </a:r>
            <a:r>
              <a:rPr dirty="0" sz="2000" spc="-235">
                <a:solidFill>
                  <a:srgbClr val="D2523B"/>
                </a:solidFill>
                <a:latin typeface="Arial"/>
                <a:cs typeface="Arial"/>
              </a:rPr>
              <a:t> </a:t>
            </a:r>
            <a:r>
              <a:rPr dirty="0" sz="2000" spc="-95">
                <a:solidFill>
                  <a:srgbClr val="D2523B"/>
                </a:solidFill>
                <a:latin typeface="Arial"/>
                <a:cs typeface="Arial"/>
              </a:rPr>
              <a:t>kondansatör  </a:t>
            </a:r>
            <a:r>
              <a:rPr dirty="0" sz="2000" spc="-80">
                <a:solidFill>
                  <a:srgbClr val="D2523B"/>
                </a:solidFill>
                <a:latin typeface="Arial"/>
                <a:cs typeface="Arial"/>
              </a:rPr>
              <a:t>enerji</a:t>
            </a:r>
            <a:r>
              <a:rPr dirty="0" sz="2000" spc="-235">
                <a:solidFill>
                  <a:srgbClr val="D2523B"/>
                </a:solidFill>
                <a:latin typeface="Arial"/>
                <a:cs typeface="Arial"/>
              </a:rPr>
              <a:t> </a:t>
            </a:r>
            <a:r>
              <a:rPr dirty="0" sz="2000" spc="-90">
                <a:solidFill>
                  <a:srgbClr val="D2523B"/>
                </a:solidFill>
                <a:latin typeface="Arial"/>
                <a:cs typeface="Arial"/>
              </a:rPr>
              <a:t>depolayan</a:t>
            </a:r>
            <a:r>
              <a:rPr dirty="0" sz="2000" spc="-245">
                <a:solidFill>
                  <a:srgbClr val="D2523B"/>
                </a:solidFill>
                <a:latin typeface="Arial"/>
                <a:cs typeface="Arial"/>
              </a:rPr>
              <a:t> </a:t>
            </a:r>
            <a:r>
              <a:rPr dirty="0" sz="2000" spc="-65">
                <a:solidFill>
                  <a:srgbClr val="D2523B"/>
                </a:solidFill>
                <a:latin typeface="Arial"/>
                <a:cs typeface="Arial"/>
              </a:rPr>
              <a:t>bir</a:t>
            </a:r>
            <a:r>
              <a:rPr dirty="0" sz="2000" spc="-215">
                <a:solidFill>
                  <a:srgbClr val="D2523B"/>
                </a:solidFill>
                <a:latin typeface="Arial"/>
                <a:cs typeface="Arial"/>
              </a:rPr>
              <a:t> </a:t>
            </a:r>
            <a:r>
              <a:rPr dirty="0" sz="2000" spc="-80">
                <a:solidFill>
                  <a:srgbClr val="D2523B"/>
                </a:solidFill>
                <a:latin typeface="Arial"/>
                <a:cs typeface="Arial"/>
              </a:rPr>
              <a:t>eleman</a:t>
            </a:r>
            <a:r>
              <a:rPr dirty="0" sz="2000" spc="-245">
                <a:solidFill>
                  <a:srgbClr val="D2523B"/>
                </a:solidFill>
                <a:latin typeface="Arial"/>
                <a:cs typeface="Arial"/>
              </a:rPr>
              <a:t> </a:t>
            </a:r>
            <a:r>
              <a:rPr dirty="0" sz="2000" spc="-90">
                <a:solidFill>
                  <a:srgbClr val="D2523B"/>
                </a:solidFill>
                <a:latin typeface="Arial"/>
                <a:cs typeface="Arial"/>
              </a:rPr>
              <a:t>olduğundan</a:t>
            </a:r>
            <a:r>
              <a:rPr dirty="0" sz="2000" spc="-254">
                <a:solidFill>
                  <a:srgbClr val="D2523B"/>
                </a:solidFill>
                <a:latin typeface="Arial"/>
                <a:cs typeface="Arial"/>
              </a:rPr>
              <a:t> </a:t>
            </a:r>
            <a:r>
              <a:rPr dirty="0" sz="2000" spc="-80">
                <a:solidFill>
                  <a:srgbClr val="D2523B"/>
                </a:solidFill>
                <a:latin typeface="Arial"/>
                <a:cs typeface="Arial"/>
              </a:rPr>
              <a:t>sistem</a:t>
            </a:r>
            <a:r>
              <a:rPr dirty="0" sz="2000" spc="-245">
                <a:solidFill>
                  <a:srgbClr val="D2523B"/>
                </a:solidFill>
                <a:latin typeface="Arial"/>
                <a:cs typeface="Arial"/>
              </a:rPr>
              <a:t> </a:t>
            </a:r>
            <a:r>
              <a:rPr dirty="0" sz="2000" spc="-100">
                <a:solidFill>
                  <a:srgbClr val="D2523B"/>
                </a:solidFill>
                <a:latin typeface="Arial"/>
                <a:cs typeface="Arial"/>
              </a:rPr>
              <a:t>dinamiktir.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1255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Sistemin </a:t>
            </a:r>
            <a:r>
              <a:rPr dirty="0" sz="2200">
                <a:solidFill>
                  <a:srgbClr val="292934"/>
                </a:solidFill>
                <a:latin typeface="Arial"/>
                <a:cs typeface="Arial"/>
              </a:rPr>
              <a:t>girişi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kaynak gerilimi vs(t) </a:t>
            </a:r>
            <a:r>
              <a:rPr dirty="0" sz="2200" spc="-10">
                <a:solidFill>
                  <a:srgbClr val="292934"/>
                </a:solidFill>
                <a:latin typeface="Arial"/>
                <a:cs typeface="Arial"/>
              </a:rPr>
              <a:t>ve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çıkışı</a:t>
            </a:r>
            <a:r>
              <a:rPr dirty="0" sz="2200" spc="1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292934"/>
                </a:solidFill>
                <a:latin typeface="Arial"/>
                <a:cs typeface="Arial"/>
              </a:rPr>
              <a:t>kondansatör</a:t>
            </a:r>
            <a:endParaRPr sz="2200">
              <a:latin typeface="Arial"/>
              <a:cs typeface="Arial"/>
            </a:endParaRPr>
          </a:p>
          <a:p>
            <a:pPr marL="194945">
              <a:lnSpc>
                <a:spcPct val="100000"/>
              </a:lnSpc>
            </a:pP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üzerindeki</a:t>
            </a:r>
            <a:r>
              <a:rPr dirty="0" sz="2200" spc="-3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15">
                <a:solidFill>
                  <a:srgbClr val="292934"/>
                </a:solidFill>
                <a:latin typeface="Arial"/>
                <a:cs typeface="Arial"/>
              </a:rPr>
              <a:t>gerilimdir.</a:t>
            </a:r>
            <a:endParaRPr sz="22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25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dirty="0" sz="2200" spc="-55">
                <a:solidFill>
                  <a:srgbClr val="292934"/>
                </a:solidFill>
                <a:latin typeface="Arial"/>
                <a:cs typeface="Arial"/>
              </a:rPr>
              <a:t>Temel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fizik kanunlarından </a:t>
            </a:r>
            <a:r>
              <a:rPr dirty="0" sz="2200" spc="-5" i="1">
                <a:solidFill>
                  <a:srgbClr val="292934"/>
                </a:solidFill>
                <a:latin typeface="Arial"/>
                <a:cs typeface="Arial"/>
              </a:rPr>
              <a:t>RC(dvc/dt) + </a:t>
            </a:r>
            <a:r>
              <a:rPr dirty="0" sz="2200" i="1">
                <a:solidFill>
                  <a:srgbClr val="292934"/>
                </a:solidFill>
                <a:latin typeface="Arial"/>
                <a:cs typeface="Arial"/>
              </a:rPr>
              <a:t>vc </a:t>
            </a:r>
            <a:r>
              <a:rPr dirty="0" sz="2200" spc="-5" i="1">
                <a:solidFill>
                  <a:srgbClr val="292934"/>
                </a:solidFill>
                <a:latin typeface="Arial"/>
                <a:cs typeface="Arial"/>
              </a:rPr>
              <a:t>=</a:t>
            </a:r>
            <a:r>
              <a:rPr dirty="0" sz="2200" spc="165" i="1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i="1">
                <a:solidFill>
                  <a:srgbClr val="292934"/>
                </a:solidFill>
                <a:latin typeface="Arial"/>
                <a:cs typeface="Arial"/>
              </a:rPr>
              <a:t>vs.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31975" y="2773298"/>
            <a:ext cx="2366899" cy="942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16012" y="4292536"/>
            <a:ext cx="6804025" cy="18876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251710" y="6189573"/>
            <a:ext cx="550164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Şekil 4: Birinci dereceden tek giriş ve tek çıkışlı </a:t>
            </a:r>
            <a:r>
              <a:rPr dirty="0" sz="1800" i="1">
                <a:solidFill>
                  <a:srgbClr val="292934"/>
                </a:solidFill>
                <a:latin typeface="Times New Roman"/>
                <a:cs typeface="Times New Roman"/>
              </a:rPr>
              <a:t>RC</a:t>
            </a:r>
            <a:r>
              <a:rPr dirty="0" sz="1800" spc="-135" i="1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devresi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246379"/>
            <a:ext cx="2603500" cy="43624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85">
                <a:solidFill>
                  <a:srgbClr val="FF0000"/>
                </a:solidFill>
              </a:rPr>
              <a:t>Kontrol</a:t>
            </a:r>
            <a:r>
              <a:rPr dirty="0" sz="2800" spc="-290">
                <a:solidFill>
                  <a:srgbClr val="FF0000"/>
                </a:solidFill>
              </a:rPr>
              <a:t> </a:t>
            </a:r>
            <a:r>
              <a:rPr dirty="0" sz="2800" spc="-90">
                <a:solidFill>
                  <a:srgbClr val="FF0000"/>
                </a:solidFill>
              </a:rPr>
              <a:t>Sistemleri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58267" y="659003"/>
            <a:ext cx="8611870" cy="3723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marR="226695" indent="-182880">
              <a:lnSpc>
                <a:spcPct val="100000"/>
              </a:lnSpc>
              <a:buClr>
                <a:srgbClr val="92A199"/>
              </a:buClr>
              <a:buSzPct val="83333"/>
              <a:buChar char="•"/>
              <a:tabLst>
                <a:tab pos="195580" algn="l"/>
                <a:tab pos="1333500" algn="l"/>
              </a:tabLst>
            </a:pPr>
            <a:r>
              <a:rPr dirty="0" sz="2100">
                <a:solidFill>
                  <a:srgbClr val="292934"/>
                </a:solidFill>
                <a:latin typeface="Arial"/>
                <a:cs typeface="Arial"/>
              </a:rPr>
              <a:t>Sistem </a:t>
            </a:r>
            <a:r>
              <a:rPr dirty="0" sz="2100" spc="-5">
                <a:solidFill>
                  <a:srgbClr val="292934"/>
                </a:solidFill>
                <a:latin typeface="Arial"/>
                <a:cs typeface="Arial"/>
              </a:rPr>
              <a:t>uygulamalarından en popüleri kontrol </a:t>
            </a:r>
            <a:r>
              <a:rPr dirty="0" sz="2100" spc="-10">
                <a:solidFill>
                  <a:srgbClr val="292934"/>
                </a:solidFill>
                <a:latin typeface="Arial"/>
                <a:cs typeface="Arial"/>
              </a:rPr>
              <a:t>sistemleridir. </a:t>
            </a:r>
            <a:r>
              <a:rPr dirty="0" sz="2100" spc="-5">
                <a:solidFill>
                  <a:srgbClr val="292934"/>
                </a:solidFill>
                <a:latin typeface="Arial"/>
                <a:cs typeface="Arial"/>
              </a:rPr>
              <a:t>Burada  belirli</a:t>
            </a:r>
            <a:r>
              <a:rPr dirty="0" sz="21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100" spc="-5">
                <a:solidFill>
                  <a:srgbClr val="292934"/>
                </a:solidFill>
                <a:latin typeface="Arial"/>
                <a:cs typeface="Arial"/>
              </a:rPr>
              <a:t>bir	</a:t>
            </a:r>
            <a:r>
              <a:rPr dirty="0" sz="2100">
                <a:solidFill>
                  <a:srgbClr val="292934"/>
                </a:solidFill>
                <a:latin typeface="Arial"/>
                <a:cs typeface="Arial"/>
              </a:rPr>
              <a:t>şekilde </a:t>
            </a:r>
            <a:r>
              <a:rPr dirty="0" sz="2100" spc="-5">
                <a:solidFill>
                  <a:srgbClr val="292934"/>
                </a:solidFill>
                <a:latin typeface="Arial"/>
                <a:cs typeface="Arial"/>
              </a:rPr>
              <a:t>davranan bir fabrika olarak bir alt </a:t>
            </a:r>
            <a:r>
              <a:rPr dirty="0" sz="2100">
                <a:solidFill>
                  <a:srgbClr val="292934"/>
                </a:solidFill>
                <a:latin typeface="Arial"/>
                <a:cs typeface="Arial"/>
              </a:rPr>
              <a:t>sistemi</a:t>
            </a:r>
            <a:r>
              <a:rPr dirty="0" sz="21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100" spc="-5">
                <a:solidFill>
                  <a:srgbClr val="292934"/>
                </a:solidFill>
                <a:latin typeface="Arial"/>
                <a:cs typeface="Arial"/>
              </a:rPr>
              <a:t>düşünelim.</a:t>
            </a:r>
            <a:endParaRPr sz="2100">
              <a:latin typeface="Arial"/>
              <a:cs typeface="Arial"/>
            </a:endParaRPr>
          </a:p>
          <a:p>
            <a:pPr marL="195580" marR="362585" indent="-182880">
              <a:lnSpc>
                <a:spcPct val="100000"/>
              </a:lnSpc>
              <a:spcBef>
                <a:spcPts val="505"/>
              </a:spcBef>
              <a:buClr>
                <a:srgbClr val="92A199"/>
              </a:buClr>
              <a:buSzPct val="83333"/>
              <a:buChar char="•"/>
              <a:tabLst>
                <a:tab pos="195580" algn="l"/>
                <a:tab pos="6096000" algn="l"/>
              </a:tabLst>
            </a:pPr>
            <a:r>
              <a:rPr dirty="0" sz="2100" spc="-5">
                <a:solidFill>
                  <a:srgbClr val="292934"/>
                </a:solidFill>
                <a:latin typeface="Arial"/>
                <a:cs typeface="Arial"/>
              </a:rPr>
              <a:t>Gelen giriş sinyallerine göre arzu</a:t>
            </a:r>
            <a:r>
              <a:rPr dirty="0" sz="2100" spc="7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100" spc="-5">
                <a:solidFill>
                  <a:srgbClr val="292934"/>
                </a:solidFill>
                <a:latin typeface="Arial"/>
                <a:cs typeface="Arial"/>
              </a:rPr>
              <a:t>edilen amaçları	elde </a:t>
            </a:r>
            <a:r>
              <a:rPr dirty="0" sz="2100">
                <a:solidFill>
                  <a:srgbClr val="292934"/>
                </a:solidFill>
                <a:latin typeface="Arial"/>
                <a:cs typeface="Arial"/>
              </a:rPr>
              <a:t>etmek</a:t>
            </a:r>
            <a:r>
              <a:rPr dirty="0" sz="2100" spc="-5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292934"/>
                </a:solidFill>
                <a:latin typeface="Arial"/>
                <a:cs typeface="Arial"/>
              </a:rPr>
              <a:t>için</a:t>
            </a:r>
            <a:r>
              <a:rPr dirty="0" sz="2100" spc="-5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100" spc="-5">
                <a:solidFill>
                  <a:srgbClr val="292934"/>
                </a:solidFill>
                <a:latin typeface="Arial"/>
                <a:cs typeface="Arial"/>
              </a:rPr>
              <a:t>bir </a:t>
            </a:r>
            <a:r>
              <a:rPr dirty="0" sz="2100" spc="-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100" spc="-5">
                <a:solidFill>
                  <a:srgbClr val="292934"/>
                </a:solidFill>
                <a:latin typeface="Arial"/>
                <a:cs typeface="Arial"/>
              </a:rPr>
              <a:t>denetleyici alt </a:t>
            </a:r>
            <a:r>
              <a:rPr dirty="0" sz="2100">
                <a:solidFill>
                  <a:srgbClr val="292934"/>
                </a:solidFill>
                <a:latin typeface="Arial"/>
                <a:cs typeface="Arial"/>
              </a:rPr>
              <a:t>sistem</a:t>
            </a:r>
            <a:r>
              <a:rPr dirty="0" sz="2100" spc="-7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100" spc="-15">
                <a:solidFill>
                  <a:srgbClr val="292934"/>
                </a:solidFill>
                <a:latin typeface="Arial"/>
                <a:cs typeface="Arial"/>
              </a:rPr>
              <a:t>tasarlanır.</a:t>
            </a:r>
            <a:endParaRPr sz="21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05"/>
              </a:spcBef>
              <a:buClr>
                <a:srgbClr val="92A199"/>
              </a:buClr>
              <a:buSzPct val="83333"/>
              <a:buChar char="•"/>
              <a:tabLst>
                <a:tab pos="195580" algn="l"/>
                <a:tab pos="2816860" algn="l"/>
              </a:tabLst>
            </a:pPr>
            <a:r>
              <a:rPr dirty="0" sz="2100" spc="-5">
                <a:solidFill>
                  <a:srgbClr val="292934"/>
                </a:solidFill>
                <a:latin typeface="Arial"/>
                <a:cs typeface="Arial"/>
              </a:rPr>
              <a:t>Bu </a:t>
            </a:r>
            <a:r>
              <a:rPr dirty="0" sz="2100">
                <a:solidFill>
                  <a:srgbClr val="292934"/>
                </a:solidFill>
                <a:latin typeface="Arial"/>
                <a:cs typeface="Arial"/>
              </a:rPr>
              <a:t>sistem</a:t>
            </a:r>
            <a:r>
              <a:rPr dirty="0" sz="21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100" spc="-5">
                <a:solidFill>
                  <a:srgbClr val="292934"/>
                </a:solidFill>
                <a:latin typeface="Arial"/>
                <a:cs typeface="Arial"/>
              </a:rPr>
              <a:t>açık</a:t>
            </a:r>
            <a:r>
              <a:rPr dirty="0" sz="21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100" spc="-5">
                <a:solidFill>
                  <a:srgbClr val="292934"/>
                </a:solidFill>
                <a:latin typeface="Arial"/>
                <a:cs typeface="Arial"/>
              </a:rPr>
              <a:t>devre	kontrol </a:t>
            </a:r>
            <a:r>
              <a:rPr dirty="0" sz="2100">
                <a:solidFill>
                  <a:srgbClr val="292934"/>
                </a:solidFill>
                <a:latin typeface="Arial"/>
                <a:cs typeface="Arial"/>
              </a:rPr>
              <a:t>sistemi </a:t>
            </a:r>
            <a:r>
              <a:rPr dirty="0" sz="2100" spc="-5">
                <a:solidFill>
                  <a:srgbClr val="292934"/>
                </a:solidFill>
                <a:latin typeface="Arial"/>
                <a:cs typeface="Arial"/>
              </a:rPr>
              <a:t>olup </a:t>
            </a:r>
            <a:r>
              <a:rPr dirty="0" sz="2100">
                <a:solidFill>
                  <a:srgbClr val="292934"/>
                </a:solidFill>
                <a:latin typeface="Arial"/>
                <a:cs typeface="Arial"/>
              </a:rPr>
              <a:t>sol </a:t>
            </a:r>
            <a:r>
              <a:rPr dirty="0" sz="2100" spc="-5">
                <a:solidFill>
                  <a:srgbClr val="292934"/>
                </a:solidFill>
                <a:latin typeface="Arial"/>
                <a:cs typeface="Arial"/>
              </a:rPr>
              <a:t>taraftaki</a:t>
            </a:r>
            <a:r>
              <a:rPr dirty="0" sz="2100" spc="-4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100" spc="-5">
                <a:solidFill>
                  <a:srgbClr val="292934"/>
                </a:solidFill>
                <a:latin typeface="Arial"/>
                <a:cs typeface="Arial"/>
              </a:rPr>
              <a:t>şekilde</a:t>
            </a:r>
            <a:endParaRPr sz="2100">
              <a:latin typeface="Arial"/>
              <a:cs typeface="Arial"/>
            </a:endParaRPr>
          </a:p>
          <a:p>
            <a:pPr marL="194945">
              <a:lnSpc>
                <a:spcPct val="100000"/>
              </a:lnSpc>
            </a:pPr>
            <a:r>
              <a:rPr dirty="0" sz="2100" spc="-10">
                <a:solidFill>
                  <a:srgbClr val="292934"/>
                </a:solidFill>
                <a:latin typeface="Arial"/>
                <a:cs typeface="Arial"/>
              </a:rPr>
              <a:t>gösterilmiştir.</a:t>
            </a:r>
            <a:endParaRPr sz="2100">
              <a:latin typeface="Arial"/>
              <a:cs typeface="Arial"/>
            </a:endParaRPr>
          </a:p>
          <a:p>
            <a:pPr marL="195580" marR="5080" indent="-182880">
              <a:lnSpc>
                <a:spcPct val="100000"/>
              </a:lnSpc>
              <a:spcBef>
                <a:spcPts val="505"/>
              </a:spcBef>
              <a:buClr>
                <a:srgbClr val="92A199"/>
              </a:buClr>
              <a:buSzPct val="83333"/>
              <a:buChar char="•"/>
              <a:tabLst>
                <a:tab pos="195580" algn="l"/>
              </a:tabLst>
            </a:pPr>
            <a:r>
              <a:rPr dirty="0" sz="2100">
                <a:solidFill>
                  <a:srgbClr val="292934"/>
                </a:solidFill>
                <a:latin typeface="Arial"/>
                <a:cs typeface="Arial"/>
              </a:rPr>
              <a:t>Elbette </a:t>
            </a:r>
            <a:r>
              <a:rPr dirty="0" sz="2100" spc="-5">
                <a:solidFill>
                  <a:srgbClr val="292934"/>
                </a:solidFill>
                <a:latin typeface="Arial"/>
                <a:cs typeface="Arial"/>
              </a:rPr>
              <a:t>bir denetleyici ile sağlanandan daha </a:t>
            </a:r>
            <a:r>
              <a:rPr dirty="0" sz="2100">
                <a:solidFill>
                  <a:srgbClr val="292934"/>
                </a:solidFill>
                <a:latin typeface="Arial"/>
                <a:cs typeface="Arial"/>
              </a:rPr>
              <a:t>çok </a:t>
            </a:r>
            <a:r>
              <a:rPr dirty="0" sz="2100" spc="-5">
                <a:solidFill>
                  <a:srgbClr val="292934"/>
                </a:solidFill>
                <a:latin typeface="Arial"/>
                <a:cs typeface="Arial"/>
              </a:rPr>
              <a:t>giriş sinyali </a:t>
            </a:r>
            <a:r>
              <a:rPr dirty="0" sz="2100" spc="-15">
                <a:solidFill>
                  <a:srgbClr val="292934"/>
                </a:solidFill>
                <a:latin typeface="Arial"/>
                <a:cs typeface="Arial"/>
              </a:rPr>
              <a:t>olabilir.  </a:t>
            </a:r>
            <a:r>
              <a:rPr dirty="0" sz="2100" spc="-5">
                <a:solidFill>
                  <a:srgbClr val="292934"/>
                </a:solidFill>
                <a:latin typeface="Arial"/>
                <a:cs typeface="Arial"/>
              </a:rPr>
              <a:t>Gürültü veya daha açık bir sinyal </a:t>
            </a:r>
            <a:r>
              <a:rPr dirty="0" sz="2100">
                <a:solidFill>
                  <a:srgbClr val="292934"/>
                </a:solidFill>
                <a:latin typeface="Arial"/>
                <a:cs typeface="Arial"/>
              </a:rPr>
              <a:t>biçiminde </a:t>
            </a:r>
            <a:r>
              <a:rPr dirty="0" sz="2100" spc="-5">
                <a:solidFill>
                  <a:srgbClr val="292934"/>
                </a:solidFill>
                <a:latin typeface="Arial"/>
                <a:cs typeface="Arial"/>
              </a:rPr>
              <a:t>çevresel etkiler arzu edilen  </a:t>
            </a:r>
            <a:r>
              <a:rPr dirty="0" sz="2100" spc="-10">
                <a:solidFill>
                  <a:srgbClr val="292934"/>
                </a:solidFill>
                <a:latin typeface="Arial"/>
                <a:cs typeface="Arial"/>
              </a:rPr>
              <a:t>çıkış </a:t>
            </a:r>
            <a:r>
              <a:rPr dirty="0" sz="2100" spc="-5">
                <a:solidFill>
                  <a:srgbClr val="292934"/>
                </a:solidFill>
                <a:latin typeface="Arial"/>
                <a:cs typeface="Arial"/>
              </a:rPr>
              <a:t>üzerinde etkili </a:t>
            </a:r>
            <a:r>
              <a:rPr dirty="0" sz="2100" spc="-15">
                <a:solidFill>
                  <a:srgbClr val="292934"/>
                </a:solidFill>
                <a:latin typeface="Arial"/>
                <a:cs typeface="Arial"/>
              </a:rPr>
              <a:t>olabilir. </a:t>
            </a:r>
            <a:r>
              <a:rPr dirty="0" sz="2100" spc="-5">
                <a:solidFill>
                  <a:srgbClr val="292934"/>
                </a:solidFill>
                <a:latin typeface="Arial"/>
                <a:cs typeface="Arial"/>
              </a:rPr>
              <a:t>Bu durumda geri beslemeli bir kontrol </a:t>
            </a:r>
            <a:r>
              <a:rPr dirty="0" sz="2100">
                <a:solidFill>
                  <a:srgbClr val="292934"/>
                </a:solidFill>
                <a:latin typeface="Arial"/>
                <a:cs typeface="Arial"/>
              </a:rPr>
              <a:t>sitemi  </a:t>
            </a:r>
            <a:r>
              <a:rPr dirty="0" sz="2100" spc="-15">
                <a:solidFill>
                  <a:srgbClr val="292934"/>
                </a:solidFill>
                <a:latin typeface="Arial"/>
                <a:cs typeface="Arial"/>
              </a:rPr>
              <a:t>tasarlanır. </a:t>
            </a:r>
            <a:r>
              <a:rPr dirty="0" sz="2100" spc="-5">
                <a:solidFill>
                  <a:srgbClr val="292934"/>
                </a:solidFill>
                <a:latin typeface="Arial"/>
                <a:cs typeface="Arial"/>
              </a:rPr>
              <a:t>Bu durum kapalı çevrim kontrol </a:t>
            </a:r>
            <a:r>
              <a:rPr dirty="0" sz="2100">
                <a:solidFill>
                  <a:srgbClr val="292934"/>
                </a:solidFill>
                <a:latin typeface="Arial"/>
                <a:cs typeface="Arial"/>
              </a:rPr>
              <a:t>sistemi </a:t>
            </a:r>
            <a:r>
              <a:rPr dirty="0" sz="2100" spc="-5">
                <a:solidFill>
                  <a:srgbClr val="292934"/>
                </a:solidFill>
                <a:latin typeface="Arial"/>
                <a:cs typeface="Arial"/>
              </a:rPr>
              <a:t>olup </a:t>
            </a:r>
            <a:r>
              <a:rPr dirty="0" sz="2100">
                <a:solidFill>
                  <a:srgbClr val="292934"/>
                </a:solidFill>
                <a:latin typeface="Arial"/>
                <a:cs typeface="Arial"/>
              </a:rPr>
              <a:t>sağ </a:t>
            </a:r>
            <a:r>
              <a:rPr dirty="0" sz="2100" spc="-5">
                <a:solidFill>
                  <a:srgbClr val="292934"/>
                </a:solidFill>
                <a:latin typeface="Arial"/>
                <a:cs typeface="Arial"/>
              </a:rPr>
              <a:t>taraftaki  </a:t>
            </a:r>
            <a:r>
              <a:rPr dirty="0" sz="2100">
                <a:solidFill>
                  <a:srgbClr val="292934"/>
                </a:solidFill>
                <a:latin typeface="Arial"/>
                <a:cs typeface="Arial"/>
              </a:rPr>
              <a:t>şekilde</a:t>
            </a:r>
            <a:r>
              <a:rPr dirty="0" sz="2100" spc="-10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100" spc="-10">
                <a:solidFill>
                  <a:srgbClr val="292934"/>
                </a:solidFill>
                <a:latin typeface="Arial"/>
                <a:cs typeface="Arial"/>
              </a:rPr>
              <a:t>gösterilmiştir.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6062" y="4638675"/>
            <a:ext cx="4033774" cy="1743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327525" y="4137025"/>
            <a:ext cx="4348099" cy="2244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394586" y="6409029"/>
            <a:ext cx="2505075" cy="298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292934"/>
                </a:solidFill>
                <a:latin typeface="Calibri"/>
                <a:cs typeface="Calibri"/>
              </a:rPr>
              <a:t>Açık çevrim </a:t>
            </a:r>
            <a:r>
              <a:rPr dirty="0" sz="1800" spc="-20">
                <a:solidFill>
                  <a:srgbClr val="292934"/>
                </a:solidFill>
                <a:latin typeface="Calibri"/>
                <a:cs typeface="Calibri"/>
              </a:rPr>
              <a:t>kontrol</a:t>
            </a:r>
            <a:r>
              <a:rPr dirty="0" sz="1800" spc="-25">
                <a:solidFill>
                  <a:srgbClr val="29293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292934"/>
                </a:solidFill>
                <a:latin typeface="Calibri"/>
                <a:cs typeface="Calibri"/>
              </a:rPr>
              <a:t>sistemi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42890" y="6372453"/>
            <a:ext cx="2696845" cy="298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292934"/>
                </a:solidFill>
                <a:latin typeface="Calibri"/>
                <a:cs typeface="Calibri"/>
              </a:rPr>
              <a:t>Kapalı-çevrim </a:t>
            </a:r>
            <a:r>
              <a:rPr dirty="0" sz="1800" spc="-20">
                <a:solidFill>
                  <a:srgbClr val="292934"/>
                </a:solidFill>
                <a:latin typeface="Calibri"/>
                <a:cs typeface="Calibri"/>
              </a:rPr>
              <a:t>kontrol</a:t>
            </a:r>
            <a:r>
              <a:rPr dirty="0" sz="1800" spc="-55">
                <a:solidFill>
                  <a:srgbClr val="29293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292934"/>
                </a:solidFill>
                <a:latin typeface="Calibri"/>
                <a:cs typeface="Calibri"/>
              </a:rPr>
              <a:t>sistemi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09929"/>
            <a:ext cx="6816725" cy="60960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0" spc="-90"/>
              <a:t>Benzetim </a:t>
            </a:r>
            <a:r>
              <a:rPr dirty="0" sz="4000" spc="-50"/>
              <a:t>ve </a:t>
            </a:r>
            <a:r>
              <a:rPr dirty="0" sz="4000" spc="-95"/>
              <a:t>Modellemeye</a:t>
            </a:r>
            <a:r>
              <a:rPr dirty="0" sz="4000" spc="-530"/>
              <a:t> </a:t>
            </a:r>
            <a:r>
              <a:rPr dirty="0" sz="4000" spc="-85"/>
              <a:t>Giriş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548640" y="1541144"/>
            <a:ext cx="240792" cy="2423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48640" y="2126233"/>
            <a:ext cx="240792" cy="2423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8640" y="2711576"/>
            <a:ext cx="240792" cy="242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8640" y="3296792"/>
            <a:ext cx="240792" cy="2423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48640" y="3881882"/>
            <a:ext cx="240792" cy="2423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48640" y="4467225"/>
            <a:ext cx="240792" cy="2423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48640" y="5052440"/>
            <a:ext cx="240792" cy="2423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48640" y="5637593"/>
            <a:ext cx="240792" cy="2423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48640" y="6222809"/>
            <a:ext cx="240792" cy="24231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78255" y="1376045"/>
            <a:ext cx="5328285" cy="51708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5730">
              <a:lnSpc>
                <a:spcPct val="100000"/>
              </a:lnSpc>
            </a:pPr>
            <a:r>
              <a:rPr dirty="0" sz="3200">
                <a:solidFill>
                  <a:srgbClr val="292934"/>
                </a:solidFill>
                <a:latin typeface="Arial"/>
                <a:cs typeface="Arial"/>
              </a:rPr>
              <a:t>Benzetim</a:t>
            </a:r>
            <a:r>
              <a:rPr dirty="0" sz="3200" spc="-10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292934"/>
                </a:solidFill>
                <a:latin typeface="Arial"/>
                <a:cs typeface="Arial"/>
              </a:rPr>
              <a:t>nedir?</a:t>
            </a:r>
            <a:endParaRPr sz="3200">
              <a:latin typeface="Arial"/>
              <a:cs typeface="Arial"/>
            </a:endParaRPr>
          </a:p>
          <a:p>
            <a:pPr marL="102870" marR="3613150">
              <a:lnSpc>
                <a:spcPct val="120000"/>
              </a:lnSpc>
            </a:pPr>
            <a:r>
              <a:rPr dirty="0" sz="3200">
                <a:solidFill>
                  <a:srgbClr val="292934"/>
                </a:solidFill>
                <a:latin typeface="Arial"/>
                <a:cs typeface="Arial"/>
              </a:rPr>
              <a:t>Amaçl</a:t>
            </a:r>
            <a:r>
              <a:rPr dirty="0" sz="3200" spc="-15">
                <a:solidFill>
                  <a:srgbClr val="292934"/>
                </a:solidFill>
                <a:latin typeface="Arial"/>
                <a:cs typeface="Arial"/>
              </a:rPr>
              <a:t>a</a:t>
            </a:r>
            <a:r>
              <a:rPr dirty="0" sz="3200">
                <a:solidFill>
                  <a:srgbClr val="292934"/>
                </a:solidFill>
                <a:latin typeface="Arial"/>
                <a:cs typeface="Arial"/>
              </a:rPr>
              <a:t>rı  </a:t>
            </a:r>
            <a:r>
              <a:rPr dirty="0" sz="3200" spc="-10">
                <a:solidFill>
                  <a:srgbClr val="292934"/>
                </a:solidFill>
                <a:latin typeface="Arial"/>
                <a:cs typeface="Arial"/>
              </a:rPr>
              <a:t>Avantajı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3200">
                <a:solidFill>
                  <a:srgbClr val="292934"/>
                </a:solidFill>
                <a:latin typeface="Arial"/>
                <a:cs typeface="Arial"/>
              </a:rPr>
              <a:t>Ne zaman</a:t>
            </a:r>
            <a:r>
              <a:rPr dirty="0" sz="3200" spc="-8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292934"/>
                </a:solidFill>
                <a:latin typeface="Arial"/>
                <a:cs typeface="Arial"/>
              </a:rPr>
              <a:t>kullanılır?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dirty="0" sz="3200">
                <a:solidFill>
                  <a:srgbClr val="292934"/>
                </a:solidFill>
                <a:latin typeface="Arial"/>
                <a:cs typeface="Arial"/>
              </a:rPr>
              <a:t>Ne zaman iyi </a:t>
            </a:r>
            <a:r>
              <a:rPr dirty="0" sz="3200" spc="-5">
                <a:solidFill>
                  <a:srgbClr val="292934"/>
                </a:solidFill>
                <a:latin typeface="Arial"/>
                <a:cs typeface="Arial"/>
              </a:rPr>
              <a:t>bir </a:t>
            </a:r>
            <a:r>
              <a:rPr dirty="0" sz="3200">
                <a:solidFill>
                  <a:srgbClr val="292934"/>
                </a:solidFill>
                <a:latin typeface="Arial"/>
                <a:cs typeface="Arial"/>
              </a:rPr>
              <a:t>fikir</a:t>
            </a:r>
            <a:r>
              <a:rPr dirty="0" sz="3200" spc="-9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292934"/>
                </a:solidFill>
                <a:latin typeface="Arial"/>
                <a:cs typeface="Arial"/>
              </a:rPr>
              <a:t>değildir?</a:t>
            </a:r>
            <a:endParaRPr sz="3200">
              <a:latin typeface="Arial"/>
              <a:cs typeface="Arial"/>
            </a:endParaRPr>
          </a:p>
          <a:p>
            <a:pPr marL="125730" marR="1899920">
              <a:lnSpc>
                <a:spcPct val="120000"/>
              </a:lnSpc>
            </a:pPr>
            <a:r>
              <a:rPr dirty="0" sz="3200">
                <a:solidFill>
                  <a:srgbClr val="292934"/>
                </a:solidFill>
                <a:latin typeface="Arial"/>
                <a:cs typeface="Arial"/>
              </a:rPr>
              <a:t>Dezavantajı  </a:t>
            </a:r>
            <a:r>
              <a:rPr dirty="0" sz="3200" spc="-5">
                <a:solidFill>
                  <a:srgbClr val="292934"/>
                </a:solidFill>
                <a:latin typeface="Arial"/>
                <a:cs typeface="Arial"/>
              </a:rPr>
              <a:t>Uygulama</a:t>
            </a:r>
            <a:r>
              <a:rPr dirty="0" sz="3200" spc="-24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292934"/>
                </a:solidFill>
                <a:latin typeface="Arial"/>
                <a:cs typeface="Arial"/>
              </a:rPr>
              <a:t>Alanları  </a:t>
            </a:r>
            <a:r>
              <a:rPr dirty="0" sz="3200">
                <a:solidFill>
                  <a:srgbClr val="292934"/>
                </a:solidFill>
                <a:latin typeface="Arial"/>
                <a:cs typeface="Arial"/>
              </a:rPr>
              <a:t>Sistem</a:t>
            </a:r>
            <a:endParaRPr sz="3200">
              <a:latin typeface="Arial"/>
              <a:cs typeface="Arial"/>
            </a:endParaRPr>
          </a:p>
          <a:p>
            <a:pPr marL="125730">
              <a:lnSpc>
                <a:spcPct val="100000"/>
              </a:lnSpc>
              <a:spcBef>
                <a:spcPts val="765"/>
              </a:spcBef>
            </a:pPr>
            <a:r>
              <a:rPr dirty="0" sz="3200" spc="-5">
                <a:solidFill>
                  <a:srgbClr val="292934"/>
                </a:solidFill>
                <a:latin typeface="Arial"/>
                <a:cs typeface="Arial"/>
              </a:rPr>
              <a:t>Sistemin</a:t>
            </a:r>
            <a:r>
              <a:rPr dirty="0" sz="3200" spc="-2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292934"/>
                </a:solidFill>
                <a:latin typeface="Arial"/>
                <a:cs typeface="Arial"/>
              </a:rPr>
              <a:t>Bileşenleri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90">
                <a:solidFill>
                  <a:srgbClr val="FF0000"/>
                </a:solidFill>
              </a:rPr>
              <a:t>Ayrık </a:t>
            </a:r>
            <a:r>
              <a:rPr dirty="0" sz="2800" spc="-85">
                <a:solidFill>
                  <a:srgbClr val="FF0000"/>
                </a:solidFill>
              </a:rPr>
              <a:t>zamanlı</a:t>
            </a:r>
            <a:r>
              <a:rPr dirty="0" sz="2800" spc="-415">
                <a:solidFill>
                  <a:srgbClr val="FF0000"/>
                </a:solidFill>
              </a:rPr>
              <a:t> </a:t>
            </a:r>
            <a:r>
              <a:rPr dirty="0" sz="2800" spc="-90">
                <a:solidFill>
                  <a:srgbClr val="FF0000"/>
                </a:solidFill>
              </a:rPr>
              <a:t>sistemler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35940" y="874014"/>
            <a:ext cx="8199120" cy="4488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marR="36830" indent="-182880">
              <a:lnSpc>
                <a:spcPct val="100000"/>
              </a:lnSpc>
              <a:buClr>
                <a:srgbClr val="92A199"/>
              </a:buClr>
              <a:buSzPct val="84782"/>
              <a:buChar char="•"/>
              <a:tabLst>
                <a:tab pos="195580" algn="l"/>
              </a:tabLst>
            </a:pPr>
            <a:r>
              <a:rPr dirty="0" sz="2300">
                <a:solidFill>
                  <a:srgbClr val="292934"/>
                </a:solidFill>
                <a:latin typeface="Arial"/>
                <a:cs typeface="Arial"/>
              </a:rPr>
              <a:t>Şimdiye kadar verilen sistemler (direnç </a:t>
            </a:r>
            <a:r>
              <a:rPr dirty="0" sz="2300" spc="-10">
                <a:solidFill>
                  <a:srgbClr val="292934"/>
                </a:solidFill>
                <a:latin typeface="Arial"/>
                <a:cs typeface="Arial"/>
              </a:rPr>
              <a:t>ve </a:t>
            </a:r>
            <a:r>
              <a:rPr dirty="0" sz="2300">
                <a:solidFill>
                  <a:srgbClr val="292934"/>
                </a:solidFill>
                <a:latin typeface="Arial"/>
                <a:cs typeface="Arial"/>
              </a:rPr>
              <a:t>kapasitör</a:t>
            </a:r>
            <a:r>
              <a:rPr dirty="0" sz="2300" spc="-2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300">
                <a:solidFill>
                  <a:srgbClr val="292934"/>
                </a:solidFill>
                <a:latin typeface="Arial"/>
                <a:cs typeface="Arial"/>
              </a:rPr>
              <a:t>devreleri)  sürekli zaman sürümlü</a:t>
            </a:r>
            <a:r>
              <a:rPr dirty="0" sz="2300" spc="-17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300" spc="-10">
                <a:solidFill>
                  <a:srgbClr val="292934"/>
                </a:solidFill>
                <a:latin typeface="Arial"/>
                <a:cs typeface="Arial"/>
              </a:rPr>
              <a:t>sistemlerdir.</a:t>
            </a:r>
            <a:endParaRPr sz="2300">
              <a:latin typeface="Arial"/>
              <a:cs typeface="Arial"/>
            </a:endParaRPr>
          </a:p>
          <a:p>
            <a:pPr marL="195580" marR="457200" indent="-182880">
              <a:lnSpc>
                <a:spcPct val="100000"/>
              </a:lnSpc>
              <a:spcBef>
                <a:spcPts val="550"/>
              </a:spcBef>
              <a:buClr>
                <a:srgbClr val="92A199"/>
              </a:buClr>
              <a:buSzPct val="84782"/>
              <a:buChar char="•"/>
              <a:tabLst>
                <a:tab pos="195580" algn="l"/>
                <a:tab pos="3014980" algn="l"/>
              </a:tabLst>
            </a:pPr>
            <a:r>
              <a:rPr dirty="0" sz="2300" spc="-5">
                <a:solidFill>
                  <a:srgbClr val="292934"/>
                </a:solidFill>
                <a:latin typeface="Arial"/>
                <a:cs typeface="Arial"/>
              </a:rPr>
              <a:t>Zaman-sürümlü </a:t>
            </a:r>
            <a:r>
              <a:rPr dirty="0" sz="2300">
                <a:solidFill>
                  <a:srgbClr val="292934"/>
                </a:solidFill>
                <a:latin typeface="Arial"/>
                <a:cs typeface="Arial"/>
              </a:rPr>
              <a:t>modeller girişi bütün zaman dilimlerinde  değişen</a:t>
            </a:r>
            <a:r>
              <a:rPr dirty="0" sz="2300" spc="-4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300" spc="-10">
                <a:solidFill>
                  <a:srgbClr val="292934"/>
                </a:solidFill>
                <a:latin typeface="Arial"/>
                <a:cs typeface="Arial"/>
              </a:rPr>
              <a:t>sistemlerdir.	</a:t>
            </a:r>
            <a:r>
              <a:rPr dirty="0" sz="2300" spc="-5">
                <a:solidFill>
                  <a:srgbClr val="292934"/>
                </a:solidFill>
                <a:latin typeface="Arial"/>
                <a:cs typeface="Arial"/>
              </a:rPr>
              <a:t>Bu </a:t>
            </a:r>
            <a:r>
              <a:rPr dirty="0" sz="2300">
                <a:solidFill>
                  <a:srgbClr val="292934"/>
                </a:solidFill>
                <a:latin typeface="Arial"/>
                <a:cs typeface="Arial"/>
              </a:rPr>
              <a:t>özel durumda t</a:t>
            </a:r>
            <a:r>
              <a:rPr dirty="0" sz="2300" spc="-114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300">
                <a:solidFill>
                  <a:srgbClr val="292934"/>
                </a:solidFill>
                <a:latin typeface="Arial"/>
                <a:cs typeface="Arial"/>
              </a:rPr>
              <a:t>zamanı</a:t>
            </a:r>
            <a:r>
              <a:rPr dirty="0" sz="2300" spc="-6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300" spc="-10">
                <a:solidFill>
                  <a:srgbClr val="292934"/>
                </a:solidFill>
                <a:latin typeface="Arial"/>
                <a:cs typeface="Arial"/>
              </a:rPr>
              <a:t>süreklidir. </a:t>
            </a:r>
            <a:r>
              <a:rPr dirty="0" sz="23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300">
                <a:solidFill>
                  <a:srgbClr val="292934"/>
                </a:solidFill>
                <a:latin typeface="Arial"/>
                <a:cs typeface="Arial"/>
              </a:rPr>
              <a:t>Çünkü </a:t>
            </a:r>
            <a:r>
              <a:rPr dirty="0" sz="2300" spc="-5">
                <a:solidFill>
                  <a:srgbClr val="292934"/>
                </a:solidFill>
                <a:latin typeface="Arial"/>
                <a:cs typeface="Arial"/>
              </a:rPr>
              <a:t>çıkış </a:t>
            </a:r>
            <a:r>
              <a:rPr dirty="0" sz="2300">
                <a:solidFill>
                  <a:srgbClr val="292934"/>
                </a:solidFill>
                <a:latin typeface="Arial"/>
                <a:cs typeface="Arial"/>
              </a:rPr>
              <a:t>diferansiyel denklem ile</a:t>
            </a:r>
            <a:r>
              <a:rPr dirty="0" sz="2300" spc="-13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300" spc="-15">
                <a:solidFill>
                  <a:srgbClr val="292934"/>
                </a:solidFill>
                <a:latin typeface="Arial"/>
                <a:cs typeface="Arial"/>
              </a:rPr>
              <a:t>gösterilir.</a:t>
            </a:r>
            <a:endParaRPr sz="23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50"/>
              </a:spcBef>
              <a:buClr>
                <a:srgbClr val="92A199"/>
              </a:buClr>
              <a:buSzPct val="84782"/>
              <a:buChar char="•"/>
              <a:tabLst>
                <a:tab pos="195580" algn="l"/>
              </a:tabLst>
            </a:pPr>
            <a:r>
              <a:rPr dirty="0" sz="2300">
                <a:solidFill>
                  <a:srgbClr val="292934"/>
                </a:solidFill>
                <a:latin typeface="Arial"/>
                <a:cs typeface="Arial"/>
              </a:rPr>
              <a:t>Eğer sistem olayları sadece belirli zamanlarda</a:t>
            </a:r>
            <a:r>
              <a:rPr dirty="0" sz="2300" spc="-25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300">
                <a:solidFill>
                  <a:srgbClr val="292934"/>
                </a:solidFill>
                <a:latin typeface="Arial"/>
                <a:cs typeface="Arial"/>
              </a:rPr>
              <a:t>oluşuyorsa</a:t>
            </a:r>
            <a:endParaRPr sz="2300">
              <a:latin typeface="Arial"/>
              <a:cs typeface="Arial"/>
            </a:endParaRPr>
          </a:p>
          <a:p>
            <a:pPr marL="194945">
              <a:lnSpc>
                <a:spcPct val="100000"/>
              </a:lnSpc>
            </a:pPr>
            <a:r>
              <a:rPr dirty="0" sz="2300">
                <a:solidFill>
                  <a:srgbClr val="292934"/>
                </a:solidFill>
                <a:latin typeface="Arial"/>
                <a:cs typeface="Arial"/>
              </a:rPr>
              <a:t>ayrık zamanlı bir sistemden</a:t>
            </a:r>
            <a:r>
              <a:rPr dirty="0" sz="2300" spc="-1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300" spc="-15">
                <a:solidFill>
                  <a:srgbClr val="292934"/>
                </a:solidFill>
                <a:latin typeface="Arial"/>
                <a:cs typeface="Arial"/>
              </a:rPr>
              <a:t>bahsedilir.</a:t>
            </a:r>
            <a:endParaRPr sz="2300">
              <a:latin typeface="Arial"/>
              <a:cs typeface="Arial"/>
            </a:endParaRPr>
          </a:p>
          <a:p>
            <a:pPr marL="195580" marR="5080" indent="-182880">
              <a:lnSpc>
                <a:spcPct val="100000"/>
              </a:lnSpc>
              <a:spcBef>
                <a:spcPts val="550"/>
              </a:spcBef>
              <a:buClr>
                <a:srgbClr val="92A199"/>
              </a:buClr>
              <a:buSzPct val="84782"/>
              <a:buChar char="•"/>
              <a:tabLst>
                <a:tab pos="195580" algn="l"/>
                <a:tab pos="6586855" algn="l"/>
              </a:tabLst>
            </a:pPr>
            <a:r>
              <a:rPr dirty="0" sz="2300">
                <a:solidFill>
                  <a:srgbClr val="292934"/>
                </a:solidFill>
                <a:latin typeface="Arial"/>
                <a:cs typeface="Arial"/>
              </a:rPr>
              <a:t>Bu tür bir sistemde tk = </a:t>
            </a:r>
            <a:r>
              <a:rPr dirty="0" sz="2300" spc="-10">
                <a:solidFill>
                  <a:srgbClr val="292934"/>
                </a:solidFill>
                <a:latin typeface="Arial"/>
                <a:cs typeface="Arial"/>
              </a:rPr>
              <a:t>t0 </a:t>
            </a:r>
            <a:r>
              <a:rPr dirty="0" sz="2300">
                <a:solidFill>
                  <a:srgbClr val="292934"/>
                </a:solidFill>
                <a:latin typeface="Arial"/>
                <a:cs typeface="Arial"/>
              </a:rPr>
              <a:t>+ hk for k = 0, 1, . .</a:t>
            </a:r>
            <a:r>
              <a:rPr dirty="0" sz="2300" spc="-114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300">
                <a:solidFill>
                  <a:srgbClr val="292934"/>
                </a:solidFill>
                <a:latin typeface="Arial"/>
                <a:cs typeface="Arial"/>
              </a:rPr>
              <a:t>.</a:t>
            </a:r>
            <a:r>
              <a:rPr dirty="0" sz="23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300">
                <a:solidFill>
                  <a:srgbClr val="292934"/>
                </a:solidFill>
                <a:latin typeface="Arial"/>
                <a:cs typeface="Arial"/>
              </a:rPr>
              <a:t>.	İle</a:t>
            </a:r>
            <a:r>
              <a:rPr dirty="0" sz="2300" spc="-10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300">
                <a:solidFill>
                  <a:srgbClr val="292934"/>
                </a:solidFill>
                <a:latin typeface="Arial"/>
                <a:cs typeface="Arial"/>
              </a:rPr>
              <a:t>ifade </a:t>
            </a:r>
            <a:r>
              <a:rPr dirty="0" sz="23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300" spc="-20">
                <a:solidFill>
                  <a:srgbClr val="292934"/>
                </a:solidFill>
                <a:latin typeface="Arial"/>
                <a:cs typeface="Arial"/>
              </a:rPr>
              <a:t>edilir. </a:t>
            </a:r>
            <a:r>
              <a:rPr dirty="0" sz="2300" spc="-70">
                <a:solidFill>
                  <a:srgbClr val="292934"/>
                </a:solidFill>
                <a:latin typeface="Arial"/>
                <a:cs typeface="Arial"/>
              </a:rPr>
              <a:t>Ve </a:t>
            </a:r>
            <a:r>
              <a:rPr dirty="0" sz="2300">
                <a:solidFill>
                  <a:srgbClr val="292934"/>
                </a:solidFill>
                <a:latin typeface="Arial"/>
                <a:cs typeface="Arial"/>
              </a:rPr>
              <a:t>burada k </a:t>
            </a:r>
            <a:r>
              <a:rPr dirty="0" sz="2300" spc="-5">
                <a:solidFill>
                  <a:srgbClr val="292934"/>
                </a:solidFill>
                <a:latin typeface="Arial"/>
                <a:cs typeface="Arial"/>
              </a:rPr>
              <a:t>negatif </a:t>
            </a:r>
            <a:r>
              <a:rPr dirty="0" sz="2300">
                <a:solidFill>
                  <a:srgbClr val="292934"/>
                </a:solidFill>
                <a:latin typeface="Arial"/>
                <a:cs typeface="Arial"/>
              </a:rPr>
              <a:t>olmayan tam sayı </a:t>
            </a:r>
            <a:r>
              <a:rPr dirty="0" sz="2300" spc="-15">
                <a:solidFill>
                  <a:srgbClr val="292934"/>
                </a:solidFill>
                <a:latin typeface="Arial"/>
                <a:cs typeface="Arial"/>
              </a:rPr>
              <a:t>değerlerdir. </a:t>
            </a:r>
            <a:r>
              <a:rPr dirty="0" sz="2300" spc="10">
                <a:solidFill>
                  <a:srgbClr val="292934"/>
                </a:solidFill>
                <a:latin typeface="Arial"/>
                <a:cs typeface="Arial"/>
              </a:rPr>
              <a:t>tk  </a:t>
            </a:r>
            <a:r>
              <a:rPr dirty="0" sz="2300">
                <a:solidFill>
                  <a:srgbClr val="292934"/>
                </a:solidFill>
                <a:latin typeface="Arial"/>
                <a:cs typeface="Arial"/>
              </a:rPr>
              <a:t>başlangıç t0 zamanı ile başlar sistem sinyali h birim</a:t>
            </a:r>
            <a:r>
              <a:rPr dirty="0" sz="2300" spc="-27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300">
                <a:solidFill>
                  <a:srgbClr val="292934"/>
                </a:solidFill>
                <a:latin typeface="Arial"/>
                <a:cs typeface="Arial"/>
              </a:rPr>
              <a:t>zamanına  kadar</a:t>
            </a:r>
            <a:r>
              <a:rPr dirty="0" sz="2300" spc="-10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300">
                <a:solidFill>
                  <a:srgbClr val="292934"/>
                </a:solidFill>
                <a:latin typeface="Arial"/>
                <a:cs typeface="Arial"/>
              </a:rPr>
              <a:t>değişmez.</a:t>
            </a:r>
            <a:endParaRPr sz="23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50"/>
              </a:spcBef>
              <a:buClr>
                <a:srgbClr val="92A199"/>
              </a:buClr>
              <a:buSzPct val="84090"/>
              <a:buFont typeface="Arial"/>
              <a:buChar char="•"/>
              <a:tabLst>
                <a:tab pos="195580" algn="l"/>
              </a:tabLst>
            </a:pPr>
            <a:r>
              <a:rPr dirty="0" sz="2200" i="1">
                <a:solidFill>
                  <a:srgbClr val="292934"/>
                </a:solidFill>
                <a:latin typeface="Arial"/>
                <a:cs typeface="Arial"/>
              </a:rPr>
              <a:t>t</a:t>
            </a:r>
            <a:r>
              <a:rPr dirty="0" sz="1500" i="1">
                <a:solidFill>
                  <a:srgbClr val="292934"/>
                </a:solidFill>
                <a:latin typeface="Arial"/>
                <a:cs typeface="Arial"/>
              </a:rPr>
              <a:t>k+</a:t>
            </a:r>
            <a:r>
              <a:rPr dirty="0" sz="1500">
                <a:solidFill>
                  <a:srgbClr val="292934"/>
                </a:solidFill>
                <a:latin typeface="Arial"/>
                <a:cs typeface="Arial"/>
              </a:rPr>
              <a:t>1 </a:t>
            </a:r>
            <a:r>
              <a:rPr dirty="0" sz="2200" spc="-5" i="1">
                <a:solidFill>
                  <a:srgbClr val="292934"/>
                </a:solidFill>
                <a:latin typeface="Arial"/>
                <a:cs typeface="Arial"/>
              </a:rPr>
              <a:t>- t</a:t>
            </a:r>
            <a:r>
              <a:rPr dirty="0" sz="1500" spc="-5" i="1">
                <a:solidFill>
                  <a:srgbClr val="292934"/>
                </a:solidFill>
                <a:latin typeface="Arial"/>
                <a:cs typeface="Arial"/>
              </a:rPr>
              <a:t>k </a:t>
            </a:r>
            <a:r>
              <a:rPr dirty="0" sz="2200" spc="-5" i="1">
                <a:solidFill>
                  <a:srgbClr val="292934"/>
                </a:solidFill>
                <a:latin typeface="Arial"/>
                <a:cs typeface="Arial"/>
              </a:rPr>
              <a:t>= h </a:t>
            </a:r>
            <a:r>
              <a:rPr dirty="0" sz="2300">
                <a:solidFill>
                  <a:srgbClr val="292934"/>
                </a:solidFill>
                <a:latin typeface="Arial"/>
                <a:cs typeface="Arial"/>
              </a:rPr>
              <a:t>örnekleme oranının adım</a:t>
            </a:r>
            <a:r>
              <a:rPr dirty="0" sz="2300" spc="16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300" spc="-15">
                <a:solidFill>
                  <a:srgbClr val="292934"/>
                </a:solidFill>
                <a:latin typeface="Arial"/>
                <a:cs typeface="Arial"/>
              </a:rPr>
              <a:t>boyutudur.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5720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85">
                <a:solidFill>
                  <a:srgbClr val="FF0000"/>
                </a:solidFill>
              </a:rPr>
              <a:t>Örnek: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35940" y="1381064"/>
            <a:ext cx="7880350" cy="10496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marR="5080" indent="-182880">
              <a:lnSpc>
                <a:spcPct val="99800"/>
              </a:lnSpc>
              <a:buClr>
                <a:srgbClr val="92A199"/>
              </a:buClr>
              <a:buSzPct val="84782"/>
              <a:buChar char="•"/>
              <a:tabLst>
                <a:tab pos="195580" algn="l"/>
                <a:tab pos="1539875" algn="l"/>
                <a:tab pos="3758565" algn="l"/>
                <a:tab pos="6261735" algn="l"/>
              </a:tabLst>
            </a:pPr>
            <a:r>
              <a:rPr dirty="0" sz="2300">
                <a:solidFill>
                  <a:srgbClr val="292934"/>
                </a:solidFill>
                <a:latin typeface="Arial"/>
                <a:cs typeface="Arial"/>
              </a:rPr>
              <a:t>Sürekli zamanlı bir </a:t>
            </a:r>
            <a:r>
              <a:rPr dirty="0" sz="2300" i="1">
                <a:solidFill>
                  <a:srgbClr val="292934"/>
                </a:solidFill>
                <a:latin typeface="Arial"/>
                <a:cs typeface="Arial"/>
              </a:rPr>
              <a:t>x(t) = </a:t>
            </a:r>
            <a:r>
              <a:rPr dirty="0" sz="2300" spc="-5">
                <a:solidFill>
                  <a:srgbClr val="292934"/>
                </a:solidFill>
                <a:latin typeface="Arial"/>
                <a:cs typeface="Arial"/>
              </a:rPr>
              <a:t>cos(</a:t>
            </a:r>
            <a:r>
              <a:rPr dirty="0" sz="2300" spc="-5">
                <a:solidFill>
                  <a:srgbClr val="292934"/>
                </a:solidFill>
                <a:latin typeface="Symbol"/>
                <a:cs typeface="Symbol"/>
              </a:rPr>
              <a:t></a:t>
            </a:r>
            <a:r>
              <a:rPr dirty="0" sz="2300" spc="-5">
                <a:solidFill>
                  <a:srgbClr val="292934"/>
                </a:solidFill>
                <a:latin typeface="Arial"/>
                <a:cs typeface="Arial"/>
              </a:rPr>
              <a:t>t) </a:t>
            </a:r>
            <a:r>
              <a:rPr dirty="0" sz="2300">
                <a:solidFill>
                  <a:srgbClr val="292934"/>
                </a:solidFill>
                <a:latin typeface="Arial"/>
                <a:cs typeface="Arial"/>
              </a:rPr>
              <a:t>sinyalinin tk=3+(1/2)k</a:t>
            </a:r>
            <a:r>
              <a:rPr dirty="0" sz="2300" spc="-2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300">
                <a:solidFill>
                  <a:srgbClr val="292934"/>
                </a:solidFill>
                <a:latin typeface="Arial"/>
                <a:cs typeface="Arial"/>
              </a:rPr>
              <a:t>ayrık  zamanlarda</a:t>
            </a:r>
            <a:r>
              <a:rPr dirty="0" sz="2300" spc="-5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300">
                <a:solidFill>
                  <a:srgbClr val="292934"/>
                </a:solidFill>
                <a:latin typeface="Arial"/>
                <a:cs typeface="Arial"/>
              </a:rPr>
              <a:t>örneklendiğini	düşünelim.</a:t>
            </a:r>
            <a:r>
              <a:rPr dirty="0" sz="2300" spc="-7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300">
                <a:solidFill>
                  <a:srgbClr val="292934"/>
                </a:solidFill>
                <a:latin typeface="Arial"/>
                <a:cs typeface="Arial"/>
              </a:rPr>
              <a:t>Burada</a:t>
            </a:r>
            <a:r>
              <a:rPr dirty="0" sz="2300" spc="-8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300">
                <a:solidFill>
                  <a:srgbClr val="292934"/>
                </a:solidFill>
                <a:latin typeface="Arial"/>
                <a:cs typeface="Arial"/>
              </a:rPr>
              <a:t>örnekleme </a:t>
            </a:r>
            <a:r>
              <a:rPr dirty="0" sz="23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300">
                <a:solidFill>
                  <a:srgbClr val="292934"/>
                </a:solidFill>
                <a:latin typeface="Arial"/>
                <a:cs typeface="Arial"/>
              </a:rPr>
              <a:t>uzunluğu	</a:t>
            </a:r>
            <a:r>
              <a:rPr dirty="0" sz="2300" i="1">
                <a:solidFill>
                  <a:srgbClr val="292934"/>
                </a:solidFill>
                <a:latin typeface="Arial"/>
                <a:cs typeface="Arial"/>
              </a:rPr>
              <a:t>h =(1/2) dolup ve</a:t>
            </a:r>
            <a:r>
              <a:rPr dirty="0" sz="2300" spc="-70" i="1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300" i="1">
                <a:solidFill>
                  <a:srgbClr val="292934"/>
                </a:solidFill>
                <a:latin typeface="Arial"/>
                <a:cs typeface="Arial"/>
              </a:rPr>
              <a:t>başlangıç</a:t>
            </a:r>
            <a:r>
              <a:rPr dirty="0" sz="2300" spc="-35" i="1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300" i="1">
                <a:solidFill>
                  <a:srgbClr val="292934"/>
                </a:solidFill>
                <a:latin typeface="Arial"/>
                <a:cs typeface="Arial"/>
              </a:rPr>
              <a:t>zamanı	</a:t>
            </a:r>
            <a:r>
              <a:rPr dirty="0" sz="2300">
                <a:solidFill>
                  <a:srgbClr val="292934"/>
                </a:solidFill>
                <a:latin typeface="Arial"/>
                <a:cs typeface="Arial"/>
              </a:rPr>
              <a:t>t0=3</a:t>
            </a:r>
            <a:r>
              <a:rPr dirty="0" sz="2300" spc="-114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300">
                <a:solidFill>
                  <a:srgbClr val="292934"/>
                </a:solidFill>
                <a:latin typeface="Arial"/>
                <a:cs typeface="Arial"/>
              </a:rPr>
              <a:t>olsun.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604511"/>
            <a:ext cx="498983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4782"/>
              <a:buChar char="•"/>
              <a:tabLst>
                <a:tab pos="195580" algn="l"/>
              </a:tabLst>
            </a:pPr>
            <a:r>
              <a:rPr dirty="0" sz="2300">
                <a:solidFill>
                  <a:srgbClr val="292934"/>
                </a:solidFill>
                <a:latin typeface="Arial"/>
                <a:cs typeface="Arial"/>
              </a:rPr>
              <a:t>Dolayısıyla </a:t>
            </a:r>
            <a:r>
              <a:rPr dirty="0" sz="2300" spc="-5">
                <a:solidFill>
                  <a:srgbClr val="292934"/>
                </a:solidFill>
                <a:latin typeface="Arial"/>
                <a:cs typeface="Arial"/>
              </a:rPr>
              <a:t>x(k) </a:t>
            </a:r>
            <a:r>
              <a:rPr dirty="0" sz="2300">
                <a:solidFill>
                  <a:srgbClr val="292934"/>
                </a:solidFill>
                <a:latin typeface="Arial"/>
                <a:cs typeface="Arial"/>
              </a:rPr>
              <a:t>aşağıdaki gibi</a:t>
            </a:r>
            <a:r>
              <a:rPr dirty="0" sz="2300" spc="-13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300" spc="-20">
                <a:solidFill>
                  <a:srgbClr val="292934"/>
                </a:solidFill>
                <a:latin typeface="Arial"/>
                <a:cs typeface="Arial"/>
              </a:rPr>
              <a:t>yazılır.</a:t>
            </a:r>
            <a:endParaRPr sz="23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7450" y="2565273"/>
            <a:ext cx="4055999" cy="16558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65212" y="5084762"/>
            <a:ext cx="4298950" cy="1001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42721"/>
            <a:ext cx="7838440" cy="2424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marR="5080" indent="-182880">
              <a:lnSpc>
                <a:spcPct val="100000"/>
              </a:lnSpc>
              <a:buClr>
                <a:srgbClr val="92A199"/>
              </a:buClr>
              <a:buSzPct val="84090"/>
              <a:buFont typeface="Arial"/>
              <a:buChar char="•"/>
              <a:tabLst>
                <a:tab pos="195580" algn="l"/>
              </a:tabLst>
            </a:pPr>
            <a:r>
              <a:rPr dirty="0" sz="2200" spc="-5" b="1">
                <a:solidFill>
                  <a:srgbClr val="FF0000"/>
                </a:solidFill>
                <a:latin typeface="Arial"/>
                <a:cs typeface="Arial"/>
              </a:rPr>
              <a:t>Örnek: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Her 10 saniyede </a:t>
            </a:r>
            <a:r>
              <a:rPr dirty="0" sz="2200" spc="-35">
                <a:solidFill>
                  <a:srgbClr val="292934"/>
                </a:solidFill>
                <a:latin typeface="Arial"/>
                <a:cs typeface="Arial"/>
              </a:rPr>
              <a:t>bir, </a:t>
            </a:r>
            <a:r>
              <a:rPr dirty="0" sz="2200">
                <a:solidFill>
                  <a:srgbClr val="292934"/>
                </a:solidFill>
                <a:latin typeface="Arial"/>
                <a:cs typeface="Arial"/>
              </a:rPr>
              <a:t>bir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kutunun ulaştığı bir fabrika  </a:t>
            </a:r>
            <a:r>
              <a:rPr dirty="0" sz="2200" spc="-10">
                <a:solidFill>
                  <a:srgbClr val="292934"/>
                </a:solidFill>
                <a:latin typeface="Arial"/>
                <a:cs typeface="Arial"/>
              </a:rPr>
              <a:t>taşıyıcı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sistemi düşünelim. Kutuların ağırlıkları sırasıyla 5, 10,  </a:t>
            </a:r>
            <a:r>
              <a:rPr dirty="0" sz="2200" spc="-10">
                <a:solidFill>
                  <a:srgbClr val="292934"/>
                </a:solidFill>
                <a:latin typeface="Arial"/>
                <a:cs typeface="Arial"/>
              </a:rPr>
              <a:t>ve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15 </a:t>
            </a:r>
            <a:r>
              <a:rPr dirty="0" sz="2200" spc="-20">
                <a:solidFill>
                  <a:srgbClr val="292934"/>
                </a:solidFill>
                <a:latin typeface="Arial"/>
                <a:cs typeface="Arial"/>
              </a:rPr>
              <a:t>kg’dır.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Fakat 5kg ve 15kg’lık kutuların gelme olasılığı 10  kg’ın gelme olasılığından </a:t>
            </a:r>
            <a:r>
              <a:rPr dirty="0" sz="2200">
                <a:solidFill>
                  <a:srgbClr val="292934"/>
                </a:solidFill>
                <a:latin typeface="Arial"/>
                <a:cs typeface="Arial"/>
              </a:rPr>
              <a:t>iki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kat </a:t>
            </a:r>
            <a:r>
              <a:rPr dirty="0" sz="2200" spc="-20">
                <a:solidFill>
                  <a:srgbClr val="292934"/>
                </a:solidFill>
                <a:latin typeface="Arial"/>
                <a:cs typeface="Arial"/>
              </a:rPr>
              <a:t>fazladır.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Bu </a:t>
            </a:r>
            <a:r>
              <a:rPr dirty="0" sz="2200">
                <a:solidFill>
                  <a:srgbClr val="292934"/>
                </a:solidFill>
                <a:latin typeface="Arial"/>
                <a:cs typeface="Arial"/>
              </a:rPr>
              <a:t>sistem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nasıl  modellenir ve benzetimi nasıl</a:t>
            </a:r>
            <a:r>
              <a:rPr dirty="0" sz="2200" spc="3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yapılır?</a:t>
            </a:r>
            <a:endParaRPr sz="2200">
              <a:latin typeface="Arial"/>
              <a:cs typeface="Arial"/>
            </a:endParaRPr>
          </a:p>
          <a:p>
            <a:pPr marL="195580" marR="360680" indent="-182880">
              <a:lnSpc>
                <a:spcPct val="100000"/>
              </a:lnSpc>
              <a:spcBef>
                <a:spcPts val="525"/>
              </a:spcBef>
              <a:buClr>
                <a:srgbClr val="92A199"/>
              </a:buClr>
              <a:buSzPct val="84090"/>
              <a:buFont typeface="Arial"/>
              <a:buChar char="•"/>
              <a:tabLst>
                <a:tab pos="195580" algn="l"/>
              </a:tabLst>
            </a:pPr>
            <a:r>
              <a:rPr dirty="0" sz="2200" spc="-5" b="1">
                <a:solidFill>
                  <a:srgbClr val="FF0000"/>
                </a:solidFill>
                <a:latin typeface="Arial"/>
                <a:cs typeface="Arial"/>
              </a:rPr>
              <a:t>Çözüm: </a:t>
            </a:r>
            <a:r>
              <a:rPr dirty="0" sz="2200" spc="-25">
                <a:solidFill>
                  <a:srgbClr val="292934"/>
                </a:solidFill>
                <a:latin typeface="Arial"/>
                <a:cs typeface="Arial"/>
              </a:rPr>
              <a:t>Tanımlamadan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kutuların ağırlık dağılımı aşağıdaki  </a:t>
            </a:r>
            <a:r>
              <a:rPr dirty="0" sz="2200" spc="-20">
                <a:solidFill>
                  <a:srgbClr val="292934"/>
                </a:solidFill>
                <a:latin typeface="Arial"/>
                <a:cs typeface="Arial"/>
              </a:rPr>
              <a:t>gibidir.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66750" y="3051175"/>
            <a:ext cx="2771775" cy="2249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922776" y="2525648"/>
            <a:ext cx="4679950" cy="2505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47217" y="4885944"/>
            <a:ext cx="8268334" cy="17824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40760">
              <a:lnSpc>
                <a:spcPct val="100000"/>
              </a:lnSpc>
            </a:pP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Şekil.  Deterministik taşıyıcı</a:t>
            </a:r>
            <a:r>
              <a:rPr dirty="0" sz="1800" spc="-13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sistem</a:t>
            </a:r>
            <a:endParaRPr sz="18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0000"/>
              </a:lnSpc>
              <a:spcBef>
                <a:spcPts val="1100"/>
              </a:spcBef>
            </a:pPr>
            <a:r>
              <a:rPr dirty="0" sz="2200" spc="-15" b="1">
                <a:solidFill>
                  <a:srgbClr val="292934"/>
                </a:solidFill>
                <a:latin typeface="Calibri"/>
                <a:cs typeface="Calibri"/>
              </a:rPr>
              <a:t>Burada </a:t>
            </a:r>
            <a:r>
              <a:rPr dirty="0" sz="2200" spc="-5" b="1">
                <a:solidFill>
                  <a:srgbClr val="292934"/>
                </a:solidFill>
                <a:latin typeface="Calibri"/>
                <a:cs typeface="Calibri"/>
              </a:rPr>
              <a:t>W </a:t>
            </a:r>
            <a:r>
              <a:rPr dirty="0" sz="2200" b="1">
                <a:solidFill>
                  <a:srgbClr val="292934"/>
                </a:solidFill>
                <a:latin typeface="Calibri"/>
                <a:cs typeface="Calibri"/>
              </a:rPr>
              <a:t>üç </a:t>
            </a:r>
            <a:r>
              <a:rPr dirty="0" sz="2200" spc="-10" b="1">
                <a:solidFill>
                  <a:srgbClr val="292934"/>
                </a:solidFill>
                <a:latin typeface="Calibri"/>
                <a:cs typeface="Calibri"/>
              </a:rPr>
              <a:t>ayrık </a:t>
            </a:r>
            <a:r>
              <a:rPr dirty="0" sz="2200" spc="-5" b="1">
                <a:solidFill>
                  <a:srgbClr val="292934"/>
                </a:solidFill>
                <a:latin typeface="Calibri"/>
                <a:cs typeface="Calibri"/>
              </a:rPr>
              <a:t>ağırlık değerinden birini alan ağırlık </a:t>
            </a:r>
            <a:r>
              <a:rPr dirty="0" sz="2200" spc="-25" b="1">
                <a:solidFill>
                  <a:srgbClr val="292934"/>
                </a:solidFill>
                <a:latin typeface="Calibri"/>
                <a:cs typeface="Calibri"/>
              </a:rPr>
              <a:t>değişkenidir.  </a:t>
            </a:r>
            <a:r>
              <a:rPr dirty="0" sz="2200" spc="-5" b="1">
                <a:solidFill>
                  <a:srgbClr val="292934"/>
                </a:solidFill>
                <a:latin typeface="Calibri"/>
                <a:cs typeface="Calibri"/>
              </a:rPr>
              <a:t>Pr(W=w) </a:t>
            </a:r>
            <a:r>
              <a:rPr dirty="0" sz="2200" b="1">
                <a:solidFill>
                  <a:srgbClr val="292934"/>
                </a:solidFill>
                <a:latin typeface="Calibri"/>
                <a:cs typeface="Calibri"/>
              </a:rPr>
              <a:t>ise </a:t>
            </a:r>
            <a:r>
              <a:rPr dirty="0" sz="2200" spc="-15" b="1">
                <a:solidFill>
                  <a:srgbClr val="292934"/>
                </a:solidFill>
                <a:latin typeface="Calibri"/>
                <a:cs typeface="Calibri"/>
              </a:rPr>
              <a:t>rastgele </a:t>
            </a:r>
            <a:r>
              <a:rPr dirty="0" sz="2200" spc="-5" b="1">
                <a:solidFill>
                  <a:srgbClr val="292934"/>
                </a:solidFill>
                <a:latin typeface="Calibri"/>
                <a:cs typeface="Calibri"/>
              </a:rPr>
              <a:t>ağırlığın w olma </a:t>
            </a:r>
            <a:r>
              <a:rPr dirty="0" sz="2200" spc="-20" b="1">
                <a:solidFill>
                  <a:srgbClr val="292934"/>
                </a:solidFill>
                <a:latin typeface="Calibri"/>
                <a:cs typeface="Calibri"/>
              </a:rPr>
              <a:t>olasılığıdır. </a:t>
            </a:r>
            <a:r>
              <a:rPr dirty="0" sz="2200" spc="-5" b="1">
                <a:solidFill>
                  <a:srgbClr val="292934"/>
                </a:solidFill>
                <a:latin typeface="Calibri"/>
                <a:cs typeface="Calibri"/>
              </a:rPr>
              <a:t>W kümesi {5, 10, 15}  </a:t>
            </a:r>
            <a:r>
              <a:rPr dirty="0" sz="2200" spc="-15" b="1">
                <a:solidFill>
                  <a:srgbClr val="292934"/>
                </a:solidFill>
                <a:latin typeface="Calibri"/>
                <a:cs typeface="Calibri"/>
              </a:rPr>
              <a:t>olarak</a:t>
            </a:r>
            <a:r>
              <a:rPr dirty="0" sz="2200" spc="-60" b="1">
                <a:solidFill>
                  <a:srgbClr val="292934"/>
                </a:solidFill>
                <a:latin typeface="Calibri"/>
                <a:cs typeface="Calibri"/>
              </a:rPr>
              <a:t> </a:t>
            </a:r>
            <a:r>
              <a:rPr dirty="0" sz="2200" spc="-30" b="1">
                <a:solidFill>
                  <a:srgbClr val="292934"/>
                </a:solidFill>
                <a:latin typeface="Calibri"/>
                <a:cs typeface="Calibri"/>
              </a:rPr>
              <a:t>alınır.</a:t>
            </a:r>
            <a:endParaRPr sz="22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</a:pPr>
            <a:r>
              <a:rPr dirty="0" sz="2200" spc="-5" b="1">
                <a:solidFill>
                  <a:srgbClr val="292934"/>
                </a:solidFill>
                <a:latin typeface="Calibri"/>
                <a:cs typeface="Calibri"/>
              </a:rPr>
              <a:t>Her 10 </a:t>
            </a:r>
            <a:r>
              <a:rPr dirty="0" sz="2200" spc="-10" b="1">
                <a:solidFill>
                  <a:srgbClr val="292934"/>
                </a:solidFill>
                <a:latin typeface="Calibri"/>
                <a:cs typeface="Calibri"/>
              </a:rPr>
              <a:t>saniyede </a:t>
            </a:r>
            <a:r>
              <a:rPr dirty="0" sz="2200" spc="-5" b="1">
                <a:solidFill>
                  <a:srgbClr val="292934"/>
                </a:solidFill>
                <a:latin typeface="Calibri"/>
                <a:cs typeface="Calibri"/>
              </a:rPr>
              <a:t>bir </a:t>
            </a:r>
            <a:r>
              <a:rPr dirty="0" sz="2200" spc="-15" b="1">
                <a:solidFill>
                  <a:srgbClr val="292934"/>
                </a:solidFill>
                <a:latin typeface="Calibri"/>
                <a:cs typeface="Calibri"/>
              </a:rPr>
              <a:t>kutu </a:t>
            </a:r>
            <a:r>
              <a:rPr dirty="0" sz="2200" spc="-5" b="1">
                <a:solidFill>
                  <a:srgbClr val="292934"/>
                </a:solidFill>
                <a:latin typeface="Calibri"/>
                <a:cs typeface="Calibri"/>
              </a:rPr>
              <a:t>geldiğine </a:t>
            </a:r>
            <a:r>
              <a:rPr dirty="0" sz="2200" spc="-20" b="1">
                <a:solidFill>
                  <a:srgbClr val="292934"/>
                </a:solidFill>
                <a:latin typeface="Calibri"/>
                <a:cs typeface="Calibri"/>
              </a:rPr>
              <a:t>göre </a:t>
            </a:r>
            <a:r>
              <a:rPr dirty="0" sz="2200" spc="-5" b="1">
                <a:solidFill>
                  <a:srgbClr val="292934"/>
                </a:solidFill>
                <a:latin typeface="Calibri"/>
                <a:cs typeface="Calibri"/>
              </a:rPr>
              <a:t>t=10k </a:t>
            </a:r>
            <a:r>
              <a:rPr dirty="0" sz="2200" spc="-15" b="1">
                <a:solidFill>
                  <a:srgbClr val="292934"/>
                </a:solidFill>
                <a:latin typeface="Calibri"/>
                <a:cs typeface="Calibri"/>
              </a:rPr>
              <a:t>olarak</a:t>
            </a:r>
            <a:r>
              <a:rPr dirty="0" sz="2200" spc="170" b="1">
                <a:solidFill>
                  <a:srgbClr val="292934"/>
                </a:solidFill>
                <a:latin typeface="Calibri"/>
                <a:cs typeface="Calibri"/>
              </a:rPr>
              <a:t> </a:t>
            </a:r>
            <a:r>
              <a:rPr dirty="0" sz="2200" spc="-35" b="1">
                <a:solidFill>
                  <a:srgbClr val="292934"/>
                </a:solidFill>
                <a:latin typeface="Calibri"/>
                <a:cs typeface="Calibri"/>
              </a:rPr>
              <a:t>alınır.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13969"/>
            <a:ext cx="7978775" cy="100647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95580" marR="5080" indent="-182880">
              <a:lnSpc>
                <a:spcPct val="100000"/>
              </a:lnSpc>
              <a:buClr>
                <a:srgbClr val="92A199"/>
              </a:buClr>
              <a:buSzPct val="84090"/>
              <a:buFont typeface="Arial"/>
              <a:buChar char="•"/>
              <a:tabLst>
                <a:tab pos="195580" algn="l"/>
              </a:tabLst>
            </a:pPr>
            <a:r>
              <a:rPr dirty="0" sz="2200" spc="-5" b="1">
                <a:solidFill>
                  <a:srgbClr val="FF0000"/>
                </a:solidFill>
                <a:latin typeface="Arial"/>
                <a:cs typeface="Arial"/>
              </a:rPr>
              <a:t>Örneğin devamı: </a:t>
            </a:r>
            <a:r>
              <a:rPr dirty="0" sz="2200" spc="-5">
                <a:solidFill>
                  <a:srgbClr val="292934"/>
                </a:solidFill>
              </a:rPr>
              <a:t>Sistem tanımlandıktan sonra nasıl benzetimi  yapılacağı </a:t>
            </a:r>
            <a:r>
              <a:rPr dirty="0" sz="2200" spc="-15">
                <a:solidFill>
                  <a:srgbClr val="292934"/>
                </a:solidFill>
              </a:rPr>
              <a:t>belirlenir. </a:t>
            </a:r>
            <a:r>
              <a:rPr dirty="0" sz="2200" spc="-5">
                <a:solidFill>
                  <a:srgbClr val="292934"/>
                </a:solidFill>
              </a:rPr>
              <a:t>N(t) gelen kutu sayısını göstermek üzere  aşağıdaki </a:t>
            </a:r>
            <a:r>
              <a:rPr dirty="0" sz="2200">
                <a:solidFill>
                  <a:srgbClr val="292934"/>
                </a:solidFill>
              </a:rPr>
              <a:t>gibi</a:t>
            </a:r>
            <a:r>
              <a:rPr dirty="0" sz="2200" spc="-30">
                <a:solidFill>
                  <a:srgbClr val="292934"/>
                </a:solidFill>
              </a:rPr>
              <a:t> </a:t>
            </a:r>
            <a:r>
              <a:rPr dirty="0" sz="2200" spc="-10">
                <a:solidFill>
                  <a:srgbClr val="292934"/>
                </a:solidFill>
              </a:rPr>
              <a:t>gösterilebilir.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87246"/>
            <a:ext cx="7447280" cy="670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marR="5080" indent="-182880">
              <a:lnSpc>
                <a:spcPct val="100000"/>
              </a:lnSpc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Gelen kutuların ağırlıklarının benzetimini yapmak için RND  rastgele sayı üretme fonksiyonunu kullanırız. Bu</a:t>
            </a:r>
            <a:r>
              <a:rPr dirty="0" sz="2200" spc="114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amaçla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8819" y="2258059"/>
            <a:ext cx="3754754" cy="345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aşağıdaki algoritma</a:t>
            </a:r>
            <a:r>
              <a:rPr dirty="0" sz="2200" spc="3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15">
                <a:solidFill>
                  <a:srgbClr val="292934"/>
                </a:solidFill>
                <a:latin typeface="Arial"/>
                <a:cs typeface="Arial"/>
              </a:rPr>
              <a:t>yazılabilir.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2900" y="2924111"/>
            <a:ext cx="4114800" cy="30814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80136" y="6178600"/>
            <a:ext cx="3696335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Sabit </a:t>
            </a:r>
            <a:r>
              <a:rPr dirty="0" sz="1800" spc="-5">
                <a:solidFill>
                  <a:srgbClr val="292934"/>
                </a:solidFill>
                <a:latin typeface="Times New Roman"/>
                <a:cs typeface="Times New Roman"/>
              </a:rPr>
              <a:t>zaman </a:t>
            </a: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aralıkları için </a:t>
            </a:r>
            <a:r>
              <a:rPr dirty="0" sz="1800" spc="-5">
                <a:solidFill>
                  <a:srgbClr val="292934"/>
                </a:solidFill>
                <a:latin typeface="Times New Roman"/>
                <a:cs typeface="Times New Roman"/>
              </a:rPr>
              <a:t>N(t)’</a:t>
            </a:r>
            <a:r>
              <a:rPr dirty="0" sz="1800" spc="-18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imes New Roman"/>
                <a:cs typeface="Times New Roman"/>
              </a:rPr>
              <a:t>durumu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03800" y="2349500"/>
            <a:ext cx="3313429" cy="1384300"/>
          </a:xfrm>
          <a:prstGeom prst="rect">
            <a:avLst/>
          </a:prstGeom>
          <a:ln w="26424">
            <a:solidFill>
              <a:srgbClr val="AC8F67"/>
            </a:solidFill>
          </a:ln>
        </p:spPr>
        <p:txBody>
          <a:bodyPr wrap="square" lIns="0" tIns="27305" rIns="0" bIns="0" rtlCol="0" vert="horz">
            <a:spAutoFit/>
          </a:bodyPr>
          <a:lstStyle/>
          <a:p>
            <a:pPr marL="78740">
              <a:lnSpc>
                <a:spcPct val="100000"/>
              </a:lnSpc>
              <a:spcBef>
                <a:spcPts val="215"/>
              </a:spcBef>
            </a:pPr>
            <a:r>
              <a:rPr dirty="0" sz="1400" b="1">
                <a:solidFill>
                  <a:srgbClr val="292934"/>
                </a:solidFill>
                <a:latin typeface="Arial"/>
                <a:cs typeface="Arial"/>
              </a:rPr>
              <a:t>for </a:t>
            </a:r>
            <a:r>
              <a:rPr dirty="0" sz="1400" spc="-5" b="1">
                <a:solidFill>
                  <a:srgbClr val="292934"/>
                </a:solidFill>
                <a:latin typeface="Arial"/>
                <a:cs typeface="Arial"/>
              </a:rPr>
              <a:t>k=1to</a:t>
            </a:r>
            <a:r>
              <a:rPr dirty="0" sz="1400" spc="-114" b="1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92934"/>
                </a:solidFill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  <a:p>
            <a:pPr marL="535940">
              <a:lnSpc>
                <a:spcPct val="100000"/>
              </a:lnSpc>
            </a:pPr>
            <a:r>
              <a:rPr dirty="0" sz="1400" b="1">
                <a:solidFill>
                  <a:srgbClr val="292934"/>
                </a:solidFill>
                <a:latin typeface="Arial"/>
                <a:cs typeface="Arial"/>
              </a:rPr>
              <a:t>r=10*RND</a:t>
            </a:r>
            <a:endParaRPr sz="1400">
              <a:latin typeface="Arial"/>
              <a:cs typeface="Arial"/>
            </a:endParaRPr>
          </a:p>
          <a:p>
            <a:pPr marL="535940">
              <a:lnSpc>
                <a:spcPct val="100000"/>
              </a:lnSpc>
            </a:pPr>
            <a:r>
              <a:rPr dirty="0" sz="1400" b="1">
                <a:solidFill>
                  <a:srgbClr val="292934"/>
                </a:solidFill>
                <a:latin typeface="Arial"/>
                <a:cs typeface="Arial"/>
              </a:rPr>
              <a:t>if r&lt;4 then</a:t>
            </a:r>
            <a:r>
              <a:rPr dirty="0" sz="1400" spc="-135" b="1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92934"/>
                </a:solidFill>
                <a:latin typeface="Arial"/>
                <a:cs typeface="Arial"/>
              </a:rPr>
              <a:t>w(k)=5</a:t>
            </a:r>
            <a:endParaRPr sz="1400">
              <a:latin typeface="Arial"/>
              <a:cs typeface="Arial"/>
            </a:endParaRPr>
          </a:p>
          <a:p>
            <a:pPr marL="535940" marR="778510">
              <a:lnSpc>
                <a:spcPct val="100000"/>
              </a:lnSpc>
            </a:pPr>
            <a:r>
              <a:rPr dirty="0" sz="1400" b="1">
                <a:solidFill>
                  <a:srgbClr val="292934"/>
                </a:solidFill>
                <a:latin typeface="Arial"/>
                <a:cs typeface="Arial"/>
              </a:rPr>
              <a:t>if 4 </a:t>
            </a:r>
            <a:r>
              <a:rPr dirty="0" sz="1400" spc="-5" b="1">
                <a:solidFill>
                  <a:srgbClr val="292934"/>
                </a:solidFill>
                <a:latin typeface="Arial"/>
                <a:cs typeface="Arial"/>
              </a:rPr>
              <a:t>&lt;= </a:t>
            </a:r>
            <a:r>
              <a:rPr dirty="0" sz="1400" b="1">
                <a:solidFill>
                  <a:srgbClr val="292934"/>
                </a:solidFill>
                <a:latin typeface="Arial"/>
                <a:cs typeface="Arial"/>
              </a:rPr>
              <a:t>r&lt;6 then w(k)=10  if r </a:t>
            </a:r>
            <a:r>
              <a:rPr dirty="0" sz="1400" spc="-5" b="1">
                <a:solidFill>
                  <a:srgbClr val="292934"/>
                </a:solidFill>
                <a:latin typeface="Arial"/>
                <a:cs typeface="Arial"/>
              </a:rPr>
              <a:t>&gt;=6 </a:t>
            </a:r>
            <a:r>
              <a:rPr dirty="0" sz="1400" b="1">
                <a:solidFill>
                  <a:srgbClr val="292934"/>
                </a:solidFill>
                <a:latin typeface="Arial"/>
                <a:cs typeface="Arial"/>
              </a:rPr>
              <a:t>then</a:t>
            </a:r>
            <a:r>
              <a:rPr dirty="0" sz="1400" spc="-110" b="1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292934"/>
                </a:solidFill>
                <a:latin typeface="Arial"/>
                <a:cs typeface="Arial"/>
              </a:rPr>
              <a:t>w(k)=15</a:t>
            </a:r>
            <a:endParaRPr sz="1400">
              <a:latin typeface="Arial"/>
              <a:cs typeface="Arial"/>
            </a:endParaRPr>
          </a:p>
          <a:p>
            <a:pPr marL="78740">
              <a:lnSpc>
                <a:spcPct val="100000"/>
              </a:lnSpc>
            </a:pPr>
            <a:r>
              <a:rPr dirty="0" sz="1400" b="1">
                <a:solidFill>
                  <a:srgbClr val="292934"/>
                </a:solidFill>
                <a:latin typeface="Arial"/>
                <a:cs typeface="Arial"/>
              </a:rPr>
              <a:t>next</a:t>
            </a:r>
            <a:r>
              <a:rPr dirty="0" sz="1400" spc="-120" b="1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92934"/>
                </a:solidFill>
                <a:latin typeface="Arial"/>
                <a:cs typeface="Arial"/>
              </a:rPr>
              <a:t>k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27601" y="3789426"/>
            <a:ext cx="3960749" cy="2592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386578" y="6362700"/>
            <a:ext cx="254889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n=100 adım için</a:t>
            </a:r>
            <a:r>
              <a:rPr dirty="0" sz="1800" spc="-6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imes New Roman"/>
                <a:cs typeface="Times New Roman"/>
              </a:rPr>
              <a:t>Histogram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68732"/>
            <a:ext cx="8021320" cy="3181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Örnek: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90000"/>
              </a:lnSpc>
              <a:spcBef>
                <a:spcPts val="480"/>
              </a:spcBef>
              <a:tabLst>
                <a:tab pos="5470525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İki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taşıyıcıya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sahip bir fabrika sistemi düşünelim: biri önceki örnekte  olduğu gibi kutuları 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almaktadır.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Fakat bu kez ulaşan kutular sadece 3  kutu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tutan kısa taşıyıcıya yerleştirilmektedir. </a:t>
            </a:r>
            <a:r>
              <a:rPr dirty="0" sz="2000" spc="-45">
                <a:solidFill>
                  <a:srgbClr val="292934"/>
                </a:solidFill>
                <a:latin typeface="Arial"/>
                <a:cs typeface="Arial"/>
              </a:rPr>
              <a:t>Yeni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gelen kutular düşen  kutuların yerine 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gelmektedir.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Bu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durumda her bir kutunun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ağırlığı</a:t>
            </a:r>
            <a:r>
              <a:rPr dirty="0" sz="2000" spc="-14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yerine  ilgili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taşıyıcıdaki toplam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kutu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sayısı</a:t>
            </a:r>
            <a:r>
              <a:rPr dirty="0" sz="2000" spc="3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ile</a:t>
            </a:r>
            <a:r>
              <a:rPr dirty="0" sz="2000" spc="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ilgileniriz.	Bununla</a:t>
            </a:r>
            <a:r>
              <a:rPr dirty="0" sz="2000" spc="-3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birlikte</a:t>
            </a:r>
            <a:r>
              <a:rPr dirty="0" sz="2000" spc="-5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g(k)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çıkışını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belirlemek için önceki iki giriş te 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hatırlanmalıdır.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Bu sistemi  karakterize</a:t>
            </a:r>
            <a:r>
              <a:rPr dirty="0" sz="2000" spc="-1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edelim.</a:t>
            </a:r>
            <a:endParaRPr sz="2000">
              <a:latin typeface="Arial"/>
              <a:cs typeface="Arial"/>
            </a:endParaRPr>
          </a:p>
          <a:p>
            <a:pPr marL="12700" marR="238125">
              <a:lnSpc>
                <a:spcPts val="2160"/>
              </a:lnSpc>
              <a:spcBef>
                <a:spcPts val="515"/>
              </a:spcBef>
            </a:pPr>
            <a:r>
              <a:rPr dirty="0" sz="2000" b="1">
                <a:solidFill>
                  <a:srgbClr val="FF0000"/>
                </a:solidFill>
                <a:latin typeface="Arial"/>
                <a:cs typeface="Arial"/>
              </a:rPr>
              <a:t>Çözüm: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Ssistem girişi rastgele bir değişken olduğundan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çıkış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ta</a:t>
            </a:r>
            <a:r>
              <a:rPr dirty="0" sz="2000" spc="-14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non-  deterministik </a:t>
            </a:r>
            <a:r>
              <a:rPr dirty="0" sz="2000" spc="-15">
                <a:solidFill>
                  <a:srgbClr val="292934"/>
                </a:solidFill>
                <a:latin typeface="Arial"/>
                <a:cs typeface="Arial"/>
              </a:rPr>
              <a:t>olmalıdır. 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Aynı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zamanda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taşıyıcı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yüklendikten sonra üç  noktadan ikisi</a:t>
            </a:r>
            <a:r>
              <a:rPr dirty="0" sz="2000" spc="-8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bilinmelidir.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4811141"/>
            <a:ext cx="7687309" cy="1260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dirty="0" sz="2000" spc="-15">
                <a:solidFill>
                  <a:srgbClr val="292934"/>
                </a:solidFill>
                <a:latin typeface="Arial"/>
                <a:cs typeface="Arial"/>
              </a:rPr>
              <a:t>Yukarıdaki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denklem ikinci dereceden bir fark 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denklemidir. </a:t>
            </a:r>
            <a:r>
              <a:rPr dirty="0" sz="2000" i="1">
                <a:solidFill>
                  <a:srgbClr val="292934"/>
                </a:solidFill>
                <a:latin typeface="Arial"/>
                <a:cs typeface="Arial"/>
              </a:rPr>
              <a:t>z(k)</a:t>
            </a:r>
            <a:r>
              <a:rPr dirty="0" sz="2000" spc="-95" i="1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292934"/>
                </a:solidFill>
                <a:latin typeface="Arial"/>
                <a:cs typeface="Arial"/>
              </a:rPr>
              <a:t>=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ts val="2280"/>
              </a:lnSpc>
              <a:spcBef>
                <a:spcPts val="240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pos="195580" algn="l"/>
              </a:tabLst>
            </a:pPr>
            <a:r>
              <a:rPr dirty="0" sz="2000" i="1">
                <a:solidFill>
                  <a:srgbClr val="292934"/>
                </a:solidFill>
                <a:latin typeface="Arial"/>
                <a:cs typeface="Arial"/>
              </a:rPr>
              <a:t>x(k) + x(k </a:t>
            </a:r>
            <a:r>
              <a:rPr dirty="0" sz="2000" spc="5" i="1">
                <a:solidFill>
                  <a:srgbClr val="292934"/>
                </a:solidFill>
                <a:latin typeface="Arial"/>
                <a:cs typeface="Arial"/>
              </a:rPr>
              <a:t>—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1) </a:t>
            </a:r>
            <a:r>
              <a:rPr dirty="0" sz="2000" i="1">
                <a:solidFill>
                  <a:srgbClr val="292934"/>
                </a:solidFill>
                <a:latin typeface="Arial"/>
                <a:cs typeface="Arial"/>
              </a:rPr>
              <a:t>+x(k </a:t>
            </a:r>
            <a:r>
              <a:rPr dirty="0" sz="2000" spc="5" i="1">
                <a:solidFill>
                  <a:srgbClr val="292934"/>
                </a:solidFill>
                <a:latin typeface="Arial"/>
                <a:cs typeface="Arial"/>
              </a:rPr>
              <a:t>—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2), iki başlangıç koşulu z(1) = </a:t>
            </a:r>
            <a:r>
              <a:rPr dirty="0" sz="2000" i="1">
                <a:solidFill>
                  <a:srgbClr val="292934"/>
                </a:solidFill>
                <a:latin typeface="Arial"/>
                <a:cs typeface="Arial"/>
              </a:rPr>
              <a:t>x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(1)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ve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z(2)</a:t>
            </a:r>
            <a:r>
              <a:rPr dirty="0" sz="2000" spc="-30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=</a:t>
            </a:r>
            <a:endParaRPr sz="2000">
              <a:latin typeface="Arial"/>
              <a:cs typeface="Arial"/>
            </a:endParaRPr>
          </a:p>
          <a:p>
            <a:pPr marL="194945">
              <a:lnSpc>
                <a:spcPts val="2280"/>
              </a:lnSpc>
            </a:pPr>
            <a:r>
              <a:rPr dirty="0" sz="2000" i="1">
                <a:solidFill>
                  <a:srgbClr val="292934"/>
                </a:solidFill>
                <a:latin typeface="Arial"/>
                <a:cs typeface="Arial"/>
              </a:rPr>
              <a:t>x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(1) +</a:t>
            </a:r>
            <a:r>
              <a:rPr dirty="0" sz="2000" spc="-12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292934"/>
                </a:solidFill>
                <a:latin typeface="Arial"/>
                <a:cs typeface="Arial"/>
              </a:rPr>
              <a:t>x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(2).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40"/>
              </a:spcBef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Bu iki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hafıza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elemanına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ihtiyaç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olduğu</a:t>
            </a:r>
            <a:r>
              <a:rPr dirty="0" sz="2000" spc="-5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anlamındadır.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5650" y="3573462"/>
            <a:ext cx="4321175" cy="1062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7688"/>
            <a:ext cx="2330450" cy="36068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00" b="1">
                <a:solidFill>
                  <a:srgbClr val="FF0000"/>
                </a:solidFill>
                <a:latin typeface="Arial"/>
                <a:cs typeface="Arial"/>
              </a:rPr>
              <a:t>Örneğin</a:t>
            </a:r>
            <a:r>
              <a:rPr dirty="0" sz="2300" spc="-1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300" b="1">
                <a:solidFill>
                  <a:srgbClr val="FF0000"/>
                </a:solidFill>
                <a:latin typeface="Arial"/>
                <a:cs typeface="Arial"/>
              </a:rPr>
              <a:t>devamı:</a:t>
            </a:r>
            <a:endParaRPr sz="23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47875" y="2492375"/>
            <a:ext cx="5616575" cy="3416300"/>
          </a:xfrm>
          <a:custGeom>
            <a:avLst/>
            <a:gdLst/>
            <a:ahLst/>
            <a:cxnLst/>
            <a:rect l="l" t="t" r="r" b="b"/>
            <a:pathLst>
              <a:path w="5616575" h="3416300">
                <a:moveTo>
                  <a:pt x="0" y="3416300"/>
                </a:moveTo>
                <a:lnTo>
                  <a:pt x="5616575" y="3416300"/>
                </a:lnTo>
                <a:lnTo>
                  <a:pt x="5616575" y="0"/>
                </a:lnTo>
                <a:lnTo>
                  <a:pt x="0" y="0"/>
                </a:lnTo>
                <a:lnTo>
                  <a:pt x="0" y="3416300"/>
                </a:lnTo>
                <a:close/>
              </a:path>
            </a:pathLst>
          </a:custGeom>
          <a:ln w="26424">
            <a:solidFill>
              <a:srgbClr val="AC8F6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35940" y="718311"/>
            <a:ext cx="7453630" cy="5115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marR="5080" indent="-182880">
              <a:lnSpc>
                <a:spcPct val="100000"/>
              </a:lnSpc>
              <a:buClr>
                <a:srgbClr val="92A199"/>
              </a:buClr>
              <a:buSzPct val="84782"/>
              <a:buChar char="•"/>
              <a:tabLst>
                <a:tab pos="195580" algn="l"/>
              </a:tabLst>
            </a:pPr>
            <a:r>
              <a:rPr dirty="0" sz="2300">
                <a:solidFill>
                  <a:srgbClr val="292934"/>
                </a:solidFill>
                <a:latin typeface="Arial"/>
                <a:cs typeface="Arial"/>
              </a:rPr>
              <a:t>Bu modelin benzetim </a:t>
            </a:r>
            <a:r>
              <a:rPr dirty="0" sz="2300" spc="-5">
                <a:solidFill>
                  <a:srgbClr val="292934"/>
                </a:solidFill>
                <a:latin typeface="Arial"/>
                <a:cs typeface="Arial"/>
              </a:rPr>
              <a:t>programı </a:t>
            </a:r>
            <a:r>
              <a:rPr dirty="0" sz="2300">
                <a:solidFill>
                  <a:srgbClr val="292934"/>
                </a:solidFill>
                <a:latin typeface="Arial"/>
                <a:cs typeface="Arial"/>
              </a:rPr>
              <a:t>aşağıda </a:t>
            </a:r>
            <a:r>
              <a:rPr dirty="0" sz="2300" spc="-15">
                <a:solidFill>
                  <a:srgbClr val="292934"/>
                </a:solidFill>
                <a:latin typeface="Arial"/>
                <a:cs typeface="Arial"/>
              </a:rPr>
              <a:t>verilmiştir.  </a:t>
            </a:r>
            <a:r>
              <a:rPr dirty="0" sz="2300">
                <a:solidFill>
                  <a:srgbClr val="292934"/>
                </a:solidFill>
                <a:latin typeface="Arial"/>
                <a:cs typeface="Arial"/>
              </a:rPr>
              <a:t>Döngüdeki ilk dört komut önceki örnekte bahsedilen</a:t>
            </a:r>
            <a:r>
              <a:rPr dirty="0" sz="2300" spc="-26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300" spc="5">
                <a:solidFill>
                  <a:srgbClr val="292934"/>
                </a:solidFill>
                <a:latin typeface="Arial"/>
                <a:cs typeface="Arial"/>
              </a:rPr>
              <a:t>tek-  </a:t>
            </a:r>
            <a:r>
              <a:rPr dirty="0" sz="2300">
                <a:solidFill>
                  <a:srgbClr val="292934"/>
                </a:solidFill>
                <a:latin typeface="Arial"/>
                <a:cs typeface="Arial"/>
              </a:rPr>
              <a:t>taşıyıcı sistem için</a:t>
            </a:r>
            <a:r>
              <a:rPr dirty="0" sz="2300" spc="-12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300" spc="-10">
                <a:solidFill>
                  <a:srgbClr val="292934"/>
                </a:solidFill>
                <a:latin typeface="Arial"/>
                <a:cs typeface="Arial"/>
              </a:rPr>
              <a:t>tanımlanmıştır.</a:t>
            </a:r>
            <a:endParaRPr sz="23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50"/>
              </a:spcBef>
              <a:buClr>
                <a:srgbClr val="92A199"/>
              </a:buClr>
              <a:buSzPct val="84782"/>
              <a:buChar char="•"/>
              <a:tabLst>
                <a:tab pos="195580" algn="l"/>
              </a:tabLst>
            </a:pPr>
            <a:r>
              <a:rPr dirty="0" sz="2300">
                <a:solidFill>
                  <a:srgbClr val="292934"/>
                </a:solidFill>
                <a:latin typeface="Arial"/>
                <a:cs typeface="Arial"/>
              </a:rPr>
              <a:t>Son üç komut ise bu örneğin ikinci </a:t>
            </a:r>
            <a:r>
              <a:rPr dirty="0" sz="2300" spc="-5">
                <a:solidFill>
                  <a:srgbClr val="292934"/>
                </a:solidFill>
                <a:latin typeface="Arial"/>
                <a:cs typeface="Arial"/>
              </a:rPr>
              <a:t>taşıyıcısını</a:t>
            </a:r>
            <a:r>
              <a:rPr dirty="0" sz="2300" spc="-15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300" spc="-15">
                <a:solidFill>
                  <a:srgbClr val="292934"/>
                </a:solidFill>
                <a:latin typeface="Arial"/>
                <a:cs typeface="Arial"/>
              </a:rPr>
              <a:t>tanımlar.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Times New Roman"/>
              <a:cs typeface="Times New Roman"/>
            </a:endParaRPr>
          </a:p>
          <a:p>
            <a:pPr marL="1102995">
              <a:lnSpc>
                <a:spcPct val="100000"/>
              </a:lnSpc>
            </a:pPr>
            <a:r>
              <a:rPr dirty="0" sz="2400" spc="-5" b="1">
                <a:solidFill>
                  <a:srgbClr val="292934"/>
                </a:solidFill>
                <a:latin typeface="Arial"/>
                <a:cs typeface="Arial"/>
              </a:rPr>
              <a:t>for k=l </a:t>
            </a:r>
            <a:r>
              <a:rPr dirty="0" sz="2400" b="1">
                <a:solidFill>
                  <a:srgbClr val="292934"/>
                </a:solidFill>
                <a:latin typeface="Arial"/>
                <a:cs typeface="Arial"/>
              </a:rPr>
              <a:t>to</a:t>
            </a:r>
            <a:r>
              <a:rPr dirty="0" sz="2400" spc="-95" b="1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292934"/>
                </a:solidFill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  <a:p>
            <a:pPr marL="1560195">
              <a:lnSpc>
                <a:spcPct val="100000"/>
              </a:lnSpc>
            </a:pPr>
            <a:r>
              <a:rPr dirty="0" sz="2400" spc="-5" b="1">
                <a:solidFill>
                  <a:srgbClr val="292934"/>
                </a:solidFill>
                <a:latin typeface="Arial"/>
                <a:cs typeface="Arial"/>
              </a:rPr>
              <a:t>r=10*RND</a:t>
            </a:r>
            <a:endParaRPr sz="2400">
              <a:latin typeface="Arial"/>
              <a:cs typeface="Arial"/>
            </a:endParaRPr>
          </a:p>
          <a:p>
            <a:pPr marL="1560195">
              <a:lnSpc>
                <a:spcPct val="100000"/>
              </a:lnSpc>
            </a:pPr>
            <a:r>
              <a:rPr dirty="0" sz="2400" b="1">
                <a:solidFill>
                  <a:srgbClr val="292934"/>
                </a:solidFill>
                <a:latin typeface="Arial"/>
                <a:cs typeface="Arial"/>
              </a:rPr>
              <a:t>if </a:t>
            </a:r>
            <a:r>
              <a:rPr dirty="0" sz="2400" spc="-5" b="1">
                <a:solidFill>
                  <a:srgbClr val="292934"/>
                </a:solidFill>
                <a:latin typeface="Arial"/>
                <a:cs typeface="Arial"/>
              </a:rPr>
              <a:t>r&lt;4 </a:t>
            </a:r>
            <a:r>
              <a:rPr dirty="0" sz="2400" b="1">
                <a:solidFill>
                  <a:srgbClr val="292934"/>
                </a:solidFill>
                <a:latin typeface="Arial"/>
                <a:cs typeface="Arial"/>
              </a:rPr>
              <a:t>then</a:t>
            </a:r>
            <a:r>
              <a:rPr dirty="0" sz="2400" spc="-100" b="1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292934"/>
                </a:solidFill>
                <a:latin typeface="Arial"/>
                <a:cs typeface="Arial"/>
              </a:rPr>
              <a:t>x(k)=5</a:t>
            </a:r>
            <a:endParaRPr sz="2400">
              <a:latin typeface="Arial"/>
              <a:cs typeface="Arial"/>
            </a:endParaRPr>
          </a:p>
          <a:p>
            <a:pPr marL="1560195">
              <a:lnSpc>
                <a:spcPct val="100000"/>
              </a:lnSpc>
            </a:pPr>
            <a:r>
              <a:rPr dirty="0" sz="2400" b="1">
                <a:solidFill>
                  <a:srgbClr val="292934"/>
                </a:solidFill>
                <a:latin typeface="Arial"/>
                <a:cs typeface="Arial"/>
              </a:rPr>
              <a:t>if </a:t>
            </a:r>
            <a:r>
              <a:rPr dirty="0" sz="2400" spc="-5" b="1">
                <a:solidFill>
                  <a:srgbClr val="292934"/>
                </a:solidFill>
                <a:latin typeface="Arial"/>
                <a:cs typeface="Arial"/>
              </a:rPr>
              <a:t>4 </a:t>
            </a:r>
            <a:r>
              <a:rPr dirty="0" sz="2400" b="1">
                <a:solidFill>
                  <a:srgbClr val="292934"/>
                </a:solidFill>
                <a:latin typeface="Arial"/>
                <a:cs typeface="Arial"/>
              </a:rPr>
              <a:t>&lt;= </a:t>
            </a:r>
            <a:r>
              <a:rPr dirty="0" sz="2400" spc="-5" b="1">
                <a:solidFill>
                  <a:srgbClr val="292934"/>
                </a:solidFill>
                <a:latin typeface="Arial"/>
                <a:cs typeface="Arial"/>
              </a:rPr>
              <a:t>r&lt;6 </a:t>
            </a:r>
            <a:r>
              <a:rPr dirty="0" sz="2400" b="1">
                <a:solidFill>
                  <a:srgbClr val="292934"/>
                </a:solidFill>
                <a:latin typeface="Arial"/>
                <a:cs typeface="Arial"/>
              </a:rPr>
              <a:t>then</a:t>
            </a:r>
            <a:r>
              <a:rPr dirty="0" sz="2400" spc="-85" b="1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292934"/>
                </a:solidFill>
                <a:latin typeface="Arial"/>
                <a:cs typeface="Arial"/>
              </a:rPr>
              <a:t>x(k)=10</a:t>
            </a:r>
            <a:endParaRPr sz="2400">
              <a:latin typeface="Arial"/>
              <a:cs typeface="Arial"/>
            </a:endParaRPr>
          </a:p>
          <a:p>
            <a:pPr marL="1560195">
              <a:lnSpc>
                <a:spcPct val="100000"/>
              </a:lnSpc>
            </a:pPr>
            <a:r>
              <a:rPr dirty="0" sz="2400" b="1">
                <a:solidFill>
                  <a:srgbClr val="292934"/>
                </a:solidFill>
                <a:latin typeface="Arial"/>
                <a:cs typeface="Arial"/>
              </a:rPr>
              <a:t>if r &gt;=6 then</a:t>
            </a:r>
            <a:r>
              <a:rPr dirty="0" sz="2400" spc="-100" b="1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292934"/>
                </a:solidFill>
                <a:latin typeface="Arial"/>
                <a:cs typeface="Arial"/>
              </a:rPr>
              <a:t>x(k)=15</a:t>
            </a:r>
            <a:endParaRPr sz="2400">
              <a:latin typeface="Arial"/>
              <a:cs typeface="Arial"/>
            </a:endParaRPr>
          </a:p>
          <a:p>
            <a:pPr marL="1560195">
              <a:lnSpc>
                <a:spcPct val="100000"/>
              </a:lnSpc>
            </a:pPr>
            <a:r>
              <a:rPr dirty="0" sz="2400" b="1">
                <a:solidFill>
                  <a:srgbClr val="292934"/>
                </a:solidFill>
                <a:latin typeface="Arial"/>
                <a:cs typeface="Arial"/>
              </a:rPr>
              <a:t>if </a:t>
            </a:r>
            <a:r>
              <a:rPr dirty="0" sz="2400" spc="-5" b="1">
                <a:solidFill>
                  <a:srgbClr val="292934"/>
                </a:solidFill>
                <a:latin typeface="Arial"/>
                <a:cs typeface="Arial"/>
              </a:rPr>
              <a:t>k=1 </a:t>
            </a:r>
            <a:r>
              <a:rPr dirty="0" sz="2400" b="1">
                <a:solidFill>
                  <a:srgbClr val="292934"/>
                </a:solidFill>
                <a:latin typeface="Arial"/>
                <a:cs typeface="Arial"/>
              </a:rPr>
              <a:t>then</a:t>
            </a:r>
            <a:r>
              <a:rPr dirty="0" sz="2400" spc="-110" b="1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292934"/>
                </a:solidFill>
                <a:latin typeface="Arial"/>
                <a:cs typeface="Arial"/>
              </a:rPr>
              <a:t>z(k)=x(1)</a:t>
            </a:r>
            <a:endParaRPr sz="2400">
              <a:latin typeface="Arial"/>
              <a:cs typeface="Arial"/>
            </a:endParaRPr>
          </a:p>
          <a:p>
            <a:pPr marL="1560195">
              <a:lnSpc>
                <a:spcPct val="100000"/>
              </a:lnSpc>
            </a:pPr>
            <a:r>
              <a:rPr dirty="0" sz="2400" b="1">
                <a:solidFill>
                  <a:srgbClr val="292934"/>
                </a:solidFill>
                <a:latin typeface="Arial"/>
                <a:cs typeface="Arial"/>
              </a:rPr>
              <a:t>if </a:t>
            </a:r>
            <a:r>
              <a:rPr dirty="0" sz="2400" spc="-5" b="1">
                <a:solidFill>
                  <a:srgbClr val="292934"/>
                </a:solidFill>
                <a:latin typeface="Arial"/>
                <a:cs typeface="Arial"/>
              </a:rPr>
              <a:t>k=2 </a:t>
            </a:r>
            <a:r>
              <a:rPr dirty="0" sz="2400" b="1">
                <a:solidFill>
                  <a:srgbClr val="292934"/>
                </a:solidFill>
                <a:latin typeface="Arial"/>
                <a:cs typeface="Arial"/>
              </a:rPr>
              <a:t>then </a:t>
            </a:r>
            <a:r>
              <a:rPr dirty="0" sz="2400" spc="-5" b="1">
                <a:solidFill>
                  <a:srgbClr val="292934"/>
                </a:solidFill>
                <a:latin typeface="Arial"/>
                <a:cs typeface="Arial"/>
              </a:rPr>
              <a:t>z(k)=x(1)+x</a:t>
            </a:r>
            <a:r>
              <a:rPr dirty="0" sz="2400" spc="-50" b="1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292934"/>
                </a:solidFill>
                <a:latin typeface="Arial"/>
                <a:cs typeface="Arial"/>
              </a:rPr>
              <a:t>(2)</a:t>
            </a:r>
            <a:endParaRPr sz="2400">
              <a:latin typeface="Arial"/>
              <a:cs typeface="Arial"/>
            </a:endParaRPr>
          </a:p>
          <a:p>
            <a:pPr marL="1102995" marR="1054735" indent="457200">
              <a:lnSpc>
                <a:spcPct val="100000"/>
              </a:lnSpc>
            </a:pPr>
            <a:r>
              <a:rPr dirty="0" sz="2400" b="1">
                <a:solidFill>
                  <a:srgbClr val="292934"/>
                </a:solidFill>
                <a:latin typeface="Arial"/>
                <a:cs typeface="Arial"/>
              </a:rPr>
              <a:t>if </a:t>
            </a:r>
            <a:r>
              <a:rPr dirty="0" sz="2400" spc="-5" b="1">
                <a:solidFill>
                  <a:srgbClr val="292934"/>
                </a:solidFill>
                <a:latin typeface="Arial"/>
                <a:cs typeface="Arial"/>
              </a:rPr>
              <a:t>k&gt;2 </a:t>
            </a:r>
            <a:r>
              <a:rPr dirty="0" sz="2400" b="1">
                <a:solidFill>
                  <a:srgbClr val="292934"/>
                </a:solidFill>
                <a:latin typeface="Arial"/>
                <a:cs typeface="Arial"/>
              </a:rPr>
              <a:t>then </a:t>
            </a:r>
            <a:r>
              <a:rPr dirty="0" sz="2400" spc="-5" b="1">
                <a:solidFill>
                  <a:srgbClr val="292934"/>
                </a:solidFill>
                <a:latin typeface="Arial"/>
                <a:cs typeface="Arial"/>
              </a:rPr>
              <a:t>z(k)=x(k)+x(k-1)+x(k-2)  next</a:t>
            </a:r>
            <a:r>
              <a:rPr dirty="0" sz="2400" spc="-90" b="1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292934"/>
                </a:solidFill>
                <a:latin typeface="Arial"/>
                <a:cs typeface="Arial"/>
              </a:rPr>
              <a:t>k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82702"/>
            <a:ext cx="3647440" cy="43624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75" b="1">
                <a:solidFill>
                  <a:srgbClr val="FF0000"/>
                </a:solidFill>
                <a:latin typeface="Arial"/>
                <a:cs typeface="Arial"/>
              </a:rPr>
              <a:t>Olay </a:t>
            </a:r>
            <a:r>
              <a:rPr dirty="0" sz="2800" spc="-90" b="1">
                <a:solidFill>
                  <a:srgbClr val="FF0000"/>
                </a:solidFill>
                <a:latin typeface="Arial"/>
                <a:cs typeface="Arial"/>
              </a:rPr>
              <a:t>Sürümlü</a:t>
            </a:r>
            <a:r>
              <a:rPr dirty="0" sz="2800" spc="-40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90" b="1">
                <a:solidFill>
                  <a:srgbClr val="FF0000"/>
                </a:solidFill>
                <a:latin typeface="Arial"/>
                <a:cs typeface="Arial"/>
              </a:rPr>
              <a:t>Modeller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875029"/>
            <a:ext cx="7922895" cy="39611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marR="5080" indent="-182880">
              <a:lnSpc>
                <a:spcPct val="100000"/>
              </a:lnSpc>
              <a:buClr>
                <a:srgbClr val="92A199"/>
              </a:buClr>
              <a:buSzPct val="83333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Olay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sürümlü bir modelde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sistem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düzensiz planlanmış  olaylar oluşumunda hareketsiz bekleme durumunda</a:t>
            </a:r>
            <a:r>
              <a:rPr dirty="0" sz="2400" spc="19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30">
                <a:solidFill>
                  <a:srgbClr val="292934"/>
                </a:solidFill>
                <a:latin typeface="Arial"/>
                <a:cs typeface="Arial"/>
              </a:rPr>
              <a:t>kalır.</a:t>
            </a:r>
            <a:endParaRPr sz="2400">
              <a:latin typeface="Arial"/>
              <a:cs typeface="Arial"/>
            </a:endParaRPr>
          </a:p>
          <a:p>
            <a:pPr marL="195580" marR="17399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Örneğin bilgisayar klavyesi ve mouse’un kullanımı  modellendiğinde bir kullanıcı düzensiz bir şekilde her bir  aygıtı </a:t>
            </a:r>
            <a:r>
              <a:rPr dirty="0" sz="2400" spc="-20">
                <a:solidFill>
                  <a:srgbClr val="292934"/>
                </a:solidFill>
                <a:latin typeface="Arial"/>
                <a:cs typeface="Arial"/>
              </a:rPr>
              <a:t>kullanır. 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Ardışık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olaylar arasındaki zaman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k,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k+1, 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tk+1… tk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olarak ifade edilen varışlar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arası</a:t>
            </a:r>
            <a:r>
              <a:rPr dirty="0" sz="2400" spc="3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292934"/>
                </a:solidFill>
                <a:latin typeface="Arial"/>
                <a:cs typeface="Arial"/>
              </a:rPr>
              <a:t>zamandır.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Zaman sürümlü modellerde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zaman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aralığı</a:t>
            </a:r>
            <a:r>
              <a:rPr dirty="0" sz="2400" spc="1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sabitti.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Burada ise genellikle değişir ve</a:t>
            </a:r>
            <a:r>
              <a:rPr dirty="0" sz="2400" spc="15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non-deterministiktir.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3333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Bu yüzden olay-sürümlü benzetimler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stokastik</a:t>
            </a:r>
            <a:r>
              <a:rPr dirty="0" sz="2400" spc="14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metotlara</a:t>
            </a:r>
            <a:endParaRPr sz="2400">
              <a:latin typeface="Arial"/>
              <a:cs typeface="Arial"/>
            </a:endParaRPr>
          </a:p>
          <a:p>
            <a:pPr marL="194945">
              <a:lnSpc>
                <a:spcPct val="100000"/>
              </a:lnSpc>
            </a:pP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dayalıdır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590" y="354838"/>
            <a:ext cx="3646804" cy="4267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75" b="1">
                <a:solidFill>
                  <a:srgbClr val="FF0000"/>
                </a:solidFill>
                <a:latin typeface="Arial"/>
                <a:cs typeface="Arial"/>
              </a:rPr>
              <a:t>Olay </a:t>
            </a:r>
            <a:r>
              <a:rPr dirty="0" sz="2800" spc="-90" b="1">
                <a:solidFill>
                  <a:srgbClr val="FF0000"/>
                </a:solidFill>
                <a:latin typeface="Arial"/>
                <a:cs typeface="Arial"/>
              </a:rPr>
              <a:t>Sürümlü</a:t>
            </a:r>
            <a:r>
              <a:rPr dirty="0" sz="2800" spc="-40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90" b="1">
                <a:solidFill>
                  <a:srgbClr val="FF0000"/>
                </a:solidFill>
                <a:latin typeface="Arial"/>
                <a:cs typeface="Arial"/>
              </a:rPr>
              <a:t>Modeller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945896"/>
            <a:ext cx="7884795" cy="18783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4090"/>
              <a:buChar char="•"/>
              <a:tabLst>
                <a:tab pos="195580" algn="l"/>
                <a:tab pos="4957445" algn="l"/>
              </a:tabLst>
            </a:pP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Burada tk= </a:t>
            </a:r>
            <a:r>
              <a:rPr dirty="0" sz="2200">
                <a:solidFill>
                  <a:srgbClr val="292934"/>
                </a:solidFill>
                <a:latin typeface="Arial"/>
                <a:cs typeface="Arial"/>
              </a:rPr>
              <a:t>k.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olayın</a:t>
            </a:r>
            <a:r>
              <a:rPr dirty="0" sz="2200" spc="7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oluştuğu</a:t>
            </a:r>
            <a:r>
              <a:rPr dirty="0" sz="22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zamanı	ifade</a:t>
            </a:r>
            <a:r>
              <a:rPr dirty="0" sz="2200" spc="-6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30">
                <a:solidFill>
                  <a:srgbClr val="292934"/>
                </a:solidFill>
                <a:latin typeface="Arial"/>
                <a:cs typeface="Arial"/>
              </a:rPr>
              <a:t>eder.</a:t>
            </a:r>
            <a:endParaRPr sz="2200">
              <a:latin typeface="Arial"/>
              <a:cs typeface="Arial"/>
            </a:endParaRPr>
          </a:p>
          <a:p>
            <a:pPr marL="195580" marR="5080" indent="-182880">
              <a:lnSpc>
                <a:spcPct val="100000"/>
              </a:lnSpc>
              <a:spcBef>
                <a:spcPts val="525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Basit bir şekilde varış zamanları arası [0,1) aralığında rastgele  dağılım</a:t>
            </a:r>
            <a:r>
              <a:rPr dirty="0" sz="2200" spc="-7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10">
                <a:solidFill>
                  <a:srgbClr val="292934"/>
                </a:solidFill>
                <a:latin typeface="Arial"/>
                <a:cs typeface="Arial"/>
              </a:rPr>
              <a:t>gösterebilir.</a:t>
            </a:r>
            <a:endParaRPr sz="22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25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Diğer bir deyişte </a:t>
            </a:r>
            <a:r>
              <a:rPr dirty="0" sz="2200">
                <a:solidFill>
                  <a:srgbClr val="292934"/>
                </a:solidFill>
                <a:latin typeface="Arial"/>
                <a:cs typeface="Arial"/>
              </a:rPr>
              <a:t>tk+1-tk=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RND </a:t>
            </a:r>
            <a:r>
              <a:rPr dirty="0" sz="2200">
                <a:solidFill>
                  <a:srgbClr val="292934"/>
                </a:solidFill>
                <a:latin typeface="Arial"/>
                <a:cs typeface="Arial"/>
              </a:rPr>
              <a:t>ile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ifade</a:t>
            </a:r>
            <a:r>
              <a:rPr dirty="0" sz="2200" spc="5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20">
                <a:solidFill>
                  <a:srgbClr val="292934"/>
                </a:solidFill>
                <a:latin typeface="Arial"/>
                <a:cs typeface="Arial"/>
              </a:rPr>
              <a:t>edilir.</a:t>
            </a:r>
            <a:endParaRPr sz="22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25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Aşağıdaki kod n adet rastgele dağılım</a:t>
            </a:r>
            <a:r>
              <a:rPr dirty="0" sz="2200" spc="4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15">
                <a:solidFill>
                  <a:srgbClr val="292934"/>
                </a:solidFill>
                <a:latin typeface="Arial"/>
                <a:cs typeface="Arial"/>
              </a:rPr>
              <a:t>gösterir.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098417"/>
            <a:ext cx="7978775" cy="1016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marR="5080" indent="-182880">
              <a:lnSpc>
                <a:spcPct val="100000"/>
              </a:lnSpc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dirty="0" sz="2200" spc="-5">
                <a:solidFill>
                  <a:srgbClr val="FF0000"/>
                </a:solidFill>
                <a:latin typeface="Arial"/>
                <a:cs typeface="Arial"/>
              </a:rPr>
              <a:t>Örnek: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Daha önceki taşıma sistemini göz önüne alalım. Bu kez  bütün kutular aynı fakat farklı zaman aralıklarında  </a:t>
            </a:r>
            <a:r>
              <a:rPr dirty="0" sz="2200" spc="-10">
                <a:solidFill>
                  <a:srgbClr val="292934"/>
                </a:solidFill>
                <a:latin typeface="Arial"/>
                <a:cs typeface="Arial"/>
              </a:rPr>
              <a:t>ulaşmaktadırlar.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Amaç t zamanına kadar kaç kutu</a:t>
            </a:r>
            <a:r>
              <a:rPr dirty="0" sz="2200" spc="-3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15">
                <a:solidFill>
                  <a:srgbClr val="292934"/>
                </a:solidFill>
                <a:latin typeface="Arial"/>
                <a:cs typeface="Arial"/>
              </a:rPr>
              <a:t>ulaşmıştır.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42987" y="2781300"/>
            <a:ext cx="3457575" cy="1200150"/>
          </a:xfrm>
          <a:custGeom>
            <a:avLst/>
            <a:gdLst/>
            <a:ahLst/>
            <a:cxnLst/>
            <a:rect l="l" t="t" r="r" b="b"/>
            <a:pathLst>
              <a:path w="3457575" h="1200150">
                <a:moveTo>
                  <a:pt x="0" y="1200150"/>
                </a:moveTo>
                <a:lnTo>
                  <a:pt x="3457575" y="1200150"/>
                </a:lnTo>
                <a:lnTo>
                  <a:pt x="3457575" y="0"/>
                </a:lnTo>
                <a:lnTo>
                  <a:pt x="0" y="0"/>
                </a:lnTo>
                <a:lnTo>
                  <a:pt x="0" y="12001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42987" y="2781300"/>
            <a:ext cx="3457575" cy="1200150"/>
          </a:xfrm>
          <a:prstGeom prst="rect">
            <a:avLst/>
          </a:prstGeom>
          <a:ln w="26424">
            <a:solidFill>
              <a:srgbClr val="AC8F67"/>
            </a:solidFill>
          </a:ln>
        </p:spPr>
        <p:txBody>
          <a:bodyPr wrap="square" lIns="0" tIns="26670" rIns="0" bIns="0" rtlCol="0" vert="horz">
            <a:spAutoFit/>
          </a:bodyPr>
          <a:lstStyle/>
          <a:p>
            <a:pPr marL="78105">
              <a:lnSpc>
                <a:spcPct val="100000"/>
              </a:lnSpc>
              <a:spcBef>
                <a:spcPts val="210"/>
              </a:spcBef>
            </a:pPr>
            <a:r>
              <a:rPr dirty="0" sz="1800" spc="-5" b="1">
                <a:solidFill>
                  <a:srgbClr val="292934"/>
                </a:solidFill>
                <a:latin typeface="Arial"/>
                <a:cs typeface="Arial"/>
              </a:rPr>
              <a:t>tk=0</a:t>
            </a:r>
            <a:endParaRPr sz="1800">
              <a:latin typeface="Arial"/>
              <a:cs typeface="Arial"/>
            </a:endParaRPr>
          </a:p>
          <a:p>
            <a:pPr marL="78105">
              <a:lnSpc>
                <a:spcPct val="100000"/>
              </a:lnSpc>
            </a:pPr>
            <a:r>
              <a:rPr dirty="0" sz="1800" spc="-5" b="1">
                <a:solidFill>
                  <a:srgbClr val="292934"/>
                </a:solidFill>
                <a:latin typeface="Arial"/>
                <a:cs typeface="Arial"/>
              </a:rPr>
              <a:t>for </a:t>
            </a:r>
            <a:r>
              <a:rPr dirty="0" sz="1800" b="1">
                <a:solidFill>
                  <a:srgbClr val="292934"/>
                </a:solidFill>
                <a:latin typeface="Arial"/>
                <a:cs typeface="Arial"/>
              </a:rPr>
              <a:t>i=1 to</a:t>
            </a:r>
            <a:r>
              <a:rPr dirty="0" sz="1800" spc="-100" b="1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292934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  <a:p>
            <a:pPr marL="992505">
              <a:lnSpc>
                <a:spcPct val="100000"/>
              </a:lnSpc>
            </a:pPr>
            <a:r>
              <a:rPr dirty="0" sz="1800" spc="-5" b="1">
                <a:solidFill>
                  <a:srgbClr val="292934"/>
                </a:solidFill>
                <a:latin typeface="Arial"/>
                <a:cs typeface="Arial"/>
              </a:rPr>
              <a:t>tk=tk-1+RND</a:t>
            </a:r>
            <a:endParaRPr sz="1800">
              <a:latin typeface="Arial"/>
              <a:cs typeface="Arial"/>
            </a:endParaRPr>
          </a:p>
          <a:p>
            <a:pPr marL="78105">
              <a:lnSpc>
                <a:spcPct val="100000"/>
              </a:lnSpc>
            </a:pPr>
            <a:r>
              <a:rPr dirty="0" sz="1800" spc="-5" b="1">
                <a:solidFill>
                  <a:srgbClr val="292934"/>
                </a:solidFill>
                <a:latin typeface="Arial"/>
                <a:cs typeface="Arial"/>
              </a:rPr>
              <a:t>next</a:t>
            </a:r>
            <a:r>
              <a:rPr dirty="0" sz="1800" spc="-90" b="1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292934"/>
                </a:solidFill>
                <a:latin typeface="Arial"/>
                <a:cs typeface="Arial"/>
              </a:rPr>
              <a:t>k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65" y="193040"/>
            <a:ext cx="1048385" cy="34544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5" b="1">
                <a:solidFill>
                  <a:srgbClr val="FF0000"/>
                </a:solidFill>
                <a:latin typeface="Arial"/>
                <a:cs typeface="Arial"/>
              </a:rPr>
              <a:t>Çözüm: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065" y="595630"/>
            <a:ext cx="3782060" cy="5878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marR="147955" indent="-182880">
              <a:lnSpc>
                <a:spcPct val="90000"/>
              </a:lnSpc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Benzetim </a:t>
            </a:r>
            <a:r>
              <a:rPr dirty="0" sz="2200">
                <a:solidFill>
                  <a:srgbClr val="292934"/>
                </a:solidFill>
                <a:latin typeface="Arial"/>
                <a:cs typeface="Arial"/>
              </a:rPr>
              <a:t>girişi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daha </a:t>
            </a:r>
            <a:r>
              <a:rPr dirty="0" sz="2200">
                <a:solidFill>
                  <a:srgbClr val="292934"/>
                </a:solidFill>
                <a:latin typeface="Arial"/>
                <a:cs typeface="Arial"/>
              </a:rPr>
              <a:t>önce 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bahsedilen kritik olay  zamanlarının bir </a:t>
            </a:r>
            <a:r>
              <a:rPr dirty="0" sz="2200" spc="-15">
                <a:solidFill>
                  <a:srgbClr val="292934"/>
                </a:solidFill>
                <a:latin typeface="Arial"/>
                <a:cs typeface="Arial"/>
              </a:rPr>
              <a:t>kümesidir. 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Çıkış ise belirlenen zamana  </a:t>
            </a:r>
            <a:r>
              <a:rPr dirty="0" sz="2200">
                <a:solidFill>
                  <a:srgbClr val="292934"/>
                </a:solidFill>
                <a:latin typeface="Arial"/>
                <a:cs typeface="Arial"/>
              </a:rPr>
              <a:t>kadar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ne </a:t>
            </a:r>
            <a:r>
              <a:rPr dirty="0" sz="2200">
                <a:solidFill>
                  <a:srgbClr val="292934"/>
                </a:solidFill>
                <a:latin typeface="Arial"/>
                <a:cs typeface="Arial"/>
              </a:rPr>
              <a:t>kadar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kutu  </a:t>
            </a:r>
            <a:r>
              <a:rPr dirty="0" sz="2200" spc="-15">
                <a:solidFill>
                  <a:srgbClr val="292934"/>
                </a:solidFill>
                <a:latin typeface="Arial"/>
                <a:cs typeface="Arial"/>
              </a:rPr>
              <a:t>geldiğidir.</a:t>
            </a:r>
            <a:endParaRPr sz="2200">
              <a:latin typeface="Arial"/>
              <a:cs typeface="Arial"/>
            </a:endParaRPr>
          </a:p>
          <a:p>
            <a:pPr marL="195580" marR="5080" indent="-182880">
              <a:lnSpc>
                <a:spcPct val="90000"/>
              </a:lnSpc>
              <a:spcBef>
                <a:spcPts val="525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Fakat t anındaki olayların  sayısını hesaplamak için t  zamanının tk </a:t>
            </a:r>
            <a:r>
              <a:rPr dirty="0" sz="2200">
                <a:solidFill>
                  <a:srgbClr val="292934"/>
                </a:solidFill>
                <a:latin typeface="Arial"/>
                <a:cs typeface="Arial"/>
              </a:rPr>
              <a:t>ile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tk+1  arasında düşüp düşmediğini  kontrol etmek </a:t>
            </a:r>
            <a:r>
              <a:rPr dirty="0" sz="2200" spc="-20">
                <a:solidFill>
                  <a:srgbClr val="292934"/>
                </a:solidFill>
                <a:latin typeface="Arial"/>
                <a:cs typeface="Arial"/>
              </a:rPr>
              <a:t>gerekir.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Aksi  taktirde sonraki aralık kontrol  </a:t>
            </a:r>
            <a:r>
              <a:rPr dirty="0" sz="2200" spc="-15">
                <a:solidFill>
                  <a:srgbClr val="292934"/>
                </a:solidFill>
                <a:latin typeface="Arial"/>
                <a:cs typeface="Arial"/>
              </a:rPr>
              <a:t>edilmelidir.</a:t>
            </a:r>
            <a:endParaRPr sz="2200">
              <a:latin typeface="Arial"/>
              <a:cs typeface="Arial"/>
            </a:endParaRPr>
          </a:p>
          <a:p>
            <a:pPr marL="195580" marR="190500" indent="-182880">
              <a:lnSpc>
                <a:spcPct val="90000"/>
              </a:lnSpc>
              <a:spcBef>
                <a:spcPts val="530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  <a:tab pos="1344295" algn="l"/>
              </a:tabLst>
            </a:pPr>
            <a:r>
              <a:rPr dirty="0" sz="2200" spc="-30">
                <a:solidFill>
                  <a:srgbClr val="292934"/>
                </a:solidFill>
                <a:latin typeface="Arial"/>
                <a:cs typeface="Arial"/>
              </a:rPr>
              <a:t>Yandaki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sözde kod üretilen  gerekli zaman çiftlerini  </a:t>
            </a:r>
            <a:r>
              <a:rPr dirty="0" sz="2200" spc="-15">
                <a:solidFill>
                  <a:srgbClr val="292934"/>
                </a:solidFill>
                <a:latin typeface="Arial"/>
                <a:cs typeface="Arial"/>
              </a:rPr>
              <a:t>gösterir.	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Burada</a:t>
            </a:r>
            <a:r>
              <a:rPr dirty="0" sz="2200" spc="-5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dikkat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edilmesi gereken </a:t>
            </a:r>
            <a:r>
              <a:rPr dirty="0" sz="2200">
                <a:solidFill>
                  <a:srgbClr val="292934"/>
                </a:solidFill>
                <a:latin typeface="Arial"/>
                <a:cs typeface="Arial"/>
              </a:rPr>
              <a:t>giriş 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zamanları sürekli fakat olay  zamanları</a:t>
            </a:r>
            <a:r>
              <a:rPr dirty="0" sz="2200" spc="-4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20">
                <a:solidFill>
                  <a:srgbClr val="292934"/>
                </a:solidFill>
                <a:latin typeface="Arial"/>
                <a:cs typeface="Arial"/>
              </a:rPr>
              <a:t>ayrıktır.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16526" y="333247"/>
            <a:ext cx="3743325" cy="2862580"/>
          </a:xfrm>
          <a:custGeom>
            <a:avLst/>
            <a:gdLst/>
            <a:ahLst/>
            <a:cxnLst/>
            <a:rect l="l" t="t" r="r" b="b"/>
            <a:pathLst>
              <a:path w="3743325" h="2862580">
                <a:moveTo>
                  <a:pt x="0" y="2862326"/>
                </a:moveTo>
                <a:lnTo>
                  <a:pt x="3743325" y="2862326"/>
                </a:lnTo>
                <a:lnTo>
                  <a:pt x="3743325" y="0"/>
                </a:lnTo>
                <a:lnTo>
                  <a:pt x="0" y="0"/>
                </a:lnTo>
                <a:lnTo>
                  <a:pt x="0" y="28623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716526" y="333247"/>
            <a:ext cx="3743325" cy="2862580"/>
          </a:xfrm>
          <a:prstGeom prst="rect">
            <a:avLst/>
          </a:prstGeom>
          <a:ln w="26424">
            <a:solidFill>
              <a:srgbClr val="AC8F67"/>
            </a:solidFill>
          </a:ln>
        </p:spPr>
        <p:txBody>
          <a:bodyPr wrap="square" lIns="0" tIns="26669" rIns="0" bIns="0" rtlCol="0" vert="horz">
            <a:spAutoFit/>
          </a:bodyPr>
          <a:lstStyle/>
          <a:p>
            <a:pPr marL="78740">
              <a:lnSpc>
                <a:spcPct val="100000"/>
              </a:lnSpc>
              <a:spcBef>
                <a:spcPts val="209"/>
              </a:spcBef>
            </a:pP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t0=0</a:t>
            </a:r>
            <a:endParaRPr sz="1800">
              <a:latin typeface="Arial"/>
              <a:cs typeface="Arial"/>
            </a:endParaRPr>
          </a:p>
          <a:p>
            <a:pPr marL="78740">
              <a:lnSpc>
                <a:spcPct val="100000"/>
              </a:lnSpc>
            </a:pP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for k=1 to</a:t>
            </a:r>
            <a:r>
              <a:rPr dirty="0" sz="1800" spc="-1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  <a:p>
            <a:pPr marL="78740" marR="1777364" indent="530225">
              <a:lnSpc>
                <a:spcPct val="100000"/>
              </a:lnSpc>
            </a:pP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tk=tk-1+RND  </a:t>
            </a:r>
            <a:r>
              <a:rPr dirty="0" sz="1800" spc="-10">
                <a:solidFill>
                  <a:srgbClr val="292934"/>
                </a:solidFill>
                <a:latin typeface="Arial"/>
                <a:cs typeface="Arial"/>
              </a:rPr>
              <a:t>next</a:t>
            </a:r>
            <a:r>
              <a:rPr dirty="0" sz="1800" spc="-7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k</a:t>
            </a:r>
            <a:endParaRPr sz="1800">
              <a:latin typeface="Arial"/>
              <a:cs typeface="Arial"/>
            </a:endParaRPr>
          </a:p>
          <a:p>
            <a:pPr marL="433705" marR="1781810" indent="-355600">
              <a:lnSpc>
                <a:spcPct val="100000"/>
              </a:lnSpc>
            </a:pP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for t=0 to tn step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h 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for k=l to</a:t>
            </a:r>
            <a:r>
              <a:rPr dirty="0" sz="1800" spc="-114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  <a:p>
            <a:pPr marL="993140">
              <a:lnSpc>
                <a:spcPct val="100000"/>
              </a:lnSpc>
            </a:pP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if tk-1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&lt;= t&lt;tk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then</a:t>
            </a:r>
            <a:r>
              <a:rPr dirty="0" sz="1800" spc="-8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N=k</a:t>
            </a:r>
            <a:endParaRPr sz="1800">
              <a:latin typeface="Arial"/>
              <a:cs typeface="Arial"/>
            </a:endParaRPr>
          </a:p>
          <a:p>
            <a:pPr marL="433705" marR="2105660" indent="558800">
              <a:lnSpc>
                <a:spcPct val="100000"/>
              </a:lnSpc>
            </a:pPr>
            <a:r>
              <a:rPr dirty="0" sz="1800" spc="-10">
                <a:solidFill>
                  <a:srgbClr val="292934"/>
                </a:solidFill>
                <a:latin typeface="Arial"/>
                <a:cs typeface="Arial"/>
              </a:rPr>
              <a:t>next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k 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print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t,</a:t>
            </a:r>
            <a:r>
              <a:rPr dirty="0" sz="1800" spc="-8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  <a:p>
            <a:pPr marL="78740">
              <a:lnSpc>
                <a:spcPct val="100000"/>
              </a:lnSpc>
            </a:pPr>
            <a:r>
              <a:rPr dirty="0" sz="1800" spc="-10">
                <a:solidFill>
                  <a:srgbClr val="292934"/>
                </a:solidFill>
                <a:latin typeface="Arial"/>
                <a:cs typeface="Arial"/>
              </a:rPr>
              <a:t>next</a:t>
            </a:r>
            <a:r>
              <a:rPr dirty="0" sz="1800" spc="-7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27601" y="3267075"/>
            <a:ext cx="4248150" cy="3114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95" b="1">
                <a:solidFill>
                  <a:srgbClr val="FF0000"/>
                </a:solidFill>
                <a:latin typeface="Arial"/>
                <a:cs typeface="Arial"/>
              </a:rPr>
              <a:t>Sistemlerin</a:t>
            </a:r>
            <a:r>
              <a:rPr dirty="0" sz="2800" spc="-24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95" b="1">
                <a:solidFill>
                  <a:srgbClr val="FF0000"/>
                </a:solidFill>
                <a:latin typeface="Arial"/>
                <a:cs typeface="Arial"/>
              </a:rPr>
              <a:t>tanımlanması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803402"/>
            <a:ext cx="8206105" cy="2341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Modeller kendi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sistem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davranışı ve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sistem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tarafından</a:t>
            </a:r>
            <a:r>
              <a:rPr dirty="0" sz="2400" spc="8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kabul</a:t>
            </a:r>
            <a:endParaRPr sz="2400">
              <a:latin typeface="Arial"/>
              <a:cs typeface="Arial"/>
            </a:endParaRPr>
          </a:p>
          <a:p>
            <a:pPr marL="194945">
              <a:lnSpc>
                <a:spcPct val="100000"/>
              </a:lnSpc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edilen giriş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türü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ile</a:t>
            </a:r>
            <a:r>
              <a:rPr dirty="0" sz="2400" spc="3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292934"/>
                </a:solidFill>
                <a:latin typeface="Arial"/>
                <a:cs typeface="Arial"/>
              </a:rPr>
              <a:t>tanımlanır.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3333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Giriş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ve sistem davranışı bilinirse 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çıkış</a:t>
            </a:r>
            <a:r>
              <a:rPr dirty="0" sz="2400" spc="9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bulunabilir.</a:t>
            </a:r>
            <a:endParaRPr sz="2400">
              <a:latin typeface="Arial"/>
              <a:cs typeface="Arial"/>
            </a:endParaRPr>
          </a:p>
          <a:p>
            <a:pPr marL="195580" marR="50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3333"/>
              <a:buChar char="•"/>
              <a:tabLst>
                <a:tab pos="195580" algn="l"/>
                <a:tab pos="3839845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Örneğin bir model aşağıdaki gibi girişin iki katını 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alıp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bir  ekleyen bir</a:t>
            </a:r>
            <a:r>
              <a:rPr dirty="0" sz="2400" spc="5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sistem</a:t>
            </a:r>
            <a:r>
              <a:rPr dirty="0" sz="2400" spc="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292934"/>
                </a:solidFill>
                <a:latin typeface="Arial"/>
                <a:cs typeface="Arial"/>
              </a:rPr>
              <a:t>olabilir.	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Bu sistem 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sıfırıncı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dereceden</a:t>
            </a:r>
            <a:r>
              <a:rPr dirty="0" sz="2400" spc="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ve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zamandan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292934"/>
                </a:solidFill>
                <a:latin typeface="Arial"/>
                <a:cs typeface="Arial"/>
              </a:rPr>
              <a:t>bağımsızdır.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535170"/>
            <a:ext cx="8023225" cy="1180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dirty="0" sz="2400" i="1">
                <a:solidFill>
                  <a:srgbClr val="292934"/>
                </a:solidFill>
                <a:latin typeface="Arial"/>
                <a:cs typeface="Arial"/>
              </a:rPr>
              <a:t>z(k) +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4</a:t>
            </a:r>
            <a:r>
              <a:rPr dirty="0" sz="2400" spc="-5" i="1">
                <a:solidFill>
                  <a:srgbClr val="292934"/>
                </a:solidFill>
                <a:latin typeface="Arial"/>
                <a:cs typeface="Arial"/>
              </a:rPr>
              <a:t>z(k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—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1)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= </a:t>
            </a:r>
            <a:r>
              <a:rPr dirty="0" sz="2400" i="1">
                <a:solidFill>
                  <a:srgbClr val="292934"/>
                </a:solidFill>
                <a:latin typeface="Arial"/>
                <a:cs typeface="Arial"/>
              </a:rPr>
              <a:t>x(k) </a:t>
            </a:r>
            <a:r>
              <a:rPr dirty="0" sz="2400" spc="-5" i="1">
                <a:solidFill>
                  <a:srgbClr val="292934"/>
                </a:solidFill>
                <a:latin typeface="Arial"/>
                <a:cs typeface="Arial"/>
              </a:rPr>
              <a:t>birinci dereceden </a:t>
            </a:r>
            <a:r>
              <a:rPr dirty="0" sz="2400" i="1">
                <a:solidFill>
                  <a:srgbClr val="292934"/>
                </a:solidFill>
                <a:latin typeface="Arial"/>
                <a:cs typeface="Arial"/>
              </a:rPr>
              <a:t>ayrık</a:t>
            </a:r>
            <a:r>
              <a:rPr dirty="0" sz="2400" spc="-5" i="1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292934"/>
                </a:solidFill>
                <a:latin typeface="Arial"/>
                <a:cs typeface="Arial"/>
              </a:rPr>
              <a:t>sistem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Font typeface="Arial"/>
              <a:buChar char="•"/>
              <a:tabLst>
                <a:tab pos="195580" algn="l"/>
                <a:tab pos="5060950" algn="l"/>
              </a:tabLst>
            </a:pPr>
            <a:r>
              <a:rPr dirty="0" sz="2400" i="1">
                <a:solidFill>
                  <a:srgbClr val="292934"/>
                </a:solidFill>
                <a:latin typeface="Arial"/>
                <a:cs typeface="Arial"/>
              </a:rPr>
              <a:t>z(k)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+ </a:t>
            </a:r>
            <a:r>
              <a:rPr dirty="0" sz="2400" i="1">
                <a:solidFill>
                  <a:srgbClr val="292934"/>
                </a:solidFill>
                <a:latin typeface="Arial"/>
                <a:cs typeface="Arial"/>
              </a:rPr>
              <a:t>4z(k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— 1) +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3</a:t>
            </a:r>
            <a:r>
              <a:rPr dirty="0" sz="2400" spc="-5" i="1">
                <a:solidFill>
                  <a:srgbClr val="292934"/>
                </a:solidFill>
                <a:latin typeface="Arial"/>
                <a:cs typeface="Arial"/>
              </a:rPr>
              <a:t>z(k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— 2)</a:t>
            </a:r>
            <a:r>
              <a:rPr dirty="0" sz="2400" spc="-2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=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292934"/>
                </a:solidFill>
                <a:latin typeface="Arial"/>
                <a:cs typeface="Arial"/>
              </a:rPr>
              <a:t>x(k)	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ikinci dereceden ayrık</a:t>
            </a:r>
            <a:endParaRPr sz="2400">
              <a:latin typeface="Arial"/>
              <a:cs typeface="Arial"/>
            </a:endParaRPr>
          </a:p>
          <a:p>
            <a:pPr marL="194945">
              <a:lnSpc>
                <a:spcPct val="100000"/>
              </a:lnSpc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sistem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7087" y="3213100"/>
            <a:ext cx="6600825" cy="1079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320421"/>
            <a:ext cx="6813550" cy="60960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0" spc="-90"/>
              <a:t>Benzetim </a:t>
            </a:r>
            <a:r>
              <a:rPr dirty="0" sz="4000" spc="-50"/>
              <a:t>ve </a:t>
            </a:r>
            <a:r>
              <a:rPr dirty="0" sz="4000" spc="-95"/>
              <a:t>Modellemeye</a:t>
            </a:r>
            <a:r>
              <a:rPr dirty="0" sz="4000" spc="-509"/>
              <a:t> </a:t>
            </a:r>
            <a:r>
              <a:rPr dirty="0" sz="4000" spc="-85"/>
              <a:t>Giriş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07340" y="934084"/>
            <a:ext cx="8507095" cy="48088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00" spc="-85" b="1">
                <a:solidFill>
                  <a:srgbClr val="AC8F67"/>
                </a:solidFill>
                <a:latin typeface="Times New Roman"/>
                <a:cs typeface="Times New Roman"/>
              </a:rPr>
              <a:t>1.GİRİŞ</a:t>
            </a:r>
            <a:endParaRPr sz="2300">
              <a:latin typeface="Times New Roman"/>
              <a:cs typeface="Times New Roman"/>
            </a:endParaRPr>
          </a:p>
          <a:p>
            <a:pPr marL="217804" marR="381000" indent="-182880">
              <a:lnSpc>
                <a:spcPct val="100000"/>
              </a:lnSpc>
              <a:spcBef>
                <a:spcPts val="160"/>
              </a:spcBef>
              <a:buClr>
                <a:srgbClr val="92A199"/>
              </a:buClr>
              <a:buSzPct val="84090"/>
              <a:buFont typeface="Arial"/>
              <a:buChar char="•"/>
              <a:tabLst>
                <a:tab pos="218440" algn="l"/>
              </a:tabLst>
            </a:pPr>
            <a:r>
              <a:rPr dirty="0" sz="2200" spc="-5">
                <a:solidFill>
                  <a:srgbClr val="D2523B"/>
                </a:solidFill>
                <a:latin typeface="Times New Roman"/>
                <a:cs typeface="Times New Roman"/>
              </a:rPr>
              <a:t>Benzetim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, gerçek 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hayattaki 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bir sitemin 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veya 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sürecin çalışmasının taklit  edilmesidir (genellikle 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bilgisayar</a:t>
            </a:r>
            <a:r>
              <a:rPr dirty="0" sz="2200" spc="2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üzerinde).</a:t>
            </a:r>
            <a:endParaRPr sz="2200">
              <a:latin typeface="Times New Roman"/>
              <a:cs typeface="Times New Roman"/>
            </a:endParaRPr>
          </a:p>
          <a:p>
            <a:pPr marL="217804" marR="516890" indent="-182880">
              <a:lnSpc>
                <a:spcPct val="100000"/>
              </a:lnSpc>
              <a:spcBef>
                <a:spcPts val="525"/>
              </a:spcBef>
              <a:buClr>
                <a:srgbClr val="92A199"/>
              </a:buClr>
              <a:buSzPct val="84090"/>
              <a:buFont typeface="Arial"/>
              <a:buChar char="•"/>
              <a:tabLst>
                <a:tab pos="218440" algn="l"/>
              </a:tabLst>
            </a:pP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Benzetim, sistemin 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yapay 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geçmişinin üretilmesine ve gerçek sistemin  karakteristik özelliklerine dair çıkarımlar yapmak üzere bu geçmişin  gözlemlenmesine olanak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200" spc="-25">
                <a:solidFill>
                  <a:srgbClr val="292934"/>
                </a:solidFill>
                <a:latin typeface="Times New Roman"/>
                <a:cs typeface="Times New Roman"/>
              </a:rPr>
              <a:t>verir.</a:t>
            </a:r>
            <a:endParaRPr sz="2200">
              <a:latin typeface="Times New Roman"/>
              <a:cs typeface="Times New Roman"/>
            </a:endParaRPr>
          </a:p>
          <a:p>
            <a:pPr marL="217804" indent="-182880">
              <a:lnSpc>
                <a:spcPct val="100000"/>
              </a:lnSpc>
              <a:spcBef>
                <a:spcPts val="265"/>
              </a:spcBef>
              <a:buClr>
                <a:srgbClr val="92A199"/>
              </a:buClr>
              <a:buSzPct val="84090"/>
              <a:buFont typeface="Arial"/>
              <a:buChar char="•"/>
              <a:tabLst>
                <a:tab pos="218440" algn="l"/>
              </a:tabLst>
            </a:pP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Genel anlamda benzetim, </a:t>
            </a:r>
            <a:r>
              <a:rPr dirty="0" sz="2200" spc="-10">
                <a:solidFill>
                  <a:srgbClr val="292934"/>
                </a:solidFill>
                <a:latin typeface="Times New Roman"/>
                <a:cs typeface="Times New Roman"/>
              </a:rPr>
              <a:t>zaman 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içinde sistemin işleyişinin</a:t>
            </a:r>
            <a:r>
              <a:rPr dirty="0" sz="2200" spc="19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200" spc="-15">
                <a:solidFill>
                  <a:srgbClr val="292934"/>
                </a:solidFill>
                <a:latin typeface="Times New Roman"/>
                <a:cs typeface="Times New Roman"/>
              </a:rPr>
              <a:t>taklididir.</a:t>
            </a:r>
            <a:endParaRPr sz="2200">
              <a:latin typeface="Times New Roman"/>
              <a:cs typeface="Times New Roman"/>
            </a:endParaRPr>
          </a:p>
          <a:p>
            <a:pPr marL="217804" indent="-182880">
              <a:lnSpc>
                <a:spcPts val="2510"/>
              </a:lnSpc>
              <a:spcBef>
                <a:spcPts val="265"/>
              </a:spcBef>
              <a:buClr>
                <a:srgbClr val="92A199"/>
              </a:buClr>
              <a:buSzPct val="84090"/>
              <a:buFont typeface="Arial"/>
              <a:buChar char="•"/>
              <a:tabLst>
                <a:tab pos="218440" algn="l"/>
                <a:tab pos="1505585" algn="l"/>
                <a:tab pos="2324100" algn="l"/>
                <a:tab pos="3374390" algn="l"/>
                <a:tab pos="4284345" algn="l"/>
                <a:tab pos="5363210" algn="l"/>
                <a:tab pos="6383020" algn="l"/>
              </a:tabLst>
            </a:pP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Benzetim,	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çeşitli	koşullar	altında	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sistemin	tavrının	gözlemlenebilmesi</a:t>
            </a:r>
            <a:endParaRPr sz="2200">
              <a:latin typeface="Times New Roman"/>
              <a:cs typeface="Times New Roman"/>
            </a:endParaRPr>
          </a:p>
          <a:p>
            <a:pPr marL="217804">
              <a:lnSpc>
                <a:spcPts val="2510"/>
              </a:lnSpc>
            </a:pP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için, 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bu 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sistemin modellenmesi olarak 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da</a:t>
            </a:r>
            <a:r>
              <a:rPr dirty="0" sz="2200" spc="3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200" spc="-10">
                <a:solidFill>
                  <a:srgbClr val="292934"/>
                </a:solidFill>
                <a:latin typeface="Times New Roman"/>
                <a:cs typeface="Times New Roman"/>
              </a:rPr>
              <a:t>tanımlanabilir.</a:t>
            </a:r>
            <a:endParaRPr sz="2200">
              <a:latin typeface="Times New Roman"/>
              <a:cs typeface="Times New Roman"/>
            </a:endParaRPr>
          </a:p>
          <a:p>
            <a:pPr algn="just" marL="217804" marR="5080" indent="-182880">
              <a:lnSpc>
                <a:spcPts val="2380"/>
              </a:lnSpc>
              <a:spcBef>
                <a:spcPts val="560"/>
              </a:spcBef>
              <a:buClr>
                <a:srgbClr val="92A199"/>
              </a:buClr>
              <a:buSzPct val="84090"/>
              <a:buFont typeface="Arial"/>
              <a:buChar char="•"/>
              <a:tabLst>
                <a:tab pos="218440" algn="l"/>
              </a:tabLst>
            </a:pP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Zaman içinde değişiklik gösteren bir sistemin 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tavrı, 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geliştirilen bir  benzetim modeli ile </a:t>
            </a:r>
            <a:r>
              <a:rPr dirty="0" sz="2200" spc="-15">
                <a:solidFill>
                  <a:srgbClr val="292934"/>
                </a:solidFill>
                <a:latin typeface="Times New Roman"/>
                <a:cs typeface="Times New Roman"/>
              </a:rPr>
              <a:t>incelenir. 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Bu model, sistemin çalışması 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ile 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ilgili  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kabuller 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setinden</a:t>
            </a:r>
            <a:r>
              <a:rPr dirty="0" sz="2200" spc="-6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200" spc="-20">
                <a:solidFill>
                  <a:srgbClr val="292934"/>
                </a:solidFill>
                <a:latin typeface="Times New Roman"/>
                <a:cs typeface="Times New Roman"/>
              </a:rPr>
              <a:t>oluşur.</a:t>
            </a:r>
            <a:endParaRPr sz="2200">
              <a:latin typeface="Times New Roman"/>
              <a:cs typeface="Times New Roman"/>
            </a:endParaRPr>
          </a:p>
          <a:p>
            <a:pPr marL="217804" marR="5080" indent="-182880">
              <a:lnSpc>
                <a:spcPts val="2380"/>
              </a:lnSpc>
              <a:spcBef>
                <a:spcPts val="520"/>
              </a:spcBef>
              <a:buClr>
                <a:srgbClr val="92A199"/>
              </a:buClr>
              <a:buSzPct val="84090"/>
              <a:buFont typeface="Arial"/>
              <a:buChar char="•"/>
              <a:tabLst>
                <a:tab pos="218440" algn="l"/>
                <a:tab pos="801370" algn="l"/>
                <a:tab pos="2032635" algn="l"/>
                <a:tab pos="3218815" algn="l"/>
                <a:tab pos="4612005" algn="l"/>
                <a:tab pos="5875655" algn="l"/>
                <a:tab pos="7345045" algn="l"/>
              </a:tabLst>
            </a:pPr>
            <a:r>
              <a:rPr dirty="0" sz="2200" spc="-10">
                <a:solidFill>
                  <a:srgbClr val="292934"/>
                </a:solidFill>
                <a:latin typeface="Times New Roman"/>
                <a:cs typeface="Times New Roman"/>
              </a:rPr>
              <a:t>B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u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	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ka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b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ulle</a:t>
            </a:r>
            <a:r>
              <a:rPr dirty="0" sz="2200" spc="-95">
                <a:solidFill>
                  <a:srgbClr val="292934"/>
                </a:solidFill>
                <a:latin typeface="Times New Roman"/>
                <a:cs typeface="Times New Roman"/>
              </a:rPr>
              <a:t>r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,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	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siste</a:t>
            </a:r>
            <a:r>
              <a:rPr dirty="0" sz="2200" spc="-30">
                <a:solidFill>
                  <a:srgbClr val="292934"/>
                </a:solidFill>
                <a:latin typeface="Times New Roman"/>
                <a:cs typeface="Times New Roman"/>
              </a:rPr>
              <a:t>m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in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	</a:t>
            </a:r>
            <a:r>
              <a:rPr dirty="0" sz="2200" spc="0">
                <a:solidFill>
                  <a:srgbClr val="292934"/>
                </a:solidFill>
                <a:latin typeface="Times New Roman"/>
                <a:cs typeface="Times New Roman"/>
              </a:rPr>
              <a:t>i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lgilen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i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len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	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n</a:t>
            </a:r>
            <a:r>
              <a:rPr dirty="0" sz="2200" spc="-15">
                <a:solidFill>
                  <a:srgbClr val="292934"/>
                </a:solidFill>
                <a:latin typeface="Times New Roman"/>
                <a:cs typeface="Times New Roman"/>
              </a:rPr>
              <a:t>e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sneleri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	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(v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a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rlı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k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ları)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	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a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r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a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sın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d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aki  </a:t>
            </a:r>
            <a:r>
              <a:rPr dirty="0" sz="2200" spc="-10">
                <a:solidFill>
                  <a:srgbClr val="292934"/>
                </a:solidFill>
                <a:latin typeface="Times New Roman"/>
                <a:cs typeface="Times New Roman"/>
              </a:rPr>
              <a:t>matematiksel, 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mantıksal 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ve 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sembolik ilişkiler ile ifade</a:t>
            </a:r>
            <a:r>
              <a:rPr dirty="0" sz="2200" spc="19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200" spc="-20">
                <a:solidFill>
                  <a:srgbClr val="292934"/>
                </a:solidFill>
                <a:latin typeface="Times New Roman"/>
                <a:cs typeface="Times New Roman"/>
              </a:rPr>
              <a:t>edilir.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590" y="354838"/>
            <a:ext cx="3321050" cy="40195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160"/>
              </a:lnSpc>
            </a:pPr>
            <a:r>
              <a:rPr dirty="0" sz="2800" spc="-85">
                <a:solidFill>
                  <a:srgbClr val="FF0000"/>
                </a:solidFill>
              </a:rPr>
              <a:t>Benzetim</a:t>
            </a:r>
            <a:r>
              <a:rPr dirty="0" sz="2800" spc="-280">
                <a:solidFill>
                  <a:srgbClr val="FF0000"/>
                </a:solidFill>
              </a:rPr>
              <a:t> </a:t>
            </a:r>
            <a:r>
              <a:rPr dirty="0" sz="2800" spc="-90">
                <a:solidFill>
                  <a:srgbClr val="FF0000"/>
                </a:solidFill>
              </a:rPr>
              <a:t>diyagramları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58267" y="756348"/>
            <a:ext cx="8431530" cy="2719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indent="-182880">
              <a:lnSpc>
                <a:spcPts val="2200"/>
              </a:lnSpc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Genel olarak matematikteki gibi denklemler bir modelin tanımlanması</a:t>
            </a:r>
            <a:r>
              <a:rPr dirty="0" sz="2000" spc="-17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için</a:t>
            </a:r>
            <a:endParaRPr sz="2000">
              <a:latin typeface="Arial"/>
              <a:cs typeface="Arial"/>
            </a:endParaRPr>
          </a:p>
          <a:p>
            <a:pPr marL="194945">
              <a:lnSpc>
                <a:spcPct val="100000"/>
              </a:lnSpc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kesin bir anlam ifade</a:t>
            </a:r>
            <a:r>
              <a:rPr dirty="0" sz="2000" spc="-1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292934"/>
                </a:solidFill>
                <a:latin typeface="Arial"/>
                <a:cs typeface="Arial"/>
              </a:rPr>
              <a:t>eder.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Fakat kavramsal bir çizim amaç ve motivasyon için daha</a:t>
            </a:r>
            <a:r>
              <a:rPr dirty="0" sz="2000" spc="-19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kullanışlıdır.</a:t>
            </a:r>
            <a:endParaRPr sz="2000">
              <a:latin typeface="Arial"/>
              <a:cs typeface="Arial"/>
            </a:endParaRPr>
          </a:p>
          <a:p>
            <a:pPr marL="195580" marR="1269365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Bu yüzden sistemleri genel diyagramlar ile göstermek</a:t>
            </a:r>
            <a:r>
              <a:rPr dirty="0" sz="2000" spc="-13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oldukça  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kullanışlıdır.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Benzetim diyagramları iki temel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varlığa</a:t>
            </a:r>
            <a:r>
              <a:rPr dirty="0" sz="2000" spc="-1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sahiptir:</a:t>
            </a:r>
            <a:endParaRPr sz="2000">
              <a:latin typeface="Arial"/>
              <a:cs typeface="Arial"/>
            </a:endParaRPr>
          </a:p>
          <a:p>
            <a:pPr lvl="1" marL="469900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-"/>
              <a:tabLst>
                <a:tab pos="46990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yönlendirilmiş çizgiler ile gösterilen</a:t>
            </a:r>
            <a:r>
              <a:rPr dirty="0" sz="2000" spc="-8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sinyaller</a:t>
            </a:r>
            <a:endParaRPr sz="2000">
              <a:latin typeface="Arial"/>
              <a:cs typeface="Arial"/>
            </a:endParaRPr>
          </a:p>
          <a:p>
            <a:pPr lvl="1" marL="469900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-"/>
              <a:tabLst>
                <a:tab pos="46990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Kutu, çember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veya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diğer geometrik şekiller ile ifade edilen</a:t>
            </a:r>
            <a:r>
              <a:rPr dirty="0" sz="2000" spc="-13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dönüşümler.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1550" y="4024376"/>
            <a:ext cx="3440049" cy="25637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45000" y="3825811"/>
            <a:ext cx="3500374" cy="26178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74926" y="6265773"/>
            <a:ext cx="1622425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292934"/>
                </a:solidFill>
                <a:latin typeface="Times New Roman"/>
                <a:cs typeface="Times New Roman"/>
              </a:rPr>
              <a:t>(a)</a:t>
            </a:r>
            <a:r>
              <a:rPr dirty="0" sz="1800" spc="-60" b="1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292934"/>
                </a:solidFill>
                <a:latin typeface="Times New Roman"/>
                <a:cs typeface="Times New Roman"/>
              </a:rPr>
              <a:t>y(t)=x(t)=z(t)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83909" y="6295948"/>
            <a:ext cx="1303655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292934"/>
                </a:solidFill>
                <a:latin typeface="Times New Roman"/>
                <a:cs typeface="Times New Roman"/>
              </a:rPr>
              <a:t>(b)</a:t>
            </a:r>
            <a:r>
              <a:rPr dirty="0" sz="1800" spc="-70" b="1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292934"/>
                </a:solidFill>
                <a:latin typeface="Times New Roman"/>
                <a:cs typeface="Times New Roman"/>
              </a:rPr>
              <a:t>tk=rkUsk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590" y="226567"/>
            <a:ext cx="7915275" cy="34544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5" b="1">
                <a:solidFill>
                  <a:srgbClr val="FF0000"/>
                </a:solidFill>
                <a:latin typeface="Arial"/>
                <a:cs typeface="Arial"/>
              </a:rPr>
              <a:t>Örnek: </a:t>
            </a:r>
            <a:r>
              <a:rPr dirty="0" sz="2200" spc="-5">
                <a:solidFill>
                  <a:srgbClr val="292934"/>
                </a:solidFill>
              </a:rPr>
              <a:t>Aşağıdaki </a:t>
            </a:r>
            <a:r>
              <a:rPr dirty="0" sz="2200">
                <a:solidFill>
                  <a:srgbClr val="292934"/>
                </a:solidFill>
              </a:rPr>
              <a:t>şekilde </a:t>
            </a:r>
            <a:r>
              <a:rPr dirty="0" sz="2200" spc="-5">
                <a:solidFill>
                  <a:srgbClr val="292934"/>
                </a:solidFill>
              </a:rPr>
              <a:t>verilen </a:t>
            </a:r>
            <a:r>
              <a:rPr dirty="0" sz="2200">
                <a:solidFill>
                  <a:srgbClr val="292934"/>
                </a:solidFill>
              </a:rPr>
              <a:t>iki </a:t>
            </a:r>
            <a:r>
              <a:rPr dirty="0" sz="2200" spc="-5">
                <a:solidFill>
                  <a:srgbClr val="292934"/>
                </a:solidFill>
              </a:rPr>
              <a:t>sinyali birleştirme</a:t>
            </a:r>
            <a:r>
              <a:rPr dirty="0" sz="2200" spc="95">
                <a:solidFill>
                  <a:srgbClr val="292934"/>
                </a:solidFill>
              </a:rPr>
              <a:t> </a:t>
            </a:r>
            <a:r>
              <a:rPr dirty="0" sz="2200" spc="-5">
                <a:solidFill>
                  <a:srgbClr val="292934"/>
                </a:solidFill>
              </a:rPr>
              <a:t>operatörü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9590" y="561847"/>
            <a:ext cx="1703070" cy="345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>
                <a:solidFill>
                  <a:srgbClr val="292934"/>
                </a:solidFill>
                <a:latin typeface="Arial"/>
                <a:cs typeface="Arial"/>
              </a:rPr>
              <a:t>ile</a:t>
            </a:r>
            <a:r>
              <a:rPr dirty="0" sz="2200" spc="-1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292934"/>
                </a:solidFill>
                <a:latin typeface="Arial"/>
                <a:cs typeface="Arial"/>
              </a:rPr>
              <a:t>birleştiriniz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8175" y="908050"/>
            <a:ext cx="3019425" cy="2247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01827" y="1748282"/>
            <a:ext cx="2146935" cy="560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70">
              <a:lnSpc>
                <a:spcPct val="100000"/>
              </a:lnSpc>
            </a:pPr>
            <a:r>
              <a:rPr dirty="0" sz="1800" spc="-5">
                <a:solidFill>
                  <a:srgbClr val="292934"/>
                </a:solidFill>
                <a:latin typeface="Times New Roman"/>
                <a:cs typeface="Times New Roman"/>
              </a:rPr>
              <a:t>[rk]=[0.2, </a:t>
            </a: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2.4,</a:t>
            </a:r>
            <a:r>
              <a:rPr dirty="0" sz="1800" spc="-8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6.1]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800" spc="-5">
                <a:solidFill>
                  <a:srgbClr val="292934"/>
                </a:solidFill>
                <a:latin typeface="Times New Roman"/>
                <a:cs typeface="Times New Roman"/>
              </a:rPr>
              <a:t>[sk]=[1.5, </a:t>
            </a: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4.1, 5.5,</a:t>
            </a:r>
            <a:r>
              <a:rPr dirty="0" sz="1800" spc="-8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8.6]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46550" y="651002"/>
            <a:ext cx="4413250" cy="11093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FF0000"/>
                </a:solidFill>
                <a:latin typeface="Times New Roman"/>
                <a:cs typeface="Times New Roman"/>
              </a:rPr>
              <a:t>Çözüm: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292934"/>
                </a:solidFill>
                <a:latin typeface="Times New Roman"/>
                <a:cs typeface="Times New Roman"/>
              </a:rPr>
              <a:t>Rk </a:t>
            </a: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ve sk’nın </a:t>
            </a:r>
            <a:r>
              <a:rPr dirty="0" sz="1800" spc="-5">
                <a:solidFill>
                  <a:srgbClr val="292934"/>
                </a:solidFill>
                <a:latin typeface="Times New Roman"/>
                <a:cs typeface="Times New Roman"/>
              </a:rPr>
              <a:t>birleşimi [</a:t>
            </a:r>
            <a:r>
              <a:rPr dirty="0" sz="1800" spc="-5" i="1">
                <a:solidFill>
                  <a:srgbClr val="292934"/>
                </a:solidFill>
                <a:latin typeface="Times New Roman"/>
                <a:cs typeface="Times New Roman"/>
              </a:rPr>
              <a:t>tk</a:t>
            </a:r>
            <a:r>
              <a:rPr dirty="0" sz="1800" spc="-5">
                <a:solidFill>
                  <a:srgbClr val="292934"/>
                </a:solidFill>
                <a:latin typeface="Times New Roman"/>
                <a:cs typeface="Times New Roman"/>
              </a:rPr>
              <a:t>] </a:t>
            </a:r>
            <a:r>
              <a:rPr dirty="0" sz="1800" i="1">
                <a:solidFill>
                  <a:srgbClr val="292934"/>
                </a:solidFill>
                <a:latin typeface="Times New Roman"/>
                <a:cs typeface="Times New Roman"/>
              </a:rPr>
              <a:t>= </a:t>
            </a:r>
            <a:r>
              <a:rPr dirty="0" sz="1800" spc="-5">
                <a:solidFill>
                  <a:srgbClr val="292934"/>
                </a:solidFill>
                <a:latin typeface="Times New Roman"/>
                <a:cs typeface="Times New Roman"/>
              </a:rPr>
              <a:t>[0.2,   </a:t>
            </a:r>
            <a:r>
              <a:rPr dirty="0" sz="1800" spc="27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imes New Roman"/>
                <a:cs typeface="Times New Roman"/>
              </a:rPr>
              <a:t>1.5,2.4,4.1,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5.5,6.1,</a:t>
            </a:r>
            <a:r>
              <a:rPr dirty="0" sz="1800" spc="-11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imes New Roman"/>
                <a:cs typeface="Times New Roman"/>
              </a:rPr>
              <a:t>8.6].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54601" y="1787525"/>
            <a:ext cx="3762375" cy="18002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2737" y="3792537"/>
            <a:ext cx="4241800" cy="2444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275326" y="3792537"/>
            <a:ext cx="3371850" cy="28765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290564" y="3311652"/>
            <a:ext cx="704215" cy="1023619"/>
          </a:xfrm>
          <a:custGeom>
            <a:avLst/>
            <a:gdLst/>
            <a:ahLst/>
            <a:cxnLst/>
            <a:rect l="l" t="t" r="r" b="b"/>
            <a:pathLst>
              <a:path w="704215" h="1023620">
                <a:moveTo>
                  <a:pt x="207263" y="0"/>
                </a:moveTo>
                <a:lnTo>
                  <a:pt x="0" y="102235"/>
                </a:lnTo>
                <a:lnTo>
                  <a:pt x="315976" y="742315"/>
                </a:lnTo>
                <a:lnTo>
                  <a:pt x="134874" y="831596"/>
                </a:lnTo>
                <a:lnTo>
                  <a:pt x="583564" y="1023366"/>
                </a:lnTo>
                <a:lnTo>
                  <a:pt x="681400" y="639953"/>
                </a:lnTo>
                <a:lnTo>
                  <a:pt x="523113" y="639953"/>
                </a:lnTo>
                <a:lnTo>
                  <a:pt x="207263" y="0"/>
                </a:lnTo>
                <a:close/>
              </a:path>
              <a:path w="704215" h="1023620">
                <a:moveTo>
                  <a:pt x="704214" y="550545"/>
                </a:moveTo>
                <a:lnTo>
                  <a:pt x="523113" y="639953"/>
                </a:lnTo>
                <a:lnTo>
                  <a:pt x="681400" y="639953"/>
                </a:lnTo>
                <a:lnTo>
                  <a:pt x="704214" y="550545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290564" y="3311652"/>
            <a:ext cx="704215" cy="1023619"/>
          </a:xfrm>
          <a:custGeom>
            <a:avLst/>
            <a:gdLst/>
            <a:ahLst/>
            <a:cxnLst/>
            <a:rect l="l" t="t" r="r" b="b"/>
            <a:pathLst>
              <a:path w="704215" h="1023620">
                <a:moveTo>
                  <a:pt x="207263" y="0"/>
                </a:moveTo>
                <a:lnTo>
                  <a:pt x="523113" y="639953"/>
                </a:lnTo>
                <a:lnTo>
                  <a:pt x="704214" y="550545"/>
                </a:lnTo>
                <a:lnTo>
                  <a:pt x="583564" y="1023366"/>
                </a:lnTo>
                <a:lnTo>
                  <a:pt x="134874" y="831596"/>
                </a:lnTo>
                <a:lnTo>
                  <a:pt x="315976" y="742315"/>
                </a:lnTo>
                <a:lnTo>
                  <a:pt x="0" y="102235"/>
                </a:lnTo>
                <a:lnTo>
                  <a:pt x="207263" y="0"/>
                </a:lnTo>
                <a:close/>
              </a:path>
            </a:pathLst>
          </a:custGeom>
          <a:ln w="26424">
            <a:solidFill>
              <a:srgbClr val="6B766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140200" y="4819650"/>
            <a:ext cx="1084580" cy="635000"/>
          </a:xfrm>
          <a:custGeom>
            <a:avLst/>
            <a:gdLst/>
            <a:ahLst/>
            <a:cxnLst/>
            <a:rect l="l" t="t" r="r" b="b"/>
            <a:pathLst>
              <a:path w="1084579" h="635000">
                <a:moveTo>
                  <a:pt x="713739" y="0"/>
                </a:moveTo>
                <a:lnTo>
                  <a:pt x="713739" y="201930"/>
                </a:lnTo>
                <a:lnTo>
                  <a:pt x="0" y="201930"/>
                </a:lnTo>
                <a:lnTo>
                  <a:pt x="0" y="433069"/>
                </a:lnTo>
                <a:lnTo>
                  <a:pt x="713739" y="433069"/>
                </a:lnTo>
                <a:lnTo>
                  <a:pt x="713739" y="635000"/>
                </a:lnTo>
                <a:lnTo>
                  <a:pt x="1084326" y="317500"/>
                </a:lnTo>
                <a:lnTo>
                  <a:pt x="713739" y="0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140200" y="4819650"/>
            <a:ext cx="1084580" cy="635000"/>
          </a:xfrm>
          <a:custGeom>
            <a:avLst/>
            <a:gdLst/>
            <a:ahLst/>
            <a:cxnLst/>
            <a:rect l="l" t="t" r="r" b="b"/>
            <a:pathLst>
              <a:path w="1084579" h="635000">
                <a:moveTo>
                  <a:pt x="0" y="201930"/>
                </a:moveTo>
                <a:lnTo>
                  <a:pt x="713739" y="201930"/>
                </a:lnTo>
                <a:lnTo>
                  <a:pt x="713739" y="0"/>
                </a:lnTo>
                <a:lnTo>
                  <a:pt x="1084326" y="317500"/>
                </a:lnTo>
                <a:lnTo>
                  <a:pt x="713739" y="635000"/>
                </a:lnTo>
                <a:lnTo>
                  <a:pt x="713739" y="433069"/>
                </a:lnTo>
                <a:lnTo>
                  <a:pt x="0" y="433069"/>
                </a:lnTo>
                <a:lnTo>
                  <a:pt x="0" y="201930"/>
                </a:lnTo>
                <a:close/>
              </a:path>
            </a:pathLst>
          </a:custGeom>
          <a:ln w="26424">
            <a:solidFill>
              <a:srgbClr val="6B766E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2075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85">
                <a:solidFill>
                  <a:srgbClr val="FF0000"/>
                </a:solidFill>
              </a:rPr>
              <a:t>Dönüşüm</a:t>
            </a:r>
            <a:r>
              <a:rPr dirty="0" sz="2800" spc="-254">
                <a:solidFill>
                  <a:srgbClr val="FF0000"/>
                </a:solidFill>
              </a:rPr>
              <a:t> </a:t>
            </a:r>
            <a:r>
              <a:rPr dirty="0" sz="2800" spc="-90">
                <a:solidFill>
                  <a:srgbClr val="FF0000"/>
                </a:solidFill>
              </a:rPr>
              <a:t>Blokları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35940" y="946403"/>
            <a:ext cx="7798434" cy="23691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marR="52069" indent="-182880">
              <a:lnSpc>
                <a:spcPct val="100000"/>
              </a:lnSpc>
              <a:buClr>
                <a:srgbClr val="92A199"/>
              </a:buClr>
              <a:buSzPct val="83333"/>
              <a:buChar char="•"/>
              <a:tabLst>
                <a:tab pos="195580" algn="l"/>
              </a:tabLst>
            </a:pPr>
            <a:r>
              <a:rPr dirty="0" sz="2100" spc="-5">
                <a:solidFill>
                  <a:srgbClr val="292934"/>
                </a:solidFill>
                <a:latin typeface="Arial"/>
                <a:cs typeface="Arial"/>
              </a:rPr>
              <a:t>Bir modelleme şematiğinden geçen sinyaller dönüştürücü olarak  davranan </a:t>
            </a:r>
            <a:r>
              <a:rPr dirty="0" sz="2100">
                <a:solidFill>
                  <a:srgbClr val="292934"/>
                </a:solidFill>
                <a:latin typeface="Arial"/>
                <a:cs typeface="Arial"/>
              </a:rPr>
              <a:t>farklı </a:t>
            </a:r>
            <a:r>
              <a:rPr dirty="0" sz="2100" spc="-5">
                <a:solidFill>
                  <a:srgbClr val="292934"/>
                </a:solidFill>
                <a:latin typeface="Arial"/>
                <a:cs typeface="Arial"/>
              </a:rPr>
              <a:t>bileşenler olarak</a:t>
            </a:r>
            <a:r>
              <a:rPr dirty="0" sz="2100" spc="-2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100" spc="-20">
                <a:solidFill>
                  <a:srgbClr val="292934"/>
                </a:solidFill>
                <a:latin typeface="Arial"/>
                <a:cs typeface="Arial"/>
              </a:rPr>
              <a:t>adlandırılır.</a:t>
            </a:r>
            <a:endParaRPr sz="21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05"/>
              </a:spcBef>
              <a:buClr>
                <a:srgbClr val="92A199"/>
              </a:buClr>
              <a:buSzPct val="85714"/>
              <a:buChar char="•"/>
              <a:tabLst>
                <a:tab pos="195580" algn="l"/>
              </a:tabLst>
            </a:pPr>
            <a:r>
              <a:rPr dirty="0" sz="2100" spc="-5">
                <a:solidFill>
                  <a:srgbClr val="292934"/>
                </a:solidFill>
                <a:latin typeface="Arial"/>
                <a:cs typeface="Arial"/>
              </a:rPr>
              <a:t>Dönüştürücü bloklar hafıza, cebirsel işlemler ve </a:t>
            </a:r>
            <a:r>
              <a:rPr dirty="0" sz="2100">
                <a:solidFill>
                  <a:srgbClr val="292934"/>
                </a:solidFill>
                <a:latin typeface="Arial"/>
                <a:cs typeface="Arial"/>
              </a:rPr>
              <a:t>tip </a:t>
            </a:r>
            <a:r>
              <a:rPr dirty="0" sz="2100" spc="-5">
                <a:solidFill>
                  <a:srgbClr val="292934"/>
                </a:solidFill>
                <a:latin typeface="Arial"/>
                <a:cs typeface="Arial"/>
              </a:rPr>
              <a:t>dönüşümü</a:t>
            </a:r>
            <a:r>
              <a:rPr dirty="0" sz="21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292934"/>
                </a:solidFill>
                <a:latin typeface="Arial"/>
                <a:cs typeface="Arial"/>
              </a:rPr>
              <a:t>ile</a:t>
            </a:r>
            <a:endParaRPr sz="2100">
              <a:latin typeface="Arial"/>
              <a:cs typeface="Arial"/>
            </a:endParaRPr>
          </a:p>
          <a:p>
            <a:pPr marL="194945">
              <a:lnSpc>
                <a:spcPct val="100000"/>
              </a:lnSpc>
            </a:pPr>
            <a:r>
              <a:rPr dirty="0" sz="2100" spc="-5">
                <a:solidFill>
                  <a:srgbClr val="292934"/>
                </a:solidFill>
                <a:latin typeface="Arial"/>
                <a:cs typeface="Arial"/>
              </a:rPr>
              <a:t>veri akışından</a:t>
            </a:r>
            <a:r>
              <a:rPr dirty="0" sz="2100" spc="-6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100" spc="-20">
                <a:solidFill>
                  <a:srgbClr val="292934"/>
                </a:solidFill>
                <a:latin typeface="Arial"/>
                <a:cs typeface="Arial"/>
              </a:rPr>
              <a:t>oluşur.</a:t>
            </a:r>
            <a:endParaRPr sz="2100">
              <a:latin typeface="Arial"/>
              <a:cs typeface="Arial"/>
            </a:endParaRPr>
          </a:p>
          <a:p>
            <a:pPr marL="195580" marR="5080" indent="-182880">
              <a:lnSpc>
                <a:spcPct val="100000"/>
              </a:lnSpc>
              <a:spcBef>
                <a:spcPts val="505"/>
              </a:spcBef>
              <a:buClr>
                <a:srgbClr val="92A199"/>
              </a:buClr>
              <a:buSzPct val="83333"/>
              <a:buChar char="•"/>
              <a:tabLst>
                <a:tab pos="195580" algn="l"/>
                <a:tab pos="6554470" algn="l"/>
              </a:tabLst>
            </a:pPr>
            <a:r>
              <a:rPr dirty="0" sz="2100" spc="-5">
                <a:solidFill>
                  <a:srgbClr val="292934"/>
                </a:solidFill>
                <a:latin typeface="Arial"/>
                <a:cs typeface="Arial"/>
              </a:rPr>
              <a:t>Örneğin </a:t>
            </a:r>
            <a:r>
              <a:rPr dirty="0" sz="2100">
                <a:solidFill>
                  <a:srgbClr val="292934"/>
                </a:solidFill>
                <a:latin typeface="Arial"/>
                <a:cs typeface="Arial"/>
              </a:rPr>
              <a:t>, </a:t>
            </a:r>
            <a:r>
              <a:rPr dirty="0" sz="2100" i="1">
                <a:solidFill>
                  <a:srgbClr val="292934"/>
                </a:solidFill>
                <a:latin typeface="Arial"/>
                <a:cs typeface="Arial"/>
              </a:rPr>
              <a:t>z(k) = z(k— </a:t>
            </a:r>
            <a:r>
              <a:rPr dirty="0" sz="2100" spc="-5">
                <a:solidFill>
                  <a:srgbClr val="292934"/>
                </a:solidFill>
                <a:latin typeface="Arial"/>
                <a:cs typeface="Arial"/>
              </a:rPr>
              <a:t>1) +</a:t>
            </a:r>
            <a:r>
              <a:rPr dirty="0" sz="2100" spc="-5" i="1">
                <a:solidFill>
                  <a:srgbClr val="292934"/>
                </a:solidFill>
                <a:latin typeface="Arial"/>
                <a:cs typeface="Arial"/>
              </a:rPr>
              <a:t>2x1(k) </a:t>
            </a:r>
            <a:r>
              <a:rPr dirty="0" sz="2100" i="1">
                <a:solidFill>
                  <a:srgbClr val="292934"/>
                </a:solidFill>
                <a:latin typeface="Arial"/>
                <a:cs typeface="Arial"/>
              </a:rPr>
              <a:t>+ </a:t>
            </a:r>
            <a:r>
              <a:rPr dirty="0" sz="2100" spc="-5" i="1">
                <a:solidFill>
                  <a:srgbClr val="292934"/>
                </a:solidFill>
                <a:latin typeface="Arial"/>
                <a:cs typeface="Arial"/>
              </a:rPr>
              <a:t>2x3(k </a:t>
            </a:r>
            <a:r>
              <a:rPr dirty="0" sz="2100" i="1">
                <a:solidFill>
                  <a:srgbClr val="292934"/>
                </a:solidFill>
                <a:latin typeface="Arial"/>
                <a:cs typeface="Arial"/>
              </a:rPr>
              <a:t>— </a:t>
            </a:r>
            <a:r>
              <a:rPr dirty="0" sz="2100" spc="-5">
                <a:solidFill>
                  <a:srgbClr val="292934"/>
                </a:solidFill>
                <a:latin typeface="Arial"/>
                <a:cs typeface="Arial"/>
              </a:rPr>
              <a:t>2)</a:t>
            </a:r>
            <a:r>
              <a:rPr dirty="0" sz="2100" spc="7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292934"/>
                </a:solidFill>
                <a:latin typeface="Arial"/>
                <a:cs typeface="Arial"/>
              </a:rPr>
              <a:t>+</a:t>
            </a:r>
            <a:r>
              <a:rPr dirty="0" sz="2100" spc="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100" i="1">
                <a:solidFill>
                  <a:srgbClr val="292934"/>
                </a:solidFill>
                <a:latin typeface="Arial"/>
                <a:cs typeface="Arial"/>
              </a:rPr>
              <a:t>sink	</a:t>
            </a:r>
            <a:r>
              <a:rPr dirty="0" sz="2100" spc="-5" i="1">
                <a:solidFill>
                  <a:srgbClr val="292934"/>
                </a:solidFill>
                <a:latin typeface="Arial"/>
                <a:cs typeface="Arial"/>
              </a:rPr>
              <a:t>doğrusal  </a:t>
            </a:r>
            <a:r>
              <a:rPr dirty="0" sz="2100" spc="-5" i="1">
                <a:solidFill>
                  <a:srgbClr val="292934"/>
                </a:solidFill>
                <a:latin typeface="Arial"/>
                <a:cs typeface="Arial"/>
              </a:rPr>
              <a:t>zamandan bağımsız, </a:t>
            </a:r>
            <a:r>
              <a:rPr dirty="0" sz="2100" i="1">
                <a:solidFill>
                  <a:srgbClr val="292934"/>
                </a:solidFill>
                <a:latin typeface="Arial"/>
                <a:cs typeface="Arial"/>
              </a:rPr>
              <a:t>ikinci </a:t>
            </a:r>
            <a:r>
              <a:rPr dirty="0" sz="2100" spc="-5" i="1">
                <a:solidFill>
                  <a:srgbClr val="292934"/>
                </a:solidFill>
                <a:latin typeface="Arial"/>
                <a:cs typeface="Arial"/>
              </a:rPr>
              <a:t>dereceden hafıza dönüşümüne sahip  olup aşağıda</a:t>
            </a:r>
            <a:r>
              <a:rPr dirty="0" sz="2100" spc="-25" i="1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100" spc="-10" i="1">
                <a:solidFill>
                  <a:srgbClr val="292934"/>
                </a:solidFill>
                <a:latin typeface="Arial"/>
                <a:cs typeface="Arial"/>
              </a:rPr>
              <a:t>gösterilmiştir.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76375" y="3460750"/>
            <a:ext cx="5038725" cy="3086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72109"/>
            <a:ext cx="7966709" cy="2571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marR="26034" indent="-182880">
              <a:lnSpc>
                <a:spcPct val="100000"/>
              </a:lnSpc>
              <a:buClr>
                <a:srgbClr val="92A199"/>
              </a:buClr>
              <a:buSzPct val="85000"/>
              <a:buFont typeface="Arial"/>
              <a:buChar char="•"/>
              <a:tabLst>
                <a:tab pos="195580" algn="l"/>
              </a:tabLst>
            </a:pPr>
            <a:r>
              <a:rPr dirty="0" sz="2000" b="1">
                <a:solidFill>
                  <a:srgbClr val="FF0000"/>
                </a:solidFill>
                <a:latin typeface="Arial"/>
                <a:cs typeface="Arial"/>
              </a:rPr>
              <a:t>Örnek: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Sonlu durum makinası ile iki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bitlik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bir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sayıcı 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tasarlanacaktır. 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Eğer giriş x=0 ise sayma olmayacak. Giriş x=1 ise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sayıcı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3, 1, 5, 2,</a:t>
            </a:r>
            <a:r>
              <a:rPr dirty="0" sz="2000" spc="-2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3,  1, 5, 2, … şeklinde</a:t>
            </a:r>
            <a:r>
              <a:rPr dirty="0" sz="2000" spc="-13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sayacaktır.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pos="195580" algn="l"/>
              </a:tabLst>
            </a:pPr>
            <a:r>
              <a:rPr dirty="0" sz="2000" i="1">
                <a:solidFill>
                  <a:srgbClr val="292934"/>
                </a:solidFill>
                <a:latin typeface="Arial"/>
                <a:cs typeface="Arial"/>
              </a:rPr>
              <a:t>Çözüm:</a:t>
            </a:r>
            <a:endParaRPr sz="2000">
              <a:latin typeface="Arial"/>
              <a:cs typeface="Arial"/>
            </a:endParaRPr>
          </a:p>
          <a:p>
            <a:pPr marL="195580" marR="5080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195580" algn="l"/>
                <a:tab pos="1687830" algn="l"/>
                <a:tab pos="4040504" algn="l"/>
                <a:tab pos="5720080" algn="l"/>
                <a:tab pos="585343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2^2=4 farklı durum olduğundan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sayıcı</a:t>
            </a:r>
            <a:r>
              <a:rPr dirty="0" sz="2000" spc="-4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iki</a:t>
            </a:r>
            <a:r>
              <a:rPr dirty="0" sz="2000" spc="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15">
                <a:solidFill>
                  <a:srgbClr val="292934"/>
                </a:solidFill>
                <a:latin typeface="Arial"/>
                <a:cs typeface="Arial"/>
              </a:rPr>
              <a:t>bitliktir.	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Durumlar</a:t>
            </a:r>
            <a:r>
              <a:rPr dirty="0" sz="2000" spc="-7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ikili</a:t>
            </a:r>
            <a:r>
              <a:rPr dirty="0" sz="20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olarak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y=(y1,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y2)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şeklinde 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gösterilir.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Giriş x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ve</a:t>
            </a:r>
            <a:r>
              <a:rPr dirty="0" sz="2000" spc="-2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çıkış</a:t>
            </a:r>
            <a:r>
              <a:rPr dirty="0" sz="20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292934"/>
                </a:solidFill>
                <a:latin typeface="Arial"/>
                <a:cs typeface="Arial"/>
              </a:rPr>
              <a:t>z’dir.		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Değişkenlerin</a:t>
            </a:r>
            <a:r>
              <a:rPr dirty="0" sz="2000" spc="-1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her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biri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x,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y1,</a:t>
            </a:r>
            <a:r>
              <a:rPr dirty="0" sz="2000" spc="-3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y2	0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veya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1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değeri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292934"/>
                </a:solidFill>
                <a:latin typeface="Arial"/>
                <a:cs typeface="Arial"/>
              </a:rPr>
              <a:t>alır.	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Z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çıkışı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{1,2,3,5}</a:t>
            </a:r>
            <a:r>
              <a:rPr dirty="0" sz="2000" spc="-8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değerlerini</a:t>
            </a:r>
            <a:r>
              <a:rPr dirty="0" sz="2000" spc="-4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292934"/>
                </a:solidFill>
                <a:latin typeface="Arial"/>
                <a:cs typeface="Arial"/>
              </a:rPr>
              <a:t>alır.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Sonlu durum modeli aşağıda</a:t>
            </a:r>
            <a:r>
              <a:rPr dirty="0" sz="2000" spc="-1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verilmiştir</a:t>
            </a:r>
            <a:r>
              <a:rPr dirty="0" sz="2000" i="1">
                <a:solidFill>
                  <a:srgbClr val="292934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19250" y="2997200"/>
            <a:ext cx="5381625" cy="3448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85546"/>
            <a:ext cx="7354570" cy="6553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90"/>
              <a:t>Benzetim </a:t>
            </a:r>
            <a:r>
              <a:rPr dirty="0" spc="-50"/>
              <a:t>ve </a:t>
            </a:r>
            <a:r>
              <a:rPr dirty="0" spc="-90"/>
              <a:t>Modellemeye</a:t>
            </a:r>
            <a:r>
              <a:rPr dirty="0" spc="-555"/>
              <a:t> </a:t>
            </a:r>
            <a:r>
              <a:rPr dirty="0" spc="-80"/>
              <a:t>Giriş</a:t>
            </a:r>
          </a:p>
        </p:txBody>
      </p:sp>
      <p:sp>
        <p:nvSpPr>
          <p:cNvPr id="3" name="object 3"/>
          <p:cNvSpPr/>
          <p:nvPr/>
        </p:nvSpPr>
        <p:spPr>
          <a:xfrm>
            <a:off x="342265" y="1702307"/>
            <a:ext cx="266700" cy="272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02386" y="1515109"/>
            <a:ext cx="8463280" cy="42411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600" b="1">
                <a:solidFill>
                  <a:srgbClr val="0000FF"/>
                </a:solidFill>
                <a:latin typeface="Times New Roman"/>
                <a:cs typeface="Times New Roman"/>
              </a:rPr>
              <a:t>Sistemin</a:t>
            </a:r>
            <a:r>
              <a:rPr dirty="0" sz="3600" spc="-6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3600" spc="-5" b="1">
                <a:solidFill>
                  <a:srgbClr val="0000FF"/>
                </a:solidFill>
                <a:latin typeface="Times New Roman"/>
                <a:cs typeface="Times New Roman"/>
              </a:rPr>
              <a:t>Bileşenleri</a:t>
            </a:r>
            <a:endParaRPr sz="3600">
              <a:latin typeface="Times New Roman"/>
              <a:cs typeface="Times New Roman"/>
            </a:endParaRPr>
          </a:p>
          <a:p>
            <a:pPr marL="549275" indent="-262255">
              <a:lnSpc>
                <a:spcPct val="100000"/>
              </a:lnSpc>
              <a:spcBef>
                <a:spcPts val="1225"/>
              </a:spcBef>
              <a:buClr>
                <a:srgbClr val="92A199"/>
              </a:buClr>
              <a:buSzPct val="79629"/>
              <a:buFont typeface="Arial"/>
              <a:buChar char="•"/>
              <a:tabLst>
                <a:tab pos="549275" algn="l"/>
                <a:tab pos="549910" algn="l"/>
              </a:tabLst>
            </a:pPr>
            <a:r>
              <a:rPr dirty="0" sz="2700" spc="-45" b="1">
                <a:solidFill>
                  <a:srgbClr val="FF3300"/>
                </a:solidFill>
                <a:latin typeface="Times New Roman"/>
                <a:cs typeface="Times New Roman"/>
              </a:rPr>
              <a:t>Varlık</a:t>
            </a:r>
            <a:r>
              <a:rPr dirty="0" sz="2700" spc="-70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z="2700" b="1">
                <a:solidFill>
                  <a:srgbClr val="FF3300"/>
                </a:solidFill>
                <a:latin typeface="Times New Roman"/>
                <a:cs typeface="Times New Roman"/>
              </a:rPr>
              <a:t>(Entity):</a:t>
            </a:r>
            <a:endParaRPr sz="27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  <a:spcBef>
                <a:spcPts val="1235"/>
              </a:spcBef>
            </a:pPr>
            <a:r>
              <a:rPr dirty="0" sz="1800" spc="-5">
                <a:solidFill>
                  <a:srgbClr val="292934"/>
                </a:solidFill>
                <a:latin typeface="Times New Roman"/>
                <a:cs typeface="Times New Roman"/>
              </a:rPr>
              <a:t>Sistemde ilgilenilen </a:t>
            </a: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bir </a:t>
            </a:r>
            <a:r>
              <a:rPr dirty="0" sz="1800" spc="-15">
                <a:solidFill>
                  <a:srgbClr val="292934"/>
                </a:solidFill>
                <a:latin typeface="Times New Roman"/>
                <a:cs typeface="Times New Roman"/>
              </a:rPr>
              <a:t>nesnedir. </a:t>
            </a:r>
            <a:r>
              <a:rPr dirty="0" sz="1800" spc="-5">
                <a:solidFill>
                  <a:srgbClr val="292934"/>
                </a:solidFill>
                <a:latin typeface="Times New Roman"/>
                <a:cs typeface="Times New Roman"/>
              </a:rPr>
              <a:t>Farklı nesneler farklı özelliklere </a:t>
            </a:r>
            <a:r>
              <a:rPr dirty="0" sz="1800" spc="-15">
                <a:solidFill>
                  <a:srgbClr val="292934"/>
                </a:solidFill>
                <a:latin typeface="Times New Roman"/>
                <a:cs typeface="Times New Roman"/>
              </a:rPr>
              <a:t>sahiptir. </a:t>
            </a:r>
            <a:r>
              <a:rPr dirty="0" sz="1800" spc="-5">
                <a:solidFill>
                  <a:srgbClr val="292934"/>
                </a:solidFill>
                <a:latin typeface="Times New Roman"/>
                <a:cs typeface="Times New Roman"/>
              </a:rPr>
              <a:t>Örneğin;  </a:t>
            </a: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maliyet, şekil vb.</a:t>
            </a:r>
            <a:r>
              <a:rPr dirty="0" sz="1800" spc="-11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gibi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654050">
              <a:lnSpc>
                <a:spcPct val="100000"/>
              </a:lnSpc>
              <a:spcBef>
                <a:spcPts val="1115"/>
              </a:spcBef>
            </a:pP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Nesneler 3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temel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sınıf altında</a:t>
            </a:r>
            <a:r>
              <a:rPr dirty="0" sz="2400" spc="-14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292934"/>
                </a:solidFill>
                <a:latin typeface="Times New Roman"/>
                <a:cs typeface="Times New Roman"/>
              </a:rPr>
              <a:t>toplanabilir.</a:t>
            </a:r>
            <a:endParaRPr sz="2400">
              <a:latin typeface="Times New Roman"/>
              <a:cs typeface="Times New Roman"/>
            </a:endParaRPr>
          </a:p>
          <a:p>
            <a:pPr marL="469900" indent="-182880">
              <a:lnSpc>
                <a:spcPct val="100000"/>
              </a:lnSpc>
              <a:spcBef>
                <a:spcPts val="1220"/>
              </a:spcBef>
              <a:buClr>
                <a:srgbClr val="92A199"/>
              </a:buClr>
              <a:buSzPct val="90000"/>
              <a:buFont typeface="Arial"/>
              <a:buChar char="•"/>
              <a:tabLst>
                <a:tab pos="470534" algn="l"/>
              </a:tabLst>
            </a:pP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İnsan </a:t>
            </a:r>
            <a:r>
              <a:rPr dirty="0" sz="2000" spc="-5">
                <a:solidFill>
                  <a:srgbClr val="292934"/>
                </a:solidFill>
                <a:latin typeface="Times New Roman"/>
                <a:cs typeface="Times New Roman"/>
              </a:rPr>
              <a:t>(müşteri,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hasta,</a:t>
            </a:r>
            <a:r>
              <a:rPr dirty="0" sz="2000" spc="-9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vb.)</a:t>
            </a:r>
            <a:endParaRPr sz="2000">
              <a:latin typeface="Times New Roman"/>
              <a:cs typeface="Times New Roman"/>
            </a:endParaRPr>
          </a:p>
          <a:p>
            <a:pPr marL="469900" indent="-182880">
              <a:lnSpc>
                <a:spcPct val="100000"/>
              </a:lnSpc>
              <a:spcBef>
                <a:spcPts val="1200"/>
              </a:spcBef>
              <a:buClr>
                <a:srgbClr val="92A199"/>
              </a:buClr>
              <a:buSzPct val="90000"/>
              <a:buFont typeface="Arial"/>
              <a:buChar char="•"/>
              <a:tabLst>
                <a:tab pos="470534" algn="l"/>
              </a:tabLst>
            </a:pP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Parça,</a:t>
            </a:r>
            <a:r>
              <a:rPr dirty="0" sz="2000" spc="40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evrak</a:t>
            </a:r>
            <a:endParaRPr sz="2000">
              <a:latin typeface="Times New Roman"/>
              <a:cs typeface="Times New Roman"/>
            </a:endParaRPr>
          </a:p>
          <a:p>
            <a:pPr marL="469900" indent="-182880">
              <a:lnSpc>
                <a:spcPct val="100000"/>
              </a:lnSpc>
              <a:spcBef>
                <a:spcPts val="1200"/>
              </a:spcBef>
              <a:buClr>
                <a:srgbClr val="92A199"/>
              </a:buClr>
              <a:buSzPct val="90000"/>
              <a:buFont typeface="Arial"/>
              <a:buChar char="•"/>
              <a:tabLst>
                <a:tab pos="470534" algn="l"/>
              </a:tabLst>
            </a:pP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Elektronik </a:t>
            </a:r>
            <a:r>
              <a:rPr dirty="0" sz="2000" spc="-5">
                <a:solidFill>
                  <a:srgbClr val="292934"/>
                </a:solidFill>
                <a:latin typeface="Times New Roman"/>
                <a:cs typeface="Times New Roman"/>
              </a:rPr>
              <a:t>mektup,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proje, </a:t>
            </a:r>
            <a:r>
              <a:rPr dirty="0" sz="2000" spc="-5">
                <a:solidFill>
                  <a:srgbClr val="292934"/>
                </a:solidFill>
                <a:latin typeface="Times New Roman"/>
                <a:cs typeface="Times New Roman"/>
              </a:rPr>
              <a:t>telefon</a:t>
            </a:r>
            <a:r>
              <a:rPr dirty="0" sz="2000" spc="-10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konuşması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217" y="228346"/>
            <a:ext cx="7348855" cy="66294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90"/>
              <a:t>Benzetim </a:t>
            </a:r>
            <a:r>
              <a:rPr dirty="0" spc="-55"/>
              <a:t>ve </a:t>
            </a:r>
            <a:r>
              <a:rPr dirty="0" spc="-95"/>
              <a:t>Modellemeye</a:t>
            </a:r>
            <a:r>
              <a:rPr dirty="0" spc="-525"/>
              <a:t> </a:t>
            </a:r>
            <a:r>
              <a:rPr dirty="0" spc="-80"/>
              <a:t>Giriş</a:t>
            </a:r>
          </a:p>
        </p:txBody>
      </p:sp>
      <p:sp>
        <p:nvSpPr>
          <p:cNvPr id="3" name="object 3"/>
          <p:cNvSpPr/>
          <p:nvPr/>
        </p:nvSpPr>
        <p:spPr>
          <a:xfrm>
            <a:off x="91439" y="1238885"/>
            <a:ext cx="254508" cy="265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43915" y="1056894"/>
            <a:ext cx="8542020" cy="5320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500" b="1">
                <a:solidFill>
                  <a:srgbClr val="0000FF"/>
                </a:solidFill>
                <a:latin typeface="Times New Roman"/>
                <a:cs typeface="Times New Roman"/>
              </a:rPr>
              <a:t>Sistemin</a:t>
            </a:r>
            <a:r>
              <a:rPr dirty="0" sz="3500" spc="-6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3500" b="1">
                <a:solidFill>
                  <a:srgbClr val="0000FF"/>
                </a:solidFill>
                <a:latin typeface="Times New Roman"/>
                <a:cs typeface="Times New Roman"/>
              </a:rPr>
              <a:t>Bileşenleri</a:t>
            </a:r>
            <a:endParaRPr sz="3500">
              <a:latin typeface="Times New Roman"/>
              <a:cs typeface="Times New Roman"/>
            </a:endParaRPr>
          </a:p>
          <a:p>
            <a:pPr marL="204470" indent="-182880">
              <a:lnSpc>
                <a:spcPct val="100000"/>
              </a:lnSpc>
              <a:spcBef>
                <a:spcPts val="1220"/>
              </a:spcBef>
              <a:buClr>
                <a:srgbClr val="92A199"/>
              </a:buClr>
              <a:buSzPct val="84615"/>
              <a:buFont typeface="Arial"/>
              <a:buChar char="•"/>
              <a:tabLst>
                <a:tab pos="205104" algn="l"/>
              </a:tabLst>
            </a:pPr>
            <a:r>
              <a:rPr dirty="0" sz="2600" spc="-5" b="1" u="heavy">
                <a:solidFill>
                  <a:srgbClr val="FF3300"/>
                </a:solidFill>
                <a:latin typeface="Times New Roman"/>
                <a:cs typeface="Times New Roman"/>
              </a:rPr>
              <a:t>Özellik (Atributte) </a:t>
            </a:r>
            <a:r>
              <a:rPr dirty="0" sz="2600" b="1">
                <a:solidFill>
                  <a:srgbClr val="FF3300"/>
                </a:solidFill>
                <a:latin typeface="Times New Roman"/>
                <a:cs typeface="Times New Roman"/>
              </a:rPr>
              <a:t>: </a:t>
            </a:r>
            <a:r>
              <a:rPr dirty="0" sz="2600">
                <a:solidFill>
                  <a:srgbClr val="292934"/>
                </a:solidFill>
                <a:latin typeface="Times New Roman"/>
                <a:cs typeface="Times New Roman"/>
              </a:rPr>
              <a:t>Bir nesnenin </a:t>
            </a:r>
            <a:r>
              <a:rPr dirty="0" sz="2600" spc="-5">
                <a:solidFill>
                  <a:srgbClr val="292934"/>
                </a:solidFill>
                <a:latin typeface="Times New Roman"/>
                <a:cs typeface="Times New Roman"/>
              </a:rPr>
              <a:t>sahip </a:t>
            </a:r>
            <a:r>
              <a:rPr dirty="0" sz="2600">
                <a:solidFill>
                  <a:srgbClr val="292934"/>
                </a:solidFill>
                <a:latin typeface="Times New Roman"/>
                <a:cs typeface="Times New Roman"/>
              </a:rPr>
              <a:t>olduğu</a:t>
            </a:r>
            <a:r>
              <a:rPr dirty="0" sz="2600" spc="-1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600" spc="-5">
                <a:solidFill>
                  <a:srgbClr val="292934"/>
                </a:solidFill>
                <a:latin typeface="Times New Roman"/>
                <a:cs typeface="Times New Roman"/>
              </a:rPr>
              <a:t>özellik.</a:t>
            </a:r>
            <a:endParaRPr sz="2600">
              <a:latin typeface="Times New Roman"/>
              <a:cs typeface="Times New Roman"/>
            </a:endParaRPr>
          </a:p>
          <a:p>
            <a:pPr marL="204470" indent="-182880">
              <a:lnSpc>
                <a:spcPct val="100000"/>
              </a:lnSpc>
              <a:spcBef>
                <a:spcPts val="1200"/>
              </a:spcBef>
              <a:buClr>
                <a:srgbClr val="92A199"/>
              </a:buClr>
              <a:buSzPct val="84615"/>
              <a:buFont typeface="Arial"/>
              <a:buChar char="•"/>
              <a:tabLst>
                <a:tab pos="205104" algn="l"/>
              </a:tabLst>
            </a:pPr>
            <a:r>
              <a:rPr dirty="0" sz="2600" b="1" u="heavy">
                <a:solidFill>
                  <a:srgbClr val="FF3300"/>
                </a:solidFill>
                <a:latin typeface="Times New Roman"/>
                <a:cs typeface="Times New Roman"/>
              </a:rPr>
              <a:t>Faaliyet (Activity) </a:t>
            </a:r>
            <a:r>
              <a:rPr dirty="0" sz="2600" b="1">
                <a:solidFill>
                  <a:srgbClr val="FF3300"/>
                </a:solidFill>
                <a:latin typeface="Times New Roman"/>
                <a:cs typeface="Times New Roman"/>
              </a:rPr>
              <a:t>: </a:t>
            </a:r>
            <a:r>
              <a:rPr dirty="0" sz="2600" spc="-5">
                <a:solidFill>
                  <a:srgbClr val="292934"/>
                </a:solidFill>
                <a:latin typeface="Times New Roman"/>
                <a:cs typeface="Times New Roman"/>
              </a:rPr>
              <a:t>Belirli </a:t>
            </a:r>
            <a:r>
              <a:rPr dirty="0" sz="2600">
                <a:solidFill>
                  <a:srgbClr val="292934"/>
                </a:solidFill>
                <a:latin typeface="Times New Roman"/>
                <a:cs typeface="Times New Roman"/>
              </a:rPr>
              <a:t>bir </a:t>
            </a:r>
            <a:r>
              <a:rPr dirty="0" sz="2600" spc="-5">
                <a:solidFill>
                  <a:srgbClr val="292934"/>
                </a:solidFill>
                <a:latin typeface="Times New Roman"/>
                <a:cs typeface="Times New Roman"/>
              </a:rPr>
              <a:t>zaman diliminde </a:t>
            </a:r>
            <a:r>
              <a:rPr dirty="0" sz="2600">
                <a:solidFill>
                  <a:srgbClr val="292934"/>
                </a:solidFill>
                <a:latin typeface="Times New Roman"/>
                <a:cs typeface="Times New Roman"/>
              </a:rPr>
              <a:t>bir</a:t>
            </a:r>
            <a:r>
              <a:rPr dirty="0" sz="2600" spc="-3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600" spc="-5">
                <a:solidFill>
                  <a:srgbClr val="292934"/>
                </a:solidFill>
                <a:latin typeface="Times New Roman"/>
                <a:cs typeface="Times New Roman"/>
              </a:rPr>
              <a:t>işlemin</a:t>
            </a:r>
            <a:endParaRPr sz="2600">
              <a:latin typeface="Times New Roman"/>
              <a:cs typeface="Times New Roman"/>
            </a:endParaRPr>
          </a:p>
          <a:p>
            <a:pPr marL="204470">
              <a:lnSpc>
                <a:spcPct val="100000"/>
              </a:lnSpc>
            </a:pPr>
            <a:r>
              <a:rPr dirty="0" sz="2600" spc="-5">
                <a:solidFill>
                  <a:srgbClr val="292934"/>
                </a:solidFill>
                <a:latin typeface="Times New Roman"/>
                <a:cs typeface="Times New Roman"/>
              </a:rPr>
              <a:t>tamamlanması.</a:t>
            </a:r>
            <a:endParaRPr sz="2600">
              <a:latin typeface="Times New Roman"/>
              <a:cs typeface="Times New Roman"/>
            </a:endParaRPr>
          </a:p>
          <a:p>
            <a:pPr marL="661670" marR="966469">
              <a:lnSpc>
                <a:spcPct val="100899"/>
              </a:lnSpc>
              <a:spcBef>
                <a:spcPts val="1280"/>
              </a:spcBef>
            </a:pPr>
            <a:r>
              <a:rPr dirty="0" sz="2300" b="1">
                <a:solidFill>
                  <a:srgbClr val="92A199"/>
                </a:solidFill>
                <a:latin typeface="Times New Roman"/>
                <a:cs typeface="Times New Roman"/>
              </a:rPr>
              <a:t>Örnek </a:t>
            </a:r>
            <a:r>
              <a:rPr dirty="0" sz="2300">
                <a:solidFill>
                  <a:srgbClr val="292934"/>
                </a:solidFill>
                <a:latin typeface="Times New Roman"/>
                <a:cs typeface="Times New Roman"/>
              </a:rPr>
              <a:t>; </a:t>
            </a:r>
            <a:r>
              <a:rPr dirty="0" sz="2300" spc="-5">
                <a:solidFill>
                  <a:srgbClr val="292934"/>
                </a:solidFill>
                <a:latin typeface="Times New Roman"/>
                <a:cs typeface="Times New Roman"/>
              </a:rPr>
              <a:t>Bir </a:t>
            </a:r>
            <a:r>
              <a:rPr dirty="0" sz="2300">
                <a:solidFill>
                  <a:srgbClr val="292934"/>
                </a:solidFill>
                <a:latin typeface="Times New Roman"/>
                <a:cs typeface="Times New Roman"/>
              </a:rPr>
              <a:t>parçanın </a:t>
            </a:r>
            <a:r>
              <a:rPr dirty="0" sz="2300" spc="-5">
                <a:solidFill>
                  <a:srgbClr val="292934"/>
                </a:solidFill>
                <a:latin typeface="Times New Roman"/>
                <a:cs typeface="Times New Roman"/>
              </a:rPr>
              <a:t>kesilmesi, makine tamiri </a:t>
            </a:r>
            <a:r>
              <a:rPr dirty="0" sz="2300">
                <a:solidFill>
                  <a:srgbClr val="292934"/>
                </a:solidFill>
                <a:latin typeface="Times New Roman"/>
                <a:cs typeface="Times New Roman"/>
              </a:rPr>
              <a:t>veya sipariş  formunun</a:t>
            </a:r>
            <a:r>
              <a:rPr dirty="0" sz="2300" spc="-6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300" spc="-5">
                <a:solidFill>
                  <a:srgbClr val="292934"/>
                </a:solidFill>
                <a:latin typeface="Times New Roman"/>
                <a:cs typeface="Times New Roman"/>
              </a:rPr>
              <a:t>doldurulması</a:t>
            </a:r>
            <a:endParaRPr sz="2300">
              <a:latin typeface="Times New Roman"/>
              <a:cs typeface="Times New Roman"/>
            </a:endParaRPr>
          </a:p>
          <a:p>
            <a:pPr marL="204470" indent="-182880">
              <a:lnSpc>
                <a:spcPct val="100000"/>
              </a:lnSpc>
              <a:spcBef>
                <a:spcPts val="1185"/>
              </a:spcBef>
              <a:buClr>
                <a:srgbClr val="92A199"/>
              </a:buClr>
              <a:buSzPct val="84615"/>
              <a:buFont typeface="Arial"/>
              <a:buChar char="•"/>
              <a:tabLst>
                <a:tab pos="205104" algn="l"/>
              </a:tabLst>
            </a:pPr>
            <a:r>
              <a:rPr dirty="0" sz="2600" b="1" u="heavy">
                <a:solidFill>
                  <a:srgbClr val="FF3300"/>
                </a:solidFill>
                <a:latin typeface="Times New Roman"/>
                <a:cs typeface="Times New Roman"/>
              </a:rPr>
              <a:t>Kaynaklar </a:t>
            </a:r>
            <a:r>
              <a:rPr dirty="0" sz="2600" spc="-5" b="1" u="heavy">
                <a:solidFill>
                  <a:srgbClr val="FF3300"/>
                </a:solidFill>
                <a:latin typeface="Times New Roman"/>
                <a:cs typeface="Times New Roman"/>
              </a:rPr>
              <a:t>(Resources) </a:t>
            </a:r>
            <a:r>
              <a:rPr dirty="0" sz="2600" b="1">
                <a:solidFill>
                  <a:srgbClr val="FF3300"/>
                </a:solidFill>
                <a:latin typeface="Times New Roman"/>
                <a:cs typeface="Times New Roman"/>
              </a:rPr>
              <a:t>: </a:t>
            </a:r>
            <a:r>
              <a:rPr dirty="0" sz="2600">
                <a:solidFill>
                  <a:srgbClr val="292934"/>
                </a:solidFill>
                <a:latin typeface="Times New Roman"/>
                <a:cs typeface="Times New Roman"/>
              </a:rPr>
              <a:t>Personel, </a:t>
            </a:r>
            <a:r>
              <a:rPr dirty="0" sz="2600" spc="-5">
                <a:solidFill>
                  <a:srgbClr val="292934"/>
                </a:solidFill>
                <a:latin typeface="Times New Roman"/>
                <a:cs typeface="Times New Roman"/>
              </a:rPr>
              <a:t>alet, </a:t>
            </a:r>
            <a:r>
              <a:rPr dirty="0" sz="2600">
                <a:solidFill>
                  <a:srgbClr val="292934"/>
                </a:solidFill>
                <a:latin typeface="Times New Roman"/>
                <a:cs typeface="Times New Roman"/>
              </a:rPr>
              <a:t>alan, </a:t>
            </a:r>
            <a:r>
              <a:rPr dirty="0" sz="2600" spc="-5">
                <a:solidFill>
                  <a:srgbClr val="292934"/>
                </a:solidFill>
                <a:latin typeface="Times New Roman"/>
                <a:cs typeface="Times New Roman"/>
              </a:rPr>
              <a:t>enerji,</a:t>
            </a:r>
            <a:r>
              <a:rPr dirty="0" sz="2600" spc="-12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600" spc="-5">
                <a:solidFill>
                  <a:srgbClr val="292934"/>
                </a:solidFill>
                <a:latin typeface="Times New Roman"/>
                <a:cs typeface="Times New Roman"/>
              </a:rPr>
              <a:t>zaman,</a:t>
            </a:r>
            <a:endParaRPr sz="2600">
              <a:latin typeface="Times New Roman"/>
              <a:cs typeface="Times New Roman"/>
            </a:endParaRPr>
          </a:p>
          <a:p>
            <a:pPr marL="204470">
              <a:lnSpc>
                <a:spcPct val="100000"/>
              </a:lnSpc>
            </a:pPr>
            <a:r>
              <a:rPr dirty="0" sz="2600">
                <a:solidFill>
                  <a:srgbClr val="292934"/>
                </a:solidFill>
                <a:latin typeface="Times New Roman"/>
                <a:cs typeface="Times New Roman"/>
              </a:rPr>
              <a:t>para</a:t>
            </a:r>
            <a:endParaRPr sz="2600">
              <a:latin typeface="Times New Roman"/>
              <a:cs typeface="Times New Roman"/>
            </a:endParaRPr>
          </a:p>
          <a:p>
            <a:pPr marL="204470" marR="30480" indent="-182880">
              <a:lnSpc>
                <a:spcPct val="100000"/>
              </a:lnSpc>
              <a:spcBef>
                <a:spcPts val="1200"/>
              </a:spcBef>
              <a:buClr>
                <a:srgbClr val="92A199"/>
              </a:buClr>
              <a:buSzPct val="84615"/>
              <a:buFont typeface="Arial"/>
              <a:buChar char="•"/>
              <a:tabLst>
                <a:tab pos="205104" algn="l"/>
              </a:tabLst>
            </a:pPr>
            <a:r>
              <a:rPr dirty="0" sz="2600" spc="-10" b="1" u="heavy">
                <a:solidFill>
                  <a:srgbClr val="FF3300"/>
                </a:solidFill>
                <a:latin typeface="Times New Roman"/>
                <a:cs typeface="Times New Roman"/>
              </a:rPr>
              <a:t>Kontrol </a:t>
            </a:r>
            <a:r>
              <a:rPr dirty="0" sz="2600" spc="-5" b="1" u="heavy">
                <a:solidFill>
                  <a:srgbClr val="FF3300"/>
                </a:solidFill>
                <a:latin typeface="Times New Roman"/>
                <a:cs typeface="Times New Roman"/>
              </a:rPr>
              <a:t>(Control) </a:t>
            </a:r>
            <a:r>
              <a:rPr dirty="0" sz="2600" b="1">
                <a:solidFill>
                  <a:srgbClr val="FF3300"/>
                </a:solidFill>
                <a:latin typeface="Times New Roman"/>
                <a:cs typeface="Times New Roman"/>
              </a:rPr>
              <a:t>: </a:t>
            </a:r>
            <a:r>
              <a:rPr dirty="0" sz="2600">
                <a:solidFill>
                  <a:srgbClr val="292934"/>
                </a:solidFill>
                <a:latin typeface="Times New Roman"/>
                <a:cs typeface="Times New Roman"/>
              </a:rPr>
              <a:t>Kontroller </a:t>
            </a:r>
            <a:r>
              <a:rPr dirty="0" sz="2600" spc="-5">
                <a:solidFill>
                  <a:srgbClr val="292934"/>
                </a:solidFill>
                <a:latin typeface="Times New Roman"/>
                <a:cs typeface="Times New Roman"/>
              </a:rPr>
              <a:t>faaliyetlerin </a:t>
            </a:r>
            <a:r>
              <a:rPr dirty="0" sz="2600">
                <a:solidFill>
                  <a:srgbClr val="292934"/>
                </a:solidFill>
                <a:latin typeface="Times New Roman"/>
                <a:cs typeface="Times New Roman"/>
              </a:rPr>
              <a:t>nerede, ne </a:t>
            </a:r>
            <a:r>
              <a:rPr dirty="0" sz="2600" spc="-5">
                <a:solidFill>
                  <a:srgbClr val="292934"/>
                </a:solidFill>
                <a:latin typeface="Times New Roman"/>
                <a:cs typeface="Times New Roman"/>
              </a:rPr>
              <a:t>zaman,  </a:t>
            </a:r>
            <a:r>
              <a:rPr dirty="0" sz="2600">
                <a:solidFill>
                  <a:srgbClr val="292934"/>
                </a:solidFill>
                <a:latin typeface="Times New Roman"/>
                <a:cs typeface="Times New Roman"/>
              </a:rPr>
              <a:t>nasıl ortaya çıkacağını</a:t>
            </a:r>
            <a:r>
              <a:rPr dirty="0" sz="2600" spc="-13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292934"/>
                </a:solidFill>
                <a:latin typeface="Times New Roman"/>
                <a:cs typeface="Times New Roman"/>
              </a:rPr>
              <a:t>programlar</a:t>
            </a:r>
            <a:endParaRPr sz="2600">
              <a:latin typeface="Times New Roman"/>
              <a:cs typeface="Times New Roman"/>
            </a:endParaRPr>
          </a:p>
          <a:p>
            <a:pPr marL="661670">
              <a:lnSpc>
                <a:spcPct val="100000"/>
              </a:lnSpc>
              <a:spcBef>
                <a:spcPts val="1210"/>
              </a:spcBef>
            </a:pPr>
            <a:r>
              <a:rPr dirty="0" sz="2400" b="1">
                <a:solidFill>
                  <a:srgbClr val="92A199"/>
                </a:solidFill>
                <a:latin typeface="Times New Roman"/>
                <a:cs typeface="Times New Roman"/>
              </a:rPr>
              <a:t>Örnek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; Proses planı, üretim planı, iş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programı,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bakım</a:t>
            </a:r>
            <a:r>
              <a:rPr dirty="0" sz="2400" spc="-12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politikası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3515" rIns="0" bIns="0" rtlCol="0" vert="horz">
            <a:spAutoFit/>
          </a:bodyPr>
          <a:lstStyle/>
          <a:p>
            <a:pPr marL="207645">
              <a:lnSpc>
                <a:spcPct val="100000"/>
              </a:lnSpc>
            </a:pPr>
            <a:r>
              <a:rPr dirty="0" spc="-90"/>
              <a:t>Benzetim </a:t>
            </a:r>
            <a:r>
              <a:rPr dirty="0" spc="-50"/>
              <a:t>ve </a:t>
            </a:r>
            <a:r>
              <a:rPr dirty="0" spc="-90"/>
              <a:t>Modellemeye</a:t>
            </a:r>
            <a:r>
              <a:rPr dirty="0" spc="-550"/>
              <a:t> </a:t>
            </a:r>
            <a:r>
              <a:rPr dirty="0" spc="-85"/>
              <a:t>Giriş</a:t>
            </a:r>
          </a:p>
        </p:txBody>
      </p:sp>
      <p:sp>
        <p:nvSpPr>
          <p:cNvPr id="3" name="object 3"/>
          <p:cNvSpPr/>
          <p:nvPr/>
        </p:nvSpPr>
        <p:spPr>
          <a:xfrm>
            <a:off x="548640" y="1775332"/>
            <a:ext cx="266700" cy="272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31140">
              <a:lnSpc>
                <a:spcPct val="100000"/>
              </a:lnSpc>
            </a:pPr>
            <a:r>
              <a:rPr dirty="0"/>
              <a:t>Sistemin</a:t>
            </a:r>
            <a:r>
              <a:rPr dirty="0" spc="-60"/>
              <a:t> </a:t>
            </a:r>
            <a:r>
              <a:rPr dirty="0" spc="-5"/>
              <a:t>Bileşenleri</a:t>
            </a:r>
          </a:p>
          <a:p>
            <a:pPr marL="415290" indent="-182880">
              <a:lnSpc>
                <a:spcPct val="100000"/>
              </a:lnSpc>
              <a:spcBef>
                <a:spcPts val="1250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pos="415925" algn="l"/>
              </a:tabLst>
            </a:pPr>
            <a:r>
              <a:rPr dirty="0" sz="2000" spc="-15" b="0">
                <a:solidFill>
                  <a:srgbClr val="292934"/>
                </a:solidFill>
                <a:latin typeface="Times New Roman"/>
                <a:cs typeface="Times New Roman"/>
              </a:rPr>
              <a:t>Topluluğu, </a:t>
            </a:r>
            <a:r>
              <a:rPr dirty="0" sz="2000" b="0">
                <a:solidFill>
                  <a:srgbClr val="292934"/>
                </a:solidFill>
                <a:latin typeface="Times New Roman"/>
                <a:cs typeface="Times New Roman"/>
              </a:rPr>
              <a:t>diğer bir </a:t>
            </a:r>
            <a:r>
              <a:rPr dirty="0" sz="2000" spc="-5" b="0">
                <a:solidFill>
                  <a:srgbClr val="292934"/>
                </a:solidFill>
                <a:latin typeface="Times New Roman"/>
                <a:cs typeface="Times New Roman"/>
              </a:rPr>
              <a:t>çalışma için </a:t>
            </a:r>
            <a:r>
              <a:rPr dirty="0" sz="2000" b="0">
                <a:solidFill>
                  <a:srgbClr val="292934"/>
                </a:solidFill>
                <a:latin typeface="Times New Roman"/>
                <a:cs typeface="Times New Roman"/>
              </a:rPr>
              <a:t>tüm </a:t>
            </a:r>
            <a:r>
              <a:rPr dirty="0" sz="2000" spc="-5" b="0">
                <a:solidFill>
                  <a:srgbClr val="292934"/>
                </a:solidFill>
                <a:latin typeface="Times New Roman"/>
                <a:cs typeface="Times New Roman"/>
              </a:rPr>
              <a:t>sistemin </a:t>
            </a:r>
            <a:r>
              <a:rPr dirty="0" sz="2000" b="0">
                <a:solidFill>
                  <a:srgbClr val="292934"/>
                </a:solidFill>
                <a:latin typeface="Times New Roman"/>
                <a:cs typeface="Times New Roman"/>
              </a:rPr>
              <a:t>bir </a:t>
            </a:r>
            <a:r>
              <a:rPr dirty="0" sz="2000" spc="-5" b="0">
                <a:solidFill>
                  <a:srgbClr val="292934"/>
                </a:solidFill>
                <a:latin typeface="Times New Roman"/>
                <a:cs typeface="Times New Roman"/>
              </a:rPr>
              <a:t>alt seti</a:t>
            </a:r>
            <a:r>
              <a:rPr dirty="0" sz="2000" spc="-75" b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000" spc="-15" b="0">
                <a:solidFill>
                  <a:srgbClr val="292934"/>
                </a:solidFill>
                <a:latin typeface="Times New Roman"/>
                <a:cs typeface="Times New Roman"/>
              </a:rPr>
              <a:t>olabilir.</a:t>
            </a:r>
            <a:endParaRPr sz="2000">
              <a:latin typeface="Times New Roman"/>
              <a:cs typeface="Times New Roman"/>
            </a:endParaRPr>
          </a:p>
          <a:p>
            <a:pPr marL="415290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solidFill>
                  <a:srgbClr val="FF3300"/>
                </a:solidFill>
              </a:rPr>
              <a:t>Örnek:</a:t>
            </a:r>
            <a:endParaRPr sz="2000"/>
          </a:p>
          <a:p>
            <a:pPr marL="415290">
              <a:lnSpc>
                <a:spcPct val="100000"/>
              </a:lnSpc>
              <a:spcBef>
                <a:spcPts val="1200"/>
              </a:spcBef>
            </a:pPr>
            <a:r>
              <a:rPr dirty="0" sz="2000" i="1" u="heavy">
                <a:solidFill>
                  <a:srgbClr val="92A199"/>
                </a:solidFill>
                <a:latin typeface="Times New Roman"/>
                <a:cs typeface="Times New Roman"/>
              </a:rPr>
              <a:t>Banka</a:t>
            </a:r>
            <a:endParaRPr sz="2000">
              <a:latin typeface="Times New Roman"/>
              <a:cs typeface="Times New Roman"/>
            </a:endParaRPr>
          </a:p>
          <a:p>
            <a:pPr marL="415290" marR="5080" indent="-182880">
              <a:lnSpc>
                <a:spcPct val="100000"/>
              </a:lnSpc>
              <a:spcBef>
                <a:spcPts val="1200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pos="415925" algn="l"/>
              </a:tabLst>
            </a:pPr>
            <a:r>
              <a:rPr dirty="0" sz="2000" spc="-5" b="0">
                <a:solidFill>
                  <a:srgbClr val="FF3300"/>
                </a:solidFill>
                <a:latin typeface="Times New Roman"/>
                <a:cs typeface="Times New Roman"/>
              </a:rPr>
              <a:t>Amaç, </a:t>
            </a:r>
            <a:r>
              <a:rPr dirty="0" sz="2000" b="0">
                <a:solidFill>
                  <a:srgbClr val="292934"/>
                </a:solidFill>
                <a:latin typeface="Times New Roman"/>
                <a:cs typeface="Times New Roman"/>
              </a:rPr>
              <a:t>çek bozdurma veya para </a:t>
            </a:r>
            <a:r>
              <a:rPr dirty="0" sz="2000" spc="-5" b="0">
                <a:solidFill>
                  <a:srgbClr val="292934"/>
                </a:solidFill>
                <a:latin typeface="Times New Roman"/>
                <a:cs typeface="Times New Roman"/>
              </a:rPr>
              <a:t>yatırmaya </a:t>
            </a:r>
            <a:r>
              <a:rPr dirty="0" sz="2000" b="0">
                <a:solidFill>
                  <a:srgbClr val="292934"/>
                </a:solidFill>
                <a:latin typeface="Times New Roman"/>
                <a:cs typeface="Times New Roman"/>
              </a:rPr>
              <a:t>gelen </a:t>
            </a:r>
            <a:r>
              <a:rPr dirty="0" sz="2000" spc="-5" b="0">
                <a:solidFill>
                  <a:srgbClr val="292934"/>
                </a:solidFill>
                <a:latin typeface="Times New Roman"/>
                <a:cs typeface="Times New Roman"/>
              </a:rPr>
              <a:t>müşterilere yeterli</a:t>
            </a:r>
            <a:r>
              <a:rPr dirty="0" sz="2000" spc="-70" b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000" b="0">
                <a:solidFill>
                  <a:srgbClr val="292934"/>
                </a:solidFill>
                <a:latin typeface="Times New Roman"/>
                <a:cs typeface="Times New Roman"/>
              </a:rPr>
              <a:t>servisi  verebilecek gerekli vezne </a:t>
            </a:r>
            <a:r>
              <a:rPr dirty="0" sz="2000" spc="-5" b="0">
                <a:solidFill>
                  <a:srgbClr val="292934"/>
                </a:solidFill>
                <a:latin typeface="Times New Roman"/>
                <a:cs typeface="Times New Roman"/>
              </a:rPr>
              <a:t>sayısının</a:t>
            </a:r>
            <a:r>
              <a:rPr dirty="0" sz="2000" spc="-85" b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0">
                <a:solidFill>
                  <a:srgbClr val="292934"/>
                </a:solidFill>
                <a:latin typeface="Times New Roman"/>
                <a:cs typeface="Times New Roman"/>
              </a:rPr>
              <a:t>belirlenmesi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3515" rIns="0" bIns="0" rtlCol="0" vert="horz">
            <a:spAutoFit/>
          </a:bodyPr>
          <a:lstStyle/>
          <a:p>
            <a:pPr marL="207645">
              <a:lnSpc>
                <a:spcPct val="100000"/>
              </a:lnSpc>
            </a:pPr>
            <a:r>
              <a:rPr dirty="0" spc="-90"/>
              <a:t>Benzetim </a:t>
            </a:r>
            <a:r>
              <a:rPr dirty="0" spc="-50"/>
              <a:t>ve </a:t>
            </a:r>
            <a:r>
              <a:rPr dirty="0" spc="-90"/>
              <a:t>Modellemeye</a:t>
            </a:r>
            <a:r>
              <a:rPr dirty="0" spc="-550"/>
              <a:t> </a:t>
            </a:r>
            <a:r>
              <a:rPr dirty="0" spc="-85"/>
              <a:t>Giriş</a:t>
            </a:r>
          </a:p>
        </p:txBody>
      </p:sp>
      <p:sp>
        <p:nvSpPr>
          <p:cNvPr id="3" name="object 3"/>
          <p:cNvSpPr/>
          <p:nvPr/>
        </p:nvSpPr>
        <p:spPr>
          <a:xfrm>
            <a:off x="415290" y="1559433"/>
            <a:ext cx="266700" cy="272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85622" y="1372489"/>
            <a:ext cx="7597775" cy="4647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2235">
              <a:lnSpc>
                <a:spcPct val="100000"/>
              </a:lnSpc>
            </a:pPr>
            <a:r>
              <a:rPr dirty="0" sz="3600" spc="-5" b="1">
                <a:solidFill>
                  <a:srgbClr val="0000FF"/>
                </a:solidFill>
                <a:latin typeface="Times New Roman"/>
                <a:cs typeface="Times New Roman"/>
              </a:rPr>
              <a:t>Sistemin</a:t>
            </a:r>
            <a:r>
              <a:rPr dirty="0" sz="3600" spc="-3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3600" spc="-5" b="1">
                <a:solidFill>
                  <a:srgbClr val="0000FF"/>
                </a:solidFill>
                <a:latin typeface="Times New Roman"/>
                <a:cs typeface="Times New Roman"/>
              </a:rPr>
              <a:t>Bileşenleri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dirty="0" sz="2800" spc="-5">
                <a:solidFill>
                  <a:srgbClr val="292934"/>
                </a:solidFill>
                <a:latin typeface="Times New Roman"/>
                <a:cs typeface="Times New Roman"/>
              </a:rPr>
              <a:t>Bu durumda</a:t>
            </a:r>
            <a:r>
              <a:rPr dirty="0" sz="2800" spc="-7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92934"/>
                </a:solidFill>
                <a:latin typeface="Times New Roman"/>
                <a:cs typeface="Times New Roman"/>
              </a:rPr>
              <a:t>sistem;</a:t>
            </a:r>
            <a:endParaRPr sz="2800">
              <a:latin typeface="Times New Roman"/>
              <a:cs typeface="Times New Roman"/>
            </a:endParaRPr>
          </a:p>
          <a:p>
            <a:pPr marL="287020" indent="-182880">
              <a:lnSpc>
                <a:spcPct val="100000"/>
              </a:lnSpc>
              <a:spcBef>
                <a:spcPts val="1230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pos="287020" algn="l"/>
              </a:tabLst>
            </a:pP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vezneler</a:t>
            </a:r>
            <a:r>
              <a:rPr dirty="0" sz="2000" spc="-11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292934"/>
                </a:solidFill>
                <a:latin typeface="Times New Roman"/>
                <a:cs typeface="Times New Roman"/>
              </a:rPr>
              <a:t>ile</a:t>
            </a:r>
            <a:endParaRPr sz="2000">
              <a:latin typeface="Times New Roman"/>
              <a:cs typeface="Times New Roman"/>
            </a:endParaRPr>
          </a:p>
          <a:p>
            <a:pPr marL="287020" indent="-182880">
              <a:lnSpc>
                <a:spcPct val="100000"/>
              </a:lnSpc>
              <a:spcBef>
                <a:spcPts val="1200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pos="287020" algn="l"/>
              </a:tabLst>
            </a:pP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kuyrukta bekleyen ve servis </a:t>
            </a:r>
            <a:r>
              <a:rPr dirty="0" sz="2000" spc="-5">
                <a:solidFill>
                  <a:srgbClr val="292934"/>
                </a:solidFill>
                <a:latin typeface="Times New Roman"/>
                <a:cs typeface="Times New Roman"/>
              </a:rPr>
              <a:t>alan</a:t>
            </a:r>
            <a:r>
              <a:rPr dirty="0" sz="2000" spc="-10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292934"/>
                </a:solidFill>
                <a:latin typeface="Times New Roman"/>
                <a:cs typeface="Times New Roman"/>
              </a:rPr>
              <a:t>müşterilerden</a:t>
            </a:r>
            <a:endParaRPr sz="2000">
              <a:latin typeface="Times New Roman"/>
              <a:cs typeface="Times New Roman"/>
            </a:endParaRPr>
          </a:p>
          <a:p>
            <a:pPr algn="ctr" marR="3460115">
              <a:lnSpc>
                <a:spcPct val="100000"/>
              </a:lnSpc>
              <a:spcBef>
                <a:spcPts val="1165"/>
              </a:spcBef>
            </a:pPr>
            <a:r>
              <a:rPr dirty="0" sz="2800">
                <a:solidFill>
                  <a:srgbClr val="292934"/>
                </a:solidFill>
                <a:latin typeface="Times New Roman"/>
                <a:cs typeface="Times New Roman"/>
              </a:rPr>
              <a:t>oluşan bir </a:t>
            </a:r>
            <a:r>
              <a:rPr dirty="0" sz="2800" spc="-5">
                <a:solidFill>
                  <a:srgbClr val="292934"/>
                </a:solidFill>
                <a:latin typeface="Times New Roman"/>
                <a:cs typeface="Times New Roman"/>
              </a:rPr>
              <a:t>alt</a:t>
            </a:r>
            <a:r>
              <a:rPr dirty="0" sz="2800" spc="-11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292934"/>
                </a:solidFill>
                <a:latin typeface="Times New Roman"/>
                <a:cs typeface="Times New Roman"/>
              </a:rPr>
              <a:t>bölümdür.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tabLst>
                <a:tab pos="4575175" algn="l"/>
              </a:tabLst>
            </a:pPr>
            <a:r>
              <a:rPr dirty="0" sz="2800" spc="-5" i="1">
                <a:solidFill>
                  <a:srgbClr val="FF3300"/>
                </a:solidFill>
                <a:latin typeface="Times New Roman"/>
                <a:cs typeface="Times New Roman"/>
              </a:rPr>
              <a:t>Çalışmanın </a:t>
            </a:r>
            <a:r>
              <a:rPr dirty="0" sz="2800" i="1">
                <a:solidFill>
                  <a:srgbClr val="FF3300"/>
                </a:solidFill>
                <a:latin typeface="Times New Roman"/>
                <a:cs typeface="Times New Roman"/>
              </a:rPr>
              <a:t>amacı</a:t>
            </a:r>
            <a:r>
              <a:rPr dirty="0" sz="2800">
                <a:solidFill>
                  <a:srgbClr val="292934"/>
                </a:solidFill>
                <a:latin typeface="Times New Roman"/>
                <a:cs typeface="Times New Roman"/>
              </a:rPr>
              <a:t>, </a:t>
            </a:r>
            <a:r>
              <a:rPr dirty="0" sz="2800" spc="-5">
                <a:solidFill>
                  <a:srgbClr val="292934"/>
                </a:solidFill>
                <a:latin typeface="Times New Roman"/>
                <a:cs typeface="Times New Roman"/>
              </a:rPr>
              <a:t>seyahat çeki satan, </a:t>
            </a:r>
            <a:r>
              <a:rPr dirty="0" sz="2800" spc="-10">
                <a:solidFill>
                  <a:srgbClr val="292934"/>
                </a:solidFill>
                <a:latin typeface="Times New Roman"/>
                <a:cs typeface="Times New Roman"/>
              </a:rPr>
              <a:t>çek </a:t>
            </a:r>
            <a:r>
              <a:rPr dirty="0" sz="2800" spc="-5">
                <a:solidFill>
                  <a:srgbClr val="292934"/>
                </a:solidFill>
                <a:latin typeface="Times New Roman"/>
                <a:cs typeface="Times New Roman"/>
              </a:rPr>
              <a:t>hazırlayan  özel veznedarların</a:t>
            </a:r>
            <a:r>
              <a:rPr dirty="0" sz="2800" spc="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92934"/>
                </a:solidFill>
                <a:latin typeface="Times New Roman"/>
                <a:cs typeface="Times New Roman"/>
              </a:rPr>
              <a:t>da</a:t>
            </a:r>
            <a:r>
              <a:rPr dirty="0" sz="2800" spc="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92934"/>
                </a:solidFill>
                <a:latin typeface="Times New Roman"/>
                <a:cs typeface="Times New Roman"/>
              </a:rPr>
              <a:t>sayısının	</a:t>
            </a:r>
            <a:r>
              <a:rPr dirty="0" sz="2800" spc="-5">
                <a:solidFill>
                  <a:srgbClr val="292934"/>
                </a:solidFill>
                <a:latin typeface="Times New Roman"/>
                <a:cs typeface="Times New Roman"/>
              </a:rPr>
              <a:t>belirlenmesi</a:t>
            </a:r>
            <a:r>
              <a:rPr dirty="0" sz="2800" spc="-8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92934"/>
                </a:solidFill>
                <a:latin typeface="Times New Roman"/>
                <a:cs typeface="Times New Roman"/>
              </a:rPr>
              <a:t>olsaydı </a:t>
            </a:r>
            <a:r>
              <a:rPr dirty="0" sz="2800" spc="-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92934"/>
                </a:solidFill>
                <a:latin typeface="Times New Roman"/>
                <a:cs typeface="Times New Roman"/>
              </a:rPr>
              <a:t>sistemin tanımının genişletilmesi</a:t>
            </a:r>
            <a:r>
              <a:rPr dirty="0" sz="2800" spc="-1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92934"/>
                </a:solidFill>
                <a:latin typeface="Times New Roman"/>
                <a:cs typeface="Times New Roman"/>
              </a:rPr>
              <a:t>gerekirdi.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3515" rIns="0" bIns="0" rtlCol="0" vert="horz">
            <a:spAutoFit/>
          </a:bodyPr>
          <a:lstStyle/>
          <a:p>
            <a:pPr marL="207645">
              <a:lnSpc>
                <a:spcPct val="100000"/>
              </a:lnSpc>
            </a:pPr>
            <a:r>
              <a:rPr dirty="0" spc="-90"/>
              <a:t>Benzetim </a:t>
            </a:r>
            <a:r>
              <a:rPr dirty="0" spc="-50"/>
              <a:t>ve </a:t>
            </a:r>
            <a:r>
              <a:rPr dirty="0" spc="-90"/>
              <a:t>Modellemeye</a:t>
            </a:r>
            <a:r>
              <a:rPr dirty="0" spc="-550"/>
              <a:t> </a:t>
            </a:r>
            <a:r>
              <a:rPr dirty="0" spc="-85"/>
              <a:t>Giriş</a:t>
            </a:r>
          </a:p>
        </p:txBody>
      </p:sp>
      <p:sp>
        <p:nvSpPr>
          <p:cNvPr id="3" name="object 3"/>
          <p:cNvSpPr/>
          <p:nvPr/>
        </p:nvSpPr>
        <p:spPr>
          <a:xfrm>
            <a:off x="548640" y="1501394"/>
            <a:ext cx="178308" cy="181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18819" y="1376807"/>
            <a:ext cx="7692390" cy="44507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Sistemin</a:t>
            </a:r>
            <a:r>
              <a:rPr dirty="0" sz="2400" spc="-11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Bileşenleri</a:t>
            </a:r>
            <a:endParaRPr sz="2400">
              <a:latin typeface="Times New Roman"/>
              <a:cs typeface="Times New Roman"/>
            </a:endParaRPr>
          </a:p>
          <a:p>
            <a:pPr marL="287020" indent="-182880">
              <a:lnSpc>
                <a:spcPct val="100000"/>
              </a:lnSpc>
              <a:spcBef>
                <a:spcPts val="1200"/>
              </a:spcBef>
              <a:buClr>
                <a:srgbClr val="92A199"/>
              </a:buClr>
              <a:buSzPct val="85416"/>
              <a:buFont typeface="Arial"/>
              <a:buChar char="•"/>
              <a:tabLst>
                <a:tab pos="287655" algn="l"/>
              </a:tabLst>
            </a:pPr>
            <a:r>
              <a:rPr dirty="0" sz="2400" b="1" u="heavy">
                <a:solidFill>
                  <a:srgbClr val="FF3300"/>
                </a:solidFill>
                <a:latin typeface="Times New Roman"/>
                <a:cs typeface="Times New Roman"/>
              </a:rPr>
              <a:t>Sistemin </a:t>
            </a:r>
            <a:r>
              <a:rPr dirty="0" sz="2400" spc="-5" b="1" u="heavy">
                <a:solidFill>
                  <a:srgbClr val="FF3300"/>
                </a:solidFill>
                <a:latin typeface="Times New Roman"/>
                <a:cs typeface="Times New Roman"/>
              </a:rPr>
              <a:t>Durumu </a:t>
            </a:r>
            <a:r>
              <a:rPr dirty="0" sz="2400" b="1" u="heavy">
                <a:solidFill>
                  <a:srgbClr val="FF3300"/>
                </a:solidFill>
                <a:latin typeface="Times New Roman"/>
                <a:cs typeface="Times New Roman"/>
              </a:rPr>
              <a:t>(System Statement)</a:t>
            </a:r>
            <a:r>
              <a:rPr dirty="0" sz="2400" spc="-95" b="1" u="heavy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z="2400" b="1" u="heavy">
                <a:solidFill>
                  <a:srgbClr val="FF3300"/>
                </a:solidFill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  <a:spcBef>
                <a:spcPts val="1200"/>
              </a:spcBef>
            </a:pP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Çalışmanın amacına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bağlı olarak, herhangi bir anda</a:t>
            </a:r>
            <a:r>
              <a:rPr dirty="0" sz="2400" spc="-10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sistemi</a:t>
            </a:r>
            <a:endParaRPr sz="240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</a:pP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tanımlamak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için gerekli olan değişkenlerin</a:t>
            </a:r>
            <a:r>
              <a:rPr dirty="0" sz="2400" spc="-13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 spc="-15">
                <a:solidFill>
                  <a:srgbClr val="292934"/>
                </a:solidFill>
                <a:latin typeface="Times New Roman"/>
                <a:cs typeface="Times New Roman"/>
              </a:rPr>
              <a:t>toplamıdır.</a:t>
            </a:r>
            <a:endParaRPr sz="2400">
              <a:latin typeface="Times New Roman"/>
              <a:cs typeface="Times New Roman"/>
            </a:endParaRPr>
          </a:p>
          <a:p>
            <a:pPr marL="744220">
              <a:lnSpc>
                <a:spcPct val="100000"/>
              </a:lnSpc>
              <a:spcBef>
                <a:spcPts val="1200"/>
              </a:spcBef>
            </a:pPr>
            <a:r>
              <a:rPr dirty="0" sz="2400" b="1">
                <a:solidFill>
                  <a:srgbClr val="FF3300"/>
                </a:solidFill>
                <a:latin typeface="Times New Roman"/>
                <a:cs typeface="Times New Roman"/>
              </a:rPr>
              <a:t>Örnek:</a:t>
            </a:r>
            <a:r>
              <a:rPr dirty="0" sz="2400" spc="-110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Banka</a:t>
            </a:r>
            <a:endParaRPr sz="2400">
              <a:latin typeface="Times New Roman"/>
              <a:cs typeface="Times New Roman"/>
            </a:endParaRPr>
          </a:p>
          <a:p>
            <a:pPr marL="744220">
              <a:lnSpc>
                <a:spcPct val="100000"/>
              </a:lnSpc>
              <a:spcBef>
                <a:spcPts val="1200"/>
              </a:spcBef>
            </a:pPr>
            <a:r>
              <a:rPr dirty="0" sz="2400" spc="-600" u="heavy">
                <a:solidFill>
                  <a:srgbClr val="92A199"/>
                </a:solidFill>
                <a:latin typeface="Times New Roman"/>
                <a:cs typeface="Times New Roman"/>
              </a:rPr>
              <a:t> </a:t>
            </a:r>
            <a:r>
              <a:rPr dirty="0" sz="2400" b="1" i="1" u="heavy">
                <a:solidFill>
                  <a:srgbClr val="92A199"/>
                </a:solidFill>
                <a:latin typeface="Times New Roman"/>
                <a:cs typeface="Times New Roman"/>
              </a:rPr>
              <a:t>mümkün </a:t>
            </a:r>
            <a:r>
              <a:rPr dirty="0" sz="2400" spc="-5" b="1" i="1" u="heavy">
                <a:solidFill>
                  <a:srgbClr val="92A199"/>
                </a:solidFill>
                <a:latin typeface="Times New Roman"/>
                <a:cs typeface="Times New Roman"/>
              </a:rPr>
              <a:t>durum</a:t>
            </a:r>
            <a:r>
              <a:rPr dirty="0" sz="2400" spc="-60" b="1" i="1" u="heavy">
                <a:solidFill>
                  <a:srgbClr val="92A199"/>
                </a:solidFill>
                <a:latin typeface="Times New Roman"/>
                <a:cs typeface="Times New Roman"/>
              </a:rPr>
              <a:t> </a:t>
            </a:r>
            <a:r>
              <a:rPr dirty="0" sz="2400" b="1" i="1" u="heavy">
                <a:solidFill>
                  <a:srgbClr val="92A199"/>
                </a:solidFill>
                <a:latin typeface="Times New Roman"/>
                <a:cs typeface="Times New Roman"/>
              </a:rPr>
              <a:t>değişkenleri,</a:t>
            </a:r>
            <a:endParaRPr sz="2400">
              <a:latin typeface="Times New Roman"/>
              <a:cs typeface="Times New Roman"/>
            </a:endParaRPr>
          </a:p>
          <a:p>
            <a:pPr lvl="1" marL="560070" indent="-182880">
              <a:lnSpc>
                <a:spcPct val="100000"/>
              </a:lnSpc>
              <a:spcBef>
                <a:spcPts val="1190"/>
              </a:spcBef>
              <a:buClr>
                <a:srgbClr val="92A199"/>
              </a:buClr>
              <a:buSzPct val="88461"/>
              <a:buFont typeface="Arial"/>
              <a:buChar char="•"/>
              <a:tabLst>
                <a:tab pos="560070" algn="l"/>
              </a:tabLst>
            </a:pPr>
            <a:r>
              <a:rPr dirty="0" sz="2600" spc="-5">
                <a:solidFill>
                  <a:srgbClr val="292934"/>
                </a:solidFill>
                <a:latin typeface="Times New Roman"/>
                <a:cs typeface="Times New Roman"/>
              </a:rPr>
              <a:t>meşgul vezne</a:t>
            </a:r>
            <a:r>
              <a:rPr dirty="0" sz="2600" spc="-4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600" spc="-5">
                <a:solidFill>
                  <a:srgbClr val="292934"/>
                </a:solidFill>
                <a:latin typeface="Times New Roman"/>
                <a:cs typeface="Times New Roman"/>
              </a:rPr>
              <a:t>sayısı,</a:t>
            </a:r>
            <a:endParaRPr sz="2600">
              <a:latin typeface="Times New Roman"/>
              <a:cs typeface="Times New Roman"/>
            </a:endParaRPr>
          </a:p>
          <a:p>
            <a:pPr lvl="1" marL="560070" indent="-182880">
              <a:lnSpc>
                <a:spcPct val="100000"/>
              </a:lnSpc>
              <a:spcBef>
                <a:spcPts val="1200"/>
              </a:spcBef>
              <a:buClr>
                <a:srgbClr val="92A199"/>
              </a:buClr>
              <a:buSzPct val="88461"/>
              <a:buFont typeface="Arial"/>
              <a:buChar char="•"/>
              <a:tabLst>
                <a:tab pos="560070" algn="l"/>
              </a:tabLst>
            </a:pPr>
            <a:r>
              <a:rPr dirty="0" sz="2600" spc="-5">
                <a:solidFill>
                  <a:srgbClr val="292934"/>
                </a:solidFill>
                <a:latin typeface="Times New Roman"/>
                <a:cs typeface="Times New Roman"/>
              </a:rPr>
              <a:t>servis </a:t>
            </a:r>
            <a:r>
              <a:rPr dirty="0" sz="2600">
                <a:solidFill>
                  <a:srgbClr val="292934"/>
                </a:solidFill>
                <a:latin typeface="Times New Roman"/>
                <a:cs typeface="Times New Roman"/>
              </a:rPr>
              <a:t>gören ve kuyrukta bekleyen </a:t>
            </a:r>
            <a:r>
              <a:rPr dirty="0" sz="2600" spc="-5">
                <a:solidFill>
                  <a:srgbClr val="292934"/>
                </a:solidFill>
                <a:latin typeface="Times New Roman"/>
                <a:cs typeface="Times New Roman"/>
              </a:rPr>
              <a:t>müşterilerin</a:t>
            </a:r>
            <a:r>
              <a:rPr dirty="0" sz="2600" spc="-7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600" spc="-5">
                <a:solidFill>
                  <a:srgbClr val="292934"/>
                </a:solidFill>
                <a:latin typeface="Times New Roman"/>
                <a:cs typeface="Times New Roman"/>
              </a:rPr>
              <a:t>sayısı,</a:t>
            </a:r>
            <a:endParaRPr sz="2600">
              <a:latin typeface="Times New Roman"/>
              <a:cs typeface="Times New Roman"/>
            </a:endParaRPr>
          </a:p>
          <a:p>
            <a:pPr lvl="1" marL="560070" indent="-182880">
              <a:lnSpc>
                <a:spcPct val="100000"/>
              </a:lnSpc>
              <a:spcBef>
                <a:spcPts val="1200"/>
              </a:spcBef>
              <a:buClr>
                <a:srgbClr val="92A199"/>
              </a:buClr>
              <a:buSzPct val="90384"/>
              <a:buFont typeface="Arial"/>
              <a:buChar char="•"/>
              <a:tabLst>
                <a:tab pos="560070" algn="l"/>
              </a:tabLst>
            </a:pPr>
            <a:r>
              <a:rPr dirty="0" sz="2600" spc="-5">
                <a:solidFill>
                  <a:srgbClr val="292934"/>
                </a:solidFill>
                <a:latin typeface="Times New Roman"/>
                <a:cs typeface="Times New Roman"/>
              </a:rPr>
              <a:t>müşterilerin geliş zamanı.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5829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90"/>
              <a:t>Benzetim </a:t>
            </a:r>
            <a:r>
              <a:rPr dirty="0" spc="-50"/>
              <a:t>ve </a:t>
            </a:r>
            <a:r>
              <a:rPr dirty="0" spc="-90"/>
              <a:t>Modellemeye</a:t>
            </a:r>
            <a:r>
              <a:rPr dirty="0" spc="-555"/>
              <a:t> </a:t>
            </a:r>
            <a:r>
              <a:rPr dirty="0" spc="-80"/>
              <a:t>Giriş</a:t>
            </a:r>
          </a:p>
        </p:txBody>
      </p:sp>
      <p:sp>
        <p:nvSpPr>
          <p:cNvPr id="3" name="object 3"/>
          <p:cNvSpPr/>
          <p:nvPr/>
        </p:nvSpPr>
        <p:spPr>
          <a:xfrm>
            <a:off x="342265" y="1715642"/>
            <a:ext cx="178307" cy="181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12470" y="1591055"/>
            <a:ext cx="3355975" cy="1689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Sistemin</a:t>
            </a:r>
            <a:r>
              <a:rPr dirty="0" sz="2400" spc="-11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Bileşenleri</a:t>
            </a:r>
            <a:endParaRPr sz="2400">
              <a:latin typeface="Times New Roman"/>
              <a:cs typeface="Times New Roman"/>
            </a:endParaRPr>
          </a:p>
          <a:p>
            <a:pPr marL="287020" marR="5080" indent="-182880">
              <a:lnSpc>
                <a:spcPct val="80000"/>
              </a:lnSpc>
              <a:spcBef>
                <a:spcPts val="1200"/>
              </a:spcBef>
              <a:buClr>
                <a:srgbClr val="92A199"/>
              </a:buClr>
              <a:buSzPct val="85416"/>
              <a:buFont typeface="Arial"/>
              <a:buChar char="•"/>
              <a:tabLst>
                <a:tab pos="287020" algn="l"/>
              </a:tabLst>
            </a:pPr>
            <a:r>
              <a:rPr dirty="0" sz="2400" b="1" u="heavy">
                <a:solidFill>
                  <a:srgbClr val="FF3300"/>
                </a:solidFill>
                <a:latin typeface="Times New Roman"/>
                <a:cs typeface="Times New Roman"/>
              </a:rPr>
              <a:t>Olay (Event) </a:t>
            </a:r>
            <a:r>
              <a:rPr dirty="0" sz="2400" b="1">
                <a:solidFill>
                  <a:srgbClr val="FF3300"/>
                </a:solidFill>
                <a:latin typeface="Times New Roman"/>
                <a:cs typeface="Times New Roman"/>
              </a:rPr>
              <a:t>:</a:t>
            </a:r>
            <a:r>
              <a:rPr dirty="0" sz="2400" spc="-110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Herhangi  bir anda ortaya çıkarak 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sistemin durumunu  </a:t>
            </a:r>
            <a:r>
              <a:rPr dirty="0" sz="2400" spc="-15">
                <a:solidFill>
                  <a:srgbClr val="292934"/>
                </a:solidFill>
                <a:latin typeface="Times New Roman"/>
                <a:cs typeface="Times New Roman"/>
              </a:rPr>
              <a:t>değiştirir.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6706" y="3804539"/>
            <a:ext cx="3256279" cy="1563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R="615950">
              <a:lnSpc>
                <a:spcPct val="100000"/>
              </a:lnSpc>
            </a:pPr>
            <a:r>
              <a:rPr dirty="0" sz="2400" b="1">
                <a:solidFill>
                  <a:srgbClr val="FF3300"/>
                </a:solidFill>
                <a:latin typeface="Times New Roman"/>
                <a:cs typeface="Times New Roman"/>
              </a:rPr>
              <a:t>Örnek:</a:t>
            </a:r>
            <a:r>
              <a:rPr dirty="0" sz="2400" spc="-95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92A199"/>
                </a:solidFill>
                <a:latin typeface="Times New Roman"/>
                <a:cs typeface="Times New Roman"/>
              </a:rPr>
              <a:t>Banka</a:t>
            </a:r>
            <a:endParaRPr sz="2400">
              <a:latin typeface="Times New Roman"/>
              <a:cs typeface="Times New Roman"/>
            </a:endParaRPr>
          </a:p>
          <a:p>
            <a:pPr marL="195580" indent="-182880">
              <a:lnSpc>
                <a:spcPts val="1945"/>
              </a:lnSpc>
              <a:spcBef>
                <a:spcPts val="790"/>
              </a:spcBef>
              <a:buClr>
                <a:srgbClr val="0000FF"/>
              </a:buClr>
              <a:buSzPct val="88888"/>
              <a:buFont typeface="Arial"/>
              <a:buChar char="•"/>
              <a:tabLst>
                <a:tab pos="196215" algn="l"/>
              </a:tabLst>
            </a:pPr>
            <a:r>
              <a:rPr dirty="0" sz="1800" spc="-5">
                <a:solidFill>
                  <a:srgbClr val="292934"/>
                </a:solidFill>
                <a:latin typeface="Times New Roman"/>
                <a:cs typeface="Times New Roman"/>
              </a:rPr>
              <a:t>müşterinin </a:t>
            </a: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bankaya varışı</a:t>
            </a:r>
            <a:r>
              <a:rPr dirty="0" sz="1800" spc="-4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 spc="-30" b="1">
                <a:solidFill>
                  <a:srgbClr val="292934"/>
                </a:solidFill>
                <a:latin typeface="Times New Roman"/>
                <a:cs typeface="Times New Roman"/>
              </a:rPr>
              <a:t>“</a:t>
            </a:r>
            <a:r>
              <a:rPr dirty="0" sz="1800" spc="-30" b="1">
                <a:solidFill>
                  <a:srgbClr val="FF0066"/>
                </a:solidFill>
                <a:latin typeface="Times New Roman"/>
                <a:cs typeface="Times New Roman"/>
              </a:rPr>
              <a:t>Varış</a:t>
            </a:r>
            <a:endParaRPr sz="1800">
              <a:latin typeface="Times New Roman"/>
              <a:cs typeface="Times New Roman"/>
            </a:endParaRPr>
          </a:p>
          <a:p>
            <a:pPr marL="195580">
              <a:lnSpc>
                <a:spcPts val="1945"/>
              </a:lnSpc>
            </a:pPr>
            <a:r>
              <a:rPr dirty="0" sz="1800" b="1">
                <a:solidFill>
                  <a:srgbClr val="FF0066"/>
                </a:solidFill>
                <a:latin typeface="Times New Roman"/>
                <a:cs typeface="Times New Roman"/>
              </a:rPr>
              <a:t>Olayı</a:t>
            </a:r>
            <a:r>
              <a:rPr dirty="0" sz="1800" b="1">
                <a:solidFill>
                  <a:srgbClr val="292934"/>
                </a:solidFill>
                <a:latin typeface="Times New Roman"/>
                <a:cs typeface="Times New Roman"/>
              </a:rPr>
              <a:t>”</a:t>
            </a:r>
            <a:endParaRPr sz="1800">
              <a:latin typeface="Times New Roman"/>
              <a:cs typeface="Times New Roman"/>
            </a:endParaRPr>
          </a:p>
          <a:p>
            <a:pPr marL="195580" indent="-182880">
              <a:lnSpc>
                <a:spcPts val="1945"/>
              </a:lnSpc>
              <a:spcBef>
                <a:spcPts val="765"/>
              </a:spcBef>
              <a:buClr>
                <a:srgbClr val="0000FF"/>
              </a:buClr>
              <a:buSzPct val="88888"/>
              <a:buFont typeface="Arial"/>
              <a:buChar char="•"/>
              <a:tabLst>
                <a:tab pos="196215" algn="l"/>
              </a:tabLst>
            </a:pP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servisin </a:t>
            </a:r>
            <a:r>
              <a:rPr dirty="0" sz="1800" spc="-5">
                <a:solidFill>
                  <a:srgbClr val="292934"/>
                </a:solidFill>
                <a:latin typeface="Times New Roman"/>
                <a:cs typeface="Times New Roman"/>
              </a:rPr>
              <a:t>tamamlanması</a:t>
            </a:r>
            <a:r>
              <a:rPr dirty="0" sz="1800" spc="-4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ise</a:t>
            </a:r>
            <a:endParaRPr sz="1800">
              <a:latin typeface="Times New Roman"/>
              <a:cs typeface="Times New Roman"/>
            </a:endParaRPr>
          </a:p>
          <a:p>
            <a:pPr marL="195580">
              <a:lnSpc>
                <a:spcPts val="1945"/>
              </a:lnSpc>
            </a:pPr>
            <a:r>
              <a:rPr dirty="0" sz="1800" b="1">
                <a:solidFill>
                  <a:srgbClr val="292934"/>
                </a:solidFill>
                <a:latin typeface="Times New Roman"/>
                <a:cs typeface="Times New Roman"/>
              </a:rPr>
              <a:t>“</a:t>
            </a:r>
            <a:r>
              <a:rPr dirty="0" sz="1800" b="1">
                <a:solidFill>
                  <a:srgbClr val="FF0066"/>
                </a:solidFill>
                <a:latin typeface="Times New Roman"/>
                <a:cs typeface="Times New Roman"/>
              </a:rPr>
              <a:t>Servis Olayı</a:t>
            </a:r>
            <a:r>
              <a:rPr dirty="0" sz="1800" b="1">
                <a:solidFill>
                  <a:srgbClr val="292934"/>
                </a:solidFill>
                <a:latin typeface="Times New Roman"/>
                <a:cs typeface="Times New Roman"/>
              </a:rPr>
              <a:t>”</a:t>
            </a:r>
            <a:r>
              <a:rPr dirty="0" sz="1800" spc="-105" b="1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 spc="-25">
                <a:solidFill>
                  <a:srgbClr val="292934"/>
                </a:solidFill>
                <a:latin typeface="Times New Roman"/>
                <a:cs typeface="Times New Roman"/>
              </a:rPr>
              <a:t>dır.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72000" y="1916048"/>
            <a:ext cx="3886200" cy="1857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72000" y="4297426"/>
            <a:ext cx="3816350" cy="183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93548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0" spc="-90"/>
              <a:t>Benzetim </a:t>
            </a:r>
            <a:r>
              <a:rPr dirty="0" sz="4000" spc="-50"/>
              <a:t>ve </a:t>
            </a:r>
            <a:r>
              <a:rPr dirty="0" sz="4000" spc="-95"/>
              <a:t>Modellemeye</a:t>
            </a:r>
            <a:r>
              <a:rPr dirty="0" sz="4000" spc="-500"/>
              <a:t> </a:t>
            </a:r>
            <a:r>
              <a:rPr dirty="0" sz="4000" spc="-85"/>
              <a:t>Giriş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553212" y="2350007"/>
            <a:ext cx="2249424" cy="792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330195" y="2350007"/>
            <a:ext cx="594359" cy="7924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53212" y="2862072"/>
            <a:ext cx="594360" cy="7924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53212" y="3374135"/>
            <a:ext cx="594360" cy="7924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53212" y="3886200"/>
            <a:ext cx="594360" cy="7924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53212" y="4398264"/>
            <a:ext cx="594360" cy="7924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53212" y="4910328"/>
            <a:ext cx="594360" cy="7924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53212" y="5422391"/>
            <a:ext cx="815340" cy="7924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96111" y="5422391"/>
            <a:ext cx="1043939" cy="7924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467611" y="5422391"/>
            <a:ext cx="1386839" cy="7924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382011" y="5422391"/>
            <a:ext cx="1386839" cy="7924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296411" y="5422391"/>
            <a:ext cx="1386839" cy="79247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210811" y="5422391"/>
            <a:ext cx="594360" cy="79247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53212" y="5934455"/>
            <a:ext cx="815340" cy="79248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96111" y="5934455"/>
            <a:ext cx="1205484" cy="79248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629155" y="5934455"/>
            <a:ext cx="2827020" cy="79248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983735" y="5934455"/>
            <a:ext cx="643127" cy="79248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154423" y="5934455"/>
            <a:ext cx="3372612" cy="79248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054595" y="5934455"/>
            <a:ext cx="594359" cy="79248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53212" y="6446520"/>
            <a:ext cx="594360" cy="41148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35940" y="1638934"/>
            <a:ext cx="3290570" cy="1254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dirty="0" sz="2400" b="1" i="1">
                <a:solidFill>
                  <a:srgbClr val="AC8F67"/>
                </a:solidFill>
                <a:latin typeface="Arial"/>
                <a:cs typeface="Arial"/>
              </a:rPr>
              <a:t>Ne Zaman</a:t>
            </a:r>
            <a:r>
              <a:rPr dirty="0" sz="2400" spc="-114" b="1" i="1">
                <a:solidFill>
                  <a:srgbClr val="AC8F67"/>
                </a:solidFill>
                <a:latin typeface="Arial"/>
                <a:cs typeface="Arial"/>
              </a:rPr>
              <a:t> </a:t>
            </a:r>
            <a:r>
              <a:rPr dirty="0" sz="2400" b="1" i="1">
                <a:solidFill>
                  <a:srgbClr val="AC8F67"/>
                </a:solidFill>
                <a:latin typeface="Arial"/>
                <a:cs typeface="Arial"/>
              </a:rPr>
              <a:t>Benzetim?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100">
              <a:latin typeface="Times New Roman"/>
              <a:cs typeface="Times New Roman"/>
            </a:endParaRPr>
          </a:p>
          <a:p>
            <a:pPr marL="238760">
              <a:lnSpc>
                <a:spcPct val="100000"/>
              </a:lnSpc>
            </a:pPr>
            <a:r>
              <a:rPr dirty="0" sz="2800" spc="-5" b="1" i="1">
                <a:solidFill>
                  <a:srgbClr val="292934"/>
                </a:solidFill>
                <a:latin typeface="Verdana"/>
                <a:cs typeface="Verdana"/>
              </a:rPr>
              <a:t>Rassallık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38325" y="6049467"/>
            <a:ext cx="5451475" cy="4298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 b="1" i="1">
                <a:solidFill>
                  <a:srgbClr val="292934"/>
                </a:solidFill>
                <a:latin typeface="Verdana"/>
                <a:cs typeface="Verdana"/>
              </a:rPr>
              <a:t>Karmaşıklık-Sistem</a:t>
            </a:r>
            <a:r>
              <a:rPr dirty="0" sz="2800" spc="25" b="1" i="1">
                <a:solidFill>
                  <a:srgbClr val="292934"/>
                </a:solidFill>
                <a:latin typeface="Verdana"/>
                <a:cs typeface="Verdana"/>
              </a:rPr>
              <a:t> </a:t>
            </a:r>
            <a:r>
              <a:rPr dirty="0" sz="2800" spc="-5" b="1" i="1">
                <a:solidFill>
                  <a:srgbClr val="292934"/>
                </a:solidFill>
                <a:latin typeface="Verdana"/>
                <a:cs typeface="Verdana"/>
              </a:rPr>
              <a:t>Boyutu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336675" y="3068701"/>
            <a:ext cx="133350" cy="2520950"/>
          </a:xfrm>
          <a:custGeom>
            <a:avLst/>
            <a:gdLst/>
            <a:ahLst/>
            <a:cxnLst/>
            <a:rect l="l" t="t" r="r" b="b"/>
            <a:pathLst>
              <a:path w="133350" h="2520950">
                <a:moveTo>
                  <a:pt x="44450" y="133265"/>
                </a:moveTo>
                <a:lnTo>
                  <a:pt x="44450" y="2520886"/>
                </a:lnTo>
                <a:lnTo>
                  <a:pt x="88900" y="2520886"/>
                </a:lnTo>
                <a:lnTo>
                  <a:pt x="88900" y="133307"/>
                </a:lnTo>
                <a:lnTo>
                  <a:pt x="44450" y="133265"/>
                </a:lnTo>
                <a:close/>
              </a:path>
              <a:path w="133350" h="2520950">
                <a:moveTo>
                  <a:pt x="122174" y="110998"/>
                </a:moveTo>
                <a:lnTo>
                  <a:pt x="88900" y="110998"/>
                </a:lnTo>
                <a:lnTo>
                  <a:pt x="88900" y="133307"/>
                </a:lnTo>
                <a:lnTo>
                  <a:pt x="133350" y="133350"/>
                </a:lnTo>
                <a:lnTo>
                  <a:pt x="122174" y="110998"/>
                </a:lnTo>
                <a:close/>
              </a:path>
              <a:path w="133350" h="2520950">
                <a:moveTo>
                  <a:pt x="88900" y="110998"/>
                </a:moveTo>
                <a:lnTo>
                  <a:pt x="44450" y="110998"/>
                </a:lnTo>
                <a:lnTo>
                  <a:pt x="44450" y="133265"/>
                </a:lnTo>
                <a:lnTo>
                  <a:pt x="88900" y="133307"/>
                </a:lnTo>
                <a:lnTo>
                  <a:pt x="88900" y="110998"/>
                </a:lnTo>
                <a:close/>
              </a:path>
              <a:path w="133350" h="2520950">
                <a:moveTo>
                  <a:pt x="66675" y="0"/>
                </a:moveTo>
                <a:lnTo>
                  <a:pt x="0" y="133223"/>
                </a:lnTo>
                <a:lnTo>
                  <a:pt x="44450" y="133265"/>
                </a:lnTo>
                <a:lnTo>
                  <a:pt x="44450" y="110998"/>
                </a:lnTo>
                <a:lnTo>
                  <a:pt x="122174" y="110998"/>
                </a:lnTo>
                <a:lnTo>
                  <a:pt x="66675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403350" y="5522976"/>
            <a:ext cx="6697980" cy="133350"/>
          </a:xfrm>
          <a:custGeom>
            <a:avLst/>
            <a:gdLst/>
            <a:ahLst/>
            <a:cxnLst/>
            <a:rect l="l" t="t" r="r" b="b"/>
            <a:pathLst>
              <a:path w="6697980" h="133350">
                <a:moveTo>
                  <a:pt x="6564249" y="44449"/>
                </a:moveTo>
                <a:lnTo>
                  <a:pt x="6564249" y="133286"/>
                </a:lnTo>
                <a:lnTo>
                  <a:pt x="6653149" y="88836"/>
                </a:lnTo>
                <a:lnTo>
                  <a:pt x="6586601" y="88836"/>
                </a:lnTo>
                <a:lnTo>
                  <a:pt x="6586601" y="44450"/>
                </a:lnTo>
                <a:lnTo>
                  <a:pt x="6564249" y="44449"/>
                </a:lnTo>
                <a:close/>
              </a:path>
              <a:path w="6697980" h="133350">
                <a:moveTo>
                  <a:pt x="0" y="44323"/>
                </a:moveTo>
                <a:lnTo>
                  <a:pt x="0" y="88836"/>
                </a:lnTo>
                <a:lnTo>
                  <a:pt x="6564249" y="88836"/>
                </a:lnTo>
                <a:lnTo>
                  <a:pt x="6564249" y="44449"/>
                </a:lnTo>
                <a:lnTo>
                  <a:pt x="0" y="44323"/>
                </a:lnTo>
                <a:close/>
              </a:path>
              <a:path w="6697980" h="133350">
                <a:moveTo>
                  <a:pt x="6564249" y="0"/>
                </a:moveTo>
                <a:lnTo>
                  <a:pt x="6564249" y="44449"/>
                </a:lnTo>
                <a:lnTo>
                  <a:pt x="6586601" y="44450"/>
                </a:lnTo>
                <a:lnTo>
                  <a:pt x="6586601" y="88836"/>
                </a:lnTo>
                <a:lnTo>
                  <a:pt x="6653149" y="88836"/>
                </a:lnTo>
                <a:lnTo>
                  <a:pt x="6697599" y="66611"/>
                </a:lnTo>
                <a:lnTo>
                  <a:pt x="6564249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038855" y="3624071"/>
            <a:ext cx="3049523" cy="62636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3813809" y="3825494"/>
            <a:ext cx="166243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solidFill>
                  <a:srgbClr val="292934"/>
                </a:solidFill>
                <a:latin typeface="Times New Roman"/>
                <a:cs typeface="Times New Roman"/>
              </a:rPr>
              <a:t>B</a:t>
            </a:r>
            <a:r>
              <a:rPr dirty="0" sz="2400" spc="-15" b="1">
                <a:solidFill>
                  <a:srgbClr val="292934"/>
                </a:solidFill>
                <a:latin typeface="Times New Roman"/>
                <a:cs typeface="Times New Roman"/>
              </a:rPr>
              <a:t>E</a:t>
            </a:r>
            <a:r>
              <a:rPr dirty="0" sz="2400" b="1">
                <a:solidFill>
                  <a:srgbClr val="292934"/>
                </a:solidFill>
                <a:latin typeface="Times New Roman"/>
                <a:cs typeface="Times New Roman"/>
              </a:rPr>
              <a:t>N</a:t>
            </a:r>
            <a:r>
              <a:rPr dirty="0" sz="2400" spc="-40" b="1">
                <a:solidFill>
                  <a:srgbClr val="292934"/>
                </a:solidFill>
                <a:latin typeface="Times New Roman"/>
                <a:cs typeface="Times New Roman"/>
              </a:rPr>
              <a:t>Z</a:t>
            </a:r>
            <a:r>
              <a:rPr dirty="0" sz="2400" b="1">
                <a:solidFill>
                  <a:srgbClr val="292934"/>
                </a:solidFill>
                <a:latin typeface="Times New Roman"/>
                <a:cs typeface="Times New Roman"/>
              </a:rPr>
              <a:t>E</a:t>
            </a:r>
            <a:r>
              <a:rPr dirty="0" sz="2400" spc="-15" b="1">
                <a:solidFill>
                  <a:srgbClr val="292934"/>
                </a:solidFill>
                <a:latin typeface="Times New Roman"/>
                <a:cs typeface="Times New Roman"/>
              </a:rPr>
              <a:t>T</a:t>
            </a:r>
            <a:r>
              <a:rPr dirty="0" sz="2400" b="1">
                <a:solidFill>
                  <a:srgbClr val="292934"/>
                </a:solidFill>
                <a:latin typeface="Times New Roman"/>
                <a:cs typeface="Times New Roman"/>
              </a:rPr>
              <a:t>İM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8429" rIns="0" bIns="0" rtlCol="0" vert="horz">
            <a:spAutoFit/>
          </a:bodyPr>
          <a:lstStyle/>
          <a:p>
            <a:pPr marL="166370">
              <a:lnSpc>
                <a:spcPct val="100000"/>
              </a:lnSpc>
            </a:pPr>
            <a:r>
              <a:rPr dirty="0" spc="-90"/>
              <a:t>Benzetim </a:t>
            </a:r>
            <a:r>
              <a:rPr dirty="0" spc="-55"/>
              <a:t>ve </a:t>
            </a:r>
            <a:r>
              <a:rPr dirty="0" spc="-95"/>
              <a:t>Modellemeye</a:t>
            </a:r>
            <a:r>
              <a:rPr dirty="0" spc="-525"/>
              <a:t> </a:t>
            </a:r>
            <a:r>
              <a:rPr dirty="0" spc="-80"/>
              <a:t>Giriş</a:t>
            </a:r>
          </a:p>
        </p:txBody>
      </p:sp>
      <p:sp>
        <p:nvSpPr>
          <p:cNvPr id="3" name="object 3"/>
          <p:cNvSpPr/>
          <p:nvPr/>
        </p:nvSpPr>
        <p:spPr>
          <a:xfrm>
            <a:off x="539750" y="1412849"/>
            <a:ext cx="1439545" cy="81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79295" y="1412849"/>
            <a:ext cx="1248117" cy="81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27323" y="1412849"/>
            <a:ext cx="1344676" cy="81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72000" y="1412849"/>
            <a:ext cx="1344549" cy="81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916548" y="1412849"/>
            <a:ext cx="1343025" cy="81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259573" y="1412849"/>
            <a:ext cx="1489075" cy="81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97991" y="1632204"/>
            <a:ext cx="1141476" cy="457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565147" y="1632204"/>
            <a:ext cx="342900" cy="457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092451" y="1632204"/>
            <a:ext cx="1039368" cy="457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857500" y="1632204"/>
            <a:ext cx="342900" cy="4572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282696" y="1632204"/>
            <a:ext cx="1252727" cy="4572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261103" y="1632204"/>
            <a:ext cx="342900" cy="4572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559808" y="1632204"/>
            <a:ext cx="1388364" cy="4572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673852" y="1632204"/>
            <a:ext cx="342900" cy="4572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156959" y="1632204"/>
            <a:ext cx="882395" cy="4572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765035" y="1632204"/>
            <a:ext cx="342900" cy="4572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452359" y="1510283"/>
            <a:ext cx="1193292" cy="4572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223759" y="1754123"/>
            <a:ext cx="1578863" cy="4572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528304" y="1754123"/>
            <a:ext cx="342900" cy="4572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66216" y="2514600"/>
            <a:ext cx="597408" cy="34747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353311" y="2514600"/>
            <a:ext cx="248412" cy="34747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269235" y="2514600"/>
            <a:ext cx="684276" cy="34747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743200" y="2514600"/>
            <a:ext cx="248412" cy="34747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317747" y="2514600"/>
            <a:ext cx="1179576" cy="34747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287011" y="2514600"/>
            <a:ext cx="248412" cy="34747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875276" y="2295144"/>
            <a:ext cx="751331" cy="34747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416296" y="2295144"/>
            <a:ext cx="248412" cy="34747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875276" y="2514600"/>
            <a:ext cx="632460" cy="34747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297423" y="2514600"/>
            <a:ext cx="248412" cy="34747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875276" y="2734055"/>
            <a:ext cx="573024" cy="347472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237988" y="2734055"/>
            <a:ext cx="248412" cy="34747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135623" y="2514600"/>
            <a:ext cx="923544" cy="34747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848856" y="2514600"/>
            <a:ext cx="248411" cy="347472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258811" y="2295144"/>
            <a:ext cx="1482852" cy="347472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531352" y="2295144"/>
            <a:ext cx="248411" cy="347472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258811" y="2514600"/>
            <a:ext cx="1504188" cy="347472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552688" y="2514600"/>
            <a:ext cx="248411" cy="347472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258811" y="2734055"/>
            <a:ext cx="1025651" cy="347472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074152" y="2734055"/>
            <a:ext cx="248411" cy="347472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48867" y="3363467"/>
            <a:ext cx="833628" cy="347472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472183" y="3363467"/>
            <a:ext cx="248411" cy="347472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327148" y="3363467"/>
            <a:ext cx="566927" cy="347472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683764" y="3363467"/>
            <a:ext cx="248412" cy="347472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378708" y="3144011"/>
            <a:ext cx="1056132" cy="347472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224528" y="3144011"/>
            <a:ext cx="248412" cy="347472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378708" y="3363467"/>
            <a:ext cx="752856" cy="347472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921252" y="3363467"/>
            <a:ext cx="248412" cy="347472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378708" y="3582923"/>
            <a:ext cx="1021080" cy="347471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189476" y="3582923"/>
            <a:ext cx="248412" cy="347471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904232" y="3363467"/>
            <a:ext cx="687324" cy="347472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381244" y="3363467"/>
            <a:ext cx="248412" cy="347472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978652" y="3034283"/>
            <a:ext cx="1219200" cy="347472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987540" y="3034283"/>
            <a:ext cx="248411" cy="347472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978652" y="3253740"/>
            <a:ext cx="603503" cy="347472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371844" y="3253740"/>
            <a:ext cx="248411" cy="347472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978652" y="3473196"/>
            <a:ext cx="1232916" cy="347471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001256" y="3473196"/>
            <a:ext cx="248411" cy="347471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978652" y="3692652"/>
            <a:ext cx="565403" cy="347472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333744" y="3692652"/>
            <a:ext cx="248411" cy="347472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423404" y="3034283"/>
            <a:ext cx="1159763" cy="347472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8372856" y="3034283"/>
            <a:ext cx="248411" cy="347472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7423404" y="3253740"/>
            <a:ext cx="1176527" cy="347472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8389619" y="3253740"/>
            <a:ext cx="248411" cy="347472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7423404" y="3473196"/>
            <a:ext cx="1158240" cy="347471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8371331" y="3473196"/>
            <a:ext cx="248411" cy="347471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423404" y="3692652"/>
            <a:ext cx="975359" cy="347472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8188452" y="3692652"/>
            <a:ext cx="248411" cy="347472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944880" y="4192523"/>
            <a:ext cx="641604" cy="347471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376172" y="4192523"/>
            <a:ext cx="248412" cy="347471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2191511" y="4192523"/>
            <a:ext cx="835151" cy="347471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2816351" y="4192523"/>
            <a:ext cx="248412" cy="347471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147060" y="3973067"/>
            <a:ext cx="400812" cy="347472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337559" y="3973067"/>
            <a:ext cx="507491" cy="347472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3634740" y="3973067"/>
            <a:ext cx="248412" cy="347472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147060" y="4192523"/>
            <a:ext cx="400812" cy="347471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337559" y="4192523"/>
            <a:ext cx="780288" cy="347471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3907535" y="4192523"/>
            <a:ext cx="248412" cy="347471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3147060" y="4411979"/>
            <a:ext cx="239267" cy="347472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3176016" y="4411979"/>
            <a:ext cx="1487424" cy="347472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4453128" y="4411979"/>
            <a:ext cx="248412" cy="347472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4733544" y="3973067"/>
            <a:ext cx="1075944" cy="347472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5599176" y="3973067"/>
            <a:ext cx="248412" cy="347472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4733544" y="4192523"/>
            <a:ext cx="670560" cy="347471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5193791" y="4192523"/>
            <a:ext cx="248412" cy="347471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4733544" y="4411979"/>
            <a:ext cx="894588" cy="347472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5417820" y="4411979"/>
            <a:ext cx="248412" cy="347472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6134100" y="4192523"/>
            <a:ext cx="920496" cy="347471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844283" y="4192523"/>
            <a:ext cx="248411" cy="347471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7240523" y="4082796"/>
            <a:ext cx="248411" cy="347471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7278623" y="4082796"/>
            <a:ext cx="1504187" cy="347471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8572500" y="4082796"/>
            <a:ext cx="248411" cy="347471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7240523" y="4302252"/>
            <a:ext cx="248411" cy="347472"/>
          </a:xfrm>
          <a:prstGeom prst="rect">
            <a:avLst/>
          </a:prstGeom>
          <a:blipFill>
            <a:blip r:embed="rId9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7278623" y="4302252"/>
            <a:ext cx="1865376" cy="347472"/>
          </a:xfrm>
          <a:prstGeom prst="rect">
            <a:avLst/>
          </a:prstGeom>
          <a:blipFill>
            <a:blip r:embed="rId9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797051" y="5007864"/>
            <a:ext cx="935736" cy="347472"/>
          </a:xfrm>
          <a:prstGeom prst="rect">
            <a:avLst/>
          </a:prstGeom>
          <a:blipFill>
            <a:blip r:embed="rId9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1522475" y="5007864"/>
            <a:ext cx="248412" cy="347472"/>
          </a:xfrm>
          <a:prstGeom prst="rect">
            <a:avLst/>
          </a:prstGeom>
          <a:blipFill>
            <a:blip r:embed="rId9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2238755" y="5007864"/>
            <a:ext cx="742188" cy="347472"/>
          </a:xfrm>
          <a:prstGeom prst="rect">
            <a:avLst/>
          </a:prstGeom>
          <a:blipFill>
            <a:blip r:embed="rId9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2770632" y="5007864"/>
            <a:ext cx="248412" cy="347472"/>
          </a:xfrm>
          <a:prstGeom prst="rect">
            <a:avLst/>
          </a:prstGeom>
          <a:blipFill>
            <a:blip r:embed="rId9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3403091" y="4898135"/>
            <a:ext cx="848867" cy="347472"/>
          </a:xfrm>
          <a:prstGeom prst="rect">
            <a:avLst/>
          </a:prstGeom>
          <a:blipFill>
            <a:blip r:embed="rId9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4041647" y="4898135"/>
            <a:ext cx="248412" cy="347472"/>
          </a:xfrm>
          <a:prstGeom prst="rect">
            <a:avLst/>
          </a:prstGeom>
          <a:blipFill>
            <a:blip r:embed="rId10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3403091" y="5117591"/>
            <a:ext cx="1007363" cy="347472"/>
          </a:xfrm>
          <a:prstGeom prst="rect">
            <a:avLst/>
          </a:prstGeom>
          <a:blipFill>
            <a:blip r:embed="rId10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4200144" y="5117591"/>
            <a:ext cx="248412" cy="347472"/>
          </a:xfrm>
          <a:prstGeom prst="rect">
            <a:avLst/>
          </a:prstGeom>
          <a:blipFill>
            <a:blip r:embed="rId10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4824984" y="5007864"/>
            <a:ext cx="851915" cy="347472"/>
          </a:xfrm>
          <a:prstGeom prst="rect">
            <a:avLst/>
          </a:prstGeom>
          <a:blipFill>
            <a:blip r:embed="rId10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5466588" y="5007864"/>
            <a:ext cx="248412" cy="347472"/>
          </a:xfrm>
          <a:prstGeom prst="rect">
            <a:avLst/>
          </a:prstGeom>
          <a:blipFill>
            <a:blip r:embed="rId10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6057900" y="4898135"/>
            <a:ext cx="1115568" cy="347472"/>
          </a:xfrm>
          <a:prstGeom prst="rect">
            <a:avLst/>
          </a:prstGeom>
          <a:blipFill>
            <a:blip r:embed="rId10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6963156" y="4898135"/>
            <a:ext cx="248411" cy="347472"/>
          </a:xfrm>
          <a:prstGeom prst="rect">
            <a:avLst/>
          </a:prstGeom>
          <a:blipFill>
            <a:blip r:embed="rId10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6057900" y="5117591"/>
            <a:ext cx="522731" cy="347472"/>
          </a:xfrm>
          <a:prstGeom prst="rect">
            <a:avLst/>
          </a:prstGeom>
          <a:blipFill>
            <a:blip r:embed="rId10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6370320" y="5117591"/>
            <a:ext cx="248411" cy="347472"/>
          </a:xfrm>
          <a:prstGeom prst="rect">
            <a:avLst/>
          </a:prstGeom>
          <a:blipFill>
            <a:blip r:embed="rId10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7482840" y="4788408"/>
            <a:ext cx="1051559" cy="347471"/>
          </a:xfrm>
          <a:prstGeom prst="rect">
            <a:avLst/>
          </a:prstGeom>
          <a:blipFill>
            <a:blip r:embed="rId10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8324088" y="4788408"/>
            <a:ext cx="248411" cy="347471"/>
          </a:xfrm>
          <a:prstGeom prst="rect">
            <a:avLst/>
          </a:prstGeom>
          <a:blipFill>
            <a:blip r:embed="rId1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7482840" y="5007864"/>
            <a:ext cx="780288" cy="347472"/>
          </a:xfrm>
          <a:prstGeom prst="rect">
            <a:avLst/>
          </a:prstGeom>
          <a:blipFill>
            <a:blip r:embed="rId1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8052816" y="5007864"/>
            <a:ext cx="248411" cy="347472"/>
          </a:xfrm>
          <a:prstGeom prst="rect">
            <a:avLst/>
          </a:prstGeom>
          <a:blipFill>
            <a:blip r:embed="rId1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7482840" y="5227320"/>
            <a:ext cx="990600" cy="347472"/>
          </a:xfrm>
          <a:prstGeom prst="rect">
            <a:avLst/>
          </a:prstGeom>
          <a:blipFill>
            <a:blip r:embed="rId1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8263128" y="5227320"/>
            <a:ext cx="248411" cy="347472"/>
          </a:xfrm>
          <a:prstGeom prst="rect">
            <a:avLst/>
          </a:prstGeom>
          <a:blipFill>
            <a:blip r:embed="rId1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1022603" y="5824728"/>
            <a:ext cx="490728" cy="347472"/>
          </a:xfrm>
          <a:prstGeom prst="rect">
            <a:avLst/>
          </a:prstGeom>
          <a:blipFill>
            <a:blip r:embed="rId1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1303019" y="5824728"/>
            <a:ext cx="248412" cy="347472"/>
          </a:xfrm>
          <a:prstGeom prst="rect">
            <a:avLst/>
          </a:prstGeom>
          <a:blipFill>
            <a:blip r:embed="rId1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2340864" y="5824728"/>
            <a:ext cx="539495" cy="347472"/>
          </a:xfrm>
          <a:prstGeom prst="rect">
            <a:avLst/>
          </a:prstGeom>
          <a:blipFill>
            <a:blip r:embed="rId1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2670048" y="5824728"/>
            <a:ext cx="248412" cy="347472"/>
          </a:xfrm>
          <a:prstGeom prst="rect">
            <a:avLst/>
          </a:prstGeom>
          <a:blipFill>
            <a:blip r:embed="rId1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3534155" y="5824728"/>
            <a:ext cx="742188" cy="347472"/>
          </a:xfrm>
          <a:prstGeom prst="rect">
            <a:avLst/>
          </a:prstGeom>
          <a:blipFill>
            <a:blip r:embed="rId1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4066032" y="5824728"/>
            <a:ext cx="248412" cy="347472"/>
          </a:xfrm>
          <a:prstGeom prst="rect">
            <a:avLst/>
          </a:prstGeom>
          <a:blipFill>
            <a:blip r:embed="rId1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4866132" y="5605271"/>
            <a:ext cx="798576" cy="347472"/>
          </a:xfrm>
          <a:prstGeom prst="rect">
            <a:avLst/>
          </a:prstGeom>
          <a:blipFill>
            <a:blip r:embed="rId1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5454396" y="5605271"/>
            <a:ext cx="248412" cy="347472"/>
          </a:xfrm>
          <a:prstGeom prst="rect">
            <a:avLst/>
          </a:prstGeom>
          <a:blipFill>
            <a:blip r:embed="rId1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4866132" y="5824728"/>
            <a:ext cx="493775" cy="347472"/>
          </a:xfrm>
          <a:prstGeom prst="rect">
            <a:avLst/>
          </a:prstGeom>
          <a:blipFill>
            <a:blip r:embed="rId1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5149596" y="5824728"/>
            <a:ext cx="248412" cy="347472"/>
          </a:xfrm>
          <a:prstGeom prst="rect">
            <a:avLst/>
          </a:prstGeom>
          <a:blipFill>
            <a:blip r:embed="rId1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4866132" y="6044184"/>
            <a:ext cx="769620" cy="347472"/>
          </a:xfrm>
          <a:prstGeom prst="rect">
            <a:avLst/>
          </a:prstGeom>
          <a:blipFill>
            <a:blip r:embed="rId1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5425440" y="6044184"/>
            <a:ext cx="248412" cy="347472"/>
          </a:xfrm>
          <a:prstGeom prst="rect">
            <a:avLst/>
          </a:prstGeom>
          <a:blipFill>
            <a:blip r:embed="rId1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6321552" y="5824728"/>
            <a:ext cx="545592" cy="347472"/>
          </a:xfrm>
          <a:prstGeom prst="rect">
            <a:avLst/>
          </a:prstGeom>
          <a:blipFill>
            <a:blip r:embed="rId1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6656831" y="5824728"/>
            <a:ext cx="248411" cy="347472"/>
          </a:xfrm>
          <a:prstGeom prst="rect">
            <a:avLst/>
          </a:prstGeom>
          <a:blipFill>
            <a:blip r:embed="rId1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7237476" y="5715000"/>
            <a:ext cx="1123187" cy="347472"/>
          </a:xfrm>
          <a:prstGeom prst="rect">
            <a:avLst/>
          </a:prstGeom>
          <a:blipFill>
            <a:blip r:embed="rId1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8150352" y="5715000"/>
            <a:ext cx="248411" cy="347472"/>
          </a:xfrm>
          <a:prstGeom prst="rect">
            <a:avLst/>
          </a:prstGeom>
          <a:blipFill>
            <a:blip r:embed="rId1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7237476" y="5934455"/>
            <a:ext cx="387096" cy="347472"/>
          </a:xfrm>
          <a:prstGeom prst="rect">
            <a:avLst/>
          </a:prstGeom>
          <a:blipFill>
            <a:blip r:embed="rId1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7414259" y="5934455"/>
            <a:ext cx="249935" cy="347472"/>
          </a:xfrm>
          <a:prstGeom prst="rect">
            <a:avLst/>
          </a:prstGeom>
          <a:blipFill>
            <a:blip r:embed="rId1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7453883" y="5934455"/>
            <a:ext cx="949451" cy="347472"/>
          </a:xfrm>
          <a:prstGeom prst="rect">
            <a:avLst/>
          </a:prstGeom>
          <a:blipFill>
            <a:blip r:embed="rId1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8193023" y="5934455"/>
            <a:ext cx="252983" cy="347472"/>
          </a:xfrm>
          <a:prstGeom prst="rect">
            <a:avLst/>
          </a:prstGeom>
          <a:blipFill>
            <a:blip r:embed="rId1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8235695" y="5934455"/>
            <a:ext cx="545592" cy="347472"/>
          </a:xfrm>
          <a:prstGeom prst="rect">
            <a:avLst/>
          </a:prstGeom>
          <a:blipFill>
            <a:blip r:embed="rId1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8570976" y="5934455"/>
            <a:ext cx="248411" cy="347472"/>
          </a:xfrm>
          <a:prstGeom prst="rect">
            <a:avLst/>
          </a:prstGeom>
          <a:blipFill>
            <a:blip r:embed="rId1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138" name="object 138"/>
          <p:cNvGraphicFramePr>
            <a:graphicFrameLocks noGrp="1"/>
          </p:cNvGraphicFramePr>
          <p:nvPr/>
        </p:nvGraphicFramePr>
        <p:xfrm>
          <a:off x="520700" y="1393825"/>
          <a:ext cx="8266430" cy="49993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9545"/>
                <a:gridCol w="1248029"/>
                <a:gridCol w="1344676"/>
                <a:gridCol w="1344549"/>
                <a:gridCol w="1343025"/>
                <a:gridCol w="1489075"/>
              </a:tblGrid>
              <a:tr h="8159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600" spc="-5" b="1">
                          <a:solidFill>
                            <a:srgbClr val="FF3300"/>
                          </a:solidFill>
                          <a:latin typeface="Verdana"/>
                          <a:cs typeface="Verdana"/>
                        </a:rPr>
                        <a:t>SİSTEM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38100">
                      <a:solidFill>
                        <a:srgbClr val="292934"/>
                      </a:solidFill>
                      <a:prstDash val="solid"/>
                    </a:lnL>
                    <a:lnR w="28575">
                      <a:solidFill>
                        <a:srgbClr val="292934"/>
                      </a:solidFill>
                      <a:prstDash val="solid"/>
                    </a:lnR>
                    <a:lnT w="38100">
                      <a:solidFill>
                        <a:srgbClr val="292934"/>
                      </a:solidFill>
                      <a:prstDash val="solid"/>
                    </a:lnT>
                    <a:lnB w="28575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600" spc="-5" b="1">
                          <a:solidFill>
                            <a:srgbClr val="FF3300"/>
                          </a:solidFill>
                          <a:latin typeface="Verdana"/>
                          <a:cs typeface="Verdana"/>
                        </a:rPr>
                        <a:t>NESNE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28575">
                      <a:solidFill>
                        <a:srgbClr val="292934"/>
                      </a:solidFill>
                      <a:prstDash val="solid"/>
                    </a:lnL>
                    <a:lnR w="28575">
                      <a:solidFill>
                        <a:srgbClr val="292934"/>
                      </a:solidFill>
                      <a:prstDash val="solid"/>
                    </a:lnR>
                    <a:lnT w="38100">
                      <a:solidFill>
                        <a:srgbClr val="292934"/>
                      </a:solidFill>
                      <a:prstDash val="solid"/>
                    </a:lnT>
                    <a:lnB w="28575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600" spc="-5" b="1">
                          <a:solidFill>
                            <a:srgbClr val="FF3300"/>
                          </a:solidFill>
                          <a:latin typeface="Verdana"/>
                          <a:cs typeface="Verdana"/>
                        </a:rPr>
                        <a:t>ÖZELLİK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28575">
                      <a:solidFill>
                        <a:srgbClr val="292934"/>
                      </a:solidFill>
                      <a:prstDash val="solid"/>
                    </a:lnL>
                    <a:lnR w="28575">
                      <a:solidFill>
                        <a:srgbClr val="292934"/>
                      </a:solidFill>
                      <a:prstDash val="solid"/>
                    </a:lnR>
                    <a:lnT w="38100">
                      <a:solidFill>
                        <a:srgbClr val="292934"/>
                      </a:solidFill>
                      <a:prstDash val="solid"/>
                    </a:lnT>
                    <a:lnB w="28575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1600" spc="-5" b="1">
                          <a:solidFill>
                            <a:srgbClr val="FF3300"/>
                          </a:solidFill>
                          <a:latin typeface="Verdana"/>
                          <a:cs typeface="Verdana"/>
                        </a:rPr>
                        <a:t>FAALİYET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28575">
                      <a:solidFill>
                        <a:srgbClr val="292934"/>
                      </a:solidFill>
                      <a:prstDash val="solid"/>
                    </a:lnL>
                    <a:lnR w="28575">
                      <a:solidFill>
                        <a:srgbClr val="292934"/>
                      </a:solidFill>
                      <a:prstDash val="solid"/>
                    </a:lnR>
                    <a:lnT w="38100">
                      <a:solidFill>
                        <a:srgbClr val="292934"/>
                      </a:solidFill>
                      <a:prstDash val="solid"/>
                    </a:lnT>
                    <a:lnB w="28575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</a:pPr>
                      <a:r>
                        <a:rPr dirty="0" sz="1600" spc="-10" b="1">
                          <a:solidFill>
                            <a:srgbClr val="FF3300"/>
                          </a:solidFill>
                          <a:latin typeface="Verdana"/>
                          <a:cs typeface="Verdana"/>
                        </a:rPr>
                        <a:t>OLAY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28575">
                      <a:solidFill>
                        <a:srgbClr val="292934"/>
                      </a:solidFill>
                      <a:prstDash val="solid"/>
                    </a:lnL>
                    <a:lnR w="28575">
                      <a:solidFill>
                        <a:srgbClr val="292934"/>
                      </a:solidFill>
                      <a:prstDash val="solid"/>
                    </a:lnR>
                    <a:lnT w="38100">
                      <a:solidFill>
                        <a:srgbClr val="292934"/>
                      </a:solidFill>
                      <a:prstDash val="solid"/>
                    </a:lnT>
                    <a:lnB w="28575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dirty="0" sz="1600" spc="-10" b="1">
                          <a:solidFill>
                            <a:srgbClr val="FF3300"/>
                          </a:solidFill>
                          <a:latin typeface="Verdana"/>
                          <a:cs typeface="Verdana"/>
                        </a:rPr>
                        <a:t>DURUM</a:t>
                      </a:r>
                      <a:endParaRPr sz="1600">
                        <a:latin typeface="Verdana"/>
                        <a:cs typeface="Verdana"/>
                      </a:endParaRPr>
                    </a:p>
                    <a:p>
                      <a:pPr algn="ctr" marL="5080">
                        <a:lnSpc>
                          <a:spcPct val="100000"/>
                        </a:lnSpc>
                      </a:pPr>
                      <a:r>
                        <a:rPr dirty="0" sz="1600" spc="-5" b="1">
                          <a:solidFill>
                            <a:srgbClr val="FF3300"/>
                          </a:solidFill>
                          <a:latin typeface="Verdana"/>
                          <a:cs typeface="Verdana"/>
                        </a:rPr>
                        <a:t>DEĞİŞKENİ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28575">
                      <a:solidFill>
                        <a:srgbClr val="292934"/>
                      </a:solidFill>
                      <a:prstDash val="solid"/>
                    </a:lnL>
                    <a:lnR w="38100">
                      <a:solidFill>
                        <a:srgbClr val="292934"/>
                      </a:solidFill>
                      <a:prstDash val="solid"/>
                    </a:lnR>
                    <a:lnT w="38100">
                      <a:solidFill>
                        <a:srgbClr val="292934"/>
                      </a:solidFill>
                      <a:prstDash val="solid"/>
                    </a:lnT>
                    <a:lnB w="28575">
                      <a:solidFill>
                        <a:srgbClr val="292934"/>
                      </a:solidFill>
                      <a:prstDash val="solid"/>
                    </a:lnB>
                  </a:tcPr>
                </a:tc>
              </a:tr>
              <a:tr h="8557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spc="-5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Banka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292934"/>
                      </a:solidFill>
                      <a:prstDash val="solid"/>
                    </a:lnL>
                    <a:lnR w="28575">
                      <a:solidFill>
                        <a:srgbClr val="292934"/>
                      </a:solidFill>
                      <a:prstDash val="solid"/>
                    </a:lnR>
                    <a:lnT w="28575">
                      <a:solidFill>
                        <a:srgbClr val="292934"/>
                      </a:solidFill>
                      <a:prstDash val="solid"/>
                    </a:lnT>
                    <a:lnB w="28575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spc="-5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Müşteri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292934"/>
                      </a:solidFill>
                      <a:prstDash val="solid"/>
                    </a:lnL>
                    <a:lnR w="28575">
                      <a:solidFill>
                        <a:srgbClr val="292934"/>
                      </a:solidFill>
                      <a:prstDash val="solid"/>
                    </a:lnR>
                    <a:lnT w="28575">
                      <a:solidFill>
                        <a:srgbClr val="292934"/>
                      </a:solidFill>
                      <a:prstDash val="solid"/>
                    </a:lnT>
                    <a:lnB w="28575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spc="-5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Hesap</a:t>
                      </a:r>
                      <a:r>
                        <a:rPr dirty="0" sz="1200" spc="-45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Kontrolü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292934"/>
                      </a:solidFill>
                      <a:prstDash val="solid"/>
                    </a:lnL>
                    <a:lnR w="28575">
                      <a:solidFill>
                        <a:srgbClr val="292934"/>
                      </a:solidFill>
                      <a:prstDash val="solid"/>
                    </a:lnR>
                    <a:lnT w="28575">
                      <a:solidFill>
                        <a:srgbClr val="292934"/>
                      </a:solidFill>
                      <a:prstDash val="solid"/>
                    </a:lnT>
                    <a:lnB w="28575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0" marR="379730">
                        <a:lnSpc>
                          <a:spcPct val="120100"/>
                        </a:lnSpc>
                        <a:spcBef>
                          <a:spcPts val="484"/>
                        </a:spcBef>
                      </a:pPr>
                      <a:r>
                        <a:rPr dirty="0" sz="120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200" spc="-5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0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vdu</a:t>
                      </a:r>
                      <a:r>
                        <a:rPr dirty="0" sz="1200" spc="-5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t  </a:t>
                      </a:r>
                      <a:r>
                        <a:rPr dirty="0" sz="1200" spc="-5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Hesabı  Açma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292934"/>
                      </a:solidFill>
                      <a:prstDash val="solid"/>
                    </a:lnL>
                    <a:lnR w="28575">
                      <a:solidFill>
                        <a:srgbClr val="292934"/>
                      </a:solidFill>
                      <a:prstDash val="solid"/>
                    </a:lnR>
                    <a:lnT w="28575">
                      <a:solidFill>
                        <a:srgbClr val="292934"/>
                      </a:solidFill>
                      <a:prstDash val="solid"/>
                    </a:lnT>
                    <a:lnB w="28575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ctr" marL="2540">
                        <a:lnSpc>
                          <a:spcPct val="100000"/>
                        </a:lnSpc>
                      </a:pPr>
                      <a:r>
                        <a:rPr dirty="0" sz="1200" spc="-25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Varış,</a:t>
                      </a:r>
                      <a:r>
                        <a:rPr dirty="0" sz="1200" spc="-8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Çıkış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292934"/>
                      </a:solidFill>
                      <a:prstDash val="solid"/>
                    </a:lnL>
                    <a:lnR w="28575">
                      <a:solidFill>
                        <a:srgbClr val="292934"/>
                      </a:solidFill>
                      <a:prstDash val="solid"/>
                    </a:lnR>
                    <a:lnT w="28575">
                      <a:solidFill>
                        <a:srgbClr val="292934"/>
                      </a:solidFill>
                      <a:prstDash val="solid"/>
                    </a:lnT>
                    <a:lnB w="28575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 marL="82550" marR="71755">
                        <a:lnSpc>
                          <a:spcPct val="120100"/>
                        </a:lnSpc>
                        <a:spcBef>
                          <a:spcPts val="484"/>
                        </a:spcBef>
                      </a:pPr>
                      <a:r>
                        <a:rPr dirty="0" sz="1200" spc="-5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Meşgul </a:t>
                      </a:r>
                      <a:r>
                        <a:rPr dirty="0" sz="1200" spc="-3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Vezne </a:t>
                      </a:r>
                      <a:r>
                        <a:rPr dirty="0" sz="1200" spc="-1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Sayısı  Bekleyen </a:t>
                      </a:r>
                      <a:r>
                        <a:rPr dirty="0" sz="1200" spc="-5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Müş.Sayısı  </a:t>
                      </a:r>
                      <a:r>
                        <a:rPr dirty="0" sz="1200" spc="-3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Varış</a:t>
                      </a:r>
                      <a:r>
                        <a:rPr dirty="0" sz="1200" spc="-85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Zamanı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292934"/>
                      </a:solidFill>
                      <a:prstDash val="solid"/>
                    </a:lnL>
                    <a:lnR w="38100">
                      <a:solidFill>
                        <a:srgbClr val="292934"/>
                      </a:solidFill>
                      <a:prstDash val="solid"/>
                    </a:lnR>
                    <a:lnT w="28575">
                      <a:solidFill>
                        <a:srgbClr val="292934"/>
                      </a:solidFill>
                      <a:prstDash val="solid"/>
                    </a:lnT>
                    <a:lnB w="28575">
                      <a:solidFill>
                        <a:srgbClr val="292934"/>
                      </a:solidFill>
                      <a:prstDash val="solid"/>
                    </a:lnB>
                  </a:tcPr>
                </a:tc>
              </a:tr>
              <a:tr h="8412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dirty="0" sz="120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Hızlı</a:t>
                      </a:r>
                      <a:r>
                        <a:rPr dirty="0" sz="1200" spc="-11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Tren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292934"/>
                      </a:solidFill>
                      <a:prstDash val="solid"/>
                    </a:lnL>
                    <a:lnR w="28575">
                      <a:solidFill>
                        <a:srgbClr val="292934"/>
                      </a:solidFill>
                      <a:prstDash val="solid"/>
                    </a:lnR>
                    <a:lnT w="28575">
                      <a:solidFill>
                        <a:srgbClr val="292934"/>
                      </a:solidFill>
                      <a:prstDash val="solid"/>
                    </a:lnT>
                    <a:lnB w="28575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dirty="0" sz="1200" spc="-25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Yolcu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292934"/>
                      </a:solidFill>
                      <a:prstDash val="solid"/>
                    </a:lnL>
                    <a:lnR w="28575">
                      <a:solidFill>
                        <a:srgbClr val="292934"/>
                      </a:solidFill>
                      <a:prstDash val="solid"/>
                    </a:lnR>
                    <a:lnT w="28575">
                      <a:solidFill>
                        <a:srgbClr val="292934"/>
                      </a:solidFill>
                      <a:prstDash val="solid"/>
                    </a:lnT>
                    <a:lnB w="28575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315" marR="228600">
                        <a:lnSpc>
                          <a:spcPct val="120000"/>
                        </a:lnSpc>
                        <a:spcBef>
                          <a:spcPts val="434"/>
                        </a:spcBef>
                      </a:pPr>
                      <a:r>
                        <a:rPr dirty="0" sz="1200" spc="-1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Trene</a:t>
                      </a:r>
                      <a:r>
                        <a:rPr dirty="0" sz="1200" spc="-7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Bindiği  Şehir </a:t>
                      </a:r>
                      <a:r>
                        <a:rPr dirty="0" sz="120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ve  </a:t>
                      </a:r>
                      <a:r>
                        <a:rPr dirty="0" sz="1200" spc="-1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İneceği</a:t>
                      </a:r>
                      <a:r>
                        <a:rPr dirty="0" sz="120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Şehir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292934"/>
                      </a:solidFill>
                      <a:prstDash val="solid"/>
                    </a:lnL>
                    <a:lnR w="28575">
                      <a:solidFill>
                        <a:srgbClr val="292934"/>
                      </a:solidFill>
                      <a:prstDash val="solid"/>
                    </a:lnR>
                    <a:lnT w="28575">
                      <a:solidFill>
                        <a:srgbClr val="292934"/>
                      </a:solidFill>
                      <a:prstDash val="solid"/>
                    </a:lnT>
                    <a:lnB w="28575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dirty="0" sz="1200" spc="-1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Seyahat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292934"/>
                      </a:solidFill>
                      <a:prstDash val="solid"/>
                    </a:lnL>
                    <a:lnR w="28575">
                      <a:solidFill>
                        <a:srgbClr val="292934"/>
                      </a:solidFill>
                      <a:prstDash val="solid"/>
                    </a:lnR>
                    <a:lnT w="28575">
                      <a:solidFill>
                        <a:srgbClr val="292934"/>
                      </a:solidFill>
                      <a:prstDash val="solid"/>
                    </a:lnT>
                    <a:lnB w="28575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ts val="1300"/>
                        </a:lnSpc>
                      </a:pPr>
                      <a:r>
                        <a:rPr dirty="0" sz="1200" spc="-1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Trenin</a:t>
                      </a:r>
                      <a:r>
                        <a:rPr dirty="0" sz="1200" spc="-45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İstasyona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4605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200" spc="-2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Varışı,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46050" marR="137160">
                        <a:lnSpc>
                          <a:spcPct val="120000"/>
                        </a:lnSpc>
                      </a:pPr>
                      <a:r>
                        <a:rPr dirty="0" sz="1200" spc="-5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Gidilecek Şehire  </a:t>
                      </a:r>
                      <a:r>
                        <a:rPr dirty="0" sz="1200" spc="-25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Varışı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292934"/>
                      </a:solidFill>
                      <a:prstDash val="solid"/>
                    </a:lnL>
                    <a:lnR w="28575">
                      <a:solidFill>
                        <a:srgbClr val="292934"/>
                      </a:solidFill>
                      <a:prstDash val="solid"/>
                    </a:lnR>
                    <a:lnT w="28575">
                      <a:solidFill>
                        <a:srgbClr val="292934"/>
                      </a:solidFill>
                      <a:prstDash val="solid"/>
                    </a:lnT>
                    <a:lnB w="28575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 marL="247015">
                        <a:lnSpc>
                          <a:spcPts val="1300"/>
                        </a:lnSpc>
                      </a:pPr>
                      <a:r>
                        <a:rPr dirty="0" sz="1200" spc="-5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Her</a:t>
                      </a:r>
                      <a:r>
                        <a:rPr dirty="0" sz="1200" spc="245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İstasyonda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just" marL="247015" marR="234315">
                        <a:lnSpc>
                          <a:spcPct val="120000"/>
                        </a:lnSpc>
                      </a:pPr>
                      <a:r>
                        <a:rPr dirty="0" sz="1200" spc="-1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Bekleyen</a:t>
                      </a:r>
                      <a:r>
                        <a:rPr dirty="0" sz="1200" spc="-6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5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Yolcu  </a:t>
                      </a:r>
                      <a:r>
                        <a:rPr dirty="0" sz="1200" spc="-1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Sayıs, Trendeki  </a:t>
                      </a:r>
                      <a:r>
                        <a:rPr dirty="0" sz="1200" spc="-25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Yolcu</a:t>
                      </a:r>
                      <a:r>
                        <a:rPr dirty="0" sz="1200" spc="-8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Sayısı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292934"/>
                      </a:solidFill>
                      <a:prstDash val="solid"/>
                    </a:lnL>
                    <a:lnR w="38100">
                      <a:solidFill>
                        <a:srgbClr val="292934"/>
                      </a:solidFill>
                      <a:prstDash val="solid"/>
                    </a:lnR>
                    <a:lnT w="28575">
                      <a:solidFill>
                        <a:srgbClr val="292934"/>
                      </a:solidFill>
                      <a:prstDash val="solid"/>
                    </a:lnT>
                    <a:lnB w="28575">
                      <a:solidFill>
                        <a:srgbClr val="292934"/>
                      </a:solidFill>
                      <a:prstDash val="solid"/>
                    </a:lnB>
                  </a:tcPr>
                </a:tc>
              </a:tr>
              <a:tr h="8159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dirty="0" sz="1200" spc="-5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Üretim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292934"/>
                      </a:solidFill>
                      <a:prstDash val="solid"/>
                    </a:lnL>
                    <a:lnR w="28575">
                      <a:solidFill>
                        <a:srgbClr val="292934"/>
                      </a:solidFill>
                      <a:prstDash val="solid"/>
                    </a:lnR>
                    <a:lnT w="28575">
                      <a:solidFill>
                        <a:srgbClr val="292934"/>
                      </a:solidFill>
                      <a:prstDash val="solid"/>
                    </a:lnT>
                    <a:lnB w="28575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dirty="0" sz="1200" spc="-5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Makinalar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292934"/>
                      </a:solidFill>
                      <a:prstDash val="solid"/>
                    </a:lnL>
                    <a:lnR w="28575">
                      <a:solidFill>
                        <a:srgbClr val="292934"/>
                      </a:solidFill>
                      <a:prstDash val="solid"/>
                    </a:lnR>
                    <a:lnT w="28575">
                      <a:solidFill>
                        <a:srgbClr val="292934"/>
                      </a:solidFill>
                      <a:prstDash val="solid"/>
                    </a:lnT>
                    <a:lnB w="28575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4310" marR="544195">
                        <a:lnSpc>
                          <a:spcPct val="12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Hız,  </a:t>
                      </a:r>
                      <a:r>
                        <a:rPr dirty="0" sz="120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dirty="0" sz="1200" spc="-1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200" spc="-5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si</a:t>
                      </a:r>
                      <a:r>
                        <a:rPr dirty="0" sz="1200" spc="5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200" spc="-5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0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2384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200" spc="-5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Arızalanma</a:t>
                      </a:r>
                      <a:r>
                        <a:rPr dirty="0" sz="120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Olasılığı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292934"/>
                      </a:solidFill>
                      <a:prstDash val="solid"/>
                    </a:lnL>
                    <a:lnR w="28575">
                      <a:solidFill>
                        <a:srgbClr val="292934"/>
                      </a:solidFill>
                      <a:prstDash val="solid"/>
                    </a:lnR>
                    <a:lnT w="28575">
                      <a:solidFill>
                        <a:srgbClr val="292934"/>
                      </a:solidFill>
                      <a:prstDash val="solid"/>
                    </a:lnT>
                    <a:lnB w="28575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4475" marR="237490">
                        <a:lnSpc>
                          <a:spcPct val="12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Kalıp</a:t>
                      </a:r>
                      <a:r>
                        <a:rPr dirty="0" sz="1200" spc="-9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Vurma,  </a:t>
                      </a:r>
                      <a:r>
                        <a:rPr dirty="0" sz="1200" spc="-5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Kesme,  Birleştirme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292934"/>
                      </a:solidFill>
                      <a:prstDash val="solid"/>
                    </a:lnL>
                    <a:lnR w="28575">
                      <a:solidFill>
                        <a:srgbClr val="292934"/>
                      </a:solidFill>
                      <a:prstDash val="solid"/>
                    </a:lnR>
                    <a:lnT w="28575">
                      <a:solidFill>
                        <a:srgbClr val="292934"/>
                      </a:solidFill>
                      <a:prstDash val="solid"/>
                    </a:lnT>
                    <a:lnB w="28575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dirty="0" sz="1200" spc="-5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Arızalanma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292934"/>
                      </a:solidFill>
                      <a:prstDash val="solid"/>
                    </a:lnL>
                    <a:lnR w="28575">
                      <a:solidFill>
                        <a:srgbClr val="292934"/>
                      </a:solidFill>
                      <a:prstDash val="solid"/>
                    </a:lnR>
                    <a:lnT w="28575">
                      <a:solidFill>
                        <a:srgbClr val="292934"/>
                      </a:solidFill>
                      <a:prstDash val="solid"/>
                    </a:lnT>
                    <a:lnB w="28575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03505" marR="50800">
                        <a:lnSpc>
                          <a:spcPct val="120000"/>
                        </a:lnSpc>
                      </a:pPr>
                      <a:r>
                        <a:rPr dirty="0" sz="1200" spc="-5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Makinaların Durumu  (meşgul, </a:t>
                      </a:r>
                      <a:r>
                        <a:rPr dirty="0" sz="120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boş,</a:t>
                      </a:r>
                      <a:r>
                        <a:rPr dirty="0" sz="1200" spc="-4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arızalı)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292934"/>
                      </a:solidFill>
                      <a:prstDash val="solid"/>
                    </a:lnL>
                    <a:lnR w="38100">
                      <a:solidFill>
                        <a:srgbClr val="292934"/>
                      </a:solidFill>
                      <a:prstDash val="solid"/>
                    </a:lnR>
                    <a:lnT w="28575">
                      <a:solidFill>
                        <a:srgbClr val="292934"/>
                      </a:solidFill>
                      <a:prstDash val="solid"/>
                    </a:lnT>
                    <a:lnB w="28575">
                      <a:solidFill>
                        <a:srgbClr val="292934"/>
                      </a:solidFill>
                      <a:prstDash val="solid"/>
                    </a:lnB>
                  </a:tcPr>
                </a:tc>
              </a:tr>
              <a:tr h="8159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R="1270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dirty="0" sz="1200" spc="-5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Haberleşme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292934"/>
                      </a:solidFill>
                      <a:prstDash val="solid"/>
                    </a:lnL>
                    <a:lnR w="28575">
                      <a:solidFill>
                        <a:srgbClr val="292934"/>
                      </a:solidFill>
                      <a:prstDash val="solid"/>
                    </a:lnR>
                    <a:lnT w="28575">
                      <a:solidFill>
                        <a:srgbClr val="292934"/>
                      </a:solidFill>
                      <a:prstDash val="solid"/>
                    </a:lnT>
                    <a:lnB w="28575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dirty="0" sz="1200" spc="-5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Mesajlar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292934"/>
                      </a:solidFill>
                      <a:prstDash val="solid"/>
                    </a:lnL>
                    <a:lnR w="28575">
                      <a:solidFill>
                        <a:srgbClr val="292934"/>
                      </a:solidFill>
                      <a:prstDash val="solid"/>
                    </a:lnR>
                    <a:lnT w="28575">
                      <a:solidFill>
                        <a:srgbClr val="292934"/>
                      </a:solidFill>
                      <a:prstDash val="solid"/>
                    </a:lnT>
                    <a:lnB w="28575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59079" marR="250825">
                        <a:lnSpc>
                          <a:spcPct val="120000"/>
                        </a:lnSpc>
                      </a:pPr>
                      <a:r>
                        <a:rPr dirty="0" sz="1200" spc="-5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Uzunluğu,  Gideceği</a:t>
                      </a:r>
                      <a:r>
                        <a:rPr dirty="0" sz="1200" spc="-8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45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Yer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292934"/>
                      </a:solidFill>
                      <a:prstDash val="solid"/>
                    </a:lnL>
                    <a:lnR w="28575">
                      <a:solidFill>
                        <a:srgbClr val="292934"/>
                      </a:solidFill>
                      <a:prstDash val="solid"/>
                    </a:lnR>
                    <a:lnT w="28575">
                      <a:solidFill>
                        <a:srgbClr val="292934"/>
                      </a:solidFill>
                      <a:prstDash val="solid"/>
                    </a:lnT>
                    <a:lnB w="28575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dirty="0" sz="1200" spc="-5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Gönderme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292934"/>
                      </a:solidFill>
                      <a:prstDash val="solid"/>
                    </a:lnL>
                    <a:lnR w="28575">
                      <a:solidFill>
                        <a:srgbClr val="292934"/>
                      </a:solidFill>
                      <a:prstDash val="solid"/>
                    </a:lnR>
                    <a:lnT w="28575">
                      <a:solidFill>
                        <a:srgbClr val="292934"/>
                      </a:solidFill>
                      <a:prstDash val="solid"/>
                    </a:lnT>
                    <a:lnB w="28575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24790" marR="214629">
                        <a:lnSpc>
                          <a:spcPct val="120000"/>
                        </a:lnSpc>
                      </a:pPr>
                      <a:r>
                        <a:rPr dirty="0" sz="1200" spc="-5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Gideceği</a:t>
                      </a:r>
                      <a:r>
                        <a:rPr dirty="0" sz="1200" spc="-65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35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Yere  </a:t>
                      </a:r>
                      <a:r>
                        <a:rPr dirty="0" sz="1200" spc="-3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Varış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292934"/>
                      </a:solidFill>
                      <a:prstDash val="solid"/>
                    </a:lnL>
                    <a:lnR w="28575">
                      <a:solidFill>
                        <a:srgbClr val="292934"/>
                      </a:solidFill>
                      <a:prstDash val="solid"/>
                    </a:lnR>
                    <a:lnT w="28575">
                      <a:solidFill>
                        <a:srgbClr val="292934"/>
                      </a:solidFill>
                      <a:prstDash val="solid"/>
                    </a:lnT>
                    <a:lnB w="28575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6705" marR="300355">
                        <a:lnSpc>
                          <a:spcPct val="12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Gönd</a:t>
                      </a:r>
                      <a:r>
                        <a:rPr dirty="0" sz="1200" spc="-1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0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rilme</a:t>
                      </a:r>
                      <a:r>
                        <a:rPr dirty="0" sz="1200" spc="-4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20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i  </a:t>
                      </a:r>
                      <a:r>
                        <a:rPr dirty="0" sz="1200" spc="-1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Bekleyen  </a:t>
                      </a:r>
                      <a:r>
                        <a:rPr dirty="0" sz="1200" spc="-5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Mesaj</a:t>
                      </a:r>
                      <a:r>
                        <a:rPr dirty="0" sz="1200" spc="-6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Sayısı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292934"/>
                      </a:solidFill>
                      <a:prstDash val="solid"/>
                    </a:lnL>
                    <a:lnR w="38100">
                      <a:solidFill>
                        <a:srgbClr val="292934"/>
                      </a:solidFill>
                      <a:prstDash val="solid"/>
                    </a:lnR>
                    <a:lnT w="28575">
                      <a:solidFill>
                        <a:srgbClr val="292934"/>
                      </a:solidFill>
                      <a:prstDash val="solid"/>
                    </a:lnT>
                    <a:lnB w="28575">
                      <a:solidFill>
                        <a:srgbClr val="292934"/>
                      </a:solidFill>
                      <a:prstDash val="solid"/>
                    </a:lnB>
                  </a:tcPr>
                </a:tc>
              </a:tr>
              <a:tr h="8160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dirty="0" sz="120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Stok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292934"/>
                      </a:solidFill>
                      <a:prstDash val="solid"/>
                    </a:lnL>
                    <a:lnR w="28575">
                      <a:solidFill>
                        <a:srgbClr val="292934"/>
                      </a:solidFill>
                      <a:prstDash val="solid"/>
                    </a:lnR>
                    <a:lnT w="28575">
                      <a:solidFill>
                        <a:srgbClr val="292934"/>
                      </a:solidFill>
                      <a:prstDash val="solid"/>
                    </a:lnT>
                    <a:lnB w="3810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dirty="0" sz="1200" spc="-5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Depo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292934"/>
                      </a:solidFill>
                      <a:prstDash val="solid"/>
                    </a:lnL>
                    <a:lnR w="28575">
                      <a:solidFill>
                        <a:srgbClr val="292934"/>
                      </a:solidFill>
                      <a:prstDash val="solid"/>
                    </a:lnR>
                    <a:lnT w="28575">
                      <a:solidFill>
                        <a:srgbClr val="292934"/>
                      </a:solidFill>
                      <a:prstDash val="solid"/>
                    </a:lnT>
                    <a:lnB w="3810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dirty="0" sz="1200" spc="-5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Kapasite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292934"/>
                      </a:solidFill>
                      <a:prstDash val="solid"/>
                    </a:lnL>
                    <a:lnR w="28575">
                      <a:solidFill>
                        <a:srgbClr val="292934"/>
                      </a:solidFill>
                      <a:prstDash val="solid"/>
                    </a:lnR>
                    <a:lnT w="28575">
                      <a:solidFill>
                        <a:srgbClr val="292934"/>
                      </a:solidFill>
                      <a:prstDash val="solid"/>
                    </a:lnT>
                    <a:lnB w="3810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8460" marR="370840">
                        <a:lnSpc>
                          <a:spcPct val="120000"/>
                        </a:lnSpc>
                        <a:spcBef>
                          <a:spcPts val="340"/>
                        </a:spcBef>
                      </a:pPr>
                      <a:r>
                        <a:rPr dirty="0" sz="1200" spc="-5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200" spc="-1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0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pod</a:t>
                      </a:r>
                      <a:r>
                        <a:rPr dirty="0" sz="1200" spc="-1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n  </a:t>
                      </a:r>
                      <a:r>
                        <a:rPr dirty="0" sz="1200" spc="-5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Mal  </a:t>
                      </a:r>
                      <a:r>
                        <a:rPr dirty="0" sz="120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Alınm</a:t>
                      </a:r>
                      <a:r>
                        <a:rPr dirty="0" sz="1200" spc="-5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sı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292934"/>
                      </a:solidFill>
                      <a:prstDash val="solid"/>
                    </a:lnL>
                    <a:lnR w="28575">
                      <a:solidFill>
                        <a:srgbClr val="292934"/>
                      </a:solidFill>
                      <a:prstDash val="solid"/>
                    </a:lnR>
                    <a:lnT w="28575">
                      <a:solidFill>
                        <a:srgbClr val="292934"/>
                      </a:solidFill>
                      <a:prstDash val="solid"/>
                    </a:lnT>
                    <a:lnB w="3810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dirty="0" sz="1200" spc="-2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Talep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292934"/>
                      </a:solidFill>
                      <a:prstDash val="solid"/>
                    </a:lnL>
                    <a:lnR w="28575">
                      <a:solidFill>
                        <a:srgbClr val="292934"/>
                      </a:solidFill>
                      <a:prstDash val="solid"/>
                    </a:lnR>
                    <a:lnT w="28575">
                      <a:solidFill>
                        <a:srgbClr val="292934"/>
                      </a:solidFill>
                      <a:prstDash val="solid"/>
                    </a:lnT>
                    <a:lnB w="3810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dirty="0" sz="120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Stok</a:t>
                      </a:r>
                      <a:r>
                        <a:rPr dirty="0" sz="1200" spc="-75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Düzeyleri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223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200" spc="-5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Ka rşılanmayan</a:t>
                      </a:r>
                      <a:r>
                        <a:rPr dirty="0" sz="1200" spc="-35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Talep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292934"/>
                      </a:solidFill>
                      <a:prstDash val="solid"/>
                    </a:lnL>
                    <a:lnR w="38100">
                      <a:solidFill>
                        <a:srgbClr val="292934"/>
                      </a:solidFill>
                      <a:prstDash val="solid"/>
                    </a:lnR>
                    <a:lnT w="28575">
                      <a:solidFill>
                        <a:srgbClr val="292934"/>
                      </a:solidFill>
                      <a:prstDash val="solid"/>
                    </a:lnT>
                    <a:lnB w="38100">
                      <a:solidFill>
                        <a:srgbClr val="29293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0104" rIns="0" bIns="0" rtlCol="0" vert="horz">
            <a:spAutoFit/>
          </a:bodyPr>
          <a:lstStyle/>
          <a:p>
            <a:pPr marL="174625">
              <a:lnSpc>
                <a:spcPct val="100000"/>
              </a:lnSpc>
            </a:pPr>
            <a:r>
              <a:rPr dirty="0" spc="-90"/>
              <a:t>Benzetim </a:t>
            </a:r>
            <a:r>
              <a:rPr dirty="0" spc="-55"/>
              <a:t>ve </a:t>
            </a:r>
            <a:r>
              <a:rPr dirty="0" spc="-95"/>
              <a:t>Modellemeye</a:t>
            </a:r>
            <a:r>
              <a:rPr dirty="0" spc="-525"/>
              <a:t> </a:t>
            </a:r>
            <a:r>
              <a:rPr dirty="0" spc="-80"/>
              <a:t>Giriş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065" y="1302385"/>
            <a:ext cx="8196580" cy="9988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95580" marR="5080" indent="-182880">
              <a:lnSpc>
                <a:spcPct val="80000"/>
              </a:lnSpc>
              <a:buClr>
                <a:srgbClr val="92A199"/>
              </a:buClr>
              <a:buSzPct val="85185"/>
              <a:buFont typeface="Arial"/>
              <a:buChar char="•"/>
              <a:tabLst>
                <a:tab pos="195580" algn="l"/>
              </a:tabLst>
            </a:pP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Bir benzetim modeli </a:t>
            </a:r>
            <a:r>
              <a:rPr dirty="0" sz="2700" spc="-5">
                <a:solidFill>
                  <a:srgbClr val="292934"/>
                </a:solidFill>
                <a:latin typeface="Times New Roman"/>
                <a:cs typeface="Times New Roman"/>
              </a:rPr>
              <a:t>geliştirildikten </a:t>
            </a: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ve </a:t>
            </a:r>
            <a:r>
              <a:rPr dirty="0" sz="2700" spc="-5">
                <a:solidFill>
                  <a:srgbClr val="292934"/>
                </a:solidFill>
                <a:latin typeface="Times New Roman"/>
                <a:cs typeface="Times New Roman"/>
              </a:rPr>
              <a:t>geçerliliği  sağladıktan </a:t>
            </a: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sonra, gerçek sistem hakkındaki çeşitli  sorulara cevap </a:t>
            </a:r>
            <a:r>
              <a:rPr dirty="0" sz="2700" spc="-5">
                <a:solidFill>
                  <a:srgbClr val="292934"/>
                </a:solidFill>
                <a:latin typeface="Times New Roman"/>
                <a:cs typeface="Times New Roman"/>
              </a:rPr>
              <a:t>aramak </a:t>
            </a: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için</a:t>
            </a:r>
            <a:r>
              <a:rPr dirty="0" sz="2700" spc="-2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700" spc="-15">
                <a:solidFill>
                  <a:srgbClr val="292934"/>
                </a:solidFill>
                <a:latin typeface="Times New Roman"/>
                <a:cs typeface="Times New Roman"/>
              </a:rPr>
              <a:t>kullanılır.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18964" y="2701797"/>
            <a:ext cx="3750945" cy="4229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755775" algn="l"/>
              </a:tabLst>
            </a:pPr>
            <a:r>
              <a:rPr dirty="0" sz="2700" spc="-5">
                <a:solidFill>
                  <a:srgbClr val="292934"/>
                </a:solidFill>
                <a:latin typeface="Times New Roman"/>
                <a:cs typeface="Times New Roman"/>
              </a:rPr>
              <a:t>yapılacak	değişikliklerin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4065" y="2331466"/>
            <a:ext cx="4039235" cy="1122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indent="-182880">
              <a:lnSpc>
                <a:spcPts val="2915"/>
              </a:lnSpc>
              <a:buClr>
                <a:srgbClr val="92A199"/>
              </a:buClr>
              <a:buSzPct val="85185"/>
              <a:buFont typeface="Arial"/>
              <a:buChar char="•"/>
              <a:tabLst>
                <a:tab pos="195580" algn="l"/>
              </a:tabLst>
            </a:pP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Bir benzetim</a:t>
            </a:r>
            <a:r>
              <a:rPr dirty="0" sz="2700" spc="-11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modeli;</a:t>
            </a:r>
            <a:endParaRPr sz="2700">
              <a:latin typeface="Times New Roman"/>
              <a:cs typeface="Times New Roman"/>
            </a:endParaRPr>
          </a:p>
          <a:p>
            <a:pPr marL="194945" marR="5080">
              <a:lnSpc>
                <a:spcPts val="2590"/>
              </a:lnSpc>
              <a:spcBef>
                <a:spcPts val="625"/>
              </a:spcBef>
              <a:tabLst>
                <a:tab pos="1539875" algn="l"/>
                <a:tab pos="2844800" algn="l"/>
              </a:tabLst>
            </a:pP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ge</a:t>
            </a:r>
            <a:r>
              <a:rPr dirty="0" sz="2700" spc="5">
                <a:solidFill>
                  <a:srgbClr val="292934"/>
                </a:solidFill>
                <a:latin typeface="Times New Roman"/>
                <a:cs typeface="Times New Roman"/>
              </a:rPr>
              <a:t>r</a:t>
            </a: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çek</a:t>
            </a: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	</a:t>
            </a:r>
            <a:r>
              <a:rPr dirty="0" sz="2700" spc="-5">
                <a:solidFill>
                  <a:srgbClr val="292934"/>
                </a:solidFill>
                <a:latin typeface="Times New Roman"/>
                <a:cs typeface="Times New Roman"/>
              </a:rPr>
              <a:t>sistem</a:t>
            </a: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	</a:t>
            </a: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üz</a:t>
            </a:r>
            <a:r>
              <a:rPr dirty="0" sz="2700" spc="5">
                <a:solidFill>
                  <a:srgbClr val="292934"/>
                </a:solidFill>
                <a:latin typeface="Times New Roman"/>
                <a:cs typeface="Times New Roman"/>
              </a:rPr>
              <a:t>e</a:t>
            </a: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rinde  </a:t>
            </a: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etkilerini,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6945" y="3442716"/>
            <a:ext cx="8009890" cy="1670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915"/>
              </a:lnSpc>
              <a:tabLst>
                <a:tab pos="737870" algn="l"/>
                <a:tab pos="2223770" algn="l"/>
                <a:tab pos="2739390" algn="l"/>
                <a:tab pos="4015104" algn="l"/>
                <a:tab pos="6073140" algn="l"/>
                <a:tab pos="7160895" algn="l"/>
              </a:tabLst>
            </a:pP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yeni</a:t>
            </a: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	</a:t>
            </a: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kur</a:t>
            </a:r>
            <a:r>
              <a:rPr dirty="0" sz="2700" spc="-15">
                <a:solidFill>
                  <a:srgbClr val="292934"/>
                </a:solidFill>
                <a:latin typeface="Times New Roman"/>
                <a:cs typeface="Times New Roman"/>
              </a:rPr>
              <a:t>u</a:t>
            </a: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lacak</a:t>
            </a: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	</a:t>
            </a: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bir</a:t>
            </a: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	</a:t>
            </a: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s</a:t>
            </a:r>
            <a:r>
              <a:rPr dirty="0" sz="2700" spc="-15">
                <a:solidFill>
                  <a:srgbClr val="292934"/>
                </a:solidFill>
                <a:latin typeface="Times New Roman"/>
                <a:cs typeface="Times New Roman"/>
              </a:rPr>
              <a:t>i</a:t>
            </a: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s</a:t>
            </a:r>
            <a:r>
              <a:rPr dirty="0" sz="2700" spc="5">
                <a:solidFill>
                  <a:srgbClr val="292934"/>
                </a:solidFill>
                <a:latin typeface="Times New Roman"/>
                <a:cs typeface="Times New Roman"/>
              </a:rPr>
              <a:t>t</a:t>
            </a: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e</a:t>
            </a:r>
            <a:r>
              <a:rPr dirty="0" sz="2700" spc="-15">
                <a:solidFill>
                  <a:srgbClr val="292934"/>
                </a:solidFill>
                <a:latin typeface="Times New Roman"/>
                <a:cs typeface="Times New Roman"/>
              </a:rPr>
              <a:t>m</a:t>
            </a: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in</a:t>
            </a: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	</a:t>
            </a: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per</a:t>
            </a:r>
            <a:r>
              <a:rPr dirty="0" sz="2700" spc="-20">
                <a:solidFill>
                  <a:srgbClr val="292934"/>
                </a:solidFill>
                <a:latin typeface="Times New Roman"/>
                <a:cs typeface="Times New Roman"/>
              </a:rPr>
              <a:t>f</a:t>
            </a: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or</a:t>
            </a:r>
            <a:r>
              <a:rPr dirty="0" sz="2700" spc="-15">
                <a:solidFill>
                  <a:srgbClr val="292934"/>
                </a:solidFill>
                <a:latin typeface="Times New Roman"/>
                <a:cs typeface="Times New Roman"/>
              </a:rPr>
              <a:t>m</a:t>
            </a: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an</a:t>
            </a:r>
            <a:r>
              <a:rPr dirty="0" sz="2700" spc="5">
                <a:solidFill>
                  <a:srgbClr val="292934"/>
                </a:solidFill>
                <a:latin typeface="Times New Roman"/>
                <a:cs typeface="Times New Roman"/>
              </a:rPr>
              <a:t>s</a:t>
            </a: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ı</a:t>
            </a:r>
            <a:r>
              <a:rPr dirty="0" sz="2700" spc="5">
                <a:solidFill>
                  <a:srgbClr val="292934"/>
                </a:solidFill>
                <a:latin typeface="Times New Roman"/>
                <a:cs typeface="Times New Roman"/>
              </a:rPr>
              <a:t>n</a:t>
            </a: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ı</a:t>
            </a: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	</a:t>
            </a: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ta</a:t>
            </a:r>
            <a:r>
              <a:rPr dirty="0" sz="2700" spc="5">
                <a:solidFill>
                  <a:srgbClr val="292934"/>
                </a:solidFill>
                <a:latin typeface="Times New Roman"/>
                <a:cs typeface="Times New Roman"/>
              </a:rPr>
              <a:t>h</a:t>
            </a:r>
            <a:r>
              <a:rPr dirty="0" sz="2700" spc="-15">
                <a:solidFill>
                  <a:srgbClr val="292934"/>
                </a:solidFill>
                <a:latin typeface="Times New Roman"/>
                <a:cs typeface="Times New Roman"/>
              </a:rPr>
              <a:t>m</a:t>
            </a: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in</a:t>
            </a: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	</a:t>
            </a:r>
            <a:r>
              <a:rPr dirty="0" sz="2700" spc="-15">
                <a:solidFill>
                  <a:srgbClr val="292934"/>
                </a:solidFill>
                <a:latin typeface="Times New Roman"/>
                <a:cs typeface="Times New Roman"/>
              </a:rPr>
              <a:t>e</a:t>
            </a: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t</a:t>
            </a:r>
            <a:r>
              <a:rPr dirty="0" sz="2700" spc="-25">
                <a:solidFill>
                  <a:srgbClr val="292934"/>
                </a:solidFill>
                <a:latin typeface="Times New Roman"/>
                <a:cs typeface="Times New Roman"/>
              </a:rPr>
              <a:t>m</a:t>
            </a:r>
            <a:r>
              <a:rPr dirty="0" sz="2700" spc="5">
                <a:solidFill>
                  <a:srgbClr val="292934"/>
                </a:solidFill>
                <a:latin typeface="Times New Roman"/>
                <a:cs typeface="Times New Roman"/>
              </a:rPr>
              <a:t>e</a:t>
            </a: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k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ts val="2915"/>
              </a:lnSpc>
            </a:pP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için</a:t>
            </a:r>
            <a:endParaRPr sz="2700">
              <a:latin typeface="Times New Roman"/>
              <a:cs typeface="Times New Roman"/>
            </a:endParaRPr>
          </a:p>
          <a:p>
            <a:pPr marL="286385" indent="-182245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287020" algn="l"/>
              </a:tabLst>
            </a:pPr>
            <a:r>
              <a:rPr dirty="0" sz="1700" spc="75" u="heavy">
                <a:solidFill>
                  <a:srgbClr val="92A199"/>
                </a:solidFill>
                <a:latin typeface="Times New Roman"/>
                <a:cs typeface="Times New Roman"/>
              </a:rPr>
              <a:t> </a:t>
            </a:r>
            <a:r>
              <a:rPr dirty="0" sz="2000" b="1" u="heavy">
                <a:solidFill>
                  <a:srgbClr val="FF3300"/>
                </a:solidFill>
                <a:latin typeface="Times New Roman"/>
                <a:cs typeface="Times New Roman"/>
              </a:rPr>
              <a:t>analiz</a:t>
            </a:r>
            <a:r>
              <a:rPr dirty="0" sz="2000" spc="-125" b="1" u="heavy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z="2000" b="1" u="heavy">
                <a:solidFill>
                  <a:srgbClr val="FF3300"/>
                </a:solidFill>
                <a:latin typeface="Times New Roman"/>
                <a:cs typeface="Times New Roman"/>
              </a:rPr>
              <a:t>aracı,</a:t>
            </a:r>
            <a:endParaRPr sz="2000">
              <a:latin typeface="Times New Roman"/>
              <a:cs typeface="Times New Roman"/>
            </a:endParaRPr>
          </a:p>
          <a:p>
            <a:pPr marL="286385" indent="-182245">
              <a:lnSpc>
                <a:spcPct val="100000"/>
              </a:lnSpc>
              <a:buFont typeface="Arial"/>
              <a:buChar char="•"/>
              <a:tabLst>
                <a:tab pos="287020" algn="l"/>
              </a:tabLst>
            </a:pPr>
            <a:r>
              <a:rPr dirty="0" sz="1700" spc="75" u="heavy">
                <a:solidFill>
                  <a:srgbClr val="92A199"/>
                </a:solidFill>
                <a:latin typeface="Times New Roman"/>
                <a:cs typeface="Times New Roman"/>
              </a:rPr>
              <a:t> </a:t>
            </a:r>
            <a:r>
              <a:rPr dirty="0" sz="2000" b="1" u="heavy">
                <a:solidFill>
                  <a:srgbClr val="FF3300"/>
                </a:solidFill>
                <a:latin typeface="Times New Roman"/>
                <a:cs typeface="Times New Roman"/>
              </a:rPr>
              <a:t>tasarım</a:t>
            </a:r>
            <a:r>
              <a:rPr dirty="0" sz="2000" spc="-135" b="1" u="heavy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z="2000" b="1" u="heavy">
                <a:solidFill>
                  <a:srgbClr val="FF3300"/>
                </a:solidFill>
                <a:latin typeface="Times New Roman"/>
                <a:cs typeface="Times New Roman"/>
              </a:rPr>
              <a:t>aracı</a:t>
            </a:r>
            <a:r>
              <a:rPr dirty="0" sz="2000" u="heavy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z="2000" spc="-45" u="heavy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endParaRPr sz="2000">
              <a:latin typeface="Times New Roman"/>
              <a:cs typeface="Times New Roman"/>
            </a:endParaRPr>
          </a:p>
          <a:p>
            <a:pPr algn="ctr" marL="643890">
              <a:lnSpc>
                <a:spcPct val="100000"/>
              </a:lnSpc>
            </a:pP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olarak</a:t>
            </a:r>
            <a:r>
              <a:rPr dirty="0" sz="2000" spc="-6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000" spc="-15">
                <a:solidFill>
                  <a:srgbClr val="292934"/>
                </a:solidFill>
                <a:latin typeface="Times New Roman"/>
                <a:cs typeface="Times New Roman"/>
              </a:rPr>
              <a:t>kullanılır.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65" y="457580"/>
            <a:ext cx="7352030" cy="66230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90"/>
              <a:t>Benzetim </a:t>
            </a:r>
            <a:r>
              <a:rPr dirty="0" spc="-50"/>
              <a:t>ve </a:t>
            </a:r>
            <a:r>
              <a:rPr dirty="0" spc="-90"/>
              <a:t>Modellemeye</a:t>
            </a:r>
            <a:r>
              <a:rPr dirty="0" spc="-550"/>
              <a:t> </a:t>
            </a:r>
            <a:r>
              <a:rPr dirty="0" spc="-85"/>
              <a:t>Giriş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065" y="1220089"/>
            <a:ext cx="8053070" cy="4703445"/>
          </a:xfrm>
          <a:prstGeom prst="rect">
            <a:avLst/>
          </a:prstGeom>
        </p:spPr>
        <p:txBody>
          <a:bodyPr wrap="square" lIns="0" tIns="81915" rIns="0" bIns="0" rtlCol="0" vert="horz">
            <a:spAutoFit/>
          </a:bodyPr>
          <a:lstStyle/>
          <a:p>
            <a:pPr algn="just" marL="194945" marR="5080" indent="-182880">
              <a:lnSpc>
                <a:spcPct val="80000"/>
              </a:lnSpc>
              <a:spcBef>
                <a:spcPts val="645"/>
              </a:spcBef>
            </a:pPr>
            <a:r>
              <a:rPr dirty="0" sz="2300" spc="-5">
                <a:solidFill>
                  <a:srgbClr val="D2523B"/>
                </a:solidFill>
                <a:latin typeface="Wingdings"/>
                <a:cs typeface="Wingdings"/>
              </a:rPr>
              <a:t></a:t>
            </a:r>
            <a:r>
              <a:rPr dirty="0" sz="2700" spc="-5">
                <a:solidFill>
                  <a:srgbClr val="292934"/>
                </a:solidFill>
                <a:latin typeface="Times New Roman"/>
                <a:cs typeface="Times New Roman"/>
              </a:rPr>
              <a:t>Gerçek </a:t>
            </a: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hayatta </a:t>
            </a:r>
            <a:r>
              <a:rPr dirty="0" sz="2700" spc="-5">
                <a:solidFill>
                  <a:srgbClr val="292934"/>
                </a:solidFill>
                <a:latin typeface="Times New Roman"/>
                <a:cs typeface="Times New Roman"/>
              </a:rPr>
              <a:t>karşılaşılan sistemlerin </a:t>
            </a: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bir </a:t>
            </a:r>
            <a:r>
              <a:rPr dirty="0" sz="2700" spc="-5">
                <a:solidFill>
                  <a:srgbClr val="292934"/>
                </a:solidFill>
                <a:latin typeface="Times New Roman"/>
                <a:cs typeface="Times New Roman"/>
              </a:rPr>
              <a:t>çoğu  </a:t>
            </a: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karmaşık bir yapıya </a:t>
            </a:r>
            <a:r>
              <a:rPr dirty="0" sz="2700" spc="-20">
                <a:solidFill>
                  <a:srgbClr val="292934"/>
                </a:solidFill>
                <a:latin typeface="Times New Roman"/>
                <a:cs typeface="Times New Roman"/>
              </a:rPr>
              <a:t>sahiptir. </a:t>
            </a:r>
            <a:r>
              <a:rPr dirty="0" sz="2700" spc="-5">
                <a:solidFill>
                  <a:srgbClr val="292934"/>
                </a:solidFill>
                <a:latin typeface="Times New Roman"/>
                <a:cs typeface="Times New Roman"/>
              </a:rPr>
              <a:t>Bu durumda, </a:t>
            </a: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bu </a:t>
            </a:r>
            <a:r>
              <a:rPr dirty="0" sz="2700" spc="-5">
                <a:solidFill>
                  <a:srgbClr val="292934"/>
                </a:solidFill>
                <a:latin typeface="Times New Roman"/>
                <a:cs typeface="Times New Roman"/>
              </a:rPr>
              <a:t>sistemlerin  modellerini matematiksel </a:t>
            </a: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metotlar ile </a:t>
            </a:r>
            <a:r>
              <a:rPr dirty="0" sz="2700" spc="-5">
                <a:solidFill>
                  <a:srgbClr val="292934"/>
                </a:solidFill>
                <a:latin typeface="Times New Roman"/>
                <a:cs typeface="Times New Roman"/>
              </a:rPr>
              <a:t>çözmek </a:t>
            </a: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mümkün  </a:t>
            </a:r>
            <a:r>
              <a:rPr dirty="0" sz="2700" spc="-15">
                <a:solidFill>
                  <a:srgbClr val="292934"/>
                </a:solidFill>
                <a:latin typeface="Times New Roman"/>
                <a:cs typeface="Times New Roman"/>
              </a:rPr>
              <a:t>değildir.</a:t>
            </a:r>
            <a:endParaRPr sz="2700">
              <a:latin typeface="Times New Roman"/>
              <a:cs typeface="Times New Roman"/>
            </a:endParaRPr>
          </a:p>
          <a:p>
            <a:pPr algn="just" marL="194945" marR="5080" indent="-182880">
              <a:lnSpc>
                <a:spcPct val="80000"/>
              </a:lnSpc>
              <a:spcBef>
                <a:spcPts val="645"/>
              </a:spcBef>
            </a:pPr>
            <a:r>
              <a:rPr dirty="0" sz="2300" spc="-5">
                <a:solidFill>
                  <a:srgbClr val="D2523B"/>
                </a:solidFill>
                <a:latin typeface="Wingdings"/>
                <a:cs typeface="Wingdings"/>
              </a:rPr>
              <a:t></a:t>
            </a:r>
            <a:r>
              <a:rPr dirty="0" sz="2700" spc="-5">
                <a:solidFill>
                  <a:srgbClr val="292934"/>
                </a:solidFill>
                <a:latin typeface="Times New Roman"/>
                <a:cs typeface="Times New Roman"/>
              </a:rPr>
              <a:t>Bu </a:t>
            </a: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tür </a:t>
            </a:r>
            <a:r>
              <a:rPr dirty="0" sz="2700" spc="-5">
                <a:solidFill>
                  <a:srgbClr val="292934"/>
                </a:solidFill>
                <a:latin typeface="Times New Roman"/>
                <a:cs typeface="Times New Roman"/>
              </a:rPr>
              <a:t>sistemlerin analizi </a:t>
            </a: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ve çözümü, benzetim </a:t>
            </a:r>
            <a:r>
              <a:rPr dirty="0" sz="2700" spc="-5">
                <a:solidFill>
                  <a:srgbClr val="292934"/>
                </a:solidFill>
                <a:latin typeface="Times New Roman"/>
                <a:cs typeface="Times New Roman"/>
              </a:rPr>
              <a:t>modeli  </a:t>
            </a: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ile</a:t>
            </a:r>
            <a:r>
              <a:rPr dirty="0" sz="2700" spc="-10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700" spc="-15">
                <a:solidFill>
                  <a:srgbClr val="292934"/>
                </a:solidFill>
                <a:latin typeface="Times New Roman"/>
                <a:cs typeface="Times New Roman"/>
              </a:rPr>
              <a:t>yapılır.</a:t>
            </a:r>
            <a:endParaRPr sz="2700">
              <a:latin typeface="Times New Roman"/>
              <a:cs typeface="Times New Roman"/>
            </a:endParaRPr>
          </a:p>
          <a:p>
            <a:pPr algn="just" marL="194945" marR="6350" indent="-182880">
              <a:lnSpc>
                <a:spcPct val="80000"/>
              </a:lnSpc>
              <a:spcBef>
                <a:spcPts val="645"/>
              </a:spcBef>
            </a:pPr>
            <a:r>
              <a:rPr dirty="0" sz="2300">
                <a:solidFill>
                  <a:srgbClr val="D2523B"/>
                </a:solidFill>
                <a:latin typeface="Wingdings"/>
                <a:cs typeface="Wingdings"/>
              </a:rPr>
              <a:t></a:t>
            </a: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Benzetim </a:t>
            </a:r>
            <a:r>
              <a:rPr dirty="0" sz="2700" spc="-5">
                <a:solidFill>
                  <a:srgbClr val="292934"/>
                </a:solidFill>
                <a:latin typeface="Times New Roman"/>
                <a:cs typeface="Times New Roman"/>
              </a:rPr>
              <a:t>çalışmasında, </a:t>
            </a: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gerçek </a:t>
            </a:r>
            <a:r>
              <a:rPr dirty="0" sz="2700" spc="-5">
                <a:solidFill>
                  <a:srgbClr val="292934"/>
                </a:solidFill>
                <a:latin typeface="Times New Roman"/>
                <a:cs typeface="Times New Roman"/>
              </a:rPr>
              <a:t>sistemden (mevcutsa)  toplanan </a:t>
            </a: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veri, </a:t>
            </a:r>
            <a:r>
              <a:rPr dirty="0" sz="2700" spc="-5">
                <a:solidFill>
                  <a:srgbClr val="292934"/>
                </a:solidFill>
                <a:latin typeface="Times New Roman"/>
                <a:cs typeface="Times New Roman"/>
              </a:rPr>
              <a:t>sistemin modelinin çalıştırılabilmesi </a:t>
            </a: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için  gerekli olan girdi parametrelerinin  tahmininde</a:t>
            </a:r>
            <a:r>
              <a:rPr dirty="0" sz="2700" spc="-8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700" spc="-15">
                <a:solidFill>
                  <a:srgbClr val="292934"/>
                </a:solidFill>
                <a:latin typeface="Times New Roman"/>
                <a:cs typeface="Times New Roman"/>
              </a:rPr>
              <a:t>kullanılır.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ts val="2915"/>
              </a:lnSpc>
              <a:tabLst>
                <a:tab pos="1821814" algn="l"/>
                <a:tab pos="3322954" algn="l"/>
                <a:tab pos="4975225" algn="l"/>
                <a:tab pos="5447665" algn="l"/>
                <a:tab pos="6720840" algn="l"/>
              </a:tabLst>
            </a:pPr>
            <a:r>
              <a:rPr dirty="0" sz="2300" spc="-5">
                <a:solidFill>
                  <a:srgbClr val="D2523B"/>
                </a:solidFill>
                <a:latin typeface="Wingdings"/>
                <a:cs typeface="Wingdings"/>
              </a:rPr>
              <a:t></a:t>
            </a:r>
            <a:r>
              <a:rPr dirty="0" sz="2700" spc="-5">
                <a:solidFill>
                  <a:srgbClr val="292934"/>
                </a:solidFill>
                <a:latin typeface="Times New Roman"/>
                <a:cs typeface="Times New Roman"/>
              </a:rPr>
              <a:t>Benzetim,	</a:t>
            </a: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yöneylem	araştırması	ve	yönetim	</a:t>
            </a:r>
            <a:r>
              <a:rPr dirty="0" sz="2700" spc="-5">
                <a:solidFill>
                  <a:srgbClr val="292934"/>
                </a:solidFill>
                <a:latin typeface="Times New Roman"/>
                <a:cs typeface="Times New Roman"/>
              </a:rPr>
              <a:t>biliminde</a:t>
            </a:r>
            <a:endParaRPr sz="2700">
              <a:latin typeface="Times New Roman"/>
              <a:cs typeface="Times New Roman"/>
            </a:endParaRPr>
          </a:p>
          <a:p>
            <a:pPr marL="194945">
              <a:lnSpc>
                <a:spcPts val="2915"/>
              </a:lnSpc>
            </a:pP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uygulama alanı geniş olan metotlardan</a:t>
            </a:r>
            <a:r>
              <a:rPr dirty="0" sz="2700" spc="-9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700" spc="-15">
                <a:solidFill>
                  <a:srgbClr val="292934"/>
                </a:solidFill>
                <a:latin typeface="Times New Roman"/>
                <a:cs typeface="Times New Roman"/>
              </a:rPr>
              <a:t>birisidir.</a:t>
            </a:r>
            <a:endParaRPr sz="2700">
              <a:latin typeface="Times New Roman"/>
              <a:cs typeface="Times New Roman"/>
            </a:endParaRPr>
          </a:p>
          <a:p>
            <a:pPr algn="just" marL="194945" marR="8890" indent="-182880">
              <a:lnSpc>
                <a:spcPts val="2590"/>
              </a:lnSpc>
              <a:spcBef>
                <a:spcPts val="625"/>
              </a:spcBef>
            </a:pPr>
            <a:r>
              <a:rPr dirty="0" sz="2300" spc="-5">
                <a:solidFill>
                  <a:srgbClr val="D2523B"/>
                </a:solidFill>
                <a:latin typeface="Wingdings"/>
                <a:cs typeface="Wingdings"/>
              </a:rPr>
              <a:t></a:t>
            </a:r>
            <a:r>
              <a:rPr dirty="0" sz="2700" spc="-5">
                <a:solidFill>
                  <a:srgbClr val="292934"/>
                </a:solidFill>
                <a:latin typeface="Times New Roman"/>
                <a:cs typeface="Times New Roman"/>
              </a:rPr>
              <a:t>Üniversitelerde </a:t>
            </a: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ve </a:t>
            </a:r>
            <a:r>
              <a:rPr dirty="0" sz="2700" spc="-5">
                <a:solidFill>
                  <a:srgbClr val="292934"/>
                </a:solidFill>
                <a:latin typeface="Times New Roman"/>
                <a:cs typeface="Times New Roman"/>
              </a:rPr>
              <a:t>işletmelerde </a:t>
            </a:r>
            <a:r>
              <a:rPr dirty="0" sz="2700">
                <a:solidFill>
                  <a:srgbClr val="292934"/>
                </a:solidFill>
                <a:latin typeface="Times New Roman"/>
                <a:cs typeface="Times New Roman"/>
              </a:rPr>
              <a:t>benzetim tekniğinin  kullanımı ile ilgili çeşitli </a:t>
            </a:r>
            <a:r>
              <a:rPr dirty="0" sz="2700" spc="-5">
                <a:solidFill>
                  <a:srgbClr val="292934"/>
                </a:solidFill>
                <a:latin typeface="Times New Roman"/>
                <a:cs typeface="Times New Roman"/>
              </a:rPr>
              <a:t>araştırmalar</a:t>
            </a:r>
            <a:r>
              <a:rPr dirty="0" sz="2700" spc="-6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700" spc="-10">
                <a:solidFill>
                  <a:srgbClr val="292934"/>
                </a:solidFill>
                <a:latin typeface="Times New Roman"/>
                <a:cs typeface="Times New Roman"/>
              </a:rPr>
              <a:t>yapılmıştır.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217" y="228346"/>
            <a:ext cx="7348855" cy="66294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90"/>
              <a:t>Benzetim </a:t>
            </a:r>
            <a:r>
              <a:rPr dirty="0" spc="-55"/>
              <a:t>ve </a:t>
            </a:r>
            <a:r>
              <a:rPr dirty="0" spc="-95"/>
              <a:t>Modellemeye</a:t>
            </a:r>
            <a:r>
              <a:rPr dirty="0" spc="-525"/>
              <a:t> </a:t>
            </a:r>
            <a:r>
              <a:rPr dirty="0" spc="-80"/>
              <a:t>Giriş</a:t>
            </a:r>
          </a:p>
        </p:txBody>
      </p:sp>
      <p:sp>
        <p:nvSpPr>
          <p:cNvPr id="3" name="object 3"/>
          <p:cNvSpPr/>
          <p:nvPr/>
        </p:nvSpPr>
        <p:spPr>
          <a:xfrm>
            <a:off x="559752" y="1651380"/>
            <a:ext cx="178308" cy="181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30097" y="1087882"/>
            <a:ext cx="5878195" cy="8166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 b="1" i="1">
                <a:solidFill>
                  <a:srgbClr val="0000FF"/>
                </a:solidFill>
                <a:latin typeface="Times New Roman"/>
                <a:cs typeface="Times New Roman"/>
              </a:rPr>
              <a:t>Bu </a:t>
            </a:r>
            <a:r>
              <a:rPr dirty="0" sz="2400" b="1" i="1">
                <a:solidFill>
                  <a:srgbClr val="0000FF"/>
                </a:solidFill>
                <a:latin typeface="Times New Roman"/>
                <a:cs typeface="Times New Roman"/>
              </a:rPr>
              <a:t>Araştırmalardan</a:t>
            </a:r>
            <a:r>
              <a:rPr dirty="0" sz="2400" spc="-190" b="1" i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b="1" i="1">
                <a:solidFill>
                  <a:srgbClr val="0000FF"/>
                </a:solidFill>
                <a:latin typeface="Times New Roman"/>
                <a:cs typeface="Times New Roman"/>
              </a:rPr>
              <a:t>Bazıları;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981710" algn="l"/>
              </a:tabLst>
            </a:pPr>
            <a:r>
              <a:rPr dirty="0" sz="2400" spc="-5" b="1">
                <a:solidFill>
                  <a:srgbClr val="292934"/>
                </a:solidFill>
                <a:latin typeface="Times New Roman"/>
                <a:cs typeface="Times New Roman"/>
              </a:rPr>
              <a:t>(1978)	</a:t>
            </a:r>
            <a:r>
              <a:rPr dirty="0" sz="2400" spc="-5" b="1" i="1">
                <a:solidFill>
                  <a:srgbClr val="292934"/>
                </a:solidFill>
                <a:latin typeface="Times New Roman"/>
                <a:cs typeface="Times New Roman"/>
              </a:rPr>
              <a:t>Case </a:t>
            </a:r>
            <a:r>
              <a:rPr dirty="0" sz="2400" spc="-30" b="1" i="1">
                <a:solidFill>
                  <a:srgbClr val="292934"/>
                </a:solidFill>
                <a:latin typeface="Times New Roman"/>
                <a:cs typeface="Times New Roman"/>
              </a:rPr>
              <a:t>Western </a:t>
            </a:r>
            <a:r>
              <a:rPr dirty="0" sz="2400" spc="-5" b="1" i="1">
                <a:solidFill>
                  <a:srgbClr val="292934"/>
                </a:solidFill>
                <a:latin typeface="Times New Roman"/>
                <a:cs typeface="Times New Roman"/>
              </a:rPr>
              <a:t>Reserve</a:t>
            </a:r>
            <a:r>
              <a:rPr dirty="0" sz="2400" spc="110" b="1" i="1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 i="1">
                <a:solidFill>
                  <a:srgbClr val="292934"/>
                </a:solidFill>
                <a:latin typeface="Times New Roman"/>
                <a:cs typeface="Times New Roman"/>
              </a:rPr>
              <a:t>Universitesinde-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58888" y="1527047"/>
            <a:ext cx="12617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 b="1" i="1">
                <a:solidFill>
                  <a:srgbClr val="292934"/>
                </a:solidFill>
                <a:latin typeface="Times New Roman"/>
                <a:cs typeface="Times New Roman"/>
              </a:rPr>
              <a:t>Yöneylem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9752" y="5162677"/>
            <a:ext cx="178308" cy="181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30097" y="1892808"/>
            <a:ext cx="7890509" cy="4328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</a:pPr>
            <a:r>
              <a:rPr dirty="0" sz="2400" spc="-5" b="1" i="1">
                <a:solidFill>
                  <a:srgbClr val="292934"/>
                </a:solidFill>
                <a:latin typeface="Times New Roman"/>
                <a:cs typeface="Times New Roman"/>
              </a:rPr>
              <a:t>Araştırması </a:t>
            </a:r>
            <a:r>
              <a:rPr dirty="0" sz="2400" b="1" i="1">
                <a:solidFill>
                  <a:srgbClr val="292934"/>
                </a:solidFill>
                <a:latin typeface="Times New Roman"/>
                <a:cs typeface="Times New Roman"/>
              </a:rPr>
              <a:t>Bölümünde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yüksek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lisans öğrencileri arasında  yapılan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bir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araştırma sonucunda; </a:t>
            </a:r>
            <a:r>
              <a:rPr dirty="0" sz="2400" spc="-5" b="1">
                <a:solidFill>
                  <a:srgbClr val="FF6600"/>
                </a:solidFill>
                <a:latin typeface="Times New Roman"/>
                <a:cs typeface="Times New Roman"/>
              </a:rPr>
              <a:t>benzetim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15 teknik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arasında 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aşağıda görüldüğü gibi </a:t>
            </a:r>
            <a:r>
              <a:rPr dirty="0" sz="2400" b="1">
                <a:solidFill>
                  <a:srgbClr val="FF6600"/>
                </a:solidFill>
                <a:latin typeface="Times New Roman"/>
                <a:cs typeface="Times New Roman"/>
              </a:rPr>
              <a:t>5. sırada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yer</a:t>
            </a:r>
            <a:r>
              <a:rPr dirty="0" sz="2400" spc="-13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 spc="-15">
                <a:solidFill>
                  <a:srgbClr val="292934"/>
                </a:solidFill>
                <a:latin typeface="Times New Roman"/>
                <a:cs typeface="Times New Roman"/>
              </a:rPr>
              <a:t>almıştır.</a:t>
            </a:r>
            <a:endParaRPr sz="2400">
              <a:latin typeface="Times New Roman"/>
              <a:cs typeface="Times New Roman"/>
            </a:endParaRPr>
          </a:p>
          <a:p>
            <a:pPr marL="744220" marR="4994910">
              <a:lnSpc>
                <a:spcPct val="128000"/>
              </a:lnSpc>
              <a:spcBef>
                <a:spcPts val="780"/>
              </a:spcBef>
            </a:pPr>
            <a:r>
              <a:rPr dirty="0" sz="2000" b="1">
                <a:solidFill>
                  <a:srgbClr val="292934"/>
                </a:solidFill>
                <a:latin typeface="Times New Roman"/>
                <a:cs typeface="Times New Roman"/>
              </a:rPr>
              <a:t>1.istatiksel</a:t>
            </a:r>
            <a:r>
              <a:rPr dirty="0" sz="2000" spc="-125" b="1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292934"/>
                </a:solidFill>
                <a:latin typeface="Times New Roman"/>
                <a:cs typeface="Times New Roman"/>
              </a:rPr>
              <a:t>metotlar  2.tahmin</a:t>
            </a:r>
            <a:endParaRPr sz="2000">
              <a:latin typeface="Times New Roman"/>
              <a:cs typeface="Times New Roman"/>
            </a:endParaRPr>
          </a:p>
          <a:p>
            <a:pPr marL="744220" marR="4995545">
              <a:lnSpc>
                <a:spcPct val="120000"/>
              </a:lnSpc>
            </a:pPr>
            <a:r>
              <a:rPr dirty="0" sz="2000" b="1">
                <a:solidFill>
                  <a:srgbClr val="292934"/>
                </a:solidFill>
                <a:latin typeface="Times New Roman"/>
                <a:cs typeface="Times New Roman"/>
              </a:rPr>
              <a:t>3.sitem </a:t>
            </a:r>
            <a:r>
              <a:rPr dirty="0" sz="2000" spc="-5" b="1">
                <a:solidFill>
                  <a:srgbClr val="292934"/>
                </a:solidFill>
                <a:latin typeface="Times New Roman"/>
                <a:cs typeface="Times New Roman"/>
              </a:rPr>
              <a:t>analizi  </a:t>
            </a:r>
            <a:r>
              <a:rPr dirty="0" sz="2000" b="1">
                <a:solidFill>
                  <a:srgbClr val="292934"/>
                </a:solidFill>
                <a:latin typeface="Times New Roman"/>
                <a:cs typeface="Times New Roman"/>
              </a:rPr>
              <a:t>4.bilişim</a:t>
            </a:r>
            <a:r>
              <a:rPr dirty="0" sz="2000" spc="-125" b="1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292934"/>
                </a:solidFill>
                <a:latin typeface="Times New Roman"/>
                <a:cs typeface="Times New Roman"/>
              </a:rPr>
              <a:t>sistemeleri  5.benzetim</a:t>
            </a:r>
            <a:endParaRPr sz="20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60"/>
              </a:spcBef>
            </a:pPr>
            <a:r>
              <a:rPr dirty="0" sz="2400" spc="-60">
                <a:solidFill>
                  <a:srgbClr val="292934"/>
                </a:solidFill>
                <a:latin typeface="Times New Roman"/>
                <a:cs typeface="Times New Roman"/>
              </a:rPr>
              <a:t>Aynı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çalışmanın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doktora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öğrencileri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ile ilgili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bölümünde ise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 ;</a:t>
            </a:r>
            <a:endParaRPr sz="24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0000"/>
              </a:lnSpc>
              <a:spcBef>
                <a:spcPts val="575"/>
              </a:spcBef>
            </a:pPr>
            <a:r>
              <a:rPr dirty="0" sz="2400" spc="-5" b="1">
                <a:solidFill>
                  <a:srgbClr val="292934"/>
                </a:solidFill>
                <a:latin typeface="Times New Roman"/>
                <a:cs typeface="Times New Roman"/>
              </a:rPr>
              <a:t>“İstatiksel metotlar”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birinci sırada olmak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üzere </a:t>
            </a:r>
            <a:r>
              <a:rPr dirty="0" sz="2400" spc="-5" b="1">
                <a:solidFill>
                  <a:srgbClr val="292934"/>
                </a:solidFill>
                <a:latin typeface="Times New Roman"/>
                <a:cs typeface="Times New Roman"/>
              </a:rPr>
              <a:t>“doğrusal  programlama” </a:t>
            </a:r>
            <a:r>
              <a:rPr dirty="0" sz="2400" b="1">
                <a:solidFill>
                  <a:srgbClr val="292934"/>
                </a:solidFill>
                <a:latin typeface="Times New Roman"/>
                <a:cs typeface="Times New Roman"/>
              </a:rPr>
              <a:t>ile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“</a:t>
            </a:r>
            <a:r>
              <a:rPr dirty="0" sz="2400" spc="-5" b="1">
                <a:solidFill>
                  <a:srgbClr val="292934"/>
                </a:solidFill>
                <a:latin typeface="Times New Roman"/>
                <a:cs typeface="Times New Roman"/>
              </a:rPr>
              <a:t>benzetim”  </a:t>
            </a:r>
            <a:r>
              <a:rPr dirty="0" sz="2400" b="1">
                <a:solidFill>
                  <a:srgbClr val="FF6600"/>
                </a:solidFill>
                <a:latin typeface="Times New Roman"/>
                <a:cs typeface="Times New Roman"/>
              </a:rPr>
              <a:t>ikinci sırayı</a:t>
            </a:r>
            <a:r>
              <a:rPr dirty="0" sz="2400" spc="-60" b="1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292934"/>
                </a:solidFill>
                <a:latin typeface="Times New Roman"/>
                <a:cs typeface="Times New Roman"/>
              </a:rPr>
              <a:t>paylaşmaktadır.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ilhan</dc:creator>
  <dc:title>PowerPoint Presentation</dc:title>
  <dcterms:created xsi:type="dcterms:W3CDTF">2016-04-04T17:20:56Z</dcterms:created>
  <dcterms:modified xsi:type="dcterms:W3CDTF">2016-04-04T17:20:56Z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2013-02-24T00:00:00Z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2016-04-04T00:00:00Z</vt:filetime>
  </property>
</Properties>
</file>