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23163" y="2903108"/>
            <a:ext cx="4048125" cy="3545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365125"/>
          </a:xfrm>
          <a:custGeom>
            <a:avLst/>
            <a:gdLst/>
            <a:ahLst/>
            <a:cxnLst/>
            <a:rect l="l" t="t" r="r" b="b"/>
            <a:pathLst>
              <a:path w="9906000" h="365125">
                <a:moveTo>
                  <a:pt x="0" y="365125"/>
                </a:moveTo>
                <a:lnTo>
                  <a:pt x="9906000" y="365125"/>
                </a:lnTo>
                <a:lnTo>
                  <a:pt x="9906000" y="0"/>
                </a:lnTo>
                <a:lnTo>
                  <a:pt x="0" y="0"/>
                </a:lnTo>
                <a:lnTo>
                  <a:pt x="0" y="365125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587827"/>
            <a:ext cx="8757919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355" y="1087501"/>
            <a:ext cx="9051289" cy="3880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" y="3398901"/>
            <a:ext cx="8502650" cy="1905"/>
          </a:xfrm>
          <a:custGeom>
            <a:avLst/>
            <a:gdLst/>
            <a:ahLst/>
            <a:cxnLst/>
            <a:rect l="l" t="t" r="r" b="b"/>
            <a:pathLst>
              <a:path w="8502650" h="1904">
                <a:moveTo>
                  <a:pt x="0" y="0"/>
                </a:moveTo>
                <a:lnTo>
                  <a:pt x="8502650" y="1524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0752" y="1144524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0752" y="1510283"/>
            <a:ext cx="20269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217" y="683005"/>
            <a:ext cx="5647055" cy="10972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SİSTEMİN PERFORMANS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ÖLÇÜTLERİ</a:t>
            </a:r>
            <a:endParaRPr sz="2400">
              <a:latin typeface="Times New Roman"/>
              <a:cs typeface="Times New Roman"/>
            </a:endParaRPr>
          </a:p>
          <a:p>
            <a:pPr marL="302260" marR="277241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Sistem </a:t>
            </a:r>
            <a:r>
              <a:rPr dirty="0" sz="2400" spc="-5">
                <a:latin typeface="Times New Roman"/>
                <a:cs typeface="Times New Roman"/>
              </a:rPr>
              <a:t>Türleri  Benzetim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Modelleri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8016" y="1860804"/>
            <a:ext cx="178308" cy="17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8016" y="2165604"/>
            <a:ext cx="178308" cy="178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8016" y="2470404"/>
            <a:ext cx="178308" cy="178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0752" y="2790444"/>
            <a:ext cx="202691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41577" y="1782698"/>
            <a:ext cx="5670550" cy="2204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8475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Statik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veya</a:t>
            </a:r>
            <a:r>
              <a:rPr dirty="0" sz="20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Dinamik</a:t>
            </a:r>
            <a:endParaRPr sz="2000">
              <a:latin typeface="Times New Roman"/>
              <a:cs typeface="Times New Roman"/>
            </a:endParaRPr>
          </a:p>
          <a:p>
            <a:pPr marL="498475" marR="5080">
              <a:lnSpc>
                <a:spcPct val="100000"/>
              </a:lnSpc>
              <a:tabLst>
                <a:tab pos="3023235" algn="l"/>
                <a:tab pos="3474085" algn="l"/>
              </a:tabLst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Deterministik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(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Belirli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)	&amp;	Stokastik</a:t>
            </a:r>
            <a:r>
              <a:rPr dirty="0" sz="20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Olasılıklı)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Kesikli  &amp;</a:t>
            </a:r>
            <a:r>
              <a:rPr dirty="0" sz="2000" spc="3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Sürekli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Statik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Monte Carlo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Benzetimi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049905">
              <a:lnSpc>
                <a:spcPct val="100000"/>
              </a:lnSpc>
              <a:spcBef>
                <a:spcPts val="156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İLHAN</a:t>
            </a:r>
            <a:r>
              <a:rPr dirty="0" sz="2400" spc="-1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AYDIN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0" b="0">
                <a:latin typeface="Arial"/>
                <a:cs typeface="Arial"/>
              </a:rPr>
              <a:t>Zaman</a:t>
            </a:r>
            <a:r>
              <a:rPr dirty="0" sz="2800" spc="-265" b="0">
                <a:latin typeface="Arial"/>
                <a:cs typeface="Arial"/>
              </a:rPr>
              <a:t> </a:t>
            </a:r>
            <a:r>
              <a:rPr dirty="0" sz="2800" spc="-90" b="0">
                <a:latin typeface="Arial"/>
                <a:cs typeface="Arial"/>
              </a:rPr>
              <a:t>Dilimleme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5450" y="1412875"/>
            <a:ext cx="7140575" cy="504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 b="0">
                <a:latin typeface="Arial"/>
                <a:cs typeface="Arial"/>
              </a:rPr>
              <a:t>Sonraki </a:t>
            </a:r>
            <a:r>
              <a:rPr dirty="0" sz="2800" spc="-75" b="0">
                <a:latin typeface="Arial"/>
                <a:cs typeface="Arial"/>
              </a:rPr>
              <a:t>Olay</a:t>
            </a:r>
            <a:r>
              <a:rPr dirty="0" sz="2800" spc="-440" b="0">
                <a:latin typeface="Arial"/>
                <a:cs typeface="Arial"/>
              </a:rPr>
              <a:t> </a:t>
            </a:r>
            <a:r>
              <a:rPr dirty="0" sz="2800" spc="-130" b="0">
                <a:latin typeface="Arial"/>
                <a:cs typeface="Arial"/>
              </a:rPr>
              <a:t>Tekniği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840" y="1639951"/>
            <a:ext cx="4480560" cy="3891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yaklaşımda, model yalnız</a:t>
            </a:r>
            <a:r>
              <a:rPr dirty="0" sz="1900" spc="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bir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durum değişmesinin</a:t>
            </a:r>
            <a:r>
              <a:rPr dirty="0" sz="1900" spc="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olacağı</a:t>
            </a:r>
            <a:endParaRPr sz="1900">
              <a:latin typeface="Arial"/>
              <a:cs typeface="Arial"/>
            </a:endParaRPr>
          </a:p>
          <a:p>
            <a:pPr marL="47625" marR="5080" indent="-35560">
              <a:lnSpc>
                <a:spcPct val="100000"/>
              </a:lnSpc>
              <a:spcBef>
                <a:spcPts val="455"/>
              </a:spcBef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bilindiğinde yoklanır ve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güncellenir.Bu 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durum değişimleri genellikle olaylar  olarak adlandırılır ve zaman olaydan  olaya aktarıldığı için “sonraki olay” tekniği  olarak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adlandırılır. </a:t>
            </a:r>
            <a:r>
              <a:rPr dirty="0" sz="1900" spc="-30">
                <a:solidFill>
                  <a:srgbClr val="292934"/>
                </a:solidFill>
                <a:latin typeface="Arial"/>
                <a:cs typeface="Arial"/>
              </a:rPr>
              <a:t>Tablodaki</a:t>
            </a:r>
            <a:r>
              <a:rPr dirty="0" sz="1900" spc="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olaylar: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Bir iş</a:t>
            </a:r>
            <a:r>
              <a:rPr dirty="0" sz="19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292934"/>
                </a:solidFill>
                <a:latin typeface="Arial"/>
                <a:cs typeface="Arial"/>
              </a:rPr>
              <a:t>gelir.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59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Makine A ile</a:t>
            </a:r>
            <a:r>
              <a:rPr dirty="0" sz="1900" spc="-2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292934"/>
                </a:solidFill>
                <a:latin typeface="Arial"/>
                <a:cs typeface="Arial"/>
              </a:rPr>
              <a:t>başlar.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Makine A işi</a:t>
            </a:r>
            <a:r>
              <a:rPr dirty="0" sz="1900" spc="-25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bitirir.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Makine B işe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292934"/>
                </a:solidFill>
                <a:latin typeface="Arial"/>
                <a:cs typeface="Arial"/>
              </a:rPr>
              <a:t>başlar.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Makine B işi</a:t>
            </a:r>
            <a:r>
              <a:rPr dirty="0" sz="19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bitirir.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8001" y="1557400"/>
            <a:ext cx="4436999" cy="302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0" b="0">
                <a:latin typeface="Arial"/>
                <a:cs typeface="Arial"/>
              </a:rPr>
              <a:t>Zaman</a:t>
            </a:r>
            <a:r>
              <a:rPr dirty="0" sz="2800" spc="-195" b="0">
                <a:latin typeface="Arial"/>
                <a:cs typeface="Arial"/>
              </a:rPr>
              <a:t> </a:t>
            </a:r>
            <a:r>
              <a:rPr dirty="0" sz="2800" spc="-90" b="0">
                <a:latin typeface="Arial"/>
                <a:cs typeface="Arial"/>
              </a:rPr>
              <a:t>Dilimleme</a:t>
            </a:r>
            <a:r>
              <a:rPr dirty="0" sz="2800" spc="-210" b="0">
                <a:latin typeface="Arial"/>
                <a:cs typeface="Arial"/>
              </a:rPr>
              <a:t> </a:t>
            </a:r>
            <a:r>
              <a:rPr dirty="0" sz="2800" spc="-55" b="0">
                <a:latin typeface="Arial"/>
                <a:cs typeface="Arial"/>
              </a:rPr>
              <a:t>Mi</a:t>
            </a:r>
            <a:r>
              <a:rPr dirty="0" sz="2800" spc="-200" b="0">
                <a:latin typeface="Arial"/>
                <a:cs typeface="Arial"/>
              </a:rPr>
              <a:t> </a:t>
            </a:r>
            <a:r>
              <a:rPr dirty="0" sz="2800" spc="-85" b="0">
                <a:latin typeface="Arial"/>
                <a:cs typeface="Arial"/>
              </a:rPr>
              <a:t>Sonraki</a:t>
            </a:r>
            <a:r>
              <a:rPr dirty="0" sz="2800" spc="-235" b="0">
                <a:latin typeface="Arial"/>
                <a:cs typeface="Arial"/>
              </a:rPr>
              <a:t> </a:t>
            </a:r>
            <a:r>
              <a:rPr dirty="0" sz="2800" spc="-75" b="0">
                <a:latin typeface="Arial"/>
                <a:cs typeface="Arial"/>
              </a:rPr>
              <a:t>Olay</a:t>
            </a:r>
            <a:r>
              <a:rPr dirty="0" sz="2800" spc="-220" b="0">
                <a:latin typeface="Arial"/>
                <a:cs typeface="Arial"/>
              </a:rPr>
              <a:t> </a:t>
            </a:r>
            <a:r>
              <a:rPr dirty="0" sz="2800" spc="-70" b="0">
                <a:latin typeface="Arial"/>
                <a:cs typeface="Arial"/>
              </a:rPr>
              <a:t>Mı?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1738884"/>
            <a:ext cx="9061450" cy="3155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Sonraki olay tekniği zaman dilimleme yaklaşımına göre iki avantaja  sahiptir: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95580" marR="23114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3333"/>
              <a:buFont typeface="Wingdings"/>
              <a:buChar char="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Zaman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artımı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yüksek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ya da düşük faaliyet dönemlerini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otomatik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olarak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ayarlar,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böylece yararsız ve gereksiz modelin durumunun  kontrollerinden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kaçınmış</a:t>
            </a:r>
            <a:r>
              <a:rPr dirty="0" sz="24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olur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Önemli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olayların benzetimde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ne zaman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olduğunu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açıklıkla</a:t>
            </a:r>
            <a:r>
              <a:rPr dirty="0" sz="2400" spc="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ortaya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koyar.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0">
                <a:latin typeface="Arial"/>
                <a:cs typeface="Arial"/>
              </a:rPr>
              <a:t>Stokastik </a:t>
            </a:r>
            <a:r>
              <a:rPr dirty="0" sz="2800" spc="-55" b="0">
                <a:latin typeface="Arial"/>
                <a:cs typeface="Arial"/>
              </a:rPr>
              <a:t>mi </a:t>
            </a:r>
            <a:r>
              <a:rPr dirty="0" sz="2800" spc="-90" b="0">
                <a:latin typeface="Arial"/>
                <a:cs typeface="Arial"/>
              </a:rPr>
              <a:t>Deterministik</a:t>
            </a:r>
            <a:r>
              <a:rPr dirty="0" sz="2800" spc="-550" b="0">
                <a:latin typeface="Arial"/>
                <a:cs typeface="Arial"/>
              </a:rPr>
              <a:t> </a:t>
            </a:r>
            <a:r>
              <a:rPr dirty="0" sz="2800" spc="-70" b="0">
                <a:latin typeface="Arial"/>
                <a:cs typeface="Arial"/>
              </a:rPr>
              <a:t>mi?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1593088"/>
            <a:ext cx="9218295" cy="403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sistem; eğer davranışı tümüyle tahmin edilebilir ise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 b="1" u="heavy">
                <a:solidFill>
                  <a:srgbClr val="292934"/>
                </a:solidFill>
                <a:latin typeface="Arial"/>
                <a:cs typeface="Arial"/>
              </a:rPr>
              <a:t>deterministiktir.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Eğer bir sistemin davranışı bütünüyle tahmin edilemiyorsa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 b="1" u="heavy">
                <a:solidFill>
                  <a:srgbClr val="292934"/>
                </a:solidFill>
                <a:latin typeface="Arial"/>
                <a:cs typeface="Arial"/>
              </a:rPr>
              <a:t>stokastiktir.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001F5F"/>
                </a:solidFill>
                <a:latin typeface="Arial"/>
                <a:cs typeface="Arial"/>
              </a:rPr>
              <a:t>Deterministik </a:t>
            </a: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Benzetim:Bir zaman </a:t>
            </a:r>
            <a:r>
              <a:rPr dirty="0" sz="2000" spc="-5" b="1">
                <a:solidFill>
                  <a:srgbClr val="001F5F"/>
                </a:solidFill>
                <a:latin typeface="Arial"/>
                <a:cs typeface="Arial"/>
              </a:rPr>
              <a:t>dilimleme</a:t>
            </a:r>
            <a:r>
              <a:rPr dirty="0" sz="2000" spc="-9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örneği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Deterministik benzetim modeli hiçbir stokastik eleman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içermez.</a:t>
            </a:r>
            <a:endParaRPr sz="2000">
              <a:latin typeface="Arial"/>
              <a:cs typeface="Arial"/>
            </a:endParaRPr>
          </a:p>
          <a:p>
            <a:pPr marL="194945" marR="149225" indent="1657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Fark denklemleri kümesi olarak formüle edilebilen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Büyük </a:t>
            </a:r>
            <a:r>
              <a:rPr dirty="0" sz="2000" spc="-30" u="heavy">
                <a:solidFill>
                  <a:srgbClr val="292934"/>
                </a:solidFill>
                <a:latin typeface="Arial"/>
                <a:cs typeface="Arial"/>
              </a:rPr>
              <a:t>AL’ın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ekip</a:t>
            </a:r>
            <a:r>
              <a:rPr dirty="0" sz="2000" spc="-160" u="heavy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oluşturma 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problemi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ni göz önüne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alalım;</a:t>
            </a:r>
            <a:endParaRPr sz="2000">
              <a:latin typeface="Arial"/>
              <a:cs typeface="Arial"/>
            </a:endParaRPr>
          </a:p>
          <a:p>
            <a:pPr marL="194945" marR="5080" indent="301625">
              <a:lnSpc>
                <a:spcPct val="100000"/>
              </a:lnSpc>
              <a:spcBef>
                <a:spcPts val="480"/>
              </a:spcBef>
            </a:pP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Tanınmış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gangster Büyük AL hapishaneden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çıktıktan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sonra Bailrigg</a:t>
            </a:r>
            <a:r>
              <a:rPr dirty="0" sz="2000" spc="-2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vilayetinin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bankalarını soymak için çetesini yeniden oluşturmaya karar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verir.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kez geniş  boyutlu bir operasyon planlar ve ince eleyip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dokuyarak gelecek 6 ay içinde  onun için çalışacak 50 çete üyesine sahip olması gerektiğini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anlar.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Şu anda hiç  adamı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yoktur.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0">
                <a:latin typeface="Arial"/>
                <a:cs typeface="Arial"/>
              </a:rPr>
              <a:t>Stokastik </a:t>
            </a:r>
            <a:r>
              <a:rPr dirty="0" sz="2800" spc="-55" b="0">
                <a:latin typeface="Arial"/>
                <a:cs typeface="Arial"/>
              </a:rPr>
              <a:t>mi </a:t>
            </a:r>
            <a:r>
              <a:rPr dirty="0" sz="2800" spc="-90" b="0">
                <a:latin typeface="Arial"/>
                <a:cs typeface="Arial"/>
              </a:rPr>
              <a:t>Deterministik</a:t>
            </a:r>
            <a:r>
              <a:rPr dirty="0" sz="2800" spc="-550" b="0">
                <a:latin typeface="Arial"/>
                <a:cs typeface="Arial"/>
              </a:rPr>
              <a:t> </a:t>
            </a:r>
            <a:r>
              <a:rPr dirty="0" sz="2800" spc="-70" b="0">
                <a:latin typeface="Arial"/>
                <a:cs typeface="Arial"/>
              </a:rPr>
              <a:t>mi?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1593088"/>
            <a:ext cx="9229090" cy="3973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19685" indent="-182880">
              <a:lnSpc>
                <a:spcPct val="100000"/>
              </a:lnSpc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Önceki deneyimlere göre ekibe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haftalık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olarak, ideal çete büyüklüğü(50) ve  çetedeki mevcut gangster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sayısı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arasındaki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farkın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dörtte birine eşit oranda</a:t>
            </a:r>
            <a:r>
              <a:rPr dirty="0" sz="2000" spc="-2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adam  bulunabileceği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söylenmektedir.</a:t>
            </a:r>
            <a:endParaRPr sz="2000">
              <a:latin typeface="Arial"/>
              <a:cs typeface="Arial"/>
            </a:endParaRPr>
          </a:p>
          <a:p>
            <a:pPr marL="195580" marR="26733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Aynasızlar(polisler)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hafta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Büyük 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AL’ın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aktif gangsterlerinden %5’ini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yakalar  ve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onların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her biri en az 12 ay cezaya</a:t>
            </a: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çarptırılmaktadır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Hapistekilerin %10’u her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hafta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firar eder ve Büyük 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AL’ın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çetesine</a:t>
            </a:r>
            <a:r>
              <a:rPr dirty="0" sz="2000" spc="-2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katılmaktadr.</a:t>
            </a:r>
            <a:endParaRPr sz="2000">
              <a:latin typeface="Arial"/>
              <a:cs typeface="Arial"/>
            </a:endParaRPr>
          </a:p>
          <a:p>
            <a:pPr marL="194945" marR="5080" indent="655320">
              <a:lnSpc>
                <a:spcPct val="100000"/>
              </a:lnSpc>
              <a:spcBef>
                <a:spcPts val="480"/>
              </a:spcBef>
            </a:pP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Bu şartlar </a:t>
            </a:r>
            <a:r>
              <a:rPr dirty="0" sz="2000" spc="-5" u="heavy">
                <a:solidFill>
                  <a:srgbClr val="292934"/>
                </a:solidFill>
                <a:latin typeface="Arial"/>
                <a:cs typeface="Arial"/>
              </a:rPr>
              <a:t>altında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10 </a:t>
            </a:r>
            <a:r>
              <a:rPr dirty="0" sz="2000" spc="-5" u="heavy">
                <a:solidFill>
                  <a:srgbClr val="292934"/>
                </a:solidFill>
                <a:latin typeface="Arial"/>
                <a:cs typeface="Arial"/>
              </a:rPr>
              <a:t>hafta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sonra Büyük </a:t>
            </a:r>
            <a:r>
              <a:rPr dirty="0" sz="2000" spc="-30" u="heavy">
                <a:solidFill>
                  <a:srgbClr val="292934"/>
                </a:solidFill>
                <a:latin typeface="Arial"/>
                <a:cs typeface="Arial"/>
              </a:rPr>
              <a:t>AL’ın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çetesinin büyüklüğü ne</a:t>
            </a:r>
            <a:r>
              <a:rPr dirty="0" sz="2000" spc="-185" u="heavy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kadar 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olacaktır?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just" marL="194945" marR="176530" indent="79502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Büyük 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AL’ın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sorununa bir yaklaşım basit zaman-dilimli benzetime dayalı  iki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kısımlı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fark denklemleri kümesi kullanmaktadır bunun için bazı</a:t>
            </a:r>
            <a:r>
              <a:rPr dirty="0" sz="20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değişkenlerin  tanımlanması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gerekir.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0">
                <a:latin typeface="Arial"/>
                <a:cs typeface="Arial"/>
              </a:rPr>
              <a:t>Stokastik </a:t>
            </a:r>
            <a:r>
              <a:rPr dirty="0" sz="2800" spc="-55" b="0">
                <a:latin typeface="Arial"/>
                <a:cs typeface="Arial"/>
              </a:rPr>
              <a:t>mi </a:t>
            </a:r>
            <a:r>
              <a:rPr dirty="0" sz="2800" spc="-90" b="0">
                <a:latin typeface="Arial"/>
                <a:cs typeface="Arial"/>
              </a:rPr>
              <a:t>Deterministik</a:t>
            </a:r>
            <a:r>
              <a:rPr dirty="0" sz="2800" spc="-550" b="0">
                <a:latin typeface="Arial"/>
                <a:cs typeface="Arial"/>
              </a:rPr>
              <a:t> </a:t>
            </a:r>
            <a:r>
              <a:rPr dirty="0" sz="2800" spc="-70" b="0">
                <a:latin typeface="Arial"/>
                <a:cs typeface="Arial"/>
              </a:rPr>
              <a:t>mi?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1593088"/>
            <a:ext cx="9251315" cy="4523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Değişkenler</a:t>
            </a:r>
            <a:endParaRPr sz="2000">
              <a:latin typeface="Arial"/>
              <a:cs typeface="Arial"/>
            </a:endParaRPr>
          </a:p>
          <a:p>
            <a:pPr marL="194945" marR="5080" indent="306070">
              <a:lnSpc>
                <a:spcPct val="101099"/>
              </a:lnSpc>
              <a:spcBef>
                <a:spcPts val="655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Herhangi 2 hafta aralığının;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t-1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zamanında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başlayıp(ilk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hafta sonu),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zamanında arada  bulunan hafta sonu ve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t+1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zamanındaki son hafta sonu ile tamamlanabileceğini  varsayalım.İki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tür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değişken</a:t>
            </a:r>
            <a:r>
              <a:rPr dirty="0" sz="18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tanımlanabilir.</a:t>
            </a:r>
            <a:endParaRPr sz="1800">
              <a:latin typeface="Arial"/>
              <a:cs typeface="Arial"/>
            </a:endParaRPr>
          </a:p>
          <a:p>
            <a:pPr marL="12700" marR="4331335">
              <a:lnSpc>
                <a:spcPct val="120000"/>
              </a:lnSpc>
              <a:buFont typeface="Arial"/>
              <a:buAutoNum type="arabicParenBoth"/>
              <a:tabLst>
                <a:tab pos="292735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Belirli zaman noktalarında bütünleşik değerler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zaman noktasını göz önüne</a:t>
            </a:r>
            <a:r>
              <a:rPr dirty="0" sz="18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alırsak</a:t>
            </a:r>
            <a:endParaRPr sz="1800">
              <a:latin typeface="Arial"/>
              <a:cs typeface="Arial"/>
            </a:endParaRPr>
          </a:p>
          <a:p>
            <a:pPr marL="12700" marR="6891020">
              <a:lnSpc>
                <a:spcPct val="12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Çete büyüklüğü=Mst  Cezaevindeki</a:t>
            </a:r>
            <a:r>
              <a:rPr dirty="0" sz="18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sayı=Ngt</a:t>
            </a:r>
            <a:endParaRPr sz="1800">
              <a:latin typeface="Arial"/>
              <a:cs typeface="Arial"/>
            </a:endParaRPr>
          </a:p>
          <a:p>
            <a:pPr marL="355600" indent="-279400">
              <a:lnSpc>
                <a:spcPct val="100000"/>
              </a:lnSpc>
              <a:spcBef>
                <a:spcPts val="434"/>
              </a:spcBef>
              <a:buFont typeface="Arial"/>
              <a:buAutoNum type="arabicParenBoth" startAt="2"/>
              <a:tabLst>
                <a:tab pos="356235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Bir zaman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aralığına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ilişkin sabit oranları gösteren</a:t>
            </a:r>
            <a:r>
              <a:rPr dirty="0" sz="1800" spc="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değişkenler</a:t>
            </a:r>
            <a:endParaRPr sz="1800">
              <a:latin typeface="Arial"/>
              <a:cs typeface="Arial"/>
            </a:endParaRPr>
          </a:p>
          <a:p>
            <a:pPr marL="12700" marR="5514975">
              <a:lnSpc>
                <a:spcPct val="12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t-1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aralığını göz önüne alırsak  </a:t>
            </a:r>
            <a:r>
              <a:rPr dirty="0" sz="1800" spc="-25">
                <a:solidFill>
                  <a:srgbClr val="292934"/>
                </a:solidFill>
                <a:latin typeface="Arial"/>
                <a:cs typeface="Arial"/>
              </a:rPr>
              <a:t>AL’ın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ekip oluşturma oranı=REC</a:t>
            </a:r>
            <a:r>
              <a:rPr dirty="0" sz="18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t-1,t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Gangsterlerin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yakalanma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oranı=ARR</a:t>
            </a:r>
            <a:r>
              <a:rPr dirty="0" sz="1800" spc="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t-1,t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Cezaevinden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kaçan gangsterlerin oranı=ESC</a:t>
            </a:r>
            <a:r>
              <a:rPr dirty="0" sz="1800" spc="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t-1,t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Hedef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çete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büyüklüğü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sabiti=TARGET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0">
                <a:latin typeface="Arial"/>
                <a:cs typeface="Arial"/>
              </a:rPr>
              <a:t>Stokastik </a:t>
            </a:r>
            <a:r>
              <a:rPr dirty="0" sz="2800" spc="-55" b="0">
                <a:latin typeface="Arial"/>
                <a:cs typeface="Arial"/>
              </a:rPr>
              <a:t>mi </a:t>
            </a:r>
            <a:r>
              <a:rPr dirty="0" sz="2800" spc="-90" b="0">
                <a:latin typeface="Arial"/>
                <a:cs typeface="Arial"/>
              </a:rPr>
              <a:t>Deterministik</a:t>
            </a:r>
            <a:r>
              <a:rPr dirty="0" sz="2800" spc="-550" b="0">
                <a:latin typeface="Arial"/>
                <a:cs typeface="Arial"/>
              </a:rPr>
              <a:t> </a:t>
            </a:r>
            <a:r>
              <a:rPr dirty="0" sz="2800" spc="-70" b="0">
                <a:latin typeface="Arial"/>
                <a:cs typeface="Arial"/>
              </a:rPr>
              <a:t>mi?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1562608"/>
            <a:ext cx="8827770" cy="434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Böylece aşağıdaki denklemler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oluşturulabilir: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(1)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T </a:t>
            </a:r>
            <a:r>
              <a:rPr dirty="0" sz="2000" spc="-5" u="heavy">
                <a:solidFill>
                  <a:srgbClr val="292934"/>
                </a:solidFill>
                <a:latin typeface="Arial"/>
                <a:cs typeface="Arial"/>
              </a:rPr>
              <a:t>anında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bütünleşik</a:t>
            </a:r>
            <a:r>
              <a:rPr dirty="0" sz="2000" spc="-130" u="heavy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değerler</a:t>
            </a:r>
            <a:endParaRPr sz="2000">
              <a:latin typeface="Arial"/>
              <a:cs typeface="Arial"/>
            </a:endParaRPr>
          </a:p>
          <a:p>
            <a:pPr marL="12700" marR="3669665">
              <a:lnSpc>
                <a:spcPct val="110000"/>
              </a:lnSpc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MSt=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MSt-1+(REC t-1,t –ARR t-1,t)+ESC</a:t>
            </a:r>
            <a:r>
              <a:rPr dirty="0" sz="2000" spc="-1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t-1,t  NGt=NGt -1 +(ARR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t-1,t- ESC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t-1,t)</a:t>
            </a:r>
            <a:endParaRPr sz="2000">
              <a:latin typeface="Arial"/>
              <a:cs typeface="Arial"/>
            </a:endParaRPr>
          </a:p>
          <a:p>
            <a:pPr marL="12700" marR="5080" indent="344170">
              <a:lnSpc>
                <a:spcPct val="110000"/>
              </a:lnSpc>
            </a:pP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Yani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anında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MS Değeri;t-1 anındaki MS değerine t-1 ile t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aralığında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ortaya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değişmenin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eklenmesidir.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İkincisi;cezaevindeki ekibin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sayısı artı,bu  aralıkta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kaçanların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sayısı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eksi bu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aralıkta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yakalanan çete üyelerinin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sayısıdır.  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(2)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Gelecek haftaya ilişkin sabit</a:t>
            </a:r>
            <a:r>
              <a:rPr dirty="0" sz="2000" spc="-140" u="heavy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u="heavy">
                <a:solidFill>
                  <a:srgbClr val="292934"/>
                </a:solidFill>
                <a:latin typeface="Arial"/>
                <a:cs typeface="Arial"/>
              </a:rPr>
              <a:t>oranlar</a:t>
            </a:r>
            <a:endParaRPr sz="2000">
              <a:latin typeface="Arial"/>
              <a:cs typeface="Arial"/>
            </a:endParaRPr>
          </a:p>
          <a:p>
            <a:pPr marL="12700" marR="5579110">
              <a:lnSpc>
                <a:spcPct val="110000"/>
              </a:lnSpc>
            </a:pP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RECT,t+1=(TARGET-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MSt)/4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ARRt,t+1=MSt*0.05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ESCt,t+1=NGt/10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10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haftalık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süre için benzetim sonuçları tablo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2.5’te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verilmiştir.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Açıktır</a:t>
            </a:r>
            <a:r>
              <a:rPr dirty="0" sz="2000" spc="-2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Büyük AL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on hafta içinde 50 kişilik çete hedefine</a:t>
            </a:r>
            <a:r>
              <a:rPr dirty="0" sz="2000" spc="-2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92934"/>
                </a:solidFill>
                <a:latin typeface="Arial"/>
                <a:cs typeface="Arial"/>
              </a:rPr>
              <a:t>ulaşamayacaktır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0">
                <a:latin typeface="Arial"/>
                <a:cs typeface="Arial"/>
              </a:rPr>
              <a:t>Stokastik </a:t>
            </a:r>
            <a:r>
              <a:rPr dirty="0" sz="2800" spc="-55" b="0">
                <a:latin typeface="Arial"/>
                <a:cs typeface="Arial"/>
              </a:rPr>
              <a:t>mi </a:t>
            </a:r>
            <a:r>
              <a:rPr dirty="0" sz="2800" spc="-90" b="0">
                <a:latin typeface="Arial"/>
                <a:cs typeface="Arial"/>
              </a:rPr>
              <a:t>Deterministik</a:t>
            </a:r>
            <a:r>
              <a:rPr dirty="0" sz="2800" spc="-550" b="0">
                <a:latin typeface="Arial"/>
                <a:cs typeface="Arial"/>
              </a:rPr>
              <a:t> </a:t>
            </a:r>
            <a:r>
              <a:rPr dirty="0" sz="2800" spc="-70" b="0">
                <a:latin typeface="Arial"/>
                <a:cs typeface="Arial"/>
              </a:rPr>
              <a:t>mi?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937" y="1557400"/>
            <a:ext cx="8112125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45919" y="3110484"/>
            <a:ext cx="907415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10">
                <a:solidFill>
                  <a:srgbClr val="292934"/>
                </a:solidFill>
                <a:latin typeface="Times New Roman"/>
                <a:cs typeface="Times New Roman"/>
              </a:rPr>
              <a:t>(TARGET-</a:t>
            </a:r>
            <a:r>
              <a:rPr dirty="0" sz="900" spc="-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92934"/>
                </a:solidFill>
                <a:latin typeface="Times New Roman"/>
                <a:cs typeface="Times New Roman"/>
              </a:rPr>
              <a:t>MSt)/4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292934"/>
                </a:solidFill>
                <a:latin typeface="Times New Roman"/>
                <a:cs typeface="Times New Roman"/>
              </a:rPr>
              <a:t>=(50-12.5)/4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3271" y="3255009"/>
            <a:ext cx="542290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292934"/>
                </a:solidFill>
                <a:latin typeface="Times New Roman"/>
                <a:cs typeface="Times New Roman"/>
              </a:rPr>
              <a:t>=</a:t>
            </a:r>
            <a:r>
              <a:rPr dirty="0" sz="900" spc="-5">
                <a:solidFill>
                  <a:srgbClr val="292934"/>
                </a:solidFill>
                <a:latin typeface="Times New Roman"/>
                <a:cs typeface="Times New Roman"/>
              </a:rPr>
              <a:t>MS</a:t>
            </a:r>
            <a:r>
              <a:rPr dirty="0" sz="9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900" spc="-30">
                <a:solidFill>
                  <a:srgbClr val="292934"/>
                </a:solidFill>
                <a:latin typeface="Times New Roman"/>
                <a:cs typeface="Times New Roman"/>
              </a:rPr>
              <a:t>*</a:t>
            </a:r>
            <a:r>
              <a:rPr dirty="0" sz="900" spc="5">
                <a:solidFill>
                  <a:srgbClr val="292934"/>
                </a:solidFill>
                <a:latin typeface="Times New Roman"/>
                <a:cs typeface="Times New Roman"/>
              </a:rPr>
              <a:t>0</a:t>
            </a:r>
            <a:r>
              <a:rPr dirty="0" sz="900">
                <a:solidFill>
                  <a:srgbClr val="292934"/>
                </a:solidFill>
                <a:latin typeface="Times New Roman"/>
                <a:cs typeface="Times New Roman"/>
              </a:rPr>
              <a:t>.</a:t>
            </a:r>
            <a:r>
              <a:rPr dirty="0" sz="900" spc="5">
                <a:solidFill>
                  <a:srgbClr val="292934"/>
                </a:solidFill>
                <a:latin typeface="Times New Roman"/>
                <a:cs typeface="Times New Roman"/>
              </a:rPr>
              <a:t>0</a:t>
            </a:r>
            <a:r>
              <a:rPr dirty="0" sz="900">
                <a:solidFill>
                  <a:srgbClr val="292934"/>
                </a:solidFill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5919" y="3528059"/>
            <a:ext cx="66865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292934"/>
                </a:solidFill>
                <a:latin typeface="Times New Roman"/>
                <a:cs typeface="Times New Roman"/>
              </a:rPr>
              <a:t>=</a:t>
            </a:r>
            <a:r>
              <a:rPr dirty="0" sz="900">
                <a:solidFill>
                  <a:srgbClr val="292934"/>
                </a:solidFill>
                <a:latin typeface="Times New Roman"/>
                <a:cs typeface="Times New Roman"/>
              </a:rPr>
              <a:t>(</a:t>
            </a:r>
            <a:r>
              <a:rPr dirty="0" sz="900" spc="5">
                <a:solidFill>
                  <a:srgbClr val="292934"/>
                </a:solidFill>
                <a:latin typeface="Times New Roman"/>
                <a:cs typeface="Times New Roman"/>
              </a:rPr>
              <a:t>50</a:t>
            </a:r>
            <a:r>
              <a:rPr dirty="0" sz="900">
                <a:solidFill>
                  <a:srgbClr val="292934"/>
                </a:solidFill>
                <a:latin typeface="Times New Roman"/>
                <a:cs typeface="Times New Roman"/>
              </a:rPr>
              <a:t>-</a:t>
            </a:r>
            <a:r>
              <a:rPr dirty="0" sz="900" spc="5">
                <a:solidFill>
                  <a:srgbClr val="292934"/>
                </a:solidFill>
                <a:latin typeface="Times New Roman"/>
                <a:cs typeface="Times New Roman"/>
              </a:rPr>
              <a:t>21</a:t>
            </a:r>
            <a:r>
              <a:rPr dirty="0" sz="900">
                <a:solidFill>
                  <a:srgbClr val="292934"/>
                </a:solidFill>
                <a:latin typeface="Times New Roman"/>
                <a:cs typeface="Times New Roman"/>
              </a:rPr>
              <a:t>.</a:t>
            </a:r>
            <a:r>
              <a:rPr dirty="0" sz="900" spc="5">
                <a:solidFill>
                  <a:srgbClr val="292934"/>
                </a:solidFill>
                <a:latin typeface="Times New Roman"/>
                <a:cs typeface="Times New Roman"/>
              </a:rPr>
              <a:t>25</a:t>
            </a:r>
            <a:r>
              <a:rPr dirty="0" sz="900">
                <a:solidFill>
                  <a:srgbClr val="292934"/>
                </a:solidFill>
                <a:latin typeface="Times New Roman"/>
                <a:cs typeface="Times New Roman"/>
              </a:rPr>
              <a:t>)/4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9522" y="3528059"/>
            <a:ext cx="60515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292934"/>
                </a:solidFill>
                <a:latin typeface="Times New Roman"/>
                <a:cs typeface="Times New Roman"/>
              </a:rPr>
              <a:t>=21.25*0.05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9522" y="3831335"/>
            <a:ext cx="60515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292934"/>
                </a:solidFill>
                <a:latin typeface="Times New Roman"/>
                <a:cs typeface="Times New Roman"/>
              </a:rPr>
              <a:t>=27.44*0.05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0">
                <a:latin typeface="Arial"/>
                <a:cs typeface="Arial"/>
              </a:rPr>
              <a:t>Stokastik </a:t>
            </a:r>
            <a:r>
              <a:rPr dirty="0" sz="2800" spc="-55" b="0">
                <a:latin typeface="Arial"/>
                <a:cs typeface="Arial"/>
              </a:rPr>
              <a:t>mi </a:t>
            </a:r>
            <a:r>
              <a:rPr dirty="0" sz="2800" spc="-90" b="0">
                <a:latin typeface="Arial"/>
                <a:cs typeface="Arial"/>
              </a:rPr>
              <a:t>Deterministik</a:t>
            </a:r>
            <a:r>
              <a:rPr dirty="0" sz="2800" spc="-550" b="0">
                <a:latin typeface="Arial"/>
                <a:cs typeface="Arial"/>
              </a:rPr>
              <a:t> </a:t>
            </a:r>
            <a:r>
              <a:rPr dirty="0" sz="2800" spc="-70" b="0">
                <a:latin typeface="Arial"/>
                <a:cs typeface="Arial"/>
              </a:rPr>
              <a:t>mi?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837" y="1700276"/>
            <a:ext cx="4055999" cy="288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64126" y="1639442"/>
            <a:ext cx="4914265" cy="4633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Stokastik</a:t>
            </a:r>
            <a:r>
              <a:rPr dirty="0" sz="2000" spc="-1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Benzetim</a:t>
            </a:r>
            <a:endParaRPr sz="2000">
              <a:latin typeface="Arial"/>
              <a:cs typeface="Arial"/>
            </a:endParaRPr>
          </a:p>
          <a:p>
            <a:pPr marL="12700" marR="485140" indent="348615">
              <a:lnSpc>
                <a:spcPct val="122200"/>
              </a:lnSpc>
              <a:spcBef>
                <a:spcPts val="20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Stokastik benzetim modellerinde olasılık  dağılımları</a:t>
            </a:r>
            <a:r>
              <a:rPr dirty="0" sz="18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kullanılır.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Çok kullanıcılı bir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bilgisayar</a:t>
            </a:r>
            <a:r>
              <a:rPr dirty="0" sz="1800" spc="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sistemi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mekanik olarak,arızalanmaya eğilimli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iki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disk  birimi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içerir.Eğer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bir disk birimi arızalanıp servise  giderse kullanıcılar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yeniden yüklenmeyi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gerektiren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dosyalarını</a:t>
            </a:r>
            <a:r>
              <a:rPr dirty="0" sz="18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kaybederler.</a:t>
            </a:r>
            <a:endParaRPr sz="1800">
              <a:latin typeface="Arial"/>
              <a:cs typeface="Arial"/>
            </a:endParaRPr>
          </a:p>
          <a:p>
            <a:pPr marL="12700" marR="617220" indent="313690">
              <a:lnSpc>
                <a:spcPct val="120000"/>
              </a:lnSpc>
              <a:tabLst>
                <a:tab pos="1803400" algn="l"/>
              </a:tabLst>
            </a:pPr>
            <a:r>
              <a:rPr dirty="0" sz="1800" spc="-45">
                <a:solidFill>
                  <a:srgbClr val="292934"/>
                </a:solidFill>
                <a:latin typeface="Arial"/>
                <a:cs typeface="Arial"/>
              </a:rPr>
              <a:t>Tablo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2.6 en son tamir gördükten sonra 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izleyen</a:t>
            </a:r>
            <a:r>
              <a:rPr dirty="0" sz="18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günlerde	bir disk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biriminin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tekrar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arızalanma olasılığını</a:t>
            </a:r>
            <a:r>
              <a:rPr dirty="0" sz="18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göstermektedir.</a:t>
            </a:r>
            <a:endParaRPr sz="1800">
              <a:latin typeface="Arial"/>
              <a:cs typeface="Arial"/>
            </a:endParaRPr>
          </a:p>
          <a:p>
            <a:pPr marL="12700" marR="590550" indent="254000">
              <a:lnSpc>
                <a:spcPct val="12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Burada ünitelerin %5’inin;tamir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veya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bakımdan sonra 1 gün içinde arızalanması 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beklenmektedir.%15’i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2 gün sonra</a:t>
            </a:r>
            <a:r>
              <a:rPr dirty="0" sz="18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vs.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0" y="1692275"/>
            <a:ext cx="1905" cy="4708525"/>
          </a:xfrm>
          <a:custGeom>
            <a:avLst/>
            <a:gdLst/>
            <a:ahLst/>
            <a:cxnLst/>
            <a:rect l="l" t="t" r="r" b="b"/>
            <a:pathLst>
              <a:path w="1904" h="4708525">
                <a:moveTo>
                  <a:pt x="1650" y="0"/>
                </a:moveTo>
                <a:lnTo>
                  <a:pt x="0" y="4708525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9143" y="5104190"/>
            <a:ext cx="8729345" cy="845819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 indent="342900">
              <a:lnSpc>
                <a:spcPct val="101099"/>
              </a:lnSpc>
              <a:spcBef>
                <a:spcPts val="20"/>
              </a:spcBef>
            </a:pPr>
            <a:r>
              <a:rPr dirty="0" sz="1800" spc="-85">
                <a:solidFill>
                  <a:srgbClr val="D2523B"/>
                </a:solidFill>
                <a:latin typeface="Arial"/>
                <a:cs typeface="Arial"/>
              </a:rPr>
              <a:t>Şekil</a:t>
            </a:r>
            <a:r>
              <a:rPr dirty="0" sz="1800" spc="-20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D2523B"/>
                </a:solidFill>
                <a:latin typeface="Arial"/>
                <a:cs typeface="Arial"/>
              </a:rPr>
              <a:t>2.2</a:t>
            </a:r>
            <a:r>
              <a:rPr dirty="0" sz="1800" spc="-21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D2523B"/>
                </a:solidFill>
                <a:latin typeface="Arial"/>
                <a:cs typeface="Arial"/>
              </a:rPr>
              <a:t>disk</a:t>
            </a:r>
            <a:r>
              <a:rPr dirty="0" sz="1800" spc="-19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D2523B"/>
                </a:solidFill>
                <a:latin typeface="Arial"/>
                <a:cs typeface="Arial"/>
              </a:rPr>
              <a:t>arıza</a:t>
            </a:r>
            <a:r>
              <a:rPr dirty="0" sz="1800" spc="-20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D2523B"/>
                </a:solidFill>
                <a:latin typeface="Arial"/>
                <a:cs typeface="Arial"/>
              </a:rPr>
              <a:t>dağılımının</a:t>
            </a:r>
            <a:r>
              <a:rPr dirty="0" sz="1800" spc="-18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D2523B"/>
                </a:solidFill>
                <a:latin typeface="Arial"/>
                <a:cs typeface="Arial"/>
              </a:rPr>
              <a:t>histogramını</a:t>
            </a:r>
            <a:r>
              <a:rPr dirty="0" sz="1800" spc="-204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D2523B"/>
                </a:solidFill>
                <a:latin typeface="Arial"/>
                <a:cs typeface="Arial"/>
              </a:rPr>
              <a:t>gösterir,</a:t>
            </a:r>
            <a:r>
              <a:rPr dirty="0" sz="1800" spc="-229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D2523B"/>
                </a:solidFill>
                <a:latin typeface="Arial"/>
                <a:cs typeface="Arial"/>
              </a:rPr>
              <a:t>şekil</a:t>
            </a:r>
            <a:r>
              <a:rPr dirty="0" sz="1800" spc="-20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D2523B"/>
                </a:solidFill>
                <a:latin typeface="Arial"/>
                <a:cs typeface="Arial"/>
              </a:rPr>
              <a:t>2.3</a:t>
            </a:r>
            <a:r>
              <a:rPr dirty="0" sz="1800" spc="-20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D2523B"/>
                </a:solidFill>
                <a:latin typeface="Arial"/>
                <a:cs typeface="Arial"/>
              </a:rPr>
              <a:t>te</a:t>
            </a:r>
            <a:r>
              <a:rPr dirty="0" sz="1800" spc="-215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D2523B"/>
                </a:solidFill>
                <a:latin typeface="Arial"/>
                <a:cs typeface="Arial"/>
              </a:rPr>
              <a:t>veriler,</a:t>
            </a:r>
            <a:r>
              <a:rPr dirty="0" sz="1800" spc="-204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D2523B"/>
                </a:solidFill>
                <a:latin typeface="Arial"/>
                <a:cs typeface="Arial"/>
              </a:rPr>
              <a:t>değişik</a:t>
            </a:r>
            <a:r>
              <a:rPr dirty="0" sz="1800" spc="-21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D2523B"/>
                </a:solidFill>
                <a:latin typeface="Arial"/>
                <a:cs typeface="Arial"/>
              </a:rPr>
              <a:t>disk</a:t>
            </a:r>
            <a:r>
              <a:rPr dirty="0" sz="1800" spc="-19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D2523B"/>
                </a:solidFill>
                <a:latin typeface="Arial"/>
                <a:cs typeface="Arial"/>
              </a:rPr>
              <a:t>ömürlerinin  </a:t>
            </a:r>
            <a:r>
              <a:rPr dirty="0" sz="1800" spc="-90">
                <a:solidFill>
                  <a:srgbClr val="D2523B"/>
                </a:solidFill>
                <a:latin typeface="Arial"/>
                <a:cs typeface="Arial"/>
              </a:rPr>
              <a:t>birikimli </a:t>
            </a:r>
            <a:r>
              <a:rPr dirty="0" sz="1800" spc="-95">
                <a:solidFill>
                  <a:srgbClr val="D2523B"/>
                </a:solidFill>
                <a:latin typeface="Arial"/>
                <a:cs typeface="Arial"/>
              </a:rPr>
              <a:t>olasılığını göstermek </a:t>
            </a:r>
            <a:r>
              <a:rPr dirty="0" sz="1800" spc="-85">
                <a:solidFill>
                  <a:srgbClr val="D2523B"/>
                </a:solidFill>
                <a:latin typeface="Arial"/>
                <a:cs typeface="Arial"/>
              </a:rPr>
              <a:t>üzere </a:t>
            </a:r>
            <a:r>
              <a:rPr dirty="0" sz="1800" spc="-95">
                <a:solidFill>
                  <a:srgbClr val="D2523B"/>
                </a:solidFill>
                <a:latin typeface="Arial"/>
                <a:cs typeface="Arial"/>
              </a:rPr>
              <a:t>yeniden </a:t>
            </a:r>
            <a:r>
              <a:rPr dirty="0" sz="1800" spc="-105">
                <a:solidFill>
                  <a:srgbClr val="D2523B"/>
                </a:solidFill>
                <a:latin typeface="Arial"/>
                <a:cs typeface="Arial"/>
              </a:rPr>
              <a:t>dağılmıştır.Örneğin </a:t>
            </a:r>
            <a:r>
              <a:rPr dirty="0" sz="1800" spc="-70">
                <a:solidFill>
                  <a:srgbClr val="D2523B"/>
                </a:solidFill>
                <a:latin typeface="Arial"/>
                <a:cs typeface="Arial"/>
              </a:rPr>
              <a:t>bir </a:t>
            </a:r>
            <a:r>
              <a:rPr dirty="0" sz="1800" spc="-85">
                <a:solidFill>
                  <a:srgbClr val="D2523B"/>
                </a:solidFill>
                <a:latin typeface="Arial"/>
                <a:cs typeface="Arial"/>
              </a:rPr>
              <a:t>diskin </a:t>
            </a:r>
            <a:r>
              <a:rPr dirty="0" sz="1800" spc="-5">
                <a:solidFill>
                  <a:srgbClr val="D2523B"/>
                </a:solidFill>
                <a:latin typeface="Arial"/>
                <a:cs typeface="Arial"/>
              </a:rPr>
              <a:t>3 </a:t>
            </a:r>
            <a:r>
              <a:rPr dirty="0" sz="1800" spc="-75">
                <a:solidFill>
                  <a:srgbClr val="D2523B"/>
                </a:solidFill>
                <a:latin typeface="Arial"/>
                <a:cs typeface="Arial"/>
              </a:rPr>
              <a:t>gün </a:t>
            </a:r>
            <a:r>
              <a:rPr dirty="0" sz="1800" spc="-90">
                <a:solidFill>
                  <a:srgbClr val="D2523B"/>
                </a:solidFill>
                <a:latin typeface="Arial"/>
                <a:cs typeface="Arial"/>
              </a:rPr>
              <a:t>yaşama  </a:t>
            </a:r>
            <a:r>
              <a:rPr dirty="0" sz="1800" spc="-100">
                <a:solidFill>
                  <a:srgbClr val="D2523B"/>
                </a:solidFill>
                <a:latin typeface="Arial"/>
                <a:cs typeface="Arial"/>
              </a:rPr>
              <a:t>olasılığı(0.05+0.15+0.20)=0.4’tür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54685">
              <a:lnSpc>
                <a:spcPct val="100000"/>
              </a:lnSpc>
            </a:pPr>
            <a:r>
              <a:rPr dirty="0" sz="2800" b="0">
                <a:latin typeface="Arial"/>
                <a:cs typeface="Arial"/>
              </a:rPr>
              <a:t>Stokastik </a:t>
            </a:r>
            <a:r>
              <a:rPr dirty="0" sz="2800" spc="-5" b="0">
                <a:latin typeface="Arial"/>
                <a:cs typeface="Arial"/>
              </a:rPr>
              <a:t>mi </a:t>
            </a:r>
            <a:r>
              <a:rPr dirty="0" sz="2800" b="0">
                <a:latin typeface="Arial"/>
                <a:cs typeface="Arial"/>
              </a:rPr>
              <a:t>Deterministik</a:t>
            </a:r>
            <a:r>
              <a:rPr dirty="0" sz="2800" spc="-55" b="0">
                <a:latin typeface="Arial"/>
                <a:cs typeface="Arial"/>
              </a:rPr>
              <a:t> </a:t>
            </a:r>
            <a:r>
              <a:rPr dirty="0" sz="2800" spc="-5" b="0">
                <a:latin typeface="Arial"/>
                <a:cs typeface="Arial"/>
              </a:rPr>
              <a:t>mi?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687576"/>
            <a:ext cx="4648200" cy="3198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35550" y="1706626"/>
            <a:ext cx="4646549" cy="3160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742" y="349758"/>
            <a:ext cx="2727325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0"/>
              <a:t>B</a:t>
            </a:r>
            <a:r>
              <a:rPr dirty="0" spc="-100"/>
              <a:t>E</a:t>
            </a:r>
            <a:r>
              <a:rPr dirty="0" spc="-100"/>
              <a:t>N</a:t>
            </a:r>
            <a:r>
              <a:rPr dirty="0" spc="-100"/>
              <a:t>Z</a:t>
            </a:r>
            <a:r>
              <a:rPr dirty="0" spc="-114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39" y="1488313"/>
            <a:ext cx="617918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5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Sistemin Performans</a:t>
            </a:r>
            <a:r>
              <a:rPr dirty="0" sz="3600" spc="-56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Ölçütleri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3" y="2636265"/>
            <a:ext cx="8714105" cy="3181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Çevrim </a:t>
            </a:r>
            <a:r>
              <a:rPr dirty="0" sz="24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Zamanı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ürünün üretilme</a:t>
            </a:r>
            <a:r>
              <a:rPr dirty="0" sz="2400" spc="-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zamanı</a:t>
            </a:r>
            <a:endParaRPr sz="24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  <a:tab pos="1405255" algn="l"/>
                <a:tab pos="2935605" algn="l"/>
                <a:tab pos="3872865" algn="l"/>
                <a:tab pos="4133850" algn="l"/>
                <a:tab pos="5626100" algn="l"/>
                <a:tab pos="6358890" algn="l"/>
                <a:tab pos="7785734" algn="l"/>
              </a:tabLst>
            </a:pPr>
            <a:r>
              <a:rPr dirty="0" sz="24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Do</a:t>
            </a:r>
            <a:r>
              <a:rPr dirty="0" sz="2400" spc="5" b="1" u="heavy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z="24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z="2400" spc="5" b="1" u="heavy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z="24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uk</a:t>
            </a: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(ku</a:t>
            </a: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z="2400" spc="10" b="1" u="heavy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anım)	</a:t>
            </a: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Oranı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	: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ip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an</a:t>
            </a:r>
            <a:r>
              <a:rPr dirty="0" sz="2400" spc="10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	ve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	pe</a:t>
            </a:r>
            <a:r>
              <a:rPr dirty="0" sz="2400" spc="1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so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lin	ü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en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olduğu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</a:t>
            </a:r>
            <a:r>
              <a:rPr dirty="0" sz="24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yüzdesi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Bekleme</a:t>
            </a:r>
            <a:r>
              <a:rPr dirty="0" sz="2400" spc="370" b="1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u="heavy">
                <a:solidFill>
                  <a:srgbClr val="FF3300"/>
                </a:solidFill>
                <a:latin typeface="Times New Roman"/>
                <a:cs typeface="Times New Roman"/>
              </a:rPr>
              <a:t>Zamanı</a:t>
            </a:r>
            <a:r>
              <a:rPr dirty="0" sz="2400" spc="360" b="1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r>
              <a:rPr dirty="0" sz="2400" spc="37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r>
              <a:rPr dirty="0" sz="2400" spc="3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müşterinin</a:t>
            </a:r>
            <a:r>
              <a:rPr dirty="0" sz="2400" spc="3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servis</a:t>
            </a:r>
            <a:r>
              <a:rPr dirty="0" sz="2400" spc="3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görebilmek</a:t>
            </a:r>
            <a:r>
              <a:rPr dirty="0" sz="2400" spc="3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</a:t>
            </a:r>
            <a:r>
              <a:rPr dirty="0" sz="2400" spc="3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veya</a:t>
            </a:r>
            <a:r>
              <a:rPr dirty="0" sz="2400" spc="3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endParaRPr sz="24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parçanın işlenebilmesi için kuyrukta geçirdiği ortalama</a:t>
            </a:r>
            <a:r>
              <a:rPr dirty="0" sz="2400" spc="-25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Kalite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Doğru özelliklere sahip ürün</a:t>
            </a:r>
            <a:r>
              <a:rPr dirty="0" sz="2400" spc="-1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yüzdesi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b="1" u="heavy">
                <a:solidFill>
                  <a:srgbClr val="FF3300"/>
                </a:solidFill>
                <a:latin typeface="Times New Roman"/>
                <a:cs typeface="Times New Roman"/>
              </a:rPr>
              <a:t>Maliyet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Sistemin</a:t>
            </a:r>
            <a:r>
              <a:rPr dirty="0" sz="24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Maliyeti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90" y="595629"/>
            <a:ext cx="440690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0">
                <a:latin typeface="Arial"/>
                <a:cs typeface="Arial"/>
              </a:rPr>
              <a:t>Stokastik </a:t>
            </a:r>
            <a:r>
              <a:rPr dirty="0" sz="2800" spc="-55" b="0">
                <a:latin typeface="Arial"/>
                <a:cs typeface="Arial"/>
              </a:rPr>
              <a:t>mi </a:t>
            </a:r>
            <a:r>
              <a:rPr dirty="0" sz="2800" spc="-90" b="0">
                <a:latin typeface="Arial"/>
                <a:cs typeface="Arial"/>
              </a:rPr>
              <a:t>Deterministik</a:t>
            </a:r>
            <a:r>
              <a:rPr dirty="0" sz="2800" spc="-550" b="0">
                <a:latin typeface="Arial"/>
                <a:cs typeface="Arial"/>
              </a:rPr>
              <a:t> </a:t>
            </a:r>
            <a:r>
              <a:rPr dirty="0" sz="2800" spc="-70" b="0">
                <a:latin typeface="Arial"/>
                <a:cs typeface="Arial"/>
              </a:rPr>
              <a:t>mi?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200" y="1557400"/>
            <a:ext cx="4856099" cy="48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3049" rIns="0" bIns="0" rtlCol="0" vert="horz">
            <a:spAutoFit/>
          </a:bodyPr>
          <a:lstStyle/>
          <a:p>
            <a:pPr marL="5029835">
              <a:lnSpc>
                <a:spcPct val="100000"/>
              </a:lnSpc>
              <a:spcBef>
                <a:spcPts val="475"/>
              </a:spcBef>
            </a:pPr>
            <a:r>
              <a:rPr dirty="0" sz="1800" spc="-45">
                <a:latin typeface="Arial"/>
                <a:cs typeface="Arial"/>
              </a:rPr>
              <a:t>Tablo </a:t>
            </a:r>
            <a:r>
              <a:rPr dirty="0" sz="1800" spc="-5">
                <a:latin typeface="Arial"/>
                <a:cs typeface="Arial"/>
              </a:rPr>
              <a:t>2.7’deki rastgele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sayı</a:t>
            </a:r>
            <a:endParaRPr sz="1800">
              <a:latin typeface="Arial"/>
              <a:cs typeface="Arial"/>
            </a:endParaRPr>
          </a:p>
          <a:p>
            <a:pPr marL="4930775" marR="605155">
              <a:lnSpc>
                <a:spcPct val="120000"/>
              </a:lnSpc>
              <a:spcBef>
                <a:spcPts val="225"/>
              </a:spcBef>
            </a:pPr>
            <a:r>
              <a:rPr dirty="0" sz="1800" spc="-5">
                <a:latin typeface="Arial"/>
                <a:cs typeface="Arial"/>
              </a:rPr>
              <a:t>tablosunda,0-99 değer aralığından  bir özet </a:t>
            </a:r>
            <a:r>
              <a:rPr dirty="0" sz="1800" spc="-10">
                <a:latin typeface="Arial"/>
                <a:cs typeface="Arial"/>
              </a:rPr>
              <a:t>yer </a:t>
            </a:r>
            <a:r>
              <a:rPr dirty="0" sz="1800" spc="-5">
                <a:latin typeface="Arial"/>
                <a:cs typeface="Arial"/>
              </a:rPr>
              <a:t>almaktadır ve </a:t>
            </a:r>
            <a:r>
              <a:rPr dirty="0" sz="1800" spc="-10">
                <a:latin typeface="Arial"/>
                <a:cs typeface="Arial"/>
              </a:rPr>
              <a:t>bu  </a:t>
            </a:r>
            <a:r>
              <a:rPr dirty="0" sz="1800" spc="-5">
                <a:latin typeface="Arial"/>
                <a:cs typeface="Arial"/>
              </a:rPr>
              <a:t>aralıktaki her bir </a:t>
            </a:r>
            <a:r>
              <a:rPr dirty="0" sz="1800" spc="-10">
                <a:latin typeface="Arial"/>
                <a:cs typeface="Arial"/>
              </a:rPr>
              <a:t>sayının </a:t>
            </a:r>
            <a:r>
              <a:rPr dirty="0" sz="1800" spc="-5">
                <a:latin typeface="Arial"/>
                <a:cs typeface="Arial"/>
              </a:rPr>
              <a:t>tablonun  herhangi bir </a:t>
            </a:r>
            <a:r>
              <a:rPr dirty="0" sz="1800" spc="-10">
                <a:latin typeface="Arial"/>
                <a:cs typeface="Arial"/>
              </a:rPr>
              <a:t>yerinde </a:t>
            </a:r>
            <a:r>
              <a:rPr dirty="0" sz="1800" spc="-5">
                <a:latin typeface="Arial"/>
                <a:cs typeface="Arial"/>
              </a:rPr>
              <a:t>görünme  olasılığı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eşittir.</a:t>
            </a:r>
            <a:endParaRPr sz="1800">
              <a:latin typeface="Arial"/>
              <a:cs typeface="Arial"/>
            </a:endParaRPr>
          </a:p>
          <a:p>
            <a:pPr marL="4930775" marR="5080" indent="313690">
              <a:lnSpc>
                <a:spcPct val="120000"/>
              </a:lnSpc>
            </a:pPr>
            <a:r>
              <a:rPr dirty="0" sz="1800" spc="-30">
                <a:latin typeface="Arial"/>
                <a:cs typeface="Arial"/>
              </a:rPr>
              <a:t>Tablodaki </a:t>
            </a:r>
            <a:r>
              <a:rPr dirty="0" sz="1800" spc="-5">
                <a:latin typeface="Arial"/>
                <a:cs typeface="Arial"/>
              </a:rPr>
              <a:t>ilk rassal </a:t>
            </a:r>
            <a:r>
              <a:rPr dirty="0" sz="1800" spc="-10">
                <a:latin typeface="Arial"/>
                <a:cs typeface="Arial"/>
              </a:rPr>
              <a:t>sayı </a:t>
            </a:r>
            <a:r>
              <a:rPr dirty="0" sz="1800" spc="-5">
                <a:latin typeface="Arial"/>
                <a:cs typeface="Arial"/>
              </a:rPr>
              <a:t>27 dir; şekil  2.3’e göre </a:t>
            </a:r>
            <a:r>
              <a:rPr dirty="0" sz="1800" spc="-10">
                <a:latin typeface="Arial"/>
                <a:cs typeface="Arial"/>
              </a:rPr>
              <a:t>bu </a:t>
            </a:r>
            <a:r>
              <a:rPr dirty="0" sz="1800" spc="-15">
                <a:latin typeface="Arial"/>
                <a:cs typeface="Arial"/>
              </a:rPr>
              <a:t>sayıya </a:t>
            </a:r>
            <a:r>
              <a:rPr dirty="0" sz="1800" spc="-5">
                <a:latin typeface="Arial"/>
                <a:cs typeface="Arial"/>
              </a:rPr>
              <a:t>karşılık gelen nokta  3 </a:t>
            </a:r>
            <a:r>
              <a:rPr dirty="0" sz="1800" spc="-25">
                <a:latin typeface="Arial"/>
                <a:cs typeface="Arial"/>
              </a:rPr>
              <a:t>gündür.Yani, </a:t>
            </a:r>
            <a:r>
              <a:rPr dirty="0" sz="1800" spc="-5">
                <a:latin typeface="Arial"/>
                <a:cs typeface="Arial"/>
              </a:rPr>
              <a:t>3 gün 0.27 </a:t>
            </a:r>
            <a:r>
              <a:rPr dirty="0" sz="1800" spc="-5" u="heavy">
                <a:latin typeface="Arial"/>
                <a:cs typeface="Arial"/>
              </a:rPr>
              <a:t>rassal  </a:t>
            </a:r>
            <a:r>
              <a:rPr dirty="0" sz="1800" spc="-10" u="heavy">
                <a:latin typeface="Arial"/>
                <a:cs typeface="Arial"/>
              </a:rPr>
              <a:t>sayısıyla</a:t>
            </a:r>
            <a:r>
              <a:rPr dirty="0" sz="1800" spc="15" u="heavy">
                <a:latin typeface="Arial"/>
                <a:cs typeface="Arial"/>
              </a:rPr>
              <a:t> </a:t>
            </a:r>
            <a:r>
              <a:rPr dirty="0" sz="1800" spc="-15" u="heavy">
                <a:latin typeface="Arial"/>
                <a:cs typeface="Arial"/>
              </a:rPr>
              <a:t>ilişkilidir.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90" y="595629"/>
            <a:ext cx="440690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0">
                <a:latin typeface="Arial"/>
                <a:cs typeface="Arial"/>
              </a:rPr>
              <a:t>Stokastik </a:t>
            </a:r>
            <a:r>
              <a:rPr dirty="0" sz="2800" spc="-55" b="0">
                <a:latin typeface="Arial"/>
                <a:cs typeface="Arial"/>
              </a:rPr>
              <a:t>mi </a:t>
            </a:r>
            <a:r>
              <a:rPr dirty="0" sz="2800" spc="-90" b="0">
                <a:latin typeface="Arial"/>
                <a:cs typeface="Arial"/>
              </a:rPr>
              <a:t>Deterministik</a:t>
            </a:r>
            <a:r>
              <a:rPr dirty="0" sz="2800" spc="-550" b="0">
                <a:latin typeface="Arial"/>
                <a:cs typeface="Arial"/>
              </a:rPr>
              <a:t> </a:t>
            </a:r>
            <a:r>
              <a:rPr dirty="0" sz="2800" spc="-70" b="0">
                <a:latin typeface="Arial"/>
                <a:cs typeface="Arial"/>
              </a:rPr>
              <a:t>mi?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6579" y="1631137"/>
            <a:ext cx="3978275" cy="40608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99060">
              <a:lnSpc>
                <a:spcPts val="3060"/>
              </a:lnSpc>
              <a:spcBef>
                <a:spcPts val="55"/>
              </a:spcBef>
            </a:pP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Tablo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2.9 iki politikanın 50 gün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 benzetimini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göstermektedir.</a:t>
            </a:r>
            <a:r>
              <a:rPr dirty="0" sz="2000" spc="-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Ayrı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yenileme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politikası(mevcut)</a:t>
            </a:r>
            <a:endParaRPr sz="2000">
              <a:latin typeface="Arial"/>
              <a:cs typeface="Arial"/>
            </a:endParaRPr>
          </a:p>
          <a:p>
            <a:pPr marL="12700" marR="64135">
              <a:lnSpc>
                <a:spcPct val="12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durumunda, iki birimden her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birinin  yenilenmesi her birinin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arıza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zamanının(birikimli ömür) 50 güne  eşit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daha büyük oluncaya  kadar benzetimi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yapılmıştır.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solidFill>
                  <a:srgbClr val="292934"/>
                </a:solidFill>
                <a:latin typeface="Arial"/>
                <a:cs typeface="Arial"/>
              </a:rPr>
              <a:t>Böylece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29 birim, her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birim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50$’dan 50 gün için toplam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1450$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maliyete yol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açmıştır.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200" y="1484375"/>
            <a:ext cx="5168900" cy="4897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 b="0">
                <a:latin typeface="Arial"/>
                <a:cs typeface="Arial"/>
              </a:rPr>
              <a:t>Kesikli </a:t>
            </a:r>
            <a:r>
              <a:rPr dirty="0" sz="2800" spc="-70" b="0">
                <a:latin typeface="Arial"/>
                <a:cs typeface="Arial"/>
              </a:rPr>
              <a:t>veya </a:t>
            </a:r>
            <a:r>
              <a:rPr dirty="0" sz="2800" spc="-85" b="0">
                <a:latin typeface="Arial"/>
                <a:cs typeface="Arial"/>
              </a:rPr>
              <a:t>Sürekli</a:t>
            </a:r>
            <a:r>
              <a:rPr dirty="0" sz="2800" spc="-560" b="0">
                <a:latin typeface="Arial"/>
                <a:cs typeface="Arial"/>
              </a:rPr>
              <a:t> </a:t>
            </a:r>
            <a:r>
              <a:rPr dirty="0" sz="2800" spc="-85" b="0">
                <a:latin typeface="Arial"/>
                <a:cs typeface="Arial"/>
              </a:rPr>
              <a:t>Değişme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38934"/>
            <a:ext cx="8168005" cy="2497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622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Bir benzetim modelinde bulunan değişkenlerin</a:t>
            </a:r>
            <a:r>
              <a:rPr dirty="0" sz="2400" spc="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değerlerinin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tabLst>
                <a:tab pos="234569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dört farklı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yolla	değişeceği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düşünülebilir: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Wingdings"/>
              <a:buChar char=""/>
              <a:tabLst>
                <a:tab pos="29972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Her bir zaman noktasında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sürekli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>
                <a:solidFill>
                  <a:srgbClr val="92A199"/>
                </a:solidFill>
                <a:latin typeface="Wingdings"/>
                <a:cs typeface="Wingdings"/>
              </a:rPr>
              <a:t>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Sürekli fakat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yalnız kesikli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zaman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noktalarında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50" spc="-5">
                <a:solidFill>
                  <a:srgbClr val="92A199"/>
                </a:solidFill>
                <a:latin typeface="Wingdings"/>
                <a:cs typeface="Wingdings"/>
              </a:rPr>
              <a:t>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Herhangi bir zaman noktasında</a:t>
            </a:r>
            <a:r>
              <a:rPr dirty="0" sz="2400" spc="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kesikli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50" spc="-5">
                <a:solidFill>
                  <a:srgbClr val="92A199"/>
                </a:solidFill>
                <a:latin typeface="Wingdings"/>
                <a:cs typeface="Wingdings"/>
              </a:rPr>
              <a:t>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Kesikli ve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yalnız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zamanın kesikli</a:t>
            </a:r>
            <a:r>
              <a:rPr dirty="0" sz="2400" spc="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noktalarında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" y="289940"/>
            <a:ext cx="266763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/>
              <a:t>Kesikli</a:t>
            </a:r>
            <a:r>
              <a:rPr dirty="0" sz="2800" spc="-295"/>
              <a:t> </a:t>
            </a:r>
            <a:r>
              <a:rPr dirty="0" sz="2800" spc="-85"/>
              <a:t>Benzetim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8688" y="801370"/>
            <a:ext cx="9274810" cy="565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FF0000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Kesikli sistemlerde, durum değişkenleri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zaman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içinde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yalnızca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kesikli</a:t>
            </a:r>
            <a:r>
              <a:rPr dirty="0" sz="2200" spc="1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noktalarda</a:t>
            </a:r>
            <a:endParaRPr sz="22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değişir. </a:t>
            </a:r>
            <a:r>
              <a:rPr dirty="0" sz="2200" spc="-5">
                <a:solidFill>
                  <a:srgbClr val="92A199"/>
                </a:solidFill>
                <a:latin typeface="Times New Roman"/>
                <a:cs typeface="Times New Roman"/>
              </a:rPr>
              <a:t>Örnek:</a:t>
            </a:r>
            <a:r>
              <a:rPr dirty="0" sz="2200" spc="10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Banka</a:t>
            </a:r>
            <a:endParaRPr sz="2200">
              <a:latin typeface="Times New Roman"/>
              <a:cs typeface="Times New Roman"/>
            </a:endParaRPr>
          </a:p>
          <a:p>
            <a:pPr marL="195580" marR="57150">
              <a:lnSpc>
                <a:spcPct val="100000"/>
              </a:lnSpc>
              <a:spcBef>
                <a:spcPts val="1125"/>
              </a:spcBef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Müşteri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sayısı,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sisteme müşteri geldiğinde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veya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müşteri servisi tamamlandığında  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değişir.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Trenlerin,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her birinden yolcuların alınıp bırakıldığı istasyondan</a:t>
            </a:r>
            <a:r>
              <a:rPr dirty="0" sz="2200" spc="2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istasyona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geçtiği bir yer altı demiryolunu</a:t>
            </a:r>
            <a:r>
              <a:rPr dirty="0" sz="2200" spc="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düşünelim: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850" spc="-20">
                <a:solidFill>
                  <a:srgbClr val="92A199"/>
                </a:solidFill>
                <a:latin typeface="Wingdings"/>
                <a:cs typeface="Wingdings"/>
              </a:rPr>
              <a:t></a:t>
            </a:r>
            <a:r>
              <a:rPr dirty="0" sz="2200" spc="-20">
                <a:solidFill>
                  <a:srgbClr val="292934"/>
                </a:solidFill>
                <a:latin typeface="Arial"/>
                <a:cs typeface="Arial"/>
              </a:rPr>
              <a:t>Tren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istasyonda</a:t>
            </a:r>
            <a:r>
              <a:rPr dirty="0" sz="22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durur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50">
                <a:solidFill>
                  <a:srgbClr val="92A199"/>
                </a:solidFill>
                <a:latin typeface="Wingdings"/>
                <a:cs typeface="Wingdings"/>
              </a:rPr>
              <a:t>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Kapı şimdi</a:t>
            </a:r>
            <a:r>
              <a:rPr dirty="0" sz="22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açık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850">
                <a:solidFill>
                  <a:srgbClr val="92A199"/>
                </a:solidFill>
                <a:latin typeface="Wingdings"/>
                <a:cs typeface="Wingdings"/>
              </a:rPr>
              <a:t>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Kapı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şimdi</a:t>
            </a:r>
            <a:r>
              <a:rPr dirty="0" sz="22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kapalı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850" spc="-20">
                <a:solidFill>
                  <a:srgbClr val="92A199"/>
                </a:solidFill>
                <a:latin typeface="Wingdings"/>
                <a:cs typeface="Wingdings"/>
              </a:rPr>
              <a:t></a:t>
            </a:r>
            <a:r>
              <a:rPr dirty="0" sz="2200" spc="-20">
                <a:solidFill>
                  <a:srgbClr val="292934"/>
                </a:solidFill>
                <a:latin typeface="Arial"/>
                <a:cs typeface="Arial"/>
              </a:rPr>
              <a:t>Tren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istasyondan hareket</a:t>
            </a:r>
            <a:r>
              <a:rPr dirty="0" sz="22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eder</a:t>
            </a:r>
            <a:endParaRPr sz="2200">
              <a:latin typeface="Arial"/>
              <a:cs typeface="Arial"/>
            </a:endParaRPr>
          </a:p>
          <a:p>
            <a:pPr marL="195580" marR="60325" indent="12827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Bu sistemin kesikli model kullanarak benzetimini yapmak için kapıları  açmak veya istasyonlar arası seyahat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için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alınan zaman; ya deterministik  olarak bilinir ya da bazı uygun dağılımlardan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örneklenebilir.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Böylece ,  örneğin tren istasyonu terk etmeye başladığı zaman sonraki istasyona  ulaşması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, belirtilen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bu seyahat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süresi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yoluyla</a:t>
            </a:r>
            <a:r>
              <a:rPr dirty="0" sz="22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programlanabilir.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40" y="513715"/>
            <a:ext cx="388874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11780" algn="l"/>
              </a:tabLst>
            </a:pPr>
            <a:r>
              <a:rPr dirty="0" sz="2800" spc="-105"/>
              <a:t>K</a:t>
            </a:r>
            <a:r>
              <a:rPr dirty="0" sz="2800" spc="-95"/>
              <a:t>es</a:t>
            </a:r>
            <a:r>
              <a:rPr dirty="0" sz="2800" spc="-100"/>
              <a:t>i</a:t>
            </a:r>
            <a:r>
              <a:rPr dirty="0" sz="2800" spc="-95"/>
              <a:t>k</a:t>
            </a:r>
            <a:r>
              <a:rPr dirty="0" sz="2800" spc="-100"/>
              <a:t>l</a:t>
            </a:r>
            <a:r>
              <a:rPr dirty="0" sz="2800" spc="-5"/>
              <a:t>i</a:t>
            </a:r>
            <a:r>
              <a:rPr dirty="0" sz="2800" spc="-225"/>
              <a:t> </a:t>
            </a:r>
            <a:r>
              <a:rPr dirty="0" sz="2800" spc="-105"/>
              <a:t>B</a:t>
            </a:r>
            <a:r>
              <a:rPr dirty="0" sz="2800" spc="-95"/>
              <a:t>e</a:t>
            </a:r>
            <a:r>
              <a:rPr dirty="0" sz="2800" spc="-110"/>
              <a:t>n</a:t>
            </a:r>
            <a:r>
              <a:rPr dirty="0" sz="2800" spc="-95"/>
              <a:t>z</a:t>
            </a:r>
            <a:r>
              <a:rPr dirty="0" sz="2800" spc="-95"/>
              <a:t>e</a:t>
            </a:r>
            <a:r>
              <a:rPr dirty="0" sz="2800" spc="-100"/>
              <a:t>ti</a:t>
            </a:r>
            <a:r>
              <a:rPr dirty="0" sz="2800" spc="-5"/>
              <a:t>m</a:t>
            </a:r>
            <a:r>
              <a:rPr dirty="0" sz="2800"/>
              <a:t>	</a:t>
            </a:r>
            <a:r>
              <a:rPr dirty="0" sz="2800" spc="-105"/>
              <a:t>M</a:t>
            </a:r>
            <a:r>
              <a:rPr dirty="0" sz="2800" spc="-110"/>
              <a:t>od</a:t>
            </a:r>
            <a:r>
              <a:rPr dirty="0" sz="2800" spc="-95"/>
              <a:t>e</a:t>
            </a:r>
            <a:r>
              <a:rPr dirty="0" sz="2800" spc="-100"/>
              <a:t>l</a:t>
            </a:r>
            <a:r>
              <a:rPr dirty="0" sz="2800" spc="-5"/>
              <a:t>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9112" y="979932"/>
            <a:ext cx="4090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  <a:tab pos="1285240" algn="l"/>
                <a:tab pos="1830705" algn="l"/>
                <a:tab pos="3155315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Kesikli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	b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	benze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im	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odel</a:t>
            </a:r>
            <a:r>
              <a:rPr dirty="0" sz="2400" spc="1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3042" y="979932"/>
            <a:ext cx="42106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9600" algn="l"/>
                <a:tab pos="1612900" algn="l"/>
                <a:tab pos="2635250" algn="l"/>
                <a:tab pos="318262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her	za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an	kes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	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ir	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1954" y="6239764"/>
            <a:ext cx="3254375" cy="133350"/>
          </a:xfrm>
          <a:custGeom>
            <a:avLst/>
            <a:gdLst/>
            <a:ahLst/>
            <a:cxnLst/>
            <a:rect l="l" t="t" r="r" b="b"/>
            <a:pathLst>
              <a:path w="3254375" h="133350">
                <a:moveTo>
                  <a:pt x="3120897" y="0"/>
                </a:moveTo>
                <a:lnTo>
                  <a:pt x="3120897" y="133350"/>
                </a:lnTo>
                <a:lnTo>
                  <a:pt x="3209797" y="88900"/>
                </a:lnTo>
                <a:lnTo>
                  <a:pt x="3143122" y="88900"/>
                </a:lnTo>
                <a:lnTo>
                  <a:pt x="3143122" y="44450"/>
                </a:lnTo>
                <a:lnTo>
                  <a:pt x="3209797" y="44450"/>
                </a:lnTo>
                <a:lnTo>
                  <a:pt x="3120897" y="0"/>
                </a:lnTo>
                <a:close/>
              </a:path>
              <a:path w="3254375" h="133350">
                <a:moveTo>
                  <a:pt x="3120897" y="44450"/>
                </a:moveTo>
                <a:lnTo>
                  <a:pt x="0" y="44450"/>
                </a:lnTo>
                <a:lnTo>
                  <a:pt x="0" y="88900"/>
                </a:lnTo>
                <a:lnTo>
                  <a:pt x="3120897" y="88900"/>
                </a:lnTo>
                <a:lnTo>
                  <a:pt x="3120897" y="44450"/>
                </a:lnTo>
                <a:close/>
              </a:path>
              <a:path w="3254375" h="133350">
                <a:moveTo>
                  <a:pt x="3209797" y="44450"/>
                </a:moveTo>
                <a:lnTo>
                  <a:pt x="3143122" y="44450"/>
                </a:lnTo>
                <a:lnTo>
                  <a:pt x="3143122" y="88900"/>
                </a:lnTo>
                <a:lnTo>
                  <a:pt x="3209797" y="88900"/>
                </a:lnTo>
                <a:lnTo>
                  <a:pt x="3254248" y="66675"/>
                </a:lnTo>
                <a:lnTo>
                  <a:pt x="3209797" y="4445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5279" y="4279646"/>
            <a:ext cx="133350" cy="2026920"/>
          </a:xfrm>
          <a:custGeom>
            <a:avLst/>
            <a:gdLst/>
            <a:ahLst/>
            <a:cxnLst/>
            <a:rect l="l" t="t" r="r" b="b"/>
            <a:pathLst>
              <a:path w="133350" h="2026920">
                <a:moveTo>
                  <a:pt x="88900" y="111124"/>
                </a:moveTo>
                <a:lnTo>
                  <a:pt x="44450" y="111124"/>
                </a:lnTo>
                <a:lnTo>
                  <a:pt x="44450" y="2026792"/>
                </a:lnTo>
                <a:lnTo>
                  <a:pt x="88900" y="2026792"/>
                </a:lnTo>
                <a:lnTo>
                  <a:pt x="88900" y="111124"/>
                </a:lnTo>
                <a:close/>
              </a:path>
              <a:path w="133350" h="2026920">
                <a:moveTo>
                  <a:pt x="66675" y="0"/>
                </a:moveTo>
                <a:lnTo>
                  <a:pt x="0" y="133349"/>
                </a:lnTo>
                <a:lnTo>
                  <a:pt x="44450" y="133349"/>
                </a:lnTo>
                <a:lnTo>
                  <a:pt x="44450" y="111124"/>
                </a:lnTo>
                <a:lnTo>
                  <a:pt x="122237" y="111124"/>
                </a:lnTo>
                <a:lnTo>
                  <a:pt x="66675" y="0"/>
                </a:lnTo>
                <a:close/>
              </a:path>
              <a:path w="133350" h="2026920">
                <a:moveTo>
                  <a:pt x="122237" y="111124"/>
                </a:moveTo>
                <a:lnTo>
                  <a:pt x="88900" y="111124"/>
                </a:lnTo>
                <a:lnTo>
                  <a:pt x="88900" y="133349"/>
                </a:lnTo>
                <a:lnTo>
                  <a:pt x="133350" y="133349"/>
                </a:lnTo>
                <a:lnTo>
                  <a:pt x="122237" y="11112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8780" y="6114897"/>
            <a:ext cx="110489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112" y="1309115"/>
            <a:ext cx="8484870" cy="47879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194945" marR="5080">
              <a:lnSpc>
                <a:spcPts val="2590"/>
              </a:lnSpc>
              <a:spcBef>
                <a:spcPts val="325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kullanılmaz. Belirli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kesikli veya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sürekli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modelin kullanılacağına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dair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karar,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çalışmanın amacına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bağlıdır.</a:t>
            </a:r>
            <a:endParaRPr sz="2400">
              <a:latin typeface="Times New Roman"/>
              <a:cs typeface="Times New Roman"/>
            </a:endParaRPr>
          </a:p>
          <a:p>
            <a:pPr algn="just" marL="195580" marR="5080" indent="-182880">
              <a:lnSpc>
                <a:spcPct val="90000"/>
              </a:lnSpc>
              <a:spcBef>
                <a:spcPts val="1160"/>
              </a:spcBef>
              <a:buSzPct val="83333"/>
              <a:buFont typeface="Arial"/>
              <a:buChar char="•"/>
              <a:tabLst>
                <a:tab pos="195580" algn="l"/>
              </a:tabLst>
            </a:pPr>
            <a:r>
              <a:rPr dirty="0" sz="2400" spc="-5" b="1">
                <a:solidFill>
                  <a:srgbClr val="92A199"/>
                </a:solidFill>
                <a:latin typeface="Times New Roman"/>
                <a:cs typeface="Times New Roman"/>
              </a:rPr>
              <a:t>Örneğin;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çevre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yolunda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trafik akışının modellenmesi, arabaların  hareketi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özellikleri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önemli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ise kesikli bir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modeldir.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Arabaların  hareketi bir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bütün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olarak dikkate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alınıyorsa,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trafik akışı; sürekli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bir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olarak diferansiyel eşitlikler ile</a:t>
            </a:r>
            <a:r>
              <a:rPr dirty="0" sz="2400" spc="-1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tanımlanabilir.</a:t>
            </a:r>
            <a:endParaRPr sz="2400">
              <a:latin typeface="Times New Roman"/>
              <a:cs typeface="Times New Roman"/>
            </a:endParaRPr>
          </a:p>
          <a:p>
            <a:pPr marL="1089025">
              <a:lnSpc>
                <a:spcPts val="1860"/>
              </a:lnSpc>
              <a:spcBef>
                <a:spcPts val="1290"/>
              </a:spcBef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Bekleyen Müşteri</a:t>
            </a:r>
            <a:r>
              <a:rPr dirty="0" sz="1800" spc="-10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Sayısı</a:t>
            </a:r>
            <a:endParaRPr sz="1800">
              <a:latin typeface="Times New Roman"/>
              <a:cs typeface="Times New Roman"/>
            </a:endParaRPr>
          </a:p>
          <a:p>
            <a:pPr marL="1958339">
              <a:lnSpc>
                <a:spcPts val="1860"/>
              </a:lnSpc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5</a:t>
            </a:r>
            <a:r>
              <a:rPr dirty="0" sz="1800" spc="-11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958339">
              <a:lnSpc>
                <a:spcPct val="100000"/>
              </a:lnSpc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4</a:t>
            </a:r>
            <a:r>
              <a:rPr dirty="0" sz="1800" spc="-11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958339">
              <a:lnSpc>
                <a:spcPct val="100000"/>
              </a:lnSpc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3</a:t>
            </a:r>
            <a:r>
              <a:rPr dirty="0" sz="1800" spc="-11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958339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2</a:t>
            </a:r>
            <a:r>
              <a:rPr dirty="0" sz="1800" spc="-11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5260" y="6359652"/>
            <a:ext cx="27241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1800" spc="-11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33141" y="600600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79" y="0"/>
                </a:lnTo>
              </a:path>
            </a:pathLst>
          </a:custGeom>
          <a:ln w="3175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8619" y="5705576"/>
            <a:ext cx="365760" cy="635"/>
          </a:xfrm>
          <a:custGeom>
            <a:avLst/>
            <a:gdLst/>
            <a:ahLst/>
            <a:cxnLst/>
            <a:rect l="l" t="t" r="r" b="b"/>
            <a:pathLst>
              <a:path w="365760" h="635">
                <a:moveTo>
                  <a:pt x="0" y="0"/>
                </a:moveTo>
                <a:lnTo>
                  <a:pt x="365378" y="12"/>
                </a:lnTo>
              </a:path>
            </a:pathLst>
          </a:custGeom>
          <a:ln w="3175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4223" y="600600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78" y="0"/>
                </a:lnTo>
              </a:path>
            </a:pathLst>
          </a:custGeom>
          <a:ln w="3175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19066" y="5705576"/>
            <a:ext cx="365760" cy="635"/>
          </a:xfrm>
          <a:custGeom>
            <a:avLst/>
            <a:gdLst/>
            <a:ahLst/>
            <a:cxnLst/>
            <a:rect l="l" t="t" r="r" b="b"/>
            <a:pathLst>
              <a:path w="365760" h="635">
                <a:moveTo>
                  <a:pt x="0" y="0"/>
                </a:moveTo>
                <a:lnTo>
                  <a:pt x="365379" y="12"/>
                </a:lnTo>
              </a:path>
            </a:pathLst>
          </a:custGeom>
          <a:ln w="3175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10150" y="510552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505" y="0"/>
                </a:lnTo>
              </a:path>
            </a:pathLst>
          </a:custGeom>
          <a:ln w="3175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4671" y="54432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78" y="0"/>
                </a:lnTo>
              </a:path>
            </a:pathLst>
          </a:custGeom>
          <a:ln w="3175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05754" y="484238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79" y="0"/>
                </a:lnTo>
              </a:path>
            </a:pathLst>
          </a:custGeom>
          <a:ln w="3175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" y="326516"/>
            <a:ext cx="383921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/>
              <a:t>Sürekli Benzetim</a:t>
            </a:r>
            <a:r>
              <a:rPr dirty="0" sz="2800" spc="-400"/>
              <a:t> </a:t>
            </a:r>
            <a:r>
              <a:rPr dirty="0" sz="2800" spc="-85"/>
              <a:t>Modeli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034410" y="5343652"/>
            <a:ext cx="133350" cy="1267460"/>
          </a:xfrm>
          <a:custGeom>
            <a:avLst/>
            <a:gdLst/>
            <a:ahLst/>
            <a:cxnLst/>
            <a:rect l="l" t="t" r="r" b="b"/>
            <a:pathLst>
              <a:path w="133350" h="1267459">
                <a:moveTo>
                  <a:pt x="88900" y="111125"/>
                </a:moveTo>
                <a:lnTo>
                  <a:pt x="44450" y="111125"/>
                </a:lnTo>
                <a:lnTo>
                  <a:pt x="44450" y="1267460"/>
                </a:lnTo>
                <a:lnTo>
                  <a:pt x="88900" y="1267460"/>
                </a:lnTo>
                <a:lnTo>
                  <a:pt x="88900" y="111125"/>
                </a:lnTo>
                <a:close/>
              </a:path>
              <a:path w="133350" h="1267459">
                <a:moveTo>
                  <a:pt x="66675" y="0"/>
                </a:moveTo>
                <a:lnTo>
                  <a:pt x="0" y="133350"/>
                </a:lnTo>
                <a:lnTo>
                  <a:pt x="44450" y="133350"/>
                </a:lnTo>
                <a:lnTo>
                  <a:pt x="44450" y="111125"/>
                </a:lnTo>
                <a:lnTo>
                  <a:pt x="122237" y="111125"/>
                </a:lnTo>
                <a:lnTo>
                  <a:pt x="66675" y="0"/>
                </a:lnTo>
                <a:close/>
              </a:path>
              <a:path w="133350" h="1267459">
                <a:moveTo>
                  <a:pt x="122237" y="111125"/>
                </a:moveTo>
                <a:lnTo>
                  <a:pt x="88900" y="111125"/>
                </a:lnTo>
                <a:lnTo>
                  <a:pt x="88900" y="133350"/>
                </a:lnTo>
                <a:lnTo>
                  <a:pt x="133350" y="133350"/>
                </a:lnTo>
                <a:lnTo>
                  <a:pt x="122237" y="111125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1085" y="6544436"/>
            <a:ext cx="2438400" cy="133350"/>
          </a:xfrm>
          <a:custGeom>
            <a:avLst/>
            <a:gdLst/>
            <a:ahLst/>
            <a:cxnLst/>
            <a:rect l="l" t="t" r="r" b="b"/>
            <a:pathLst>
              <a:path w="2438400" h="133350">
                <a:moveTo>
                  <a:pt x="2304796" y="88899"/>
                </a:moveTo>
                <a:lnTo>
                  <a:pt x="2304796" y="133350"/>
                </a:lnTo>
                <a:lnTo>
                  <a:pt x="2393696" y="88900"/>
                </a:lnTo>
                <a:lnTo>
                  <a:pt x="2304796" y="88899"/>
                </a:lnTo>
                <a:close/>
              </a:path>
              <a:path w="2438400" h="133350">
                <a:moveTo>
                  <a:pt x="2304796" y="44449"/>
                </a:moveTo>
                <a:lnTo>
                  <a:pt x="2304796" y="88899"/>
                </a:lnTo>
                <a:lnTo>
                  <a:pt x="2327021" y="88900"/>
                </a:lnTo>
                <a:lnTo>
                  <a:pt x="2327021" y="44450"/>
                </a:lnTo>
                <a:lnTo>
                  <a:pt x="2304796" y="44449"/>
                </a:lnTo>
                <a:close/>
              </a:path>
              <a:path w="2438400" h="133350">
                <a:moveTo>
                  <a:pt x="2304796" y="0"/>
                </a:moveTo>
                <a:lnTo>
                  <a:pt x="2304796" y="44449"/>
                </a:lnTo>
                <a:lnTo>
                  <a:pt x="2327021" y="44450"/>
                </a:lnTo>
                <a:lnTo>
                  <a:pt x="2327021" y="88900"/>
                </a:lnTo>
                <a:lnTo>
                  <a:pt x="2393721" y="88887"/>
                </a:lnTo>
                <a:lnTo>
                  <a:pt x="2438146" y="66675"/>
                </a:lnTo>
                <a:lnTo>
                  <a:pt x="2304796" y="0"/>
                </a:lnTo>
                <a:close/>
              </a:path>
              <a:path w="2438400" h="133350">
                <a:moveTo>
                  <a:pt x="0" y="44437"/>
                </a:moveTo>
                <a:lnTo>
                  <a:pt x="0" y="88887"/>
                </a:lnTo>
                <a:lnTo>
                  <a:pt x="2304796" y="88899"/>
                </a:lnTo>
                <a:lnTo>
                  <a:pt x="2304796" y="44449"/>
                </a:lnTo>
                <a:lnTo>
                  <a:pt x="0" y="44437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6816" y="848486"/>
            <a:ext cx="8909685" cy="446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Sürekli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sistemlerde,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durum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değişkenleri zaman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boyunca sürekli olarak</a:t>
            </a:r>
            <a:r>
              <a:rPr dirty="0" sz="2000" spc="-1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değişir.</a:t>
            </a:r>
            <a:endParaRPr sz="2000">
              <a:latin typeface="Times New Roman"/>
              <a:cs typeface="Times New Roman"/>
            </a:endParaRPr>
          </a:p>
          <a:p>
            <a:pPr algn="ctr" marR="896619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Uçak örneğinde,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durum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değişkenleri hız ve pozisyon sürekli olarak</a:t>
            </a:r>
            <a:r>
              <a:rPr dirty="0" sz="2000" spc="-2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değişir.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Eğer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yer altı demiryolu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sürekli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değişmeye izin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veren bir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model</a:t>
            </a:r>
            <a:r>
              <a:rPr dirty="0" sz="2000" spc="-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tarafından</a:t>
            </a:r>
            <a:endParaRPr sz="20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benzetimi yapılmış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olsaydı, o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zaman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benzetim sürecinde değişkenlerin değerleri</a:t>
            </a:r>
            <a:r>
              <a:rPr dirty="0" sz="2000" spc="-1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sürekli  değişirdi.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Örneğin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istasyonlar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arasında gezen treni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göz önüne</a:t>
            </a:r>
            <a:r>
              <a:rPr dirty="0" sz="2000" spc="-1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Times New Roman"/>
                <a:cs typeface="Times New Roman"/>
              </a:rPr>
              <a:t>alalım.</a:t>
            </a:r>
            <a:endParaRPr sz="2000">
              <a:latin typeface="Times New Roman"/>
              <a:cs typeface="Times New Roman"/>
            </a:endParaRPr>
          </a:p>
          <a:p>
            <a:pPr marL="12700" marR="977265">
              <a:lnSpc>
                <a:spcPct val="120000"/>
              </a:lnSpc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Eğer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lokomotif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elektrikle çalışıyorsa, hareketsiz andan belli bir uygun</a:t>
            </a:r>
            <a:r>
              <a:rPr dirty="0" sz="2000" spc="-2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seyahat  hızına ulaşıncaya kadar trenin hızı düzgün olarak 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yükselir.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Bu hız kesikli 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miktarlarla</a:t>
            </a:r>
            <a:r>
              <a:rPr dirty="0" sz="2000" spc="-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değişmez.</a:t>
            </a:r>
            <a:endParaRPr sz="2000">
              <a:latin typeface="Times New Roman"/>
              <a:cs typeface="Times New Roman"/>
            </a:endParaRPr>
          </a:p>
          <a:p>
            <a:pPr marL="195580" marR="612140" indent="-1193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Eğer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benzetimin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sonuçları “hız” gibi sürekli değişkene ilişkin sistem</a:t>
            </a:r>
            <a:r>
              <a:rPr dirty="0" sz="2000" spc="-20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durumlarını 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içerirse, bir sürekli değişim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modeli</a:t>
            </a:r>
            <a:r>
              <a:rPr dirty="0" sz="2000" spc="-1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gerektirir.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ts val="2320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Sayısal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bilgisayarlar yalnız kesikli değerlerle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işlem</a:t>
            </a:r>
            <a:r>
              <a:rPr dirty="0" sz="2000" spc="-1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yaparlar.</a:t>
            </a:r>
            <a:endParaRPr sz="2000">
              <a:latin typeface="Times New Roman"/>
              <a:cs typeface="Times New Roman"/>
            </a:endParaRPr>
          </a:p>
          <a:p>
            <a:pPr marL="1645920">
              <a:lnSpc>
                <a:spcPts val="2080"/>
              </a:lnSpc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Uçağın</a:t>
            </a:r>
            <a:r>
              <a:rPr dirty="0" sz="1800" spc="-10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Hızı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1392" y="6468160"/>
            <a:ext cx="110489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6953" y="5645302"/>
            <a:ext cx="1873885" cy="677545"/>
          </a:xfrm>
          <a:custGeom>
            <a:avLst/>
            <a:gdLst/>
            <a:ahLst/>
            <a:cxnLst/>
            <a:rect l="l" t="t" r="r" b="b"/>
            <a:pathLst>
              <a:path w="1873885" h="677545">
                <a:moveTo>
                  <a:pt x="0" y="526364"/>
                </a:moveTo>
                <a:lnTo>
                  <a:pt x="26029" y="482456"/>
                </a:lnTo>
                <a:lnTo>
                  <a:pt x="52212" y="442071"/>
                </a:lnTo>
                <a:lnTo>
                  <a:pt x="78420" y="408338"/>
                </a:lnTo>
                <a:lnTo>
                  <a:pt x="131318" y="372064"/>
                </a:lnTo>
                <a:lnTo>
                  <a:pt x="158781" y="369522"/>
                </a:lnTo>
                <a:lnTo>
                  <a:pt x="185245" y="374414"/>
                </a:lnTo>
                <a:lnTo>
                  <a:pt x="209042" y="384390"/>
                </a:lnTo>
                <a:lnTo>
                  <a:pt x="227248" y="401436"/>
                </a:lnTo>
                <a:lnTo>
                  <a:pt x="241538" y="426016"/>
                </a:lnTo>
                <a:lnTo>
                  <a:pt x="256851" y="453533"/>
                </a:lnTo>
                <a:lnTo>
                  <a:pt x="278130" y="479386"/>
                </a:lnTo>
                <a:lnTo>
                  <a:pt x="308068" y="506104"/>
                </a:lnTo>
                <a:lnTo>
                  <a:pt x="343709" y="534973"/>
                </a:lnTo>
                <a:lnTo>
                  <a:pt x="381517" y="559534"/>
                </a:lnTo>
                <a:lnTo>
                  <a:pt x="417957" y="573328"/>
                </a:lnTo>
                <a:lnTo>
                  <a:pt x="455046" y="572891"/>
                </a:lnTo>
                <a:lnTo>
                  <a:pt x="493887" y="561981"/>
                </a:lnTo>
                <a:lnTo>
                  <a:pt x="529560" y="545003"/>
                </a:lnTo>
                <a:lnTo>
                  <a:pt x="574131" y="507995"/>
                </a:lnTo>
                <a:lnTo>
                  <a:pt x="588474" y="462652"/>
                </a:lnTo>
                <a:lnTo>
                  <a:pt x="592544" y="390982"/>
                </a:lnTo>
                <a:lnTo>
                  <a:pt x="588121" y="343161"/>
                </a:lnTo>
                <a:lnTo>
                  <a:pt x="585864" y="292209"/>
                </a:lnTo>
                <a:lnTo>
                  <a:pt x="592455" y="242430"/>
                </a:lnTo>
                <a:lnTo>
                  <a:pt x="609750" y="191466"/>
                </a:lnTo>
                <a:lnTo>
                  <a:pt x="634047" y="138444"/>
                </a:lnTo>
                <a:lnTo>
                  <a:pt x="663678" y="89920"/>
                </a:lnTo>
                <a:lnTo>
                  <a:pt x="696976" y="52450"/>
                </a:lnTo>
                <a:lnTo>
                  <a:pt x="737955" y="29407"/>
                </a:lnTo>
                <a:lnTo>
                  <a:pt x="786209" y="16833"/>
                </a:lnTo>
                <a:lnTo>
                  <a:pt x="833439" y="10327"/>
                </a:lnTo>
                <a:lnTo>
                  <a:pt x="871347" y="5486"/>
                </a:lnTo>
                <a:lnTo>
                  <a:pt x="896877" y="1371"/>
                </a:lnTo>
                <a:lnTo>
                  <a:pt x="914622" y="0"/>
                </a:lnTo>
                <a:lnTo>
                  <a:pt x="928032" y="1371"/>
                </a:lnTo>
                <a:lnTo>
                  <a:pt x="940562" y="5486"/>
                </a:lnTo>
                <a:lnTo>
                  <a:pt x="951043" y="12529"/>
                </a:lnTo>
                <a:lnTo>
                  <a:pt x="958214" y="22706"/>
                </a:lnTo>
                <a:lnTo>
                  <a:pt x="965386" y="36013"/>
                </a:lnTo>
                <a:lnTo>
                  <a:pt x="975868" y="52450"/>
                </a:lnTo>
                <a:lnTo>
                  <a:pt x="990933" y="77425"/>
                </a:lnTo>
                <a:lnTo>
                  <a:pt x="1008475" y="108954"/>
                </a:lnTo>
                <a:lnTo>
                  <a:pt x="1027017" y="135981"/>
                </a:lnTo>
                <a:lnTo>
                  <a:pt x="1045083" y="147447"/>
                </a:lnTo>
                <a:lnTo>
                  <a:pt x="1061606" y="134805"/>
                </a:lnTo>
                <a:lnTo>
                  <a:pt x="1077737" y="105821"/>
                </a:lnTo>
                <a:lnTo>
                  <a:pt x="1095035" y="73900"/>
                </a:lnTo>
                <a:lnTo>
                  <a:pt x="1115060" y="52450"/>
                </a:lnTo>
                <a:lnTo>
                  <a:pt x="1141158" y="42474"/>
                </a:lnTo>
                <a:lnTo>
                  <a:pt x="1171543" y="37582"/>
                </a:lnTo>
                <a:lnTo>
                  <a:pt x="1199784" y="40124"/>
                </a:lnTo>
                <a:lnTo>
                  <a:pt x="1219454" y="52450"/>
                </a:lnTo>
                <a:lnTo>
                  <a:pt x="1226204" y="78159"/>
                </a:lnTo>
                <a:lnTo>
                  <a:pt x="1224121" y="114825"/>
                </a:lnTo>
                <a:lnTo>
                  <a:pt x="1219704" y="155794"/>
                </a:lnTo>
                <a:lnTo>
                  <a:pt x="1219454" y="194411"/>
                </a:lnTo>
                <a:lnTo>
                  <a:pt x="1232217" y="265398"/>
                </a:lnTo>
                <a:lnTo>
                  <a:pt x="1254125" y="336384"/>
                </a:lnTo>
                <a:lnTo>
                  <a:pt x="1270879" y="371935"/>
                </a:lnTo>
                <a:lnTo>
                  <a:pt x="1291383" y="407881"/>
                </a:lnTo>
                <a:lnTo>
                  <a:pt x="1310721" y="443828"/>
                </a:lnTo>
                <a:lnTo>
                  <a:pt x="1323975" y="479386"/>
                </a:lnTo>
                <a:lnTo>
                  <a:pt x="1325618" y="516982"/>
                </a:lnTo>
                <a:lnTo>
                  <a:pt x="1319688" y="556239"/>
                </a:lnTo>
                <a:lnTo>
                  <a:pt x="1315902" y="592559"/>
                </a:lnTo>
                <a:lnTo>
                  <a:pt x="1350718" y="640871"/>
                </a:lnTo>
                <a:lnTo>
                  <a:pt x="1389618" y="653837"/>
                </a:lnTo>
                <a:lnTo>
                  <a:pt x="1430684" y="662302"/>
                </a:lnTo>
                <a:lnTo>
                  <a:pt x="1463929" y="668324"/>
                </a:lnTo>
                <a:lnTo>
                  <a:pt x="1486814" y="673605"/>
                </a:lnTo>
                <a:lnTo>
                  <a:pt x="1504807" y="676930"/>
                </a:lnTo>
                <a:lnTo>
                  <a:pt x="1519632" y="675952"/>
                </a:lnTo>
                <a:lnTo>
                  <a:pt x="1533017" y="668324"/>
                </a:lnTo>
                <a:lnTo>
                  <a:pt x="1544375" y="651279"/>
                </a:lnTo>
                <a:lnTo>
                  <a:pt x="1553019" y="626698"/>
                </a:lnTo>
                <a:lnTo>
                  <a:pt x="1560520" y="599182"/>
                </a:lnTo>
                <a:lnTo>
                  <a:pt x="1568450" y="573328"/>
                </a:lnTo>
                <a:lnTo>
                  <a:pt x="1575419" y="548813"/>
                </a:lnTo>
                <a:lnTo>
                  <a:pt x="1581340" y="523614"/>
                </a:lnTo>
                <a:lnTo>
                  <a:pt x="1589452" y="499787"/>
                </a:lnTo>
                <a:lnTo>
                  <a:pt x="1624915" y="462927"/>
                </a:lnTo>
                <a:lnTo>
                  <a:pt x="1682093" y="439019"/>
                </a:lnTo>
                <a:lnTo>
                  <a:pt x="1729144" y="430044"/>
                </a:lnTo>
                <a:lnTo>
                  <a:pt x="1749107" y="434106"/>
                </a:lnTo>
                <a:lnTo>
                  <a:pt x="1765736" y="436799"/>
                </a:lnTo>
                <a:lnTo>
                  <a:pt x="1777364" y="431368"/>
                </a:lnTo>
                <a:lnTo>
                  <a:pt x="1780633" y="414323"/>
                </a:lnTo>
                <a:lnTo>
                  <a:pt x="1777412" y="389743"/>
                </a:lnTo>
                <a:lnTo>
                  <a:pt x="1774168" y="362230"/>
                </a:lnTo>
                <a:lnTo>
                  <a:pt x="1777364" y="336384"/>
                </a:lnTo>
                <a:lnTo>
                  <a:pt x="1792646" y="322900"/>
                </a:lnTo>
                <a:lnTo>
                  <a:pt x="1820116" y="312026"/>
                </a:lnTo>
                <a:lnTo>
                  <a:pt x="1849548" y="301151"/>
                </a:lnTo>
                <a:lnTo>
                  <a:pt x="1870714" y="287667"/>
                </a:lnTo>
                <a:lnTo>
                  <a:pt x="1873388" y="268963"/>
                </a:lnTo>
                <a:lnTo>
                  <a:pt x="1847342" y="242430"/>
                </a:lnTo>
              </a:path>
            </a:pathLst>
          </a:custGeom>
          <a:ln w="31750">
            <a:solidFill>
              <a:srgbClr val="FF99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846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-5" i="1">
                <a:latin typeface="Times New Roman"/>
                <a:cs typeface="Times New Roman"/>
              </a:rPr>
              <a:t>Kesikli </a:t>
            </a:r>
            <a:r>
              <a:rPr dirty="0" sz="2900" i="1">
                <a:latin typeface="Times New Roman"/>
                <a:cs typeface="Times New Roman"/>
              </a:rPr>
              <a:t>- Sürekli</a:t>
            </a:r>
            <a:r>
              <a:rPr dirty="0" sz="2900" spc="-70" i="1">
                <a:latin typeface="Times New Roman"/>
                <a:cs typeface="Times New Roman"/>
              </a:rPr>
              <a:t> </a:t>
            </a:r>
            <a:r>
              <a:rPr dirty="0" sz="2900" spc="-5" i="1">
                <a:latin typeface="Times New Roman"/>
                <a:cs typeface="Times New Roman"/>
              </a:rPr>
              <a:t>Benzetim: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694" y="1664208"/>
            <a:ext cx="8141334" cy="3091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Gerçek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hayatta karşılaşılan bazı sistemler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ne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tam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olarak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sürekli,  ne de tam olarak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kesiklidir.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 nedenle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hem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kesikli-olay benzetim  modeli hem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sürekli benzetim modeli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kurma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ihtiyacı  zaman zaman ortaya </a:t>
            </a:r>
            <a:r>
              <a:rPr dirty="0" sz="2400" spc="-25">
                <a:solidFill>
                  <a:srgbClr val="292934"/>
                </a:solidFill>
                <a:latin typeface="Times New Roman"/>
                <a:cs typeface="Times New Roman"/>
              </a:rPr>
              <a:t>çıkar.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 durumda, düzenlenen benzetime  </a:t>
            </a:r>
            <a:r>
              <a:rPr dirty="0" sz="2400" spc="-5" b="1">
                <a:solidFill>
                  <a:srgbClr val="800080"/>
                </a:solidFill>
                <a:latin typeface="Times New Roman"/>
                <a:cs typeface="Times New Roman"/>
              </a:rPr>
              <a:t>“kesikli-sürekli </a:t>
            </a:r>
            <a:r>
              <a:rPr dirty="0" sz="2400" b="1">
                <a:solidFill>
                  <a:srgbClr val="800080"/>
                </a:solidFill>
                <a:latin typeface="Times New Roman"/>
                <a:cs typeface="Times New Roman"/>
              </a:rPr>
              <a:t>bileşik </a:t>
            </a:r>
            <a:r>
              <a:rPr dirty="0" sz="2400" spc="-5" b="1">
                <a:solidFill>
                  <a:srgbClr val="800080"/>
                </a:solidFill>
                <a:latin typeface="Times New Roman"/>
                <a:cs typeface="Times New Roman"/>
              </a:rPr>
              <a:t>benzetim </a:t>
            </a:r>
            <a:r>
              <a:rPr dirty="0" sz="2400" b="1">
                <a:solidFill>
                  <a:srgbClr val="800080"/>
                </a:solidFill>
                <a:latin typeface="Times New Roman"/>
                <a:cs typeface="Times New Roman"/>
              </a:rPr>
              <a:t>modeli”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adı</a:t>
            </a:r>
            <a:r>
              <a:rPr dirty="0" sz="24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verilir.</a:t>
            </a:r>
            <a:endParaRPr sz="24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0000"/>
              </a:lnSpc>
              <a:spcBef>
                <a:spcPts val="1200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Kesikli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sürekli olarak değişen durum değişkenleri arasındaki  etkileşimin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üç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temel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türü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Pritsker,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Pritsker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Pegden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tarafından şu şekilde</a:t>
            </a:r>
            <a:r>
              <a:rPr dirty="0" sz="2400" spc="-1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açıklanmıştır.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</a:t>
            </a:r>
            <a:r>
              <a:rPr dirty="0" spc="-100"/>
              <a:t>E</a:t>
            </a:r>
            <a:r>
              <a:rPr dirty="0" spc="-95"/>
              <a:t>N</a:t>
            </a:r>
            <a:r>
              <a:rPr dirty="0" spc="-100"/>
              <a:t>Z</a:t>
            </a:r>
            <a:r>
              <a:rPr dirty="0" spc="-110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635886"/>
            <a:ext cx="3251835" cy="82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FF0000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5" b="1" u="heavy">
                <a:solidFill>
                  <a:srgbClr val="0000FF"/>
                </a:solidFill>
                <a:latin typeface="Times New Roman"/>
                <a:cs typeface="Times New Roman"/>
              </a:rPr>
              <a:t>Benzetim</a:t>
            </a:r>
            <a:r>
              <a:rPr dirty="0" sz="2400" spc="-75" b="1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 u="heavy">
                <a:solidFill>
                  <a:srgbClr val="0000FF"/>
                </a:solidFill>
                <a:latin typeface="Times New Roman"/>
                <a:cs typeface="Times New Roman"/>
              </a:rPr>
              <a:t>Modeli</a:t>
            </a:r>
            <a:endParaRPr sz="2400">
              <a:latin typeface="Times New Roman"/>
              <a:cs typeface="Times New Roman"/>
            </a:endParaRPr>
          </a:p>
          <a:p>
            <a:pPr lvl="1" marL="1004569" indent="-228600">
              <a:lnSpc>
                <a:spcPct val="100000"/>
              </a:lnSpc>
              <a:spcBef>
                <a:spcPts val="740"/>
              </a:spcBef>
              <a:buClr>
                <a:srgbClr val="AC8F67"/>
              </a:buClr>
              <a:buSzPct val="58333"/>
              <a:buFont typeface="Wingdings"/>
              <a:buChar char=""/>
              <a:tabLst>
                <a:tab pos="1005205" algn="l"/>
                <a:tab pos="2102485" algn="l"/>
                <a:tab pos="2655570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li	bir	o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 spc="-150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5866" y="2096134"/>
            <a:ext cx="8559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sü</a:t>
            </a:r>
            <a:r>
              <a:rPr dirty="0" sz="2400" spc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kli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1584" y="2096134"/>
            <a:ext cx="23609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24255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du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um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ğ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ş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en</a:t>
            </a:r>
            <a:r>
              <a:rPr dirty="0" sz="2400" spc="1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0093" y="2096134"/>
            <a:ext cx="12280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ğ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eri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7817" y="2462148"/>
            <a:ext cx="7500620" cy="324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kesikli bir değişikliğe sebep</a:t>
            </a:r>
            <a:r>
              <a:rPr dirty="0" sz="2400" spc="-1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olabilir.</a:t>
            </a:r>
            <a:endParaRPr sz="24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0000"/>
              </a:lnSpc>
              <a:spcBef>
                <a:spcPts val="1200"/>
              </a:spcBef>
              <a:buClr>
                <a:srgbClr val="AC8F67"/>
              </a:buClr>
              <a:buSzPct val="60416"/>
              <a:buFont typeface="Wingdings"/>
              <a:buChar char=""/>
              <a:tabLst>
                <a:tab pos="24130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Kesikli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400" spc="-30">
                <a:solidFill>
                  <a:srgbClr val="292934"/>
                </a:solidFill>
                <a:latin typeface="Times New Roman"/>
                <a:cs typeface="Times New Roman"/>
              </a:rPr>
              <a:t>olay,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sürekli durum değişkenin değişim  bağıntısını (fonksiyonunu) belli 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zamanda</a:t>
            </a:r>
            <a:r>
              <a:rPr dirty="0" sz="2400" spc="-1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değiştirir.</a:t>
            </a:r>
            <a:endParaRPr sz="2400">
              <a:latin typeface="Times New Roman"/>
              <a:cs typeface="Times New Roman"/>
            </a:endParaRPr>
          </a:p>
          <a:p>
            <a:pPr algn="just" marL="241300" marR="6350" indent="-228600">
              <a:lnSpc>
                <a:spcPct val="100000"/>
              </a:lnSpc>
              <a:spcBef>
                <a:spcPts val="1200"/>
              </a:spcBef>
              <a:buClr>
                <a:srgbClr val="AC8F67"/>
              </a:buClr>
              <a:buSzPct val="60416"/>
              <a:buFont typeface="Wingdings"/>
              <a:buChar char=""/>
              <a:tabLst>
                <a:tab pos="241300" algn="l"/>
              </a:tabLst>
            </a:pPr>
            <a:r>
              <a:rPr dirty="0" sz="2400" spc="-25">
                <a:solidFill>
                  <a:srgbClr val="292934"/>
                </a:solidFill>
                <a:latin typeface="Times New Roman"/>
                <a:cs typeface="Times New Roman"/>
              </a:rPr>
              <a:t>Tetikleme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noktasına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(başlama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veya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limit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değerine, yani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üretim prosesinde sürekli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üretim yapılırken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saat  12.00’de öğle paydosu olması gibi)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gelen sürekli durum  değişkeni kesikli 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olayın olmasına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veya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programlanmasına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sebep</a:t>
            </a:r>
            <a:r>
              <a:rPr dirty="0" sz="2400" spc="-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olabilir.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9101" y="5705475"/>
            <a:ext cx="5616575" cy="1152525"/>
          </a:xfrm>
          <a:custGeom>
            <a:avLst/>
            <a:gdLst/>
            <a:ahLst/>
            <a:cxnLst/>
            <a:rect l="l" t="t" r="r" b="b"/>
            <a:pathLst>
              <a:path w="5616575" h="1152525">
                <a:moveTo>
                  <a:pt x="0" y="1152525"/>
                </a:moveTo>
                <a:lnTo>
                  <a:pt x="5616575" y="1152525"/>
                </a:lnTo>
                <a:lnTo>
                  <a:pt x="5616575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29101" y="5705475"/>
            <a:ext cx="5616575" cy="1152525"/>
          </a:xfrm>
          <a:custGeom>
            <a:avLst/>
            <a:gdLst/>
            <a:ahLst/>
            <a:cxnLst/>
            <a:rect l="l" t="t" r="r" b="b"/>
            <a:pathLst>
              <a:path w="5616575" h="1152525">
                <a:moveTo>
                  <a:pt x="0" y="1152525"/>
                </a:moveTo>
                <a:lnTo>
                  <a:pt x="5616575" y="1152525"/>
                </a:lnTo>
                <a:lnTo>
                  <a:pt x="5616575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ln w="12700">
            <a:solidFill>
              <a:srgbClr val="29293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96301" y="1773301"/>
            <a:ext cx="1910080" cy="3743325"/>
          </a:xfrm>
          <a:custGeom>
            <a:avLst/>
            <a:gdLst/>
            <a:ahLst/>
            <a:cxnLst/>
            <a:rect l="l" t="t" r="r" b="b"/>
            <a:pathLst>
              <a:path w="1910079" h="3743325">
                <a:moveTo>
                  <a:pt x="0" y="3743325"/>
                </a:moveTo>
                <a:lnTo>
                  <a:pt x="1909699" y="3743325"/>
                </a:lnTo>
                <a:lnTo>
                  <a:pt x="1909699" y="0"/>
                </a:lnTo>
                <a:lnTo>
                  <a:pt x="0" y="0"/>
                </a:lnTo>
                <a:lnTo>
                  <a:pt x="0" y="3743325"/>
                </a:lnTo>
                <a:close/>
              </a:path>
            </a:pathLst>
          </a:custGeom>
          <a:solidFill>
            <a:srgbClr val="99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96301" y="1773301"/>
            <a:ext cx="1910080" cy="3743325"/>
          </a:xfrm>
          <a:custGeom>
            <a:avLst/>
            <a:gdLst/>
            <a:ahLst/>
            <a:cxnLst/>
            <a:rect l="l" t="t" r="r" b="b"/>
            <a:pathLst>
              <a:path w="1910079" h="3743325">
                <a:moveTo>
                  <a:pt x="0" y="3743325"/>
                </a:moveTo>
                <a:lnTo>
                  <a:pt x="1909699" y="3743325"/>
                </a:lnTo>
                <a:lnTo>
                  <a:pt x="1909699" y="0"/>
                </a:lnTo>
                <a:lnTo>
                  <a:pt x="0" y="0"/>
                </a:lnTo>
                <a:lnTo>
                  <a:pt x="0" y="3743325"/>
                </a:lnTo>
                <a:close/>
              </a:path>
            </a:pathLst>
          </a:custGeom>
          <a:ln w="12700">
            <a:solidFill>
              <a:srgbClr val="29293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73275" y="1484375"/>
            <a:ext cx="5759450" cy="3816350"/>
          </a:xfrm>
          <a:custGeom>
            <a:avLst/>
            <a:gdLst/>
            <a:ahLst/>
            <a:cxnLst/>
            <a:rect l="l" t="t" r="r" b="b"/>
            <a:pathLst>
              <a:path w="5759450" h="3816350">
                <a:moveTo>
                  <a:pt x="0" y="3816350"/>
                </a:moveTo>
                <a:lnTo>
                  <a:pt x="5759450" y="3816350"/>
                </a:lnTo>
                <a:lnTo>
                  <a:pt x="5759450" y="0"/>
                </a:lnTo>
                <a:lnTo>
                  <a:pt x="0" y="0"/>
                </a:lnTo>
                <a:lnTo>
                  <a:pt x="0" y="381635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73275" y="1484375"/>
            <a:ext cx="5759450" cy="3816350"/>
          </a:xfrm>
          <a:custGeom>
            <a:avLst/>
            <a:gdLst/>
            <a:ahLst/>
            <a:cxnLst/>
            <a:rect l="l" t="t" r="r" b="b"/>
            <a:pathLst>
              <a:path w="5759450" h="3816350">
                <a:moveTo>
                  <a:pt x="0" y="3816350"/>
                </a:moveTo>
                <a:lnTo>
                  <a:pt x="5759450" y="3816350"/>
                </a:lnTo>
                <a:lnTo>
                  <a:pt x="5759450" y="0"/>
                </a:lnTo>
                <a:lnTo>
                  <a:pt x="0" y="0"/>
                </a:lnTo>
                <a:lnTo>
                  <a:pt x="0" y="3816350"/>
                </a:lnTo>
                <a:close/>
              </a:path>
            </a:pathLst>
          </a:custGeom>
          <a:ln w="12700">
            <a:solidFill>
              <a:srgbClr val="29293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2205101"/>
            <a:ext cx="2748280" cy="1440180"/>
          </a:xfrm>
          <a:custGeom>
            <a:avLst/>
            <a:gdLst/>
            <a:ahLst/>
            <a:cxnLst/>
            <a:rect l="l" t="t" r="r" b="b"/>
            <a:pathLst>
              <a:path w="2748280" h="1440179">
                <a:moveTo>
                  <a:pt x="0" y="1439799"/>
                </a:moveTo>
                <a:lnTo>
                  <a:pt x="2748026" y="1439799"/>
                </a:lnTo>
                <a:lnTo>
                  <a:pt x="2748026" y="0"/>
                </a:lnTo>
                <a:lnTo>
                  <a:pt x="0" y="0"/>
                </a:lnTo>
                <a:lnTo>
                  <a:pt x="0" y="1439799"/>
                </a:lnTo>
                <a:close/>
              </a:path>
            </a:pathLst>
          </a:custGeom>
          <a:solidFill>
            <a:srgbClr val="AC8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2205101"/>
            <a:ext cx="2748280" cy="1440180"/>
          </a:xfrm>
          <a:custGeom>
            <a:avLst/>
            <a:gdLst/>
            <a:ahLst/>
            <a:cxnLst/>
            <a:rect l="l" t="t" r="r" b="b"/>
            <a:pathLst>
              <a:path w="2748280" h="1440179">
                <a:moveTo>
                  <a:pt x="0" y="1439799"/>
                </a:moveTo>
                <a:lnTo>
                  <a:pt x="2748026" y="1439799"/>
                </a:lnTo>
                <a:lnTo>
                  <a:pt x="2748026" y="0"/>
                </a:lnTo>
                <a:lnTo>
                  <a:pt x="0" y="0"/>
                </a:lnTo>
                <a:lnTo>
                  <a:pt x="0" y="1439799"/>
                </a:lnTo>
                <a:close/>
              </a:path>
            </a:pathLst>
          </a:custGeom>
          <a:ln w="12700">
            <a:solidFill>
              <a:srgbClr val="29293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61126" y="6276975"/>
            <a:ext cx="663575" cy="63500"/>
          </a:xfrm>
          <a:custGeom>
            <a:avLst/>
            <a:gdLst/>
            <a:ahLst/>
            <a:cxnLst/>
            <a:rect l="l" t="t" r="r" b="b"/>
            <a:pathLst>
              <a:path w="663575" h="63500">
                <a:moveTo>
                  <a:pt x="95250" y="0"/>
                </a:moveTo>
                <a:lnTo>
                  <a:pt x="0" y="31750"/>
                </a:lnTo>
                <a:lnTo>
                  <a:pt x="95250" y="63500"/>
                </a:lnTo>
                <a:lnTo>
                  <a:pt x="95250" y="47625"/>
                </a:lnTo>
                <a:lnTo>
                  <a:pt x="79375" y="47625"/>
                </a:lnTo>
                <a:lnTo>
                  <a:pt x="79375" y="15875"/>
                </a:lnTo>
                <a:lnTo>
                  <a:pt x="95250" y="15875"/>
                </a:lnTo>
                <a:lnTo>
                  <a:pt x="95250" y="0"/>
                </a:lnTo>
                <a:close/>
              </a:path>
              <a:path w="663575" h="63500">
                <a:moveTo>
                  <a:pt x="95250" y="15875"/>
                </a:moveTo>
                <a:lnTo>
                  <a:pt x="79375" y="15875"/>
                </a:lnTo>
                <a:lnTo>
                  <a:pt x="79375" y="47625"/>
                </a:lnTo>
                <a:lnTo>
                  <a:pt x="95250" y="47625"/>
                </a:lnTo>
                <a:lnTo>
                  <a:pt x="95250" y="15875"/>
                </a:lnTo>
                <a:close/>
              </a:path>
              <a:path w="663575" h="63500">
                <a:moveTo>
                  <a:pt x="663575" y="15875"/>
                </a:moveTo>
                <a:lnTo>
                  <a:pt x="95250" y="15875"/>
                </a:lnTo>
                <a:lnTo>
                  <a:pt x="95250" y="47625"/>
                </a:lnTo>
                <a:lnTo>
                  <a:pt x="663575" y="47625"/>
                </a:lnTo>
                <a:lnTo>
                  <a:pt x="663575" y="15875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0025" y="2636773"/>
            <a:ext cx="2232025" cy="647700"/>
          </a:xfrm>
          <a:custGeom>
            <a:avLst/>
            <a:gdLst/>
            <a:ahLst/>
            <a:cxnLst/>
            <a:rect l="l" t="t" r="r" b="b"/>
            <a:pathLst>
              <a:path w="2232025" h="647700">
                <a:moveTo>
                  <a:pt x="0" y="647700"/>
                </a:moveTo>
                <a:lnTo>
                  <a:pt x="2232025" y="647700"/>
                </a:lnTo>
                <a:lnTo>
                  <a:pt x="223202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0025" y="2636773"/>
            <a:ext cx="2232025" cy="647700"/>
          </a:xfrm>
          <a:custGeom>
            <a:avLst/>
            <a:gdLst/>
            <a:ahLst/>
            <a:cxnLst/>
            <a:rect l="l" t="t" r="r" b="b"/>
            <a:pathLst>
              <a:path w="2232025" h="647700">
                <a:moveTo>
                  <a:pt x="0" y="647700"/>
                </a:moveTo>
                <a:lnTo>
                  <a:pt x="2232025" y="647700"/>
                </a:lnTo>
                <a:lnTo>
                  <a:pt x="223202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4914" y="2710941"/>
            <a:ext cx="2122170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3030" marR="5080" indent="-100965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Problem </a:t>
            </a:r>
            <a:r>
              <a:rPr dirty="0" sz="1600" spc="-5" b="1">
                <a:latin typeface="Times New Roman"/>
                <a:cs typeface="Times New Roman"/>
              </a:rPr>
              <a:t>Formüle Edilir  </a:t>
            </a:r>
            <a:r>
              <a:rPr dirty="0" sz="1600" spc="-75" b="1">
                <a:latin typeface="Times New Roman"/>
                <a:cs typeface="Times New Roman"/>
              </a:rPr>
              <a:t>Ve </a:t>
            </a:r>
            <a:r>
              <a:rPr dirty="0" sz="1600" spc="-10" b="1">
                <a:latin typeface="Times New Roman"/>
                <a:cs typeface="Times New Roman"/>
              </a:rPr>
              <a:t>Çalışma</a:t>
            </a:r>
            <a:r>
              <a:rPr dirty="0" sz="1600" spc="8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Planlanır</a:t>
            </a:r>
            <a:r>
              <a:rPr dirty="0" sz="1600" spc="-5">
                <a:solidFill>
                  <a:srgbClr val="292934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5501" y="1844675"/>
            <a:ext cx="1511300" cy="6477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algn="ctr" marR="42545">
              <a:lnSpc>
                <a:spcPct val="100000"/>
              </a:lnSpc>
              <a:spcBef>
                <a:spcPts val="530"/>
              </a:spcBef>
            </a:pPr>
            <a:r>
              <a:rPr dirty="0" sz="1600" spc="-40" b="1">
                <a:solidFill>
                  <a:srgbClr val="292934"/>
                </a:solidFill>
                <a:latin typeface="Times New Roman"/>
                <a:cs typeface="Times New Roman"/>
              </a:rPr>
              <a:t>Veri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25" b="1">
                <a:solidFill>
                  <a:srgbClr val="292934"/>
                </a:solidFill>
                <a:latin typeface="Times New Roman"/>
                <a:cs typeface="Times New Roman"/>
              </a:rPr>
              <a:t>Toplama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3000" y="1844675"/>
            <a:ext cx="935355" cy="6477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30"/>
              </a:spcBef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Model</a:t>
            </a:r>
            <a:endParaRPr sz="1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Kurulur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1425" y="1844675"/>
            <a:ext cx="1440180" cy="720725"/>
          </a:xfrm>
          <a:custGeom>
            <a:avLst/>
            <a:gdLst/>
            <a:ahLst/>
            <a:cxnLst/>
            <a:rect l="l" t="t" r="r" b="b"/>
            <a:pathLst>
              <a:path w="1440179" h="720725">
                <a:moveTo>
                  <a:pt x="719963" y="0"/>
                </a:moveTo>
                <a:lnTo>
                  <a:pt x="0" y="360299"/>
                </a:lnTo>
                <a:lnTo>
                  <a:pt x="719963" y="720725"/>
                </a:lnTo>
                <a:lnTo>
                  <a:pt x="1439926" y="360299"/>
                </a:lnTo>
                <a:lnTo>
                  <a:pt x="719963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1425" y="1844675"/>
            <a:ext cx="1440180" cy="720725"/>
          </a:xfrm>
          <a:custGeom>
            <a:avLst/>
            <a:gdLst/>
            <a:ahLst/>
            <a:cxnLst/>
            <a:rect l="l" t="t" r="r" b="b"/>
            <a:pathLst>
              <a:path w="1440179" h="720725">
                <a:moveTo>
                  <a:pt x="0" y="360299"/>
                </a:moveTo>
                <a:lnTo>
                  <a:pt x="719963" y="0"/>
                </a:lnTo>
                <a:lnTo>
                  <a:pt x="1439926" y="360299"/>
                </a:lnTo>
                <a:lnTo>
                  <a:pt x="719963" y="720725"/>
                </a:lnTo>
                <a:lnTo>
                  <a:pt x="0" y="360299"/>
                </a:lnTo>
                <a:close/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25006" y="2076958"/>
            <a:ext cx="10350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Geçerli</a:t>
            </a:r>
            <a:r>
              <a:rPr dirty="0" sz="1600" spc="-3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15" b="1">
                <a:solidFill>
                  <a:srgbClr val="292934"/>
                </a:solidFill>
                <a:latin typeface="Times New Roman"/>
                <a:cs typeface="Times New Roman"/>
              </a:rPr>
              <a:t>mi?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9175" y="4005198"/>
            <a:ext cx="2014855" cy="6477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Bilgisayar</a:t>
            </a:r>
            <a:r>
              <a:rPr dirty="0" sz="1600" spc="-6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292934"/>
                </a:solidFill>
                <a:latin typeface="Times New Roman"/>
                <a:cs typeface="Times New Roman"/>
              </a:rPr>
              <a:t>Programını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Kodla </a:t>
            </a:r>
            <a:r>
              <a:rPr dirty="0" sz="1600" spc="-75" b="1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r>
              <a:rPr dirty="0" sz="1600" spc="-8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Doğrula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7100" y="4005198"/>
            <a:ext cx="1224280" cy="6477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35"/>
              </a:spcBef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Pilot</a:t>
            </a:r>
            <a:endParaRPr sz="1600">
              <a:latin typeface="Times New Roman"/>
              <a:cs typeface="Times New Roman"/>
            </a:endParaRPr>
          </a:p>
          <a:p>
            <a:pPr algn="ctr" marL="52069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Çalışma</a:t>
            </a:r>
            <a:r>
              <a:rPr dirty="0" sz="1600" spc="-12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65" b="1">
                <a:solidFill>
                  <a:srgbClr val="292934"/>
                </a:solidFill>
                <a:latin typeface="Times New Roman"/>
                <a:cs typeface="Times New Roman"/>
              </a:rPr>
              <a:t>Yap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92926" y="3933825"/>
            <a:ext cx="1297305" cy="790575"/>
          </a:xfrm>
          <a:custGeom>
            <a:avLst/>
            <a:gdLst/>
            <a:ahLst/>
            <a:cxnLst/>
            <a:rect l="l" t="t" r="r" b="b"/>
            <a:pathLst>
              <a:path w="1297304" h="790575">
                <a:moveTo>
                  <a:pt x="648462" y="0"/>
                </a:moveTo>
                <a:lnTo>
                  <a:pt x="0" y="395224"/>
                </a:lnTo>
                <a:lnTo>
                  <a:pt x="648462" y="790575"/>
                </a:lnTo>
                <a:lnTo>
                  <a:pt x="1296924" y="395224"/>
                </a:lnTo>
                <a:lnTo>
                  <a:pt x="648462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92926" y="3933825"/>
            <a:ext cx="1297305" cy="790575"/>
          </a:xfrm>
          <a:custGeom>
            <a:avLst/>
            <a:gdLst/>
            <a:ahLst/>
            <a:cxnLst/>
            <a:rect l="l" t="t" r="r" b="b"/>
            <a:pathLst>
              <a:path w="1297304" h="790575">
                <a:moveTo>
                  <a:pt x="0" y="395224"/>
                </a:moveTo>
                <a:lnTo>
                  <a:pt x="648462" y="0"/>
                </a:lnTo>
                <a:lnTo>
                  <a:pt x="1296924" y="395224"/>
                </a:lnTo>
                <a:lnTo>
                  <a:pt x="648462" y="790575"/>
                </a:lnTo>
                <a:lnTo>
                  <a:pt x="0" y="395224"/>
                </a:lnTo>
                <a:close/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523990" y="4201795"/>
            <a:ext cx="10350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Geçerli</a:t>
            </a:r>
            <a:r>
              <a:rPr dirty="0" sz="1600" spc="-3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15" b="1">
                <a:solidFill>
                  <a:srgbClr val="292934"/>
                </a:solidFill>
                <a:latin typeface="Times New Roman"/>
                <a:cs typeface="Times New Roman"/>
              </a:rPr>
              <a:t>mi?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2050" y="299720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525" y="0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76576" y="2133600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863600"/>
                </a:moveTo>
                <a:lnTo>
                  <a:pt x="0" y="0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76576" y="2085975"/>
            <a:ext cx="288925" cy="95250"/>
          </a:xfrm>
          <a:custGeom>
            <a:avLst/>
            <a:gdLst/>
            <a:ahLst/>
            <a:cxnLst/>
            <a:rect l="l" t="t" r="r" b="b"/>
            <a:pathLst>
              <a:path w="288925" h="95250">
                <a:moveTo>
                  <a:pt x="193675" y="0"/>
                </a:moveTo>
                <a:lnTo>
                  <a:pt x="193548" y="95250"/>
                </a:lnTo>
                <a:lnTo>
                  <a:pt x="257132" y="63500"/>
                </a:lnTo>
                <a:lnTo>
                  <a:pt x="209550" y="63500"/>
                </a:lnTo>
                <a:lnTo>
                  <a:pt x="209550" y="31750"/>
                </a:lnTo>
                <a:lnTo>
                  <a:pt x="257175" y="31750"/>
                </a:lnTo>
                <a:lnTo>
                  <a:pt x="193675" y="0"/>
                </a:lnTo>
                <a:close/>
              </a:path>
              <a:path w="288925" h="95250">
                <a:moveTo>
                  <a:pt x="193632" y="31750"/>
                </a:moveTo>
                <a:lnTo>
                  <a:pt x="0" y="31750"/>
                </a:lnTo>
                <a:lnTo>
                  <a:pt x="0" y="63500"/>
                </a:lnTo>
                <a:lnTo>
                  <a:pt x="193590" y="63500"/>
                </a:lnTo>
                <a:lnTo>
                  <a:pt x="193632" y="31750"/>
                </a:lnTo>
                <a:close/>
              </a:path>
              <a:path w="288925" h="95250">
                <a:moveTo>
                  <a:pt x="257175" y="31750"/>
                </a:moveTo>
                <a:lnTo>
                  <a:pt x="209550" y="31750"/>
                </a:lnTo>
                <a:lnTo>
                  <a:pt x="209550" y="63500"/>
                </a:lnTo>
                <a:lnTo>
                  <a:pt x="257132" y="63500"/>
                </a:lnTo>
                <a:lnTo>
                  <a:pt x="288925" y="47625"/>
                </a:lnTo>
                <a:lnTo>
                  <a:pt x="257175" y="3175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76673" y="2157476"/>
            <a:ext cx="576580" cy="95250"/>
          </a:xfrm>
          <a:custGeom>
            <a:avLst/>
            <a:gdLst/>
            <a:ahLst/>
            <a:cxnLst/>
            <a:rect l="l" t="t" r="r" b="b"/>
            <a:pathLst>
              <a:path w="576579" h="95250">
                <a:moveTo>
                  <a:pt x="481075" y="63495"/>
                </a:moveTo>
                <a:lnTo>
                  <a:pt x="481075" y="95250"/>
                </a:lnTo>
                <a:lnTo>
                  <a:pt x="544576" y="63500"/>
                </a:lnTo>
                <a:lnTo>
                  <a:pt x="481075" y="63495"/>
                </a:lnTo>
                <a:close/>
              </a:path>
              <a:path w="576579" h="95250">
                <a:moveTo>
                  <a:pt x="481075" y="31745"/>
                </a:moveTo>
                <a:lnTo>
                  <a:pt x="481075" y="63495"/>
                </a:lnTo>
                <a:lnTo>
                  <a:pt x="496950" y="63500"/>
                </a:lnTo>
                <a:lnTo>
                  <a:pt x="496950" y="31750"/>
                </a:lnTo>
                <a:lnTo>
                  <a:pt x="481075" y="31745"/>
                </a:lnTo>
                <a:close/>
              </a:path>
              <a:path w="576579" h="95250">
                <a:moveTo>
                  <a:pt x="481075" y="0"/>
                </a:moveTo>
                <a:lnTo>
                  <a:pt x="481075" y="31745"/>
                </a:lnTo>
                <a:lnTo>
                  <a:pt x="496950" y="31750"/>
                </a:lnTo>
                <a:lnTo>
                  <a:pt x="496950" y="63500"/>
                </a:lnTo>
                <a:lnTo>
                  <a:pt x="544584" y="63495"/>
                </a:lnTo>
                <a:lnTo>
                  <a:pt x="576326" y="47625"/>
                </a:lnTo>
                <a:lnTo>
                  <a:pt x="481075" y="0"/>
                </a:lnTo>
                <a:close/>
              </a:path>
              <a:path w="576579" h="95250">
                <a:moveTo>
                  <a:pt x="0" y="31623"/>
                </a:moveTo>
                <a:lnTo>
                  <a:pt x="0" y="63373"/>
                </a:lnTo>
                <a:lnTo>
                  <a:pt x="481075" y="63495"/>
                </a:lnTo>
                <a:lnTo>
                  <a:pt x="481075" y="31745"/>
                </a:lnTo>
                <a:lnTo>
                  <a:pt x="0" y="3162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89625" y="2157476"/>
            <a:ext cx="431800" cy="95250"/>
          </a:xfrm>
          <a:custGeom>
            <a:avLst/>
            <a:gdLst/>
            <a:ahLst/>
            <a:cxnLst/>
            <a:rect l="l" t="t" r="r" b="b"/>
            <a:pathLst>
              <a:path w="431800" h="95250">
                <a:moveTo>
                  <a:pt x="336550" y="63494"/>
                </a:moveTo>
                <a:lnTo>
                  <a:pt x="336550" y="95250"/>
                </a:lnTo>
                <a:lnTo>
                  <a:pt x="400050" y="63500"/>
                </a:lnTo>
                <a:lnTo>
                  <a:pt x="336550" y="63494"/>
                </a:lnTo>
                <a:close/>
              </a:path>
              <a:path w="431800" h="95250">
                <a:moveTo>
                  <a:pt x="336550" y="31744"/>
                </a:moveTo>
                <a:lnTo>
                  <a:pt x="336550" y="63494"/>
                </a:lnTo>
                <a:lnTo>
                  <a:pt x="352425" y="63500"/>
                </a:lnTo>
                <a:lnTo>
                  <a:pt x="352425" y="31750"/>
                </a:lnTo>
                <a:lnTo>
                  <a:pt x="336550" y="31744"/>
                </a:lnTo>
                <a:close/>
              </a:path>
              <a:path w="431800" h="95250">
                <a:moveTo>
                  <a:pt x="336550" y="0"/>
                </a:moveTo>
                <a:lnTo>
                  <a:pt x="336550" y="31744"/>
                </a:lnTo>
                <a:lnTo>
                  <a:pt x="352425" y="31750"/>
                </a:lnTo>
                <a:lnTo>
                  <a:pt x="352425" y="63500"/>
                </a:lnTo>
                <a:lnTo>
                  <a:pt x="400061" y="63494"/>
                </a:lnTo>
                <a:lnTo>
                  <a:pt x="431800" y="47625"/>
                </a:lnTo>
                <a:lnTo>
                  <a:pt x="336550" y="0"/>
                </a:lnTo>
                <a:close/>
              </a:path>
              <a:path w="431800" h="95250">
                <a:moveTo>
                  <a:pt x="0" y="31623"/>
                </a:moveTo>
                <a:lnTo>
                  <a:pt x="0" y="63373"/>
                </a:lnTo>
                <a:lnTo>
                  <a:pt x="336550" y="63494"/>
                </a:lnTo>
                <a:lnTo>
                  <a:pt x="336550" y="31744"/>
                </a:lnTo>
                <a:lnTo>
                  <a:pt x="0" y="3162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40626" y="2565400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97301" y="2997200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 h="0">
                <a:moveTo>
                  <a:pt x="3743325" y="0"/>
                </a:moveTo>
                <a:lnTo>
                  <a:pt x="0" y="0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49676" y="2997200"/>
            <a:ext cx="95250" cy="1008380"/>
          </a:xfrm>
          <a:custGeom>
            <a:avLst/>
            <a:gdLst/>
            <a:ahLst/>
            <a:cxnLst/>
            <a:rect l="l" t="t" r="r" b="b"/>
            <a:pathLst>
              <a:path w="95250" h="1008379">
                <a:moveTo>
                  <a:pt x="31747" y="912749"/>
                </a:moveTo>
                <a:lnTo>
                  <a:pt x="0" y="912749"/>
                </a:lnTo>
                <a:lnTo>
                  <a:pt x="47625" y="1007999"/>
                </a:lnTo>
                <a:lnTo>
                  <a:pt x="87312" y="928624"/>
                </a:lnTo>
                <a:lnTo>
                  <a:pt x="31750" y="928624"/>
                </a:lnTo>
                <a:lnTo>
                  <a:pt x="31747" y="912749"/>
                </a:lnTo>
                <a:close/>
              </a:path>
              <a:path w="95250" h="1008379">
                <a:moveTo>
                  <a:pt x="63373" y="0"/>
                </a:moveTo>
                <a:lnTo>
                  <a:pt x="31623" y="0"/>
                </a:lnTo>
                <a:lnTo>
                  <a:pt x="31750" y="928624"/>
                </a:lnTo>
                <a:lnTo>
                  <a:pt x="63500" y="928624"/>
                </a:lnTo>
                <a:lnTo>
                  <a:pt x="63373" y="0"/>
                </a:lnTo>
                <a:close/>
              </a:path>
              <a:path w="95250" h="1008379">
                <a:moveTo>
                  <a:pt x="95250" y="912749"/>
                </a:moveTo>
                <a:lnTo>
                  <a:pt x="63497" y="912749"/>
                </a:lnTo>
                <a:lnTo>
                  <a:pt x="63500" y="928624"/>
                </a:lnTo>
                <a:lnTo>
                  <a:pt x="87312" y="928624"/>
                </a:lnTo>
                <a:lnTo>
                  <a:pt x="95250" y="912749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40626" y="1557400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5">
                <a:moveTo>
                  <a:pt x="0" y="287274"/>
                </a:moveTo>
                <a:lnTo>
                  <a:pt x="0" y="0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13201" y="1557400"/>
            <a:ext cx="3527425" cy="0"/>
          </a:xfrm>
          <a:custGeom>
            <a:avLst/>
            <a:gdLst/>
            <a:ahLst/>
            <a:cxnLst/>
            <a:rect l="l" t="t" r="r" b="b"/>
            <a:pathLst>
              <a:path w="3527425" h="0">
                <a:moveTo>
                  <a:pt x="3527425" y="0"/>
                </a:moveTo>
                <a:lnTo>
                  <a:pt x="0" y="0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65576" y="1557274"/>
            <a:ext cx="95250" cy="287655"/>
          </a:xfrm>
          <a:custGeom>
            <a:avLst/>
            <a:gdLst/>
            <a:ahLst/>
            <a:cxnLst/>
            <a:rect l="l" t="t" r="r" b="b"/>
            <a:pathLst>
              <a:path w="95250" h="287655">
                <a:moveTo>
                  <a:pt x="31750" y="192150"/>
                </a:moveTo>
                <a:lnTo>
                  <a:pt x="0" y="192150"/>
                </a:lnTo>
                <a:lnTo>
                  <a:pt x="47625" y="287400"/>
                </a:lnTo>
                <a:lnTo>
                  <a:pt x="87312" y="208025"/>
                </a:lnTo>
                <a:lnTo>
                  <a:pt x="31750" y="208025"/>
                </a:lnTo>
                <a:lnTo>
                  <a:pt x="31750" y="192150"/>
                </a:lnTo>
                <a:close/>
              </a:path>
              <a:path w="95250" h="287655">
                <a:moveTo>
                  <a:pt x="63373" y="0"/>
                </a:moveTo>
                <a:lnTo>
                  <a:pt x="31750" y="126"/>
                </a:lnTo>
                <a:lnTo>
                  <a:pt x="31750" y="208025"/>
                </a:lnTo>
                <a:lnTo>
                  <a:pt x="63500" y="208025"/>
                </a:lnTo>
                <a:lnTo>
                  <a:pt x="63373" y="0"/>
                </a:lnTo>
                <a:close/>
              </a:path>
              <a:path w="95250" h="287655">
                <a:moveTo>
                  <a:pt x="95250" y="192150"/>
                </a:moveTo>
                <a:lnTo>
                  <a:pt x="63490" y="192150"/>
                </a:lnTo>
                <a:lnTo>
                  <a:pt x="63500" y="208025"/>
                </a:lnTo>
                <a:lnTo>
                  <a:pt x="87312" y="208025"/>
                </a:lnTo>
                <a:lnTo>
                  <a:pt x="95250" y="19215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05300" y="4318000"/>
            <a:ext cx="431800" cy="95250"/>
          </a:xfrm>
          <a:custGeom>
            <a:avLst/>
            <a:gdLst/>
            <a:ahLst/>
            <a:cxnLst/>
            <a:rect l="l" t="t" r="r" b="b"/>
            <a:pathLst>
              <a:path w="431800" h="95250">
                <a:moveTo>
                  <a:pt x="336550" y="0"/>
                </a:moveTo>
                <a:lnTo>
                  <a:pt x="336550" y="95250"/>
                </a:lnTo>
                <a:lnTo>
                  <a:pt x="400050" y="63500"/>
                </a:lnTo>
                <a:lnTo>
                  <a:pt x="352425" y="63500"/>
                </a:lnTo>
                <a:lnTo>
                  <a:pt x="352425" y="31750"/>
                </a:lnTo>
                <a:lnTo>
                  <a:pt x="400050" y="31750"/>
                </a:lnTo>
                <a:lnTo>
                  <a:pt x="336550" y="0"/>
                </a:lnTo>
                <a:close/>
              </a:path>
              <a:path w="431800" h="95250">
                <a:moveTo>
                  <a:pt x="336550" y="31750"/>
                </a:moveTo>
                <a:lnTo>
                  <a:pt x="0" y="31750"/>
                </a:lnTo>
                <a:lnTo>
                  <a:pt x="0" y="63500"/>
                </a:lnTo>
                <a:lnTo>
                  <a:pt x="336550" y="63500"/>
                </a:lnTo>
                <a:lnTo>
                  <a:pt x="336550" y="31750"/>
                </a:lnTo>
                <a:close/>
              </a:path>
              <a:path w="431800" h="95250">
                <a:moveTo>
                  <a:pt x="400050" y="31750"/>
                </a:moveTo>
                <a:lnTo>
                  <a:pt x="352425" y="31750"/>
                </a:lnTo>
                <a:lnTo>
                  <a:pt x="352425" y="63500"/>
                </a:lnTo>
                <a:lnTo>
                  <a:pt x="400050" y="63500"/>
                </a:lnTo>
                <a:lnTo>
                  <a:pt x="431800" y="47625"/>
                </a:lnTo>
                <a:lnTo>
                  <a:pt x="400050" y="3175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60998" y="4244975"/>
            <a:ext cx="504825" cy="95250"/>
          </a:xfrm>
          <a:custGeom>
            <a:avLst/>
            <a:gdLst/>
            <a:ahLst/>
            <a:cxnLst/>
            <a:rect l="l" t="t" r="r" b="b"/>
            <a:pathLst>
              <a:path w="504825" h="95250">
                <a:moveTo>
                  <a:pt x="409575" y="0"/>
                </a:moveTo>
                <a:lnTo>
                  <a:pt x="409575" y="95250"/>
                </a:lnTo>
                <a:lnTo>
                  <a:pt x="473075" y="63500"/>
                </a:lnTo>
                <a:lnTo>
                  <a:pt x="425450" y="63500"/>
                </a:lnTo>
                <a:lnTo>
                  <a:pt x="425450" y="31750"/>
                </a:lnTo>
                <a:lnTo>
                  <a:pt x="473075" y="31750"/>
                </a:lnTo>
                <a:lnTo>
                  <a:pt x="409575" y="0"/>
                </a:lnTo>
                <a:close/>
              </a:path>
              <a:path w="504825" h="95250">
                <a:moveTo>
                  <a:pt x="409575" y="31750"/>
                </a:moveTo>
                <a:lnTo>
                  <a:pt x="0" y="31750"/>
                </a:lnTo>
                <a:lnTo>
                  <a:pt x="0" y="63500"/>
                </a:lnTo>
                <a:lnTo>
                  <a:pt x="409575" y="63500"/>
                </a:lnTo>
                <a:lnTo>
                  <a:pt x="409575" y="31750"/>
                </a:lnTo>
                <a:close/>
              </a:path>
              <a:path w="504825" h="95250">
                <a:moveTo>
                  <a:pt x="473075" y="31750"/>
                </a:moveTo>
                <a:lnTo>
                  <a:pt x="425450" y="31750"/>
                </a:lnTo>
                <a:lnTo>
                  <a:pt x="425450" y="63500"/>
                </a:lnTo>
                <a:lnTo>
                  <a:pt x="473075" y="63500"/>
                </a:lnTo>
                <a:lnTo>
                  <a:pt x="504825" y="47625"/>
                </a:lnTo>
                <a:lnTo>
                  <a:pt x="473075" y="3175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266176" y="2060575"/>
            <a:ext cx="1297305" cy="6477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257175" marR="249554" indent="88265">
              <a:lnSpc>
                <a:spcPct val="100000"/>
              </a:lnSpc>
              <a:spcBef>
                <a:spcPts val="530"/>
              </a:spcBef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Deney  </a:t>
            </a:r>
            <a:r>
              <a:rPr dirty="0" sz="1600" spc="-25" b="1">
                <a:solidFill>
                  <a:srgbClr val="292934"/>
                </a:solidFill>
                <a:latin typeface="Times New Roman"/>
                <a:cs typeface="Times New Roman"/>
              </a:rPr>
              <a:t>Tasarımı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66176" y="3284601"/>
            <a:ext cx="1297305" cy="6477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30"/>
              </a:spcBef>
            </a:pPr>
            <a:r>
              <a:rPr dirty="0" sz="1600" spc="-10" b="1">
                <a:solidFill>
                  <a:srgbClr val="292934"/>
                </a:solidFill>
                <a:latin typeface="Times New Roman"/>
                <a:cs typeface="Times New Roman"/>
              </a:rPr>
              <a:t>Programı</a:t>
            </a:r>
            <a:endParaRPr sz="1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Çalıştır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89850" y="4292600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 h="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05750" y="2421001"/>
            <a:ext cx="0" cy="1871980"/>
          </a:xfrm>
          <a:custGeom>
            <a:avLst/>
            <a:gdLst/>
            <a:ahLst/>
            <a:cxnLst/>
            <a:rect l="l" t="t" r="r" b="b"/>
            <a:pathLst>
              <a:path w="0" h="1871979">
                <a:moveTo>
                  <a:pt x="0" y="1871599"/>
                </a:moveTo>
                <a:lnTo>
                  <a:pt x="0" y="0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05750" y="2373376"/>
            <a:ext cx="360680" cy="95250"/>
          </a:xfrm>
          <a:custGeom>
            <a:avLst/>
            <a:gdLst/>
            <a:ahLst/>
            <a:cxnLst/>
            <a:rect l="l" t="t" r="r" b="b"/>
            <a:pathLst>
              <a:path w="360679" h="95250">
                <a:moveTo>
                  <a:pt x="265049" y="63492"/>
                </a:moveTo>
                <a:lnTo>
                  <a:pt x="265049" y="95250"/>
                </a:lnTo>
                <a:lnTo>
                  <a:pt x="328549" y="63500"/>
                </a:lnTo>
                <a:lnTo>
                  <a:pt x="265049" y="63492"/>
                </a:lnTo>
                <a:close/>
              </a:path>
              <a:path w="360679" h="95250">
                <a:moveTo>
                  <a:pt x="265049" y="31742"/>
                </a:moveTo>
                <a:lnTo>
                  <a:pt x="265049" y="63492"/>
                </a:lnTo>
                <a:lnTo>
                  <a:pt x="280924" y="63500"/>
                </a:lnTo>
                <a:lnTo>
                  <a:pt x="280924" y="31750"/>
                </a:lnTo>
                <a:lnTo>
                  <a:pt x="265049" y="31742"/>
                </a:lnTo>
                <a:close/>
              </a:path>
              <a:path w="360679" h="95250">
                <a:moveTo>
                  <a:pt x="265049" y="0"/>
                </a:moveTo>
                <a:lnTo>
                  <a:pt x="265049" y="31742"/>
                </a:lnTo>
                <a:lnTo>
                  <a:pt x="280924" y="31750"/>
                </a:lnTo>
                <a:lnTo>
                  <a:pt x="280924" y="63500"/>
                </a:lnTo>
                <a:lnTo>
                  <a:pt x="328563" y="63492"/>
                </a:lnTo>
                <a:lnTo>
                  <a:pt x="360299" y="47625"/>
                </a:lnTo>
                <a:lnTo>
                  <a:pt x="265049" y="0"/>
                </a:lnTo>
                <a:close/>
              </a:path>
              <a:path w="360679" h="95250">
                <a:moveTo>
                  <a:pt x="0" y="31623"/>
                </a:moveTo>
                <a:lnTo>
                  <a:pt x="0" y="63373"/>
                </a:lnTo>
                <a:lnTo>
                  <a:pt x="265049" y="63492"/>
                </a:lnTo>
                <a:lnTo>
                  <a:pt x="265049" y="31742"/>
                </a:lnTo>
                <a:lnTo>
                  <a:pt x="0" y="3162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69125" y="3500373"/>
            <a:ext cx="0" cy="433705"/>
          </a:xfrm>
          <a:custGeom>
            <a:avLst/>
            <a:gdLst/>
            <a:ahLst/>
            <a:cxnLst/>
            <a:rect l="l" t="t" r="r" b="b"/>
            <a:pathLst>
              <a:path w="0" h="433704">
                <a:moveTo>
                  <a:pt x="0" y="433450"/>
                </a:moveTo>
                <a:lnTo>
                  <a:pt x="0" y="0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73500" y="3500373"/>
            <a:ext cx="3094355" cy="635"/>
          </a:xfrm>
          <a:custGeom>
            <a:avLst/>
            <a:gdLst/>
            <a:ahLst/>
            <a:cxnLst/>
            <a:rect l="l" t="t" r="r" b="b"/>
            <a:pathLst>
              <a:path w="3094354" h="635">
                <a:moveTo>
                  <a:pt x="3094101" y="0"/>
                </a:moveTo>
                <a:lnTo>
                  <a:pt x="0" y="126"/>
                </a:lnTo>
              </a:path>
            </a:pathLst>
          </a:custGeom>
          <a:ln w="3175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25875" y="2492375"/>
            <a:ext cx="95250" cy="1008380"/>
          </a:xfrm>
          <a:custGeom>
            <a:avLst/>
            <a:gdLst/>
            <a:ahLst/>
            <a:cxnLst/>
            <a:rect l="l" t="t" r="r" b="b"/>
            <a:pathLst>
              <a:path w="95250" h="1008379">
                <a:moveTo>
                  <a:pt x="63500" y="79375"/>
                </a:moveTo>
                <a:lnTo>
                  <a:pt x="31750" y="79375"/>
                </a:lnTo>
                <a:lnTo>
                  <a:pt x="31750" y="1007999"/>
                </a:lnTo>
                <a:lnTo>
                  <a:pt x="63500" y="1007999"/>
                </a:lnTo>
                <a:lnTo>
                  <a:pt x="63500" y="79375"/>
                </a:lnTo>
                <a:close/>
              </a:path>
              <a:path w="95250" h="1008379">
                <a:moveTo>
                  <a:pt x="47625" y="0"/>
                </a:moveTo>
                <a:lnTo>
                  <a:pt x="0" y="95250"/>
                </a:lnTo>
                <a:lnTo>
                  <a:pt x="31750" y="95250"/>
                </a:lnTo>
                <a:lnTo>
                  <a:pt x="31750" y="79375"/>
                </a:lnTo>
                <a:lnTo>
                  <a:pt x="87312" y="79375"/>
                </a:lnTo>
                <a:lnTo>
                  <a:pt x="47625" y="0"/>
                </a:lnTo>
                <a:close/>
              </a:path>
              <a:path w="95250" h="1008379">
                <a:moveTo>
                  <a:pt x="87312" y="79375"/>
                </a:moveTo>
                <a:lnTo>
                  <a:pt x="63500" y="79375"/>
                </a:lnTo>
                <a:lnTo>
                  <a:pt x="63500" y="95250"/>
                </a:lnTo>
                <a:lnTo>
                  <a:pt x="95250" y="95250"/>
                </a:lnTo>
                <a:lnTo>
                  <a:pt x="87312" y="79375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866123" y="2781300"/>
            <a:ext cx="95250" cy="431800"/>
          </a:xfrm>
          <a:custGeom>
            <a:avLst/>
            <a:gdLst/>
            <a:ahLst/>
            <a:cxnLst/>
            <a:rect l="l" t="t" r="r" b="b"/>
            <a:pathLst>
              <a:path w="95250" h="431800">
                <a:moveTo>
                  <a:pt x="31750" y="336550"/>
                </a:moveTo>
                <a:lnTo>
                  <a:pt x="0" y="336550"/>
                </a:lnTo>
                <a:lnTo>
                  <a:pt x="47625" y="431800"/>
                </a:lnTo>
                <a:lnTo>
                  <a:pt x="87312" y="352425"/>
                </a:lnTo>
                <a:lnTo>
                  <a:pt x="31750" y="352425"/>
                </a:lnTo>
                <a:lnTo>
                  <a:pt x="31750" y="336550"/>
                </a:lnTo>
                <a:close/>
              </a:path>
              <a:path w="95250" h="431800">
                <a:moveTo>
                  <a:pt x="63500" y="0"/>
                </a:moveTo>
                <a:lnTo>
                  <a:pt x="31750" y="0"/>
                </a:lnTo>
                <a:lnTo>
                  <a:pt x="31750" y="352425"/>
                </a:lnTo>
                <a:lnTo>
                  <a:pt x="63500" y="352425"/>
                </a:lnTo>
                <a:lnTo>
                  <a:pt x="63500" y="0"/>
                </a:lnTo>
                <a:close/>
              </a:path>
              <a:path w="95250" h="431800">
                <a:moveTo>
                  <a:pt x="95250" y="336550"/>
                </a:moveTo>
                <a:lnTo>
                  <a:pt x="63500" y="336550"/>
                </a:lnTo>
                <a:lnTo>
                  <a:pt x="63500" y="352425"/>
                </a:lnTo>
                <a:lnTo>
                  <a:pt x="87312" y="352425"/>
                </a:lnTo>
                <a:lnTo>
                  <a:pt x="95250" y="33655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266176" y="4437126"/>
            <a:ext cx="1297305" cy="6477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Çıktı</a:t>
            </a:r>
            <a:r>
              <a:rPr dirty="0" sz="1600" spc="-15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Analizi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866123" y="4005198"/>
            <a:ext cx="95250" cy="360680"/>
          </a:xfrm>
          <a:custGeom>
            <a:avLst/>
            <a:gdLst/>
            <a:ahLst/>
            <a:cxnLst/>
            <a:rect l="l" t="t" r="r" b="b"/>
            <a:pathLst>
              <a:path w="95250" h="360679">
                <a:moveTo>
                  <a:pt x="31750" y="265175"/>
                </a:moveTo>
                <a:lnTo>
                  <a:pt x="0" y="265175"/>
                </a:lnTo>
                <a:lnTo>
                  <a:pt x="47625" y="360425"/>
                </a:lnTo>
                <a:lnTo>
                  <a:pt x="87312" y="281050"/>
                </a:lnTo>
                <a:lnTo>
                  <a:pt x="31750" y="281050"/>
                </a:lnTo>
                <a:lnTo>
                  <a:pt x="31750" y="265175"/>
                </a:lnTo>
                <a:close/>
              </a:path>
              <a:path w="95250" h="360679">
                <a:moveTo>
                  <a:pt x="63500" y="0"/>
                </a:moveTo>
                <a:lnTo>
                  <a:pt x="31750" y="0"/>
                </a:lnTo>
                <a:lnTo>
                  <a:pt x="31750" y="281050"/>
                </a:lnTo>
                <a:lnTo>
                  <a:pt x="63500" y="281050"/>
                </a:lnTo>
                <a:lnTo>
                  <a:pt x="63500" y="0"/>
                </a:lnTo>
                <a:close/>
              </a:path>
              <a:path w="95250" h="360679">
                <a:moveTo>
                  <a:pt x="95250" y="265175"/>
                </a:moveTo>
                <a:lnTo>
                  <a:pt x="63500" y="265175"/>
                </a:lnTo>
                <a:lnTo>
                  <a:pt x="63500" y="281050"/>
                </a:lnTo>
                <a:lnTo>
                  <a:pt x="87312" y="281050"/>
                </a:lnTo>
                <a:lnTo>
                  <a:pt x="95250" y="265175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681851" y="5949950"/>
            <a:ext cx="2374900" cy="6477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Raporlama, Sunuş</a:t>
            </a:r>
            <a:r>
              <a:rPr dirty="0" sz="1600" spc="-5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endParaRPr sz="16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Sonuçlar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05300" y="5949950"/>
            <a:ext cx="1584325" cy="719455"/>
          </a:xfrm>
          <a:custGeom>
            <a:avLst/>
            <a:gdLst/>
            <a:ahLst/>
            <a:cxnLst/>
            <a:rect l="l" t="t" r="r" b="b"/>
            <a:pathLst>
              <a:path w="1584325" h="719454">
                <a:moveTo>
                  <a:pt x="1329436" y="0"/>
                </a:moveTo>
                <a:lnTo>
                  <a:pt x="254888" y="0"/>
                </a:lnTo>
                <a:lnTo>
                  <a:pt x="217235" y="3898"/>
                </a:lnTo>
                <a:lnTo>
                  <a:pt x="147458" y="33419"/>
                </a:lnTo>
                <a:lnTo>
                  <a:pt x="116123" y="57929"/>
                </a:lnTo>
                <a:lnTo>
                  <a:pt x="87685" y="88197"/>
                </a:lnTo>
                <a:lnTo>
                  <a:pt x="62538" y="123666"/>
                </a:lnTo>
                <a:lnTo>
                  <a:pt x="41078" y="163781"/>
                </a:lnTo>
                <a:lnTo>
                  <a:pt x="23699" y="207986"/>
                </a:lnTo>
                <a:lnTo>
                  <a:pt x="10796" y="255724"/>
                </a:lnTo>
                <a:lnTo>
                  <a:pt x="2764" y="306439"/>
                </a:lnTo>
                <a:lnTo>
                  <a:pt x="0" y="359575"/>
                </a:lnTo>
                <a:lnTo>
                  <a:pt x="2764" y="412707"/>
                </a:lnTo>
                <a:lnTo>
                  <a:pt x="10796" y="463420"/>
                </a:lnTo>
                <a:lnTo>
                  <a:pt x="23699" y="511155"/>
                </a:lnTo>
                <a:lnTo>
                  <a:pt x="41078" y="555358"/>
                </a:lnTo>
                <a:lnTo>
                  <a:pt x="62538" y="595472"/>
                </a:lnTo>
                <a:lnTo>
                  <a:pt x="87685" y="630941"/>
                </a:lnTo>
                <a:lnTo>
                  <a:pt x="116123" y="661208"/>
                </a:lnTo>
                <a:lnTo>
                  <a:pt x="147458" y="685718"/>
                </a:lnTo>
                <a:lnTo>
                  <a:pt x="181293" y="703913"/>
                </a:lnTo>
                <a:lnTo>
                  <a:pt x="254888" y="719137"/>
                </a:lnTo>
                <a:lnTo>
                  <a:pt x="1329436" y="719137"/>
                </a:lnTo>
                <a:lnTo>
                  <a:pt x="1403031" y="703913"/>
                </a:lnTo>
                <a:lnTo>
                  <a:pt x="1436866" y="685718"/>
                </a:lnTo>
                <a:lnTo>
                  <a:pt x="1468201" y="661208"/>
                </a:lnTo>
                <a:lnTo>
                  <a:pt x="1496639" y="630941"/>
                </a:lnTo>
                <a:lnTo>
                  <a:pt x="1521786" y="595472"/>
                </a:lnTo>
                <a:lnTo>
                  <a:pt x="1543246" y="555358"/>
                </a:lnTo>
                <a:lnTo>
                  <a:pt x="1560625" y="511155"/>
                </a:lnTo>
                <a:lnTo>
                  <a:pt x="1573528" y="463420"/>
                </a:lnTo>
                <a:lnTo>
                  <a:pt x="1581560" y="412707"/>
                </a:lnTo>
                <a:lnTo>
                  <a:pt x="1584325" y="359575"/>
                </a:lnTo>
                <a:lnTo>
                  <a:pt x="1581560" y="306439"/>
                </a:lnTo>
                <a:lnTo>
                  <a:pt x="1573528" y="255724"/>
                </a:lnTo>
                <a:lnTo>
                  <a:pt x="1560625" y="207986"/>
                </a:lnTo>
                <a:lnTo>
                  <a:pt x="1543246" y="163781"/>
                </a:lnTo>
                <a:lnTo>
                  <a:pt x="1521786" y="123666"/>
                </a:lnTo>
                <a:lnTo>
                  <a:pt x="1496639" y="88197"/>
                </a:lnTo>
                <a:lnTo>
                  <a:pt x="1468201" y="57929"/>
                </a:lnTo>
                <a:lnTo>
                  <a:pt x="1436866" y="33419"/>
                </a:lnTo>
                <a:lnTo>
                  <a:pt x="1403031" y="15223"/>
                </a:lnTo>
                <a:lnTo>
                  <a:pt x="1329436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05300" y="5949950"/>
            <a:ext cx="1584325" cy="719455"/>
          </a:xfrm>
          <a:custGeom>
            <a:avLst/>
            <a:gdLst/>
            <a:ahLst/>
            <a:cxnLst/>
            <a:rect l="l" t="t" r="r" b="b"/>
            <a:pathLst>
              <a:path w="1584325" h="719454">
                <a:moveTo>
                  <a:pt x="254888" y="0"/>
                </a:moveTo>
                <a:lnTo>
                  <a:pt x="1329436" y="0"/>
                </a:lnTo>
                <a:lnTo>
                  <a:pt x="1367089" y="3898"/>
                </a:lnTo>
                <a:lnTo>
                  <a:pt x="1436866" y="33419"/>
                </a:lnTo>
                <a:lnTo>
                  <a:pt x="1468201" y="57929"/>
                </a:lnTo>
                <a:lnTo>
                  <a:pt x="1496639" y="88197"/>
                </a:lnTo>
                <a:lnTo>
                  <a:pt x="1521786" y="123666"/>
                </a:lnTo>
                <a:lnTo>
                  <a:pt x="1543246" y="163781"/>
                </a:lnTo>
                <a:lnTo>
                  <a:pt x="1560625" y="207986"/>
                </a:lnTo>
                <a:lnTo>
                  <a:pt x="1573528" y="255724"/>
                </a:lnTo>
                <a:lnTo>
                  <a:pt x="1581560" y="306439"/>
                </a:lnTo>
                <a:lnTo>
                  <a:pt x="1584325" y="359575"/>
                </a:lnTo>
                <a:lnTo>
                  <a:pt x="1581560" y="412707"/>
                </a:lnTo>
                <a:lnTo>
                  <a:pt x="1573528" y="463420"/>
                </a:lnTo>
                <a:lnTo>
                  <a:pt x="1560625" y="511155"/>
                </a:lnTo>
                <a:lnTo>
                  <a:pt x="1543246" y="555358"/>
                </a:lnTo>
                <a:lnTo>
                  <a:pt x="1521786" y="595472"/>
                </a:lnTo>
                <a:lnTo>
                  <a:pt x="1496639" y="630941"/>
                </a:lnTo>
                <a:lnTo>
                  <a:pt x="1468201" y="661208"/>
                </a:lnTo>
                <a:lnTo>
                  <a:pt x="1436866" y="685718"/>
                </a:lnTo>
                <a:lnTo>
                  <a:pt x="1403031" y="703913"/>
                </a:lnTo>
                <a:lnTo>
                  <a:pt x="1329436" y="719137"/>
                </a:lnTo>
                <a:lnTo>
                  <a:pt x="254888" y="719137"/>
                </a:lnTo>
                <a:lnTo>
                  <a:pt x="181293" y="703913"/>
                </a:lnTo>
                <a:lnTo>
                  <a:pt x="147458" y="685718"/>
                </a:lnTo>
                <a:lnTo>
                  <a:pt x="116123" y="661208"/>
                </a:lnTo>
                <a:lnTo>
                  <a:pt x="87685" y="630941"/>
                </a:lnTo>
                <a:lnTo>
                  <a:pt x="62538" y="595472"/>
                </a:lnTo>
                <a:lnTo>
                  <a:pt x="41078" y="555358"/>
                </a:lnTo>
                <a:lnTo>
                  <a:pt x="23699" y="511155"/>
                </a:lnTo>
                <a:lnTo>
                  <a:pt x="10796" y="463420"/>
                </a:lnTo>
                <a:lnTo>
                  <a:pt x="2764" y="412707"/>
                </a:lnTo>
                <a:lnTo>
                  <a:pt x="0" y="359575"/>
                </a:lnTo>
                <a:lnTo>
                  <a:pt x="2764" y="306439"/>
                </a:lnTo>
                <a:lnTo>
                  <a:pt x="10796" y="255724"/>
                </a:lnTo>
                <a:lnTo>
                  <a:pt x="23699" y="207986"/>
                </a:lnTo>
                <a:lnTo>
                  <a:pt x="41078" y="163781"/>
                </a:lnTo>
                <a:lnTo>
                  <a:pt x="62538" y="123666"/>
                </a:lnTo>
                <a:lnTo>
                  <a:pt x="87685" y="88197"/>
                </a:lnTo>
                <a:lnTo>
                  <a:pt x="116123" y="57929"/>
                </a:lnTo>
                <a:lnTo>
                  <a:pt x="147458" y="33419"/>
                </a:lnTo>
                <a:lnTo>
                  <a:pt x="181293" y="15223"/>
                </a:lnTo>
                <a:lnTo>
                  <a:pt x="254888" y="0"/>
                </a:lnTo>
                <a:close/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639817" y="6182664"/>
            <a:ext cx="9144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Uy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g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ul</a:t>
            </a:r>
            <a:r>
              <a:rPr dirty="0" sz="1600" b="1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1600" spc="-30" b="1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66123" y="5157723"/>
            <a:ext cx="95250" cy="719455"/>
          </a:xfrm>
          <a:custGeom>
            <a:avLst/>
            <a:gdLst/>
            <a:ahLst/>
            <a:cxnLst/>
            <a:rect l="l" t="t" r="r" b="b"/>
            <a:pathLst>
              <a:path w="95250" h="719454">
                <a:moveTo>
                  <a:pt x="31750" y="623951"/>
                </a:moveTo>
                <a:lnTo>
                  <a:pt x="0" y="623951"/>
                </a:lnTo>
                <a:lnTo>
                  <a:pt x="47625" y="719201"/>
                </a:lnTo>
                <a:lnTo>
                  <a:pt x="87312" y="639826"/>
                </a:lnTo>
                <a:lnTo>
                  <a:pt x="31750" y="639826"/>
                </a:lnTo>
                <a:lnTo>
                  <a:pt x="31750" y="623951"/>
                </a:lnTo>
                <a:close/>
              </a:path>
              <a:path w="95250" h="719454">
                <a:moveTo>
                  <a:pt x="63500" y="0"/>
                </a:moveTo>
                <a:lnTo>
                  <a:pt x="31750" y="0"/>
                </a:lnTo>
                <a:lnTo>
                  <a:pt x="31750" y="639826"/>
                </a:lnTo>
                <a:lnTo>
                  <a:pt x="63500" y="639826"/>
                </a:lnTo>
                <a:lnTo>
                  <a:pt x="63500" y="0"/>
                </a:lnTo>
                <a:close/>
              </a:path>
              <a:path w="95250" h="719454">
                <a:moveTo>
                  <a:pt x="95250" y="623951"/>
                </a:moveTo>
                <a:lnTo>
                  <a:pt x="63500" y="623951"/>
                </a:lnTo>
                <a:lnTo>
                  <a:pt x="63500" y="639826"/>
                </a:lnTo>
                <a:lnTo>
                  <a:pt x="87312" y="639826"/>
                </a:lnTo>
                <a:lnTo>
                  <a:pt x="95250" y="623951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495158" y="3900932"/>
            <a:ext cx="3181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90" b="1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46342" y="3613530"/>
            <a:ext cx="2730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292934"/>
                </a:solidFill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94042" y="1596897"/>
            <a:ext cx="2730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292934"/>
                </a:solidFill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06233" y="2605278"/>
            <a:ext cx="3181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90" b="1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4551" y="2316226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45129" y="1523746"/>
            <a:ext cx="228600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71700" algn="l"/>
              </a:tabLst>
            </a:pP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2</a:t>
            </a: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	</a:t>
            </a: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45960" y="1668271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68676" y="3756405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17109" y="3756405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73190" y="3974083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129143" y="1884426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29143" y="3037078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29143" y="4189857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0066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86576" y="5774537"/>
            <a:ext cx="2298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FF0066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015866" y="5846165"/>
            <a:ext cx="208279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85" b="1">
                <a:solidFill>
                  <a:srgbClr val="FF0066"/>
                </a:solidFill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36016" y="645921"/>
            <a:ext cx="5440680" cy="6553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Benzetimin</a:t>
            </a:r>
            <a:r>
              <a:rPr dirty="0" spc="-380"/>
              <a:t> </a:t>
            </a:r>
            <a:r>
              <a:rPr dirty="0" spc="-95"/>
              <a:t>Aşamaları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6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95"/>
              <a:t>Benzetimin</a:t>
            </a:r>
            <a:r>
              <a:rPr dirty="0" sz="4800" spc="-445"/>
              <a:t> </a:t>
            </a:r>
            <a:r>
              <a:rPr dirty="0" sz="4800" spc="-90"/>
              <a:t>Aşamaları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6919" y="1633854"/>
            <a:ext cx="8871585" cy="4556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98145" indent="-385445">
              <a:lnSpc>
                <a:spcPct val="100000"/>
              </a:lnSpc>
              <a:buAutoNum type="arabicParenR"/>
              <a:tabLst>
                <a:tab pos="398780" algn="l"/>
              </a:tabLst>
            </a:pP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Problemin </a:t>
            </a:r>
            <a:r>
              <a:rPr dirty="0" sz="2800" spc="-45" b="1" i="1">
                <a:solidFill>
                  <a:srgbClr val="92A199"/>
                </a:solidFill>
                <a:latin typeface="Times New Roman"/>
                <a:cs typeface="Times New Roman"/>
              </a:rPr>
              <a:t>Tanımı </a:t>
            </a:r>
            <a:r>
              <a:rPr dirty="0" sz="2800" spc="-10" b="1" i="1">
                <a:solidFill>
                  <a:srgbClr val="92A199"/>
                </a:solidFill>
                <a:latin typeface="Times New Roman"/>
                <a:cs typeface="Times New Roman"/>
              </a:rPr>
              <a:t>ve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Çalışma</a:t>
            </a:r>
            <a:r>
              <a:rPr dirty="0" sz="2800" spc="20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92A199"/>
                </a:solidFill>
                <a:latin typeface="Times New Roman"/>
                <a:cs typeface="Times New Roman"/>
              </a:rPr>
              <a:t>Planı:</a:t>
            </a:r>
            <a:endParaRPr sz="28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0000"/>
              </a:lnSpc>
              <a:spcBef>
                <a:spcPts val="1215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 çalışması, problemin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amacının açık olarak tanımlanması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</a:t>
            </a:r>
            <a:r>
              <a:rPr dirty="0" sz="2400" spc="-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başlamalıdır.</a:t>
            </a:r>
            <a:endParaRPr sz="2400">
              <a:latin typeface="Times New Roman"/>
              <a:cs typeface="Times New Roman"/>
            </a:endParaRPr>
          </a:p>
          <a:p>
            <a:pPr lvl="1" marL="560070" indent="-182880">
              <a:lnSpc>
                <a:spcPct val="100000"/>
              </a:lnSpc>
              <a:spcBef>
                <a:spcPts val="1225"/>
              </a:spcBef>
              <a:buClr>
                <a:srgbClr val="FF0000"/>
              </a:buClr>
              <a:buSzPct val="88888"/>
              <a:buFont typeface="Arial"/>
              <a:buChar char="•"/>
              <a:tabLst>
                <a:tab pos="560070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Alternatif sistem tasarımları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alternatiflerin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etkinliğini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değerlendirmek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için   </a:t>
            </a:r>
            <a:r>
              <a:rPr dirty="0" sz="1800" spc="2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kriterler</a:t>
            </a:r>
            <a:endParaRPr sz="18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belirlenmelidir.</a:t>
            </a:r>
            <a:endParaRPr sz="1800">
              <a:latin typeface="Times New Roman"/>
              <a:cs typeface="Times New Roman"/>
            </a:endParaRPr>
          </a:p>
          <a:p>
            <a:pPr lvl="1" marL="560070" indent="-18288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SzPct val="88888"/>
              <a:buFont typeface="Arial"/>
              <a:buChar char="•"/>
              <a:tabLst>
                <a:tab pos="560070" algn="l"/>
                <a:tab pos="1275715" algn="l"/>
                <a:tab pos="2220595" algn="l"/>
                <a:tab pos="2885440" algn="l"/>
                <a:tab pos="3614420" algn="l"/>
                <a:tab pos="4203700" algn="l"/>
                <a:tab pos="5321300" algn="l"/>
                <a:tab pos="6075680" algn="l"/>
                <a:tab pos="6449695" algn="l"/>
                <a:tab pos="7290434" algn="l"/>
                <a:tab pos="8119745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Hangi	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aşamada	hangi	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ekibin	nasıl	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çalışacağı,	zaman	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ve	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maliyet	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dikkate	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alınarak</a:t>
            </a:r>
            <a:endParaRPr sz="18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planlanmalıdır.</a:t>
            </a:r>
            <a:endParaRPr sz="1800">
              <a:latin typeface="Times New Roman"/>
              <a:cs typeface="Times New Roman"/>
            </a:endParaRPr>
          </a:p>
          <a:p>
            <a:pPr algn="just" marL="398145" indent="-385445">
              <a:lnSpc>
                <a:spcPct val="100000"/>
              </a:lnSpc>
              <a:spcBef>
                <a:spcPts val="1160"/>
              </a:spcBef>
              <a:buAutoNum type="arabicParenR" startAt="2"/>
              <a:tabLst>
                <a:tab pos="398780" algn="l"/>
              </a:tabLst>
            </a:pPr>
            <a:r>
              <a:rPr dirty="0" sz="2800" spc="-85" b="1" i="1">
                <a:solidFill>
                  <a:srgbClr val="92A199"/>
                </a:solidFill>
                <a:latin typeface="Times New Roman"/>
                <a:cs typeface="Times New Roman"/>
              </a:rPr>
              <a:t>Veri </a:t>
            </a:r>
            <a:r>
              <a:rPr dirty="0" sz="2800" spc="-40" b="1" i="1">
                <a:solidFill>
                  <a:srgbClr val="92A199"/>
                </a:solidFill>
                <a:latin typeface="Times New Roman"/>
                <a:cs typeface="Times New Roman"/>
              </a:rPr>
              <a:t>Toplama </a:t>
            </a:r>
            <a:r>
              <a:rPr dirty="0" sz="2800" spc="-10" b="1" i="1">
                <a:solidFill>
                  <a:srgbClr val="92A199"/>
                </a:solidFill>
                <a:latin typeface="Times New Roman"/>
                <a:cs typeface="Times New Roman"/>
              </a:rPr>
              <a:t>ve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Model</a:t>
            </a:r>
            <a:r>
              <a:rPr dirty="0" sz="2800" spc="90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spc="-40" b="1" i="1">
                <a:solidFill>
                  <a:srgbClr val="92A199"/>
                </a:solidFill>
                <a:latin typeface="Times New Roman"/>
                <a:cs typeface="Times New Roman"/>
              </a:rPr>
              <a:t>Tanımı:</a:t>
            </a:r>
            <a:endParaRPr sz="28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0000"/>
              </a:lnSpc>
              <a:spcBef>
                <a:spcPts val="1215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Üzerinde çalışılan sistemden bilgi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veri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toplanır.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veriler,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modelde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var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olan olasılıklı (rassal) proseslerin olasılık dağılımlarının ve çalışma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prosedürlerinin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belirlenmesi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</a:t>
            </a:r>
            <a:r>
              <a:rPr dirty="0" sz="2400" spc="-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1" y="279908"/>
            <a:ext cx="1958975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5" u="heavy">
                <a:latin typeface="Times New Roman"/>
                <a:cs typeface="Times New Roman"/>
              </a:rPr>
              <a:t>S</a:t>
            </a:r>
            <a:r>
              <a:rPr dirty="0" sz="4000" spc="-100" u="heavy">
                <a:latin typeface="Times New Roman"/>
                <a:cs typeface="Times New Roman"/>
              </a:rPr>
              <a:t>i</a:t>
            </a:r>
            <a:r>
              <a:rPr dirty="0" sz="4000" spc="-100" u="heavy">
                <a:latin typeface="Times New Roman"/>
                <a:cs typeface="Times New Roman"/>
              </a:rPr>
              <a:t>s</a:t>
            </a:r>
            <a:r>
              <a:rPr dirty="0" sz="4000" spc="-105" u="heavy">
                <a:latin typeface="Times New Roman"/>
                <a:cs typeface="Times New Roman"/>
              </a:rPr>
              <a:t>tem</a:t>
            </a:r>
            <a:r>
              <a:rPr dirty="0" sz="4000" spc="-100" u="heavy">
                <a:latin typeface="Times New Roman"/>
                <a:cs typeface="Times New Roman"/>
              </a:rPr>
              <a:t>l</a:t>
            </a:r>
            <a:r>
              <a:rPr dirty="0" sz="4000" spc="-105" u="heavy">
                <a:latin typeface="Times New Roman"/>
                <a:cs typeface="Times New Roman"/>
              </a:rPr>
              <a:t>e</a:t>
            </a:r>
            <a:r>
              <a:rPr dirty="0" sz="4000" spc="-5" u="heavy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245" y="944371"/>
            <a:ext cx="9229725" cy="38690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Kesikli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sürekli olarak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ikiye</a:t>
            </a:r>
            <a:r>
              <a:rPr dirty="0" sz="2200" spc="-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ayrılır.</a:t>
            </a:r>
            <a:endParaRPr sz="2200">
              <a:latin typeface="Times New Roman"/>
              <a:cs typeface="Times New Roman"/>
            </a:endParaRPr>
          </a:p>
          <a:p>
            <a:pPr marL="287020" marR="709295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87020" algn="l"/>
              </a:tabLst>
            </a:pPr>
            <a:r>
              <a:rPr dirty="0" sz="2200" spc="-5" b="1" i="1" u="heavy">
                <a:solidFill>
                  <a:srgbClr val="FF3300"/>
                </a:solidFill>
                <a:latin typeface="Times New Roman"/>
                <a:cs typeface="Times New Roman"/>
              </a:rPr>
              <a:t>Kesikli Sistem (Discrete System) </a:t>
            </a:r>
            <a:r>
              <a:rPr dirty="0" sz="2200" spc="-5" b="1" i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Sistemin durum değişkenleri,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zamanın 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sadece kesikli noktalarında</a:t>
            </a:r>
            <a:r>
              <a:rPr dirty="0" sz="2200" spc="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değişir.</a:t>
            </a:r>
            <a:endParaRPr sz="22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Örnek:</a:t>
            </a:r>
            <a:r>
              <a:rPr dirty="0" sz="22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Banka</a:t>
            </a:r>
            <a:endParaRPr sz="22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  <a:spcBef>
                <a:spcPts val="600"/>
              </a:spcBef>
              <a:tabLst>
                <a:tab pos="1838325" algn="l"/>
                <a:tab pos="2439035" algn="l"/>
                <a:tab pos="3806190" algn="l"/>
                <a:tab pos="4963160" algn="l"/>
                <a:tab pos="5888355" algn="l"/>
                <a:tab pos="7011670" algn="l"/>
                <a:tab pos="7782559" algn="l"/>
                <a:tab pos="838200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Ke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ikli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di</a:t>
            </a:r>
            <a:r>
              <a:rPr dirty="0" sz="2200" spc="-114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.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ü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şteri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sa</a:t>
            </a:r>
            <a:r>
              <a:rPr dirty="0" sz="2200" spc="0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ısı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5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eni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üşteri</a:t>
            </a:r>
            <a:endParaRPr sz="22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geldiğinde veya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müşteri servisini tamamladığında</a:t>
            </a:r>
            <a:r>
              <a:rPr dirty="0" sz="2200" spc="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değişir.</a:t>
            </a:r>
            <a:endParaRPr sz="2200">
              <a:latin typeface="Times New Roman"/>
              <a:cs typeface="Times New Roman"/>
            </a:endParaRPr>
          </a:p>
          <a:p>
            <a:pPr marL="287020" marR="47244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287020" algn="l"/>
              </a:tabLst>
            </a:pPr>
            <a:r>
              <a:rPr dirty="0" sz="2200" spc="-555" u="heavy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 i="1" u="heavy">
                <a:solidFill>
                  <a:srgbClr val="FF3300"/>
                </a:solidFill>
                <a:latin typeface="Times New Roman"/>
                <a:cs typeface="Times New Roman"/>
              </a:rPr>
              <a:t>Sürekli Sistem (Continuous System) </a:t>
            </a:r>
            <a:r>
              <a:rPr dirty="0" sz="2200" spc="-5" b="1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Sistemin durum değişkenleri,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zaman 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içinde sürekli olarak</a:t>
            </a:r>
            <a:r>
              <a:rPr dirty="0" sz="2200" spc="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değişir.</a:t>
            </a:r>
            <a:endParaRPr sz="22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  <a:spcBef>
                <a:spcPts val="1200"/>
              </a:spcBef>
            </a:pPr>
            <a:r>
              <a:rPr dirty="0" sz="2200" spc="-5" b="1">
                <a:solidFill>
                  <a:srgbClr val="AC8F67"/>
                </a:solidFill>
                <a:latin typeface="Times New Roman"/>
                <a:cs typeface="Times New Roman"/>
              </a:rPr>
              <a:t>Örnek: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Havada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uçağın hareketi sürekli sisteme bir</a:t>
            </a:r>
            <a:r>
              <a:rPr dirty="0" sz="2200" spc="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örnektir.</a:t>
            </a:r>
            <a:endParaRPr sz="22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Hız ve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pozisyon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gibi durum değişkenleri sürekli olarak</a:t>
            </a:r>
            <a:r>
              <a:rPr dirty="0" sz="2200" spc="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değişir.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5314" y="4801194"/>
            <a:ext cx="754380" cy="885825"/>
          </a:xfrm>
          <a:custGeom>
            <a:avLst/>
            <a:gdLst/>
            <a:ahLst/>
            <a:cxnLst/>
            <a:rect l="l" t="t" r="r" b="b"/>
            <a:pathLst>
              <a:path w="754379" h="885825">
                <a:moveTo>
                  <a:pt x="201253" y="0"/>
                </a:moveTo>
                <a:lnTo>
                  <a:pt x="0" y="71122"/>
                </a:lnTo>
                <a:lnTo>
                  <a:pt x="165888" y="850916"/>
                </a:lnTo>
                <a:lnTo>
                  <a:pt x="584619" y="885338"/>
                </a:lnTo>
                <a:lnTo>
                  <a:pt x="753788" y="678255"/>
                </a:lnTo>
                <a:lnTo>
                  <a:pt x="20125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90108" y="4764768"/>
            <a:ext cx="805815" cy="732155"/>
          </a:xfrm>
          <a:custGeom>
            <a:avLst/>
            <a:gdLst/>
            <a:ahLst/>
            <a:cxnLst/>
            <a:rect l="l" t="t" r="r" b="b"/>
            <a:pathLst>
              <a:path w="805815" h="732154">
                <a:moveTo>
                  <a:pt x="133895" y="0"/>
                </a:moveTo>
                <a:lnTo>
                  <a:pt x="0" y="47991"/>
                </a:lnTo>
                <a:lnTo>
                  <a:pt x="548980" y="731802"/>
                </a:lnTo>
                <a:lnTo>
                  <a:pt x="805377" y="650754"/>
                </a:lnTo>
                <a:lnTo>
                  <a:pt x="133895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60303" y="4800101"/>
            <a:ext cx="584835" cy="711835"/>
          </a:xfrm>
          <a:custGeom>
            <a:avLst/>
            <a:gdLst/>
            <a:ahLst/>
            <a:cxnLst/>
            <a:rect l="l" t="t" r="r" b="b"/>
            <a:pathLst>
              <a:path w="584834" h="711835">
                <a:moveTo>
                  <a:pt x="23971" y="0"/>
                </a:moveTo>
                <a:lnTo>
                  <a:pt x="0" y="4644"/>
                </a:lnTo>
                <a:lnTo>
                  <a:pt x="573225" y="711312"/>
                </a:lnTo>
                <a:lnTo>
                  <a:pt x="584619" y="689548"/>
                </a:lnTo>
                <a:lnTo>
                  <a:pt x="2397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01034" y="4865409"/>
            <a:ext cx="114300" cy="59690"/>
          </a:xfrm>
          <a:custGeom>
            <a:avLst/>
            <a:gdLst/>
            <a:ahLst/>
            <a:cxnLst/>
            <a:rect l="l" t="t" r="r" b="b"/>
            <a:pathLst>
              <a:path w="114300" h="59689">
                <a:moveTo>
                  <a:pt x="0" y="59344"/>
                </a:moveTo>
                <a:lnTo>
                  <a:pt x="114217" y="0"/>
                </a:lnTo>
              </a:path>
            </a:pathLst>
          </a:custGeom>
          <a:ln w="911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3368" y="5051834"/>
            <a:ext cx="139700" cy="76835"/>
          </a:xfrm>
          <a:custGeom>
            <a:avLst/>
            <a:gdLst/>
            <a:ahLst/>
            <a:cxnLst/>
            <a:rect l="l" t="t" r="r" b="b"/>
            <a:pathLst>
              <a:path w="139700" h="76835">
                <a:moveTo>
                  <a:pt x="0" y="76688"/>
                </a:moveTo>
                <a:lnTo>
                  <a:pt x="139622" y="0"/>
                </a:lnTo>
              </a:path>
            </a:pathLst>
          </a:custGeom>
          <a:ln w="911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2615" y="5279288"/>
            <a:ext cx="165735" cy="90805"/>
          </a:xfrm>
          <a:custGeom>
            <a:avLst/>
            <a:gdLst/>
            <a:ahLst/>
            <a:cxnLst/>
            <a:rect l="l" t="t" r="r" b="b"/>
            <a:pathLst>
              <a:path w="165734" h="90804">
                <a:moveTo>
                  <a:pt x="0" y="90246"/>
                </a:moveTo>
                <a:lnTo>
                  <a:pt x="165721" y="0"/>
                </a:lnTo>
              </a:path>
            </a:pathLst>
          </a:custGeom>
          <a:ln w="911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15105" y="4859658"/>
            <a:ext cx="171450" cy="743585"/>
          </a:xfrm>
          <a:custGeom>
            <a:avLst/>
            <a:gdLst/>
            <a:ahLst/>
            <a:cxnLst/>
            <a:rect l="l" t="t" r="r" b="b"/>
            <a:pathLst>
              <a:path w="171450" h="743585">
                <a:moveTo>
                  <a:pt x="20417" y="0"/>
                </a:moveTo>
                <a:lnTo>
                  <a:pt x="0" y="13750"/>
                </a:lnTo>
                <a:lnTo>
                  <a:pt x="144103" y="743367"/>
                </a:lnTo>
                <a:lnTo>
                  <a:pt x="171448" y="736446"/>
                </a:lnTo>
                <a:lnTo>
                  <a:pt x="20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88137" y="4817221"/>
            <a:ext cx="85090" cy="132080"/>
          </a:xfrm>
          <a:custGeom>
            <a:avLst/>
            <a:gdLst/>
            <a:ahLst/>
            <a:cxnLst/>
            <a:rect l="l" t="t" r="r" b="b"/>
            <a:pathLst>
              <a:path w="85090" h="132079">
                <a:moveTo>
                  <a:pt x="36458" y="0"/>
                </a:moveTo>
                <a:lnTo>
                  <a:pt x="29531" y="17302"/>
                </a:lnTo>
                <a:lnTo>
                  <a:pt x="21601" y="33329"/>
                </a:lnTo>
                <a:lnTo>
                  <a:pt x="12487" y="50359"/>
                </a:lnTo>
                <a:lnTo>
                  <a:pt x="0" y="71031"/>
                </a:lnTo>
                <a:lnTo>
                  <a:pt x="12487" y="108823"/>
                </a:lnTo>
                <a:lnTo>
                  <a:pt x="30716" y="112192"/>
                </a:lnTo>
                <a:lnTo>
                  <a:pt x="46940" y="115471"/>
                </a:lnTo>
                <a:lnTo>
                  <a:pt x="66264" y="123484"/>
                </a:lnTo>
                <a:lnTo>
                  <a:pt x="84493" y="131498"/>
                </a:lnTo>
                <a:lnTo>
                  <a:pt x="64076" y="59465"/>
                </a:lnTo>
                <a:lnTo>
                  <a:pt x="3645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70819" y="4680077"/>
            <a:ext cx="565785" cy="246379"/>
          </a:xfrm>
          <a:custGeom>
            <a:avLst/>
            <a:gdLst/>
            <a:ahLst/>
            <a:cxnLst/>
            <a:rect l="l" t="t" r="r" b="b"/>
            <a:pathLst>
              <a:path w="565784" h="246379">
                <a:moveTo>
                  <a:pt x="559462" y="0"/>
                </a:moveTo>
                <a:lnTo>
                  <a:pt x="56237" y="187503"/>
                </a:lnTo>
                <a:lnTo>
                  <a:pt x="3554" y="217282"/>
                </a:lnTo>
                <a:lnTo>
                  <a:pt x="0" y="229758"/>
                </a:lnTo>
                <a:lnTo>
                  <a:pt x="4648" y="241323"/>
                </a:lnTo>
                <a:lnTo>
                  <a:pt x="17317" y="245967"/>
                </a:lnTo>
                <a:lnTo>
                  <a:pt x="72279" y="229758"/>
                </a:lnTo>
                <a:lnTo>
                  <a:pt x="552535" y="46898"/>
                </a:lnTo>
                <a:lnTo>
                  <a:pt x="558277" y="41161"/>
                </a:lnTo>
                <a:lnTo>
                  <a:pt x="561649" y="29778"/>
                </a:lnTo>
                <a:lnTo>
                  <a:pt x="565204" y="8013"/>
                </a:lnTo>
                <a:lnTo>
                  <a:pt x="55946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20358" y="4709855"/>
            <a:ext cx="111125" cy="80645"/>
          </a:xfrm>
          <a:custGeom>
            <a:avLst/>
            <a:gdLst/>
            <a:ahLst/>
            <a:cxnLst/>
            <a:rect l="l" t="t" r="r" b="b"/>
            <a:pathLst>
              <a:path w="111125" h="80645">
                <a:moveTo>
                  <a:pt x="111017" y="0"/>
                </a:moveTo>
                <a:lnTo>
                  <a:pt x="0" y="42254"/>
                </a:lnTo>
                <a:lnTo>
                  <a:pt x="44753" y="80046"/>
                </a:lnTo>
                <a:lnTo>
                  <a:pt x="109923" y="56005"/>
                </a:lnTo>
                <a:lnTo>
                  <a:pt x="11101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10149" y="4634362"/>
            <a:ext cx="120650" cy="92075"/>
          </a:xfrm>
          <a:custGeom>
            <a:avLst/>
            <a:gdLst/>
            <a:ahLst/>
            <a:cxnLst/>
            <a:rect l="l" t="t" r="r" b="b"/>
            <a:pathLst>
              <a:path w="120650" h="92075">
                <a:moveTo>
                  <a:pt x="82306" y="0"/>
                </a:moveTo>
                <a:lnTo>
                  <a:pt x="3372" y="27319"/>
                </a:lnTo>
                <a:lnTo>
                  <a:pt x="0" y="91520"/>
                </a:lnTo>
                <a:lnTo>
                  <a:pt x="120132" y="45714"/>
                </a:lnTo>
                <a:lnTo>
                  <a:pt x="823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30310" y="4936244"/>
            <a:ext cx="3352165" cy="1426210"/>
          </a:xfrm>
          <a:custGeom>
            <a:avLst/>
            <a:gdLst/>
            <a:ahLst/>
            <a:cxnLst/>
            <a:rect l="l" t="t" r="r" b="b"/>
            <a:pathLst>
              <a:path w="3352165" h="1426210">
                <a:moveTo>
                  <a:pt x="1626779" y="634726"/>
                </a:moveTo>
                <a:lnTo>
                  <a:pt x="1561609" y="640554"/>
                </a:lnTo>
                <a:lnTo>
                  <a:pt x="1489602" y="649661"/>
                </a:lnTo>
                <a:lnTo>
                  <a:pt x="1419784" y="663230"/>
                </a:lnTo>
                <a:lnTo>
                  <a:pt x="1356801" y="683810"/>
                </a:lnTo>
                <a:lnTo>
                  <a:pt x="1296097" y="708945"/>
                </a:lnTo>
                <a:lnTo>
                  <a:pt x="1241226" y="734261"/>
                </a:lnTo>
                <a:lnTo>
                  <a:pt x="1123372" y="776515"/>
                </a:lnTo>
                <a:lnTo>
                  <a:pt x="985011" y="822230"/>
                </a:lnTo>
                <a:lnTo>
                  <a:pt x="856976" y="872680"/>
                </a:lnTo>
                <a:lnTo>
                  <a:pt x="736680" y="929778"/>
                </a:lnTo>
                <a:lnTo>
                  <a:pt x="645286" y="969756"/>
                </a:lnTo>
                <a:lnTo>
                  <a:pt x="451835" y="1063526"/>
                </a:lnTo>
                <a:lnTo>
                  <a:pt x="352439" y="1116180"/>
                </a:lnTo>
                <a:lnTo>
                  <a:pt x="226583" y="1188168"/>
                </a:lnTo>
                <a:lnTo>
                  <a:pt x="187672" y="1215715"/>
                </a:lnTo>
                <a:lnTo>
                  <a:pt x="149873" y="1241924"/>
                </a:lnTo>
                <a:lnTo>
                  <a:pt x="112065" y="1270591"/>
                </a:lnTo>
                <a:lnTo>
                  <a:pt x="74490" y="1302582"/>
                </a:lnTo>
                <a:lnTo>
                  <a:pt x="16010" y="1363232"/>
                </a:lnTo>
                <a:lnTo>
                  <a:pt x="0" y="1390561"/>
                </a:lnTo>
                <a:lnTo>
                  <a:pt x="22902" y="1402108"/>
                </a:lnTo>
                <a:lnTo>
                  <a:pt x="57145" y="1411215"/>
                </a:lnTo>
                <a:lnTo>
                  <a:pt x="90500" y="1419219"/>
                </a:lnTo>
                <a:lnTo>
                  <a:pt x="122520" y="1422771"/>
                </a:lnTo>
                <a:lnTo>
                  <a:pt x="163655" y="1426104"/>
                </a:lnTo>
                <a:lnTo>
                  <a:pt x="202566" y="1424993"/>
                </a:lnTo>
                <a:lnTo>
                  <a:pt x="295071" y="1416997"/>
                </a:lnTo>
                <a:lnTo>
                  <a:pt x="398241" y="1399886"/>
                </a:lnTo>
                <a:lnTo>
                  <a:pt x="481631" y="1389450"/>
                </a:lnTo>
                <a:lnTo>
                  <a:pt x="624605" y="1367676"/>
                </a:lnTo>
                <a:lnTo>
                  <a:pt x="757352" y="1344791"/>
                </a:lnTo>
                <a:lnTo>
                  <a:pt x="887656" y="1317463"/>
                </a:lnTo>
                <a:lnTo>
                  <a:pt x="1111979" y="1260364"/>
                </a:lnTo>
                <a:lnTo>
                  <a:pt x="1216069" y="1232817"/>
                </a:lnTo>
                <a:lnTo>
                  <a:pt x="1325902" y="1198604"/>
                </a:lnTo>
                <a:lnTo>
                  <a:pt x="1412856" y="1165283"/>
                </a:lnTo>
                <a:lnTo>
                  <a:pt x="1927657" y="1061304"/>
                </a:lnTo>
                <a:lnTo>
                  <a:pt x="2648267" y="981322"/>
                </a:lnTo>
                <a:lnTo>
                  <a:pt x="2794832" y="938885"/>
                </a:lnTo>
                <a:lnTo>
                  <a:pt x="2909131" y="901093"/>
                </a:lnTo>
                <a:lnTo>
                  <a:pt x="3026985" y="858929"/>
                </a:lnTo>
                <a:lnTo>
                  <a:pt x="3125241" y="812031"/>
                </a:lnTo>
                <a:lnTo>
                  <a:pt x="3238629" y="749196"/>
                </a:lnTo>
                <a:lnTo>
                  <a:pt x="3294684" y="715866"/>
                </a:lnTo>
                <a:lnTo>
                  <a:pt x="3347368" y="681625"/>
                </a:lnTo>
                <a:lnTo>
                  <a:pt x="3351712" y="642740"/>
                </a:lnTo>
                <a:lnTo>
                  <a:pt x="1770883" y="642740"/>
                </a:lnTo>
                <a:lnTo>
                  <a:pt x="1698786" y="637003"/>
                </a:lnTo>
                <a:lnTo>
                  <a:pt x="1626779" y="634726"/>
                </a:lnTo>
                <a:close/>
              </a:path>
              <a:path w="3352165" h="1426210">
                <a:moveTo>
                  <a:pt x="2831291" y="0"/>
                </a:moveTo>
                <a:lnTo>
                  <a:pt x="2799299" y="9106"/>
                </a:lnTo>
                <a:lnTo>
                  <a:pt x="2670052" y="362622"/>
                </a:lnTo>
                <a:lnTo>
                  <a:pt x="2219328" y="488384"/>
                </a:lnTo>
                <a:lnTo>
                  <a:pt x="2143767" y="503228"/>
                </a:lnTo>
                <a:lnTo>
                  <a:pt x="2012332" y="538561"/>
                </a:lnTo>
                <a:lnTo>
                  <a:pt x="1959649" y="556956"/>
                </a:lnTo>
                <a:lnTo>
                  <a:pt x="1908242" y="578721"/>
                </a:lnTo>
                <a:lnTo>
                  <a:pt x="1856744" y="599211"/>
                </a:lnTo>
                <a:lnTo>
                  <a:pt x="1810897" y="624345"/>
                </a:lnTo>
                <a:lnTo>
                  <a:pt x="1770883" y="642740"/>
                </a:lnTo>
                <a:lnTo>
                  <a:pt x="3351712" y="642740"/>
                </a:lnTo>
                <a:lnTo>
                  <a:pt x="3347368" y="597025"/>
                </a:lnTo>
                <a:lnTo>
                  <a:pt x="3314008" y="535192"/>
                </a:lnTo>
                <a:lnTo>
                  <a:pt x="3307932" y="531913"/>
                </a:lnTo>
                <a:lnTo>
                  <a:pt x="3227144" y="531913"/>
                </a:lnTo>
                <a:lnTo>
                  <a:pt x="3229514" y="505413"/>
                </a:lnTo>
                <a:lnTo>
                  <a:pt x="3225959" y="473449"/>
                </a:lnTo>
                <a:lnTo>
                  <a:pt x="3211102" y="431286"/>
                </a:lnTo>
                <a:lnTo>
                  <a:pt x="3192873" y="405879"/>
                </a:lnTo>
                <a:lnTo>
                  <a:pt x="3174732" y="384114"/>
                </a:lnTo>
                <a:lnTo>
                  <a:pt x="2958260" y="384114"/>
                </a:lnTo>
                <a:lnTo>
                  <a:pt x="2910225" y="77769"/>
                </a:lnTo>
                <a:lnTo>
                  <a:pt x="2894274" y="34240"/>
                </a:lnTo>
                <a:lnTo>
                  <a:pt x="2863284" y="9106"/>
                </a:lnTo>
                <a:lnTo>
                  <a:pt x="2831291" y="0"/>
                </a:lnTo>
                <a:close/>
              </a:path>
              <a:path w="3352165" h="1426210">
                <a:moveTo>
                  <a:pt x="3284476" y="519255"/>
                </a:moveTo>
                <a:lnTo>
                  <a:pt x="3258043" y="522533"/>
                </a:lnTo>
                <a:lnTo>
                  <a:pt x="3227144" y="531913"/>
                </a:lnTo>
                <a:lnTo>
                  <a:pt x="3307932" y="531913"/>
                </a:lnTo>
                <a:lnTo>
                  <a:pt x="3284476" y="519255"/>
                </a:lnTo>
                <a:close/>
              </a:path>
              <a:path w="3352165" h="1426210">
                <a:moveTo>
                  <a:pt x="3038287" y="367085"/>
                </a:moveTo>
                <a:lnTo>
                  <a:pt x="2974301" y="370636"/>
                </a:lnTo>
                <a:lnTo>
                  <a:pt x="2958260" y="384114"/>
                </a:lnTo>
                <a:lnTo>
                  <a:pt x="3174732" y="384114"/>
                </a:lnTo>
                <a:lnTo>
                  <a:pt x="3171089" y="379743"/>
                </a:lnTo>
                <a:lnTo>
                  <a:pt x="3105918" y="372822"/>
                </a:lnTo>
                <a:lnTo>
                  <a:pt x="3038287" y="367085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48557" y="6625390"/>
            <a:ext cx="286385" cy="132715"/>
          </a:xfrm>
          <a:custGeom>
            <a:avLst/>
            <a:gdLst/>
            <a:ahLst/>
            <a:cxnLst/>
            <a:rect l="l" t="t" r="r" b="b"/>
            <a:pathLst>
              <a:path w="286384" h="132715">
                <a:moveTo>
                  <a:pt x="285929" y="0"/>
                </a:moveTo>
                <a:lnTo>
                  <a:pt x="0" y="103978"/>
                </a:lnTo>
                <a:lnTo>
                  <a:pt x="0" y="132636"/>
                </a:lnTo>
                <a:lnTo>
                  <a:pt x="285929" y="27328"/>
                </a:lnTo>
                <a:lnTo>
                  <a:pt x="2859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43019" y="6012438"/>
            <a:ext cx="1007110" cy="746125"/>
          </a:xfrm>
          <a:custGeom>
            <a:avLst/>
            <a:gdLst/>
            <a:ahLst/>
            <a:cxnLst/>
            <a:rect l="l" t="t" r="r" b="b"/>
            <a:pathLst>
              <a:path w="1007109" h="746125">
                <a:moveTo>
                  <a:pt x="193505" y="0"/>
                </a:moveTo>
                <a:lnTo>
                  <a:pt x="0" y="153290"/>
                </a:lnTo>
                <a:lnTo>
                  <a:pt x="211735" y="292812"/>
                </a:lnTo>
                <a:lnTo>
                  <a:pt x="372883" y="396790"/>
                </a:lnTo>
                <a:lnTo>
                  <a:pt x="623538" y="550081"/>
                </a:lnTo>
                <a:lnTo>
                  <a:pt x="845391" y="671161"/>
                </a:lnTo>
                <a:lnTo>
                  <a:pt x="1006631" y="745589"/>
                </a:lnTo>
                <a:lnTo>
                  <a:pt x="1006631" y="716931"/>
                </a:lnTo>
                <a:lnTo>
                  <a:pt x="441608" y="276820"/>
                </a:lnTo>
                <a:lnTo>
                  <a:pt x="193505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93451" y="5721866"/>
            <a:ext cx="2418715" cy="987425"/>
          </a:xfrm>
          <a:custGeom>
            <a:avLst/>
            <a:gdLst/>
            <a:ahLst/>
            <a:cxnLst/>
            <a:rect l="l" t="t" r="r" b="b"/>
            <a:pathLst>
              <a:path w="2418715" h="987425">
                <a:moveTo>
                  <a:pt x="2041331" y="417426"/>
                </a:moveTo>
                <a:lnTo>
                  <a:pt x="1190767" y="417426"/>
                </a:lnTo>
                <a:lnTo>
                  <a:pt x="1370418" y="487191"/>
                </a:lnTo>
                <a:lnTo>
                  <a:pt x="1563650" y="619819"/>
                </a:lnTo>
                <a:lnTo>
                  <a:pt x="1781128" y="744451"/>
                </a:lnTo>
                <a:lnTo>
                  <a:pt x="1987030" y="864648"/>
                </a:lnTo>
                <a:lnTo>
                  <a:pt x="2150639" y="987059"/>
                </a:lnTo>
                <a:lnTo>
                  <a:pt x="2418339" y="896640"/>
                </a:lnTo>
                <a:lnTo>
                  <a:pt x="2312973" y="787999"/>
                </a:lnTo>
                <a:lnTo>
                  <a:pt x="2163126" y="594712"/>
                </a:lnTo>
                <a:lnTo>
                  <a:pt x="2041331" y="417426"/>
                </a:lnTo>
                <a:close/>
              </a:path>
              <a:path w="2418715" h="987425">
                <a:moveTo>
                  <a:pt x="1136433" y="439199"/>
                </a:moveTo>
                <a:lnTo>
                  <a:pt x="431145" y="439199"/>
                </a:lnTo>
                <a:lnTo>
                  <a:pt x="506797" y="450528"/>
                </a:lnTo>
                <a:lnTo>
                  <a:pt x="567228" y="463195"/>
                </a:lnTo>
                <a:lnTo>
                  <a:pt x="692008" y="476964"/>
                </a:lnTo>
                <a:lnTo>
                  <a:pt x="760642" y="482747"/>
                </a:lnTo>
                <a:lnTo>
                  <a:pt x="817792" y="484969"/>
                </a:lnTo>
                <a:lnTo>
                  <a:pt x="878496" y="480297"/>
                </a:lnTo>
                <a:lnTo>
                  <a:pt x="939018" y="474742"/>
                </a:lnTo>
                <a:lnTo>
                  <a:pt x="1004370" y="467858"/>
                </a:lnTo>
                <a:lnTo>
                  <a:pt x="1062613" y="457412"/>
                </a:lnTo>
                <a:lnTo>
                  <a:pt x="1116482" y="447195"/>
                </a:lnTo>
                <a:lnTo>
                  <a:pt x="1136433" y="439199"/>
                </a:lnTo>
                <a:close/>
              </a:path>
              <a:path w="2418715" h="987425">
                <a:moveTo>
                  <a:pt x="1359025" y="0"/>
                </a:moveTo>
                <a:lnTo>
                  <a:pt x="1245637" y="2458"/>
                </a:lnTo>
                <a:lnTo>
                  <a:pt x="1135805" y="8013"/>
                </a:lnTo>
                <a:lnTo>
                  <a:pt x="1009930" y="27501"/>
                </a:lnTo>
                <a:lnTo>
                  <a:pt x="915046" y="51543"/>
                </a:lnTo>
                <a:lnTo>
                  <a:pt x="845409" y="76586"/>
                </a:lnTo>
                <a:lnTo>
                  <a:pt x="783611" y="104178"/>
                </a:lnTo>
                <a:lnTo>
                  <a:pt x="726462" y="138419"/>
                </a:lnTo>
                <a:lnTo>
                  <a:pt x="674873" y="165921"/>
                </a:lnTo>
                <a:lnTo>
                  <a:pt x="613075" y="206991"/>
                </a:lnTo>
                <a:lnTo>
                  <a:pt x="521654" y="228811"/>
                </a:lnTo>
                <a:lnTo>
                  <a:pt x="433606" y="251695"/>
                </a:lnTo>
                <a:lnTo>
                  <a:pt x="280205" y="295015"/>
                </a:lnTo>
                <a:lnTo>
                  <a:pt x="198992" y="324785"/>
                </a:lnTo>
                <a:lnTo>
                  <a:pt x="130295" y="354554"/>
                </a:lnTo>
                <a:lnTo>
                  <a:pt x="67376" y="384323"/>
                </a:lnTo>
                <a:lnTo>
                  <a:pt x="0" y="422088"/>
                </a:lnTo>
                <a:lnTo>
                  <a:pt x="54916" y="433426"/>
                </a:lnTo>
                <a:lnTo>
                  <a:pt x="105174" y="441421"/>
                </a:lnTo>
                <a:lnTo>
                  <a:pt x="156518" y="447195"/>
                </a:lnTo>
                <a:lnTo>
                  <a:pt x="203459" y="452978"/>
                </a:lnTo>
                <a:lnTo>
                  <a:pt x="253954" y="456301"/>
                </a:lnTo>
                <a:lnTo>
                  <a:pt x="307731" y="451867"/>
                </a:lnTo>
                <a:lnTo>
                  <a:pt x="431145" y="439199"/>
                </a:lnTo>
                <a:lnTo>
                  <a:pt x="1136433" y="439199"/>
                </a:lnTo>
                <a:lnTo>
                  <a:pt x="1190767" y="417426"/>
                </a:lnTo>
                <a:lnTo>
                  <a:pt x="2041331" y="417426"/>
                </a:lnTo>
                <a:lnTo>
                  <a:pt x="2020116" y="386545"/>
                </a:lnTo>
                <a:lnTo>
                  <a:pt x="1894242" y="197885"/>
                </a:lnTo>
                <a:lnTo>
                  <a:pt x="1805100" y="50450"/>
                </a:lnTo>
                <a:lnTo>
                  <a:pt x="1704382" y="28594"/>
                </a:lnTo>
                <a:lnTo>
                  <a:pt x="1594549" y="15936"/>
                </a:lnTo>
                <a:lnTo>
                  <a:pt x="1490459" y="2458"/>
                </a:lnTo>
                <a:lnTo>
                  <a:pt x="135902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13904" y="5729880"/>
            <a:ext cx="2417445" cy="999490"/>
          </a:xfrm>
          <a:custGeom>
            <a:avLst/>
            <a:gdLst/>
            <a:ahLst/>
            <a:cxnLst/>
            <a:rect l="l" t="t" r="r" b="b"/>
            <a:pathLst>
              <a:path w="2417445" h="999490">
                <a:moveTo>
                  <a:pt x="2052632" y="435848"/>
                </a:moveTo>
                <a:lnTo>
                  <a:pt x="1186264" y="435848"/>
                </a:lnTo>
                <a:lnTo>
                  <a:pt x="1338571" y="530711"/>
                </a:lnTo>
                <a:lnTo>
                  <a:pt x="1519134" y="649570"/>
                </a:lnTo>
                <a:lnTo>
                  <a:pt x="1731963" y="779985"/>
                </a:lnTo>
                <a:lnTo>
                  <a:pt x="1939232" y="900173"/>
                </a:lnTo>
                <a:lnTo>
                  <a:pt x="2134652" y="999489"/>
                </a:lnTo>
                <a:lnTo>
                  <a:pt x="2417300" y="897732"/>
                </a:lnTo>
                <a:lnTo>
                  <a:pt x="2312116" y="789091"/>
                </a:lnTo>
                <a:lnTo>
                  <a:pt x="2163363" y="595814"/>
                </a:lnTo>
                <a:lnTo>
                  <a:pt x="2052632" y="435848"/>
                </a:lnTo>
                <a:close/>
              </a:path>
              <a:path w="2417445" h="999490">
                <a:moveTo>
                  <a:pt x="1167264" y="439181"/>
                </a:moveTo>
                <a:lnTo>
                  <a:pt x="430288" y="439181"/>
                </a:lnTo>
                <a:lnTo>
                  <a:pt x="505667" y="450510"/>
                </a:lnTo>
                <a:lnTo>
                  <a:pt x="566371" y="464288"/>
                </a:lnTo>
                <a:lnTo>
                  <a:pt x="692245" y="476955"/>
                </a:lnTo>
                <a:lnTo>
                  <a:pt x="760697" y="482729"/>
                </a:lnTo>
                <a:lnTo>
                  <a:pt x="815659" y="486062"/>
                </a:lnTo>
                <a:lnTo>
                  <a:pt x="878550" y="481399"/>
                </a:lnTo>
                <a:lnTo>
                  <a:pt x="939255" y="475844"/>
                </a:lnTo>
                <a:lnTo>
                  <a:pt x="1004425" y="468950"/>
                </a:lnTo>
                <a:lnTo>
                  <a:pt x="1061757" y="458733"/>
                </a:lnTo>
                <a:lnTo>
                  <a:pt x="1115351" y="448288"/>
                </a:lnTo>
                <a:lnTo>
                  <a:pt x="1167264" y="439181"/>
                </a:lnTo>
                <a:close/>
              </a:path>
              <a:path w="2417445" h="999490">
                <a:moveTo>
                  <a:pt x="1359079" y="0"/>
                </a:moveTo>
                <a:lnTo>
                  <a:pt x="1245874" y="3551"/>
                </a:lnTo>
                <a:lnTo>
                  <a:pt x="1136042" y="9288"/>
                </a:lnTo>
                <a:lnTo>
                  <a:pt x="1009073" y="28594"/>
                </a:lnTo>
                <a:lnTo>
                  <a:pt x="915192" y="52635"/>
                </a:lnTo>
                <a:lnTo>
                  <a:pt x="845373" y="77678"/>
                </a:lnTo>
                <a:lnTo>
                  <a:pt x="783575" y="105271"/>
                </a:lnTo>
                <a:lnTo>
                  <a:pt x="725332" y="139512"/>
                </a:lnTo>
                <a:lnTo>
                  <a:pt x="675110" y="167014"/>
                </a:lnTo>
                <a:lnTo>
                  <a:pt x="612127" y="206991"/>
                </a:lnTo>
                <a:lnTo>
                  <a:pt x="520524" y="228793"/>
                </a:lnTo>
                <a:lnTo>
                  <a:pt x="354636" y="274562"/>
                </a:lnTo>
                <a:lnTo>
                  <a:pt x="279257" y="296327"/>
                </a:lnTo>
                <a:lnTo>
                  <a:pt x="199047" y="324766"/>
                </a:lnTo>
                <a:lnTo>
                  <a:pt x="129410" y="355647"/>
                </a:lnTo>
                <a:lnTo>
                  <a:pt x="67594" y="384305"/>
                </a:lnTo>
                <a:lnTo>
                  <a:pt x="0" y="422079"/>
                </a:lnTo>
                <a:lnTo>
                  <a:pt x="53813" y="433408"/>
                </a:lnTo>
                <a:lnTo>
                  <a:pt x="105402" y="442514"/>
                </a:lnTo>
                <a:lnTo>
                  <a:pt x="156755" y="448288"/>
                </a:lnTo>
                <a:lnTo>
                  <a:pt x="202602" y="454070"/>
                </a:lnTo>
                <a:lnTo>
                  <a:pt x="253918" y="457403"/>
                </a:lnTo>
                <a:lnTo>
                  <a:pt x="307786" y="452959"/>
                </a:lnTo>
                <a:lnTo>
                  <a:pt x="366211" y="447177"/>
                </a:lnTo>
                <a:lnTo>
                  <a:pt x="430288" y="439181"/>
                </a:lnTo>
                <a:lnTo>
                  <a:pt x="1167264" y="439181"/>
                </a:lnTo>
                <a:lnTo>
                  <a:pt x="1186264" y="435848"/>
                </a:lnTo>
                <a:lnTo>
                  <a:pt x="2052632" y="435848"/>
                </a:lnTo>
                <a:lnTo>
                  <a:pt x="2019259" y="387638"/>
                </a:lnTo>
                <a:lnTo>
                  <a:pt x="1894479" y="198978"/>
                </a:lnTo>
                <a:lnTo>
                  <a:pt x="1805337" y="51543"/>
                </a:lnTo>
                <a:lnTo>
                  <a:pt x="1704619" y="29687"/>
                </a:lnTo>
                <a:lnTo>
                  <a:pt x="1489602" y="3551"/>
                </a:lnTo>
                <a:lnTo>
                  <a:pt x="13590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93333" y="5983780"/>
            <a:ext cx="456565" cy="189230"/>
          </a:xfrm>
          <a:custGeom>
            <a:avLst/>
            <a:gdLst/>
            <a:ahLst/>
            <a:cxnLst/>
            <a:rect l="l" t="t" r="r" b="b"/>
            <a:pathLst>
              <a:path w="456565" h="189229">
                <a:moveTo>
                  <a:pt x="0" y="188614"/>
                </a:moveTo>
                <a:lnTo>
                  <a:pt x="60704" y="133738"/>
                </a:lnTo>
                <a:lnTo>
                  <a:pt x="113387" y="91529"/>
                </a:lnTo>
                <a:lnTo>
                  <a:pt x="173817" y="57098"/>
                </a:lnTo>
                <a:lnTo>
                  <a:pt x="230147" y="30880"/>
                </a:lnTo>
                <a:lnTo>
                  <a:pt x="292856" y="11547"/>
                </a:lnTo>
                <a:lnTo>
                  <a:pt x="343260" y="4662"/>
                </a:lnTo>
                <a:lnTo>
                  <a:pt x="397128" y="0"/>
                </a:lnTo>
                <a:lnTo>
                  <a:pt x="456465" y="4662"/>
                </a:lnTo>
              </a:path>
            </a:pathLst>
          </a:custGeom>
          <a:ln w="9109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88000" y="5776688"/>
            <a:ext cx="847090" cy="895985"/>
          </a:xfrm>
          <a:custGeom>
            <a:avLst/>
            <a:gdLst/>
            <a:ahLst/>
            <a:cxnLst/>
            <a:rect l="l" t="t" r="r" b="b"/>
            <a:pathLst>
              <a:path w="847090" h="895984">
                <a:moveTo>
                  <a:pt x="239261" y="0"/>
                </a:moveTo>
                <a:lnTo>
                  <a:pt x="0" y="48264"/>
                </a:lnTo>
                <a:lnTo>
                  <a:pt x="719517" y="895583"/>
                </a:lnTo>
                <a:lnTo>
                  <a:pt x="846485" y="848703"/>
                </a:lnTo>
                <a:lnTo>
                  <a:pt x="239261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88000" y="5776688"/>
            <a:ext cx="847090" cy="895985"/>
          </a:xfrm>
          <a:custGeom>
            <a:avLst/>
            <a:gdLst/>
            <a:ahLst/>
            <a:cxnLst/>
            <a:rect l="l" t="t" r="r" b="b"/>
            <a:pathLst>
              <a:path w="847090" h="895984">
                <a:moveTo>
                  <a:pt x="239261" y="0"/>
                </a:moveTo>
                <a:lnTo>
                  <a:pt x="846485" y="848703"/>
                </a:lnTo>
                <a:lnTo>
                  <a:pt x="719517" y="895583"/>
                </a:lnTo>
                <a:lnTo>
                  <a:pt x="0" y="48264"/>
                </a:lnTo>
                <a:lnTo>
                  <a:pt x="239261" y="0"/>
                </a:lnTo>
              </a:path>
            </a:pathLst>
          </a:custGeom>
          <a:ln w="1822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27262" y="6014379"/>
            <a:ext cx="188595" cy="76835"/>
          </a:xfrm>
          <a:custGeom>
            <a:avLst/>
            <a:gdLst/>
            <a:ahLst/>
            <a:cxnLst/>
            <a:rect l="l" t="t" r="r" b="b"/>
            <a:pathLst>
              <a:path w="188595" h="76835">
                <a:moveTo>
                  <a:pt x="0" y="76824"/>
                </a:moveTo>
                <a:lnTo>
                  <a:pt x="188556" y="0"/>
                </a:lnTo>
              </a:path>
            </a:pathLst>
          </a:custGeom>
          <a:ln w="9109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21588" y="6247179"/>
            <a:ext cx="153670" cy="69850"/>
          </a:xfrm>
          <a:custGeom>
            <a:avLst/>
            <a:gdLst/>
            <a:ahLst/>
            <a:cxnLst/>
            <a:rect l="l" t="t" r="r" b="b"/>
            <a:pathLst>
              <a:path w="153670" h="69850">
                <a:moveTo>
                  <a:pt x="0" y="69353"/>
                </a:moveTo>
                <a:lnTo>
                  <a:pt x="153428" y="0"/>
                </a:lnTo>
              </a:path>
            </a:pathLst>
          </a:custGeom>
          <a:ln w="9109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85198" y="6449647"/>
            <a:ext cx="132080" cy="60325"/>
          </a:xfrm>
          <a:custGeom>
            <a:avLst/>
            <a:gdLst/>
            <a:ahLst/>
            <a:cxnLst/>
            <a:rect l="l" t="t" r="r" b="b"/>
            <a:pathLst>
              <a:path w="132079" h="60325">
                <a:moveTo>
                  <a:pt x="0" y="60190"/>
                </a:moveTo>
                <a:lnTo>
                  <a:pt x="131634" y="0"/>
                </a:lnTo>
              </a:path>
            </a:pathLst>
          </a:custGeom>
          <a:ln w="9109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82441" y="5821401"/>
            <a:ext cx="727710" cy="871855"/>
          </a:xfrm>
          <a:custGeom>
            <a:avLst/>
            <a:gdLst/>
            <a:ahLst/>
            <a:cxnLst/>
            <a:rect l="l" t="t" r="r" b="b"/>
            <a:pathLst>
              <a:path w="727709" h="871854">
                <a:moveTo>
                  <a:pt x="0" y="0"/>
                </a:moveTo>
                <a:lnTo>
                  <a:pt x="0" y="33056"/>
                </a:lnTo>
                <a:lnTo>
                  <a:pt x="707941" y="871533"/>
                </a:lnTo>
                <a:lnTo>
                  <a:pt x="727538" y="857755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30703" y="6723815"/>
            <a:ext cx="83820" cy="132080"/>
          </a:xfrm>
          <a:custGeom>
            <a:avLst/>
            <a:gdLst/>
            <a:ahLst/>
            <a:cxnLst/>
            <a:rect l="l" t="t" r="r" b="b"/>
            <a:pathLst>
              <a:path w="83820" h="132079">
                <a:moveTo>
                  <a:pt x="36732" y="0"/>
                </a:moveTo>
                <a:lnTo>
                  <a:pt x="29805" y="19324"/>
                </a:lnTo>
                <a:lnTo>
                  <a:pt x="21784" y="34213"/>
                </a:lnTo>
                <a:lnTo>
                  <a:pt x="12669" y="52428"/>
                </a:lnTo>
                <a:lnTo>
                  <a:pt x="0" y="71978"/>
                </a:lnTo>
                <a:lnTo>
                  <a:pt x="12669" y="107524"/>
                </a:lnTo>
                <a:lnTo>
                  <a:pt x="30898" y="110857"/>
                </a:lnTo>
                <a:lnTo>
                  <a:pt x="46940" y="115522"/>
                </a:lnTo>
                <a:lnTo>
                  <a:pt x="66446" y="122188"/>
                </a:lnTo>
                <a:lnTo>
                  <a:pt x="83582" y="131519"/>
                </a:lnTo>
                <a:lnTo>
                  <a:pt x="65352" y="60425"/>
                </a:lnTo>
                <a:lnTo>
                  <a:pt x="3673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13567" y="6587626"/>
            <a:ext cx="565785" cy="243840"/>
          </a:xfrm>
          <a:custGeom>
            <a:avLst/>
            <a:gdLst/>
            <a:ahLst/>
            <a:cxnLst/>
            <a:rect l="l" t="t" r="r" b="b"/>
            <a:pathLst>
              <a:path w="565784" h="243840">
                <a:moveTo>
                  <a:pt x="559462" y="0"/>
                </a:moveTo>
                <a:lnTo>
                  <a:pt x="56055" y="188616"/>
                </a:lnTo>
                <a:lnTo>
                  <a:pt x="3554" y="217275"/>
                </a:lnTo>
                <a:lnTo>
                  <a:pt x="0" y="229939"/>
                </a:lnTo>
                <a:lnTo>
                  <a:pt x="5833" y="240158"/>
                </a:lnTo>
                <a:lnTo>
                  <a:pt x="17135" y="243713"/>
                </a:lnTo>
                <a:lnTo>
                  <a:pt x="73191" y="229939"/>
                </a:lnTo>
                <a:lnTo>
                  <a:pt x="552535" y="46871"/>
                </a:lnTo>
                <a:lnTo>
                  <a:pt x="558368" y="41097"/>
                </a:lnTo>
                <a:lnTo>
                  <a:pt x="562834" y="29769"/>
                </a:lnTo>
                <a:lnTo>
                  <a:pt x="565295" y="7995"/>
                </a:lnTo>
                <a:lnTo>
                  <a:pt x="55946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62103" y="6618506"/>
            <a:ext cx="111125" cy="78105"/>
          </a:xfrm>
          <a:custGeom>
            <a:avLst/>
            <a:gdLst/>
            <a:ahLst/>
            <a:cxnLst/>
            <a:rect l="l" t="t" r="r" b="b"/>
            <a:pathLst>
              <a:path w="111125" h="78104">
                <a:moveTo>
                  <a:pt x="110926" y="0"/>
                </a:moveTo>
                <a:lnTo>
                  <a:pt x="0" y="41097"/>
                </a:lnTo>
                <a:lnTo>
                  <a:pt x="46849" y="77760"/>
                </a:lnTo>
                <a:lnTo>
                  <a:pt x="110926" y="54876"/>
                </a:lnTo>
                <a:lnTo>
                  <a:pt x="11092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752988" y="6539634"/>
            <a:ext cx="121285" cy="95250"/>
          </a:xfrm>
          <a:custGeom>
            <a:avLst/>
            <a:gdLst/>
            <a:ahLst/>
            <a:cxnLst/>
            <a:rect l="l" t="t" r="r" b="b"/>
            <a:pathLst>
              <a:path w="121284" h="95250">
                <a:moveTo>
                  <a:pt x="84493" y="0"/>
                </a:moveTo>
                <a:lnTo>
                  <a:pt x="4466" y="30880"/>
                </a:lnTo>
                <a:lnTo>
                  <a:pt x="0" y="94862"/>
                </a:lnTo>
                <a:lnTo>
                  <a:pt x="121134" y="50213"/>
                </a:lnTo>
                <a:lnTo>
                  <a:pt x="844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95805" y="6113074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0" y="0"/>
                </a:moveTo>
                <a:lnTo>
                  <a:pt x="26241" y="54876"/>
                </a:lnTo>
                <a:lnTo>
                  <a:pt x="46922" y="124641"/>
                </a:lnTo>
                <a:lnTo>
                  <a:pt x="56037" y="192175"/>
                </a:lnTo>
                <a:lnTo>
                  <a:pt x="58261" y="228610"/>
                </a:lnTo>
              </a:path>
            </a:pathLst>
          </a:custGeom>
          <a:ln w="911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76243" y="5485278"/>
            <a:ext cx="106680" cy="198120"/>
          </a:xfrm>
          <a:custGeom>
            <a:avLst/>
            <a:gdLst/>
            <a:ahLst/>
            <a:cxnLst/>
            <a:rect l="l" t="t" r="r" b="b"/>
            <a:pathLst>
              <a:path w="106679" h="198120">
                <a:moveTo>
                  <a:pt x="52683" y="0"/>
                </a:moveTo>
                <a:lnTo>
                  <a:pt x="0" y="25043"/>
                </a:lnTo>
                <a:lnTo>
                  <a:pt x="11575" y="49084"/>
                </a:lnTo>
                <a:lnTo>
                  <a:pt x="24062" y="86785"/>
                </a:lnTo>
                <a:lnTo>
                  <a:pt x="36732" y="119933"/>
                </a:lnTo>
                <a:lnTo>
                  <a:pt x="44662" y="163462"/>
                </a:lnTo>
                <a:lnTo>
                  <a:pt x="43568" y="197703"/>
                </a:lnTo>
                <a:lnTo>
                  <a:pt x="102996" y="189689"/>
                </a:lnTo>
                <a:lnTo>
                  <a:pt x="106551" y="145067"/>
                </a:lnTo>
                <a:lnTo>
                  <a:pt x="98530" y="100627"/>
                </a:lnTo>
                <a:lnTo>
                  <a:pt x="90327" y="69756"/>
                </a:lnTo>
                <a:lnTo>
                  <a:pt x="76746" y="36426"/>
                </a:lnTo>
                <a:lnTo>
                  <a:pt x="5268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63573" y="5489649"/>
            <a:ext cx="111760" cy="197485"/>
          </a:xfrm>
          <a:custGeom>
            <a:avLst/>
            <a:gdLst/>
            <a:ahLst/>
            <a:cxnLst/>
            <a:rect l="l" t="t" r="r" b="b"/>
            <a:pathLst>
              <a:path w="111759" h="197485">
                <a:moveTo>
                  <a:pt x="56237" y="0"/>
                </a:moveTo>
                <a:lnTo>
                  <a:pt x="0" y="25316"/>
                </a:lnTo>
                <a:lnTo>
                  <a:pt x="11575" y="49357"/>
                </a:lnTo>
                <a:lnTo>
                  <a:pt x="26432" y="87149"/>
                </a:lnTo>
                <a:lnTo>
                  <a:pt x="40287" y="120206"/>
                </a:lnTo>
                <a:lnTo>
                  <a:pt x="48216" y="163553"/>
                </a:lnTo>
                <a:lnTo>
                  <a:pt x="46940" y="196883"/>
                </a:lnTo>
                <a:lnTo>
                  <a:pt x="107645" y="186411"/>
                </a:lnTo>
                <a:lnTo>
                  <a:pt x="111199" y="145340"/>
                </a:lnTo>
                <a:lnTo>
                  <a:pt x="104272" y="101811"/>
                </a:lnTo>
                <a:lnTo>
                  <a:pt x="93881" y="61833"/>
                </a:lnTo>
                <a:lnTo>
                  <a:pt x="78933" y="33329"/>
                </a:lnTo>
                <a:lnTo>
                  <a:pt x="5623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06424" y="5461701"/>
            <a:ext cx="165100" cy="73025"/>
          </a:xfrm>
          <a:custGeom>
            <a:avLst/>
            <a:gdLst/>
            <a:ahLst/>
            <a:cxnLst/>
            <a:rect l="l" t="t" r="r" b="b"/>
            <a:pathLst>
              <a:path w="165100" h="73025">
                <a:moveTo>
                  <a:pt x="164767" y="0"/>
                </a:moveTo>
                <a:lnTo>
                  <a:pt x="0" y="72728"/>
                </a:lnTo>
              </a:path>
            </a:pathLst>
          </a:custGeom>
          <a:ln w="9109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470341" y="5672782"/>
            <a:ext cx="888365" cy="465455"/>
          </a:xfrm>
          <a:custGeom>
            <a:avLst/>
            <a:gdLst/>
            <a:ahLst/>
            <a:cxnLst/>
            <a:rect l="l" t="t" r="r" b="b"/>
            <a:pathLst>
              <a:path w="888365" h="465454">
                <a:moveTo>
                  <a:pt x="306619" y="0"/>
                </a:moveTo>
                <a:lnTo>
                  <a:pt x="250564" y="7922"/>
                </a:lnTo>
                <a:lnTo>
                  <a:pt x="177190" y="27319"/>
                </a:lnTo>
                <a:lnTo>
                  <a:pt x="105184" y="57098"/>
                </a:lnTo>
                <a:lnTo>
                  <a:pt x="53776" y="83507"/>
                </a:lnTo>
                <a:lnTo>
                  <a:pt x="0" y="119933"/>
                </a:lnTo>
                <a:lnTo>
                  <a:pt x="771106" y="456292"/>
                </a:lnTo>
                <a:lnTo>
                  <a:pt x="805377" y="465399"/>
                </a:lnTo>
                <a:lnTo>
                  <a:pt x="835183" y="457403"/>
                </a:lnTo>
                <a:lnTo>
                  <a:pt x="862527" y="439181"/>
                </a:lnTo>
                <a:lnTo>
                  <a:pt x="878569" y="419639"/>
                </a:lnTo>
                <a:lnTo>
                  <a:pt x="887865" y="392520"/>
                </a:lnTo>
                <a:lnTo>
                  <a:pt x="887865" y="340111"/>
                </a:lnTo>
                <a:lnTo>
                  <a:pt x="879662" y="315660"/>
                </a:lnTo>
                <a:lnTo>
                  <a:pt x="844297" y="288113"/>
                </a:lnTo>
                <a:lnTo>
                  <a:pt x="3066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701604" y="4721238"/>
            <a:ext cx="660400" cy="748030"/>
          </a:xfrm>
          <a:custGeom>
            <a:avLst/>
            <a:gdLst/>
            <a:ahLst/>
            <a:cxnLst/>
            <a:rect l="l" t="t" r="r" b="b"/>
            <a:pathLst>
              <a:path w="660400" h="748029">
                <a:moveTo>
                  <a:pt x="659997" y="0"/>
                </a:moveTo>
                <a:lnTo>
                  <a:pt x="417637" y="60649"/>
                </a:lnTo>
                <a:lnTo>
                  <a:pt x="401595" y="85692"/>
                </a:lnTo>
                <a:lnTo>
                  <a:pt x="191044" y="439208"/>
                </a:lnTo>
                <a:lnTo>
                  <a:pt x="0" y="748012"/>
                </a:lnTo>
                <a:lnTo>
                  <a:pt x="85860" y="739998"/>
                </a:lnTo>
                <a:lnTo>
                  <a:pt x="172815" y="730709"/>
                </a:lnTo>
                <a:lnTo>
                  <a:pt x="253936" y="719326"/>
                </a:lnTo>
                <a:lnTo>
                  <a:pt x="331776" y="706668"/>
                </a:lnTo>
                <a:lnTo>
                  <a:pt x="407155" y="689548"/>
                </a:lnTo>
                <a:lnTo>
                  <a:pt x="470137" y="666690"/>
                </a:lnTo>
                <a:lnTo>
                  <a:pt x="526102" y="640463"/>
                </a:lnTo>
                <a:lnTo>
                  <a:pt x="582158" y="611778"/>
                </a:lnTo>
                <a:lnTo>
                  <a:pt x="65999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85004" y="4806931"/>
            <a:ext cx="513080" cy="628015"/>
          </a:xfrm>
          <a:custGeom>
            <a:avLst/>
            <a:gdLst/>
            <a:ahLst/>
            <a:cxnLst/>
            <a:rect l="l" t="t" r="r" b="b"/>
            <a:pathLst>
              <a:path w="513079" h="628014">
                <a:moveTo>
                  <a:pt x="512612" y="0"/>
                </a:moveTo>
                <a:lnTo>
                  <a:pt x="366230" y="33147"/>
                </a:lnTo>
                <a:lnTo>
                  <a:pt x="0" y="627896"/>
                </a:lnTo>
                <a:lnTo>
                  <a:pt x="124780" y="612962"/>
                </a:lnTo>
                <a:lnTo>
                  <a:pt x="184391" y="603855"/>
                </a:lnTo>
                <a:lnTo>
                  <a:pt x="251748" y="592563"/>
                </a:lnTo>
                <a:lnTo>
                  <a:pt x="326216" y="578812"/>
                </a:lnTo>
                <a:lnTo>
                  <a:pt x="384459" y="560599"/>
                </a:lnTo>
                <a:lnTo>
                  <a:pt x="431400" y="535192"/>
                </a:lnTo>
                <a:lnTo>
                  <a:pt x="512612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11221" y="5195780"/>
            <a:ext cx="377825" cy="240665"/>
          </a:xfrm>
          <a:custGeom>
            <a:avLst/>
            <a:gdLst/>
            <a:ahLst/>
            <a:cxnLst/>
            <a:rect l="l" t="t" r="r" b="b"/>
            <a:pathLst>
              <a:path w="377825" h="240664">
                <a:moveTo>
                  <a:pt x="266423" y="0"/>
                </a:moveTo>
                <a:lnTo>
                  <a:pt x="221943" y="18395"/>
                </a:lnTo>
                <a:lnTo>
                  <a:pt x="188583" y="40159"/>
                </a:lnTo>
                <a:lnTo>
                  <a:pt x="143010" y="81321"/>
                </a:lnTo>
                <a:lnTo>
                  <a:pt x="106277" y="116654"/>
                </a:lnTo>
                <a:lnTo>
                  <a:pt x="67357" y="162369"/>
                </a:lnTo>
                <a:lnTo>
                  <a:pt x="41107" y="191055"/>
                </a:lnTo>
                <a:lnTo>
                  <a:pt x="0" y="240139"/>
                </a:lnTo>
                <a:lnTo>
                  <a:pt x="298416" y="170383"/>
                </a:lnTo>
                <a:lnTo>
                  <a:pt x="354472" y="148801"/>
                </a:lnTo>
                <a:lnTo>
                  <a:pt x="377349" y="120206"/>
                </a:lnTo>
                <a:lnTo>
                  <a:pt x="332870" y="87058"/>
                </a:lnTo>
                <a:lnTo>
                  <a:pt x="318013" y="76586"/>
                </a:lnTo>
                <a:lnTo>
                  <a:pt x="299510" y="59556"/>
                </a:lnTo>
                <a:lnTo>
                  <a:pt x="288207" y="45714"/>
                </a:lnTo>
                <a:lnTo>
                  <a:pt x="280186" y="33329"/>
                </a:lnTo>
                <a:lnTo>
                  <a:pt x="276814" y="17302"/>
                </a:lnTo>
                <a:lnTo>
                  <a:pt x="273259" y="1274"/>
                </a:lnTo>
                <a:lnTo>
                  <a:pt x="26642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57819" y="5263260"/>
            <a:ext cx="887094" cy="513715"/>
          </a:xfrm>
          <a:custGeom>
            <a:avLst/>
            <a:gdLst/>
            <a:ahLst/>
            <a:cxnLst/>
            <a:rect l="l" t="t" r="r" b="b"/>
            <a:pathLst>
              <a:path w="887095" h="513714">
                <a:moveTo>
                  <a:pt x="878569" y="0"/>
                </a:moveTo>
                <a:lnTo>
                  <a:pt x="583434" y="104270"/>
                </a:lnTo>
                <a:lnTo>
                  <a:pt x="486271" y="164646"/>
                </a:lnTo>
                <a:lnTo>
                  <a:pt x="371789" y="242416"/>
                </a:lnTo>
                <a:lnTo>
                  <a:pt x="193414" y="367085"/>
                </a:lnTo>
                <a:lnTo>
                  <a:pt x="0" y="482556"/>
                </a:lnTo>
                <a:lnTo>
                  <a:pt x="105366" y="503228"/>
                </a:lnTo>
                <a:lnTo>
                  <a:pt x="143010" y="513427"/>
                </a:lnTo>
                <a:lnTo>
                  <a:pt x="205901" y="503228"/>
                </a:lnTo>
                <a:lnTo>
                  <a:pt x="317921" y="477001"/>
                </a:lnTo>
                <a:lnTo>
                  <a:pt x="463393" y="428827"/>
                </a:lnTo>
                <a:lnTo>
                  <a:pt x="558368" y="388849"/>
                </a:lnTo>
                <a:lnTo>
                  <a:pt x="695545" y="231124"/>
                </a:lnTo>
                <a:lnTo>
                  <a:pt x="788242" y="118931"/>
                </a:lnTo>
                <a:lnTo>
                  <a:pt x="886499" y="18213"/>
                </a:lnTo>
                <a:lnTo>
                  <a:pt x="87856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80045" y="5654569"/>
            <a:ext cx="804545" cy="367030"/>
          </a:xfrm>
          <a:custGeom>
            <a:avLst/>
            <a:gdLst/>
            <a:ahLst/>
            <a:cxnLst/>
            <a:rect l="l" t="t" r="r" b="b"/>
            <a:pathLst>
              <a:path w="804545" h="367029">
                <a:moveTo>
                  <a:pt x="651101" y="0"/>
                </a:moveTo>
                <a:lnTo>
                  <a:pt x="536529" y="23950"/>
                </a:lnTo>
                <a:lnTo>
                  <a:pt x="495422" y="26135"/>
                </a:lnTo>
                <a:lnTo>
                  <a:pt x="457596" y="30871"/>
                </a:lnTo>
                <a:lnTo>
                  <a:pt x="413116" y="41070"/>
                </a:lnTo>
                <a:lnTo>
                  <a:pt x="367360" y="55914"/>
                </a:lnTo>
                <a:lnTo>
                  <a:pt x="326161" y="69756"/>
                </a:lnTo>
                <a:lnTo>
                  <a:pt x="283686" y="90154"/>
                </a:lnTo>
                <a:lnTo>
                  <a:pt x="245924" y="109733"/>
                </a:lnTo>
                <a:lnTo>
                  <a:pt x="213904" y="131498"/>
                </a:lnTo>
                <a:lnTo>
                  <a:pt x="180781" y="155448"/>
                </a:lnTo>
                <a:lnTo>
                  <a:pt x="94948" y="209268"/>
                </a:lnTo>
                <a:lnTo>
                  <a:pt x="58480" y="238773"/>
                </a:lnTo>
                <a:lnTo>
                  <a:pt x="32020" y="271010"/>
                </a:lnTo>
                <a:lnTo>
                  <a:pt x="13781" y="302993"/>
                </a:lnTo>
                <a:lnTo>
                  <a:pt x="0" y="333873"/>
                </a:lnTo>
                <a:lnTo>
                  <a:pt x="28684" y="344091"/>
                </a:lnTo>
                <a:lnTo>
                  <a:pt x="100726" y="361202"/>
                </a:lnTo>
                <a:lnTo>
                  <a:pt x="148761" y="366975"/>
                </a:lnTo>
                <a:lnTo>
                  <a:pt x="195675" y="366975"/>
                </a:lnTo>
                <a:lnTo>
                  <a:pt x="255266" y="362313"/>
                </a:lnTo>
                <a:lnTo>
                  <a:pt x="305562" y="356758"/>
                </a:lnTo>
                <a:lnTo>
                  <a:pt x="356878" y="344091"/>
                </a:lnTo>
                <a:lnTo>
                  <a:pt x="408467" y="330321"/>
                </a:lnTo>
                <a:lnTo>
                  <a:pt x="456502" y="315432"/>
                </a:lnTo>
                <a:lnTo>
                  <a:pt x="498794" y="300552"/>
                </a:lnTo>
                <a:lnTo>
                  <a:pt x="537623" y="282303"/>
                </a:lnTo>
                <a:lnTo>
                  <a:pt x="576543" y="260538"/>
                </a:lnTo>
                <a:lnTo>
                  <a:pt x="613275" y="238773"/>
                </a:lnTo>
                <a:lnTo>
                  <a:pt x="651101" y="215916"/>
                </a:lnTo>
                <a:lnTo>
                  <a:pt x="684188" y="191875"/>
                </a:lnTo>
                <a:lnTo>
                  <a:pt x="722014" y="161003"/>
                </a:lnTo>
                <a:lnTo>
                  <a:pt x="756285" y="127947"/>
                </a:lnTo>
                <a:lnTo>
                  <a:pt x="797393" y="65020"/>
                </a:lnTo>
                <a:lnTo>
                  <a:pt x="804229" y="36426"/>
                </a:lnTo>
                <a:lnTo>
                  <a:pt x="770048" y="21491"/>
                </a:lnTo>
                <a:lnTo>
                  <a:pt x="688654" y="3278"/>
                </a:lnTo>
                <a:lnTo>
                  <a:pt x="65110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80045" y="5654569"/>
            <a:ext cx="804545" cy="367030"/>
          </a:xfrm>
          <a:custGeom>
            <a:avLst/>
            <a:gdLst/>
            <a:ahLst/>
            <a:cxnLst/>
            <a:rect l="l" t="t" r="r" b="b"/>
            <a:pathLst>
              <a:path w="804545" h="367029">
                <a:moveTo>
                  <a:pt x="28684" y="344091"/>
                </a:moveTo>
                <a:lnTo>
                  <a:pt x="62928" y="352095"/>
                </a:lnTo>
                <a:lnTo>
                  <a:pt x="100726" y="361202"/>
                </a:lnTo>
                <a:lnTo>
                  <a:pt x="148761" y="366975"/>
                </a:lnTo>
                <a:lnTo>
                  <a:pt x="195675" y="366975"/>
                </a:lnTo>
                <a:lnTo>
                  <a:pt x="255266" y="362313"/>
                </a:lnTo>
                <a:lnTo>
                  <a:pt x="305562" y="356758"/>
                </a:lnTo>
                <a:lnTo>
                  <a:pt x="356878" y="344091"/>
                </a:lnTo>
                <a:lnTo>
                  <a:pt x="408467" y="330321"/>
                </a:lnTo>
                <a:lnTo>
                  <a:pt x="456502" y="315432"/>
                </a:lnTo>
                <a:lnTo>
                  <a:pt x="498794" y="300552"/>
                </a:lnTo>
                <a:lnTo>
                  <a:pt x="537623" y="282303"/>
                </a:lnTo>
                <a:lnTo>
                  <a:pt x="576543" y="260538"/>
                </a:lnTo>
                <a:lnTo>
                  <a:pt x="613275" y="238773"/>
                </a:lnTo>
                <a:lnTo>
                  <a:pt x="651101" y="215916"/>
                </a:lnTo>
                <a:lnTo>
                  <a:pt x="684188" y="191875"/>
                </a:lnTo>
                <a:lnTo>
                  <a:pt x="722014" y="161003"/>
                </a:lnTo>
                <a:lnTo>
                  <a:pt x="756285" y="127947"/>
                </a:lnTo>
                <a:lnTo>
                  <a:pt x="797393" y="65020"/>
                </a:lnTo>
                <a:lnTo>
                  <a:pt x="804229" y="36426"/>
                </a:lnTo>
                <a:lnTo>
                  <a:pt x="770048" y="21491"/>
                </a:lnTo>
                <a:lnTo>
                  <a:pt x="688654" y="3278"/>
                </a:lnTo>
                <a:lnTo>
                  <a:pt x="651101" y="0"/>
                </a:lnTo>
                <a:lnTo>
                  <a:pt x="536529" y="23950"/>
                </a:lnTo>
                <a:lnTo>
                  <a:pt x="495422" y="26135"/>
                </a:lnTo>
                <a:lnTo>
                  <a:pt x="457596" y="30871"/>
                </a:lnTo>
                <a:lnTo>
                  <a:pt x="413116" y="41070"/>
                </a:lnTo>
                <a:lnTo>
                  <a:pt x="367360" y="55914"/>
                </a:lnTo>
                <a:lnTo>
                  <a:pt x="326161" y="69756"/>
                </a:lnTo>
                <a:lnTo>
                  <a:pt x="283686" y="90154"/>
                </a:lnTo>
                <a:lnTo>
                  <a:pt x="245924" y="109733"/>
                </a:lnTo>
                <a:lnTo>
                  <a:pt x="213904" y="131498"/>
                </a:lnTo>
                <a:lnTo>
                  <a:pt x="180781" y="155448"/>
                </a:lnTo>
                <a:lnTo>
                  <a:pt x="94948" y="209268"/>
                </a:lnTo>
                <a:lnTo>
                  <a:pt x="58480" y="238773"/>
                </a:lnTo>
                <a:lnTo>
                  <a:pt x="32020" y="271010"/>
                </a:lnTo>
                <a:lnTo>
                  <a:pt x="13781" y="302993"/>
                </a:lnTo>
                <a:lnTo>
                  <a:pt x="0" y="333873"/>
                </a:lnTo>
                <a:lnTo>
                  <a:pt x="28684" y="344091"/>
                </a:lnTo>
              </a:path>
            </a:pathLst>
          </a:custGeom>
          <a:ln w="18219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00726" y="5654569"/>
            <a:ext cx="765810" cy="345440"/>
          </a:xfrm>
          <a:custGeom>
            <a:avLst/>
            <a:gdLst/>
            <a:ahLst/>
            <a:cxnLst/>
            <a:rect l="l" t="t" r="r" b="b"/>
            <a:pathLst>
              <a:path w="765809" h="345439">
                <a:moveTo>
                  <a:pt x="553674" y="0"/>
                </a:moveTo>
                <a:lnTo>
                  <a:pt x="466719" y="4371"/>
                </a:lnTo>
                <a:lnTo>
                  <a:pt x="428893" y="9106"/>
                </a:lnTo>
                <a:lnTo>
                  <a:pt x="384413" y="19305"/>
                </a:lnTo>
                <a:lnTo>
                  <a:pt x="338657" y="34149"/>
                </a:lnTo>
                <a:lnTo>
                  <a:pt x="297550" y="47991"/>
                </a:lnTo>
                <a:lnTo>
                  <a:pt x="255075" y="68390"/>
                </a:lnTo>
                <a:lnTo>
                  <a:pt x="217240" y="89062"/>
                </a:lnTo>
                <a:lnTo>
                  <a:pt x="185220" y="109733"/>
                </a:lnTo>
                <a:lnTo>
                  <a:pt x="152088" y="133684"/>
                </a:lnTo>
                <a:lnTo>
                  <a:pt x="118956" y="165739"/>
                </a:lnTo>
                <a:lnTo>
                  <a:pt x="88048" y="193241"/>
                </a:lnTo>
                <a:lnTo>
                  <a:pt x="60704" y="225204"/>
                </a:lnTo>
                <a:lnTo>
                  <a:pt x="38910" y="258352"/>
                </a:lnTo>
                <a:lnTo>
                  <a:pt x="19341" y="290316"/>
                </a:lnTo>
                <a:lnTo>
                  <a:pt x="0" y="322317"/>
                </a:lnTo>
                <a:lnTo>
                  <a:pt x="72042" y="339428"/>
                </a:lnTo>
                <a:lnTo>
                  <a:pt x="120068" y="345202"/>
                </a:lnTo>
                <a:lnTo>
                  <a:pt x="166991" y="345202"/>
                </a:lnTo>
                <a:lnTo>
                  <a:pt x="226582" y="340758"/>
                </a:lnTo>
                <a:lnTo>
                  <a:pt x="276859" y="334984"/>
                </a:lnTo>
                <a:lnTo>
                  <a:pt x="331730" y="322317"/>
                </a:lnTo>
                <a:lnTo>
                  <a:pt x="379765" y="309877"/>
                </a:lnTo>
                <a:lnTo>
                  <a:pt x="427799" y="294997"/>
                </a:lnTo>
                <a:lnTo>
                  <a:pt x="470092" y="279024"/>
                </a:lnTo>
                <a:lnTo>
                  <a:pt x="509118" y="260479"/>
                </a:lnTo>
                <a:lnTo>
                  <a:pt x="584573" y="218375"/>
                </a:lnTo>
                <a:lnTo>
                  <a:pt x="622399" y="194333"/>
                </a:lnTo>
                <a:lnTo>
                  <a:pt x="655485" y="170383"/>
                </a:lnTo>
                <a:lnTo>
                  <a:pt x="693311" y="139512"/>
                </a:lnTo>
                <a:lnTo>
                  <a:pt x="727583" y="106182"/>
                </a:lnTo>
                <a:lnTo>
                  <a:pt x="765318" y="46807"/>
                </a:lnTo>
                <a:lnTo>
                  <a:pt x="729770" y="31963"/>
                </a:lnTo>
                <a:lnTo>
                  <a:pt x="682830" y="15936"/>
                </a:lnTo>
                <a:lnTo>
                  <a:pt x="638350" y="7922"/>
                </a:lnTo>
                <a:lnTo>
                  <a:pt x="593687" y="3278"/>
                </a:lnTo>
                <a:lnTo>
                  <a:pt x="553674" y="0"/>
                </a:lnTo>
                <a:close/>
              </a:path>
            </a:pathLst>
          </a:custGeom>
          <a:solidFill>
            <a:srgbClr val="DFD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00726" y="5654569"/>
            <a:ext cx="765810" cy="345440"/>
          </a:xfrm>
          <a:custGeom>
            <a:avLst/>
            <a:gdLst/>
            <a:ahLst/>
            <a:cxnLst/>
            <a:rect l="l" t="t" r="r" b="b"/>
            <a:pathLst>
              <a:path w="765809" h="345439">
                <a:moveTo>
                  <a:pt x="0" y="322317"/>
                </a:moveTo>
                <a:lnTo>
                  <a:pt x="34244" y="330321"/>
                </a:lnTo>
                <a:lnTo>
                  <a:pt x="72042" y="339428"/>
                </a:lnTo>
                <a:lnTo>
                  <a:pt x="120068" y="345202"/>
                </a:lnTo>
                <a:lnTo>
                  <a:pt x="166991" y="345202"/>
                </a:lnTo>
                <a:lnTo>
                  <a:pt x="226582" y="340758"/>
                </a:lnTo>
                <a:lnTo>
                  <a:pt x="276859" y="334984"/>
                </a:lnTo>
                <a:lnTo>
                  <a:pt x="331730" y="322317"/>
                </a:lnTo>
                <a:lnTo>
                  <a:pt x="379765" y="309877"/>
                </a:lnTo>
                <a:lnTo>
                  <a:pt x="427799" y="294997"/>
                </a:lnTo>
                <a:lnTo>
                  <a:pt x="470092" y="279024"/>
                </a:lnTo>
                <a:lnTo>
                  <a:pt x="509012" y="260538"/>
                </a:lnTo>
                <a:lnTo>
                  <a:pt x="547932" y="238773"/>
                </a:lnTo>
                <a:lnTo>
                  <a:pt x="584473" y="218430"/>
                </a:lnTo>
                <a:lnTo>
                  <a:pt x="622399" y="194333"/>
                </a:lnTo>
                <a:lnTo>
                  <a:pt x="655485" y="170383"/>
                </a:lnTo>
                <a:lnTo>
                  <a:pt x="693311" y="139512"/>
                </a:lnTo>
                <a:lnTo>
                  <a:pt x="727583" y="106182"/>
                </a:lnTo>
                <a:lnTo>
                  <a:pt x="765318" y="46807"/>
                </a:lnTo>
                <a:lnTo>
                  <a:pt x="729770" y="31963"/>
                </a:lnTo>
                <a:lnTo>
                  <a:pt x="682830" y="15936"/>
                </a:lnTo>
                <a:lnTo>
                  <a:pt x="638350" y="7922"/>
                </a:lnTo>
                <a:lnTo>
                  <a:pt x="593687" y="3278"/>
                </a:lnTo>
                <a:lnTo>
                  <a:pt x="553674" y="0"/>
                </a:lnTo>
                <a:lnTo>
                  <a:pt x="466719" y="4371"/>
                </a:lnTo>
                <a:lnTo>
                  <a:pt x="428893" y="9106"/>
                </a:lnTo>
                <a:lnTo>
                  <a:pt x="384413" y="19305"/>
                </a:lnTo>
                <a:lnTo>
                  <a:pt x="338657" y="34149"/>
                </a:lnTo>
                <a:lnTo>
                  <a:pt x="297550" y="47991"/>
                </a:lnTo>
                <a:lnTo>
                  <a:pt x="255075" y="68390"/>
                </a:lnTo>
                <a:lnTo>
                  <a:pt x="217240" y="89062"/>
                </a:lnTo>
                <a:lnTo>
                  <a:pt x="185220" y="109733"/>
                </a:lnTo>
                <a:lnTo>
                  <a:pt x="152088" y="133684"/>
                </a:lnTo>
                <a:lnTo>
                  <a:pt x="118956" y="165739"/>
                </a:lnTo>
                <a:lnTo>
                  <a:pt x="88048" y="193241"/>
                </a:lnTo>
                <a:lnTo>
                  <a:pt x="60704" y="225204"/>
                </a:lnTo>
                <a:lnTo>
                  <a:pt x="38910" y="258352"/>
                </a:lnTo>
                <a:lnTo>
                  <a:pt x="19341" y="290316"/>
                </a:lnTo>
                <a:lnTo>
                  <a:pt x="0" y="322317"/>
                </a:lnTo>
              </a:path>
            </a:pathLst>
          </a:custGeom>
          <a:ln w="18219">
            <a:solidFill>
              <a:srgbClr val="DF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38525" y="5860286"/>
            <a:ext cx="112395" cy="98425"/>
          </a:xfrm>
          <a:custGeom>
            <a:avLst/>
            <a:gdLst/>
            <a:ahLst/>
            <a:cxnLst/>
            <a:rect l="l" t="t" r="r" b="b"/>
            <a:pathLst>
              <a:path w="112395" h="98425">
                <a:moveTo>
                  <a:pt x="112065" y="0"/>
                </a:moveTo>
                <a:lnTo>
                  <a:pt x="76490" y="13750"/>
                </a:lnTo>
                <a:lnTo>
                  <a:pt x="40022" y="35515"/>
                </a:lnTo>
                <a:lnTo>
                  <a:pt x="8002" y="68572"/>
                </a:lnTo>
                <a:lnTo>
                  <a:pt x="0" y="85692"/>
                </a:lnTo>
                <a:lnTo>
                  <a:pt x="22905" y="98387"/>
                </a:lnTo>
                <a:lnTo>
                  <a:pt x="30908" y="84599"/>
                </a:lnTo>
                <a:lnTo>
                  <a:pt x="44470" y="63927"/>
                </a:lnTo>
                <a:lnTo>
                  <a:pt x="61816" y="42436"/>
                </a:lnTo>
                <a:lnTo>
                  <a:pt x="77821" y="27501"/>
                </a:lnTo>
                <a:lnTo>
                  <a:pt x="112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504571"/>
            <a:ext cx="5443220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Benzetimin</a:t>
            </a:r>
            <a:r>
              <a:rPr dirty="0" spc="-395"/>
              <a:t> </a:t>
            </a:r>
            <a:r>
              <a:rPr dirty="0" spc="-90"/>
              <a:t>Aşamaları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0" y="2421001"/>
            <a:ext cx="4267200" cy="368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1975" y="1967483"/>
            <a:ext cx="2471928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7844" y="2654807"/>
            <a:ext cx="3253739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7844" y="3020567"/>
            <a:ext cx="3253739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7844" y="3386328"/>
            <a:ext cx="3607307" cy="67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7844" y="3752088"/>
            <a:ext cx="3380231" cy="679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7844" y="4117847"/>
            <a:ext cx="3427476" cy="6797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7844" y="4483608"/>
            <a:ext cx="940307" cy="679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2767" y="4483608"/>
            <a:ext cx="481583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51560" y="4876800"/>
            <a:ext cx="649223" cy="630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09116" y="4849367"/>
            <a:ext cx="999744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3476" y="4849367"/>
            <a:ext cx="481584" cy="679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1560" y="5242559"/>
            <a:ext cx="649223" cy="6309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09116" y="5215128"/>
            <a:ext cx="1193292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97023" y="5215128"/>
            <a:ext cx="481584" cy="6797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7844" y="5580888"/>
            <a:ext cx="2977896" cy="6797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15644" y="2172334"/>
            <a:ext cx="3152775" cy="387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6905">
              <a:lnSpc>
                <a:spcPct val="100000"/>
              </a:lnSpc>
            </a:pPr>
            <a:r>
              <a:rPr dirty="0" sz="1800" b="1">
                <a:solidFill>
                  <a:srgbClr val="F3F1DC"/>
                </a:solidFill>
                <a:latin typeface="Times New Roman"/>
                <a:cs typeface="Times New Roman"/>
              </a:rPr>
              <a:t>Örnek:</a:t>
            </a:r>
            <a:r>
              <a:rPr dirty="0" sz="1800" spc="-100" b="1">
                <a:solidFill>
                  <a:srgbClr val="F3F1DC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3F1DC"/>
                </a:solidFill>
                <a:latin typeface="Times New Roman"/>
                <a:cs typeface="Times New Roman"/>
              </a:rPr>
              <a:t>BANKA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bankanın benzetim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çalışmasında, modelde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kullanılacak varışlar</a:t>
            </a:r>
            <a:r>
              <a:rPr dirty="0" sz="2400" spc="-1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arası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servis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zamanı  dağılımlarını belirlemek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Wingdings"/>
                <a:cs typeface="Wingdings"/>
              </a:rPr>
              <a:t>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varış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3300"/>
                </a:solidFill>
                <a:latin typeface="Wingdings"/>
                <a:cs typeface="Wingdings"/>
              </a:rPr>
              <a:t>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servis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zamanları</a:t>
            </a:r>
            <a:r>
              <a:rPr dirty="0" sz="2400" spc="-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kaydedilir.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Benzetimin</a:t>
            </a:r>
            <a:r>
              <a:rPr dirty="0" spc="-395"/>
              <a:t> </a:t>
            </a:r>
            <a:r>
              <a:rPr dirty="0" spc="-90"/>
              <a:t>Aşamaları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590" y="2182114"/>
            <a:ext cx="8479155" cy="3449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FF0000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35">
                <a:solidFill>
                  <a:srgbClr val="292934"/>
                </a:solidFill>
                <a:latin typeface="Times New Roman"/>
                <a:cs typeface="Times New Roman"/>
              </a:rPr>
              <a:t>Ayrıca,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mümkünse,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sistem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performans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ölçütü olarak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kullanılacak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çıktı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parametresi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karşılaştırmak amacıyla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( 6.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adımdaki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benzetim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modelinin geçerliliğinin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kontrolü),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müşterilerin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kuyruktaki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bekleme  zamanları</a:t>
            </a:r>
            <a:r>
              <a:rPr dirty="0" sz="24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tutulmalıdır.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95580" marR="35560" indent="-18288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Kurulan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 sistemi tanımlayacak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yeterli detaya sahip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olmalıdır.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Ancak, sistem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elemanlarıyla model elemanları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arasında birebir bir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eşleme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gerekli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değildir.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Çok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detaylı 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modelin programlanması</a:t>
            </a:r>
            <a:r>
              <a:rPr dirty="0" sz="24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çalıştırılması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çok pahalı</a:t>
            </a:r>
            <a:r>
              <a:rPr dirty="0" sz="2400" spc="-1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olabilir.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Benzetimin</a:t>
            </a:r>
            <a:r>
              <a:rPr dirty="0" spc="-395"/>
              <a:t> </a:t>
            </a:r>
            <a:r>
              <a:rPr dirty="0" spc="-90"/>
              <a:t>Aşamaları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919" y="1633854"/>
            <a:ext cx="8799195" cy="4605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98145" indent="-385445">
              <a:lnSpc>
                <a:spcPct val="100000"/>
              </a:lnSpc>
              <a:buAutoNum type="arabicParenR" startAt="3"/>
              <a:tabLst>
                <a:tab pos="398780" algn="l"/>
              </a:tabLst>
            </a:pP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Geçerli mi</a:t>
            </a:r>
            <a:r>
              <a:rPr dirty="0" sz="2800" spc="-80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0000"/>
              </a:lnSpc>
              <a:spcBef>
                <a:spcPts val="121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Modelin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kurulması aşamasında, model kurucunun sistemin çalışması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hakkında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bilgi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sahibi olan kişilerle birlikte çalışması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önemlidir. </a:t>
            </a:r>
            <a:r>
              <a:rPr dirty="0" sz="2400" spc="-60">
                <a:solidFill>
                  <a:srgbClr val="292934"/>
                </a:solidFill>
                <a:latin typeface="Times New Roman"/>
                <a:cs typeface="Times New Roman"/>
              </a:rPr>
              <a:t>Aynı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zamanda, model kurucunun karar verici ile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iletişim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halinde olması 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gerekir.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Modelin geçerliliğinin sağlanması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karar vericinin modele  güvenilirliğini artırmak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 bu</a:t>
            </a:r>
            <a:r>
              <a:rPr dirty="0" sz="24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önemlidir.</a:t>
            </a:r>
            <a:endParaRPr sz="2400">
              <a:latin typeface="Times New Roman"/>
              <a:cs typeface="Times New Roman"/>
            </a:endParaRPr>
          </a:p>
          <a:p>
            <a:pPr algn="just" marL="398145" indent="-385445">
              <a:lnSpc>
                <a:spcPct val="100000"/>
              </a:lnSpc>
              <a:spcBef>
                <a:spcPts val="1185"/>
              </a:spcBef>
              <a:buAutoNum type="arabicParenR" startAt="4"/>
              <a:tabLst>
                <a:tab pos="398780" algn="l"/>
              </a:tabLst>
            </a:pPr>
            <a:r>
              <a:rPr dirty="0" sz="2800" b="1" i="1">
                <a:solidFill>
                  <a:srgbClr val="92A199"/>
                </a:solidFill>
                <a:latin typeface="Times New Roman"/>
                <a:cs typeface="Times New Roman"/>
              </a:rPr>
              <a:t>Bilgisayar programının kodlanması </a:t>
            </a:r>
            <a:r>
              <a:rPr dirty="0" sz="2800" spc="-10" b="1" i="1">
                <a:solidFill>
                  <a:srgbClr val="92A199"/>
                </a:solidFill>
                <a:latin typeface="Times New Roman"/>
                <a:cs typeface="Times New Roman"/>
              </a:rPr>
              <a:t>ve</a:t>
            </a:r>
            <a:r>
              <a:rPr dirty="0" sz="2800" spc="-125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92A199"/>
                </a:solidFill>
                <a:latin typeface="Times New Roman"/>
                <a:cs typeface="Times New Roman"/>
              </a:rPr>
              <a:t>doğrulama: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21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Model,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genel amaçlı bir dil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(FORTRAN, </a:t>
            </a:r>
            <a:r>
              <a:rPr dirty="0" sz="2400" spc="-35">
                <a:solidFill>
                  <a:srgbClr val="292934"/>
                </a:solidFill>
                <a:latin typeface="Times New Roman"/>
                <a:cs typeface="Times New Roman"/>
              </a:rPr>
              <a:t>PASCAL,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C </a:t>
            </a:r>
            <a:r>
              <a:rPr dirty="0" sz="2400" spc="-35">
                <a:solidFill>
                  <a:srgbClr val="292934"/>
                </a:solidFill>
                <a:latin typeface="Times New Roman"/>
                <a:cs typeface="Times New Roman"/>
              </a:rPr>
              <a:t>v.b.)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veya uygun  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dili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(SIMAN, GPSS, SLAM, </a:t>
            </a:r>
            <a:r>
              <a:rPr dirty="0" sz="2400" spc="-30">
                <a:solidFill>
                  <a:srgbClr val="292934"/>
                </a:solidFill>
                <a:latin typeface="Times New Roman"/>
                <a:cs typeface="Times New Roman"/>
              </a:rPr>
              <a:t>v.b.)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kullanılarak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kodlanır.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Programın doğru çalışıp çalışmadığı çeşitli yöntemler kullanılarak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test 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edilir.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Benzetimin</a:t>
            </a:r>
            <a:r>
              <a:rPr dirty="0" spc="-395"/>
              <a:t> </a:t>
            </a:r>
            <a:r>
              <a:rPr dirty="0" spc="-90"/>
              <a:t>Aşamaları</a:t>
            </a:r>
          </a:p>
        </p:txBody>
      </p:sp>
      <p:sp>
        <p:nvSpPr>
          <p:cNvPr id="3" name="object 3"/>
          <p:cNvSpPr/>
          <p:nvPr/>
        </p:nvSpPr>
        <p:spPr>
          <a:xfrm>
            <a:off x="3419855" y="1967483"/>
            <a:ext cx="2150364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77410" y="2172334"/>
            <a:ext cx="54800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KOD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3334511"/>
            <a:ext cx="3293364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1797" y="3539363"/>
            <a:ext cx="195707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Genel Amaçlı</a:t>
            </a:r>
            <a:r>
              <a:rPr dirty="0" sz="1800" spc="-20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Diller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6884" y="3334511"/>
            <a:ext cx="4849368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12511" y="3539363"/>
            <a:ext cx="43624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Özel </a:t>
            </a:r>
            <a:r>
              <a:rPr dirty="0" sz="1800" b="1">
                <a:latin typeface="Times New Roman"/>
                <a:cs typeface="Times New Roman"/>
              </a:rPr>
              <a:t>Amaçlı </a:t>
            </a:r>
            <a:r>
              <a:rPr dirty="0" sz="1800" spc="-5" b="1">
                <a:latin typeface="Times New Roman"/>
                <a:cs typeface="Times New Roman"/>
              </a:rPr>
              <a:t>Simülasyon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Dilleri/Programları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6008" y="5207508"/>
            <a:ext cx="2699004" cy="505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01953" y="5414873"/>
            <a:ext cx="23075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85" b="1">
                <a:solidFill>
                  <a:srgbClr val="292934"/>
                </a:solidFill>
                <a:latin typeface="Times New Roman"/>
                <a:cs typeface="Times New Roman"/>
              </a:rPr>
              <a:t>JAVA, 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C++, </a:t>
            </a:r>
            <a:r>
              <a:rPr dirty="0" sz="1600" spc="-15" b="1">
                <a:solidFill>
                  <a:srgbClr val="292934"/>
                </a:solidFill>
                <a:latin typeface="Times New Roman"/>
                <a:cs typeface="Times New Roman"/>
              </a:rPr>
              <a:t>Visual</a:t>
            </a:r>
            <a:r>
              <a:rPr dirty="0" sz="160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BASIC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1664" y="5135879"/>
            <a:ext cx="2795016" cy="504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82361" y="5341746"/>
            <a:ext cx="24574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SIMAN, ARENA,</a:t>
            </a:r>
            <a:r>
              <a:rPr dirty="0" sz="1600" spc="-13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292934"/>
                </a:solidFill>
                <a:latin typeface="Times New Roman"/>
                <a:cs typeface="Times New Roman"/>
              </a:rPr>
              <a:t>EXTEND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6071" y="4622419"/>
            <a:ext cx="65532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Örne</a:t>
            </a:r>
            <a:r>
              <a:rPr dirty="0" sz="1600" spc="-15" b="1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0457" y="4622419"/>
            <a:ext cx="6540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5" b="1">
                <a:solidFill>
                  <a:srgbClr val="292934"/>
                </a:solidFill>
                <a:latin typeface="Times New Roman"/>
                <a:cs typeface="Times New Roman"/>
              </a:rPr>
              <a:t>Ö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rne</a:t>
            </a:r>
            <a:r>
              <a:rPr dirty="0" sz="1600" spc="-20" b="1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9175" y="2608579"/>
            <a:ext cx="1908175" cy="688975"/>
          </a:xfrm>
          <a:custGeom>
            <a:avLst/>
            <a:gdLst/>
            <a:ahLst/>
            <a:cxnLst/>
            <a:rect l="l" t="t" r="r" b="b"/>
            <a:pathLst>
              <a:path w="1908175" h="688975">
                <a:moveTo>
                  <a:pt x="69595" y="605028"/>
                </a:moveTo>
                <a:lnTo>
                  <a:pt x="0" y="675894"/>
                </a:lnTo>
                <a:lnTo>
                  <a:pt x="98551" y="688975"/>
                </a:lnTo>
                <a:lnTo>
                  <a:pt x="93820" y="675259"/>
                </a:lnTo>
                <a:lnTo>
                  <a:pt x="70231" y="675259"/>
                </a:lnTo>
                <a:lnTo>
                  <a:pt x="55752" y="633222"/>
                </a:lnTo>
                <a:lnTo>
                  <a:pt x="76817" y="625963"/>
                </a:lnTo>
                <a:lnTo>
                  <a:pt x="69595" y="605028"/>
                </a:lnTo>
                <a:close/>
              </a:path>
              <a:path w="1908175" h="688975">
                <a:moveTo>
                  <a:pt x="76817" y="625963"/>
                </a:moveTo>
                <a:lnTo>
                  <a:pt x="55752" y="633222"/>
                </a:lnTo>
                <a:lnTo>
                  <a:pt x="70231" y="675259"/>
                </a:lnTo>
                <a:lnTo>
                  <a:pt x="91314" y="667993"/>
                </a:lnTo>
                <a:lnTo>
                  <a:pt x="76817" y="625963"/>
                </a:lnTo>
                <a:close/>
              </a:path>
              <a:path w="1908175" h="688975">
                <a:moveTo>
                  <a:pt x="91314" y="667993"/>
                </a:moveTo>
                <a:lnTo>
                  <a:pt x="70231" y="675259"/>
                </a:lnTo>
                <a:lnTo>
                  <a:pt x="93820" y="675259"/>
                </a:lnTo>
                <a:lnTo>
                  <a:pt x="91314" y="667993"/>
                </a:lnTo>
                <a:close/>
              </a:path>
              <a:path w="1908175" h="688975">
                <a:moveTo>
                  <a:pt x="1893315" y="0"/>
                </a:moveTo>
                <a:lnTo>
                  <a:pt x="76817" y="625963"/>
                </a:lnTo>
                <a:lnTo>
                  <a:pt x="91314" y="667993"/>
                </a:lnTo>
                <a:lnTo>
                  <a:pt x="1907794" y="42037"/>
                </a:lnTo>
                <a:lnTo>
                  <a:pt x="189331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7877" y="2613151"/>
            <a:ext cx="2183130" cy="686435"/>
          </a:xfrm>
          <a:custGeom>
            <a:avLst/>
            <a:gdLst/>
            <a:ahLst/>
            <a:cxnLst/>
            <a:rect l="l" t="t" r="r" b="b"/>
            <a:pathLst>
              <a:path w="2183129" h="686435">
                <a:moveTo>
                  <a:pt x="2104242" y="667772"/>
                </a:moveTo>
                <a:lnTo>
                  <a:pt x="2098802" y="685926"/>
                </a:lnTo>
                <a:lnTo>
                  <a:pt x="2171688" y="673226"/>
                </a:lnTo>
                <a:lnTo>
                  <a:pt x="2122424" y="673226"/>
                </a:lnTo>
                <a:lnTo>
                  <a:pt x="2104242" y="667772"/>
                </a:lnTo>
                <a:close/>
              </a:path>
              <a:path w="2183129" h="686435">
                <a:moveTo>
                  <a:pt x="2115174" y="631288"/>
                </a:moveTo>
                <a:lnTo>
                  <a:pt x="2104242" y="667772"/>
                </a:lnTo>
                <a:lnTo>
                  <a:pt x="2122424" y="673226"/>
                </a:lnTo>
                <a:lnTo>
                  <a:pt x="2133473" y="636777"/>
                </a:lnTo>
                <a:lnTo>
                  <a:pt x="2115174" y="631288"/>
                </a:lnTo>
                <a:close/>
              </a:path>
              <a:path w="2183129" h="686435">
                <a:moveTo>
                  <a:pt x="2120646" y="613028"/>
                </a:moveTo>
                <a:lnTo>
                  <a:pt x="2115174" y="631288"/>
                </a:lnTo>
                <a:lnTo>
                  <a:pt x="2133473" y="636777"/>
                </a:lnTo>
                <a:lnTo>
                  <a:pt x="2122424" y="673226"/>
                </a:lnTo>
                <a:lnTo>
                  <a:pt x="2171688" y="673226"/>
                </a:lnTo>
                <a:lnTo>
                  <a:pt x="2182622" y="671322"/>
                </a:lnTo>
                <a:lnTo>
                  <a:pt x="2120646" y="613028"/>
                </a:lnTo>
                <a:close/>
              </a:path>
              <a:path w="2183129" h="686435">
                <a:moveTo>
                  <a:pt x="10922" y="0"/>
                </a:moveTo>
                <a:lnTo>
                  <a:pt x="0" y="36449"/>
                </a:lnTo>
                <a:lnTo>
                  <a:pt x="2104242" y="667772"/>
                </a:lnTo>
                <a:lnTo>
                  <a:pt x="2115174" y="631288"/>
                </a:lnTo>
                <a:lnTo>
                  <a:pt x="1092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025" y="4419472"/>
            <a:ext cx="488950" cy="1134110"/>
          </a:xfrm>
          <a:custGeom>
            <a:avLst/>
            <a:gdLst/>
            <a:ahLst/>
            <a:cxnLst/>
            <a:rect l="l" t="t" r="r" b="b"/>
            <a:pathLst>
              <a:path w="488950" h="1134110">
                <a:moveTo>
                  <a:pt x="0" y="0"/>
                </a:moveTo>
                <a:lnTo>
                  <a:pt x="0" y="360044"/>
                </a:lnTo>
                <a:lnTo>
                  <a:pt x="1721" y="413014"/>
                </a:lnTo>
                <a:lnTo>
                  <a:pt x="6809" y="464997"/>
                </a:lnTo>
                <a:lnTo>
                  <a:pt x="15146" y="515782"/>
                </a:lnTo>
                <a:lnTo>
                  <a:pt x="26614" y="565155"/>
                </a:lnTo>
                <a:lnTo>
                  <a:pt x="41096" y="612902"/>
                </a:lnTo>
                <a:lnTo>
                  <a:pt x="58476" y="658809"/>
                </a:lnTo>
                <a:lnTo>
                  <a:pt x="78637" y="702665"/>
                </a:lnTo>
                <a:lnTo>
                  <a:pt x="101461" y="744255"/>
                </a:lnTo>
                <a:lnTo>
                  <a:pt x="126831" y="783366"/>
                </a:lnTo>
                <a:lnTo>
                  <a:pt x="154631" y="819785"/>
                </a:lnTo>
                <a:lnTo>
                  <a:pt x="184743" y="853297"/>
                </a:lnTo>
                <a:lnTo>
                  <a:pt x="217050" y="883691"/>
                </a:lnTo>
                <a:lnTo>
                  <a:pt x="251435" y="910752"/>
                </a:lnTo>
                <a:lnTo>
                  <a:pt x="287781" y="934267"/>
                </a:lnTo>
                <a:lnTo>
                  <a:pt x="325970" y="954023"/>
                </a:lnTo>
                <a:lnTo>
                  <a:pt x="325970" y="1134110"/>
                </a:lnTo>
                <a:lnTo>
                  <a:pt x="488950" y="810006"/>
                </a:lnTo>
                <a:lnTo>
                  <a:pt x="400038" y="593978"/>
                </a:lnTo>
                <a:lnTo>
                  <a:pt x="325970" y="593978"/>
                </a:lnTo>
                <a:lnTo>
                  <a:pt x="287781" y="574222"/>
                </a:lnTo>
                <a:lnTo>
                  <a:pt x="251435" y="550707"/>
                </a:lnTo>
                <a:lnTo>
                  <a:pt x="217050" y="523646"/>
                </a:lnTo>
                <a:lnTo>
                  <a:pt x="184743" y="493252"/>
                </a:lnTo>
                <a:lnTo>
                  <a:pt x="154631" y="459739"/>
                </a:lnTo>
                <a:lnTo>
                  <a:pt x="126831" y="423321"/>
                </a:lnTo>
                <a:lnTo>
                  <a:pt x="101461" y="384210"/>
                </a:lnTo>
                <a:lnTo>
                  <a:pt x="78637" y="342620"/>
                </a:lnTo>
                <a:lnTo>
                  <a:pt x="58476" y="298764"/>
                </a:lnTo>
                <a:lnTo>
                  <a:pt x="41096" y="252856"/>
                </a:lnTo>
                <a:lnTo>
                  <a:pt x="26614" y="205110"/>
                </a:lnTo>
                <a:lnTo>
                  <a:pt x="15146" y="155737"/>
                </a:lnTo>
                <a:lnTo>
                  <a:pt x="6809" y="104952"/>
                </a:lnTo>
                <a:lnTo>
                  <a:pt x="1721" y="52969"/>
                </a:lnTo>
                <a:lnTo>
                  <a:pt x="0" y="0"/>
                </a:lnTo>
                <a:close/>
              </a:path>
              <a:path w="488950" h="1134110">
                <a:moveTo>
                  <a:pt x="325970" y="414019"/>
                </a:moveTo>
                <a:lnTo>
                  <a:pt x="325970" y="593978"/>
                </a:lnTo>
                <a:lnTo>
                  <a:pt x="400038" y="593978"/>
                </a:lnTo>
                <a:lnTo>
                  <a:pt x="325970" y="414019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0140" y="3789298"/>
            <a:ext cx="488950" cy="810260"/>
          </a:xfrm>
          <a:custGeom>
            <a:avLst/>
            <a:gdLst/>
            <a:ahLst/>
            <a:cxnLst/>
            <a:rect l="l" t="t" r="r" b="b"/>
            <a:pathLst>
              <a:path w="488950" h="810260">
                <a:moveTo>
                  <a:pt x="488834" y="0"/>
                </a:moveTo>
                <a:lnTo>
                  <a:pt x="418246" y="6619"/>
                </a:lnTo>
                <a:lnTo>
                  <a:pt x="349134" y="26288"/>
                </a:lnTo>
                <a:lnTo>
                  <a:pt x="311167" y="43057"/>
                </a:lnTo>
                <a:lnTo>
                  <a:pt x="274957" y="63396"/>
                </a:lnTo>
                <a:lnTo>
                  <a:pt x="240590" y="87103"/>
                </a:lnTo>
                <a:lnTo>
                  <a:pt x="208151" y="113977"/>
                </a:lnTo>
                <a:lnTo>
                  <a:pt x="177723" y="143817"/>
                </a:lnTo>
                <a:lnTo>
                  <a:pt x="149392" y="176420"/>
                </a:lnTo>
                <a:lnTo>
                  <a:pt x="123241" y="211586"/>
                </a:lnTo>
                <a:lnTo>
                  <a:pt x="99357" y="249112"/>
                </a:lnTo>
                <a:lnTo>
                  <a:pt x="77823" y="288796"/>
                </a:lnTo>
                <a:lnTo>
                  <a:pt x="58723" y="330438"/>
                </a:lnTo>
                <a:lnTo>
                  <a:pt x="42143" y="373835"/>
                </a:lnTo>
                <a:lnTo>
                  <a:pt x="28168" y="418786"/>
                </a:lnTo>
                <a:lnTo>
                  <a:pt x="16881" y="465089"/>
                </a:lnTo>
                <a:lnTo>
                  <a:pt x="8368" y="512542"/>
                </a:lnTo>
                <a:lnTo>
                  <a:pt x="2712" y="560945"/>
                </a:lnTo>
                <a:lnTo>
                  <a:pt x="0" y="610094"/>
                </a:lnTo>
                <a:lnTo>
                  <a:pt x="314" y="659790"/>
                </a:lnTo>
                <a:lnTo>
                  <a:pt x="3741" y="709829"/>
                </a:lnTo>
                <a:lnTo>
                  <a:pt x="10363" y="760010"/>
                </a:lnTo>
                <a:lnTo>
                  <a:pt x="20268" y="810132"/>
                </a:lnTo>
                <a:lnTo>
                  <a:pt x="34309" y="757889"/>
                </a:lnTo>
                <a:lnTo>
                  <a:pt x="51601" y="708057"/>
                </a:lnTo>
                <a:lnTo>
                  <a:pt x="71961" y="660813"/>
                </a:lnTo>
                <a:lnTo>
                  <a:pt x="95206" y="616334"/>
                </a:lnTo>
                <a:lnTo>
                  <a:pt x="121151" y="574797"/>
                </a:lnTo>
                <a:lnTo>
                  <a:pt x="149615" y="536377"/>
                </a:lnTo>
                <a:lnTo>
                  <a:pt x="180412" y="501253"/>
                </a:lnTo>
                <a:lnTo>
                  <a:pt x="213361" y="469599"/>
                </a:lnTo>
                <a:lnTo>
                  <a:pt x="248278" y="441593"/>
                </a:lnTo>
                <a:lnTo>
                  <a:pt x="284979" y="417411"/>
                </a:lnTo>
                <a:lnTo>
                  <a:pt x="323281" y="397230"/>
                </a:lnTo>
                <a:lnTo>
                  <a:pt x="363001" y="381226"/>
                </a:lnTo>
                <a:lnTo>
                  <a:pt x="403955" y="369576"/>
                </a:lnTo>
                <a:lnTo>
                  <a:pt x="445961" y="362457"/>
                </a:lnTo>
                <a:lnTo>
                  <a:pt x="488834" y="360044"/>
                </a:lnTo>
                <a:lnTo>
                  <a:pt x="488834" y="0"/>
                </a:lnTo>
                <a:close/>
              </a:path>
            </a:pathLst>
          </a:custGeom>
          <a:solidFill>
            <a:srgbClr val="7682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0025" y="3789426"/>
            <a:ext cx="488950" cy="1764664"/>
          </a:xfrm>
          <a:custGeom>
            <a:avLst/>
            <a:gdLst/>
            <a:ahLst/>
            <a:cxnLst/>
            <a:rect l="l" t="t" r="r" b="b"/>
            <a:pathLst>
              <a:path w="488950" h="1764664">
                <a:moveTo>
                  <a:pt x="0" y="630047"/>
                </a:moveTo>
                <a:lnTo>
                  <a:pt x="1721" y="683016"/>
                </a:lnTo>
                <a:lnTo>
                  <a:pt x="6809" y="734999"/>
                </a:lnTo>
                <a:lnTo>
                  <a:pt x="15146" y="785784"/>
                </a:lnTo>
                <a:lnTo>
                  <a:pt x="26614" y="835157"/>
                </a:lnTo>
                <a:lnTo>
                  <a:pt x="41096" y="882903"/>
                </a:lnTo>
                <a:lnTo>
                  <a:pt x="58476" y="928811"/>
                </a:lnTo>
                <a:lnTo>
                  <a:pt x="78637" y="972667"/>
                </a:lnTo>
                <a:lnTo>
                  <a:pt x="101461" y="1014257"/>
                </a:lnTo>
                <a:lnTo>
                  <a:pt x="126831" y="1053368"/>
                </a:lnTo>
                <a:lnTo>
                  <a:pt x="154631" y="1089787"/>
                </a:lnTo>
                <a:lnTo>
                  <a:pt x="184743" y="1123299"/>
                </a:lnTo>
                <a:lnTo>
                  <a:pt x="217050" y="1153693"/>
                </a:lnTo>
                <a:lnTo>
                  <a:pt x="251435" y="1180754"/>
                </a:lnTo>
                <a:lnTo>
                  <a:pt x="287781" y="1204269"/>
                </a:lnTo>
                <a:lnTo>
                  <a:pt x="325970" y="1224026"/>
                </a:lnTo>
                <a:lnTo>
                  <a:pt x="325970" y="1044067"/>
                </a:lnTo>
                <a:lnTo>
                  <a:pt x="488950" y="1440053"/>
                </a:lnTo>
                <a:lnTo>
                  <a:pt x="325970" y="1764157"/>
                </a:lnTo>
                <a:lnTo>
                  <a:pt x="325970" y="1584071"/>
                </a:lnTo>
                <a:lnTo>
                  <a:pt x="287781" y="1564314"/>
                </a:lnTo>
                <a:lnTo>
                  <a:pt x="251435" y="1540799"/>
                </a:lnTo>
                <a:lnTo>
                  <a:pt x="217050" y="1513738"/>
                </a:lnTo>
                <a:lnTo>
                  <a:pt x="184743" y="1483344"/>
                </a:lnTo>
                <a:lnTo>
                  <a:pt x="154631" y="1449832"/>
                </a:lnTo>
                <a:lnTo>
                  <a:pt x="126831" y="1413413"/>
                </a:lnTo>
                <a:lnTo>
                  <a:pt x="101461" y="1374302"/>
                </a:lnTo>
                <a:lnTo>
                  <a:pt x="78637" y="1332712"/>
                </a:lnTo>
                <a:lnTo>
                  <a:pt x="58476" y="1288856"/>
                </a:lnTo>
                <a:lnTo>
                  <a:pt x="41096" y="1242949"/>
                </a:lnTo>
                <a:lnTo>
                  <a:pt x="26614" y="1195202"/>
                </a:lnTo>
                <a:lnTo>
                  <a:pt x="15146" y="1145829"/>
                </a:lnTo>
                <a:lnTo>
                  <a:pt x="6809" y="1095044"/>
                </a:lnTo>
                <a:lnTo>
                  <a:pt x="1721" y="1043061"/>
                </a:lnTo>
                <a:lnTo>
                  <a:pt x="0" y="990092"/>
                </a:lnTo>
                <a:lnTo>
                  <a:pt x="0" y="630047"/>
                </a:lnTo>
                <a:lnTo>
                  <a:pt x="1794" y="575682"/>
                </a:lnTo>
                <a:lnTo>
                  <a:pt x="7081" y="522601"/>
                </a:lnTo>
                <a:lnTo>
                  <a:pt x="15712" y="470995"/>
                </a:lnTo>
                <a:lnTo>
                  <a:pt x="27541" y="421051"/>
                </a:lnTo>
                <a:lnTo>
                  <a:pt x="42422" y="372959"/>
                </a:lnTo>
                <a:lnTo>
                  <a:pt x="60207" y="326907"/>
                </a:lnTo>
                <a:lnTo>
                  <a:pt x="80750" y="283086"/>
                </a:lnTo>
                <a:lnTo>
                  <a:pt x="103904" y="241684"/>
                </a:lnTo>
                <a:lnTo>
                  <a:pt x="129522" y="202890"/>
                </a:lnTo>
                <a:lnTo>
                  <a:pt x="157458" y="166894"/>
                </a:lnTo>
                <a:lnTo>
                  <a:pt x="187564" y="133883"/>
                </a:lnTo>
                <a:lnTo>
                  <a:pt x="219695" y="104049"/>
                </a:lnTo>
                <a:lnTo>
                  <a:pt x="253702" y="77578"/>
                </a:lnTo>
                <a:lnTo>
                  <a:pt x="289440" y="54661"/>
                </a:lnTo>
                <a:lnTo>
                  <a:pt x="326762" y="35487"/>
                </a:lnTo>
                <a:lnTo>
                  <a:pt x="365520" y="20245"/>
                </a:lnTo>
                <a:lnTo>
                  <a:pt x="405569" y="9124"/>
                </a:lnTo>
                <a:lnTo>
                  <a:pt x="446761" y="2312"/>
                </a:lnTo>
                <a:lnTo>
                  <a:pt x="488950" y="0"/>
                </a:lnTo>
                <a:lnTo>
                  <a:pt x="488950" y="359918"/>
                </a:lnTo>
                <a:lnTo>
                  <a:pt x="446076" y="362330"/>
                </a:lnTo>
                <a:lnTo>
                  <a:pt x="404071" y="369449"/>
                </a:lnTo>
                <a:lnTo>
                  <a:pt x="363116" y="381099"/>
                </a:lnTo>
                <a:lnTo>
                  <a:pt x="323396" y="397103"/>
                </a:lnTo>
                <a:lnTo>
                  <a:pt x="285094" y="417284"/>
                </a:lnTo>
                <a:lnTo>
                  <a:pt x="248393" y="441466"/>
                </a:lnTo>
                <a:lnTo>
                  <a:pt x="213477" y="469472"/>
                </a:lnTo>
                <a:lnTo>
                  <a:pt x="180528" y="501126"/>
                </a:lnTo>
                <a:lnTo>
                  <a:pt x="149730" y="536250"/>
                </a:lnTo>
                <a:lnTo>
                  <a:pt x="121267" y="574670"/>
                </a:lnTo>
                <a:lnTo>
                  <a:pt x="95321" y="616207"/>
                </a:lnTo>
                <a:lnTo>
                  <a:pt x="72077" y="660686"/>
                </a:lnTo>
                <a:lnTo>
                  <a:pt x="51717" y="707930"/>
                </a:lnTo>
                <a:lnTo>
                  <a:pt x="34424" y="757762"/>
                </a:lnTo>
                <a:lnTo>
                  <a:pt x="20383" y="810006"/>
                </a:lnTo>
              </a:path>
            </a:pathLst>
          </a:custGeom>
          <a:ln w="254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05300" y="4419472"/>
            <a:ext cx="488950" cy="1134110"/>
          </a:xfrm>
          <a:custGeom>
            <a:avLst/>
            <a:gdLst/>
            <a:ahLst/>
            <a:cxnLst/>
            <a:rect l="l" t="t" r="r" b="b"/>
            <a:pathLst>
              <a:path w="488950" h="1134110">
                <a:moveTo>
                  <a:pt x="0" y="0"/>
                </a:moveTo>
                <a:lnTo>
                  <a:pt x="0" y="360044"/>
                </a:lnTo>
                <a:lnTo>
                  <a:pt x="1721" y="413014"/>
                </a:lnTo>
                <a:lnTo>
                  <a:pt x="6807" y="464997"/>
                </a:lnTo>
                <a:lnTo>
                  <a:pt x="15141" y="515782"/>
                </a:lnTo>
                <a:lnTo>
                  <a:pt x="26606" y="565155"/>
                </a:lnTo>
                <a:lnTo>
                  <a:pt x="41086" y="612902"/>
                </a:lnTo>
                <a:lnTo>
                  <a:pt x="58464" y="658809"/>
                </a:lnTo>
                <a:lnTo>
                  <a:pt x="78623" y="702665"/>
                </a:lnTo>
                <a:lnTo>
                  <a:pt x="101447" y="744255"/>
                </a:lnTo>
                <a:lnTo>
                  <a:pt x="126818" y="783366"/>
                </a:lnTo>
                <a:lnTo>
                  <a:pt x="154620" y="819785"/>
                </a:lnTo>
                <a:lnTo>
                  <a:pt x="184736" y="853297"/>
                </a:lnTo>
                <a:lnTo>
                  <a:pt x="217050" y="883691"/>
                </a:lnTo>
                <a:lnTo>
                  <a:pt x="251444" y="910752"/>
                </a:lnTo>
                <a:lnTo>
                  <a:pt x="287803" y="934267"/>
                </a:lnTo>
                <a:lnTo>
                  <a:pt x="326009" y="954023"/>
                </a:lnTo>
                <a:lnTo>
                  <a:pt x="326009" y="1134110"/>
                </a:lnTo>
                <a:lnTo>
                  <a:pt x="488950" y="810006"/>
                </a:lnTo>
                <a:lnTo>
                  <a:pt x="400058" y="593978"/>
                </a:lnTo>
                <a:lnTo>
                  <a:pt x="326009" y="593978"/>
                </a:lnTo>
                <a:lnTo>
                  <a:pt x="287803" y="574222"/>
                </a:lnTo>
                <a:lnTo>
                  <a:pt x="251444" y="550707"/>
                </a:lnTo>
                <a:lnTo>
                  <a:pt x="217050" y="523646"/>
                </a:lnTo>
                <a:lnTo>
                  <a:pt x="184736" y="493252"/>
                </a:lnTo>
                <a:lnTo>
                  <a:pt x="154620" y="459739"/>
                </a:lnTo>
                <a:lnTo>
                  <a:pt x="126818" y="423321"/>
                </a:lnTo>
                <a:lnTo>
                  <a:pt x="101447" y="384210"/>
                </a:lnTo>
                <a:lnTo>
                  <a:pt x="78623" y="342620"/>
                </a:lnTo>
                <a:lnTo>
                  <a:pt x="58464" y="298764"/>
                </a:lnTo>
                <a:lnTo>
                  <a:pt x="41086" y="252856"/>
                </a:lnTo>
                <a:lnTo>
                  <a:pt x="26606" y="205110"/>
                </a:lnTo>
                <a:lnTo>
                  <a:pt x="15141" y="155737"/>
                </a:lnTo>
                <a:lnTo>
                  <a:pt x="6807" y="104952"/>
                </a:lnTo>
                <a:lnTo>
                  <a:pt x="1721" y="52969"/>
                </a:lnTo>
                <a:lnTo>
                  <a:pt x="0" y="0"/>
                </a:lnTo>
                <a:close/>
              </a:path>
              <a:path w="488950" h="1134110">
                <a:moveTo>
                  <a:pt x="326009" y="414019"/>
                </a:moveTo>
                <a:lnTo>
                  <a:pt x="326009" y="593978"/>
                </a:lnTo>
                <a:lnTo>
                  <a:pt x="400058" y="593978"/>
                </a:lnTo>
                <a:lnTo>
                  <a:pt x="326009" y="414019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05379" y="3789298"/>
            <a:ext cx="488950" cy="810260"/>
          </a:xfrm>
          <a:custGeom>
            <a:avLst/>
            <a:gdLst/>
            <a:ahLst/>
            <a:cxnLst/>
            <a:rect l="l" t="t" r="r" b="b"/>
            <a:pathLst>
              <a:path w="488950" h="810260">
                <a:moveTo>
                  <a:pt x="488870" y="0"/>
                </a:moveTo>
                <a:lnTo>
                  <a:pt x="418258" y="6619"/>
                </a:lnTo>
                <a:lnTo>
                  <a:pt x="349170" y="26288"/>
                </a:lnTo>
                <a:lnTo>
                  <a:pt x="311198" y="43057"/>
                </a:lnTo>
                <a:lnTo>
                  <a:pt x="274984" y="63396"/>
                </a:lnTo>
                <a:lnTo>
                  <a:pt x="240614" y="87103"/>
                </a:lnTo>
                <a:lnTo>
                  <a:pt x="208172" y="113977"/>
                </a:lnTo>
                <a:lnTo>
                  <a:pt x="177742" y="143817"/>
                </a:lnTo>
                <a:lnTo>
                  <a:pt x="149409" y="176420"/>
                </a:lnTo>
                <a:lnTo>
                  <a:pt x="123258" y="211586"/>
                </a:lnTo>
                <a:lnTo>
                  <a:pt x="99372" y="249112"/>
                </a:lnTo>
                <a:lnTo>
                  <a:pt x="77837" y="288796"/>
                </a:lnTo>
                <a:lnTo>
                  <a:pt x="58737" y="330438"/>
                </a:lnTo>
                <a:lnTo>
                  <a:pt x="42156" y="373835"/>
                </a:lnTo>
                <a:lnTo>
                  <a:pt x="28179" y="418786"/>
                </a:lnTo>
                <a:lnTo>
                  <a:pt x="16891" y="465089"/>
                </a:lnTo>
                <a:lnTo>
                  <a:pt x="8375" y="512542"/>
                </a:lnTo>
                <a:lnTo>
                  <a:pt x="2716" y="560945"/>
                </a:lnTo>
                <a:lnTo>
                  <a:pt x="0" y="610094"/>
                </a:lnTo>
                <a:lnTo>
                  <a:pt x="309" y="659790"/>
                </a:lnTo>
                <a:lnTo>
                  <a:pt x="3729" y="709829"/>
                </a:lnTo>
                <a:lnTo>
                  <a:pt x="10345" y="760010"/>
                </a:lnTo>
                <a:lnTo>
                  <a:pt x="20240" y="810132"/>
                </a:lnTo>
                <a:lnTo>
                  <a:pt x="34295" y="757889"/>
                </a:lnTo>
                <a:lnTo>
                  <a:pt x="51597" y="708057"/>
                </a:lnTo>
                <a:lnTo>
                  <a:pt x="71965" y="660813"/>
                </a:lnTo>
                <a:lnTo>
                  <a:pt x="95214" y="616334"/>
                </a:lnTo>
                <a:lnTo>
                  <a:pt x="121163" y="574797"/>
                </a:lnTo>
                <a:lnTo>
                  <a:pt x="149628" y="536377"/>
                </a:lnTo>
                <a:lnTo>
                  <a:pt x="180426" y="501253"/>
                </a:lnTo>
                <a:lnTo>
                  <a:pt x="213375" y="469599"/>
                </a:lnTo>
                <a:lnTo>
                  <a:pt x="248292" y="441593"/>
                </a:lnTo>
                <a:lnTo>
                  <a:pt x="284993" y="417411"/>
                </a:lnTo>
                <a:lnTo>
                  <a:pt x="323296" y="397230"/>
                </a:lnTo>
                <a:lnTo>
                  <a:pt x="363018" y="381226"/>
                </a:lnTo>
                <a:lnTo>
                  <a:pt x="403977" y="369576"/>
                </a:lnTo>
                <a:lnTo>
                  <a:pt x="445988" y="362457"/>
                </a:lnTo>
                <a:lnTo>
                  <a:pt x="488870" y="360044"/>
                </a:lnTo>
                <a:lnTo>
                  <a:pt x="488870" y="0"/>
                </a:lnTo>
                <a:close/>
              </a:path>
            </a:pathLst>
          </a:custGeom>
          <a:solidFill>
            <a:srgbClr val="7682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05300" y="3789426"/>
            <a:ext cx="488950" cy="1764664"/>
          </a:xfrm>
          <a:custGeom>
            <a:avLst/>
            <a:gdLst/>
            <a:ahLst/>
            <a:cxnLst/>
            <a:rect l="l" t="t" r="r" b="b"/>
            <a:pathLst>
              <a:path w="488950" h="1764664">
                <a:moveTo>
                  <a:pt x="0" y="630047"/>
                </a:moveTo>
                <a:lnTo>
                  <a:pt x="1721" y="683016"/>
                </a:lnTo>
                <a:lnTo>
                  <a:pt x="6807" y="734999"/>
                </a:lnTo>
                <a:lnTo>
                  <a:pt x="15141" y="785784"/>
                </a:lnTo>
                <a:lnTo>
                  <a:pt x="26606" y="835157"/>
                </a:lnTo>
                <a:lnTo>
                  <a:pt x="41086" y="882903"/>
                </a:lnTo>
                <a:lnTo>
                  <a:pt x="58464" y="928811"/>
                </a:lnTo>
                <a:lnTo>
                  <a:pt x="78623" y="972667"/>
                </a:lnTo>
                <a:lnTo>
                  <a:pt x="101447" y="1014257"/>
                </a:lnTo>
                <a:lnTo>
                  <a:pt x="126818" y="1053368"/>
                </a:lnTo>
                <a:lnTo>
                  <a:pt x="154620" y="1089787"/>
                </a:lnTo>
                <a:lnTo>
                  <a:pt x="184736" y="1123299"/>
                </a:lnTo>
                <a:lnTo>
                  <a:pt x="217050" y="1153693"/>
                </a:lnTo>
                <a:lnTo>
                  <a:pt x="251444" y="1180754"/>
                </a:lnTo>
                <a:lnTo>
                  <a:pt x="287803" y="1204269"/>
                </a:lnTo>
                <a:lnTo>
                  <a:pt x="326009" y="1224026"/>
                </a:lnTo>
                <a:lnTo>
                  <a:pt x="326009" y="1044067"/>
                </a:lnTo>
                <a:lnTo>
                  <a:pt x="488950" y="1440053"/>
                </a:lnTo>
                <a:lnTo>
                  <a:pt x="326009" y="1764157"/>
                </a:lnTo>
                <a:lnTo>
                  <a:pt x="326009" y="1584071"/>
                </a:lnTo>
                <a:lnTo>
                  <a:pt x="287803" y="1564314"/>
                </a:lnTo>
                <a:lnTo>
                  <a:pt x="251444" y="1540799"/>
                </a:lnTo>
                <a:lnTo>
                  <a:pt x="217050" y="1513738"/>
                </a:lnTo>
                <a:lnTo>
                  <a:pt x="184736" y="1483344"/>
                </a:lnTo>
                <a:lnTo>
                  <a:pt x="154620" y="1449832"/>
                </a:lnTo>
                <a:lnTo>
                  <a:pt x="126818" y="1413413"/>
                </a:lnTo>
                <a:lnTo>
                  <a:pt x="101447" y="1374302"/>
                </a:lnTo>
                <a:lnTo>
                  <a:pt x="78623" y="1332712"/>
                </a:lnTo>
                <a:lnTo>
                  <a:pt x="58464" y="1288856"/>
                </a:lnTo>
                <a:lnTo>
                  <a:pt x="41086" y="1242949"/>
                </a:lnTo>
                <a:lnTo>
                  <a:pt x="26606" y="1195202"/>
                </a:lnTo>
                <a:lnTo>
                  <a:pt x="15141" y="1145829"/>
                </a:lnTo>
                <a:lnTo>
                  <a:pt x="6807" y="1095044"/>
                </a:lnTo>
                <a:lnTo>
                  <a:pt x="1721" y="1043061"/>
                </a:lnTo>
                <a:lnTo>
                  <a:pt x="0" y="990092"/>
                </a:lnTo>
                <a:lnTo>
                  <a:pt x="0" y="630047"/>
                </a:lnTo>
                <a:lnTo>
                  <a:pt x="1795" y="575682"/>
                </a:lnTo>
                <a:lnTo>
                  <a:pt x="7082" y="522601"/>
                </a:lnTo>
                <a:lnTo>
                  <a:pt x="15714" y="470995"/>
                </a:lnTo>
                <a:lnTo>
                  <a:pt x="27545" y="421051"/>
                </a:lnTo>
                <a:lnTo>
                  <a:pt x="42428" y="372959"/>
                </a:lnTo>
                <a:lnTo>
                  <a:pt x="60215" y="326907"/>
                </a:lnTo>
                <a:lnTo>
                  <a:pt x="80760" y="283086"/>
                </a:lnTo>
                <a:lnTo>
                  <a:pt x="103916" y="241684"/>
                </a:lnTo>
                <a:lnTo>
                  <a:pt x="129536" y="202890"/>
                </a:lnTo>
                <a:lnTo>
                  <a:pt x="157473" y="166894"/>
                </a:lnTo>
                <a:lnTo>
                  <a:pt x="187580" y="133883"/>
                </a:lnTo>
                <a:lnTo>
                  <a:pt x="219711" y="104049"/>
                </a:lnTo>
                <a:lnTo>
                  <a:pt x="253719" y="77578"/>
                </a:lnTo>
                <a:lnTo>
                  <a:pt x="289457" y="54661"/>
                </a:lnTo>
                <a:lnTo>
                  <a:pt x="326777" y="35487"/>
                </a:lnTo>
                <a:lnTo>
                  <a:pt x="365533" y="20245"/>
                </a:lnTo>
                <a:lnTo>
                  <a:pt x="405579" y="9124"/>
                </a:lnTo>
                <a:lnTo>
                  <a:pt x="446766" y="2312"/>
                </a:lnTo>
                <a:lnTo>
                  <a:pt x="488950" y="0"/>
                </a:lnTo>
                <a:lnTo>
                  <a:pt x="488950" y="359918"/>
                </a:lnTo>
                <a:lnTo>
                  <a:pt x="446068" y="362330"/>
                </a:lnTo>
                <a:lnTo>
                  <a:pt x="404056" y="369449"/>
                </a:lnTo>
                <a:lnTo>
                  <a:pt x="363098" y="381099"/>
                </a:lnTo>
                <a:lnTo>
                  <a:pt x="323375" y="397103"/>
                </a:lnTo>
                <a:lnTo>
                  <a:pt x="285072" y="417284"/>
                </a:lnTo>
                <a:lnTo>
                  <a:pt x="248371" y="441466"/>
                </a:lnTo>
                <a:lnTo>
                  <a:pt x="213454" y="469472"/>
                </a:lnTo>
                <a:lnTo>
                  <a:pt x="180505" y="501126"/>
                </a:lnTo>
                <a:lnTo>
                  <a:pt x="149707" y="536250"/>
                </a:lnTo>
                <a:lnTo>
                  <a:pt x="121242" y="574670"/>
                </a:lnTo>
                <a:lnTo>
                  <a:pt x="95294" y="616207"/>
                </a:lnTo>
                <a:lnTo>
                  <a:pt x="72044" y="660686"/>
                </a:lnTo>
                <a:lnTo>
                  <a:pt x="51677" y="707930"/>
                </a:lnTo>
                <a:lnTo>
                  <a:pt x="34374" y="757762"/>
                </a:lnTo>
                <a:lnTo>
                  <a:pt x="20320" y="810006"/>
                </a:lnTo>
              </a:path>
            </a:pathLst>
          </a:custGeom>
          <a:ln w="254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Benzetimin</a:t>
            </a:r>
            <a:r>
              <a:rPr dirty="0" spc="-395"/>
              <a:t> </a:t>
            </a:r>
            <a:r>
              <a:rPr dirty="0" spc="-90"/>
              <a:t>Aşamaları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823" y="1403730"/>
            <a:ext cx="8800465" cy="4903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98145" indent="-385445">
              <a:lnSpc>
                <a:spcPct val="100000"/>
              </a:lnSpc>
              <a:buAutoNum type="arabicParenR" startAt="5"/>
              <a:tabLst>
                <a:tab pos="398780" algn="l"/>
              </a:tabLst>
            </a:pPr>
            <a:r>
              <a:rPr dirty="0" sz="2800" b="1" i="1">
                <a:solidFill>
                  <a:srgbClr val="92A199"/>
                </a:solidFill>
                <a:latin typeface="Times New Roman"/>
                <a:cs typeface="Times New Roman"/>
              </a:rPr>
              <a:t>Programın Pilot</a:t>
            </a:r>
            <a:r>
              <a:rPr dirty="0" sz="2800" spc="-90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Deneyleri: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ts val="2735"/>
              </a:lnSpc>
              <a:spcBef>
                <a:spcPts val="92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Doğrulanan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programın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pilot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denemeleri,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adım  6’daki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geçerlilik</a:t>
            </a:r>
            <a:r>
              <a:rPr dirty="0" sz="2400" spc="3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testi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ts val="2735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</a:t>
            </a:r>
            <a:r>
              <a:rPr dirty="0" sz="2400" spc="-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2400">
              <a:latin typeface="Times New Roman"/>
              <a:cs typeface="Times New Roman"/>
            </a:endParaRPr>
          </a:p>
          <a:p>
            <a:pPr algn="just" marL="398145" indent="-385445">
              <a:lnSpc>
                <a:spcPct val="100000"/>
              </a:lnSpc>
              <a:spcBef>
                <a:spcPts val="844"/>
              </a:spcBef>
              <a:buAutoNum type="arabicParenR" startAt="6"/>
              <a:tabLst>
                <a:tab pos="398780" algn="l"/>
              </a:tabLst>
            </a:pP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Geçerli</a:t>
            </a:r>
            <a:r>
              <a:rPr dirty="0" sz="2800" spc="-80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mi?: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0000"/>
              </a:lnSpc>
              <a:spcBef>
                <a:spcPts val="121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Pilot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deneylerle, bir girdi parametresinde küçük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değişiklikler yapılarak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modelin çıktısının duyarlılığı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test </a:t>
            </a:r>
            <a:r>
              <a:rPr dirty="0" sz="2400" spc="-25">
                <a:solidFill>
                  <a:srgbClr val="292934"/>
                </a:solidFill>
                <a:latin typeface="Times New Roman"/>
                <a:cs typeface="Times New Roman"/>
              </a:rPr>
              <a:t>edilir.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Model çıktısında çok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fazla  değişiklik elde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edilirse, girdi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parametresinin tahmini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yeniden, doğru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şekilde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yapılmalıdır.Pilot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deneyler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elde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edilen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çıktılar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 gerçek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sistemden toplanan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veriler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istatistiksel metotlar yardımı ile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karşılaştırılır.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Karşılaştırma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sonucu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anlamlı bir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farklılık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bulunmaz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ise,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 modelinin sistemin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doğru 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modellenmesi olduğu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söylenebilir.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Değilse,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 üzerinde gerekli düzenlemeler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yeniden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yapılmalıdır.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Benzetimin</a:t>
            </a:r>
            <a:r>
              <a:rPr dirty="0" spc="-395"/>
              <a:t> </a:t>
            </a:r>
            <a:r>
              <a:rPr dirty="0" spc="-90"/>
              <a:t>Aşamaları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823" y="1780159"/>
            <a:ext cx="8811895" cy="3068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8780" indent="-386080">
              <a:lnSpc>
                <a:spcPct val="100000"/>
              </a:lnSpc>
              <a:buAutoNum type="arabicParenR" startAt="7"/>
              <a:tabLst>
                <a:tab pos="399415" algn="l"/>
              </a:tabLst>
            </a:pP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Deney </a:t>
            </a:r>
            <a:r>
              <a:rPr dirty="0" sz="2800" spc="-30" b="1" i="1">
                <a:solidFill>
                  <a:srgbClr val="92A199"/>
                </a:solidFill>
                <a:latin typeface="Times New Roman"/>
                <a:cs typeface="Times New Roman"/>
              </a:rPr>
              <a:t>Tasarımı</a:t>
            </a:r>
            <a:r>
              <a:rPr dirty="0" sz="2800" spc="-80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Model kurulduktan sonra, alternatif senaryolar detaylı olarak</a:t>
            </a:r>
            <a:r>
              <a:rPr dirty="0" sz="2400" spc="-1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belirlenir.</a:t>
            </a:r>
            <a:endParaRPr sz="2400">
              <a:latin typeface="Times New Roman"/>
              <a:cs typeface="Times New Roman"/>
            </a:endParaRPr>
          </a:p>
          <a:p>
            <a:pPr marL="744220">
              <a:lnSpc>
                <a:spcPts val="2735"/>
              </a:lnSpc>
              <a:spcBef>
                <a:spcPts val="910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Deney sayısı,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çalıştırma süresi, deneyin tekrarlanma</a:t>
            </a:r>
            <a:r>
              <a:rPr dirty="0" sz="24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sayısı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belirlenmelidir.</a:t>
            </a:r>
            <a:endParaRPr sz="2400">
              <a:latin typeface="Times New Roman"/>
              <a:cs typeface="Times New Roman"/>
            </a:endParaRPr>
          </a:p>
          <a:p>
            <a:pPr marL="397510" indent="-384810">
              <a:lnSpc>
                <a:spcPct val="100000"/>
              </a:lnSpc>
              <a:spcBef>
                <a:spcPts val="844"/>
              </a:spcBef>
              <a:buAutoNum type="arabicParenR" startAt="8"/>
              <a:tabLst>
                <a:tab pos="398145" algn="l"/>
              </a:tabLst>
            </a:pP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Deneyler</a:t>
            </a:r>
            <a:r>
              <a:rPr dirty="0" sz="2800" spc="-60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92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Deneylerin, oluşturulan deney tasarımına uygun olarak</a:t>
            </a:r>
            <a:r>
              <a:rPr dirty="0" sz="24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bilgisayar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ortamında koşturulması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çıktıların elde</a:t>
            </a:r>
            <a:r>
              <a:rPr dirty="0" sz="2400" spc="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edilmesidir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Benzetimin</a:t>
            </a:r>
            <a:r>
              <a:rPr dirty="0" spc="-395"/>
              <a:t> </a:t>
            </a:r>
            <a:r>
              <a:rPr dirty="0" spc="-90"/>
              <a:t>Aşamaları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919" y="1633854"/>
            <a:ext cx="8872855" cy="417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b="1" i="1">
                <a:solidFill>
                  <a:srgbClr val="92A199"/>
                </a:solidFill>
                <a:latin typeface="Times New Roman"/>
                <a:cs typeface="Times New Roman"/>
              </a:rPr>
              <a:t>9)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Çıktı </a:t>
            </a:r>
            <a:r>
              <a:rPr dirty="0" sz="2800" b="1" i="1">
                <a:solidFill>
                  <a:srgbClr val="92A199"/>
                </a:solidFill>
                <a:latin typeface="Times New Roman"/>
                <a:cs typeface="Times New Roman"/>
              </a:rPr>
              <a:t>Analizi</a:t>
            </a:r>
            <a:r>
              <a:rPr dirty="0" sz="2800" spc="-195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121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8.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adımda yapılan deneylerden elde edilen çıktıların istatistiksel analizi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yapılır.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Çıktı analizinde</a:t>
            </a:r>
            <a:r>
              <a:rPr dirty="0" sz="2400" spc="-1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amaç;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sistem için -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performans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ölçüsünün güven aralığını</a:t>
            </a:r>
            <a:r>
              <a:rPr dirty="0" sz="24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oluşturmak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tabLst>
                <a:tab pos="102743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Birden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fazla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sistem için- en iyi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performans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ölçütüne sahip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olan alternatif  sistemi	belirlemek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800" b="1" i="1">
                <a:solidFill>
                  <a:srgbClr val="92A199"/>
                </a:solidFill>
                <a:latin typeface="Times New Roman"/>
                <a:cs typeface="Times New Roman"/>
              </a:rPr>
              <a:t>10) </a:t>
            </a:r>
            <a:r>
              <a:rPr dirty="0" sz="2800" spc="-20" b="1" i="1">
                <a:solidFill>
                  <a:srgbClr val="92A199"/>
                </a:solidFill>
                <a:latin typeface="Times New Roman"/>
                <a:cs typeface="Times New Roman"/>
              </a:rPr>
              <a:t>Raporlar,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Sonuçlar</a:t>
            </a:r>
            <a:r>
              <a:rPr dirty="0" sz="2800" spc="-30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Modelin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çalıştırılması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sonuçlarının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elde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edilmesinden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sonra,</a:t>
            </a:r>
            <a:r>
              <a:rPr dirty="0" sz="2400" spc="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toplanan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bilgilerin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varılan sonuçların karar vericiye</a:t>
            </a:r>
            <a:r>
              <a:rPr dirty="0" sz="2400" spc="-1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sunulması.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</a:t>
            </a:r>
            <a:r>
              <a:rPr dirty="0" spc="-100"/>
              <a:t>E</a:t>
            </a:r>
            <a:r>
              <a:rPr dirty="0" spc="-95"/>
              <a:t>N</a:t>
            </a:r>
            <a:r>
              <a:rPr dirty="0" spc="-100"/>
              <a:t>Z</a:t>
            </a:r>
            <a:r>
              <a:rPr dirty="0" spc="-110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823" y="1590802"/>
            <a:ext cx="2298700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5" b="1" i="1">
                <a:solidFill>
                  <a:srgbClr val="92A199"/>
                </a:solidFill>
                <a:latin typeface="Times New Roman"/>
                <a:cs typeface="Times New Roman"/>
              </a:rPr>
              <a:t>11) </a:t>
            </a:r>
            <a:r>
              <a:rPr dirty="0" sz="2800" b="1" i="1">
                <a:solidFill>
                  <a:srgbClr val="92A199"/>
                </a:solidFill>
                <a:latin typeface="Times New Roman"/>
                <a:cs typeface="Times New Roman"/>
              </a:rPr>
              <a:t>Uygulama</a:t>
            </a:r>
            <a:r>
              <a:rPr dirty="0" sz="2800" spc="-35" b="1" i="1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92A199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212" y="2349500"/>
            <a:ext cx="7704455" cy="4177029"/>
          </a:xfrm>
          <a:custGeom>
            <a:avLst/>
            <a:gdLst/>
            <a:ahLst/>
            <a:cxnLst/>
            <a:rect l="l" t="t" r="r" b="b"/>
            <a:pathLst>
              <a:path w="7704455" h="4177029">
                <a:moveTo>
                  <a:pt x="3680705" y="3021711"/>
                </a:moveTo>
                <a:lnTo>
                  <a:pt x="2751772" y="3021711"/>
                </a:lnTo>
                <a:lnTo>
                  <a:pt x="3026346" y="4176712"/>
                </a:lnTo>
                <a:lnTo>
                  <a:pt x="3680705" y="3021711"/>
                </a:lnTo>
                <a:close/>
              </a:path>
              <a:path w="7704455" h="4177029">
                <a:moveTo>
                  <a:pt x="4975592" y="2887980"/>
                </a:moveTo>
                <a:lnTo>
                  <a:pt x="3756469" y="2887980"/>
                </a:lnTo>
                <a:lnTo>
                  <a:pt x="4724844" y="3816477"/>
                </a:lnTo>
                <a:lnTo>
                  <a:pt x="4975592" y="2887980"/>
                </a:lnTo>
                <a:close/>
              </a:path>
              <a:path w="7704455" h="4177029">
                <a:moveTo>
                  <a:pt x="6142456" y="2795524"/>
                </a:moveTo>
                <a:lnTo>
                  <a:pt x="5000561" y="2795524"/>
                </a:lnTo>
                <a:lnTo>
                  <a:pt x="6471856" y="3498964"/>
                </a:lnTo>
                <a:lnTo>
                  <a:pt x="6142456" y="2795524"/>
                </a:lnTo>
                <a:close/>
              </a:path>
              <a:path w="7704455" h="4177029">
                <a:moveTo>
                  <a:pt x="6095355" y="2694940"/>
                </a:moveTo>
                <a:lnTo>
                  <a:pt x="2021268" y="2694940"/>
                </a:lnTo>
                <a:lnTo>
                  <a:pt x="1698434" y="3406533"/>
                </a:lnTo>
                <a:lnTo>
                  <a:pt x="2751772" y="3021711"/>
                </a:lnTo>
                <a:lnTo>
                  <a:pt x="3680705" y="3021711"/>
                </a:lnTo>
                <a:lnTo>
                  <a:pt x="3756469" y="2887980"/>
                </a:lnTo>
                <a:lnTo>
                  <a:pt x="4975592" y="2887980"/>
                </a:lnTo>
                <a:lnTo>
                  <a:pt x="5000561" y="2795524"/>
                </a:lnTo>
                <a:lnTo>
                  <a:pt x="6142456" y="2795524"/>
                </a:lnTo>
                <a:lnTo>
                  <a:pt x="6095355" y="2694940"/>
                </a:lnTo>
                <a:close/>
              </a:path>
              <a:path w="7704455" h="4177029">
                <a:moveTo>
                  <a:pt x="131965" y="443738"/>
                </a:moveTo>
                <a:lnTo>
                  <a:pt x="1650301" y="1472819"/>
                </a:lnTo>
                <a:lnTo>
                  <a:pt x="0" y="1665858"/>
                </a:lnTo>
                <a:lnTo>
                  <a:pt x="1327594" y="2276856"/>
                </a:lnTo>
                <a:lnTo>
                  <a:pt x="48145" y="2820670"/>
                </a:lnTo>
                <a:lnTo>
                  <a:pt x="2021268" y="2694940"/>
                </a:lnTo>
                <a:lnTo>
                  <a:pt x="6095355" y="2694940"/>
                </a:lnTo>
                <a:lnTo>
                  <a:pt x="6005258" y="2502535"/>
                </a:lnTo>
                <a:lnTo>
                  <a:pt x="7528025" y="2502535"/>
                </a:lnTo>
                <a:lnTo>
                  <a:pt x="6279959" y="2025523"/>
                </a:lnTo>
                <a:lnTo>
                  <a:pt x="7524686" y="1573402"/>
                </a:lnTo>
                <a:lnTo>
                  <a:pt x="5957125" y="1414526"/>
                </a:lnTo>
                <a:lnTo>
                  <a:pt x="6165490" y="1222121"/>
                </a:lnTo>
                <a:lnTo>
                  <a:pt x="2608008" y="1222121"/>
                </a:lnTo>
                <a:lnTo>
                  <a:pt x="131965" y="443738"/>
                </a:lnTo>
                <a:close/>
              </a:path>
              <a:path w="7704455" h="4177029">
                <a:moveTo>
                  <a:pt x="7528025" y="2502535"/>
                </a:moveTo>
                <a:lnTo>
                  <a:pt x="6005258" y="2502535"/>
                </a:lnTo>
                <a:lnTo>
                  <a:pt x="7704137" y="2569845"/>
                </a:lnTo>
                <a:lnTo>
                  <a:pt x="7528025" y="2502535"/>
                </a:lnTo>
                <a:close/>
              </a:path>
              <a:path w="7704455" h="4177029">
                <a:moveTo>
                  <a:pt x="2978975" y="443738"/>
                </a:moveTo>
                <a:lnTo>
                  <a:pt x="2608008" y="1222121"/>
                </a:lnTo>
                <a:lnTo>
                  <a:pt x="6165490" y="1222121"/>
                </a:lnTo>
                <a:lnTo>
                  <a:pt x="6274418" y="1121537"/>
                </a:lnTo>
                <a:lnTo>
                  <a:pt x="3852100" y="1121537"/>
                </a:lnTo>
                <a:lnTo>
                  <a:pt x="2978975" y="443738"/>
                </a:lnTo>
                <a:close/>
              </a:path>
              <a:path w="7704455" h="4177029">
                <a:moveTo>
                  <a:pt x="5179631" y="0"/>
                </a:moveTo>
                <a:lnTo>
                  <a:pt x="3852100" y="1121537"/>
                </a:lnTo>
                <a:lnTo>
                  <a:pt x="6274418" y="1121537"/>
                </a:lnTo>
                <a:lnTo>
                  <a:pt x="6373855" y="1029715"/>
                </a:lnTo>
                <a:lnTo>
                  <a:pt x="5048694" y="1029715"/>
                </a:lnTo>
                <a:lnTo>
                  <a:pt x="5179631" y="0"/>
                </a:lnTo>
                <a:close/>
              </a:path>
              <a:path w="7704455" h="4177029">
                <a:moveTo>
                  <a:pt x="6555676" y="861822"/>
                </a:moveTo>
                <a:lnTo>
                  <a:pt x="5048694" y="1029715"/>
                </a:lnTo>
                <a:lnTo>
                  <a:pt x="6373855" y="1029715"/>
                </a:lnTo>
                <a:lnTo>
                  <a:pt x="6555676" y="86182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5212" y="2349500"/>
            <a:ext cx="7704455" cy="4177029"/>
          </a:xfrm>
          <a:custGeom>
            <a:avLst/>
            <a:gdLst/>
            <a:ahLst/>
            <a:cxnLst/>
            <a:rect l="l" t="t" r="r" b="b"/>
            <a:pathLst>
              <a:path w="7704455" h="4177029">
                <a:moveTo>
                  <a:pt x="3852100" y="1121537"/>
                </a:moveTo>
                <a:lnTo>
                  <a:pt x="5179631" y="0"/>
                </a:lnTo>
                <a:lnTo>
                  <a:pt x="5048694" y="1029715"/>
                </a:lnTo>
                <a:lnTo>
                  <a:pt x="6555676" y="861822"/>
                </a:lnTo>
                <a:lnTo>
                  <a:pt x="5957125" y="1414526"/>
                </a:lnTo>
                <a:lnTo>
                  <a:pt x="7524686" y="1573402"/>
                </a:lnTo>
                <a:lnTo>
                  <a:pt x="6279959" y="2025523"/>
                </a:lnTo>
                <a:lnTo>
                  <a:pt x="7704137" y="2569845"/>
                </a:lnTo>
                <a:lnTo>
                  <a:pt x="6005258" y="2502535"/>
                </a:lnTo>
                <a:lnTo>
                  <a:pt x="6471856" y="3498964"/>
                </a:lnTo>
                <a:lnTo>
                  <a:pt x="5000561" y="2795524"/>
                </a:lnTo>
                <a:lnTo>
                  <a:pt x="4724844" y="3816477"/>
                </a:lnTo>
                <a:lnTo>
                  <a:pt x="3756469" y="2887980"/>
                </a:lnTo>
                <a:lnTo>
                  <a:pt x="3026346" y="4176712"/>
                </a:lnTo>
                <a:lnTo>
                  <a:pt x="2751772" y="3021711"/>
                </a:lnTo>
                <a:lnTo>
                  <a:pt x="1698434" y="3406533"/>
                </a:lnTo>
                <a:lnTo>
                  <a:pt x="2021268" y="2694940"/>
                </a:lnTo>
                <a:lnTo>
                  <a:pt x="48145" y="2820670"/>
                </a:lnTo>
                <a:lnTo>
                  <a:pt x="1327594" y="2276856"/>
                </a:lnTo>
                <a:lnTo>
                  <a:pt x="0" y="1665858"/>
                </a:lnTo>
                <a:lnTo>
                  <a:pt x="1650301" y="1472819"/>
                </a:lnTo>
                <a:lnTo>
                  <a:pt x="131965" y="443738"/>
                </a:lnTo>
                <a:lnTo>
                  <a:pt x="2608008" y="1222121"/>
                </a:lnTo>
                <a:lnTo>
                  <a:pt x="2978975" y="443738"/>
                </a:lnTo>
                <a:lnTo>
                  <a:pt x="3852100" y="1121537"/>
                </a:lnTo>
                <a:close/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7460" y="3921252"/>
            <a:ext cx="1712976" cy="86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5075" y="3888994"/>
            <a:ext cx="1701800" cy="852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6459" y="4342638"/>
            <a:ext cx="34290" cy="149225"/>
          </a:xfrm>
          <a:custGeom>
            <a:avLst/>
            <a:gdLst/>
            <a:ahLst/>
            <a:cxnLst/>
            <a:rect l="l" t="t" r="r" b="b"/>
            <a:pathLst>
              <a:path w="34289" h="149225">
                <a:moveTo>
                  <a:pt x="33781" y="0"/>
                </a:moveTo>
                <a:lnTo>
                  <a:pt x="7439" y="37201"/>
                </a:lnTo>
                <a:lnTo>
                  <a:pt x="242" y="80220"/>
                </a:lnTo>
                <a:lnTo>
                  <a:pt x="0" y="94868"/>
                </a:lnTo>
                <a:lnTo>
                  <a:pt x="216" y="110968"/>
                </a:lnTo>
                <a:lnTo>
                  <a:pt x="10667" y="148970"/>
                </a:lnTo>
                <a:lnTo>
                  <a:pt x="17652" y="147574"/>
                </a:lnTo>
                <a:lnTo>
                  <a:pt x="24384" y="146304"/>
                </a:lnTo>
                <a:lnTo>
                  <a:pt x="33781" y="93980"/>
                </a:lnTo>
                <a:lnTo>
                  <a:pt x="33781" y="70455"/>
                </a:lnTo>
                <a:lnTo>
                  <a:pt x="33781" y="46942"/>
                </a:lnTo>
                <a:lnTo>
                  <a:pt x="33781" y="2345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6107" y="4443348"/>
            <a:ext cx="34290" cy="149225"/>
          </a:xfrm>
          <a:custGeom>
            <a:avLst/>
            <a:gdLst/>
            <a:ahLst/>
            <a:cxnLst/>
            <a:rect l="l" t="t" r="r" b="b"/>
            <a:pathLst>
              <a:path w="34289" h="149225">
                <a:moveTo>
                  <a:pt x="33909" y="0"/>
                </a:moveTo>
                <a:lnTo>
                  <a:pt x="7548" y="37183"/>
                </a:lnTo>
                <a:lnTo>
                  <a:pt x="261" y="80202"/>
                </a:lnTo>
                <a:lnTo>
                  <a:pt x="0" y="94868"/>
                </a:lnTo>
                <a:lnTo>
                  <a:pt x="236" y="110968"/>
                </a:lnTo>
                <a:lnTo>
                  <a:pt x="10668" y="148970"/>
                </a:lnTo>
                <a:lnTo>
                  <a:pt x="17780" y="147574"/>
                </a:lnTo>
                <a:lnTo>
                  <a:pt x="24511" y="146303"/>
                </a:lnTo>
                <a:lnTo>
                  <a:pt x="33909" y="93852"/>
                </a:lnTo>
                <a:lnTo>
                  <a:pt x="33909" y="70401"/>
                </a:lnTo>
                <a:lnTo>
                  <a:pt x="33909" y="46926"/>
                </a:lnTo>
                <a:lnTo>
                  <a:pt x="33909" y="23451"/>
                </a:lnTo>
                <a:lnTo>
                  <a:pt x="33909" y="0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16580" y="4467560"/>
            <a:ext cx="36830" cy="157480"/>
          </a:xfrm>
          <a:custGeom>
            <a:avLst/>
            <a:gdLst/>
            <a:ahLst/>
            <a:cxnLst/>
            <a:rect l="l" t="t" r="r" b="b"/>
            <a:pathLst>
              <a:path w="36830" h="157479">
                <a:moveTo>
                  <a:pt x="0" y="1188"/>
                </a:moveTo>
                <a:lnTo>
                  <a:pt x="0" y="40147"/>
                </a:lnTo>
                <a:lnTo>
                  <a:pt x="0" y="79119"/>
                </a:lnTo>
                <a:lnTo>
                  <a:pt x="0" y="118113"/>
                </a:lnTo>
                <a:lnTo>
                  <a:pt x="0" y="157144"/>
                </a:lnTo>
                <a:lnTo>
                  <a:pt x="10739" y="154100"/>
                </a:lnTo>
                <a:lnTo>
                  <a:pt x="36171" y="113577"/>
                </a:lnTo>
                <a:lnTo>
                  <a:pt x="36575" y="98216"/>
                </a:lnTo>
                <a:lnTo>
                  <a:pt x="36575" y="85189"/>
                </a:lnTo>
                <a:lnTo>
                  <a:pt x="36575" y="72197"/>
                </a:lnTo>
                <a:lnTo>
                  <a:pt x="36575" y="59229"/>
                </a:lnTo>
                <a:lnTo>
                  <a:pt x="36575" y="46273"/>
                </a:lnTo>
                <a:lnTo>
                  <a:pt x="36216" y="30200"/>
                </a:lnTo>
                <a:lnTo>
                  <a:pt x="11267" y="0"/>
                </a:lnTo>
                <a:lnTo>
                  <a:pt x="0" y="1188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96639" y="3961257"/>
            <a:ext cx="110489" cy="478155"/>
          </a:xfrm>
          <a:custGeom>
            <a:avLst/>
            <a:gdLst/>
            <a:ahLst/>
            <a:cxnLst/>
            <a:rect l="l" t="t" r="r" b="b"/>
            <a:pathLst>
              <a:path w="110489" h="478154">
                <a:moveTo>
                  <a:pt x="0" y="20955"/>
                </a:moveTo>
                <a:lnTo>
                  <a:pt x="27600" y="15716"/>
                </a:lnTo>
                <a:lnTo>
                  <a:pt x="55165" y="10477"/>
                </a:lnTo>
                <a:lnTo>
                  <a:pt x="82706" y="5238"/>
                </a:lnTo>
                <a:lnTo>
                  <a:pt x="110236" y="0"/>
                </a:lnTo>
                <a:lnTo>
                  <a:pt x="110236" y="50757"/>
                </a:lnTo>
                <a:lnTo>
                  <a:pt x="110236" y="456819"/>
                </a:lnTo>
                <a:lnTo>
                  <a:pt x="82706" y="462037"/>
                </a:lnTo>
                <a:lnTo>
                  <a:pt x="55165" y="467233"/>
                </a:lnTo>
                <a:lnTo>
                  <a:pt x="27600" y="472428"/>
                </a:lnTo>
                <a:lnTo>
                  <a:pt x="0" y="477647"/>
                </a:lnTo>
                <a:lnTo>
                  <a:pt x="0" y="71712"/>
                </a:lnTo>
                <a:lnTo>
                  <a:pt x="0" y="20955"/>
                </a:lnTo>
                <a:close/>
              </a:path>
            </a:pathLst>
          </a:custGeom>
          <a:ln w="9143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00094" y="4017645"/>
            <a:ext cx="110489" cy="478155"/>
          </a:xfrm>
          <a:custGeom>
            <a:avLst/>
            <a:gdLst/>
            <a:ahLst/>
            <a:cxnLst/>
            <a:rect l="l" t="t" r="r" b="b"/>
            <a:pathLst>
              <a:path w="110489" h="478154">
                <a:moveTo>
                  <a:pt x="0" y="20954"/>
                </a:moveTo>
                <a:lnTo>
                  <a:pt x="27527" y="15716"/>
                </a:lnTo>
                <a:lnTo>
                  <a:pt x="55054" y="10477"/>
                </a:lnTo>
                <a:lnTo>
                  <a:pt x="82581" y="5238"/>
                </a:lnTo>
                <a:lnTo>
                  <a:pt x="110108" y="0"/>
                </a:lnTo>
                <a:lnTo>
                  <a:pt x="110108" y="456691"/>
                </a:lnTo>
                <a:lnTo>
                  <a:pt x="82581" y="461930"/>
                </a:lnTo>
                <a:lnTo>
                  <a:pt x="55054" y="467169"/>
                </a:lnTo>
                <a:lnTo>
                  <a:pt x="27527" y="472408"/>
                </a:lnTo>
                <a:lnTo>
                  <a:pt x="0" y="477646"/>
                </a:lnTo>
                <a:lnTo>
                  <a:pt x="0" y="71674"/>
                </a:lnTo>
                <a:lnTo>
                  <a:pt x="0" y="20954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16580" y="4255770"/>
            <a:ext cx="36830" cy="126364"/>
          </a:xfrm>
          <a:custGeom>
            <a:avLst/>
            <a:gdLst/>
            <a:ahLst/>
            <a:cxnLst/>
            <a:rect l="l" t="t" r="r" b="b"/>
            <a:pathLst>
              <a:path w="36830" h="126364">
                <a:moveTo>
                  <a:pt x="0" y="2285"/>
                </a:moveTo>
                <a:lnTo>
                  <a:pt x="0" y="33315"/>
                </a:lnTo>
                <a:lnTo>
                  <a:pt x="0" y="64309"/>
                </a:lnTo>
                <a:lnTo>
                  <a:pt x="0" y="95279"/>
                </a:lnTo>
                <a:lnTo>
                  <a:pt x="0" y="126237"/>
                </a:lnTo>
                <a:lnTo>
                  <a:pt x="4825" y="125094"/>
                </a:lnTo>
                <a:lnTo>
                  <a:pt x="8508" y="124332"/>
                </a:lnTo>
                <a:lnTo>
                  <a:pt x="11175" y="123824"/>
                </a:lnTo>
                <a:lnTo>
                  <a:pt x="22098" y="121665"/>
                </a:lnTo>
                <a:lnTo>
                  <a:pt x="36290" y="70770"/>
                </a:lnTo>
                <a:lnTo>
                  <a:pt x="36575" y="48386"/>
                </a:lnTo>
                <a:lnTo>
                  <a:pt x="36339" y="36341"/>
                </a:lnTo>
                <a:lnTo>
                  <a:pt x="19176" y="0"/>
                </a:lnTo>
                <a:lnTo>
                  <a:pt x="11430" y="380"/>
                </a:lnTo>
                <a:lnTo>
                  <a:pt x="0" y="2285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05021" y="4034916"/>
            <a:ext cx="170815" cy="497840"/>
          </a:xfrm>
          <a:custGeom>
            <a:avLst/>
            <a:gdLst/>
            <a:ahLst/>
            <a:cxnLst/>
            <a:rect l="l" t="t" r="r" b="b"/>
            <a:pathLst>
              <a:path w="170814" h="497839">
                <a:moveTo>
                  <a:pt x="170306" y="0"/>
                </a:moveTo>
                <a:lnTo>
                  <a:pt x="170306" y="40195"/>
                </a:lnTo>
                <a:lnTo>
                  <a:pt x="170306" y="80390"/>
                </a:lnTo>
                <a:lnTo>
                  <a:pt x="170306" y="120586"/>
                </a:lnTo>
                <a:lnTo>
                  <a:pt x="170306" y="160781"/>
                </a:lnTo>
                <a:lnTo>
                  <a:pt x="156612" y="164018"/>
                </a:lnTo>
                <a:lnTo>
                  <a:pt x="120915" y="186181"/>
                </a:lnTo>
                <a:lnTo>
                  <a:pt x="108829" y="223752"/>
                </a:lnTo>
                <a:lnTo>
                  <a:pt x="107253" y="266459"/>
                </a:lnTo>
                <a:lnTo>
                  <a:pt x="107061" y="296671"/>
                </a:lnTo>
                <a:lnTo>
                  <a:pt x="107061" y="341798"/>
                </a:lnTo>
                <a:lnTo>
                  <a:pt x="107061" y="386889"/>
                </a:lnTo>
                <a:lnTo>
                  <a:pt x="107061" y="431956"/>
                </a:lnTo>
                <a:lnTo>
                  <a:pt x="107061" y="477011"/>
                </a:lnTo>
                <a:lnTo>
                  <a:pt x="80295" y="482133"/>
                </a:lnTo>
                <a:lnTo>
                  <a:pt x="53530" y="487219"/>
                </a:lnTo>
                <a:lnTo>
                  <a:pt x="26765" y="492281"/>
                </a:lnTo>
                <a:lnTo>
                  <a:pt x="0" y="497331"/>
                </a:lnTo>
                <a:lnTo>
                  <a:pt x="0" y="446612"/>
                </a:lnTo>
                <a:lnTo>
                  <a:pt x="0" y="395883"/>
                </a:lnTo>
                <a:lnTo>
                  <a:pt x="0" y="40639"/>
                </a:lnTo>
                <a:lnTo>
                  <a:pt x="26765" y="35571"/>
                </a:lnTo>
                <a:lnTo>
                  <a:pt x="53530" y="30479"/>
                </a:lnTo>
                <a:lnTo>
                  <a:pt x="80295" y="25388"/>
                </a:lnTo>
                <a:lnTo>
                  <a:pt x="107061" y="20319"/>
                </a:lnTo>
                <a:lnTo>
                  <a:pt x="106011" y="35558"/>
                </a:lnTo>
                <a:lnTo>
                  <a:pt x="104949" y="50784"/>
                </a:lnTo>
                <a:lnTo>
                  <a:pt x="103864" y="65986"/>
                </a:lnTo>
                <a:lnTo>
                  <a:pt x="102742" y="81152"/>
                </a:lnTo>
                <a:lnTo>
                  <a:pt x="115746" y="50238"/>
                </a:lnTo>
                <a:lnTo>
                  <a:pt x="131333" y="26431"/>
                </a:lnTo>
                <a:lnTo>
                  <a:pt x="149516" y="9697"/>
                </a:lnTo>
                <a:lnTo>
                  <a:pt x="170306" y="0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26003" y="4094118"/>
            <a:ext cx="241300" cy="487045"/>
          </a:xfrm>
          <a:custGeom>
            <a:avLst/>
            <a:gdLst/>
            <a:ahLst/>
            <a:cxnLst/>
            <a:rect l="l" t="t" r="r" b="b"/>
            <a:pathLst>
              <a:path w="241300" h="487045">
                <a:moveTo>
                  <a:pt x="120776" y="3282"/>
                </a:moveTo>
                <a:lnTo>
                  <a:pt x="146256" y="0"/>
                </a:lnTo>
                <a:lnTo>
                  <a:pt x="168401" y="456"/>
                </a:lnTo>
                <a:lnTo>
                  <a:pt x="187213" y="4675"/>
                </a:lnTo>
                <a:lnTo>
                  <a:pt x="224678" y="36270"/>
                </a:lnTo>
                <a:lnTo>
                  <a:pt x="238138" y="90171"/>
                </a:lnTo>
                <a:lnTo>
                  <a:pt x="240944" y="164415"/>
                </a:lnTo>
                <a:lnTo>
                  <a:pt x="241300" y="216134"/>
                </a:lnTo>
                <a:lnTo>
                  <a:pt x="241300" y="261993"/>
                </a:lnTo>
                <a:lnTo>
                  <a:pt x="241300" y="307834"/>
                </a:lnTo>
                <a:lnTo>
                  <a:pt x="241300" y="353669"/>
                </a:lnTo>
                <a:lnTo>
                  <a:pt x="241300" y="399509"/>
                </a:lnTo>
                <a:lnTo>
                  <a:pt x="241300" y="445369"/>
                </a:lnTo>
                <a:lnTo>
                  <a:pt x="215294" y="450322"/>
                </a:lnTo>
                <a:lnTo>
                  <a:pt x="189277" y="455275"/>
                </a:lnTo>
                <a:lnTo>
                  <a:pt x="163236" y="460228"/>
                </a:lnTo>
                <a:lnTo>
                  <a:pt x="137160" y="465181"/>
                </a:lnTo>
                <a:lnTo>
                  <a:pt x="137160" y="454989"/>
                </a:lnTo>
                <a:lnTo>
                  <a:pt x="137160" y="444797"/>
                </a:lnTo>
                <a:lnTo>
                  <a:pt x="137160" y="434605"/>
                </a:lnTo>
                <a:lnTo>
                  <a:pt x="137160" y="424414"/>
                </a:lnTo>
                <a:lnTo>
                  <a:pt x="131943" y="436868"/>
                </a:lnTo>
                <a:lnTo>
                  <a:pt x="103790" y="472852"/>
                </a:lnTo>
                <a:lnTo>
                  <a:pt x="61214" y="486578"/>
                </a:lnTo>
                <a:lnTo>
                  <a:pt x="48069" y="485231"/>
                </a:lnTo>
                <a:lnTo>
                  <a:pt x="13233" y="463137"/>
                </a:lnTo>
                <a:lnTo>
                  <a:pt x="1474" y="420552"/>
                </a:lnTo>
                <a:lnTo>
                  <a:pt x="0" y="389235"/>
                </a:lnTo>
                <a:lnTo>
                  <a:pt x="0" y="379898"/>
                </a:lnTo>
                <a:lnTo>
                  <a:pt x="0" y="370550"/>
                </a:lnTo>
                <a:lnTo>
                  <a:pt x="0" y="361178"/>
                </a:lnTo>
                <a:lnTo>
                  <a:pt x="0" y="351770"/>
                </a:lnTo>
                <a:lnTo>
                  <a:pt x="783" y="328031"/>
                </a:lnTo>
                <a:lnTo>
                  <a:pt x="12446" y="279507"/>
                </a:lnTo>
                <a:lnTo>
                  <a:pt x="51808" y="240734"/>
                </a:lnTo>
                <a:lnTo>
                  <a:pt x="97480" y="207728"/>
                </a:lnTo>
                <a:lnTo>
                  <a:pt x="114649" y="194321"/>
                </a:lnTo>
                <a:lnTo>
                  <a:pt x="134020" y="152167"/>
                </a:lnTo>
                <a:lnTo>
                  <a:pt x="134238" y="139045"/>
                </a:lnTo>
                <a:lnTo>
                  <a:pt x="133996" y="122755"/>
                </a:lnTo>
                <a:lnTo>
                  <a:pt x="122936" y="83673"/>
                </a:lnTo>
                <a:lnTo>
                  <a:pt x="116586" y="84943"/>
                </a:lnTo>
                <a:lnTo>
                  <a:pt x="109347" y="86340"/>
                </a:lnTo>
                <a:lnTo>
                  <a:pt x="100603" y="127148"/>
                </a:lnTo>
                <a:lnTo>
                  <a:pt x="100457" y="144506"/>
                </a:lnTo>
                <a:lnTo>
                  <a:pt x="100457" y="156432"/>
                </a:lnTo>
                <a:lnTo>
                  <a:pt x="100457" y="168382"/>
                </a:lnTo>
                <a:lnTo>
                  <a:pt x="100457" y="180332"/>
                </a:lnTo>
                <a:lnTo>
                  <a:pt x="100457" y="192258"/>
                </a:lnTo>
                <a:lnTo>
                  <a:pt x="75330" y="197020"/>
                </a:lnTo>
                <a:lnTo>
                  <a:pt x="50228" y="201783"/>
                </a:lnTo>
                <a:lnTo>
                  <a:pt x="25126" y="206545"/>
                </a:lnTo>
                <a:lnTo>
                  <a:pt x="0" y="211308"/>
                </a:lnTo>
                <a:lnTo>
                  <a:pt x="0" y="203686"/>
                </a:lnTo>
                <a:lnTo>
                  <a:pt x="0" y="196052"/>
                </a:lnTo>
                <a:lnTo>
                  <a:pt x="0" y="188394"/>
                </a:lnTo>
                <a:lnTo>
                  <a:pt x="0" y="180701"/>
                </a:lnTo>
                <a:lnTo>
                  <a:pt x="593" y="155624"/>
                </a:lnTo>
                <a:lnTo>
                  <a:pt x="5304" y="113853"/>
                </a:lnTo>
                <a:lnTo>
                  <a:pt x="23590" y="67417"/>
                </a:lnTo>
                <a:lnTo>
                  <a:pt x="62358" y="26695"/>
                </a:lnTo>
                <a:lnTo>
                  <a:pt x="99177" y="8737"/>
                </a:lnTo>
                <a:lnTo>
                  <a:pt x="120776" y="3282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6795" y="4145200"/>
            <a:ext cx="234950" cy="596900"/>
          </a:xfrm>
          <a:custGeom>
            <a:avLst/>
            <a:gdLst/>
            <a:ahLst/>
            <a:cxnLst/>
            <a:rect l="l" t="t" r="r" b="b"/>
            <a:pathLst>
              <a:path w="234950" h="596900">
                <a:moveTo>
                  <a:pt x="110743" y="3254"/>
                </a:moveTo>
                <a:lnTo>
                  <a:pt x="127603" y="775"/>
                </a:lnTo>
                <a:lnTo>
                  <a:pt x="143129" y="0"/>
                </a:lnTo>
                <a:lnTo>
                  <a:pt x="157321" y="914"/>
                </a:lnTo>
                <a:lnTo>
                  <a:pt x="200612" y="19206"/>
                </a:lnTo>
                <a:lnTo>
                  <a:pt x="221704" y="51022"/>
                </a:lnTo>
                <a:lnTo>
                  <a:pt x="226381" y="92991"/>
                </a:lnTo>
                <a:lnTo>
                  <a:pt x="226568" y="109045"/>
                </a:lnTo>
                <a:lnTo>
                  <a:pt x="226568" y="115637"/>
                </a:lnTo>
                <a:lnTo>
                  <a:pt x="226568" y="122253"/>
                </a:lnTo>
                <a:lnTo>
                  <a:pt x="226568" y="128869"/>
                </a:lnTo>
                <a:lnTo>
                  <a:pt x="226568" y="135461"/>
                </a:lnTo>
                <a:lnTo>
                  <a:pt x="202850" y="140011"/>
                </a:lnTo>
                <a:lnTo>
                  <a:pt x="179133" y="144525"/>
                </a:lnTo>
                <a:lnTo>
                  <a:pt x="155416" y="149016"/>
                </a:lnTo>
                <a:lnTo>
                  <a:pt x="131699" y="153495"/>
                </a:lnTo>
                <a:lnTo>
                  <a:pt x="131699" y="145240"/>
                </a:lnTo>
                <a:lnTo>
                  <a:pt x="131699" y="136985"/>
                </a:lnTo>
                <a:lnTo>
                  <a:pt x="130145" y="94583"/>
                </a:lnTo>
                <a:lnTo>
                  <a:pt x="122428" y="81994"/>
                </a:lnTo>
                <a:lnTo>
                  <a:pt x="115062" y="83391"/>
                </a:lnTo>
                <a:lnTo>
                  <a:pt x="107154" y="86822"/>
                </a:lnTo>
                <a:lnTo>
                  <a:pt x="101520" y="93694"/>
                </a:lnTo>
                <a:lnTo>
                  <a:pt x="98149" y="104018"/>
                </a:lnTo>
                <a:lnTo>
                  <a:pt x="97028" y="117808"/>
                </a:lnTo>
                <a:lnTo>
                  <a:pt x="97170" y="127569"/>
                </a:lnTo>
                <a:lnTo>
                  <a:pt x="112776" y="167084"/>
                </a:lnTo>
                <a:lnTo>
                  <a:pt x="159004" y="192357"/>
                </a:lnTo>
                <a:lnTo>
                  <a:pt x="180320" y="202906"/>
                </a:lnTo>
                <a:lnTo>
                  <a:pt x="220218" y="236553"/>
                </a:lnTo>
                <a:lnTo>
                  <a:pt x="233791" y="286541"/>
                </a:lnTo>
                <a:lnTo>
                  <a:pt x="234695" y="309832"/>
                </a:lnTo>
                <a:lnTo>
                  <a:pt x="234096" y="334857"/>
                </a:lnTo>
                <a:lnTo>
                  <a:pt x="229231" y="376144"/>
                </a:lnTo>
                <a:lnTo>
                  <a:pt x="211486" y="419909"/>
                </a:lnTo>
                <a:lnTo>
                  <a:pt x="177385" y="453391"/>
                </a:lnTo>
                <a:lnTo>
                  <a:pt x="126111" y="473662"/>
                </a:lnTo>
                <a:lnTo>
                  <a:pt x="126111" y="476837"/>
                </a:lnTo>
                <a:lnTo>
                  <a:pt x="126111" y="480012"/>
                </a:lnTo>
                <a:lnTo>
                  <a:pt x="126111" y="483314"/>
                </a:lnTo>
                <a:lnTo>
                  <a:pt x="132893" y="482746"/>
                </a:lnTo>
                <a:lnTo>
                  <a:pt x="163575" y="511482"/>
                </a:lnTo>
                <a:lnTo>
                  <a:pt x="164337" y="521414"/>
                </a:lnTo>
                <a:lnTo>
                  <a:pt x="163314" y="534279"/>
                </a:lnTo>
                <a:lnTo>
                  <a:pt x="147955" y="569801"/>
                </a:lnTo>
                <a:lnTo>
                  <a:pt x="108966" y="596344"/>
                </a:lnTo>
                <a:lnTo>
                  <a:pt x="90011" y="596509"/>
                </a:lnTo>
                <a:lnTo>
                  <a:pt x="74866" y="589184"/>
                </a:lnTo>
                <a:lnTo>
                  <a:pt x="63531" y="574359"/>
                </a:lnTo>
                <a:lnTo>
                  <a:pt x="56006" y="552021"/>
                </a:lnTo>
                <a:lnTo>
                  <a:pt x="65744" y="550136"/>
                </a:lnTo>
                <a:lnTo>
                  <a:pt x="75517" y="548274"/>
                </a:lnTo>
                <a:lnTo>
                  <a:pt x="85314" y="546413"/>
                </a:lnTo>
                <a:lnTo>
                  <a:pt x="95123" y="544528"/>
                </a:lnTo>
                <a:lnTo>
                  <a:pt x="97662" y="553672"/>
                </a:lnTo>
                <a:lnTo>
                  <a:pt x="102108" y="557736"/>
                </a:lnTo>
                <a:lnTo>
                  <a:pt x="108712" y="556466"/>
                </a:lnTo>
                <a:lnTo>
                  <a:pt x="115546" y="553846"/>
                </a:lnTo>
                <a:lnTo>
                  <a:pt x="120427" y="549036"/>
                </a:lnTo>
                <a:lnTo>
                  <a:pt x="123356" y="542035"/>
                </a:lnTo>
                <a:lnTo>
                  <a:pt x="124333" y="532844"/>
                </a:lnTo>
                <a:lnTo>
                  <a:pt x="122953" y="523178"/>
                </a:lnTo>
                <a:lnTo>
                  <a:pt x="118824" y="516858"/>
                </a:lnTo>
                <a:lnTo>
                  <a:pt x="111956" y="513895"/>
                </a:lnTo>
                <a:lnTo>
                  <a:pt x="102362" y="514302"/>
                </a:lnTo>
                <a:lnTo>
                  <a:pt x="99949" y="514683"/>
                </a:lnTo>
                <a:lnTo>
                  <a:pt x="97536" y="515191"/>
                </a:lnTo>
                <a:lnTo>
                  <a:pt x="95123" y="515699"/>
                </a:lnTo>
                <a:lnTo>
                  <a:pt x="95123" y="506005"/>
                </a:lnTo>
                <a:lnTo>
                  <a:pt x="95123" y="496347"/>
                </a:lnTo>
                <a:lnTo>
                  <a:pt x="95123" y="486713"/>
                </a:lnTo>
                <a:lnTo>
                  <a:pt x="95123" y="477091"/>
                </a:lnTo>
                <a:lnTo>
                  <a:pt x="80500" y="476636"/>
                </a:lnTo>
                <a:lnTo>
                  <a:pt x="34226" y="459916"/>
                </a:lnTo>
                <a:lnTo>
                  <a:pt x="8653" y="417960"/>
                </a:lnTo>
                <a:lnTo>
                  <a:pt x="3561" y="377281"/>
                </a:lnTo>
                <a:lnTo>
                  <a:pt x="2921" y="350345"/>
                </a:lnTo>
                <a:lnTo>
                  <a:pt x="2921" y="342979"/>
                </a:lnTo>
                <a:lnTo>
                  <a:pt x="2921" y="335740"/>
                </a:lnTo>
                <a:lnTo>
                  <a:pt x="2921" y="328374"/>
                </a:lnTo>
                <a:lnTo>
                  <a:pt x="26638" y="323877"/>
                </a:lnTo>
                <a:lnTo>
                  <a:pt x="50355" y="319357"/>
                </a:lnTo>
                <a:lnTo>
                  <a:pt x="74072" y="314836"/>
                </a:lnTo>
                <a:lnTo>
                  <a:pt x="97790" y="310340"/>
                </a:lnTo>
                <a:lnTo>
                  <a:pt x="97790" y="317579"/>
                </a:lnTo>
                <a:lnTo>
                  <a:pt x="97790" y="324818"/>
                </a:lnTo>
                <a:lnTo>
                  <a:pt x="97790" y="332057"/>
                </a:lnTo>
                <a:lnTo>
                  <a:pt x="97790" y="339296"/>
                </a:lnTo>
                <a:lnTo>
                  <a:pt x="98006" y="356034"/>
                </a:lnTo>
                <a:lnTo>
                  <a:pt x="108458" y="396065"/>
                </a:lnTo>
                <a:lnTo>
                  <a:pt x="115570" y="394795"/>
                </a:lnTo>
                <a:lnTo>
                  <a:pt x="135890" y="352377"/>
                </a:lnTo>
                <a:lnTo>
                  <a:pt x="135528" y="337591"/>
                </a:lnTo>
                <a:lnTo>
                  <a:pt x="111442" y="299672"/>
                </a:lnTo>
                <a:lnTo>
                  <a:pt x="67818" y="275415"/>
                </a:lnTo>
                <a:lnTo>
                  <a:pt x="46579" y="262626"/>
                </a:lnTo>
                <a:lnTo>
                  <a:pt x="17865" y="236856"/>
                </a:lnTo>
                <a:lnTo>
                  <a:pt x="2635" y="194627"/>
                </a:lnTo>
                <a:lnTo>
                  <a:pt x="0" y="159210"/>
                </a:lnTo>
                <a:lnTo>
                  <a:pt x="710" y="133520"/>
                </a:lnTo>
                <a:lnTo>
                  <a:pt x="6322" y="92094"/>
                </a:lnTo>
                <a:lnTo>
                  <a:pt x="26177" y="50498"/>
                </a:lnTo>
                <a:lnTo>
                  <a:pt x="62755" y="20327"/>
                </a:lnTo>
                <a:lnTo>
                  <a:pt x="93668" y="7373"/>
                </a:lnTo>
                <a:lnTo>
                  <a:pt x="110743" y="3254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95777" y="4194776"/>
            <a:ext cx="241300" cy="487045"/>
          </a:xfrm>
          <a:custGeom>
            <a:avLst/>
            <a:gdLst/>
            <a:ahLst/>
            <a:cxnLst/>
            <a:rect l="l" t="t" r="r" b="b"/>
            <a:pathLst>
              <a:path w="241300" h="487045">
                <a:moveTo>
                  <a:pt x="120777" y="3335"/>
                </a:moveTo>
                <a:lnTo>
                  <a:pt x="146254" y="0"/>
                </a:lnTo>
                <a:lnTo>
                  <a:pt x="168386" y="462"/>
                </a:lnTo>
                <a:lnTo>
                  <a:pt x="187160" y="4710"/>
                </a:lnTo>
                <a:lnTo>
                  <a:pt x="224662" y="36276"/>
                </a:lnTo>
                <a:lnTo>
                  <a:pt x="238138" y="90207"/>
                </a:lnTo>
                <a:lnTo>
                  <a:pt x="240944" y="164415"/>
                </a:lnTo>
                <a:lnTo>
                  <a:pt x="241300" y="216187"/>
                </a:lnTo>
                <a:lnTo>
                  <a:pt x="241300" y="261998"/>
                </a:lnTo>
                <a:lnTo>
                  <a:pt x="241300" y="307832"/>
                </a:lnTo>
                <a:lnTo>
                  <a:pt x="241300" y="353686"/>
                </a:lnTo>
                <a:lnTo>
                  <a:pt x="241300" y="399551"/>
                </a:lnTo>
                <a:lnTo>
                  <a:pt x="241300" y="445422"/>
                </a:lnTo>
                <a:lnTo>
                  <a:pt x="215276" y="450355"/>
                </a:lnTo>
                <a:lnTo>
                  <a:pt x="189230" y="455265"/>
                </a:lnTo>
                <a:lnTo>
                  <a:pt x="163183" y="460174"/>
                </a:lnTo>
                <a:lnTo>
                  <a:pt x="137160" y="465107"/>
                </a:lnTo>
                <a:lnTo>
                  <a:pt x="137160" y="454935"/>
                </a:lnTo>
                <a:lnTo>
                  <a:pt x="137160" y="444787"/>
                </a:lnTo>
                <a:lnTo>
                  <a:pt x="137160" y="434639"/>
                </a:lnTo>
                <a:lnTo>
                  <a:pt x="137160" y="424467"/>
                </a:lnTo>
                <a:lnTo>
                  <a:pt x="131925" y="436921"/>
                </a:lnTo>
                <a:lnTo>
                  <a:pt x="103790" y="472850"/>
                </a:lnTo>
                <a:lnTo>
                  <a:pt x="61213" y="486507"/>
                </a:lnTo>
                <a:lnTo>
                  <a:pt x="48069" y="485173"/>
                </a:lnTo>
                <a:lnTo>
                  <a:pt x="13180" y="463172"/>
                </a:lnTo>
                <a:lnTo>
                  <a:pt x="1456" y="420552"/>
                </a:lnTo>
                <a:lnTo>
                  <a:pt x="0" y="389288"/>
                </a:lnTo>
                <a:lnTo>
                  <a:pt x="0" y="379934"/>
                </a:lnTo>
                <a:lnTo>
                  <a:pt x="0" y="370556"/>
                </a:lnTo>
                <a:lnTo>
                  <a:pt x="0" y="361178"/>
                </a:lnTo>
                <a:lnTo>
                  <a:pt x="0" y="351823"/>
                </a:lnTo>
                <a:lnTo>
                  <a:pt x="783" y="328084"/>
                </a:lnTo>
                <a:lnTo>
                  <a:pt x="12446" y="279560"/>
                </a:lnTo>
                <a:lnTo>
                  <a:pt x="51808" y="240734"/>
                </a:lnTo>
                <a:lnTo>
                  <a:pt x="97480" y="207726"/>
                </a:lnTo>
                <a:lnTo>
                  <a:pt x="114649" y="194343"/>
                </a:lnTo>
                <a:lnTo>
                  <a:pt x="134020" y="152219"/>
                </a:lnTo>
                <a:lnTo>
                  <a:pt x="134239" y="139098"/>
                </a:lnTo>
                <a:lnTo>
                  <a:pt x="133996" y="122809"/>
                </a:lnTo>
                <a:lnTo>
                  <a:pt x="122936" y="83726"/>
                </a:lnTo>
                <a:lnTo>
                  <a:pt x="116586" y="84996"/>
                </a:lnTo>
                <a:lnTo>
                  <a:pt x="109347" y="86393"/>
                </a:lnTo>
                <a:lnTo>
                  <a:pt x="100496" y="127148"/>
                </a:lnTo>
                <a:lnTo>
                  <a:pt x="100330" y="144432"/>
                </a:lnTo>
                <a:lnTo>
                  <a:pt x="100330" y="156414"/>
                </a:lnTo>
                <a:lnTo>
                  <a:pt x="100330" y="168372"/>
                </a:lnTo>
                <a:lnTo>
                  <a:pt x="100330" y="180330"/>
                </a:lnTo>
                <a:lnTo>
                  <a:pt x="100330" y="192311"/>
                </a:lnTo>
                <a:lnTo>
                  <a:pt x="75259" y="197074"/>
                </a:lnTo>
                <a:lnTo>
                  <a:pt x="50165" y="201836"/>
                </a:lnTo>
                <a:lnTo>
                  <a:pt x="25070" y="206599"/>
                </a:lnTo>
                <a:lnTo>
                  <a:pt x="0" y="211361"/>
                </a:lnTo>
                <a:lnTo>
                  <a:pt x="0" y="203721"/>
                </a:lnTo>
                <a:lnTo>
                  <a:pt x="0" y="196058"/>
                </a:lnTo>
                <a:lnTo>
                  <a:pt x="0" y="188394"/>
                </a:lnTo>
                <a:lnTo>
                  <a:pt x="0" y="180754"/>
                </a:lnTo>
                <a:lnTo>
                  <a:pt x="593" y="155660"/>
                </a:lnTo>
                <a:lnTo>
                  <a:pt x="5304" y="113853"/>
                </a:lnTo>
                <a:lnTo>
                  <a:pt x="23495" y="67470"/>
                </a:lnTo>
                <a:lnTo>
                  <a:pt x="62358" y="26749"/>
                </a:lnTo>
                <a:lnTo>
                  <a:pt x="99177" y="8790"/>
                </a:lnTo>
                <a:lnTo>
                  <a:pt x="120777" y="3335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48429" y="3888994"/>
            <a:ext cx="110489" cy="578485"/>
          </a:xfrm>
          <a:custGeom>
            <a:avLst/>
            <a:gdLst/>
            <a:ahLst/>
            <a:cxnLst/>
            <a:rect l="l" t="t" r="r" b="b"/>
            <a:pathLst>
              <a:path w="110489" h="578485">
                <a:moveTo>
                  <a:pt x="0" y="20827"/>
                </a:moveTo>
                <a:lnTo>
                  <a:pt x="27527" y="15662"/>
                </a:lnTo>
                <a:lnTo>
                  <a:pt x="55054" y="10461"/>
                </a:lnTo>
                <a:lnTo>
                  <a:pt x="82581" y="5236"/>
                </a:lnTo>
                <a:lnTo>
                  <a:pt x="110109" y="0"/>
                </a:lnTo>
                <a:lnTo>
                  <a:pt x="110109" y="50641"/>
                </a:lnTo>
                <a:lnTo>
                  <a:pt x="110109" y="557148"/>
                </a:lnTo>
                <a:lnTo>
                  <a:pt x="82581" y="562387"/>
                </a:lnTo>
                <a:lnTo>
                  <a:pt x="55054" y="567626"/>
                </a:lnTo>
                <a:lnTo>
                  <a:pt x="27527" y="572865"/>
                </a:lnTo>
                <a:lnTo>
                  <a:pt x="0" y="578103"/>
                </a:lnTo>
                <a:lnTo>
                  <a:pt x="0" y="71500"/>
                </a:lnTo>
                <a:lnTo>
                  <a:pt x="0" y="20827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05075" y="4156573"/>
            <a:ext cx="259715" cy="584835"/>
          </a:xfrm>
          <a:custGeom>
            <a:avLst/>
            <a:gdLst/>
            <a:ahLst/>
            <a:cxnLst/>
            <a:rect l="l" t="t" r="r" b="b"/>
            <a:pathLst>
              <a:path w="259714" h="584835">
                <a:moveTo>
                  <a:pt x="0" y="27314"/>
                </a:moveTo>
                <a:lnTo>
                  <a:pt x="27812" y="22074"/>
                </a:lnTo>
                <a:lnTo>
                  <a:pt x="55625" y="16821"/>
                </a:lnTo>
                <a:lnTo>
                  <a:pt x="83438" y="11545"/>
                </a:lnTo>
                <a:lnTo>
                  <a:pt x="111251" y="6232"/>
                </a:lnTo>
                <a:lnTo>
                  <a:pt x="136020" y="2234"/>
                </a:lnTo>
                <a:lnTo>
                  <a:pt x="157575" y="152"/>
                </a:lnTo>
                <a:lnTo>
                  <a:pt x="175938" y="0"/>
                </a:lnTo>
                <a:lnTo>
                  <a:pt x="191135" y="1787"/>
                </a:lnTo>
                <a:lnTo>
                  <a:pt x="225925" y="23415"/>
                </a:lnTo>
                <a:lnTo>
                  <a:pt x="247411" y="76670"/>
                </a:lnTo>
                <a:lnTo>
                  <a:pt x="251587" y="138185"/>
                </a:lnTo>
                <a:lnTo>
                  <a:pt x="250848" y="160877"/>
                </a:lnTo>
                <a:lnTo>
                  <a:pt x="239775" y="208543"/>
                </a:lnTo>
                <a:lnTo>
                  <a:pt x="209272" y="238136"/>
                </a:lnTo>
                <a:lnTo>
                  <a:pt x="193294" y="246897"/>
                </a:lnTo>
                <a:lnTo>
                  <a:pt x="211079" y="250136"/>
                </a:lnTo>
                <a:lnTo>
                  <a:pt x="245744" y="274710"/>
                </a:lnTo>
                <a:lnTo>
                  <a:pt x="258728" y="327503"/>
                </a:lnTo>
                <a:lnTo>
                  <a:pt x="259587" y="352815"/>
                </a:lnTo>
                <a:lnTo>
                  <a:pt x="259587" y="365696"/>
                </a:lnTo>
                <a:lnTo>
                  <a:pt x="259587" y="378612"/>
                </a:lnTo>
                <a:lnTo>
                  <a:pt x="259587" y="391552"/>
                </a:lnTo>
                <a:lnTo>
                  <a:pt x="259587" y="404504"/>
                </a:lnTo>
                <a:lnTo>
                  <a:pt x="258968" y="431004"/>
                </a:lnTo>
                <a:lnTo>
                  <a:pt x="254015" y="473763"/>
                </a:lnTo>
                <a:lnTo>
                  <a:pt x="236712" y="515344"/>
                </a:lnTo>
                <a:lnTo>
                  <a:pt x="204237" y="540238"/>
                </a:lnTo>
                <a:lnTo>
                  <a:pt x="159799" y="553624"/>
                </a:lnTo>
                <a:lnTo>
                  <a:pt x="96762" y="566195"/>
                </a:lnTo>
                <a:lnTo>
                  <a:pt x="64516" y="572335"/>
                </a:lnTo>
                <a:lnTo>
                  <a:pt x="32269" y="578475"/>
                </a:lnTo>
                <a:lnTo>
                  <a:pt x="0" y="584590"/>
                </a:lnTo>
                <a:lnTo>
                  <a:pt x="0" y="533949"/>
                </a:lnTo>
                <a:lnTo>
                  <a:pt x="0" y="483302"/>
                </a:lnTo>
                <a:lnTo>
                  <a:pt x="0" y="77987"/>
                </a:lnTo>
                <a:lnTo>
                  <a:pt x="0" y="27314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9496" y="3683508"/>
            <a:ext cx="739139" cy="1260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31535" y="3535679"/>
            <a:ext cx="1487423" cy="151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" y="466978"/>
            <a:ext cx="5010785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80"/>
              <a:t>MONTE</a:t>
            </a:r>
            <a:r>
              <a:rPr dirty="0" sz="2400" spc="-250"/>
              <a:t> </a:t>
            </a:r>
            <a:r>
              <a:rPr dirty="0" sz="2400" spc="-80"/>
              <a:t>CARLO</a:t>
            </a:r>
            <a:r>
              <a:rPr dirty="0" sz="2400" spc="-220"/>
              <a:t> </a:t>
            </a:r>
            <a:r>
              <a:rPr dirty="0" sz="2400" spc="-90"/>
              <a:t>BENZETİM</a:t>
            </a:r>
            <a:r>
              <a:rPr dirty="0" sz="2400" spc="-240"/>
              <a:t> </a:t>
            </a:r>
            <a:r>
              <a:rPr dirty="0" sz="2400" spc="-90"/>
              <a:t>METODU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4040" y="872997"/>
            <a:ext cx="8981440" cy="539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Monte Carlo Benzetim metodu, olasılık teorisi üzerine kurulu bir</a:t>
            </a:r>
            <a:r>
              <a:rPr dirty="0" sz="2200" spc="1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sistemdir.</a:t>
            </a:r>
            <a:endParaRPr sz="2200">
              <a:latin typeface="Times New Roman"/>
              <a:cs typeface="Times New Roman"/>
            </a:endParaRPr>
          </a:p>
          <a:p>
            <a:pPr marL="195580" marR="371475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Monte Carlo metodunda istatistiksel ve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matematiksel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tekniklerle bir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deneyi  veya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çözülmesi gereken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fiziksel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olayı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tesadüfi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sayıları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defalarca 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kullanarak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simülasyon edilip çözmek </a:t>
            </a:r>
            <a:r>
              <a:rPr dirty="0" sz="2200" spc="-20">
                <a:solidFill>
                  <a:srgbClr val="292934"/>
                </a:solidFill>
                <a:latin typeface="Times New Roman"/>
                <a:cs typeface="Times New Roman"/>
              </a:rPr>
              <a:t>esastır.</a:t>
            </a:r>
            <a:endParaRPr sz="2200">
              <a:latin typeface="Times New Roman"/>
              <a:cs typeface="Times New Roman"/>
            </a:endParaRPr>
          </a:p>
          <a:p>
            <a:pPr marL="195580" marR="2540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Günümüzde bu metot, fizik ve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matematik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problemlerinin çözümünde MCNP (  Monte Carlo N – Parçacık </a:t>
            </a:r>
            <a:r>
              <a:rPr dirty="0" sz="2200" spc="-25">
                <a:solidFill>
                  <a:srgbClr val="292934"/>
                </a:solidFill>
                <a:latin typeface="Times New Roman"/>
                <a:cs typeface="Times New Roman"/>
              </a:rPr>
              <a:t>Taşınım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)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kodunu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kullanarak nükleer transport  hesaplamalarda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iyi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sonuçlar</a:t>
            </a:r>
            <a:r>
              <a:rPr dirty="0" sz="2200" spc="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vermektedir.</a:t>
            </a:r>
            <a:endParaRPr sz="2200">
              <a:latin typeface="Times New Roman"/>
              <a:cs typeface="Times New Roman"/>
            </a:endParaRPr>
          </a:p>
          <a:p>
            <a:pPr algn="just" marL="195580" marR="7620" indent="-182880">
              <a:lnSpc>
                <a:spcPct val="100000"/>
              </a:lnSpc>
              <a:spcBef>
                <a:spcPts val="60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(0-1) aralığında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düzgün, (U(0.1)), rassal sayılar kullanılarak, zaman  faktörünün önemli olmadığı, olasılıklı (stokastik) veya belirli (deterministik)  problemlerin çözümünde kullanılan bir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tekniktir.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Monte Carlo Benzetimi,  genellikle statik benzetim modellerinde</a:t>
            </a:r>
            <a:r>
              <a:rPr dirty="0" sz="2200" spc="1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2200">
              <a:latin typeface="Times New Roman"/>
              <a:cs typeface="Times New Roman"/>
            </a:endParaRPr>
          </a:p>
          <a:p>
            <a:pPr algn="just" marL="195580" marR="5080" indent="-18288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Bazı yazarlar Monte Carlo Benzetimini, rassal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sayı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kullanan bir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benzetim 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olarak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tanımlamaktadırlar.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Burada kullanılan tanım ise daha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kısıtlıdır.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Monte  Carlo metodu ilk defa II.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Dünya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Savaşı sırasında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atom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bombasının  geliştirilmesi ile ilgili problemlere</a:t>
            </a:r>
            <a:r>
              <a:rPr dirty="0" sz="22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uygulanmıştır.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5" b="0">
                <a:latin typeface="Arial"/>
                <a:cs typeface="Arial"/>
              </a:rPr>
              <a:t>STATİK </a:t>
            </a:r>
            <a:r>
              <a:rPr dirty="0" sz="2800" spc="-85" b="0">
                <a:latin typeface="Arial"/>
                <a:cs typeface="Arial"/>
              </a:rPr>
              <a:t>MONTE CARLO </a:t>
            </a:r>
            <a:r>
              <a:rPr dirty="0" sz="2800" spc="-95" b="0">
                <a:latin typeface="Arial"/>
                <a:cs typeface="Arial"/>
              </a:rPr>
              <a:t>BENZETİMİ</a:t>
            </a:r>
            <a:r>
              <a:rPr dirty="0" sz="2800" spc="-605" b="0">
                <a:latin typeface="Arial"/>
                <a:cs typeface="Arial"/>
              </a:rPr>
              <a:t> </a:t>
            </a:r>
            <a:r>
              <a:rPr dirty="0" sz="2800" spc="-120" b="0">
                <a:latin typeface="Arial"/>
                <a:cs typeface="Arial"/>
              </a:rPr>
              <a:t>TANIMI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712214"/>
            <a:ext cx="4103370" cy="44621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95580" marR="6350" indent="-182880">
              <a:lnSpc>
                <a:spcPts val="2160"/>
              </a:lnSpc>
              <a:spcBef>
                <a:spcPts val="30"/>
              </a:spcBef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Monte Carlo yöntemi direkt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analitik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yaklaşımların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mümkün</a:t>
            </a:r>
            <a:r>
              <a:rPr dirty="0" sz="20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olmadığı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ts val="201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fonksiyonların integralinin</a:t>
            </a: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sayısal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ts val="228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elde edilmesinin bir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yoludur..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9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Çoğu kişi lisede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 yüksek  okulda ∏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sayısını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bilmeden  dairenin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alanını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hesaplamaya 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çalışır.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Şekil 4.2 de görülen  dairenin içinde yer alan küçük  karelerin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sayılması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bize ∏  değerinin hesaplanmasına olanak 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verir.Eğer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geniş kare içinde n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kare varsa ve bunlardan m  tanesi daire içinde kalıyorsa  dairenin alanı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m/n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ile karenin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alanının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çarpımı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olacaktır.</a:t>
            </a:r>
            <a:r>
              <a:rPr dirty="0" sz="2000" spc="-1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∏=4m/n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851" y="1700276"/>
            <a:ext cx="4705350" cy="4256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Sistemlerin</a:t>
            </a:r>
            <a:r>
              <a:rPr dirty="0" spc="-245"/>
              <a:t> </a:t>
            </a:r>
            <a:r>
              <a:rPr dirty="0" spc="-85"/>
              <a:t>Çözümü</a:t>
            </a:r>
          </a:p>
        </p:txBody>
      </p:sp>
      <p:sp>
        <p:nvSpPr>
          <p:cNvPr id="3" name="object 3"/>
          <p:cNvSpPr/>
          <p:nvPr/>
        </p:nvSpPr>
        <p:spPr>
          <a:xfrm>
            <a:off x="3224276" y="1916176"/>
            <a:ext cx="1367155" cy="720725"/>
          </a:xfrm>
          <a:custGeom>
            <a:avLst/>
            <a:gdLst/>
            <a:ahLst/>
            <a:cxnLst/>
            <a:rect l="l" t="t" r="r" b="b"/>
            <a:pathLst>
              <a:path w="1367154" h="720725">
                <a:moveTo>
                  <a:pt x="683387" y="0"/>
                </a:moveTo>
                <a:lnTo>
                  <a:pt x="621181" y="1472"/>
                </a:lnTo>
                <a:lnTo>
                  <a:pt x="560542" y="5804"/>
                </a:lnTo>
                <a:lnTo>
                  <a:pt x="501708" y="12868"/>
                </a:lnTo>
                <a:lnTo>
                  <a:pt x="444923" y="22538"/>
                </a:lnTo>
                <a:lnTo>
                  <a:pt x="390426" y="34687"/>
                </a:lnTo>
                <a:lnTo>
                  <a:pt x="338459" y="49186"/>
                </a:lnTo>
                <a:lnTo>
                  <a:pt x="289264" y="65910"/>
                </a:lnTo>
                <a:lnTo>
                  <a:pt x="243081" y="84730"/>
                </a:lnTo>
                <a:lnTo>
                  <a:pt x="200151" y="105521"/>
                </a:lnTo>
                <a:lnTo>
                  <a:pt x="160717" y="128154"/>
                </a:lnTo>
                <a:lnTo>
                  <a:pt x="125019" y="152502"/>
                </a:lnTo>
                <a:lnTo>
                  <a:pt x="93297" y="178439"/>
                </a:lnTo>
                <a:lnTo>
                  <a:pt x="65795" y="205837"/>
                </a:lnTo>
                <a:lnTo>
                  <a:pt x="24409" y="264509"/>
                </a:lnTo>
                <a:lnTo>
                  <a:pt x="2792" y="327501"/>
                </a:lnTo>
                <a:lnTo>
                  <a:pt x="0" y="360299"/>
                </a:lnTo>
                <a:lnTo>
                  <a:pt x="2792" y="393097"/>
                </a:lnTo>
                <a:lnTo>
                  <a:pt x="24409" y="456097"/>
                </a:lnTo>
                <a:lnTo>
                  <a:pt x="65795" y="514783"/>
                </a:lnTo>
                <a:lnTo>
                  <a:pt x="93297" y="542191"/>
                </a:lnTo>
                <a:lnTo>
                  <a:pt x="125019" y="568137"/>
                </a:lnTo>
                <a:lnTo>
                  <a:pt x="160717" y="592496"/>
                </a:lnTo>
                <a:lnTo>
                  <a:pt x="200152" y="615140"/>
                </a:lnTo>
                <a:lnTo>
                  <a:pt x="243081" y="635941"/>
                </a:lnTo>
                <a:lnTo>
                  <a:pt x="289264" y="654772"/>
                </a:lnTo>
                <a:lnTo>
                  <a:pt x="338459" y="671505"/>
                </a:lnTo>
                <a:lnTo>
                  <a:pt x="390426" y="686013"/>
                </a:lnTo>
                <a:lnTo>
                  <a:pt x="444923" y="698170"/>
                </a:lnTo>
                <a:lnTo>
                  <a:pt x="501708" y="707846"/>
                </a:lnTo>
                <a:lnTo>
                  <a:pt x="560542" y="714916"/>
                </a:lnTo>
                <a:lnTo>
                  <a:pt x="621181" y="719251"/>
                </a:lnTo>
                <a:lnTo>
                  <a:pt x="683387" y="720725"/>
                </a:lnTo>
                <a:lnTo>
                  <a:pt x="745592" y="719251"/>
                </a:lnTo>
                <a:lnTo>
                  <a:pt x="806231" y="714916"/>
                </a:lnTo>
                <a:lnTo>
                  <a:pt x="865065" y="707846"/>
                </a:lnTo>
                <a:lnTo>
                  <a:pt x="921850" y="698170"/>
                </a:lnTo>
                <a:lnTo>
                  <a:pt x="976347" y="686013"/>
                </a:lnTo>
                <a:lnTo>
                  <a:pt x="1028314" y="671505"/>
                </a:lnTo>
                <a:lnTo>
                  <a:pt x="1077509" y="654772"/>
                </a:lnTo>
                <a:lnTo>
                  <a:pt x="1123692" y="635941"/>
                </a:lnTo>
                <a:lnTo>
                  <a:pt x="1166622" y="615140"/>
                </a:lnTo>
                <a:lnTo>
                  <a:pt x="1206056" y="592496"/>
                </a:lnTo>
                <a:lnTo>
                  <a:pt x="1241754" y="568137"/>
                </a:lnTo>
                <a:lnTo>
                  <a:pt x="1273476" y="542191"/>
                </a:lnTo>
                <a:lnTo>
                  <a:pt x="1300978" y="514783"/>
                </a:lnTo>
                <a:lnTo>
                  <a:pt x="1342364" y="456097"/>
                </a:lnTo>
                <a:lnTo>
                  <a:pt x="1363981" y="393097"/>
                </a:lnTo>
                <a:lnTo>
                  <a:pt x="1366774" y="360299"/>
                </a:lnTo>
                <a:lnTo>
                  <a:pt x="1363981" y="327501"/>
                </a:lnTo>
                <a:lnTo>
                  <a:pt x="1342364" y="264509"/>
                </a:lnTo>
                <a:lnTo>
                  <a:pt x="1300978" y="205837"/>
                </a:lnTo>
                <a:lnTo>
                  <a:pt x="1273476" y="178439"/>
                </a:lnTo>
                <a:lnTo>
                  <a:pt x="1241754" y="152502"/>
                </a:lnTo>
                <a:lnTo>
                  <a:pt x="1206056" y="128154"/>
                </a:lnTo>
                <a:lnTo>
                  <a:pt x="1166621" y="105521"/>
                </a:lnTo>
                <a:lnTo>
                  <a:pt x="1123692" y="84730"/>
                </a:lnTo>
                <a:lnTo>
                  <a:pt x="1077509" y="65910"/>
                </a:lnTo>
                <a:lnTo>
                  <a:pt x="1028314" y="49186"/>
                </a:lnTo>
                <a:lnTo>
                  <a:pt x="976347" y="34687"/>
                </a:lnTo>
                <a:lnTo>
                  <a:pt x="921850" y="22538"/>
                </a:lnTo>
                <a:lnTo>
                  <a:pt x="865065" y="12868"/>
                </a:lnTo>
                <a:lnTo>
                  <a:pt x="806231" y="5804"/>
                </a:lnTo>
                <a:lnTo>
                  <a:pt x="745592" y="1472"/>
                </a:lnTo>
                <a:lnTo>
                  <a:pt x="683387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24276" y="1916176"/>
            <a:ext cx="1367155" cy="720725"/>
          </a:xfrm>
          <a:custGeom>
            <a:avLst/>
            <a:gdLst/>
            <a:ahLst/>
            <a:cxnLst/>
            <a:rect l="l" t="t" r="r" b="b"/>
            <a:pathLst>
              <a:path w="1367154" h="720725">
                <a:moveTo>
                  <a:pt x="0" y="360299"/>
                </a:moveTo>
                <a:lnTo>
                  <a:pt x="11009" y="295529"/>
                </a:lnTo>
                <a:lnTo>
                  <a:pt x="42752" y="234570"/>
                </a:lnTo>
                <a:lnTo>
                  <a:pt x="93297" y="178439"/>
                </a:lnTo>
                <a:lnTo>
                  <a:pt x="125019" y="152502"/>
                </a:lnTo>
                <a:lnTo>
                  <a:pt x="160717" y="128154"/>
                </a:lnTo>
                <a:lnTo>
                  <a:pt x="200151" y="105521"/>
                </a:lnTo>
                <a:lnTo>
                  <a:pt x="243081" y="84730"/>
                </a:lnTo>
                <a:lnTo>
                  <a:pt x="289264" y="65910"/>
                </a:lnTo>
                <a:lnTo>
                  <a:pt x="338459" y="49186"/>
                </a:lnTo>
                <a:lnTo>
                  <a:pt x="390426" y="34687"/>
                </a:lnTo>
                <a:lnTo>
                  <a:pt x="444923" y="22538"/>
                </a:lnTo>
                <a:lnTo>
                  <a:pt x="501708" y="12868"/>
                </a:lnTo>
                <a:lnTo>
                  <a:pt x="560542" y="5804"/>
                </a:lnTo>
                <a:lnTo>
                  <a:pt x="621181" y="1472"/>
                </a:lnTo>
                <a:lnTo>
                  <a:pt x="683387" y="0"/>
                </a:lnTo>
                <a:lnTo>
                  <a:pt x="745592" y="1472"/>
                </a:lnTo>
                <a:lnTo>
                  <a:pt x="806231" y="5804"/>
                </a:lnTo>
                <a:lnTo>
                  <a:pt x="865065" y="12868"/>
                </a:lnTo>
                <a:lnTo>
                  <a:pt x="921850" y="22538"/>
                </a:lnTo>
                <a:lnTo>
                  <a:pt x="976347" y="34687"/>
                </a:lnTo>
                <a:lnTo>
                  <a:pt x="1028314" y="49186"/>
                </a:lnTo>
                <a:lnTo>
                  <a:pt x="1077509" y="65910"/>
                </a:lnTo>
                <a:lnTo>
                  <a:pt x="1123692" y="84730"/>
                </a:lnTo>
                <a:lnTo>
                  <a:pt x="1166621" y="105521"/>
                </a:lnTo>
                <a:lnTo>
                  <a:pt x="1206056" y="128154"/>
                </a:lnTo>
                <a:lnTo>
                  <a:pt x="1241754" y="152502"/>
                </a:lnTo>
                <a:lnTo>
                  <a:pt x="1273476" y="178439"/>
                </a:lnTo>
                <a:lnTo>
                  <a:pt x="1300978" y="205837"/>
                </a:lnTo>
                <a:lnTo>
                  <a:pt x="1342364" y="264509"/>
                </a:lnTo>
                <a:lnTo>
                  <a:pt x="1363981" y="327501"/>
                </a:lnTo>
                <a:lnTo>
                  <a:pt x="1366774" y="360299"/>
                </a:lnTo>
                <a:lnTo>
                  <a:pt x="1363981" y="393097"/>
                </a:lnTo>
                <a:lnTo>
                  <a:pt x="1342364" y="456097"/>
                </a:lnTo>
                <a:lnTo>
                  <a:pt x="1300978" y="514783"/>
                </a:lnTo>
                <a:lnTo>
                  <a:pt x="1273476" y="542191"/>
                </a:lnTo>
                <a:lnTo>
                  <a:pt x="1241754" y="568137"/>
                </a:lnTo>
                <a:lnTo>
                  <a:pt x="1206056" y="592496"/>
                </a:lnTo>
                <a:lnTo>
                  <a:pt x="1166622" y="615140"/>
                </a:lnTo>
                <a:lnTo>
                  <a:pt x="1123692" y="635941"/>
                </a:lnTo>
                <a:lnTo>
                  <a:pt x="1077509" y="654772"/>
                </a:lnTo>
                <a:lnTo>
                  <a:pt x="1028314" y="671505"/>
                </a:lnTo>
                <a:lnTo>
                  <a:pt x="976347" y="686013"/>
                </a:lnTo>
                <a:lnTo>
                  <a:pt x="921850" y="698170"/>
                </a:lnTo>
                <a:lnTo>
                  <a:pt x="865065" y="707846"/>
                </a:lnTo>
                <a:lnTo>
                  <a:pt x="806231" y="714916"/>
                </a:lnTo>
                <a:lnTo>
                  <a:pt x="745592" y="719251"/>
                </a:lnTo>
                <a:lnTo>
                  <a:pt x="683387" y="720725"/>
                </a:lnTo>
                <a:lnTo>
                  <a:pt x="621181" y="719251"/>
                </a:lnTo>
                <a:lnTo>
                  <a:pt x="560542" y="714916"/>
                </a:lnTo>
                <a:lnTo>
                  <a:pt x="501708" y="707846"/>
                </a:lnTo>
                <a:lnTo>
                  <a:pt x="444923" y="698170"/>
                </a:lnTo>
                <a:lnTo>
                  <a:pt x="390426" y="686013"/>
                </a:lnTo>
                <a:lnTo>
                  <a:pt x="338459" y="671505"/>
                </a:lnTo>
                <a:lnTo>
                  <a:pt x="289264" y="654772"/>
                </a:lnTo>
                <a:lnTo>
                  <a:pt x="243081" y="635941"/>
                </a:lnTo>
                <a:lnTo>
                  <a:pt x="200152" y="615140"/>
                </a:lnTo>
                <a:lnTo>
                  <a:pt x="160717" y="592496"/>
                </a:lnTo>
                <a:lnTo>
                  <a:pt x="125019" y="568137"/>
                </a:lnTo>
                <a:lnTo>
                  <a:pt x="93297" y="542191"/>
                </a:lnTo>
                <a:lnTo>
                  <a:pt x="65795" y="514783"/>
                </a:lnTo>
                <a:lnTo>
                  <a:pt x="24409" y="456097"/>
                </a:lnTo>
                <a:lnTo>
                  <a:pt x="2792" y="393097"/>
                </a:lnTo>
                <a:lnTo>
                  <a:pt x="0" y="360299"/>
                </a:lnTo>
                <a:close/>
              </a:path>
            </a:pathLst>
          </a:custGeom>
          <a:ln w="3175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64433" y="2132329"/>
            <a:ext cx="88773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1800" spc="-15" b="1">
                <a:solidFill>
                  <a:srgbClr val="292934"/>
                </a:solidFill>
                <a:latin typeface="Times New Roman"/>
                <a:cs typeface="Times New Roman"/>
              </a:rPr>
              <a:t>İ</a:t>
            </a: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1800" spc="-15" b="1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8087" y="3068701"/>
            <a:ext cx="1729105" cy="720725"/>
          </a:xfrm>
          <a:prstGeom prst="rect">
            <a:avLst/>
          </a:prstGeom>
          <a:solidFill>
            <a:srgbClr val="92A199"/>
          </a:solidFill>
          <a:ln w="25400">
            <a:solidFill>
              <a:srgbClr val="FF66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3025" marR="66675" indent="40640">
              <a:lnSpc>
                <a:spcPct val="100000"/>
              </a:lnSpc>
              <a:spcBef>
                <a:spcPts val="520"/>
              </a:spcBef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Gerçek </a:t>
            </a: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Sistem  Üzerinde</a:t>
            </a:r>
            <a:r>
              <a:rPr dirty="0" sz="1800" spc="-7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Deney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1626" y="3068701"/>
            <a:ext cx="1729105" cy="720725"/>
          </a:xfrm>
          <a:prstGeom prst="rect">
            <a:avLst/>
          </a:prstGeom>
          <a:solidFill>
            <a:srgbClr val="92A199"/>
          </a:solidFill>
          <a:ln w="25400">
            <a:solidFill>
              <a:srgbClr val="FF66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20320" marR="10795" indent="198120">
              <a:lnSpc>
                <a:spcPct val="100000"/>
              </a:lnSpc>
              <a:spcBef>
                <a:spcPts val="520"/>
              </a:spcBef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Sistemin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Bir  Modeli İle</a:t>
            </a:r>
            <a:r>
              <a:rPr dirty="0" sz="1800" spc="-10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Deney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6875" y="4437126"/>
            <a:ext cx="2232025" cy="358775"/>
          </a:xfrm>
          <a:prstGeom prst="rect">
            <a:avLst/>
          </a:prstGeom>
          <a:solidFill>
            <a:srgbClr val="92A199"/>
          </a:solidFill>
          <a:ln w="25400">
            <a:solidFill>
              <a:srgbClr val="FF66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180"/>
              </a:spcBef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Fiziksel</a:t>
            </a:r>
            <a:r>
              <a:rPr dirty="0" sz="1800" spc="-8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8826" y="4437126"/>
            <a:ext cx="2160905" cy="358775"/>
          </a:xfrm>
          <a:prstGeom prst="rect">
            <a:avLst/>
          </a:prstGeom>
          <a:solidFill>
            <a:srgbClr val="92A199"/>
          </a:solidFill>
          <a:ln w="25400">
            <a:solidFill>
              <a:srgbClr val="FF66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80"/>
              </a:spcBef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Matematiksel</a:t>
            </a:r>
            <a:r>
              <a:rPr dirty="0" sz="1800" spc="-11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700" y="5734050"/>
            <a:ext cx="1275080" cy="625475"/>
          </a:xfrm>
          <a:prstGeom prst="rect">
            <a:avLst/>
          </a:prstGeom>
          <a:solidFill>
            <a:srgbClr val="92A199"/>
          </a:solidFill>
          <a:ln w="25400">
            <a:solidFill>
              <a:srgbClr val="FF66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50"/>
              </a:spcBef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Analitik</a:t>
            </a:r>
            <a:endParaRPr sz="18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dirty="0" sz="1800" spc="-10" b="1">
                <a:solidFill>
                  <a:srgbClr val="292934"/>
                </a:solidFill>
                <a:latin typeface="Times New Roman"/>
                <a:cs typeface="Times New Roman"/>
              </a:rPr>
              <a:t>Çözüm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3151" y="5734050"/>
            <a:ext cx="1348105" cy="625475"/>
          </a:xfrm>
          <a:prstGeom prst="rect">
            <a:avLst/>
          </a:prstGeom>
          <a:solidFill>
            <a:srgbClr val="99CC00"/>
          </a:solidFill>
          <a:ln w="31750">
            <a:solidFill>
              <a:srgbClr val="FF0000"/>
            </a:solidFill>
          </a:ln>
        </p:spPr>
        <p:txBody>
          <a:bodyPr wrap="square" lIns="0" tIns="15367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210"/>
              </a:spcBef>
            </a:pPr>
            <a:r>
              <a:rPr dirty="0" sz="1800" spc="-5" b="1">
                <a:latin typeface="Times New Roman"/>
                <a:cs typeface="Times New Roman"/>
              </a:rPr>
              <a:t>BENZETİM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3275" y="2553335"/>
            <a:ext cx="1299845" cy="455930"/>
          </a:xfrm>
          <a:custGeom>
            <a:avLst/>
            <a:gdLst/>
            <a:ahLst/>
            <a:cxnLst/>
            <a:rect l="l" t="t" r="r" b="b"/>
            <a:pathLst>
              <a:path w="1299845" h="455930">
                <a:moveTo>
                  <a:pt x="60198" y="383666"/>
                </a:moveTo>
                <a:lnTo>
                  <a:pt x="0" y="443864"/>
                </a:lnTo>
                <a:lnTo>
                  <a:pt x="84327" y="455929"/>
                </a:lnTo>
                <a:lnTo>
                  <a:pt x="77627" y="435863"/>
                </a:lnTo>
                <a:lnTo>
                  <a:pt x="64262" y="435863"/>
                </a:lnTo>
                <a:lnTo>
                  <a:pt x="56261" y="411734"/>
                </a:lnTo>
                <a:lnTo>
                  <a:pt x="68236" y="407741"/>
                </a:lnTo>
                <a:lnTo>
                  <a:pt x="60198" y="383666"/>
                </a:lnTo>
                <a:close/>
              </a:path>
              <a:path w="1299845" h="455930">
                <a:moveTo>
                  <a:pt x="68236" y="407741"/>
                </a:moveTo>
                <a:lnTo>
                  <a:pt x="56261" y="411734"/>
                </a:lnTo>
                <a:lnTo>
                  <a:pt x="64262" y="435863"/>
                </a:lnTo>
                <a:lnTo>
                  <a:pt x="76288" y="431855"/>
                </a:lnTo>
                <a:lnTo>
                  <a:pt x="68236" y="407741"/>
                </a:lnTo>
                <a:close/>
              </a:path>
              <a:path w="1299845" h="455930">
                <a:moveTo>
                  <a:pt x="76288" y="431855"/>
                </a:moveTo>
                <a:lnTo>
                  <a:pt x="64262" y="435863"/>
                </a:lnTo>
                <a:lnTo>
                  <a:pt x="77627" y="435863"/>
                </a:lnTo>
                <a:lnTo>
                  <a:pt x="76288" y="431855"/>
                </a:lnTo>
                <a:close/>
              </a:path>
              <a:path w="1299845" h="455930">
                <a:moveTo>
                  <a:pt x="1291336" y="0"/>
                </a:moveTo>
                <a:lnTo>
                  <a:pt x="68236" y="407741"/>
                </a:lnTo>
                <a:lnTo>
                  <a:pt x="76288" y="431855"/>
                </a:lnTo>
                <a:lnTo>
                  <a:pt x="1299464" y="24129"/>
                </a:lnTo>
                <a:lnTo>
                  <a:pt x="1291336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17009" y="2553461"/>
            <a:ext cx="1228090" cy="454659"/>
          </a:xfrm>
          <a:custGeom>
            <a:avLst/>
            <a:gdLst/>
            <a:ahLst/>
            <a:cxnLst/>
            <a:rect l="l" t="t" r="r" b="b"/>
            <a:pathLst>
              <a:path w="1228089" h="454660">
                <a:moveTo>
                  <a:pt x="1152048" y="430348"/>
                </a:moveTo>
                <a:lnTo>
                  <a:pt x="1143635" y="454278"/>
                </a:lnTo>
                <a:lnTo>
                  <a:pt x="1228089" y="443738"/>
                </a:lnTo>
                <a:lnTo>
                  <a:pt x="1219267" y="434593"/>
                </a:lnTo>
                <a:lnTo>
                  <a:pt x="1164081" y="434593"/>
                </a:lnTo>
                <a:lnTo>
                  <a:pt x="1152048" y="430348"/>
                </a:lnTo>
                <a:close/>
              </a:path>
              <a:path w="1228089" h="454660">
                <a:moveTo>
                  <a:pt x="1160481" y="406364"/>
                </a:moveTo>
                <a:lnTo>
                  <a:pt x="1152048" y="430348"/>
                </a:lnTo>
                <a:lnTo>
                  <a:pt x="1164081" y="434593"/>
                </a:lnTo>
                <a:lnTo>
                  <a:pt x="1172464" y="410590"/>
                </a:lnTo>
                <a:lnTo>
                  <a:pt x="1160481" y="406364"/>
                </a:lnTo>
                <a:close/>
              </a:path>
              <a:path w="1228089" h="454660">
                <a:moveTo>
                  <a:pt x="1168907" y="382397"/>
                </a:moveTo>
                <a:lnTo>
                  <a:pt x="1160481" y="406364"/>
                </a:lnTo>
                <a:lnTo>
                  <a:pt x="1172464" y="410590"/>
                </a:lnTo>
                <a:lnTo>
                  <a:pt x="1164081" y="434593"/>
                </a:lnTo>
                <a:lnTo>
                  <a:pt x="1219267" y="434593"/>
                </a:lnTo>
                <a:lnTo>
                  <a:pt x="1168907" y="382397"/>
                </a:lnTo>
                <a:close/>
              </a:path>
              <a:path w="1228089" h="454660">
                <a:moveTo>
                  <a:pt x="8381" y="0"/>
                </a:moveTo>
                <a:lnTo>
                  <a:pt x="0" y="23875"/>
                </a:lnTo>
                <a:lnTo>
                  <a:pt x="1152048" y="430348"/>
                </a:lnTo>
                <a:lnTo>
                  <a:pt x="1160481" y="406364"/>
                </a:lnTo>
                <a:lnTo>
                  <a:pt x="8381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45001" y="3848861"/>
            <a:ext cx="1372870" cy="526415"/>
          </a:xfrm>
          <a:custGeom>
            <a:avLst/>
            <a:gdLst/>
            <a:ahLst/>
            <a:cxnLst/>
            <a:rect l="l" t="t" r="r" b="b"/>
            <a:pathLst>
              <a:path w="1372870" h="526414">
                <a:moveTo>
                  <a:pt x="58293" y="454660"/>
                </a:moveTo>
                <a:lnTo>
                  <a:pt x="0" y="516763"/>
                </a:lnTo>
                <a:lnTo>
                  <a:pt x="84582" y="526161"/>
                </a:lnTo>
                <a:lnTo>
                  <a:pt x="77437" y="506730"/>
                </a:lnTo>
                <a:lnTo>
                  <a:pt x="63881" y="506730"/>
                </a:lnTo>
                <a:lnTo>
                  <a:pt x="55118" y="482854"/>
                </a:lnTo>
                <a:lnTo>
                  <a:pt x="67041" y="478455"/>
                </a:lnTo>
                <a:lnTo>
                  <a:pt x="58293" y="454660"/>
                </a:lnTo>
                <a:close/>
              </a:path>
              <a:path w="1372870" h="526414">
                <a:moveTo>
                  <a:pt x="67041" y="478455"/>
                </a:moveTo>
                <a:lnTo>
                  <a:pt x="55118" y="482854"/>
                </a:lnTo>
                <a:lnTo>
                  <a:pt x="63881" y="506730"/>
                </a:lnTo>
                <a:lnTo>
                  <a:pt x="75818" y="502326"/>
                </a:lnTo>
                <a:lnTo>
                  <a:pt x="67041" y="478455"/>
                </a:lnTo>
                <a:close/>
              </a:path>
              <a:path w="1372870" h="526414">
                <a:moveTo>
                  <a:pt x="75818" y="502326"/>
                </a:moveTo>
                <a:lnTo>
                  <a:pt x="63881" y="506730"/>
                </a:lnTo>
                <a:lnTo>
                  <a:pt x="77437" y="506730"/>
                </a:lnTo>
                <a:lnTo>
                  <a:pt x="75818" y="502326"/>
                </a:lnTo>
                <a:close/>
              </a:path>
              <a:path w="1372870" h="526414">
                <a:moveTo>
                  <a:pt x="1363979" y="0"/>
                </a:moveTo>
                <a:lnTo>
                  <a:pt x="67041" y="478455"/>
                </a:lnTo>
                <a:lnTo>
                  <a:pt x="75818" y="502326"/>
                </a:lnTo>
                <a:lnTo>
                  <a:pt x="1372743" y="23875"/>
                </a:lnTo>
                <a:lnTo>
                  <a:pt x="136397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01460" y="3848734"/>
            <a:ext cx="1515745" cy="528955"/>
          </a:xfrm>
          <a:custGeom>
            <a:avLst/>
            <a:gdLst/>
            <a:ahLst/>
            <a:cxnLst/>
            <a:rect l="l" t="t" r="r" b="b"/>
            <a:pathLst>
              <a:path w="1515745" h="528954">
                <a:moveTo>
                  <a:pt x="1439077" y="504746"/>
                </a:moveTo>
                <a:lnTo>
                  <a:pt x="1431036" y="528827"/>
                </a:lnTo>
                <a:lnTo>
                  <a:pt x="1515364" y="516889"/>
                </a:lnTo>
                <a:lnTo>
                  <a:pt x="1507253" y="508762"/>
                </a:lnTo>
                <a:lnTo>
                  <a:pt x="1451102" y="508762"/>
                </a:lnTo>
                <a:lnTo>
                  <a:pt x="1439077" y="504746"/>
                </a:lnTo>
                <a:close/>
              </a:path>
              <a:path w="1515745" h="528954">
                <a:moveTo>
                  <a:pt x="1447091" y="480746"/>
                </a:moveTo>
                <a:lnTo>
                  <a:pt x="1439077" y="504746"/>
                </a:lnTo>
                <a:lnTo>
                  <a:pt x="1451102" y="508762"/>
                </a:lnTo>
                <a:lnTo>
                  <a:pt x="1459103" y="484758"/>
                </a:lnTo>
                <a:lnTo>
                  <a:pt x="1447091" y="480746"/>
                </a:lnTo>
                <a:close/>
              </a:path>
              <a:path w="1515745" h="528954">
                <a:moveTo>
                  <a:pt x="1455165" y="456564"/>
                </a:moveTo>
                <a:lnTo>
                  <a:pt x="1447091" y="480746"/>
                </a:lnTo>
                <a:lnTo>
                  <a:pt x="1459103" y="484758"/>
                </a:lnTo>
                <a:lnTo>
                  <a:pt x="1451102" y="508762"/>
                </a:lnTo>
                <a:lnTo>
                  <a:pt x="1507253" y="508762"/>
                </a:lnTo>
                <a:lnTo>
                  <a:pt x="1455165" y="456564"/>
                </a:lnTo>
                <a:close/>
              </a:path>
              <a:path w="1515745" h="528954">
                <a:moveTo>
                  <a:pt x="8127" y="0"/>
                </a:moveTo>
                <a:lnTo>
                  <a:pt x="0" y="24129"/>
                </a:lnTo>
                <a:lnTo>
                  <a:pt x="1439077" y="504746"/>
                </a:lnTo>
                <a:lnTo>
                  <a:pt x="1447091" y="480746"/>
                </a:lnTo>
                <a:lnTo>
                  <a:pt x="812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21425" y="4858003"/>
            <a:ext cx="1302385" cy="803275"/>
          </a:xfrm>
          <a:custGeom>
            <a:avLst/>
            <a:gdLst/>
            <a:ahLst/>
            <a:cxnLst/>
            <a:rect l="l" t="t" r="r" b="b"/>
            <a:pathLst>
              <a:path w="1302384" h="803275">
                <a:moveTo>
                  <a:pt x="45085" y="730758"/>
                </a:moveTo>
                <a:lnTo>
                  <a:pt x="0" y="803021"/>
                </a:lnTo>
                <a:lnTo>
                  <a:pt x="84836" y="795769"/>
                </a:lnTo>
                <a:lnTo>
                  <a:pt x="75641" y="780732"/>
                </a:lnTo>
                <a:lnTo>
                  <a:pt x="60833" y="780732"/>
                </a:lnTo>
                <a:lnTo>
                  <a:pt x="47498" y="759053"/>
                </a:lnTo>
                <a:lnTo>
                  <a:pt x="58334" y="752427"/>
                </a:lnTo>
                <a:lnTo>
                  <a:pt x="45085" y="730758"/>
                </a:lnTo>
                <a:close/>
              </a:path>
              <a:path w="1302384" h="803275">
                <a:moveTo>
                  <a:pt x="58334" y="752427"/>
                </a:moveTo>
                <a:lnTo>
                  <a:pt x="47498" y="759053"/>
                </a:lnTo>
                <a:lnTo>
                  <a:pt x="60833" y="780732"/>
                </a:lnTo>
                <a:lnTo>
                  <a:pt x="71611" y="774141"/>
                </a:lnTo>
                <a:lnTo>
                  <a:pt x="58334" y="752427"/>
                </a:lnTo>
                <a:close/>
              </a:path>
              <a:path w="1302384" h="803275">
                <a:moveTo>
                  <a:pt x="71611" y="774141"/>
                </a:moveTo>
                <a:lnTo>
                  <a:pt x="60833" y="780732"/>
                </a:lnTo>
                <a:lnTo>
                  <a:pt x="75641" y="780732"/>
                </a:lnTo>
                <a:lnTo>
                  <a:pt x="71611" y="774141"/>
                </a:lnTo>
                <a:close/>
              </a:path>
              <a:path w="1302384" h="803275">
                <a:moveTo>
                  <a:pt x="1288796" y="0"/>
                </a:moveTo>
                <a:lnTo>
                  <a:pt x="58334" y="752427"/>
                </a:lnTo>
                <a:lnTo>
                  <a:pt x="71611" y="774141"/>
                </a:lnTo>
                <a:lnTo>
                  <a:pt x="1302003" y="21717"/>
                </a:lnTo>
                <a:lnTo>
                  <a:pt x="1288796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10220" y="4858003"/>
            <a:ext cx="1303655" cy="803275"/>
          </a:xfrm>
          <a:custGeom>
            <a:avLst/>
            <a:gdLst/>
            <a:ahLst/>
            <a:cxnLst/>
            <a:rect l="l" t="t" r="r" b="b"/>
            <a:pathLst>
              <a:path w="1303654" h="803275">
                <a:moveTo>
                  <a:pt x="1231954" y="774120"/>
                </a:moveTo>
                <a:lnTo>
                  <a:pt x="1218692" y="795820"/>
                </a:lnTo>
                <a:lnTo>
                  <a:pt x="1303527" y="803021"/>
                </a:lnTo>
                <a:lnTo>
                  <a:pt x="1289633" y="780757"/>
                </a:lnTo>
                <a:lnTo>
                  <a:pt x="1242822" y="780757"/>
                </a:lnTo>
                <a:lnTo>
                  <a:pt x="1231954" y="774120"/>
                </a:lnTo>
                <a:close/>
              </a:path>
              <a:path w="1303654" h="803275">
                <a:moveTo>
                  <a:pt x="1245193" y="752460"/>
                </a:moveTo>
                <a:lnTo>
                  <a:pt x="1231954" y="774120"/>
                </a:lnTo>
                <a:lnTo>
                  <a:pt x="1242822" y="780757"/>
                </a:lnTo>
                <a:lnTo>
                  <a:pt x="1256029" y="759079"/>
                </a:lnTo>
                <a:lnTo>
                  <a:pt x="1245193" y="752460"/>
                </a:lnTo>
                <a:close/>
              </a:path>
              <a:path w="1303654" h="803275">
                <a:moveTo>
                  <a:pt x="1258443" y="730783"/>
                </a:moveTo>
                <a:lnTo>
                  <a:pt x="1245193" y="752460"/>
                </a:lnTo>
                <a:lnTo>
                  <a:pt x="1256029" y="759079"/>
                </a:lnTo>
                <a:lnTo>
                  <a:pt x="1242822" y="780757"/>
                </a:lnTo>
                <a:lnTo>
                  <a:pt x="1289633" y="780757"/>
                </a:lnTo>
                <a:lnTo>
                  <a:pt x="1258443" y="730783"/>
                </a:lnTo>
                <a:close/>
              </a:path>
              <a:path w="1303654" h="803275">
                <a:moveTo>
                  <a:pt x="13207" y="0"/>
                </a:moveTo>
                <a:lnTo>
                  <a:pt x="0" y="21717"/>
                </a:lnTo>
                <a:lnTo>
                  <a:pt x="1231954" y="774120"/>
                </a:lnTo>
                <a:lnTo>
                  <a:pt x="1245193" y="752460"/>
                </a:lnTo>
                <a:lnTo>
                  <a:pt x="1320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0" b="0">
                <a:latin typeface="Arial"/>
                <a:cs typeface="Arial"/>
              </a:rPr>
              <a:t>Subjektif</a:t>
            </a:r>
            <a:r>
              <a:rPr dirty="0" sz="2800" spc="-275" b="0">
                <a:latin typeface="Arial"/>
                <a:cs typeface="Arial"/>
              </a:rPr>
              <a:t> </a:t>
            </a:r>
            <a:r>
              <a:rPr dirty="0" sz="2800" spc="-90" b="0">
                <a:latin typeface="Arial"/>
                <a:cs typeface="Arial"/>
              </a:rPr>
              <a:t>Olasılıklar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39442"/>
            <a:ext cx="8484870" cy="421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tahminleri temel varsayımlara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dayanır ve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bunlar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olasılığı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değişik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şekillerde tanımlamayı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sağlar.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Önsel </a:t>
            </a:r>
            <a:r>
              <a:rPr dirty="0" sz="2000" spc="-5" b="1">
                <a:solidFill>
                  <a:srgbClr val="292934"/>
                </a:solidFill>
                <a:latin typeface="Arial"/>
                <a:cs typeface="Arial"/>
              </a:rPr>
              <a:t>sav(a 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priori argument):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Tüm sonuçlar hakkında mükemmel</a:t>
            </a:r>
            <a:r>
              <a:rPr dirty="0" sz="2000" spc="-1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bilgiye  sahip olduğumuz ve bu sonuçların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nasıl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üretildiği konusunda emin  olduğumuz durum.6 yüzlü 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zarın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her 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çıktısının 1/6 olasılığının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olduğunun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bilinmesi</a:t>
            </a:r>
            <a:endParaRPr sz="2000">
              <a:latin typeface="Arial"/>
              <a:cs typeface="Arial"/>
            </a:endParaRPr>
          </a:p>
          <a:p>
            <a:pPr marL="195580" marR="4000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Göreli sıklık </a:t>
            </a:r>
            <a:r>
              <a:rPr dirty="0" sz="2000" spc="-5" b="1">
                <a:solidFill>
                  <a:srgbClr val="292934"/>
                </a:solidFill>
                <a:latin typeface="Arial"/>
                <a:cs typeface="Arial"/>
              </a:rPr>
              <a:t>savı(relative 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frequency argument):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Çıktıları üreten süreci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anlamadığımızda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fakat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onların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göreli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sıklıklarını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hesaplamak için yeterli  veriye sahip olduğumuz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durum.Tablo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2.6’da veri derleme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alıştırması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1000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arızayı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içermişse,buradan ilgili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olasılıkların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hesaplanması</a:t>
            </a:r>
            <a:endParaRPr sz="2000">
              <a:latin typeface="Arial"/>
              <a:cs typeface="Arial"/>
            </a:endParaRPr>
          </a:p>
          <a:p>
            <a:pPr marL="195580" marR="27368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Öznel bakış(Subjektivist view):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Önsel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göreli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sıklık yaklaşımının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ikisinin birden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uzantısı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bakılan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durum.Bir para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atışı yapılırsa</a:t>
            </a:r>
            <a:r>
              <a:rPr dirty="0" sz="20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yazı  gelme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olasılığında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 gibi tura gelme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olasılığının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0.5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olması.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841" y="1815846"/>
            <a:ext cx="778129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FF0000"/>
              </a:buClr>
              <a:buSzPct val="78846"/>
              <a:buFont typeface="Arial"/>
              <a:buChar char="•"/>
              <a:tabLst>
                <a:tab pos="195580" algn="l"/>
              </a:tabLst>
            </a:pPr>
            <a:r>
              <a:rPr dirty="0" sz="2600" b="1" u="heavy">
                <a:solidFill>
                  <a:srgbClr val="0000FF"/>
                </a:solidFill>
                <a:latin typeface="Times New Roman"/>
                <a:cs typeface="Times New Roman"/>
              </a:rPr>
              <a:t>MONTE CARLO </a:t>
            </a:r>
            <a:r>
              <a:rPr dirty="0" sz="2600" spc="-5" b="1" u="heavy">
                <a:solidFill>
                  <a:srgbClr val="0000FF"/>
                </a:solidFill>
                <a:latin typeface="Times New Roman"/>
                <a:cs typeface="Times New Roman"/>
              </a:rPr>
              <a:t>Benzetimi </a:t>
            </a:r>
            <a:r>
              <a:rPr dirty="0" sz="2600" spc="-35" b="1" u="heavy">
                <a:solidFill>
                  <a:srgbClr val="0000FF"/>
                </a:solidFill>
                <a:latin typeface="Times New Roman"/>
                <a:cs typeface="Times New Roman"/>
              </a:rPr>
              <a:t>ORTALAMA</a:t>
            </a:r>
            <a:r>
              <a:rPr dirty="0" sz="2600" spc="-185" b="1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 u="heavy">
                <a:solidFill>
                  <a:srgbClr val="0000FF"/>
                </a:solidFill>
                <a:latin typeface="Times New Roman"/>
                <a:cs typeface="Times New Roman"/>
              </a:rPr>
              <a:t>METODU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161" y="3388995"/>
            <a:ext cx="6753859" cy="225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buClr>
                <a:srgbClr val="800080"/>
              </a:buClr>
              <a:buSzPct val="85000"/>
              <a:buFont typeface="Wingdings"/>
              <a:buChar char=""/>
              <a:tabLst>
                <a:tab pos="269240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G(x) fonksiyonu,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analitik çözümü olmayan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bir fonksiyon</a:t>
            </a:r>
            <a:r>
              <a:rPr dirty="0" sz="20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olsun.</a:t>
            </a:r>
            <a:endParaRPr sz="2000">
              <a:latin typeface="Times New Roman"/>
              <a:cs typeface="Times New Roman"/>
            </a:endParaRPr>
          </a:p>
          <a:p>
            <a:pPr marL="12700" marR="494030">
              <a:lnSpc>
                <a:spcPts val="3120"/>
              </a:lnSpc>
              <a:spcBef>
                <a:spcPts val="220"/>
              </a:spcBef>
              <a:buClr>
                <a:srgbClr val="800080"/>
              </a:buClr>
              <a:buSzPct val="85000"/>
              <a:buFont typeface="Wingdings"/>
              <a:buChar char=""/>
              <a:tabLst>
                <a:tab pos="269240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deterministik problem,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Monte Carlo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Benzetimi ile</a:t>
            </a:r>
            <a:r>
              <a:rPr dirty="0" sz="20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nasıl  çözülür</a:t>
            </a:r>
            <a:r>
              <a:rPr dirty="0" sz="20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inceleyelim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500" spc="-20">
                <a:solidFill>
                  <a:srgbClr val="800080"/>
                </a:solidFill>
                <a:latin typeface="Wingdings"/>
                <a:cs typeface="Wingdings"/>
              </a:rPr>
              <a:t></a:t>
            </a:r>
            <a:r>
              <a:rPr dirty="0" sz="1800" spc="-20">
                <a:solidFill>
                  <a:srgbClr val="292934"/>
                </a:solidFill>
                <a:latin typeface="Times New Roman"/>
                <a:cs typeface="Times New Roman"/>
              </a:rPr>
              <a:t>Yeni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 rassal değişken olarak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sz="1800" spc="-1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tanımlansın.</a:t>
            </a:r>
            <a:endParaRPr sz="1800">
              <a:latin typeface="Times New Roman"/>
              <a:cs typeface="Times New Roman"/>
            </a:endParaRPr>
          </a:p>
          <a:p>
            <a:pPr marL="3015615">
              <a:lnSpc>
                <a:spcPct val="100000"/>
              </a:lnSpc>
              <a:spcBef>
                <a:spcPts val="720"/>
              </a:spcBef>
              <a:tabLst>
                <a:tab pos="46539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Y=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(b-a)g(x)	a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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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500" spc="30">
                <a:solidFill>
                  <a:srgbClr val="800080"/>
                </a:solidFill>
                <a:latin typeface="Wingdings"/>
                <a:cs typeface="Wingdings"/>
              </a:rPr>
              <a:t></a:t>
            </a:r>
            <a:r>
              <a:rPr dirty="0" sz="1800" spc="30">
                <a:solidFill>
                  <a:srgbClr val="292934"/>
                </a:solidFill>
                <a:latin typeface="Times New Roman"/>
                <a:cs typeface="Times New Roman"/>
              </a:rPr>
              <a:t>X,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[a,b] aralığında düzgün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dağılma sahip 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sürekli bir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rassal</a:t>
            </a:r>
            <a:r>
              <a:rPr dirty="0" sz="18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değişkendir.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3742" y="349758"/>
            <a:ext cx="2727325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0"/>
              <a:t>B</a:t>
            </a:r>
            <a:r>
              <a:rPr dirty="0" spc="-100"/>
              <a:t>E</a:t>
            </a:r>
            <a:r>
              <a:rPr dirty="0" spc="-100"/>
              <a:t>N</a:t>
            </a:r>
            <a:r>
              <a:rPr dirty="0" spc="-100"/>
              <a:t>Z</a:t>
            </a:r>
            <a:r>
              <a:rPr dirty="0" spc="-114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8620" y="2586570"/>
            <a:ext cx="107314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65" i="1"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2306" y="2917518"/>
            <a:ext cx="107314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65" i="1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2665" y="2613293"/>
            <a:ext cx="443039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166" sz="3000" spc="157" i="1">
                <a:latin typeface="Times New Roman"/>
                <a:cs typeface="Times New Roman"/>
              </a:rPr>
              <a:t>g</a:t>
            </a:r>
            <a:r>
              <a:rPr dirty="0" baseline="4166" sz="3000" spc="-247" i="1">
                <a:latin typeface="Times New Roman"/>
                <a:cs typeface="Times New Roman"/>
              </a:rPr>
              <a:t> </a:t>
            </a:r>
            <a:r>
              <a:rPr dirty="0" sz="2600" spc="-140">
                <a:latin typeface="Symbol"/>
                <a:cs typeface="Symbol"/>
              </a:rPr>
              <a:t></a:t>
            </a:r>
            <a:r>
              <a:rPr dirty="0" sz="2600" spc="-390">
                <a:latin typeface="Times New Roman"/>
                <a:cs typeface="Times New Roman"/>
              </a:rPr>
              <a:t> </a:t>
            </a:r>
            <a:r>
              <a:rPr dirty="0" baseline="4166" sz="3000" spc="75" i="1">
                <a:latin typeface="Times New Roman"/>
                <a:cs typeface="Times New Roman"/>
              </a:rPr>
              <a:t>x</a:t>
            </a:r>
            <a:r>
              <a:rPr dirty="0" sz="2600" spc="50">
                <a:latin typeface="Symbol"/>
                <a:cs typeface="Symbol"/>
              </a:rPr>
              <a:t></a:t>
            </a:r>
            <a:r>
              <a:rPr dirty="0" sz="2600" spc="-405">
                <a:latin typeface="Times New Roman"/>
                <a:cs typeface="Times New Roman"/>
              </a:rPr>
              <a:t> </a:t>
            </a:r>
            <a:r>
              <a:rPr dirty="0" baseline="4166" sz="3000" spc="127" i="1">
                <a:latin typeface="Times New Roman"/>
                <a:cs typeface="Times New Roman"/>
              </a:rPr>
              <a:t>dx</a:t>
            </a:r>
            <a:r>
              <a:rPr dirty="0" baseline="4166" sz="3000" spc="60" i="1">
                <a:latin typeface="Times New Roman"/>
                <a:cs typeface="Times New Roman"/>
              </a:rPr>
              <a:t> </a:t>
            </a:r>
            <a:r>
              <a:rPr dirty="0" baseline="2314" sz="3600">
                <a:solidFill>
                  <a:srgbClr val="0000FF"/>
                </a:solidFill>
                <a:latin typeface="Times New Roman"/>
                <a:cs typeface="Times New Roman"/>
              </a:rPr>
              <a:t>integralini</a:t>
            </a:r>
            <a:r>
              <a:rPr dirty="0" baseline="2314" sz="3600" spc="-8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2314" sz="3600" spc="-7">
                <a:solidFill>
                  <a:srgbClr val="0000FF"/>
                </a:solidFill>
                <a:latin typeface="Times New Roman"/>
                <a:cs typeface="Times New Roman"/>
              </a:rPr>
              <a:t>çözmek</a:t>
            </a:r>
            <a:r>
              <a:rPr dirty="0" baseline="2314" sz="36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2314" sz="3600">
                <a:solidFill>
                  <a:srgbClr val="0000FF"/>
                </a:solidFill>
                <a:latin typeface="Times New Roman"/>
                <a:cs typeface="Times New Roman"/>
              </a:rPr>
              <a:t>istiyoruz.</a:t>
            </a:r>
            <a:endParaRPr baseline="2314"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721" y="2551810"/>
            <a:ext cx="2053589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67815" algn="l"/>
              </a:tabLst>
            </a:pPr>
            <a:r>
              <a:rPr dirty="0" sz="2800" spc="-10" b="1">
                <a:solidFill>
                  <a:srgbClr val="92A199"/>
                </a:solidFill>
                <a:latin typeface="Times New Roman"/>
                <a:cs typeface="Times New Roman"/>
              </a:rPr>
              <a:t>Örnek:	</a:t>
            </a:r>
            <a:r>
              <a:rPr dirty="0" baseline="1388" sz="3000" spc="89" i="1">
                <a:latin typeface="Times New Roman"/>
                <a:cs typeface="Times New Roman"/>
              </a:rPr>
              <a:t>ı </a:t>
            </a:r>
            <a:r>
              <a:rPr dirty="0" baseline="1388" sz="3000" spc="172">
                <a:latin typeface="Symbol"/>
                <a:cs typeface="Symbol"/>
              </a:rPr>
              <a:t></a:t>
            </a:r>
            <a:r>
              <a:rPr dirty="0" baseline="1388" sz="3000" spc="-277">
                <a:latin typeface="Times New Roman"/>
                <a:cs typeface="Times New Roman"/>
              </a:rPr>
              <a:t> </a:t>
            </a:r>
            <a:r>
              <a:rPr dirty="0" baseline="-12037" sz="4500" spc="127">
                <a:latin typeface="Symbol"/>
                <a:cs typeface="Symbol"/>
              </a:rPr>
              <a:t></a:t>
            </a:r>
            <a:endParaRPr baseline="-12037" sz="4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</a:t>
            </a:r>
            <a:r>
              <a:rPr dirty="0" spc="-100"/>
              <a:t>E</a:t>
            </a:r>
            <a:r>
              <a:rPr dirty="0" spc="-95"/>
              <a:t>N</a:t>
            </a:r>
            <a:r>
              <a:rPr dirty="0" spc="-100"/>
              <a:t>Z</a:t>
            </a:r>
            <a:r>
              <a:rPr dirty="0" spc="-110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661987" y="1412875"/>
            <a:ext cx="8735949" cy="518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</a:t>
            </a:r>
            <a:r>
              <a:rPr dirty="0" spc="-100"/>
              <a:t>E</a:t>
            </a:r>
            <a:r>
              <a:rPr dirty="0" spc="-95"/>
              <a:t>N</a:t>
            </a:r>
            <a:r>
              <a:rPr dirty="0" spc="-100"/>
              <a:t>Z</a:t>
            </a:r>
            <a:r>
              <a:rPr dirty="0" spc="-110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635886"/>
            <a:ext cx="87433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Aranılan integralin değeri, y’nin beklenen değerine eşit çıktı.</a:t>
            </a:r>
            <a:r>
              <a:rPr dirty="0" sz="2400" spc="-2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Buradan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6049" y="2001646"/>
            <a:ext cx="45313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‘in değeri Monte Carlo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Benzetimi</a:t>
            </a:r>
            <a:r>
              <a:rPr dirty="0" sz="2400" spc="-1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9417" y="1930851"/>
            <a:ext cx="119380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85" i="1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112" y="1939710"/>
            <a:ext cx="996315" cy="32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00" i="1">
                <a:latin typeface="Times New Roman"/>
                <a:cs typeface="Times New Roman"/>
              </a:rPr>
              <a:t>g</a:t>
            </a:r>
            <a:r>
              <a:rPr dirty="0" sz="1550" spc="-20" i="1">
                <a:latin typeface="Times New Roman"/>
                <a:cs typeface="Times New Roman"/>
              </a:rPr>
              <a:t> </a:t>
            </a:r>
            <a:r>
              <a:rPr dirty="0" baseline="-2777" sz="3000" spc="254">
                <a:latin typeface="Symbol"/>
                <a:cs typeface="Symbol"/>
              </a:rPr>
              <a:t></a:t>
            </a:r>
            <a:r>
              <a:rPr dirty="0" baseline="-2777" sz="3000" spc="-330">
                <a:latin typeface="Times New Roman"/>
                <a:cs typeface="Times New Roman"/>
              </a:rPr>
              <a:t> </a:t>
            </a:r>
            <a:r>
              <a:rPr dirty="0" sz="1550" spc="445" i="1">
                <a:latin typeface="Times New Roman"/>
                <a:cs typeface="Times New Roman"/>
              </a:rPr>
              <a:t>x</a:t>
            </a:r>
            <a:r>
              <a:rPr dirty="0" sz="1550" spc="-229" i="1">
                <a:latin typeface="Times New Roman"/>
                <a:cs typeface="Times New Roman"/>
              </a:rPr>
              <a:t> </a:t>
            </a:r>
            <a:r>
              <a:rPr dirty="0" baseline="-2777" sz="3000" spc="254">
                <a:latin typeface="Symbol"/>
                <a:cs typeface="Symbol"/>
              </a:rPr>
              <a:t></a:t>
            </a:r>
            <a:r>
              <a:rPr dirty="0" baseline="-2777" sz="3000" spc="-352">
                <a:latin typeface="Times New Roman"/>
                <a:cs typeface="Times New Roman"/>
              </a:rPr>
              <a:t> </a:t>
            </a:r>
            <a:r>
              <a:rPr dirty="0" sz="1550" spc="455" i="1">
                <a:latin typeface="Times New Roman"/>
                <a:cs typeface="Times New Roman"/>
              </a:rPr>
              <a:t>dx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919" y="2001646"/>
            <a:ext cx="2059939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yar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al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nar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 spc="-75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baseline="32258" sz="2325" spc="419" i="1">
                <a:latin typeface="Times New Roman"/>
                <a:cs typeface="Times New Roman"/>
              </a:rPr>
              <a:t>ı</a:t>
            </a:r>
            <a:r>
              <a:rPr dirty="0" baseline="32258" sz="2325" spc="225" i="1">
                <a:latin typeface="Times New Roman"/>
                <a:cs typeface="Times New Roman"/>
              </a:rPr>
              <a:t> </a:t>
            </a:r>
            <a:r>
              <a:rPr dirty="0" baseline="32258" sz="2325" spc="825">
                <a:latin typeface="Symbol"/>
                <a:cs typeface="Symbol"/>
              </a:rPr>
              <a:t></a:t>
            </a:r>
            <a:r>
              <a:rPr dirty="0" baseline="32258" sz="2325">
                <a:latin typeface="Times New Roman"/>
                <a:cs typeface="Times New Roman"/>
              </a:rPr>
              <a:t> </a:t>
            </a:r>
            <a:r>
              <a:rPr dirty="0" baseline="32258" sz="2325" spc="-292">
                <a:latin typeface="Times New Roman"/>
                <a:cs typeface="Times New Roman"/>
              </a:rPr>
              <a:t> </a:t>
            </a:r>
            <a:r>
              <a:rPr dirty="0" baseline="8454" sz="3450" spc="419">
                <a:latin typeface="Symbol"/>
                <a:cs typeface="Symbol"/>
              </a:rPr>
              <a:t></a:t>
            </a:r>
            <a:r>
              <a:rPr dirty="0" baseline="3086" sz="1350" spc="427" i="1">
                <a:latin typeface="Times New Roman"/>
                <a:cs typeface="Times New Roman"/>
              </a:rPr>
              <a:t>a</a:t>
            </a:r>
            <a:endParaRPr baseline="3086"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bulunabilir.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450" y="2781300"/>
            <a:ext cx="8112125" cy="223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9267" y="5268721"/>
            <a:ext cx="552132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Burada x</a:t>
            </a:r>
            <a:r>
              <a:rPr dirty="0" baseline="-20833" sz="1800">
                <a:solidFill>
                  <a:srgbClr val="292934"/>
                </a:solidFill>
                <a:latin typeface="Times New Roman"/>
                <a:cs typeface="Times New Roman"/>
              </a:rPr>
              <a:t>1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, x</a:t>
            </a:r>
            <a:r>
              <a:rPr dirty="0" baseline="-20833" sz="1800">
                <a:solidFill>
                  <a:srgbClr val="292934"/>
                </a:solidFill>
                <a:latin typeface="Times New Roman"/>
                <a:cs typeface="Times New Roman"/>
              </a:rPr>
              <a:t>2 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, x</a:t>
            </a:r>
            <a:r>
              <a:rPr dirty="0" baseline="-20833" sz="1800">
                <a:solidFill>
                  <a:srgbClr val="292934"/>
                </a:solidFill>
                <a:latin typeface="Times New Roman"/>
                <a:cs typeface="Times New Roman"/>
              </a:rPr>
              <a:t>3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,.........., x</a:t>
            </a:r>
            <a:r>
              <a:rPr dirty="0" baseline="-20833" sz="1800">
                <a:solidFill>
                  <a:srgbClr val="292934"/>
                </a:solidFill>
                <a:latin typeface="Times New Roman"/>
                <a:cs typeface="Times New Roman"/>
              </a:rPr>
              <a:t>n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~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U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(a,b)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rassal</a:t>
            </a:r>
            <a:r>
              <a:rPr dirty="0" sz="1800" spc="25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değişkenlerdir.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</a:t>
            </a:r>
            <a:r>
              <a:rPr dirty="0" spc="-100"/>
              <a:t>E</a:t>
            </a:r>
            <a:r>
              <a:rPr dirty="0" spc="-95"/>
              <a:t>N</a:t>
            </a:r>
            <a:r>
              <a:rPr dirty="0" spc="-100"/>
              <a:t>Z</a:t>
            </a:r>
            <a:r>
              <a:rPr dirty="0" spc="-110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982980" y="1487424"/>
            <a:ext cx="3407664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51732" y="1487424"/>
            <a:ext cx="521208" cy="7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8042" y="1583944"/>
            <a:ext cx="8660130" cy="38214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1465" indent="-278765">
              <a:lnSpc>
                <a:spcPct val="100000"/>
              </a:lnSpc>
              <a:buClr>
                <a:srgbClr val="800080"/>
              </a:buClr>
              <a:buSzPct val="78846"/>
              <a:buFont typeface="Wingdings"/>
              <a:buChar char=""/>
              <a:tabLst>
                <a:tab pos="292100" algn="l"/>
              </a:tabLst>
            </a:pPr>
            <a:r>
              <a:rPr dirty="0" sz="2600" b="1">
                <a:solidFill>
                  <a:srgbClr val="0000FF"/>
                </a:solidFill>
                <a:latin typeface="Times New Roman"/>
                <a:cs typeface="Times New Roman"/>
              </a:rPr>
              <a:t>ÖRNEK</a:t>
            </a:r>
            <a:r>
              <a:rPr dirty="0" sz="2600" spc="-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00080"/>
              </a:buClr>
              <a:buFont typeface="Wingdings"/>
              <a:buChar char=""/>
            </a:pPr>
            <a:endParaRPr sz="3750">
              <a:latin typeface="Times New Roman"/>
              <a:cs typeface="Times New Roman"/>
            </a:endParaRPr>
          </a:p>
          <a:p>
            <a:pPr algn="just" lvl="1" marL="367030" marR="5080" indent="-182880">
              <a:lnSpc>
                <a:spcPct val="100000"/>
              </a:lnSpc>
              <a:buClr>
                <a:srgbClr val="92A199"/>
              </a:buClr>
              <a:buSzPct val="83333"/>
              <a:buFont typeface="Arial"/>
              <a:buChar char="•"/>
              <a:tabLst>
                <a:tab pos="367665" algn="l"/>
                <a:tab pos="8493760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Kenarları birim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uzunlukta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olan bir kare düşününüz. Bu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kare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içinde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2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ç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ilen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2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2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25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nok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ala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ı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olsun.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2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2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rası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 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uzunluğundadır.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d’nin 0.8’den küçük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olma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olasılığı</a:t>
            </a:r>
            <a:r>
              <a:rPr dirty="0" sz="2400" spc="-1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nedir?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algn="just" marL="367030" marR="6350">
              <a:lnSpc>
                <a:spcPct val="100000"/>
              </a:lnSpc>
            </a:pPr>
            <a:r>
              <a:rPr dirty="0" sz="2400" b="1">
                <a:solidFill>
                  <a:srgbClr val="FF9966"/>
                </a:solidFill>
                <a:latin typeface="Times New Roman"/>
                <a:cs typeface="Times New Roman"/>
              </a:rPr>
              <a:t>Açıklama: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Monte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Carlo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tekniğiyle rassal olarak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1000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adet 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B 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noktaları üreterek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d’nin 0.8’den küçük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olma olasılığını bulunuz.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Kullanacağınız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yaklaşımı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açıklayarak, akış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şemasını</a:t>
            </a:r>
            <a:r>
              <a:rPr dirty="0" sz="2400" spc="-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çiziniz.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200" y="1892363"/>
            <a:ext cx="8813800" cy="436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</a:t>
            </a:r>
            <a:r>
              <a:rPr dirty="0" spc="-100"/>
              <a:t>E</a:t>
            </a:r>
            <a:r>
              <a:rPr dirty="0" spc="-95"/>
              <a:t>N</a:t>
            </a:r>
            <a:r>
              <a:rPr dirty="0" spc="-100"/>
              <a:t>Z</a:t>
            </a:r>
            <a:r>
              <a:rPr dirty="0" spc="-110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3025" y="5445125"/>
            <a:ext cx="4993005" cy="1152525"/>
          </a:xfrm>
          <a:custGeom>
            <a:avLst/>
            <a:gdLst/>
            <a:ahLst/>
            <a:cxnLst/>
            <a:rect l="l" t="t" r="r" b="b"/>
            <a:pathLst>
              <a:path w="4993005" h="1152525">
                <a:moveTo>
                  <a:pt x="0" y="1152525"/>
                </a:moveTo>
                <a:lnTo>
                  <a:pt x="4992751" y="1152525"/>
                </a:lnTo>
                <a:lnTo>
                  <a:pt x="4992751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13025" y="5445125"/>
            <a:ext cx="4993005" cy="1152525"/>
          </a:xfrm>
          <a:custGeom>
            <a:avLst/>
            <a:gdLst/>
            <a:ahLst/>
            <a:cxnLst/>
            <a:rect l="l" t="t" r="r" b="b"/>
            <a:pathLst>
              <a:path w="4993005" h="1152525">
                <a:moveTo>
                  <a:pt x="0" y="1152525"/>
                </a:moveTo>
                <a:lnTo>
                  <a:pt x="4992751" y="1152525"/>
                </a:lnTo>
                <a:lnTo>
                  <a:pt x="4992751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ln w="12700">
            <a:solidFill>
              <a:srgbClr val="29293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33626" y="1341374"/>
            <a:ext cx="7489825" cy="3816350"/>
          </a:xfrm>
          <a:custGeom>
            <a:avLst/>
            <a:gdLst/>
            <a:ahLst/>
            <a:cxnLst/>
            <a:rect l="l" t="t" r="r" b="b"/>
            <a:pathLst>
              <a:path w="7489825" h="3816350">
                <a:moveTo>
                  <a:pt x="0" y="3816350"/>
                </a:moveTo>
                <a:lnTo>
                  <a:pt x="7489825" y="3816350"/>
                </a:lnTo>
                <a:lnTo>
                  <a:pt x="7489825" y="0"/>
                </a:lnTo>
                <a:lnTo>
                  <a:pt x="0" y="0"/>
                </a:lnTo>
                <a:lnTo>
                  <a:pt x="0" y="381635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3626" y="1341374"/>
            <a:ext cx="7489825" cy="3816350"/>
          </a:xfrm>
          <a:custGeom>
            <a:avLst/>
            <a:gdLst/>
            <a:ahLst/>
            <a:cxnLst/>
            <a:rect l="l" t="t" r="r" b="b"/>
            <a:pathLst>
              <a:path w="7489825" h="3816350">
                <a:moveTo>
                  <a:pt x="0" y="3816350"/>
                </a:moveTo>
                <a:lnTo>
                  <a:pt x="7489825" y="3816350"/>
                </a:lnTo>
                <a:lnTo>
                  <a:pt x="7489825" y="0"/>
                </a:lnTo>
                <a:lnTo>
                  <a:pt x="0" y="0"/>
                </a:lnTo>
                <a:lnTo>
                  <a:pt x="0" y="3816350"/>
                </a:lnTo>
                <a:close/>
              </a:path>
            </a:pathLst>
          </a:custGeom>
          <a:ln w="12700">
            <a:solidFill>
              <a:srgbClr val="29293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462" y="2205101"/>
            <a:ext cx="1716405" cy="1440180"/>
          </a:xfrm>
          <a:custGeom>
            <a:avLst/>
            <a:gdLst/>
            <a:ahLst/>
            <a:cxnLst/>
            <a:rect l="l" t="t" r="r" b="b"/>
            <a:pathLst>
              <a:path w="1716405" h="1440179">
                <a:moveTo>
                  <a:pt x="0" y="1439799"/>
                </a:moveTo>
                <a:lnTo>
                  <a:pt x="1716024" y="1439799"/>
                </a:lnTo>
                <a:lnTo>
                  <a:pt x="1716024" y="0"/>
                </a:lnTo>
                <a:lnTo>
                  <a:pt x="0" y="0"/>
                </a:lnTo>
                <a:lnTo>
                  <a:pt x="0" y="1439799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462" y="2205101"/>
            <a:ext cx="1716405" cy="1440180"/>
          </a:xfrm>
          <a:custGeom>
            <a:avLst/>
            <a:gdLst/>
            <a:ahLst/>
            <a:cxnLst/>
            <a:rect l="l" t="t" r="r" b="b"/>
            <a:pathLst>
              <a:path w="1716405" h="1440179">
                <a:moveTo>
                  <a:pt x="0" y="1439799"/>
                </a:moveTo>
                <a:lnTo>
                  <a:pt x="1716024" y="1439799"/>
                </a:lnTo>
                <a:lnTo>
                  <a:pt x="1716024" y="0"/>
                </a:lnTo>
                <a:lnTo>
                  <a:pt x="0" y="0"/>
                </a:lnTo>
                <a:lnTo>
                  <a:pt x="0" y="1439799"/>
                </a:lnTo>
                <a:close/>
              </a:path>
            </a:pathLst>
          </a:custGeom>
          <a:ln w="12700">
            <a:solidFill>
              <a:srgbClr val="29293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78075" y="1700276"/>
            <a:ext cx="2341880" cy="10795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85090" marR="578485">
              <a:lnSpc>
                <a:spcPct val="100000"/>
              </a:lnSpc>
            </a:pP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u1 ~ </a:t>
            </a:r>
            <a:r>
              <a:rPr dirty="0" sz="1200" spc="-5" b="1">
                <a:solidFill>
                  <a:srgbClr val="292934"/>
                </a:solidFill>
                <a:latin typeface="Times New Roman"/>
                <a:cs typeface="Times New Roman"/>
              </a:rPr>
              <a:t>u </a:t>
            </a: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(0,1) </a:t>
            </a:r>
            <a:r>
              <a:rPr dirty="0" sz="1200" spc="-10" b="1">
                <a:solidFill>
                  <a:srgbClr val="292934"/>
                </a:solidFill>
                <a:latin typeface="Times New Roman"/>
                <a:cs typeface="Times New Roman"/>
              </a:rPr>
              <a:t>üret </a:t>
            </a: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ve x1=u1  u2 ~ </a:t>
            </a:r>
            <a:r>
              <a:rPr dirty="0" sz="1200" spc="-5" b="1">
                <a:solidFill>
                  <a:srgbClr val="292934"/>
                </a:solidFill>
                <a:latin typeface="Times New Roman"/>
                <a:cs typeface="Times New Roman"/>
              </a:rPr>
              <a:t>u </a:t>
            </a: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(0,1) </a:t>
            </a:r>
            <a:r>
              <a:rPr dirty="0" sz="1200" spc="-10" b="1">
                <a:solidFill>
                  <a:srgbClr val="292934"/>
                </a:solidFill>
                <a:latin typeface="Times New Roman"/>
                <a:cs typeface="Times New Roman"/>
              </a:rPr>
              <a:t>üret </a:t>
            </a: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ve y1=u2  u3 ~ </a:t>
            </a:r>
            <a:r>
              <a:rPr dirty="0" sz="1200" spc="-5" b="1">
                <a:solidFill>
                  <a:srgbClr val="292934"/>
                </a:solidFill>
                <a:latin typeface="Times New Roman"/>
                <a:cs typeface="Times New Roman"/>
              </a:rPr>
              <a:t>u </a:t>
            </a: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(0,1) </a:t>
            </a:r>
            <a:r>
              <a:rPr dirty="0" sz="1200" spc="-10" b="1">
                <a:solidFill>
                  <a:srgbClr val="292934"/>
                </a:solidFill>
                <a:latin typeface="Times New Roman"/>
                <a:cs typeface="Times New Roman"/>
              </a:rPr>
              <a:t>üret </a:t>
            </a: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ve x2=u3  u4 ~ </a:t>
            </a:r>
            <a:r>
              <a:rPr dirty="0" sz="1200" spc="-5" b="1">
                <a:solidFill>
                  <a:srgbClr val="292934"/>
                </a:solidFill>
                <a:latin typeface="Times New Roman"/>
                <a:cs typeface="Times New Roman"/>
              </a:rPr>
              <a:t>u </a:t>
            </a: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(0,1) </a:t>
            </a:r>
            <a:r>
              <a:rPr dirty="0" sz="1200" spc="-10" b="1">
                <a:solidFill>
                  <a:srgbClr val="292934"/>
                </a:solidFill>
                <a:latin typeface="Times New Roman"/>
                <a:cs typeface="Times New Roman"/>
              </a:rPr>
              <a:t>üret </a:t>
            </a: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r>
              <a:rPr dirty="0" sz="1200" spc="-9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92934"/>
                </a:solidFill>
                <a:latin typeface="Times New Roman"/>
                <a:cs typeface="Times New Roman"/>
              </a:rPr>
              <a:t>y2=u4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4675" y="3644900"/>
            <a:ext cx="1440180" cy="720725"/>
          </a:xfrm>
          <a:custGeom>
            <a:avLst/>
            <a:gdLst/>
            <a:ahLst/>
            <a:cxnLst/>
            <a:rect l="l" t="t" r="r" b="b"/>
            <a:pathLst>
              <a:path w="1440179" h="720725">
                <a:moveTo>
                  <a:pt x="719963" y="0"/>
                </a:moveTo>
                <a:lnTo>
                  <a:pt x="0" y="360425"/>
                </a:lnTo>
                <a:lnTo>
                  <a:pt x="719963" y="720725"/>
                </a:lnTo>
                <a:lnTo>
                  <a:pt x="1439926" y="360425"/>
                </a:lnTo>
                <a:lnTo>
                  <a:pt x="719963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54675" y="3644900"/>
            <a:ext cx="1440180" cy="720725"/>
          </a:xfrm>
          <a:custGeom>
            <a:avLst/>
            <a:gdLst/>
            <a:ahLst/>
            <a:cxnLst/>
            <a:rect l="l" t="t" r="r" b="b"/>
            <a:pathLst>
              <a:path w="1440179" h="720725">
                <a:moveTo>
                  <a:pt x="0" y="360425"/>
                </a:moveTo>
                <a:lnTo>
                  <a:pt x="719963" y="0"/>
                </a:lnTo>
                <a:lnTo>
                  <a:pt x="1439926" y="360425"/>
                </a:lnTo>
                <a:lnTo>
                  <a:pt x="719963" y="720725"/>
                </a:lnTo>
                <a:lnTo>
                  <a:pt x="0" y="360425"/>
                </a:lnTo>
                <a:close/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94221" y="3861561"/>
            <a:ext cx="60642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dirty="0" sz="1800" spc="-15" b="1">
                <a:solidFill>
                  <a:srgbClr val="292934"/>
                </a:solidFill>
                <a:latin typeface="Times New Roman"/>
                <a:cs typeface="Times New Roman"/>
              </a:rPr>
              <a:t>&lt;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0.8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6976" y="3644900"/>
            <a:ext cx="1452880" cy="790575"/>
          </a:xfrm>
          <a:custGeom>
            <a:avLst/>
            <a:gdLst/>
            <a:ahLst/>
            <a:cxnLst/>
            <a:rect l="l" t="t" r="r" b="b"/>
            <a:pathLst>
              <a:path w="1452879" h="790575">
                <a:moveTo>
                  <a:pt x="726186" y="0"/>
                </a:moveTo>
                <a:lnTo>
                  <a:pt x="0" y="395350"/>
                </a:lnTo>
                <a:lnTo>
                  <a:pt x="726186" y="790575"/>
                </a:lnTo>
                <a:lnTo>
                  <a:pt x="1452499" y="395350"/>
                </a:lnTo>
                <a:lnTo>
                  <a:pt x="726186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6976" y="3644900"/>
            <a:ext cx="1452880" cy="790575"/>
          </a:xfrm>
          <a:custGeom>
            <a:avLst/>
            <a:gdLst/>
            <a:ahLst/>
            <a:cxnLst/>
            <a:rect l="l" t="t" r="r" b="b"/>
            <a:pathLst>
              <a:path w="1452879" h="790575">
                <a:moveTo>
                  <a:pt x="0" y="395350"/>
                </a:moveTo>
                <a:lnTo>
                  <a:pt x="726186" y="0"/>
                </a:lnTo>
                <a:lnTo>
                  <a:pt x="1452499" y="395350"/>
                </a:lnTo>
                <a:lnTo>
                  <a:pt x="726186" y="790575"/>
                </a:lnTo>
                <a:lnTo>
                  <a:pt x="0" y="395350"/>
                </a:lnTo>
                <a:close/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79316" y="3896614"/>
            <a:ext cx="77787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1800" spc="-15" b="1">
                <a:solidFill>
                  <a:srgbClr val="292934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6426" y="1989137"/>
            <a:ext cx="938530" cy="433705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N=N+1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13576" y="1844675"/>
            <a:ext cx="2573655" cy="720725"/>
          </a:xfrm>
          <a:custGeom>
            <a:avLst/>
            <a:gdLst/>
            <a:ahLst/>
            <a:cxnLst/>
            <a:rect l="l" t="t" r="r" b="b"/>
            <a:pathLst>
              <a:path w="2573654" h="720725">
                <a:moveTo>
                  <a:pt x="0" y="720725"/>
                </a:moveTo>
                <a:lnTo>
                  <a:pt x="2573274" y="720725"/>
                </a:lnTo>
                <a:lnTo>
                  <a:pt x="2573274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13576" y="1844675"/>
            <a:ext cx="2573655" cy="720725"/>
          </a:xfrm>
          <a:custGeom>
            <a:avLst/>
            <a:gdLst/>
            <a:ahLst/>
            <a:cxnLst/>
            <a:rect l="l" t="t" r="r" b="b"/>
            <a:pathLst>
              <a:path w="2573654" h="720725">
                <a:moveTo>
                  <a:pt x="0" y="720725"/>
                </a:moveTo>
                <a:lnTo>
                  <a:pt x="2573274" y="720725"/>
                </a:lnTo>
                <a:lnTo>
                  <a:pt x="2573274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93205" y="2076958"/>
            <a:ext cx="200977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D=√(x</a:t>
            </a:r>
            <a:r>
              <a:rPr dirty="0" baseline="-21164" sz="1575" spc="-7" b="1">
                <a:solidFill>
                  <a:srgbClr val="292934"/>
                </a:solidFill>
                <a:latin typeface="Times New Roman"/>
                <a:cs typeface="Times New Roman"/>
              </a:rPr>
              <a:t>2  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– </a:t>
            </a:r>
            <a:r>
              <a:rPr dirty="0" sz="1600" b="1">
                <a:solidFill>
                  <a:srgbClr val="292934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b="1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1600" b="1">
                <a:solidFill>
                  <a:srgbClr val="292934"/>
                </a:solidFill>
                <a:latin typeface="Times New Roman"/>
                <a:cs typeface="Times New Roman"/>
              </a:rPr>
              <a:t>)</a:t>
            </a:r>
            <a:r>
              <a:rPr dirty="0" baseline="26455" sz="1575" b="1">
                <a:solidFill>
                  <a:srgbClr val="292934"/>
                </a:solidFill>
                <a:latin typeface="Times New Roman"/>
                <a:cs typeface="Times New Roman"/>
              </a:rPr>
              <a:t>2</a:t>
            </a:r>
            <a:r>
              <a:rPr dirty="0" sz="1600" b="1">
                <a:solidFill>
                  <a:srgbClr val="292934"/>
                </a:solidFill>
                <a:latin typeface="Times New Roman"/>
                <a:cs typeface="Times New Roman"/>
              </a:rPr>
              <a:t>+(y</a:t>
            </a:r>
            <a:r>
              <a:rPr dirty="0" baseline="-21164" sz="1575" b="1">
                <a:solidFill>
                  <a:srgbClr val="292934"/>
                </a:solidFill>
                <a:latin typeface="Times New Roman"/>
                <a:cs typeface="Times New Roman"/>
              </a:rPr>
              <a:t>1  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–</a:t>
            </a:r>
            <a:r>
              <a:rPr dirty="0" sz="1600" spc="-26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5" b="1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dirty="0" baseline="-21164" sz="1575" spc="7" b="1">
                <a:solidFill>
                  <a:srgbClr val="292934"/>
                </a:solidFill>
                <a:latin typeface="Times New Roman"/>
                <a:cs typeface="Times New Roman"/>
              </a:rPr>
              <a:t>2</a:t>
            </a:r>
            <a:r>
              <a:rPr dirty="0" sz="1600" spc="5" b="1">
                <a:solidFill>
                  <a:srgbClr val="292934"/>
                </a:solidFill>
                <a:latin typeface="Times New Roman"/>
                <a:cs typeface="Times New Roman"/>
              </a:rPr>
              <a:t>)</a:t>
            </a:r>
            <a:r>
              <a:rPr dirty="0" baseline="26455" sz="1575" spc="7" b="1">
                <a:solidFill>
                  <a:srgbClr val="292934"/>
                </a:solidFill>
                <a:latin typeface="Times New Roman"/>
                <a:cs typeface="Times New Roman"/>
              </a:rPr>
              <a:t>2</a:t>
            </a:r>
            <a:endParaRPr baseline="26455" sz="15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3550" y="5661025"/>
            <a:ext cx="1481455" cy="647700"/>
          </a:xfrm>
          <a:prstGeom prst="rect">
            <a:avLst/>
          </a:prstGeom>
          <a:solidFill>
            <a:srgbClr val="92A199"/>
          </a:solidFill>
          <a:ln w="12700">
            <a:solidFill>
              <a:srgbClr val="292934"/>
            </a:solidFill>
          </a:ln>
        </p:spPr>
        <p:txBody>
          <a:bodyPr wrap="square" lIns="0" tIns="19050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500"/>
              </a:spcBef>
            </a:pPr>
            <a:r>
              <a:rPr dirty="0" sz="1600" b="1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baseline="-21164" sz="1575" b="1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1600" b="1">
                <a:solidFill>
                  <a:srgbClr val="292934"/>
                </a:solidFill>
                <a:latin typeface="Times New Roman"/>
                <a:cs typeface="Times New Roman"/>
              </a:rPr>
              <a:t>/ 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1600" spc="-7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hesapla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0353" y="3685158"/>
            <a:ext cx="53276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5" b="1">
                <a:solidFill>
                  <a:srgbClr val="292934"/>
                </a:solidFill>
                <a:latin typeface="Times New Roman"/>
                <a:cs typeface="Times New Roman"/>
              </a:rPr>
              <a:t>H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ay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ır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8625" y="2636773"/>
            <a:ext cx="1403350" cy="576580"/>
          </a:xfrm>
          <a:custGeom>
            <a:avLst/>
            <a:gdLst/>
            <a:ahLst/>
            <a:cxnLst/>
            <a:rect l="l" t="t" r="r" b="b"/>
            <a:pathLst>
              <a:path w="1403350" h="576580">
                <a:moveTo>
                  <a:pt x="1177544" y="0"/>
                </a:moveTo>
                <a:lnTo>
                  <a:pt x="225767" y="0"/>
                </a:lnTo>
                <a:lnTo>
                  <a:pt x="185185" y="4643"/>
                </a:lnTo>
                <a:lnTo>
                  <a:pt x="146989" y="18030"/>
                </a:lnTo>
                <a:lnTo>
                  <a:pt x="111818" y="39346"/>
                </a:lnTo>
                <a:lnTo>
                  <a:pt x="80308" y="67777"/>
                </a:lnTo>
                <a:lnTo>
                  <a:pt x="53097" y="102510"/>
                </a:lnTo>
                <a:lnTo>
                  <a:pt x="30823" y="142729"/>
                </a:lnTo>
                <a:lnTo>
                  <a:pt x="14124" y="187620"/>
                </a:lnTo>
                <a:lnTo>
                  <a:pt x="3637" y="236369"/>
                </a:lnTo>
                <a:lnTo>
                  <a:pt x="0" y="288163"/>
                </a:lnTo>
                <a:lnTo>
                  <a:pt x="3637" y="339956"/>
                </a:lnTo>
                <a:lnTo>
                  <a:pt x="14124" y="388705"/>
                </a:lnTo>
                <a:lnTo>
                  <a:pt x="30823" y="433596"/>
                </a:lnTo>
                <a:lnTo>
                  <a:pt x="53097" y="473815"/>
                </a:lnTo>
                <a:lnTo>
                  <a:pt x="80308" y="508548"/>
                </a:lnTo>
                <a:lnTo>
                  <a:pt x="111818" y="536979"/>
                </a:lnTo>
                <a:lnTo>
                  <a:pt x="146989" y="558295"/>
                </a:lnTo>
                <a:lnTo>
                  <a:pt x="185185" y="571682"/>
                </a:lnTo>
                <a:lnTo>
                  <a:pt x="225767" y="576326"/>
                </a:lnTo>
                <a:lnTo>
                  <a:pt x="1177544" y="576326"/>
                </a:lnTo>
                <a:lnTo>
                  <a:pt x="1218134" y="571682"/>
                </a:lnTo>
                <a:lnTo>
                  <a:pt x="1256336" y="558295"/>
                </a:lnTo>
                <a:lnTo>
                  <a:pt x="1291514" y="536979"/>
                </a:lnTo>
                <a:lnTo>
                  <a:pt x="1323029" y="508548"/>
                </a:lnTo>
                <a:lnTo>
                  <a:pt x="1350244" y="473815"/>
                </a:lnTo>
                <a:lnTo>
                  <a:pt x="1372521" y="433596"/>
                </a:lnTo>
                <a:lnTo>
                  <a:pt x="1389223" y="388705"/>
                </a:lnTo>
                <a:lnTo>
                  <a:pt x="1399712" y="339956"/>
                </a:lnTo>
                <a:lnTo>
                  <a:pt x="1403350" y="288163"/>
                </a:lnTo>
                <a:lnTo>
                  <a:pt x="1399712" y="236369"/>
                </a:lnTo>
                <a:lnTo>
                  <a:pt x="1389223" y="187620"/>
                </a:lnTo>
                <a:lnTo>
                  <a:pt x="1372521" y="142729"/>
                </a:lnTo>
                <a:lnTo>
                  <a:pt x="1350244" y="102510"/>
                </a:lnTo>
                <a:lnTo>
                  <a:pt x="1323029" y="67777"/>
                </a:lnTo>
                <a:lnTo>
                  <a:pt x="1291514" y="39346"/>
                </a:lnTo>
                <a:lnTo>
                  <a:pt x="1256336" y="18030"/>
                </a:lnTo>
                <a:lnTo>
                  <a:pt x="1218134" y="4643"/>
                </a:lnTo>
                <a:lnTo>
                  <a:pt x="1177544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046976" y="3756405"/>
            <a:ext cx="150876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0350" algn="l"/>
                <a:tab pos="1494790" algn="l"/>
              </a:tabLst>
            </a:pPr>
            <a:r>
              <a:rPr dirty="0" sz="1600" spc="-5" b="1" u="sng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 u="sng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1600" spc="-5" b="1" u="sng">
                <a:solidFill>
                  <a:srgbClr val="292934"/>
                </a:solidFill>
                <a:latin typeface="Times New Roman"/>
                <a:cs typeface="Times New Roman"/>
              </a:rPr>
              <a:t>Evet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8625" y="2636773"/>
            <a:ext cx="1403350" cy="576580"/>
          </a:xfrm>
          <a:custGeom>
            <a:avLst/>
            <a:gdLst/>
            <a:ahLst/>
            <a:cxnLst/>
            <a:rect l="l" t="t" r="r" b="b"/>
            <a:pathLst>
              <a:path w="1403350" h="576580">
                <a:moveTo>
                  <a:pt x="225767" y="0"/>
                </a:moveTo>
                <a:lnTo>
                  <a:pt x="1177544" y="0"/>
                </a:lnTo>
                <a:lnTo>
                  <a:pt x="1218134" y="4643"/>
                </a:lnTo>
                <a:lnTo>
                  <a:pt x="1256336" y="18030"/>
                </a:lnTo>
                <a:lnTo>
                  <a:pt x="1291514" y="39346"/>
                </a:lnTo>
                <a:lnTo>
                  <a:pt x="1323029" y="67777"/>
                </a:lnTo>
                <a:lnTo>
                  <a:pt x="1350244" y="102510"/>
                </a:lnTo>
                <a:lnTo>
                  <a:pt x="1372521" y="142729"/>
                </a:lnTo>
                <a:lnTo>
                  <a:pt x="1389223" y="187620"/>
                </a:lnTo>
                <a:lnTo>
                  <a:pt x="1399712" y="236369"/>
                </a:lnTo>
                <a:lnTo>
                  <a:pt x="1403350" y="288163"/>
                </a:lnTo>
                <a:lnTo>
                  <a:pt x="1399712" y="339956"/>
                </a:lnTo>
                <a:lnTo>
                  <a:pt x="1389223" y="388705"/>
                </a:lnTo>
                <a:lnTo>
                  <a:pt x="1372521" y="433596"/>
                </a:lnTo>
                <a:lnTo>
                  <a:pt x="1350244" y="473815"/>
                </a:lnTo>
                <a:lnTo>
                  <a:pt x="1323029" y="508548"/>
                </a:lnTo>
                <a:lnTo>
                  <a:pt x="1291514" y="536979"/>
                </a:lnTo>
                <a:lnTo>
                  <a:pt x="1256336" y="558295"/>
                </a:lnTo>
                <a:lnTo>
                  <a:pt x="1218134" y="571682"/>
                </a:lnTo>
                <a:lnTo>
                  <a:pt x="1177544" y="576326"/>
                </a:lnTo>
                <a:lnTo>
                  <a:pt x="225767" y="576326"/>
                </a:lnTo>
                <a:lnTo>
                  <a:pt x="185185" y="571682"/>
                </a:lnTo>
                <a:lnTo>
                  <a:pt x="146989" y="558295"/>
                </a:lnTo>
                <a:lnTo>
                  <a:pt x="111818" y="536979"/>
                </a:lnTo>
                <a:lnTo>
                  <a:pt x="80308" y="508548"/>
                </a:lnTo>
                <a:lnTo>
                  <a:pt x="53097" y="473815"/>
                </a:lnTo>
                <a:lnTo>
                  <a:pt x="30823" y="433596"/>
                </a:lnTo>
                <a:lnTo>
                  <a:pt x="14124" y="388705"/>
                </a:lnTo>
                <a:lnTo>
                  <a:pt x="3637" y="339956"/>
                </a:lnTo>
                <a:lnTo>
                  <a:pt x="0" y="288163"/>
                </a:lnTo>
                <a:lnTo>
                  <a:pt x="3637" y="236369"/>
                </a:lnTo>
                <a:lnTo>
                  <a:pt x="14124" y="187620"/>
                </a:lnTo>
                <a:lnTo>
                  <a:pt x="30823" y="142729"/>
                </a:lnTo>
                <a:lnTo>
                  <a:pt x="53097" y="102510"/>
                </a:lnTo>
                <a:lnTo>
                  <a:pt x="80308" y="67777"/>
                </a:lnTo>
                <a:lnTo>
                  <a:pt x="111818" y="39346"/>
                </a:lnTo>
                <a:lnTo>
                  <a:pt x="146989" y="18030"/>
                </a:lnTo>
                <a:lnTo>
                  <a:pt x="185185" y="4643"/>
                </a:lnTo>
                <a:lnTo>
                  <a:pt x="225767" y="0"/>
                </a:lnTo>
                <a:close/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73735" y="2781046"/>
            <a:ext cx="78676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BA</a:t>
            </a:r>
            <a:r>
              <a:rPr dirty="0" sz="1800" spc="-15" b="1">
                <a:solidFill>
                  <a:srgbClr val="292934"/>
                </a:solidFill>
                <a:latin typeface="Times New Roman"/>
                <a:cs typeface="Times New Roman"/>
              </a:rPr>
              <a:t>Ş</a:t>
            </a: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18450" y="4365625"/>
            <a:ext cx="1298575" cy="647700"/>
          </a:xfrm>
          <a:custGeom>
            <a:avLst/>
            <a:gdLst/>
            <a:ahLst/>
            <a:cxnLst/>
            <a:rect l="l" t="t" r="r" b="b"/>
            <a:pathLst>
              <a:path w="1298575" h="647700">
                <a:moveTo>
                  <a:pt x="0" y="647700"/>
                </a:moveTo>
                <a:lnTo>
                  <a:pt x="1298575" y="647700"/>
                </a:lnTo>
                <a:lnTo>
                  <a:pt x="12985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18450" y="4365625"/>
            <a:ext cx="1298575" cy="647700"/>
          </a:xfrm>
          <a:custGeom>
            <a:avLst/>
            <a:gdLst/>
            <a:ahLst/>
            <a:cxnLst/>
            <a:rect l="l" t="t" r="r" b="b"/>
            <a:pathLst>
              <a:path w="1298575" h="647700">
                <a:moveTo>
                  <a:pt x="0" y="647700"/>
                </a:moveTo>
                <a:lnTo>
                  <a:pt x="1298575" y="647700"/>
                </a:lnTo>
                <a:lnTo>
                  <a:pt x="12985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998332" y="4545838"/>
            <a:ext cx="937894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baseline="-20833" sz="1800" spc="-7" b="1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=</a:t>
            </a:r>
            <a:r>
              <a:rPr dirty="0" sz="1800" spc="-8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baseline="-20833" sz="1800" spc="-15" b="1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1800" spc="-10" b="1">
                <a:solidFill>
                  <a:srgbClr val="292934"/>
                </a:solidFill>
                <a:latin typeface="Times New Roman"/>
                <a:cs typeface="Times New Roman"/>
              </a:rPr>
              <a:t>+1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54675" y="5661025"/>
            <a:ext cx="1403350" cy="576580"/>
          </a:xfrm>
          <a:custGeom>
            <a:avLst/>
            <a:gdLst/>
            <a:ahLst/>
            <a:cxnLst/>
            <a:rect l="l" t="t" r="r" b="b"/>
            <a:pathLst>
              <a:path w="1403350" h="576579">
                <a:moveTo>
                  <a:pt x="1177544" y="0"/>
                </a:moveTo>
                <a:lnTo>
                  <a:pt x="225805" y="0"/>
                </a:lnTo>
                <a:lnTo>
                  <a:pt x="185215" y="4642"/>
                </a:lnTo>
                <a:lnTo>
                  <a:pt x="147013" y="18026"/>
                </a:lnTo>
                <a:lnTo>
                  <a:pt x="111835" y="39339"/>
                </a:lnTo>
                <a:lnTo>
                  <a:pt x="80320" y="67766"/>
                </a:lnTo>
                <a:lnTo>
                  <a:pt x="53105" y="102493"/>
                </a:lnTo>
                <a:lnTo>
                  <a:pt x="30828" y="142706"/>
                </a:lnTo>
                <a:lnTo>
                  <a:pt x="14126" y="187592"/>
                </a:lnTo>
                <a:lnTo>
                  <a:pt x="3637" y="236336"/>
                </a:lnTo>
                <a:lnTo>
                  <a:pt x="0" y="288124"/>
                </a:lnTo>
                <a:lnTo>
                  <a:pt x="3637" y="339917"/>
                </a:lnTo>
                <a:lnTo>
                  <a:pt x="14126" y="388664"/>
                </a:lnTo>
                <a:lnTo>
                  <a:pt x="30828" y="433552"/>
                </a:lnTo>
                <a:lnTo>
                  <a:pt x="53105" y="473767"/>
                </a:lnTo>
                <a:lnTo>
                  <a:pt x="80320" y="508495"/>
                </a:lnTo>
                <a:lnTo>
                  <a:pt x="111835" y="536922"/>
                </a:lnTo>
                <a:lnTo>
                  <a:pt x="147013" y="558235"/>
                </a:lnTo>
                <a:lnTo>
                  <a:pt x="185215" y="571620"/>
                </a:lnTo>
                <a:lnTo>
                  <a:pt x="225805" y="576262"/>
                </a:lnTo>
                <a:lnTo>
                  <a:pt x="1177544" y="576262"/>
                </a:lnTo>
                <a:lnTo>
                  <a:pt x="1218134" y="571620"/>
                </a:lnTo>
                <a:lnTo>
                  <a:pt x="1256336" y="558235"/>
                </a:lnTo>
                <a:lnTo>
                  <a:pt x="1291514" y="536922"/>
                </a:lnTo>
                <a:lnTo>
                  <a:pt x="1323029" y="508495"/>
                </a:lnTo>
                <a:lnTo>
                  <a:pt x="1350244" y="473767"/>
                </a:lnTo>
                <a:lnTo>
                  <a:pt x="1372521" y="433552"/>
                </a:lnTo>
                <a:lnTo>
                  <a:pt x="1389223" y="388664"/>
                </a:lnTo>
                <a:lnTo>
                  <a:pt x="1399712" y="339917"/>
                </a:lnTo>
                <a:lnTo>
                  <a:pt x="1403350" y="288124"/>
                </a:lnTo>
                <a:lnTo>
                  <a:pt x="1399712" y="236336"/>
                </a:lnTo>
                <a:lnTo>
                  <a:pt x="1389223" y="187592"/>
                </a:lnTo>
                <a:lnTo>
                  <a:pt x="1372521" y="142706"/>
                </a:lnTo>
                <a:lnTo>
                  <a:pt x="1350244" y="102493"/>
                </a:lnTo>
                <a:lnTo>
                  <a:pt x="1323029" y="67766"/>
                </a:lnTo>
                <a:lnTo>
                  <a:pt x="1291514" y="39339"/>
                </a:lnTo>
                <a:lnTo>
                  <a:pt x="1256336" y="18026"/>
                </a:lnTo>
                <a:lnTo>
                  <a:pt x="1218134" y="4642"/>
                </a:lnTo>
                <a:lnTo>
                  <a:pt x="1177544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54675" y="5661025"/>
            <a:ext cx="1403350" cy="576580"/>
          </a:xfrm>
          <a:custGeom>
            <a:avLst/>
            <a:gdLst/>
            <a:ahLst/>
            <a:cxnLst/>
            <a:rect l="l" t="t" r="r" b="b"/>
            <a:pathLst>
              <a:path w="1403350" h="576579">
                <a:moveTo>
                  <a:pt x="225805" y="0"/>
                </a:moveTo>
                <a:lnTo>
                  <a:pt x="1177544" y="0"/>
                </a:lnTo>
                <a:lnTo>
                  <a:pt x="1218134" y="4642"/>
                </a:lnTo>
                <a:lnTo>
                  <a:pt x="1256336" y="18026"/>
                </a:lnTo>
                <a:lnTo>
                  <a:pt x="1291514" y="39339"/>
                </a:lnTo>
                <a:lnTo>
                  <a:pt x="1323029" y="67766"/>
                </a:lnTo>
                <a:lnTo>
                  <a:pt x="1350244" y="102493"/>
                </a:lnTo>
                <a:lnTo>
                  <a:pt x="1372521" y="142706"/>
                </a:lnTo>
                <a:lnTo>
                  <a:pt x="1389223" y="187592"/>
                </a:lnTo>
                <a:lnTo>
                  <a:pt x="1399712" y="236336"/>
                </a:lnTo>
                <a:lnTo>
                  <a:pt x="1403350" y="288124"/>
                </a:lnTo>
                <a:lnTo>
                  <a:pt x="1399712" y="339917"/>
                </a:lnTo>
                <a:lnTo>
                  <a:pt x="1389223" y="388664"/>
                </a:lnTo>
                <a:lnTo>
                  <a:pt x="1372521" y="433552"/>
                </a:lnTo>
                <a:lnTo>
                  <a:pt x="1350244" y="473767"/>
                </a:lnTo>
                <a:lnTo>
                  <a:pt x="1323029" y="508495"/>
                </a:lnTo>
                <a:lnTo>
                  <a:pt x="1291514" y="536922"/>
                </a:lnTo>
                <a:lnTo>
                  <a:pt x="1256336" y="558235"/>
                </a:lnTo>
                <a:lnTo>
                  <a:pt x="1218134" y="571620"/>
                </a:lnTo>
                <a:lnTo>
                  <a:pt x="1177544" y="576262"/>
                </a:lnTo>
                <a:lnTo>
                  <a:pt x="225805" y="576262"/>
                </a:lnTo>
                <a:lnTo>
                  <a:pt x="185215" y="571620"/>
                </a:lnTo>
                <a:lnTo>
                  <a:pt x="147013" y="558235"/>
                </a:lnTo>
                <a:lnTo>
                  <a:pt x="111835" y="536922"/>
                </a:lnTo>
                <a:lnTo>
                  <a:pt x="80320" y="508495"/>
                </a:lnTo>
                <a:lnTo>
                  <a:pt x="53105" y="473767"/>
                </a:lnTo>
                <a:lnTo>
                  <a:pt x="30828" y="433552"/>
                </a:lnTo>
                <a:lnTo>
                  <a:pt x="14126" y="388664"/>
                </a:lnTo>
                <a:lnTo>
                  <a:pt x="3637" y="339917"/>
                </a:lnTo>
                <a:lnTo>
                  <a:pt x="0" y="288124"/>
                </a:lnTo>
                <a:lnTo>
                  <a:pt x="3637" y="236336"/>
                </a:lnTo>
                <a:lnTo>
                  <a:pt x="14126" y="187592"/>
                </a:lnTo>
                <a:lnTo>
                  <a:pt x="30828" y="142706"/>
                </a:lnTo>
                <a:lnTo>
                  <a:pt x="53105" y="102493"/>
                </a:lnTo>
                <a:lnTo>
                  <a:pt x="80320" y="67766"/>
                </a:lnTo>
                <a:lnTo>
                  <a:pt x="111835" y="39339"/>
                </a:lnTo>
                <a:lnTo>
                  <a:pt x="147013" y="18026"/>
                </a:lnTo>
                <a:lnTo>
                  <a:pt x="185215" y="4642"/>
                </a:lnTo>
                <a:lnTo>
                  <a:pt x="225805" y="0"/>
                </a:lnTo>
                <a:close/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800471" y="5805830"/>
            <a:ext cx="51943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292934"/>
                </a:solidFill>
                <a:latin typeface="Times New Roman"/>
                <a:cs typeface="Times New Roman"/>
              </a:rPr>
              <a:t>DUR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19573" y="2167001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390525" y="0"/>
                </a:moveTo>
                <a:lnTo>
                  <a:pt x="390525" y="76200"/>
                </a:lnTo>
                <a:lnTo>
                  <a:pt x="457326" y="42799"/>
                </a:lnTo>
                <a:lnTo>
                  <a:pt x="403225" y="42799"/>
                </a:lnTo>
                <a:lnTo>
                  <a:pt x="403225" y="33274"/>
                </a:lnTo>
                <a:lnTo>
                  <a:pt x="457073" y="33274"/>
                </a:lnTo>
                <a:lnTo>
                  <a:pt x="390525" y="0"/>
                </a:lnTo>
                <a:close/>
              </a:path>
              <a:path w="466725" h="76200">
                <a:moveTo>
                  <a:pt x="390525" y="33274"/>
                </a:moveTo>
                <a:lnTo>
                  <a:pt x="126" y="33274"/>
                </a:lnTo>
                <a:lnTo>
                  <a:pt x="0" y="42799"/>
                </a:lnTo>
                <a:lnTo>
                  <a:pt x="390525" y="42799"/>
                </a:lnTo>
                <a:lnTo>
                  <a:pt x="390525" y="33274"/>
                </a:lnTo>
                <a:close/>
              </a:path>
              <a:path w="466725" h="76200">
                <a:moveTo>
                  <a:pt x="457073" y="33274"/>
                </a:moveTo>
                <a:lnTo>
                  <a:pt x="403225" y="33274"/>
                </a:lnTo>
                <a:lnTo>
                  <a:pt x="403225" y="42799"/>
                </a:lnTo>
                <a:lnTo>
                  <a:pt x="457326" y="42799"/>
                </a:lnTo>
                <a:lnTo>
                  <a:pt x="466725" y="38100"/>
                </a:lnTo>
                <a:lnTo>
                  <a:pt x="457073" y="3327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22923" y="2167001"/>
            <a:ext cx="390525" cy="76200"/>
          </a:xfrm>
          <a:custGeom>
            <a:avLst/>
            <a:gdLst/>
            <a:ahLst/>
            <a:cxnLst/>
            <a:rect l="l" t="t" r="r" b="b"/>
            <a:pathLst>
              <a:path w="390525" h="76200">
                <a:moveTo>
                  <a:pt x="314325" y="0"/>
                </a:moveTo>
                <a:lnTo>
                  <a:pt x="314325" y="76200"/>
                </a:lnTo>
                <a:lnTo>
                  <a:pt x="381126" y="42799"/>
                </a:lnTo>
                <a:lnTo>
                  <a:pt x="327025" y="42799"/>
                </a:lnTo>
                <a:lnTo>
                  <a:pt x="327025" y="33274"/>
                </a:lnTo>
                <a:lnTo>
                  <a:pt x="380873" y="33274"/>
                </a:lnTo>
                <a:lnTo>
                  <a:pt x="314325" y="0"/>
                </a:lnTo>
                <a:close/>
              </a:path>
              <a:path w="390525" h="76200">
                <a:moveTo>
                  <a:pt x="314325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14325" y="42799"/>
                </a:lnTo>
                <a:lnTo>
                  <a:pt x="314325" y="33274"/>
                </a:lnTo>
                <a:close/>
              </a:path>
              <a:path w="390525" h="76200">
                <a:moveTo>
                  <a:pt x="380873" y="33274"/>
                </a:moveTo>
                <a:lnTo>
                  <a:pt x="327025" y="33274"/>
                </a:lnTo>
                <a:lnTo>
                  <a:pt x="327025" y="42799"/>
                </a:lnTo>
                <a:lnTo>
                  <a:pt x="381126" y="42799"/>
                </a:lnTo>
                <a:lnTo>
                  <a:pt x="390525" y="38100"/>
                </a:lnTo>
                <a:lnTo>
                  <a:pt x="380873" y="3327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61351" y="2565400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80">
                <a:moveTo>
                  <a:pt x="0" y="0"/>
                </a:moveTo>
                <a:lnTo>
                  <a:pt x="0" y="576326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56350" y="3141726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 h="0">
                <a:moveTo>
                  <a:pt x="140500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18250" y="3141598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33274" y="355600"/>
                </a:moveTo>
                <a:lnTo>
                  <a:pt x="0" y="355600"/>
                </a:lnTo>
                <a:lnTo>
                  <a:pt x="38100" y="431800"/>
                </a:lnTo>
                <a:lnTo>
                  <a:pt x="69850" y="368300"/>
                </a:lnTo>
                <a:lnTo>
                  <a:pt x="33274" y="368300"/>
                </a:lnTo>
                <a:lnTo>
                  <a:pt x="33274" y="355600"/>
                </a:lnTo>
                <a:close/>
              </a:path>
              <a:path w="76200" h="431800">
                <a:moveTo>
                  <a:pt x="42799" y="0"/>
                </a:moveTo>
                <a:lnTo>
                  <a:pt x="33274" y="0"/>
                </a:lnTo>
                <a:lnTo>
                  <a:pt x="33274" y="368300"/>
                </a:lnTo>
                <a:lnTo>
                  <a:pt x="42799" y="368300"/>
                </a:lnTo>
                <a:lnTo>
                  <a:pt x="42799" y="0"/>
                </a:lnTo>
                <a:close/>
              </a:path>
              <a:path w="76200" h="431800">
                <a:moveTo>
                  <a:pt x="76200" y="355600"/>
                </a:moveTo>
                <a:lnTo>
                  <a:pt x="42799" y="355600"/>
                </a:lnTo>
                <a:lnTo>
                  <a:pt x="42799" y="368300"/>
                </a:lnTo>
                <a:lnTo>
                  <a:pt x="69850" y="3683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04173" y="4005198"/>
            <a:ext cx="76200" cy="287655"/>
          </a:xfrm>
          <a:custGeom>
            <a:avLst/>
            <a:gdLst/>
            <a:ahLst/>
            <a:cxnLst/>
            <a:rect l="l" t="t" r="r" b="b"/>
            <a:pathLst>
              <a:path w="76200" h="287654">
                <a:moveTo>
                  <a:pt x="33400" y="211200"/>
                </a:moveTo>
                <a:lnTo>
                  <a:pt x="0" y="211200"/>
                </a:lnTo>
                <a:lnTo>
                  <a:pt x="38100" y="287400"/>
                </a:lnTo>
                <a:lnTo>
                  <a:pt x="69850" y="223900"/>
                </a:lnTo>
                <a:lnTo>
                  <a:pt x="33400" y="223900"/>
                </a:lnTo>
                <a:lnTo>
                  <a:pt x="33400" y="211200"/>
                </a:lnTo>
                <a:close/>
              </a:path>
              <a:path w="76200" h="287654">
                <a:moveTo>
                  <a:pt x="42925" y="0"/>
                </a:moveTo>
                <a:lnTo>
                  <a:pt x="33400" y="0"/>
                </a:lnTo>
                <a:lnTo>
                  <a:pt x="33400" y="223900"/>
                </a:lnTo>
                <a:lnTo>
                  <a:pt x="42925" y="223900"/>
                </a:lnTo>
                <a:lnTo>
                  <a:pt x="42925" y="0"/>
                </a:lnTo>
                <a:close/>
              </a:path>
              <a:path w="76200" h="287654">
                <a:moveTo>
                  <a:pt x="76200" y="211200"/>
                </a:moveTo>
                <a:lnTo>
                  <a:pt x="42925" y="211200"/>
                </a:lnTo>
                <a:lnTo>
                  <a:pt x="42925" y="223900"/>
                </a:lnTo>
                <a:lnTo>
                  <a:pt x="69850" y="223900"/>
                </a:lnTo>
                <a:lnTo>
                  <a:pt x="76200" y="21120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19701" y="3967098"/>
            <a:ext cx="935355" cy="76200"/>
          </a:xfrm>
          <a:custGeom>
            <a:avLst/>
            <a:gdLst/>
            <a:ahLst/>
            <a:cxnLst/>
            <a:rect l="l" t="t" r="r" b="b"/>
            <a:pathLst>
              <a:path w="9353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935354" h="76200">
                <a:moveTo>
                  <a:pt x="76200" y="33400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935354" h="76200">
                <a:moveTo>
                  <a:pt x="934974" y="33400"/>
                </a:moveTo>
                <a:lnTo>
                  <a:pt x="76200" y="33400"/>
                </a:lnTo>
                <a:lnTo>
                  <a:pt x="76200" y="42925"/>
                </a:lnTo>
                <a:lnTo>
                  <a:pt x="934974" y="42925"/>
                </a:lnTo>
                <a:lnTo>
                  <a:pt x="934974" y="3340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38651" y="4724400"/>
            <a:ext cx="3980179" cy="0"/>
          </a:xfrm>
          <a:custGeom>
            <a:avLst/>
            <a:gdLst/>
            <a:ahLst/>
            <a:cxnLst/>
            <a:rect l="l" t="t" r="r" b="b"/>
            <a:pathLst>
              <a:path w="3980179" h="0">
                <a:moveTo>
                  <a:pt x="39797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00423" y="4508500"/>
            <a:ext cx="76200" cy="215900"/>
          </a:xfrm>
          <a:custGeom>
            <a:avLst/>
            <a:gdLst/>
            <a:ahLst/>
            <a:cxnLst/>
            <a:rect l="l" t="t" r="r" b="b"/>
            <a:pathLst>
              <a:path w="76200" h="215900">
                <a:moveTo>
                  <a:pt x="42925" y="63500"/>
                </a:moveTo>
                <a:lnTo>
                  <a:pt x="33400" y="63500"/>
                </a:lnTo>
                <a:lnTo>
                  <a:pt x="33400" y="215900"/>
                </a:lnTo>
                <a:lnTo>
                  <a:pt x="42925" y="215900"/>
                </a:lnTo>
                <a:lnTo>
                  <a:pt x="42925" y="63500"/>
                </a:lnTo>
                <a:close/>
              </a:path>
              <a:path w="76200" h="215900">
                <a:moveTo>
                  <a:pt x="38100" y="0"/>
                </a:moveTo>
                <a:lnTo>
                  <a:pt x="0" y="76200"/>
                </a:lnTo>
                <a:lnTo>
                  <a:pt x="33400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15900">
                <a:moveTo>
                  <a:pt x="69850" y="63500"/>
                </a:moveTo>
                <a:lnTo>
                  <a:pt x="42925" y="63500"/>
                </a:lnTo>
                <a:lnTo>
                  <a:pt x="429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30500" y="2781300"/>
            <a:ext cx="76200" cy="1224280"/>
          </a:xfrm>
          <a:custGeom>
            <a:avLst/>
            <a:gdLst/>
            <a:ahLst/>
            <a:cxnLst/>
            <a:rect l="l" t="t" r="r" b="b"/>
            <a:pathLst>
              <a:path w="76200" h="1224279">
                <a:moveTo>
                  <a:pt x="42799" y="63500"/>
                </a:moveTo>
                <a:lnTo>
                  <a:pt x="33274" y="63500"/>
                </a:lnTo>
                <a:lnTo>
                  <a:pt x="33274" y="1224026"/>
                </a:lnTo>
                <a:lnTo>
                  <a:pt x="42799" y="1224026"/>
                </a:lnTo>
                <a:lnTo>
                  <a:pt x="42799" y="63500"/>
                </a:lnTo>
                <a:close/>
              </a:path>
              <a:path w="76200" h="1224279">
                <a:moveTo>
                  <a:pt x="38100" y="0"/>
                </a:moveTo>
                <a:lnTo>
                  <a:pt x="0" y="76200"/>
                </a:lnTo>
                <a:lnTo>
                  <a:pt x="33274" y="76200"/>
                </a:lnTo>
                <a:lnTo>
                  <a:pt x="3327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224279">
                <a:moveTo>
                  <a:pt x="69850" y="63500"/>
                </a:moveTo>
                <a:lnTo>
                  <a:pt x="42799" y="63500"/>
                </a:lnTo>
                <a:lnTo>
                  <a:pt x="42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33626" y="2924175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 h="0">
                <a:moveTo>
                  <a:pt x="0" y="0"/>
                </a:moveTo>
                <a:lnTo>
                  <a:pt x="311150" y="0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44776" y="2276475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700"/>
                </a:moveTo>
                <a:lnTo>
                  <a:pt x="0" y="0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44648" y="2238375"/>
            <a:ext cx="233679" cy="76200"/>
          </a:xfrm>
          <a:custGeom>
            <a:avLst/>
            <a:gdLst/>
            <a:ahLst/>
            <a:cxnLst/>
            <a:rect l="l" t="t" r="r" b="b"/>
            <a:pathLst>
              <a:path w="233680" h="76200">
                <a:moveTo>
                  <a:pt x="157225" y="0"/>
                </a:moveTo>
                <a:lnTo>
                  <a:pt x="157225" y="76200"/>
                </a:lnTo>
                <a:lnTo>
                  <a:pt x="224027" y="42799"/>
                </a:lnTo>
                <a:lnTo>
                  <a:pt x="169925" y="42799"/>
                </a:lnTo>
                <a:lnTo>
                  <a:pt x="169925" y="33274"/>
                </a:lnTo>
                <a:lnTo>
                  <a:pt x="223774" y="33274"/>
                </a:lnTo>
                <a:lnTo>
                  <a:pt x="157225" y="0"/>
                </a:lnTo>
                <a:close/>
              </a:path>
              <a:path w="233680" h="76200">
                <a:moveTo>
                  <a:pt x="157225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157225" y="42799"/>
                </a:lnTo>
                <a:lnTo>
                  <a:pt x="157225" y="33274"/>
                </a:lnTo>
                <a:close/>
              </a:path>
              <a:path w="233680" h="76200">
                <a:moveTo>
                  <a:pt x="223774" y="33274"/>
                </a:moveTo>
                <a:lnTo>
                  <a:pt x="169925" y="33274"/>
                </a:lnTo>
                <a:lnTo>
                  <a:pt x="169925" y="42799"/>
                </a:lnTo>
                <a:lnTo>
                  <a:pt x="224027" y="42799"/>
                </a:lnTo>
                <a:lnTo>
                  <a:pt x="233425" y="38100"/>
                </a:lnTo>
                <a:lnTo>
                  <a:pt x="223774" y="3327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84623" y="5911850"/>
            <a:ext cx="1170305" cy="76200"/>
          </a:xfrm>
          <a:custGeom>
            <a:avLst/>
            <a:gdLst/>
            <a:ahLst/>
            <a:cxnLst/>
            <a:rect l="l" t="t" r="r" b="b"/>
            <a:pathLst>
              <a:path w="1170304" h="76200">
                <a:moveTo>
                  <a:pt x="1093851" y="0"/>
                </a:moveTo>
                <a:lnTo>
                  <a:pt x="1093851" y="76200"/>
                </a:lnTo>
                <a:lnTo>
                  <a:pt x="1160526" y="42862"/>
                </a:lnTo>
                <a:lnTo>
                  <a:pt x="1106551" y="42862"/>
                </a:lnTo>
                <a:lnTo>
                  <a:pt x="1106551" y="33337"/>
                </a:lnTo>
                <a:lnTo>
                  <a:pt x="1160526" y="33337"/>
                </a:lnTo>
                <a:lnTo>
                  <a:pt x="1093851" y="0"/>
                </a:lnTo>
                <a:close/>
              </a:path>
              <a:path w="1170304" h="76200">
                <a:moveTo>
                  <a:pt x="1093851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1093851" y="42862"/>
                </a:lnTo>
                <a:lnTo>
                  <a:pt x="1093851" y="33337"/>
                </a:lnTo>
                <a:close/>
              </a:path>
              <a:path w="1170304" h="76200">
                <a:moveTo>
                  <a:pt x="1160526" y="33337"/>
                </a:moveTo>
                <a:lnTo>
                  <a:pt x="1106551" y="33337"/>
                </a:lnTo>
                <a:lnTo>
                  <a:pt x="1106551" y="42862"/>
                </a:lnTo>
                <a:lnTo>
                  <a:pt x="1160526" y="42862"/>
                </a:lnTo>
                <a:lnTo>
                  <a:pt x="1170051" y="38100"/>
                </a:lnTo>
                <a:lnTo>
                  <a:pt x="1160526" y="33337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89401" y="4292600"/>
            <a:ext cx="76200" cy="1297305"/>
          </a:xfrm>
          <a:custGeom>
            <a:avLst/>
            <a:gdLst/>
            <a:ahLst/>
            <a:cxnLst/>
            <a:rect l="l" t="t" r="r" b="b"/>
            <a:pathLst>
              <a:path w="76200" h="1297304">
                <a:moveTo>
                  <a:pt x="33274" y="1220724"/>
                </a:moveTo>
                <a:lnTo>
                  <a:pt x="0" y="1220724"/>
                </a:lnTo>
                <a:lnTo>
                  <a:pt x="38100" y="1296987"/>
                </a:lnTo>
                <a:lnTo>
                  <a:pt x="69791" y="1233551"/>
                </a:lnTo>
                <a:lnTo>
                  <a:pt x="33274" y="1233551"/>
                </a:lnTo>
                <a:lnTo>
                  <a:pt x="33274" y="1220724"/>
                </a:lnTo>
                <a:close/>
              </a:path>
              <a:path w="76200" h="1297304">
                <a:moveTo>
                  <a:pt x="42799" y="0"/>
                </a:moveTo>
                <a:lnTo>
                  <a:pt x="33274" y="0"/>
                </a:lnTo>
                <a:lnTo>
                  <a:pt x="33274" y="1233551"/>
                </a:lnTo>
                <a:lnTo>
                  <a:pt x="42799" y="1233551"/>
                </a:lnTo>
                <a:lnTo>
                  <a:pt x="42799" y="0"/>
                </a:lnTo>
                <a:close/>
              </a:path>
              <a:path w="76200" h="1297304">
                <a:moveTo>
                  <a:pt x="76200" y="1220724"/>
                </a:moveTo>
                <a:lnTo>
                  <a:pt x="42799" y="1220724"/>
                </a:lnTo>
                <a:lnTo>
                  <a:pt x="42799" y="1233551"/>
                </a:lnTo>
                <a:lnTo>
                  <a:pt x="69791" y="1233551"/>
                </a:lnTo>
                <a:lnTo>
                  <a:pt x="76200" y="122072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004820" y="4621783"/>
            <a:ext cx="42100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1600" b="1">
                <a:solidFill>
                  <a:srgbClr val="292934"/>
                </a:solidFill>
                <a:latin typeface="Times New Roman"/>
                <a:cs typeface="Times New Roman"/>
              </a:rPr>
              <a:t>v</a:t>
            </a: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66670" y="3685158"/>
            <a:ext cx="12306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01675" algn="l"/>
                <a:tab pos="1217295" algn="l"/>
              </a:tabLst>
            </a:pPr>
            <a:r>
              <a:rPr dirty="0" sz="1600" spc="-5" b="1">
                <a:solidFill>
                  <a:srgbClr val="292934"/>
                </a:solidFill>
                <a:latin typeface="Times New Roman"/>
                <a:cs typeface="Times New Roman"/>
              </a:rPr>
              <a:t>Hayır	</a:t>
            </a:r>
            <a:r>
              <a:rPr dirty="0" sz="1600" spc="-10" u="sng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600" spc="-5" u="sng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</a:t>
            </a:r>
            <a:r>
              <a:rPr dirty="0" spc="-100"/>
              <a:t>E</a:t>
            </a:r>
            <a:r>
              <a:rPr dirty="0" spc="-95"/>
              <a:t>N</a:t>
            </a:r>
            <a:r>
              <a:rPr dirty="0" spc="-100"/>
              <a:t>Z</a:t>
            </a:r>
            <a:r>
              <a:rPr dirty="0" spc="-110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1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571371"/>
            <a:ext cx="816292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Gelişigüzel sayı eksenine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n-tane sonuç bölgesinin</a:t>
            </a:r>
            <a:r>
              <a:rPr dirty="0" sz="2200" spc="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yerleştirilmesi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4455414"/>
            <a:ext cx="8675370" cy="16865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927100" marR="5080" indent="-914400">
              <a:lnSpc>
                <a:spcPct val="8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  <a:tab pos="3315970" algn="l"/>
                <a:tab pos="6287135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Gelişigüzel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sayıların	olasılıkla belirlenen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miktarını</a:t>
            </a:r>
            <a:r>
              <a:rPr dirty="0" sz="22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1.sonuç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olasılıkla belirlenen miktarını</a:t>
            </a:r>
            <a:r>
              <a:rPr dirty="0" sz="2200" spc="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2.sonuç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,	olasılıkla</a:t>
            </a:r>
            <a:r>
              <a:rPr dirty="0" sz="22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belirlenen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ts val="1850"/>
              </a:lnSpc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miktarını da n.sonuç için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ayırmış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olduk. Böylece belirtilen</a:t>
            </a:r>
            <a:r>
              <a:rPr dirty="0" sz="2200" spc="1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bir</a:t>
            </a:r>
            <a:endParaRPr sz="2200">
              <a:latin typeface="Arial"/>
              <a:cs typeface="Arial"/>
            </a:endParaRPr>
          </a:p>
          <a:p>
            <a:pPr marL="194945" marR="610870">
              <a:lnSpc>
                <a:spcPts val="2110"/>
              </a:lnSpc>
              <a:spcBef>
                <a:spcPts val="245"/>
              </a:spcBef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gelişigüzel sayı hangi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sonuç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bölgesine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düşerse,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olayda o sonuç  meydana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gelmiştir.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Bu durumda olasılık dağılımı aşağıdaki  matematiksel ifadeyle ibaret</a:t>
            </a:r>
            <a:r>
              <a:rPr dirty="0" sz="22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292934"/>
                </a:solidFill>
                <a:latin typeface="Arial"/>
                <a:cs typeface="Arial"/>
              </a:rPr>
              <a:t>olur.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912" y="2571750"/>
            <a:ext cx="8008874" cy="145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68675" y="4445000"/>
            <a:ext cx="547687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6912" y="4797425"/>
            <a:ext cx="619125" cy="28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21425" y="4703698"/>
            <a:ext cx="454025" cy="295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1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562" y="1714500"/>
            <a:ext cx="7329424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40078"/>
            <a:ext cx="4574540" cy="2425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ts val="1515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1800" spc="-35">
                <a:solidFill>
                  <a:srgbClr val="292934"/>
                </a:solidFill>
                <a:latin typeface="Arial"/>
                <a:cs typeface="Arial"/>
              </a:rPr>
              <a:t>Yanda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verilen şekildeki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gibi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bir</a:t>
            </a:r>
            <a:r>
              <a:rPr dirty="0" sz="18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karenin</a:t>
            </a:r>
            <a:endParaRPr sz="1800">
              <a:latin typeface="Arial"/>
              <a:cs typeface="Arial"/>
            </a:endParaRPr>
          </a:p>
          <a:p>
            <a:pPr marL="194945" marR="5080">
              <a:lnSpc>
                <a:spcPct val="80000"/>
              </a:lnSpc>
              <a:spcBef>
                <a:spcPts val="215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içine teğet olarak yerleştirilmiş bir çember  düşünelim. Karenin bir kenarı 2 birim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veya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çemberin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yarıçapı 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R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1 birim olsun (birim  çember). Karenin içinde, koordinatları (x,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y)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olan rastgele bir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Q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noktası seçilsin.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Q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noktasının koordinatları x</a:t>
            </a:r>
            <a:r>
              <a:rPr dirty="0" baseline="25462" sz="1800" spc="-7">
                <a:solidFill>
                  <a:srgbClr val="292934"/>
                </a:solidFill>
                <a:latin typeface="Arial"/>
                <a:cs typeface="Arial"/>
              </a:rPr>
              <a:t>2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+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dirty="0" baseline="25462" sz="1800" spc="-22">
                <a:solidFill>
                  <a:srgbClr val="292934"/>
                </a:solidFill>
                <a:latin typeface="Arial"/>
                <a:cs typeface="Arial"/>
              </a:rPr>
              <a:t>2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&lt;= 1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şeklinde seçilmişse,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Q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noktası çemberin  içinde, aksi halde nokta çemberin dışında 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demektir.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Bu durumda,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Q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noktasının  çemberin içinde kalma ihtimali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şöyle</a:t>
            </a:r>
            <a:r>
              <a:rPr dirty="0" sz="18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olur: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0350" y="1643126"/>
            <a:ext cx="2794000" cy="257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8687" y="5500687"/>
            <a:ext cx="3095625" cy="642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9741" y="4825619"/>
            <a:ext cx="2172335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Çember alanı =  Karenin alanı =  2r x</a:t>
            </a:r>
            <a:r>
              <a:rPr dirty="0" sz="1800" spc="-1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2r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30551" y="4643437"/>
            <a:ext cx="939800" cy="500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8009" y="1230503"/>
            <a:ext cx="218757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çıkarmaya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izin</a:t>
            </a:r>
            <a:r>
              <a:rPr dirty="0" sz="1800" spc="20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verecek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791" y="282702"/>
            <a:ext cx="1515110" cy="49910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00" u="heavy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3200" spc="-95" u="heavy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z="3200" spc="-95" u="heavy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dirty="0" sz="3200" spc="-100" u="heavy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3200" u="heavy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9184" y="1673351"/>
            <a:ext cx="1388364" cy="53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0584" y="803402"/>
            <a:ext cx="5154295" cy="135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1460" indent="-238760">
              <a:lnSpc>
                <a:spcPct val="100000"/>
              </a:lnSpc>
              <a:buSzPct val="88888"/>
              <a:buFont typeface="Wingdings"/>
              <a:buChar char=""/>
              <a:tabLst>
                <a:tab pos="252095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 sistemin gösterimi olarak</a:t>
            </a:r>
            <a:r>
              <a:rPr dirty="0" sz="18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tanımlanabilir.</a:t>
            </a:r>
            <a:endParaRPr sz="1800">
              <a:latin typeface="Times New Roman"/>
              <a:cs typeface="Times New Roman"/>
            </a:endParaRPr>
          </a:p>
          <a:p>
            <a:pPr marL="253365" indent="-240665">
              <a:lnSpc>
                <a:spcPct val="100000"/>
              </a:lnSpc>
              <a:spcBef>
                <a:spcPts val="1200"/>
              </a:spcBef>
              <a:buSzPct val="88888"/>
              <a:buFont typeface="Wingdings"/>
              <a:buChar char=""/>
              <a:tabLst>
                <a:tab pos="254000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 model,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gerçek sistem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hakkında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gerekli  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sonuçları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1800" spc="5">
                <a:solidFill>
                  <a:srgbClr val="292934"/>
                </a:solidFill>
                <a:latin typeface="Times New Roman"/>
                <a:cs typeface="Times New Roman"/>
              </a:rPr>
              <a:t>detaya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sahip</a:t>
            </a:r>
            <a:r>
              <a:rPr dirty="0" sz="1800" spc="-1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olmalıdır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algn="r" marR="768350">
              <a:lnSpc>
                <a:spcPct val="100000"/>
              </a:lnSpc>
              <a:spcBef>
                <a:spcPts val="770"/>
              </a:spcBef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1800" spc="5" b="1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DEL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8042" y="5063165"/>
            <a:ext cx="226695" cy="266700"/>
          </a:xfrm>
          <a:custGeom>
            <a:avLst/>
            <a:gdLst/>
            <a:ahLst/>
            <a:cxnLst/>
            <a:rect l="l" t="t" r="r" b="b"/>
            <a:pathLst>
              <a:path w="226694" h="266700">
                <a:moveTo>
                  <a:pt x="60493" y="0"/>
                </a:moveTo>
                <a:lnTo>
                  <a:pt x="0" y="21386"/>
                </a:lnTo>
                <a:lnTo>
                  <a:pt x="49863" y="255877"/>
                </a:lnTo>
                <a:lnTo>
                  <a:pt x="175727" y="266228"/>
                </a:lnTo>
                <a:lnTo>
                  <a:pt x="226577" y="203956"/>
                </a:lnTo>
                <a:lnTo>
                  <a:pt x="6049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07577" y="5052211"/>
            <a:ext cx="242570" cy="220345"/>
          </a:xfrm>
          <a:custGeom>
            <a:avLst/>
            <a:gdLst/>
            <a:ahLst/>
            <a:cxnLst/>
            <a:rect l="l" t="t" r="r" b="b"/>
            <a:pathLst>
              <a:path w="242569" h="220345">
                <a:moveTo>
                  <a:pt x="40246" y="0"/>
                </a:moveTo>
                <a:lnTo>
                  <a:pt x="0" y="14431"/>
                </a:lnTo>
                <a:lnTo>
                  <a:pt x="165015" y="220058"/>
                </a:lnTo>
                <a:lnTo>
                  <a:pt x="242084" y="195686"/>
                </a:lnTo>
                <a:lnTo>
                  <a:pt x="40246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98618" y="5062836"/>
            <a:ext cx="175895" cy="213995"/>
          </a:xfrm>
          <a:custGeom>
            <a:avLst/>
            <a:gdLst/>
            <a:ahLst/>
            <a:cxnLst/>
            <a:rect l="l" t="t" r="r" b="b"/>
            <a:pathLst>
              <a:path w="175894" h="213995">
                <a:moveTo>
                  <a:pt x="7205" y="0"/>
                </a:moveTo>
                <a:lnTo>
                  <a:pt x="0" y="1396"/>
                </a:lnTo>
                <a:lnTo>
                  <a:pt x="172303" y="213897"/>
                </a:lnTo>
                <a:lnTo>
                  <a:pt x="175727" y="207352"/>
                </a:lnTo>
                <a:lnTo>
                  <a:pt x="720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40920" y="5082475"/>
            <a:ext cx="34925" cy="18415"/>
          </a:xfrm>
          <a:custGeom>
            <a:avLst/>
            <a:gdLst/>
            <a:ahLst/>
            <a:cxnLst/>
            <a:rect l="l" t="t" r="r" b="b"/>
            <a:pathLst>
              <a:path w="34925" h="18414">
                <a:moveTo>
                  <a:pt x="0" y="17845"/>
                </a:moveTo>
                <a:lnTo>
                  <a:pt x="34331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89715" y="5138534"/>
            <a:ext cx="42545" cy="23495"/>
          </a:xfrm>
          <a:custGeom>
            <a:avLst/>
            <a:gdLst/>
            <a:ahLst/>
            <a:cxnLst/>
            <a:rect l="l" t="t" r="r" b="b"/>
            <a:pathLst>
              <a:path w="42544" h="23495">
                <a:moveTo>
                  <a:pt x="0" y="23060"/>
                </a:moveTo>
                <a:lnTo>
                  <a:pt x="4196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49606" y="5206931"/>
            <a:ext cx="50165" cy="27305"/>
          </a:xfrm>
          <a:custGeom>
            <a:avLst/>
            <a:gdLst/>
            <a:ahLst/>
            <a:cxnLst/>
            <a:rect l="l" t="t" r="r" b="b"/>
            <a:pathLst>
              <a:path w="50164" h="27304">
                <a:moveTo>
                  <a:pt x="0" y="27137"/>
                </a:moveTo>
                <a:lnTo>
                  <a:pt x="49813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54974" y="5080745"/>
            <a:ext cx="52069" cy="224154"/>
          </a:xfrm>
          <a:custGeom>
            <a:avLst/>
            <a:gdLst/>
            <a:ahLst/>
            <a:cxnLst/>
            <a:rect l="l" t="t" r="r" b="b"/>
            <a:pathLst>
              <a:path w="52069" h="224154">
                <a:moveTo>
                  <a:pt x="6137" y="0"/>
                </a:moveTo>
                <a:lnTo>
                  <a:pt x="0" y="4134"/>
                </a:lnTo>
                <a:lnTo>
                  <a:pt x="43315" y="223536"/>
                </a:lnTo>
                <a:lnTo>
                  <a:pt x="51534" y="221455"/>
                </a:lnTo>
                <a:lnTo>
                  <a:pt x="61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6809" y="5067984"/>
            <a:ext cx="25400" cy="40005"/>
          </a:xfrm>
          <a:custGeom>
            <a:avLst/>
            <a:gdLst/>
            <a:ahLst/>
            <a:cxnLst/>
            <a:rect l="l" t="t" r="r" b="b"/>
            <a:pathLst>
              <a:path w="25400" h="40004">
                <a:moveTo>
                  <a:pt x="10959" y="0"/>
                </a:moveTo>
                <a:lnTo>
                  <a:pt x="8876" y="5202"/>
                </a:lnTo>
                <a:lnTo>
                  <a:pt x="6493" y="10022"/>
                </a:lnTo>
                <a:lnTo>
                  <a:pt x="3753" y="15143"/>
                </a:lnTo>
                <a:lnTo>
                  <a:pt x="0" y="21359"/>
                </a:lnTo>
                <a:lnTo>
                  <a:pt x="3753" y="32723"/>
                </a:lnTo>
                <a:lnTo>
                  <a:pt x="9232" y="33737"/>
                </a:lnTo>
                <a:lnTo>
                  <a:pt x="14109" y="34723"/>
                </a:lnTo>
                <a:lnTo>
                  <a:pt x="19918" y="37132"/>
                </a:lnTo>
                <a:lnTo>
                  <a:pt x="25397" y="39542"/>
                </a:lnTo>
                <a:lnTo>
                  <a:pt x="19260" y="17881"/>
                </a:lnTo>
                <a:lnTo>
                  <a:pt x="1095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1604" y="5026744"/>
            <a:ext cx="170180" cy="74295"/>
          </a:xfrm>
          <a:custGeom>
            <a:avLst/>
            <a:gdLst/>
            <a:ahLst/>
            <a:cxnLst/>
            <a:rect l="l" t="t" r="r" b="b"/>
            <a:pathLst>
              <a:path w="170180" h="74295">
                <a:moveTo>
                  <a:pt x="168166" y="0"/>
                </a:moveTo>
                <a:lnTo>
                  <a:pt x="16904" y="56383"/>
                </a:lnTo>
                <a:lnTo>
                  <a:pt x="1068" y="65338"/>
                </a:lnTo>
                <a:lnTo>
                  <a:pt x="0" y="69090"/>
                </a:lnTo>
                <a:lnTo>
                  <a:pt x="1397" y="72567"/>
                </a:lnTo>
                <a:lnTo>
                  <a:pt x="5205" y="73964"/>
                </a:lnTo>
                <a:lnTo>
                  <a:pt x="21726" y="69090"/>
                </a:lnTo>
                <a:lnTo>
                  <a:pt x="166083" y="14102"/>
                </a:lnTo>
                <a:lnTo>
                  <a:pt x="167809" y="12377"/>
                </a:lnTo>
                <a:lnTo>
                  <a:pt x="168823" y="8954"/>
                </a:lnTo>
                <a:lnTo>
                  <a:pt x="169892" y="2409"/>
                </a:lnTo>
                <a:lnTo>
                  <a:pt x="16816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46728" y="5035699"/>
            <a:ext cx="33655" cy="24130"/>
          </a:xfrm>
          <a:custGeom>
            <a:avLst/>
            <a:gdLst/>
            <a:ahLst/>
            <a:cxnLst/>
            <a:rect l="l" t="t" r="r" b="b"/>
            <a:pathLst>
              <a:path w="33655" h="24129">
                <a:moveTo>
                  <a:pt x="33370" y="0"/>
                </a:moveTo>
                <a:lnTo>
                  <a:pt x="0" y="12706"/>
                </a:lnTo>
                <a:lnTo>
                  <a:pt x="13452" y="24070"/>
                </a:lnTo>
                <a:lnTo>
                  <a:pt x="33041" y="16841"/>
                </a:lnTo>
                <a:lnTo>
                  <a:pt x="3337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43660" y="5012997"/>
            <a:ext cx="36195" cy="27940"/>
          </a:xfrm>
          <a:custGeom>
            <a:avLst/>
            <a:gdLst/>
            <a:ahLst/>
            <a:cxnLst/>
            <a:rect l="l" t="t" r="r" b="b"/>
            <a:pathLst>
              <a:path w="36194" h="27939">
                <a:moveTo>
                  <a:pt x="24739" y="0"/>
                </a:moveTo>
                <a:lnTo>
                  <a:pt x="1013" y="8215"/>
                </a:lnTo>
                <a:lnTo>
                  <a:pt x="0" y="27521"/>
                </a:lnTo>
                <a:lnTo>
                  <a:pt x="36109" y="13746"/>
                </a:lnTo>
                <a:lnTo>
                  <a:pt x="247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68784" y="5103776"/>
            <a:ext cx="1007744" cy="429259"/>
          </a:xfrm>
          <a:custGeom>
            <a:avLst/>
            <a:gdLst/>
            <a:ahLst/>
            <a:cxnLst/>
            <a:rect l="l" t="t" r="r" b="b"/>
            <a:pathLst>
              <a:path w="1007744" h="429260">
                <a:moveTo>
                  <a:pt x="488985" y="190867"/>
                </a:moveTo>
                <a:lnTo>
                  <a:pt x="447752" y="195358"/>
                </a:lnTo>
                <a:lnTo>
                  <a:pt x="407834" y="205627"/>
                </a:lnTo>
                <a:lnTo>
                  <a:pt x="373094" y="220797"/>
                </a:lnTo>
                <a:lnTo>
                  <a:pt x="337669" y="233504"/>
                </a:lnTo>
                <a:lnTo>
                  <a:pt x="296079" y="247251"/>
                </a:lnTo>
                <a:lnTo>
                  <a:pt x="257594" y="262421"/>
                </a:lnTo>
                <a:lnTo>
                  <a:pt x="221435" y="279591"/>
                </a:lnTo>
                <a:lnTo>
                  <a:pt x="193963" y="291613"/>
                </a:lnTo>
                <a:lnTo>
                  <a:pt x="135815" y="319810"/>
                </a:lnTo>
                <a:lnTo>
                  <a:pt x="105938" y="335644"/>
                </a:lnTo>
                <a:lnTo>
                  <a:pt x="68107" y="357291"/>
                </a:lnTo>
                <a:lnTo>
                  <a:pt x="56411" y="365574"/>
                </a:lnTo>
                <a:lnTo>
                  <a:pt x="45049" y="373456"/>
                </a:lnTo>
                <a:lnTo>
                  <a:pt x="33685" y="382076"/>
                </a:lnTo>
                <a:lnTo>
                  <a:pt x="22390" y="391696"/>
                </a:lnTo>
                <a:lnTo>
                  <a:pt x="4812" y="409934"/>
                </a:lnTo>
                <a:lnTo>
                  <a:pt x="0" y="418152"/>
                </a:lnTo>
                <a:lnTo>
                  <a:pt x="6884" y="421624"/>
                </a:lnTo>
                <a:lnTo>
                  <a:pt x="17177" y="424363"/>
                </a:lnTo>
                <a:lnTo>
                  <a:pt x="27203" y="426770"/>
                </a:lnTo>
                <a:lnTo>
                  <a:pt x="36827" y="427838"/>
                </a:lnTo>
                <a:lnTo>
                  <a:pt x="49192" y="428840"/>
                </a:lnTo>
                <a:lnTo>
                  <a:pt x="60888" y="428506"/>
                </a:lnTo>
                <a:lnTo>
                  <a:pt x="88694" y="426102"/>
                </a:lnTo>
                <a:lnTo>
                  <a:pt x="119705" y="420956"/>
                </a:lnTo>
                <a:lnTo>
                  <a:pt x="144771" y="417818"/>
                </a:lnTo>
                <a:lnTo>
                  <a:pt x="187747" y="411270"/>
                </a:lnTo>
                <a:lnTo>
                  <a:pt x="227648" y="404389"/>
                </a:lnTo>
                <a:lnTo>
                  <a:pt x="266816" y="396171"/>
                </a:lnTo>
                <a:lnTo>
                  <a:pt x="334244" y="379001"/>
                </a:lnTo>
                <a:lnTo>
                  <a:pt x="398546" y="360429"/>
                </a:lnTo>
                <a:lnTo>
                  <a:pt x="424683" y="350409"/>
                </a:lnTo>
                <a:lnTo>
                  <a:pt x="579424" y="319142"/>
                </a:lnTo>
                <a:lnTo>
                  <a:pt x="796029" y="295091"/>
                </a:lnTo>
                <a:lnTo>
                  <a:pt x="840085" y="282330"/>
                </a:lnTo>
                <a:lnTo>
                  <a:pt x="909866" y="258286"/>
                </a:lnTo>
                <a:lnTo>
                  <a:pt x="973483" y="225288"/>
                </a:lnTo>
                <a:lnTo>
                  <a:pt x="1006168" y="204969"/>
                </a:lnTo>
                <a:lnTo>
                  <a:pt x="1007474" y="193276"/>
                </a:lnTo>
                <a:lnTo>
                  <a:pt x="532301" y="193276"/>
                </a:lnTo>
                <a:lnTo>
                  <a:pt x="510629" y="191551"/>
                </a:lnTo>
                <a:lnTo>
                  <a:pt x="488985" y="190867"/>
                </a:lnTo>
                <a:close/>
              </a:path>
              <a:path w="1007744" h="429260">
                <a:moveTo>
                  <a:pt x="851044" y="0"/>
                </a:moveTo>
                <a:lnTo>
                  <a:pt x="841427" y="2738"/>
                </a:lnTo>
                <a:lnTo>
                  <a:pt x="802577" y="109043"/>
                </a:lnTo>
                <a:lnTo>
                  <a:pt x="667097" y="146860"/>
                </a:lnTo>
                <a:lnTo>
                  <a:pt x="644384" y="151324"/>
                </a:lnTo>
                <a:lnTo>
                  <a:pt x="604877" y="161949"/>
                </a:lnTo>
                <a:lnTo>
                  <a:pt x="589041" y="167481"/>
                </a:lnTo>
                <a:lnTo>
                  <a:pt x="573589" y="174025"/>
                </a:lnTo>
                <a:lnTo>
                  <a:pt x="558109" y="180187"/>
                </a:lnTo>
                <a:lnTo>
                  <a:pt x="544328" y="187745"/>
                </a:lnTo>
                <a:lnTo>
                  <a:pt x="532301" y="193276"/>
                </a:lnTo>
                <a:lnTo>
                  <a:pt x="1007474" y="193276"/>
                </a:lnTo>
                <a:lnTo>
                  <a:pt x="970031" y="159950"/>
                </a:lnTo>
                <a:lnTo>
                  <a:pt x="970743" y="151981"/>
                </a:lnTo>
                <a:lnTo>
                  <a:pt x="954277" y="115506"/>
                </a:lnTo>
                <a:lnTo>
                  <a:pt x="889208" y="115506"/>
                </a:lnTo>
                <a:lnTo>
                  <a:pt x="874770" y="23386"/>
                </a:lnTo>
                <a:lnTo>
                  <a:pt x="869975" y="10296"/>
                </a:lnTo>
                <a:lnTo>
                  <a:pt x="860660" y="2738"/>
                </a:lnTo>
                <a:lnTo>
                  <a:pt x="851044" y="0"/>
                </a:lnTo>
                <a:close/>
              </a:path>
              <a:path w="1007744" h="429260">
                <a:moveTo>
                  <a:pt x="987264" y="156144"/>
                </a:moveTo>
                <a:lnTo>
                  <a:pt x="979319" y="157129"/>
                </a:lnTo>
                <a:lnTo>
                  <a:pt x="970031" y="159950"/>
                </a:lnTo>
                <a:lnTo>
                  <a:pt x="994315" y="159950"/>
                </a:lnTo>
                <a:lnTo>
                  <a:pt x="987264" y="156144"/>
                </a:lnTo>
                <a:close/>
              </a:path>
              <a:path w="1007744" h="429260">
                <a:moveTo>
                  <a:pt x="913263" y="110385"/>
                </a:moveTo>
                <a:lnTo>
                  <a:pt x="894030" y="111453"/>
                </a:lnTo>
                <a:lnTo>
                  <a:pt x="889208" y="115506"/>
                </a:lnTo>
                <a:lnTo>
                  <a:pt x="954277" y="115506"/>
                </a:lnTo>
                <a:lnTo>
                  <a:pt x="953182" y="114191"/>
                </a:lnTo>
                <a:lnTo>
                  <a:pt x="933592" y="112110"/>
                </a:lnTo>
                <a:lnTo>
                  <a:pt x="913263" y="110385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45965" y="5611715"/>
            <a:ext cx="86360" cy="40005"/>
          </a:xfrm>
          <a:custGeom>
            <a:avLst/>
            <a:gdLst/>
            <a:ahLst/>
            <a:cxnLst/>
            <a:rect l="l" t="t" r="r" b="b"/>
            <a:pathLst>
              <a:path w="86360" h="40004">
                <a:moveTo>
                  <a:pt x="85946" y="0"/>
                </a:moveTo>
                <a:lnTo>
                  <a:pt x="0" y="31267"/>
                </a:lnTo>
                <a:lnTo>
                  <a:pt x="0" y="39884"/>
                </a:lnTo>
                <a:lnTo>
                  <a:pt x="85946" y="8217"/>
                </a:lnTo>
                <a:lnTo>
                  <a:pt x="8594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43716" y="5427395"/>
            <a:ext cx="302895" cy="224790"/>
          </a:xfrm>
          <a:custGeom>
            <a:avLst/>
            <a:gdLst/>
            <a:ahLst/>
            <a:cxnLst/>
            <a:rect l="l" t="t" r="r" b="b"/>
            <a:pathLst>
              <a:path w="302894" h="224789">
                <a:moveTo>
                  <a:pt x="58164" y="0"/>
                </a:moveTo>
                <a:lnTo>
                  <a:pt x="0" y="46095"/>
                </a:lnTo>
                <a:lnTo>
                  <a:pt x="63644" y="88050"/>
                </a:lnTo>
                <a:lnTo>
                  <a:pt x="112083" y="119317"/>
                </a:lnTo>
                <a:lnTo>
                  <a:pt x="187426" y="165413"/>
                </a:lnTo>
                <a:lnTo>
                  <a:pt x="254112" y="201823"/>
                </a:lnTo>
                <a:lnTo>
                  <a:pt x="302578" y="224204"/>
                </a:lnTo>
                <a:lnTo>
                  <a:pt x="302578" y="215586"/>
                </a:lnTo>
                <a:lnTo>
                  <a:pt x="132741" y="83242"/>
                </a:lnTo>
                <a:lnTo>
                  <a:pt x="5816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98172" y="5340018"/>
            <a:ext cx="727075" cy="297180"/>
          </a:xfrm>
          <a:custGeom>
            <a:avLst/>
            <a:gdLst/>
            <a:ahLst/>
            <a:cxnLst/>
            <a:rect l="l" t="t" r="r" b="b"/>
            <a:pathLst>
              <a:path w="727075" h="297179">
                <a:moveTo>
                  <a:pt x="613593" y="125523"/>
                </a:moveTo>
                <a:lnTo>
                  <a:pt x="357926" y="125523"/>
                </a:lnTo>
                <a:lnTo>
                  <a:pt x="411927" y="146502"/>
                </a:lnTo>
                <a:lnTo>
                  <a:pt x="470010" y="186384"/>
                </a:lnTo>
                <a:lnTo>
                  <a:pt x="535380" y="223862"/>
                </a:lnTo>
                <a:lnTo>
                  <a:pt x="597271" y="260006"/>
                </a:lnTo>
                <a:lnTo>
                  <a:pt x="646450" y="296816"/>
                </a:lnTo>
                <a:lnTo>
                  <a:pt x="726916" y="269626"/>
                </a:lnTo>
                <a:lnTo>
                  <a:pt x="695245" y="236957"/>
                </a:lnTo>
                <a:lnTo>
                  <a:pt x="650203" y="178834"/>
                </a:lnTo>
                <a:lnTo>
                  <a:pt x="613593" y="125523"/>
                </a:lnTo>
                <a:close/>
              </a:path>
              <a:path w="727075" h="297179">
                <a:moveTo>
                  <a:pt x="341595" y="132070"/>
                </a:moveTo>
                <a:lnTo>
                  <a:pt x="129595" y="132070"/>
                </a:lnTo>
                <a:lnTo>
                  <a:pt x="152335" y="135477"/>
                </a:lnTo>
                <a:lnTo>
                  <a:pt x="170500" y="139286"/>
                </a:lnTo>
                <a:lnTo>
                  <a:pt x="208007" y="143426"/>
                </a:lnTo>
                <a:lnTo>
                  <a:pt x="228637" y="145165"/>
                </a:lnTo>
                <a:lnTo>
                  <a:pt x="245816" y="145834"/>
                </a:lnTo>
                <a:lnTo>
                  <a:pt x="264062" y="144429"/>
                </a:lnTo>
                <a:lnTo>
                  <a:pt x="282254" y="142758"/>
                </a:lnTo>
                <a:lnTo>
                  <a:pt x="301898" y="140688"/>
                </a:lnTo>
                <a:lnTo>
                  <a:pt x="319405" y="137547"/>
                </a:lnTo>
                <a:lnTo>
                  <a:pt x="335597" y="134475"/>
                </a:lnTo>
                <a:lnTo>
                  <a:pt x="341595" y="132070"/>
                </a:lnTo>
                <a:close/>
              </a:path>
              <a:path w="727075" h="297179">
                <a:moveTo>
                  <a:pt x="408502" y="0"/>
                </a:moveTo>
                <a:lnTo>
                  <a:pt x="341406" y="2409"/>
                </a:lnTo>
                <a:lnTo>
                  <a:pt x="303570" y="8269"/>
                </a:lnTo>
                <a:lnTo>
                  <a:pt x="254117" y="23030"/>
                </a:lnTo>
                <a:lnTo>
                  <a:pt x="218363" y="41623"/>
                </a:lnTo>
                <a:lnTo>
                  <a:pt x="202856" y="49893"/>
                </a:lnTo>
                <a:lnTo>
                  <a:pt x="184281" y="62244"/>
                </a:lnTo>
                <a:lnTo>
                  <a:pt x="156801" y="68805"/>
                </a:lnTo>
                <a:lnTo>
                  <a:pt x="130335" y="75686"/>
                </a:lnTo>
                <a:lnTo>
                  <a:pt x="84225" y="88713"/>
                </a:lnTo>
                <a:lnTo>
                  <a:pt x="39164" y="106617"/>
                </a:lnTo>
                <a:lnTo>
                  <a:pt x="0" y="126925"/>
                </a:lnTo>
                <a:lnTo>
                  <a:pt x="16507" y="130334"/>
                </a:lnTo>
                <a:lnTo>
                  <a:pt x="31614" y="132738"/>
                </a:lnTo>
                <a:lnTo>
                  <a:pt x="47047" y="134475"/>
                </a:lnTo>
                <a:lnTo>
                  <a:pt x="61156" y="136213"/>
                </a:lnTo>
                <a:lnTo>
                  <a:pt x="76335" y="137213"/>
                </a:lnTo>
                <a:lnTo>
                  <a:pt x="92499" y="135879"/>
                </a:lnTo>
                <a:lnTo>
                  <a:pt x="129595" y="132070"/>
                </a:lnTo>
                <a:lnTo>
                  <a:pt x="341595" y="132070"/>
                </a:lnTo>
                <a:lnTo>
                  <a:pt x="357926" y="125523"/>
                </a:lnTo>
                <a:lnTo>
                  <a:pt x="613593" y="125523"/>
                </a:lnTo>
                <a:lnTo>
                  <a:pt x="607216" y="116237"/>
                </a:lnTo>
                <a:lnTo>
                  <a:pt x="569380" y="59505"/>
                </a:lnTo>
                <a:lnTo>
                  <a:pt x="542586" y="15170"/>
                </a:lnTo>
                <a:lnTo>
                  <a:pt x="512311" y="8598"/>
                </a:lnTo>
                <a:lnTo>
                  <a:pt x="479297" y="4792"/>
                </a:lnTo>
                <a:lnTo>
                  <a:pt x="448009" y="739"/>
                </a:lnTo>
                <a:lnTo>
                  <a:pt x="40850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04320" y="5342428"/>
            <a:ext cx="727075" cy="300990"/>
          </a:xfrm>
          <a:custGeom>
            <a:avLst/>
            <a:gdLst/>
            <a:ahLst/>
            <a:cxnLst/>
            <a:rect l="l" t="t" r="r" b="b"/>
            <a:pathLst>
              <a:path w="727075" h="300989">
                <a:moveTo>
                  <a:pt x="616990" y="131063"/>
                </a:moveTo>
                <a:lnTo>
                  <a:pt x="356573" y="131063"/>
                </a:lnTo>
                <a:lnTo>
                  <a:pt x="402354" y="159589"/>
                </a:lnTo>
                <a:lnTo>
                  <a:pt x="456629" y="195330"/>
                </a:lnTo>
                <a:lnTo>
                  <a:pt x="520602" y="234547"/>
                </a:lnTo>
                <a:lnTo>
                  <a:pt x="582904" y="270689"/>
                </a:lnTo>
                <a:lnTo>
                  <a:pt x="641644" y="300554"/>
                </a:lnTo>
                <a:lnTo>
                  <a:pt x="726604" y="269955"/>
                </a:lnTo>
                <a:lnTo>
                  <a:pt x="694987" y="237285"/>
                </a:lnTo>
                <a:lnTo>
                  <a:pt x="650274" y="179165"/>
                </a:lnTo>
                <a:lnTo>
                  <a:pt x="616990" y="131063"/>
                </a:lnTo>
                <a:close/>
              </a:path>
              <a:path w="727075" h="300989">
                <a:moveTo>
                  <a:pt x="350862" y="132065"/>
                </a:moveTo>
                <a:lnTo>
                  <a:pt x="129338" y="132065"/>
                </a:lnTo>
                <a:lnTo>
                  <a:pt x="151996" y="135471"/>
                </a:lnTo>
                <a:lnTo>
                  <a:pt x="170242" y="139615"/>
                </a:lnTo>
                <a:lnTo>
                  <a:pt x="208078" y="143424"/>
                </a:lnTo>
                <a:lnTo>
                  <a:pt x="228654" y="145160"/>
                </a:lnTo>
                <a:lnTo>
                  <a:pt x="245175" y="146162"/>
                </a:lnTo>
                <a:lnTo>
                  <a:pt x="264079" y="144760"/>
                </a:lnTo>
                <a:lnTo>
                  <a:pt x="282326" y="143090"/>
                </a:lnTo>
                <a:lnTo>
                  <a:pt x="301915" y="141017"/>
                </a:lnTo>
                <a:lnTo>
                  <a:pt x="319148" y="137944"/>
                </a:lnTo>
                <a:lnTo>
                  <a:pt x="335258" y="134803"/>
                </a:lnTo>
                <a:lnTo>
                  <a:pt x="350862" y="132065"/>
                </a:lnTo>
                <a:close/>
              </a:path>
              <a:path w="727075" h="300989">
                <a:moveTo>
                  <a:pt x="408519" y="0"/>
                </a:moveTo>
                <a:lnTo>
                  <a:pt x="341477" y="2793"/>
                </a:lnTo>
                <a:lnTo>
                  <a:pt x="303312" y="8598"/>
                </a:lnTo>
                <a:lnTo>
                  <a:pt x="254106" y="23358"/>
                </a:lnTo>
                <a:lnTo>
                  <a:pt x="218024" y="41952"/>
                </a:lnTo>
                <a:lnTo>
                  <a:pt x="202928" y="50222"/>
                </a:lnTo>
                <a:lnTo>
                  <a:pt x="183996" y="62244"/>
                </a:lnTo>
                <a:lnTo>
                  <a:pt x="156461" y="68799"/>
                </a:lnTo>
                <a:lnTo>
                  <a:pt x="106598" y="82563"/>
                </a:lnTo>
                <a:lnTo>
                  <a:pt x="59830" y="97659"/>
                </a:lnTo>
                <a:lnTo>
                  <a:pt x="20318" y="115563"/>
                </a:lnTo>
                <a:lnTo>
                  <a:pt x="0" y="126922"/>
                </a:lnTo>
                <a:lnTo>
                  <a:pt x="16175" y="130329"/>
                </a:lnTo>
                <a:lnTo>
                  <a:pt x="31682" y="133067"/>
                </a:lnTo>
                <a:lnTo>
                  <a:pt x="47118" y="134803"/>
                </a:lnTo>
                <a:lnTo>
                  <a:pt x="60899" y="136542"/>
                </a:lnTo>
                <a:lnTo>
                  <a:pt x="76324" y="137544"/>
                </a:lnTo>
                <a:lnTo>
                  <a:pt x="92515" y="136208"/>
                </a:lnTo>
                <a:lnTo>
                  <a:pt x="110077" y="134469"/>
                </a:lnTo>
                <a:lnTo>
                  <a:pt x="129338" y="132065"/>
                </a:lnTo>
                <a:lnTo>
                  <a:pt x="350862" y="132065"/>
                </a:lnTo>
                <a:lnTo>
                  <a:pt x="356573" y="131063"/>
                </a:lnTo>
                <a:lnTo>
                  <a:pt x="616990" y="131063"/>
                </a:lnTo>
                <a:lnTo>
                  <a:pt x="606959" y="116565"/>
                </a:lnTo>
                <a:lnTo>
                  <a:pt x="569452" y="59834"/>
                </a:lnTo>
                <a:lnTo>
                  <a:pt x="542657" y="15499"/>
                </a:lnTo>
                <a:lnTo>
                  <a:pt x="512383" y="8927"/>
                </a:lnTo>
                <a:lnTo>
                  <a:pt x="447752" y="1067"/>
                </a:lnTo>
                <a:lnTo>
                  <a:pt x="4085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58839" y="5418777"/>
            <a:ext cx="137795" cy="57150"/>
          </a:xfrm>
          <a:custGeom>
            <a:avLst/>
            <a:gdLst/>
            <a:ahLst/>
            <a:cxnLst/>
            <a:rect l="l" t="t" r="r" b="b"/>
            <a:pathLst>
              <a:path w="137794" h="57150">
                <a:moveTo>
                  <a:pt x="0" y="56717"/>
                </a:moveTo>
                <a:lnTo>
                  <a:pt x="34082" y="27523"/>
                </a:lnTo>
                <a:lnTo>
                  <a:pt x="69178" y="9285"/>
                </a:lnTo>
                <a:lnTo>
                  <a:pt x="119371" y="0"/>
                </a:lnTo>
                <a:lnTo>
                  <a:pt x="137206" y="1402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77470" y="5356503"/>
            <a:ext cx="254635" cy="269875"/>
          </a:xfrm>
          <a:custGeom>
            <a:avLst/>
            <a:gdLst/>
            <a:ahLst/>
            <a:cxnLst/>
            <a:rect l="l" t="t" r="r" b="b"/>
            <a:pathLst>
              <a:path w="254635" h="269875">
                <a:moveTo>
                  <a:pt x="71918" y="0"/>
                </a:moveTo>
                <a:lnTo>
                  <a:pt x="0" y="14513"/>
                </a:lnTo>
                <a:lnTo>
                  <a:pt x="216276" y="269308"/>
                </a:lnTo>
                <a:lnTo>
                  <a:pt x="254440" y="255211"/>
                </a:lnTo>
                <a:lnTo>
                  <a:pt x="71918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77470" y="5356503"/>
            <a:ext cx="254635" cy="269875"/>
          </a:xfrm>
          <a:custGeom>
            <a:avLst/>
            <a:gdLst/>
            <a:ahLst/>
            <a:cxnLst/>
            <a:rect l="l" t="t" r="r" b="b"/>
            <a:pathLst>
              <a:path w="254635" h="269875">
                <a:moveTo>
                  <a:pt x="0" y="14513"/>
                </a:moveTo>
                <a:lnTo>
                  <a:pt x="71918" y="0"/>
                </a:lnTo>
                <a:lnTo>
                  <a:pt x="254440" y="255211"/>
                </a:lnTo>
                <a:lnTo>
                  <a:pt x="216276" y="269308"/>
                </a:lnTo>
                <a:lnTo>
                  <a:pt x="52966" y="76913"/>
                </a:lnTo>
                <a:lnTo>
                  <a:pt x="0" y="14513"/>
                </a:lnTo>
              </a:path>
            </a:pathLst>
          </a:custGeom>
          <a:ln w="5479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49389" y="5427979"/>
            <a:ext cx="57150" cy="23495"/>
          </a:xfrm>
          <a:custGeom>
            <a:avLst/>
            <a:gdLst/>
            <a:ahLst/>
            <a:cxnLst/>
            <a:rect l="l" t="t" r="r" b="b"/>
            <a:pathLst>
              <a:path w="57150" h="23495">
                <a:moveTo>
                  <a:pt x="0" y="23101"/>
                </a:moveTo>
                <a:lnTo>
                  <a:pt x="56677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07800" y="5497984"/>
            <a:ext cx="46355" cy="20955"/>
          </a:xfrm>
          <a:custGeom>
            <a:avLst/>
            <a:gdLst/>
            <a:ahLst/>
            <a:cxnLst/>
            <a:rect l="l" t="t" r="r" b="b"/>
            <a:pathLst>
              <a:path w="46355" h="20954">
                <a:moveTo>
                  <a:pt x="0" y="20855"/>
                </a:moveTo>
                <a:lnTo>
                  <a:pt x="46118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56979" y="5558867"/>
            <a:ext cx="40005" cy="18415"/>
          </a:xfrm>
          <a:custGeom>
            <a:avLst/>
            <a:gdLst/>
            <a:ahLst/>
            <a:cxnLst/>
            <a:rect l="l" t="t" r="r" b="b"/>
            <a:pathLst>
              <a:path w="40005" h="18414">
                <a:moveTo>
                  <a:pt x="0" y="18099"/>
                </a:moveTo>
                <a:lnTo>
                  <a:pt x="39567" y="0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75799" y="5369949"/>
            <a:ext cx="219075" cy="262255"/>
          </a:xfrm>
          <a:custGeom>
            <a:avLst/>
            <a:gdLst/>
            <a:ahLst/>
            <a:cxnLst/>
            <a:rect l="l" t="t" r="r" b="b"/>
            <a:pathLst>
              <a:path w="219075" h="262254">
                <a:moveTo>
                  <a:pt x="0" y="0"/>
                </a:moveTo>
                <a:lnTo>
                  <a:pt x="0" y="9940"/>
                </a:lnTo>
                <a:lnTo>
                  <a:pt x="212796" y="262076"/>
                </a:lnTo>
                <a:lnTo>
                  <a:pt x="218687" y="25793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10540" y="5641311"/>
            <a:ext cx="25400" cy="40005"/>
          </a:xfrm>
          <a:custGeom>
            <a:avLst/>
            <a:gdLst/>
            <a:ahLst/>
            <a:cxnLst/>
            <a:rect l="l" t="t" r="r" b="b"/>
            <a:pathLst>
              <a:path w="25400" h="40004">
                <a:moveTo>
                  <a:pt x="11041" y="0"/>
                </a:moveTo>
                <a:lnTo>
                  <a:pt x="8958" y="5810"/>
                </a:lnTo>
                <a:lnTo>
                  <a:pt x="6548" y="10288"/>
                </a:lnTo>
                <a:lnTo>
                  <a:pt x="3808" y="15765"/>
                </a:lnTo>
                <a:lnTo>
                  <a:pt x="0" y="21644"/>
                </a:lnTo>
                <a:lnTo>
                  <a:pt x="3808" y="32333"/>
                </a:lnTo>
                <a:lnTo>
                  <a:pt x="9287" y="33335"/>
                </a:lnTo>
                <a:lnTo>
                  <a:pt x="14109" y="34738"/>
                </a:lnTo>
                <a:lnTo>
                  <a:pt x="19972" y="36742"/>
                </a:lnTo>
                <a:lnTo>
                  <a:pt x="25123" y="39548"/>
                </a:lnTo>
                <a:lnTo>
                  <a:pt x="19644" y="18170"/>
                </a:lnTo>
                <a:lnTo>
                  <a:pt x="1104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05389" y="5600358"/>
            <a:ext cx="170180" cy="73660"/>
          </a:xfrm>
          <a:custGeom>
            <a:avLst/>
            <a:gdLst/>
            <a:ahLst/>
            <a:cxnLst/>
            <a:rect l="l" t="t" r="r" b="b"/>
            <a:pathLst>
              <a:path w="170180" h="73660">
                <a:moveTo>
                  <a:pt x="168166" y="0"/>
                </a:moveTo>
                <a:lnTo>
                  <a:pt x="16849" y="56718"/>
                </a:lnTo>
                <a:lnTo>
                  <a:pt x="1068" y="65336"/>
                </a:lnTo>
                <a:lnTo>
                  <a:pt x="0" y="69144"/>
                </a:lnTo>
                <a:lnTo>
                  <a:pt x="1753" y="72217"/>
                </a:lnTo>
                <a:lnTo>
                  <a:pt x="5150" y="73286"/>
                </a:lnTo>
                <a:lnTo>
                  <a:pt x="22000" y="69144"/>
                </a:lnTo>
                <a:lnTo>
                  <a:pt x="166083" y="14094"/>
                </a:lnTo>
                <a:lnTo>
                  <a:pt x="167837" y="12358"/>
                </a:lnTo>
                <a:lnTo>
                  <a:pt x="169179" y="8951"/>
                </a:lnTo>
                <a:lnTo>
                  <a:pt x="169919" y="2404"/>
                </a:lnTo>
                <a:lnTo>
                  <a:pt x="16816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40212" y="5609645"/>
            <a:ext cx="33655" cy="23495"/>
          </a:xfrm>
          <a:custGeom>
            <a:avLst/>
            <a:gdLst/>
            <a:ahLst/>
            <a:cxnLst/>
            <a:rect l="l" t="t" r="r" b="b"/>
            <a:pathLst>
              <a:path w="33655" h="23495">
                <a:moveTo>
                  <a:pt x="33342" y="0"/>
                </a:moveTo>
                <a:lnTo>
                  <a:pt x="0" y="12358"/>
                </a:lnTo>
                <a:lnTo>
                  <a:pt x="14082" y="23383"/>
                </a:lnTo>
                <a:lnTo>
                  <a:pt x="33342" y="16501"/>
                </a:lnTo>
                <a:lnTo>
                  <a:pt x="3334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37473" y="5585927"/>
            <a:ext cx="36830" cy="28575"/>
          </a:xfrm>
          <a:custGeom>
            <a:avLst/>
            <a:gdLst/>
            <a:ahLst/>
            <a:cxnLst/>
            <a:rect l="l" t="t" r="r" b="b"/>
            <a:pathLst>
              <a:path w="36830" h="28575">
                <a:moveTo>
                  <a:pt x="25397" y="0"/>
                </a:moveTo>
                <a:lnTo>
                  <a:pt x="1342" y="9285"/>
                </a:lnTo>
                <a:lnTo>
                  <a:pt x="0" y="28526"/>
                </a:lnTo>
                <a:lnTo>
                  <a:pt x="36411" y="15099"/>
                </a:lnTo>
                <a:lnTo>
                  <a:pt x="25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48587" y="5457657"/>
            <a:ext cx="17780" cy="69215"/>
          </a:xfrm>
          <a:custGeom>
            <a:avLst/>
            <a:gdLst/>
            <a:ahLst/>
            <a:cxnLst/>
            <a:rect l="l" t="t" r="r" b="b"/>
            <a:pathLst>
              <a:path w="17780" h="69214">
                <a:moveTo>
                  <a:pt x="0" y="0"/>
                </a:moveTo>
                <a:lnTo>
                  <a:pt x="14104" y="37480"/>
                </a:lnTo>
                <a:lnTo>
                  <a:pt x="16844" y="57788"/>
                </a:lnTo>
                <a:lnTo>
                  <a:pt x="17512" y="68745"/>
                </a:lnTo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14404" y="5268874"/>
            <a:ext cx="32384" cy="59690"/>
          </a:xfrm>
          <a:custGeom>
            <a:avLst/>
            <a:gdLst/>
            <a:ahLst/>
            <a:cxnLst/>
            <a:rect l="l" t="t" r="r" b="b"/>
            <a:pathLst>
              <a:path w="32385" h="59689">
                <a:moveTo>
                  <a:pt x="15835" y="0"/>
                </a:moveTo>
                <a:lnTo>
                  <a:pt x="0" y="7530"/>
                </a:lnTo>
                <a:lnTo>
                  <a:pt x="3479" y="14760"/>
                </a:lnTo>
                <a:lnTo>
                  <a:pt x="7232" y="26097"/>
                </a:lnTo>
                <a:lnTo>
                  <a:pt x="11041" y="36064"/>
                </a:lnTo>
                <a:lnTo>
                  <a:pt x="13424" y="49154"/>
                </a:lnTo>
                <a:lnTo>
                  <a:pt x="13096" y="59450"/>
                </a:lnTo>
                <a:lnTo>
                  <a:pt x="30959" y="57041"/>
                </a:lnTo>
                <a:lnTo>
                  <a:pt x="32027" y="43622"/>
                </a:lnTo>
                <a:lnTo>
                  <a:pt x="29616" y="30259"/>
                </a:lnTo>
                <a:lnTo>
                  <a:pt x="27150" y="20976"/>
                </a:lnTo>
                <a:lnTo>
                  <a:pt x="23068" y="10953"/>
                </a:lnTo>
                <a:lnTo>
                  <a:pt x="1583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10596" y="5270189"/>
            <a:ext cx="33655" cy="59690"/>
          </a:xfrm>
          <a:custGeom>
            <a:avLst/>
            <a:gdLst/>
            <a:ahLst/>
            <a:cxnLst/>
            <a:rect l="l" t="t" r="r" b="b"/>
            <a:pathLst>
              <a:path w="33655" h="59689">
                <a:moveTo>
                  <a:pt x="16904" y="0"/>
                </a:moveTo>
                <a:lnTo>
                  <a:pt x="0" y="7612"/>
                </a:lnTo>
                <a:lnTo>
                  <a:pt x="3479" y="14842"/>
                </a:lnTo>
                <a:lnTo>
                  <a:pt x="7945" y="26206"/>
                </a:lnTo>
                <a:lnTo>
                  <a:pt x="12109" y="36147"/>
                </a:lnTo>
                <a:lnTo>
                  <a:pt x="14493" y="49181"/>
                </a:lnTo>
                <a:lnTo>
                  <a:pt x="14109" y="59204"/>
                </a:lnTo>
                <a:lnTo>
                  <a:pt x="32356" y="56055"/>
                </a:lnTo>
                <a:lnTo>
                  <a:pt x="33424" y="43705"/>
                </a:lnTo>
                <a:lnTo>
                  <a:pt x="31342" y="30615"/>
                </a:lnTo>
                <a:lnTo>
                  <a:pt x="28219" y="18593"/>
                </a:lnTo>
                <a:lnTo>
                  <a:pt x="23726" y="10022"/>
                </a:lnTo>
                <a:lnTo>
                  <a:pt x="1690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93418" y="5261785"/>
            <a:ext cx="49530" cy="22225"/>
          </a:xfrm>
          <a:custGeom>
            <a:avLst/>
            <a:gdLst/>
            <a:ahLst/>
            <a:cxnLst/>
            <a:rect l="l" t="t" r="r" b="b"/>
            <a:pathLst>
              <a:path w="49530" h="22225">
                <a:moveTo>
                  <a:pt x="49526" y="0"/>
                </a:moveTo>
                <a:lnTo>
                  <a:pt x="0" y="21869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52513" y="5325258"/>
            <a:ext cx="268605" cy="140335"/>
          </a:xfrm>
          <a:custGeom>
            <a:avLst/>
            <a:gdLst/>
            <a:ahLst/>
            <a:cxnLst/>
            <a:rect l="l" t="t" r="r" b="b"/>
            <a:pathLst>
              <a:path w="268605" h="140335">
                <a:moveTo>
                  <a:pt x="92165" y="0"/>
                </a:moveTo>
                <a:lnTo>
                  <a:pt x="53260" y="8215"/>
                </a:lnTo>
                <a:lnTo>
                  <a:pt x="16164" y="25111"/>
                </a:lnTo>
                <a:lnTo>
                  <a:pt x="0" y="36064"/>
                </a:lnTo>
                <a:lnTo>
                  <a:pt x="231783" y="137210"/>
                </a:lnTo>
                <a:lnTo>
                  <a:pt x="242084" y="139949"/>
                </a:lnTo>
                <a:lnTo>
                  <a:pt x="251043" y="137544"/>
                </a:lnTo>
                <a:lnTo>
                  <a:pt x="259262" y="132065"/>
                </a:lnTo>
                <a:lnTo>
                  <a:pt x="264084" y="126188"/>
                </a:lnTo>
                <a:lnTo>
                  <a:pt x="267153" y="117234"/>
                </a:lnTo>
                <a:lnTo>
                  <a:pt x="268221" y="106277"/>
                </a:lnTo>
                <a:lnTo>
                  <a:pt x="264413" y="94921"/>
                </a:lnTo>
                <a:lnTo>
                  <a:pt x="253783" y="86637"/>
                </a:lnTo>
                <a:lnTo>
                  <a:pt x="921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21442" y="5039121"/>
            <a:ext cx="198755" cy="225425"/>
          </a:xfrm>
          <a:custGeom>
            <a:avLst/>
            <a:gdLst/>
            <a:ahLst/>
            <a:cxnLst/>
            <a:rect l="l" t="t" r="r" b="b"/>
            <a:pathLst>
              <a:path w="198755" h="225425">
                <a:moveTo>
                  <a:pt x="198385" y="0"/>
                </a:moveTo>
                <a:lnTo>
                  <a:pt x="125535" y="18237"/>
                </a:lnTo>
                <a:lnTo>
                  <a:pt x="120713" y="25768"/>
                </a:lnTo>
                <a:lnTo>
                  <a:pt x="57425" y="132073"/>
                </a:lnTo>
                <a:lnTo>
                  <a:pt x="0" y="224932"/>
                </a:lnTo>
                <a:lnTo>
                  <a:pt x="51945" y="219729"/>
                </a:lnTo>
                <a:lnTo>
                  <a:pt x="99727" y="212500"/>
                </a:lnTo>
                <a:lnTo>
                  <a:pt x="141316" y="200478"/>
                </a:lnTo>
                <a:lnTo>
                  <a:pt x="174988" y="183966"/>
                </a:lnTo>
                <a:lnTo>
                  <a:pt x="19838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46511" y="5064890"/>
            <a:ext cx="154305" cy="189230"/>
          </a:xfrm>
          <a:custGeom>
            <a:avLst/>
            <a:gdLst/>
            <a:ahLst/>
            <a:cxnLst/>
            <a:rect l="l" t="t" r="r" b="b"/>
            <a:pathLst>
              <a:path w="154305" h="189229">
                <a:moveTo>
                  <a:pt x="154083" y="0"/>
                </a:moveTo>
                <a:lnTo>
                  <a:pt x="110083" y="9967"/>
                </a:lnTo>
                <a:lnTo>
                  <a:pt x="0" y="188813"/>
                </a:lnTo>
                <a:lnTo>
                  <a:pt x="37507" y="184322"/>
                </a:lnTo>
                <a:lnTo>
                  <a:pt x="75671" y="178188"/>
                </a:lnTo>
                <a:lnTo>
                  <a:pt x="115562" y="168576"/>
                </a:lnTo>
                <a:lnTo>
                  <a:pt x="154083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44567" y="5181820"/>
            <a:ext cx="113664" cy="72390"/>
          </a:xfrm>
          <a:custGeom>
            <a:avLst/>
            <a:gdLst/>
            <a:ahLst/>
            <a:cxnLst/>
            <a:rect l="l" t="t" r="r" b="b"/>
            <a:pathLst>
              <a:path w="113664" h="72389">
                <a:moveTo>
                  <a:pt x="80082" y="0"/>
                </a:moveTo>
                <a:lnTo>
                  <a:pt x="42986" y="24453"/>
                </a:lnTo>
                <a:lnTo>
                  <a:pt x="20246" y="48825"/>
                </a:lnTo>
                <a:lnTo>
                  <a:pt x="12356" y="57451"/>
                </a:lnTo>
                <a:lnTo>
                  <a:pt x="89699" y="51235"/>
                </a:lnTo>
                <a:lnTo>
                  <a:pt x="113425" y="36147"/>
                </a:lnTo>
                <a:lnTo>
                  <a:pt x="100055" y="26179"/>
                </a:lnTo>
                <a:lnTo>
                  <a:pt x="95589" y="23030"/>
                </a:lnTo>
                <a:lnTo>
                  <a:pt x="90028" y="17909"/>
                </a:lnTo>
                <a:lnTo>
                  <a:pt x="86630" y="13746"/>
                </a:lnTo>
                <a:lnTo>
                  <a:pt x="84220" y="10022"/>
                </a:lnTo>
                <a:lnTo>
                  <a:pt x="83206" y="5202"/>
                </a:lnTo>
                <a:lnTo>
                  <a:pt x="82137" y="383"/>
                </a:lnTo>
                <a:lnTo>
                  <a:pt x="8008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98457" y="5202112"/>
            <a:ext cx="266700" cy="154940"/>
          </a:xfrm>
          <a:custGeom>
            <a:avLst/>
            <a:gdLst/>
            <a:ahLst/>
            <a:cxnLst/>
            <a:rect l="l" t="t" r="r" b="b"/>
            <a:pathLst>
              <a:path w="266700" h="154939">
                <a:moveTo>
                  <a:pt x="264084" y="0"/>
                </a:moveTo>
                <a:lnTo>
                  <a:pt x="175371" y="31354"/>
                </a:lnTo>
                <a:lnTo>
                  <a:pt x="146165" y="49510"/>
                </a:lnTo>
                <a:lnTo>
                  <a:pt x="111754" y="72896"/>
                </a:lnTo>
                <a:lnTo>
                  <a:pt x="58137" y="110385"/>
                </a:lnTo>
                <a:lnTo>
                  <a:pt x="0" y="145108"/>
                </a:lnTo>
                <a:lnTo>
                  <a:pt x="31671" y="151324"/>
                </a:lnTo>
                <a:lnTo>
                  <a:pt x="42986" y="154391"/>
                </a:lnTo>
                <a:lnTo>
                  <a:pt x="61891" y="151324"/>
                </a:lnTo>
                <a:lnTo>
                  <a:pt x="139289" y="128951"/>
                </a:lnTo>
                <a:lnTo>
                  <a:pt x="209070" y="69500"/>
                </a:lnTo>
                <a:lnTo>
                  <a:pt x="236933" y="35763"/>
                </a:lnTo>
                <a:lnTo>
                  <a:pt x="266468" y="5476"/>
                </a:lnTo>
                <a:lnTo>
                  <a:pt x="26408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64084" y="5319781"/>
            <a:ext cx="241935" cy="110489"/>
          </a:xfrm>
          <a:custGeom>
            <a:avLst/>
            <a:gdLst/>
            <a:ahLst/>
            <a:cxnLst/>
            <a:rect l="l" t="t" r="r" b="b"/>
            <a:pathLst>
              <a:path w="241935" h="110489">
                <a:moveTo>
                  <a:pt x="195711" y="0"/>
                </a:moveTo>
                <a:lnTo>
                  <a:pt x="161272" y="7202"/>
                </a:lnTo>
                <a:lnTo>
                  <a:pt x="148916" y="7859"/>
                </a:lnTo>
                <a:lnTo>
                  <a:pt x="137546" y="9283"/>
                </a:lnTo>
                <a:lnTo>
                  <a:pt x="98039" y="20976"/>
                </a:lnTo>
                <a:lnTo>
                  <a:pt x="64296" y="39542"/>
                </a:lnTo>
                <a:lnTo>
                  <a:pt x="54340" y="46744"/>
                </a:lnTo>
                <a:lnTo>
                  <a:pt x="28540" y="62928"/>
                </a:lnTo>
                <a:lnTo>
                  <a:pt x="17578" y="71801"/>
                </a:lnTo>
                <a:lnTo>
                  <a:pt x="9624" y="81495"/>
                </a:lnTo>
                <a:lnTo>
                  <a:pt x="4142" y="91112"/>
                </a:lnTo>
                <a:lnTo>
                  <a:pt x="0" y="100398"/>
                </a:lnTo>
                <a:lnTo>
                  <a:pt x="8621" y="103470"/>
                </a:lnTo>
                <a:lnTo>
                  <a:pt x="30276" y="108616"/>
                </a:lnTo>
                <a:lnTo>
                  <a:pt x="44715" y="110352"/>
                </a:lnTo>
                <a:lnTo>
                  <a:pt x="58817" y="110352"/>
                </a:lnTo>
                <a:lnTo>
                  <a:pt x="76729" y="108950"/>
                </a:lnTo>
                <a:lnTo>
                  <a:pt x="122779" y="99330"/>
                </a:lnTo>
                <a:lnTo>
                  <a:pt x="161601" y="84890"/>
                </a:lnTo>
                <a:lnTo>
                  <a:pt x="195711" y="64927"/>
                </a:lnTo>
                <a:lnTo>
                  <a:pt x="227328" y="38474"/>
                </a:lnTo>
                <a:lnTo>
                  <a:pt x="241739" y="10953"/>
                </a:lnTo>
                <a:lnTo>
                  <a:pt x="231465" y="6462"/>
                </a:lnTo>
                <a:lnTo>
                  <a:pt x="206999" y="985"/>
                </a:lnTo>
                <a:lnTo>
                  <a:pt x="19571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64084" y="5319781"/>
            <a:ext cx="241935" cy="110489"/>
          </a:xfrm>
          <a:custGeom>
            <a:avLst/>
            <a:gdLst/>
            <a:ahLst/>
            <a:cxnLst/>
            <a:rect l="l" t="t" r="r" b="b"/>
            <a:pathLst>
              <a:path w="241935" h="110489">
                <a:moveTo>
                  <a:pt x="8621" y="103470"/>
                </a:moveTo>
                <a:lnTo>
                  <a:pt x="18915" y="105877"/>
                </a:lnTo>
                <a:lnTo>
                  <a:pt x="30276" y="108616"/>
                </a:lnTo>
                <a:lnTo>
                  <a:pt x="44715" y="110352"/>
                </a:lnTo>
                <a:lnTo>
                  <a:pt x="91847" y="107279"/>
                </a:lnTo>
                <a:lnTo>
                  <a:pt x="137217" y="94853"/>
                </a:lnTo>
                <a:lnTo>
                  <a:pt x="173300" y="78345"/>
                </a:lnTo>
                <a:lnTo>
                  <a:pt x="205656" y="57698"/>
                </a:lnTo>
                <a:lnTo>
                  <a:pt x="233876" y="29520"/>
                </a:lnTo>
                <a:lnTo>
                  <a:pt x="241739" y="10953"/>
                </a:lnTo>
                <a:lnTo>
                  <a:pt x="231465" y="6462"/>
                </a:lnTo>
                <a:lnTo>
                  <a:pt x="206999" y="985"/>
                </a:lnTo>
                <a:lnTo>
                  <a:pt x="195711" y="0"/>
                </a:lnTo>
                <a:lnTo>
                  <a:pt x="161272" y="7202"/>
                </a:lnTo>
                <a:lnTo>
                  <a:pt x="148916" y="7859"/>
                </a:lnTo>
                <a:lnTo>
                  <a:pt x="137546" y="9283"/>
                </a:lnTo>
                <a:lnTo>
                  <a:pt x="98039" y="20976"/>
                </a:lnTo>
                <a:lnTo>
                  <a:pt x="64296" y="39542"/>
                </a:lnTo>
                <a:lnTo>
                  <a:pt x="54340" y="46744"/>
                </a:lnTo>
                <a:lnTo>
                  <a:pt x="28540" y="62928"/>
                </a:lnTo>
                <a:lnTo>
                  <a:pt x="17578" y="71801"/>
                </a:lnTo>
                <a:lnTo>
                  <a:pt x="9624" y="81495"/>
                </a:lnTo>
                <a:lnTo>
                  <a:pt x="4142" y="91112"/>
                </a:lnTo>
                <a:lnTo>
                  <a:pt x="0" y="100398"/>
                </a:lnTo>
                <a:lnTo>
                  <a:pt x="8621" y="103470"/>
                </a:lnTo>
              </a:path>
            </a:pathLst>
          </a:custGeom>
          <a:ln w="5478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70301" y="5319781"/>
            <a:ext cx="230504" cy="104139"/>
          </a:xfrm>
          <a:custGeom>
            <a:avLst/>
            <a:gdLst/>
            <a:ahLst/>
            <a:cxnLst/>
            <a:rect l="l" t="t" r="r" b="b"/>
            <a:pathLst>
              <a:path w="230505" h="104139">
                <a:moveTo>
                  <a:pt x="166426" y="0"/>
                </a:moveTo>
                <a:lnTo>
                  <a:pt x="115549" y="5805"/>
                </a:lnTo>
                <a:lnTo>
                  <a:pt x="76671" y="20565"/>
                </a:lnTo>
                <a:lnTo>
                  <a:pt x="35756" y="49839"/>
                </a:lnTo>
                <a:lnTo>
                  <a:pt x="26466" y="58109"/>
                </a:lnTo>
                <a:lnTo>
                  <a:pt x="18246" y="67720"/>
                </a:lnTo>
                <a:lnTo>
                  <a:pt x="11695" y="77688"/>
                </a:lnTo>
                <a:lnTo>
                  <a:pt x="5813" y="87300"/>
                </a:lnTo>
                <a:lnTo>
                  <a:pt x="0" y="96923"/>
                </a:lnTo>
                <a:lnTo>
                  <a:pt x="21654" y="102068"/>
                </a:lnTo>
                <a:lnTo>
                  <a:pt x="36090" y="103804"/>
                </a:lnTo>
                <a:lnTo>
                  <a:pt x="50194" y="103804"/>
                </a:lnTo>
                <a:lnTo>
                  <a:pt x="68107" y="102468"/>
                </a:lnTo>
                <a:lnTo>
                  <a:pt x="114151" y="93182"/>
                </a:lnTo>
                <a:lnTo>
                  <a:pt x="153001" y="78345"/>
                </a:lnTo>
                <a:lnTo>
                  <a:pt x="187084" y="58437"/>
                </a:lnTo>
                <a:lnTo>
                  <a:pt x="218700" y="31929"/>
                </a:lnTo>
                <a:lnTo>
                  <a:pt x="230043" y="14075"/>
                </a:lnTo>
                <a:lnTo>
                  <a:pt x="219358" y="9611"/>
                </a:lnTo>
                <a:lnTo>
                  <a:pt x="205248" y="4792"/>
                </a:lnTo>
                <a:lnTo>
                  <a:pt x="191878" y="2382"/>
                </a:lnTo>
                <a:lnTo>
                  <a:pt x="178453" y="985"/>
                </a:lnTo>
                <a:lnTo>
                  <a:pt x="166426" y="0"/>
                </a:lnTo>
                <a:close/>
              </a:path>
            </a:pathLst>
          </a:custGeom>
          <a:solidFill>
            <a:srgbClr val="DFD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70301" y="5319781"/>
            <a:ext cx="230504" cy="104139"/>
          </a:xfrm>
          <a:custGeom>
            <a:avLst/>
            <a:gdLst/>
            <a:ahLst/>
            <a:cxnLst/>
            <a:rect l="l" t="t" r="r" b="b"/>
            <a:pathLst>
              <a:path w="230505" h="104139">
                <a:moveTo>
                  <a:pt x="166426" y="0"/>
                </a:moveTo>
                <a:lnTo>
                  <a:pt x="115549" y="5805"/>
                </a:lnTo>
                <a:lnTo>
                  <a:pt x="76671" y="20565"/>
                </a:lnTo>
                <a:lnTo>
                  <a:pt x="35756" y="49839"/>
                </a:lnTo>
                <a:lnTo>
                  <a:pt x="26466" y="58109"/>
                </a:lnTo>
                <a:lnTo>
                  <a:pt x="18246" y="67720"/>
                </a:lnTo>
                <a:lnTo>
                  <a:pt x="11695" y="77688"/>
                </a:lnTo>
                <a:lnTo>
                  <a:pt x="5813" y="87300"/>
                </a:lnTo>
                <a:lnTo>
                  <a:pt x="0" y="96923"/>
                </a:lnTo>
                <a:lnTo>
                  <a:pt x="10293" y="99330"/>
                </a:lnTo>
                <a:lnTo>
                  <a:pt x="21654" y="102068"/>
                </a:lnTo>
                <a:lnTo>
                  <a:pt x="36090" y="103804"/>
                </a:lnTo>
                <a:lnTo>
                  <a:pt x="83219" y="100732"/>
                </a:lnTo>
                <a:lnTo>
                  <a:pt x="128590" y="88708"/>
                </a:lnTo>
                <a:lnTo>
                  <a:pt x="164700" y="71801"/>
                </a:lnTo>
                <a:lnTo>
                  <a:pt x="175714" y="65667"/>
                </a:lnTo>
                <a:lnTo>
                  <a:pt x="208399" y="41952"/>
                </a:lnTo>
                <a:lnTo>
                  <a:pt x="230043" y="14075"/>
                </a:lnTo>
                <a:lnTo>
                  <a:pt x="219358" y="9611"/>
                </a:lnTo>
                <a:lnTo>
                  <a:pt x="205248" y="4792"/>
                </a:lnTo>
                <a:lnTo>
                  <a:pt x="191878" y="2382"/>
                </a:lnTo>
                <a:lnTo>
                  <a:pt x="178453" y="985"/>
                </a:lnTo>
                <a:lnTo>
                  <a:pt x="166426" y="0"/>
                </a:lnTo>
              </a:path>
            </a:pathLst>
          </a:custGeom>
          <a:ln w="5478">
            <a:solidFill>
              <a:srgbClr val="DF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81663" y="5381642"/>
            <a:ext cx="34290" cy="29845"/>
          </a:xfrm>
          <a:custGeom>
            <a:avLst/>
            <a:gdLst/>
            <a:ahLst/>
            <a:cxnLst/>
            <a:rect l="l" t="t" r="r" b="b"/>
            <a:pathLst>
              <a:path w="34289" h="29845">
                <a:moveTo>
                  <a:pt x="33685" y="0"/>
                </a:moveTo>
                <a:lnTo>
                  <a:pt x="0" y="25768"/>
                </a:lnTo>
                <a:lnTo>
                  <a:pt x="6884" y="29585"/>
                </a:lnTo>
                <a:lnTo>
                  <a:pt x="9290" y="25439"/>
                </a:lnTo>
                <a:lnTo>
                  <a:pt x="13367" y="19223"/>
                </a:lnTo>
                <a:lnTo>
                  <a:pt x="18581" y="12760"/>
                </a:lnTo>
                <a:lnTo>
                  <a:pt x="23392" y="8269"/>
                </a:lnTo>
                <a:lnTo>
                  <a:pt x="33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93886" y="5997581"/>
            <a:ext cx="1509908" cy="391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99160" y="2903220"/>
            <a:ext cx="2912364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660017" y="3107435"/>
            <a:ext cx="172593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292934"/>
                </a:solidFill>
                <a:latin typeface="Times New Roman"/>
                <a:cs typeface="Times New Roman"/>
              </a:rPr>
              <a:t>Fiziksel</a:t>
            </a:r>
            <a:r>
              <a:rPr dirty="0" sz="1800" spc="-3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Modeller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40552" y="2903220"/>
            <a:ext cx="2912363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379209" y="3107435"/>
            <a:ext cx="23647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Matematiksel</a:t>
            </a:r>
            <a:r>
              <a:rPr dirty="0" sz="1800" spc="355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92934"/>
                </a:solidFill>
                <a:latin typeface="Times New Roman"/>
                <a:cs typeface="Times New Roman"/>
              </a:rPr>
              <a:t>Modeller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44016" y="3899916"/>
            <a:ext cx="2247265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3688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Fiziksel Gerçek</a:t>
            </a:r>
            <a:r>
              <a:rPr dirty="0" sz="1800" spc="-1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 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Sisteme</a:t>
            </a:r>
            <a:r>
              <a:rPr dirty="0" sz="18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imes New Roman"/>
                <a:cs typeface="Times New Roman"/>
              </a:rPr>
              <a:t>Benzer.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(Küçük Ölçekli </a:t>
            </a:r>
            <a:r>
              <a:rPr dirty="0" sz="1800" spc="-25">
                <a:solidFill>
                  <a:srgbClr val="292934"/>
                </a:solidFill>
                <a:latin typeface="Times New Roman"/>
                <a:cs typeface="Times New Roman"/>
              </a:rPr>
              <a:t>Temsil</a:t>
            </a:r>
            <a:r>
              <a:rPr dirty="0" sz="1800" spc="-1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56782" y="3899916"/>
            <a:ext cx="2534285" cy="1109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Sistemi Göstermek</a:t>
            </a:r>
            <a:r>
              <a:rPr dirty="0" sz="1800" spc="-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İçin 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Sembolik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Notasyonlar ve  Matematiksel Eşitlikler 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Kullanılır.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48400" y="5229161"/>
            <a:ext cx="2498725" cy="1275080"/>
          </a:xfrm>
          <a:prstGeom prst="rect">
            <a:avLst/>
          </a:prstGeom>
          <a:solidFill>
            <a:srgbClr val="CC6600"/>
          </a:solidFill>
          <a:ln w="12700">
            <a:solidFill>
              <a:srgbClr val="292934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75"/>
              </a:spcBef>
            </a:pPr>
            <a:r>
              <a:rPr dirty="0" sz="1400" b="1">
                <a:solidFill>
                  <a:srgbClr val="292934"/>
                </a:solidFill>
                <a:latin typeface="Times New Roman"/>
                <a:cs typeface="Times New Roman"/>
              </a:rPr>
              <a:t>BEGIN;</a:t>
            </a:r>
            <a:endParaRPr sz="14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840"/>
              </a:spcBef>
            </a:pPr>
            <a:r>
              <a:rPr dirty="0" sz="1400" spc="-5" b="1">
                <a:solidFill>
                  <a:srgbClr val="292934"/>
                </a:solidFill>
                <a:latin typeface="Times New Roman"/>
                <a:cs typeface="Times New Roman"/>
              </a:rPr>
              <a:t>EI=BI+PROD-DEMAND</a:t>
            </a:r>
            <a:endParaRPr sz="1400">
              <a:latin typeface="Times New Roman"/>
              <a:cs typeface="Times New Roman"/>
            </a:endParaRPr>
          </a:p>
          <a:p>
            <a:pPr marL="85725" marR="1957705">
              <a:lnSpc>
                <a:spcPct val="150000"/>
              </a:lnSpc>
            </a:pPr>
            <a:r>
              <a:rPr dirty="0" sz="1400" b="1">
                <a:solidFill>
                  <a:srgbClr val="292934"/>
                </a:solidFill>
                <a:latin typeface="Times New Roman"/>
                <a:cs typeface="Times New Roman"/>
              </a:rPr>
              <a:t>.  </a:t>
            </a:r>
            <a:r>
              <a:rPr dirty="0" sz="1400" b="1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1400" spc="-10" b="1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1400" spc="-10" b="1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dirty="0" sz="1400" b="1">
                <a:solidFill>
                  <a:srgbClr val="292934"/>
                </a:solidFill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89175" y="2257932"/>
            <a:ext cx="2381250" cy="623570"/>
          </a:xfrm>
          <a:custGeom>
            <a:avLst/>
            <a:gdLst/>
            <a:ahLst/>
            <a:cxnLst/>
            <a:rect l="l" t="t" r="r" b="b"/>
            <a:pathLst>
              <a:path w="2381250" h="623569">
                <a:moveTo>
                  <a:pt x="97662" y="512317"/>
                </a:moveTo>
                <a:lnTo>
                  <a:pt x="0" y="594740"/>
                </a:lnTo>
                <a:lnTo>
                  <a:pt x="124587" y="623442"/>
                </a:lnTo>
                <a:lnTo>
                  <a:pt x="116709" y="590930"/>
                </a:lnTo>
                <a:lnTo>
                  <a:pt x="97027" y="590930"/>
                </a:lnTo>
                <a:lnTo>
                  <a:pt x="88137" y="553846"/>
                </a:lnTo>
                <a:lnTo>
                  <a:pt x="106637" y="549360"/>
                </a:lnTo>
                <a:lnTo>
                  <a:pt x="97662" y="512317"/>
                </a:lnTo>
                <a:close/>
              </a:path>
              <a:path w="2381250" h="623569">
                <a:moveTo>
                  <a:pt x="106637" y="549360"/>
                </a:moveTo>
                <a:lnTo>
                  <a:pt x="88137" y="553846"/>
                </a:lnTo>
                <a:lnTo>
                  <a:pt x="97027" y="590930"/>
                </a:lnTo>
                <a:lnTo>
                  <a:pt x="115617" y="586423"/>
                </a:lnTo>
                <a:lnTo>
                  <a:pt x="106637" y="549360"/>
                </a:lnTo>
                <a:close/>
              </a:path>
              <a:path w="2381250" h="623569">
                <a:moveTo>
                  <a:pt x="115617" y="586423"/>
                </a:moveTo>
                <a:lnTo>
                  <a:pt x="97027" y="590930"/>
                </a:lnTo>
                <a:lnTo>
                  <a:pt x="116709" y="590930"/>
                </a:lnTo>
                <a:lnTo>
                  <a:pt x="115617" y="586423"/>
                </a:lnTo>
                <a:close/>
              </a:path>
              <a:path w="2381250" h="623569">
                <a:moveTo>
                  <a:pt x="2371979" y="0"/>
                </a:moveTo>
                <a:lnTo>
                  <a:pt x="106637" y="549360"/>
                </a:lnTo>
                <a:lnTo>
                  <a:pt x="115617" y="586423"/>
                </a:lnTo>
                <a:lnTo>
                  <a:pt x="2380996" y="37083"/>
                </a:lnTo>
                <a:lnTo>
                  <a:pt x="237197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948809" y="2257932"/>
            <a:ext cx="2525395" cy="625475"/>
          </a:xfrm>
          <a:custGeom>
            <a:avLst/>
            <a:gdLst/>
            <a:ahLst/>
            <a:cxnLst/>
            <a:rect l="l" t="t" r="r" b="b"/>
            <a:pathLst>
              <a:path w="2525395" h="625475">
                <a:moveTo>
                  <a:pt x="2409436" y="587959"/>
                </a:moveTo>
                <a:lnTo>
                  <a:pt x="2400935" y="625093"/>
                </a:lnTo>
                <a:lnTo>
                  <a:pt x="2525141" y="594740"/>
                </a:lnTo>
                <a:lnTo>
                  <a:pt x="2522052" y="592201"/>
                </a:lnTo>
                <a:lnTo>
                  <a:pt x="2427986" y="592201"/>
                </a:lnTo>
                <a:lnTo>
                  <a:pt x="2409436" y="587959"/>
                </a:lnTo>
                <a:close/>
              </a:path>
              <a:path w="2525395" h="625475">
                <a:moveTo>
                  <a:pt x="2417954" y="550752"/>
                </a:moveTo>
                <a:lnTo>
                  <a:pt x="2409436" y="587959"/>
                </a:lnTo>
                <a:lnTo>
                  <a:pt x="2427986" y="592201"/>
                </a:lnTo>
                <a:lnTo>
                  <a:pt x="2436494" y="554989"/>
                </a:lnTo>
                <a:lnTo>
                  <a:pt x="2417954" y="550752"/>
                </a:lnTo>
                <a:close/>
              </a:path>
              <a:path w="2525395" h="625475">
                <a:moveTo>
                  <a:pt x="2426462" y="513588"/>
                </a:moveTo>
                <a:lnTo>
                  <a:pt x="2417954" y="550752"/>
                </a:lnTo>
                <a:lnTo>
                  <a:pt x="2436494" y="554989"/>
                </a:lnTo>
                <a:lnTo>
                  <a:pt x="2427986" y="592201"/>
                </a:lnTo>
                <a:lnTo>
                  <a:pt x="2522052" y="592201"/>
                </a:lnTo>
                <a:lnTo>
                  <a:pt x="2426462" y="513588"/>
                </a:lnTo>
                <a:close/>
              </a:path>
              <a:path w="2525395" h="625475">
                <a:moveTo>
                  <a:pt x="8381" y="0"/>
                </a:moveTo>
                <a:lnTo>
                  <a:pt x="0" y="37083"/>
                </a:lnTo>
                <a:lnTo>
                  <a:pt x="2409436" y="587959"/>
                </a:lnTo>
                <a:lnTo>
                  <a:pt x="2417954" y="550752"/>
                </a:lnTo>
                <a:lnTo>
                  <a:pt x="8381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39442"/>
            <a:ext cx="867219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Karenin içi n adet rastgele noktalarla doldurulsun. Eğer bu n noktanın,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m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tanesi çemberin içinde kalırsa, herhangi bir noktanın çemberin içinde</a:t>
            </a:r>
            <a:r>
              <a:rPr dirty="0" sz="2000" spc="-20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kalma  ihtimali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yaklaşık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900" y="2928937"/>
            <a:ext cx="5340350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0900" y="4929187"/>
            <a:ext cx="1238250" cy="71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5817" y="4039489"/>
            <a:ext cx="4413885" cy="1358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şeklinde </a:t>
            </a:r>
            <a:r>
              <a:rPr dirty="0" sz="1800" spc="-20">
                <a:solidFill>
                  <a:srgbClr val="292934"/>
                </a:solidFill>
                <a:latin typeface="Times New Roman"/>
                <a:cs typeface="Times New Roman"/>
              </a:rPr>
              <a:t>olur.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 önceki denklemle bu</a:t>
            </a:r>
            <a:r>
              <a:rPr dirty="0" sz="18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denklem  birleştirilirse, pi sayısı (yaklaşık</a:t>
            </a:r>
            <a:r>
              <a:rPr dirty="0" sz="1800" spc="-1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olarak)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7145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şeklinde</a:t>
            </a:r>
            <a:r>
              <a:rPr dirty="0" sz="1800" spc="-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hesaplanabilir.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39442"/>
            <a:ext cx="831723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Olayın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canlandırılması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adına,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aşağıda nokta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sayısının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dirty="0" sz="2000" spc="5" i="1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farklı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değerleri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oluşabilecek desenler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gösterilmiştir.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912" y="2857500"/>
            <a:ext cx="2571750" cy="237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3925" y="2857500"/>
            <a:ext cx="2573401" cy="237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69101" y="2857500"/>
            <a:ext cx="257175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46961" y="5574028"/>
          <a:ext cx="6895465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34"/>
                <a:gridCol w="2744914"/>
                <a:gridCol w="2134027"/>
              </a:tblGrid>
              <a:tr h="228600">
                <a:tc>
                  <a:txBody>
                    <a:bodyPr/>
                    <a:lstStyle/>
                    <a:p>
                      <a:pPr marL="127000">
                        <a:lnSpc>
                          <a:spcPts val="1810"/>
                        </a:lnSpc>
                      </a:pPr>
                      <a:r>
                        <a:rPr dirty="0" sz="1800" i="1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= 10</a:t>
                      </a:r>
                      <a:r>
                        <a:rPr dirty="0" sz="1800" spc="-10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nokta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7870">
                        <a:lnSpc>
                          <a:spcPts val="1810"/>
                        </a:lnSpc>
                      </a:pPr>
                      <a:r>
                        <a:rPr dirty="0" sz="1800" i="1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= 100</a:t>
                      </a:r>
                      <a:r>
                        <a:rPr dirty="0" sz="1800" spc="-10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nokta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1045">
                        <a:lnSpc>
                          <a:spcPts val="1810"/>
                        </a:lnSpc>
                      </a:pPr>
                      <a:r>
                        <a:rPr dirty="0" sz="1800" i="1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= 200</a:t>
                      </a:r>
                      <a:r>
                        <a:rPr dirty="0" sz="1800" spc="-10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nokta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1" y="485521"/>
            <a:ext cx="1487170" cy="3987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917" y="485521"/>
            <a:ext cx="3128645" cy="39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pi=montecarlo1(n)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4783" y="924433"/>
            <a:ext cx="1123315" cy="39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sa</a:t>
            </a:r>
            <a:r>
              <a:rPr dirty="0" sz="2400">
                <a:solidFill>
                  <a:srgbClr val="218A21"/>
                </a:solidFill>
                <a:latin typeface="Courier New"/>
                <a:cs typeface="Courier New"/>
              </a:rPr>
              <a:t>y</a:t>
            </a: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ı</a:t>
            </a: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s</a:t>
            </a: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ı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791" y="924433"/>
            <a:ext cx="1668780" cy="83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%pi:</a:t>
            </a:r>
            <a:r>
              <a:rPr dirty="0" sz="2400" spc="-95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pi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43585" algn="l"/>
              </a:tabLst>
            </a:pP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%n</a:t>
            </a:r>
            <a:r>
              <a:rPr dirty="0" sz="2400">
                <a:solidFill>
                  <a:srgbClr val="218A21"/>
                </a:solidFill>
                <a:latin typeface="Courier New"/>
                <a:cs typeface="Courier New"/>
              </a:rPr>
              <a:t>:	</a:t>
            </a: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no</a:t>
            </a:r>
            <a:r>
              <a:rPr dirty="0" sz="2400" spc="-15">
                <a:solidFill>
                  <a:srgbClr val="218A21"/>
                </a:solidFill>
                <a:latin typeface="Courier New"/>
                <a:cs typeface="Courier New"/>
              </a:rPr>
              <a:t>kt</a:t>
            </a:r>
            <a:r>
              <a:rPr dirty="0" sz="2400">
                <a:solidFill>
                  <a:srgbClr val="218A21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0544" y="1363726"/>
            <a:ext cx="1121410" cy="39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sa</a:t>
            </a:r>
            <a:r>
              <a:rPr dirty="0" sz="2400">
                <a:solidFill>
                  <a:srgbClr val="218A21"/>
                </a:solidFill>
                <a:latin typeface="Courier New"/>
                <a:cs typeface="Courier New"/>
              </a:rPr>
              <a:t>y</a:t>
            </a: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ı</a:t>
            </a:r>
            <a:r>
              <a:rPr dirty="0" sz="2400" spc="-15">
                <a:solidFill>
                  <a:srgbClr val="218A21"/>
                </a:solidFill>
                <a:latin typeface="Courier New"/>
                <a:cs typeface="Courier New"/>
              </a:rPr>
              <a:t>s</a:t>
            </a: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ı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791" y="1802638"/>
            <a:ext cx="1668780" cy="837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cember=0;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urier New"/>
                <a:cs typeface="Courier New"/>
              </a:rPr>
              <a:t>sayac=0;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791" y="2680715"/>
            <a:ext cx="3677285" cy="171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2400" spc="-9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i=1:n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urier New"/>
                <a:cs typeface="Courier New"/>
              </a:rPr>
              <a:t>x=rand;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urier New"/>
                <a:cs typeface="Courier New"/>
              </a:rPr>
              <a:t>y=rand;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2400" spc="-10">
                <a:latin typeface="Courier New"/>
                <a:cs typeface="Courier New"/>
              </a:rPr>
              <a:t>((x^2+y^2)&lt;=1)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5038" y="4436617"/>
            <a:ext cx="2947035" cy="39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cember=cember+1;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6311" y="4875910"/>
            <a:ext cx="2580005" cy="837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urier New"/>
                <a:cs typeface="Courier New"/>
              </a:rPr>
              <a:t>sayac=sayac+1;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791" y="5753709"/>
            <a:ext cx="3310890" cy="83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urier New"/>
                <a:cs typeface="Courier New"/>
              </a:rPr>
              <a:t>pi=4*cember/sayac;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5726" y="1412875"/>
            <a:ext cx="4953000" cy="1478280"/>
          </a:xfrm>
          <a:prstGeom prst="rect">
            <a:avLst/>
          </a:prstGeom>
          <a:ln w="26424">
            <a:solidFill>
              <a:srgbClr val="AC8F67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21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&gt;&gt;</a:t>
            </a:r>
            <a:r>
              <a:rPr dirty="0" sz="18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pi=montecarlo1(1000000)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pi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3.1415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5" y="1642998"/>
            <a:ext cx="3776599" cy="2867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65950" y="1785873"/>
            <a:ext cx="730250" cy="42862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860"/>
              </a:spcBef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eğris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5950" y="1785873"/>
            <a:ext cx="711200" cy="428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9741" y="1538604"/>
            <a:ext cx="7163434" cy="430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1945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4037329" marR="5080">
              <a:lnSpc>
                <a:spcPct val="100000"/>
              </a:lnSpc>
              <a:spcBef>
                <a:spcPts val="645"/>
              </a:spcBef>
              <a:tabLst>
                <a:tab pos="6765925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Şekilde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görülen	i</a:t>
            </a:r>
            <a:r>
              <a:rPr dirty="0" sz="2000" spc="-1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ile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x ekseni arasında kalan taralı 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alanı bulmak için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Monte</a:t>
            </a:r>
            <a:r>
              <a:rPr dirty="0" sz="2000" spc="-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Carlo 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benzetimi</a:t>
            </a:r>
            <a:r>
              <a:rPr dirty="0" sz="20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Times New Roman"/>
                <a:cs typeface="Times New Roman"/>
              </a:rPr>
              <a:t>kullanılabilir.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482725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algn="ctr" marR="203835">
              <a:lnSpc>
                <a:spcPct val="100000"/>
              </a:lnSpc>
              <a:spcBef>
                <a:spcPts val="90"/>
              </a:spcBef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4795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Eğer dikdörtgen içerisinde rastgele noktalar (xi,yi)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işaretleyip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bu  noktaların eğrinin altında olup olmadıklarını belirler ve bunu toplam  nokta</a:t>
            </a:r>
            <a:r>
              <a:rPr dirty="0" sz="20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sayısına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oranlarsak</a:t>
            </a:r>
            <a:r>
              <a:rPr dirty="0" sz="2000" spc="-1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dirty="0" sz="2000" spc="-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alanının</a:t>
            </a:r>
            <a:r>
              <a:rPr dirty="0" sz="2000" spc="-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R karesine</a:t>
            </a:r>
            <a:r>
              <a:rPr dirty="0" sz="2000" spc="-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olan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oranını</a:t>
            </a:r>
            <a:r>
              <a:rPr dirty="0" sz="20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yaklaşık  olarak elde</a:t>
            </a:r>
            <a:r>
              <a:rPr dirty="0" sz="2000" spc="-1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edebiliriz.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3" y="562736"/>
            <a:ext cx="1369695" cy="366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" b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dirty="0" sz="2200" b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dirty="0" sz="2200" spc="5" b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dirty="0" sz="2200" spc="-10" b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dirty="0" sz="2200" b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dirty="0" sz="2200" spc="5" b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dirty="0" sz="2200" spc="-10" b="0">
                <a:solidFill>
                  <a:srgbClr val="0000FF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273" y="562736"/>
            <a:ext cx="3896995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Courier New"/>
                <a:cs typeface="Courier New"/>
              </a:rPr>
              <a:t>egrialan=montecarlo2(n)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163" y="965072"/>
            <a:ext cx="406400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218A21"/>
                </a:solidFill>
                <a:latin typeface="Courier New"/>
                <a:cs typeface="Courier New"/>
              </a:rPr>
              <a:t>%egrialan: egrinin</a:t>
            </a:r>
            <a:r>
              <a:rPr dirty="0" sz="2200" spc="-35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218A21"/>
                </a:solidFill>
                <a:latin typeface="Courier New"/>
                <a:cs typeface="Courier New"/>
              </a:rPr>
              <a:t>alanı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1028" y="965072"/>
            <a:ext cx="1878964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5">
                <a:solidFill>
                  <a:srgbClr val="218A21"/>
                </a:solidFill>
                <a:latin typeface="Courier New"/>
                <a:cs typeface="Courier New"/>
              </a:rPr>
              <a:t>ile</a:t>
            </a:r>
            <a:r>
              <a:rPr dirty="0" sz="2200" spc="-65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218A21"/>
                </a:solidFill>
                <a:latin typeface="Courier New"/>
                <a:cs typeface="Courier New"/>
              </a:rPr>
              <a:t>karenin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3552" y="965072"/>
            <a:ext cx="86614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218A21"/>
                </a:solidFill>
                <a:latin typeface="Courier New"/>
                <a:cs typeface="Courier New"/>
              </a:rPr>
              <a:t>a</a:t>
            </a:r>
            <a:r>
              <a:rPr dirty="0" sz="2200" spc="5">
                <a:solidFill>
                  <a:srgbClr val="218A21"/>
                </a:solidFill>
                <a:latin typeface="Courier New"/>
                <a:cs typeface="Courier New"/>
              </a:rPr>
              <a:t>l</a:t>
            </a:r>
            <a:r>
              <a:rPr dirty="0" sz="2200" spc="-5">
                <a:solidFill>
                  <a:srgbClr val="218A21"/>
                </a:solidFill>
                <a:latin typeface="Courier New"/>
                <a:cs typeface="Courier New"/>
              </a:rPr>
              <a:t>a</a:t>
            </a:r>
            <a:r>
              <a:rPr dirty="0" sz="2200">
                <a:solidFill>
                  <a:srgbClr val="218A21"/>
                </a:solidFill>
                <a:latin typeface="Courier New"/>
                <a:cs typeface="Courier New"/>
              </a:rPr>
              <a:t>n</a:t>
            </a:r>
            <a:r>
              <a:rPr dirty="0" sz="2200" spc="-5">
                <a:solidFill>
                  <a:srgbClr val="218A21"/>
                </a:solidFill>
                <a:latin typeface="Courier New"/>
                <a:cs typeface="Courier New"/>
              </a:rPr>
              <a:t>ı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3142" y="965072"/>
            <a:ext cx="86741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5">
                <a:solidFill>
                  <a:srgbClr val="218A21"/>
                </a:solidFill>
                <a:latin typeface="Courier New"/>
                <a:cs typeface="Courier New"/>
              </a:rPr>
              <a:t>or</a:t>
            </a:r>
            <a:r>
              <a:rPr dirty="0" sz="2200" spc="-5">
                <a:solidFill>
                  <a:srgbClr val="218A21"/>
                </a:solidFill>
                <a:latin typeface="Courier New"/>
                <a:cs typeface="Courier New"/>
              </a:rPr>
              <a:t>a</a:t>
            </a:r>
            <a:r>
              <a:rPr dirty="0" sz="2200">
                <a:solidFill>
                  <a:srgbClr val="218A21"/>
                </a:solidFill>
                <a:latin typeface="Courier New"/>
                <a:cs typeface="Courier New"/>
              </a:rPr>
              <a:t>n</a:t>
            </a:r>
            <a:r>
              <a:rPr dirty="0" sz="2200" spc="-5">
                <a:solidFill>
                  <a:srgbClr val="218A21"/>
                </a:solidFill>
                <a:latin typeface="Courier New"/>
                <a:cs typeface="Courier New"/>
              </a:rPr>
              <a:t>ı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6556" y="1367409"/>
            <a:ext cx="103378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218A21"/>
                </a:solidFill>
                <a:latin typeface="Courier New"/>
                <a:cs typeface="Courier New"/>
              </a:rPr>
              <a:t>sa</a:t>
            </a:r>
            <a:r>
              <a:rPr dirty="0" sz="2200" spc="-5">
                <a:solidFill>
                  <a:srgbClr val="218A21"/>
                </a:solidFill>
                <a:latin typeface="Courier New"/>
                <a:cs typeface="Courier New"/>
              </a:rPr>
              <a:t>y</a:t>
            </a:r>
            <a:r>
              <a:rPr dirty="0" sz="2200">
                <a:solidFill>
                  <a:srgbClr val="218A21"/>
                </a:solidFill>
                <a:latin typeface="Courier New"/>
                <a:cs typeface="Courier New"/>
              </a:rPr>
              <a:t>ı</a:t>
            </a:r>
            <a:r>
              <a:rPr dirty="0" sz="2200" spc="5">
                <a:solidFill>
                  <a:srgbClr val="218A21"/>
                </a:solidFill>
                <a:latin typeface="Courier New"/>
                <a:cs typeface="Courier New"/>
              </a:rPr>
              <a:t>s</a:t>
            </a:r>
            <a:r>
              <a:rPr dirty="0" sz="2200" spc="-5">
                <a:solidFill>
                  <a:srgbClr val="218A21"/>
                </a:solidFill>
                <a:latin typeface="Courier New"/>
                <a:cs typeface="Courier New"/>
              </a:rPr>
              <a:t>ı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63" y="1300017"/>
            <a:ext cx="1539875" cy="1238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dirty="0" sz="2200" spc="-5">
                <a:solidFill>
                  <a:srgbClr val="218A21"/>
                </a:solidFill>
                <a:latin typeface="Courier New"/>
                <a:cs typeface="Courier New"/>
              </a:rPr>
              <a:t>%n:</a:t>
            </a:r>
            <a:r>
              <a:rPr dirty="0" sz="2200" spc="-65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218A21"/>
                </a:solidFill>
                <a:latin typeface="Courier New"/>
                <a:cs typeface="Courier New"/>
              </a:rPr>
              <a:t>nokta  </a:t>
            </a:r>
            <a:r>
              <a:rPr dirty="0" sz="2200">
                <a:latin typeface="Courier New"/>
                <a:cs typeface="Courier New"/>
              </a:rPr>
              <a:t>egri=0;  sayac=0;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163" y="2574797"/>
            <a:ext cx="3392170" cy="278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2200" spc="-7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i=1:n</a:t>
            </a:r>
            <a:endParaRPr sz="2200">
              <a:latin typeface="Courier New"/>
              <a:cs typeface="Courier New"/>
            </a:endParaRPr>
          </a:p>
          <a:p>
            <a:pPr marL="684530" marR="1016000">
              <a:lnSpc>
                <a:spcPct val="120000"/>
              </a:lnSpc>
            </a:pPr>
            <a:r>
              <a:rPr dirty="0" sz="2200">
                <a:latin typeface="Courier New"/>
                <a:cs typeface="Courier New"/>
              </a:rPr>
              <a:t>x=rand;  y=rand;  </a:t>
            </a:r>
            <a:r>
              <a:rPr dirty="0" sz="2200" spc="-5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dirty="0" sz="2200" spc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dirty="0" sz="2200" spc="-10">
                <a:latin typeface="Courier New"/>
                <a:cs typeface="Courier New"/>
              </a:rPr>
              <a:t>(</a:t>
            </a:r>
            <a:r>
              <a:rPr dirty="0" sz="2200" spc="5">
                <a:latin typeface="Courier New"/>
                <a:cs typeface="Courier New"/>
              </a:rPr>
              <a:t>y&lt;</a:t>
            </a:r>
            <a:r>
              <a:rPr dirty="0" sz="2200" spc="-10">
                <a:latin typeface="Courier New"/>
                <a:cs typeface="Courier New"/>
              </a:rPr>
              <a:t>=</a:t>
            </a:r>
            <a:r>
              <a:rPr dirty="0" sz="2200">
                <a:latin typeface="Courier New"/>
                <a:cs typeface="Courier New"/>
              </a:rPr>
              <a:t>x</a:t>
            </a:r>
            <a:r>
              <a:rPr dirty="0" sz="2200" spc="5">
                <a:latin typeface="Courier New"/>
                <a:cs typeface="Courier New"/>
              </a:rPr>
              <a:t>^</a:t>
            </a:r>
            <a:r>
              <a:rPr dirty="0" sz="2200" spc="-10">
                <a:latin typeface="Courier New"/>
                <a:cs typeface="Courier New"/>
              </a:rPr>
              <a:t>2)</a:t>
            </a:r>
            <a:endParaRPr sz="2200">
              <a:latin typeface="Courier New"/>
              <a:cs typeface="Courier New"/>
            </a:endParaRPr>
          </a:p>
          <a:p>
            <a:pPr marL="684530" marR="5080" indent="673100">
              <a:lnSpc>
                <a:spcPct val="120000"/>
              </a:lnSpc>
            </a:pPr>
            <a:r>
              <a:rPr dirty="0" sz="2200" spc="0">
                <a:latin typeface="Courier New"/>
                <a:cs typeface="Courier New"/>
              </a:rPr>
              <a:t>e</a:t>
            </a:r>
            <a:r>
              <a:rPr dirty="0" sz="2200" spc="-10">
                <a:latin typeface="Courier New"/>
                <a:cs typeface="Courier New"/>
              </a:rPr>
              <a:t>g</a:t>
            </a:r>
            <a:r>
              <a:rPr dirty="0" sz="2200" spc="-5">
                <a:latin typeface="Courier New"/>
                <a:cs typeface="Courier New"/>
              </a:rPr>
              <a:t>r</a:t>
            </a:r>
            <a:r>
              <a:rPr dirty="0" sz="2200" spc="0">
                <a:latin typeface="Courier New"/>
                <a:cs typeface="Courier New"/>
              </a:rPr>
              <a:t>i</a:t>
            </a:r>
            <a:r>
              <a:rPr dirty="0" sz="2200" spc="-10">
                <a:latin typeface="Courier New"/>
                <a:cs typeface="Courier New"/>
              </a:rPr>
              <a:t>=</a:t>
            </a:r>
            <a:r>
              <a:rPr dirty="0" sz="2200" spc="-5">
                <a:latin typeface="Courier New"/>
                <a:cs typeface="Courier New"/>
              </a:rPr>
              <a:t>e</a:t>
            </a:r>
            <a:r>
              <a:rPr dirty="0" sz="2200" spc="0">
                <a:latin typeface="Courier New"/>
                <a:cs typeface="Courier New"/>
              </a:rPr>
              <a:t>g</a:t>
            </a:r>
            <a:r>
              <a:rPr dirty="0" sz="2200" spc="-10">
                <a:latin typeface="Courier New"/>
                <a:cs typeface="Courier New"/>
              </a:rPr>
              <a:t>r</a:t>
            </a:r>
            <a:r>
              <a:rPr dirty="0" sz="2200" spc="5">
                <a:latin typeface="Courier New"/>
                <a:cs typeface="Courier New"/>
              </a:rPr>
              <a:t>i</a:t>
            </a:r>
            <a:r>
              <a:rPr dirty="0" sz="2200" spc="0">
                <a:latin typeface="Courier New"/>
                <a:cs typeface="Courier New"/>
              </a:rPr>
              <a:t>+</a:t>
            </a:r>
            <a:r>
              <a:rPr dirty="0" sz="2200" spc="-10">
                <a:latin typeface="Courier New"/>
                <a:cs typeface="Courier New"/>
              </a:rPr>
              <a:t>1;  </a:t>
            </a:r>
            <a:r>
              <a:rPr dirty="0" sz="2200">
                <a:solidFill>
                  <a:srgbClr val="0000FF"/>
                </a:solidFill>
                <a:latin typeface="Courier New"/>
                <a:cs typeface="Courier New"/>
              </a:rPr>
              <a:t>end  </a:t>
            </a:r>
            <a:r>
              <a:rPr dirty="0" sz="2200">
                <a:latin typeface="Courier New"/>
                <a:cs typeface="Courier New"/>
              </a:rPr>
              <a:t>sayac=sayac+1;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163" y="5392013"/>
            <a:ext cx="3392804" cy="768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>
                <a:latin typeface="Courier New"/>
                <a:cs typeface="Courier New"/>
              </a:rPr>
              <a:t>egrialan=egri/sayac;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0901" y="2349500"/>
            <a:ext cx="4953000" cy="1476375"/>
          </a:xfrm>
          <a:prstGeom prst="rect">
            <a:avLst/>
          </a:prstGeom>
          <a:ln w="26424">
            <a:solidFill>
              <a:srgbClr val="AC8F67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21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&gt;&gt;</a:t>
            </a:r>
            <a:r>
              <a:rPr dirty="0" sz="18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egrialan=montecarlo2(10000000)</a:t>
            </a:r>
            <a:endParaRPr sz="1800">
              <a:latin typeface="Arial"/>
              <a:cs typeface="Arial"/>
            </a:endParaRPr>
          </a:p>
          <a:p>
            <a:pPr marL="332740" marR="3829685" indent="-254635">
              <a:lnSpc>
                <a:spcPct val="2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egrialan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=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0.3335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8851" y="3930142"/>
            <a:ext cx="4203700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Şekilde de görüldüğü gibi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On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milyon</a:t>
            </a:r>
            <a:r>
              <a:rPr dirty="0" sz="1800" spc="-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rastgele  üretilen </a:t>
            </a:r>
            <a:r>
              <a:rPr dirty="0" sz="1800" spc="5">
                <a:solidFill>
                  <a:srgbClr val="292934"/>
                </a:solidFill>
                <a:latin typeface="Times New Roman"/>
                <a:cs typeface="Times New Roman"/>
              </a:rPr>
              <a:t>sayı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değeri için</a:t>
            </a:r>
            <a:r>
              <a:rPr dirty="0" sz="1800" spc="-1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1/3 değerine </a:t>
            </a:r>
            <a:r>
              <a:rPr dirty="0" sz="1800" spc="5">
                <a:solidFill>
                  <a:srgbClr val="292934"/>
                </a:solidFill>
                <a:latin typeface="Times New Roman"/>
                <a:cs typeface="Times New Roman"/>
              </a:rPr>
              <a:t>yakın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bir değer</a:t>
            </a:r>
            <a:r>
              <a:rPr dirty="0" sz="1800" spc="-1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bulunmuştur.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38934"/>
            <a:ext cx="8569960" cy="397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Soru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0 ile 100 arasında bulunan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sayılar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içinden rastgele seçilen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sayının 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11’e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tam bölünebilme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olasılığı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nedir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Analitik Çözüm</a:t>
            </a:r>
            <a:r>
              <a:rPr dirty="0" sz="2000" spc="-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 spc="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ile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100 arasında </a:t>
            </a:r>
            <a:r>
              <a:rPr dirty="0" sz="2000" spc="-70">
                <a:solidFill>
                  <a:srgbClr val="292934"/>
                </a:solidFill>
                <a:latin typeface="Arial"/>
                <a:cs typeface="Arial"/>
              </a:rPr>
              <a:t>11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‘e tam bölünen sayıları bulup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bunları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tüm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sayılara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oranlarsak sorumuzun cevabını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bulabiliriz.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sayılar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; 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11,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22, 33, 44, 55, 66, 77, 88, 99 olmak üzere toplam 9</a:t>
            </a:r>
            <a:r>
              <a:rPr dirty="0" sz="2000" spc="-1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adet,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Tüm sayılarda 1,2,3,4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....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100 olmak üzere 100</a:t>
            </a:r>
            <a:r>
              <a:rPr dirty="0" sz="2000" spc="-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adet;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000" spc="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O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değerimiz P = 9/100 = 0,09</a:t>
            </a:r>
            <a:r>
              <a:rPr dirty="0" sz="2000" spc="-2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olmaktadır.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38934"/>
            <a:ext cx="7790180" cy="3851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ts val="2875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Monte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Carlo Benzetimi ile Çözüm</a:t>
            </a:r>
            <a:r>
              <a:rPr dirty="0" sz="2400" spc="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4945" marR="293370">
              <a:lnSpc>
                <a:spcPts val="2500"/>
              </a:lnSpc>
              <a:spcBef>
                <a:spcPts val="395"/>
              </a:spcBef>
            </a:pPr>
            <a:r>
              <a:rPr dirty="0" sz="2400" spc="-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Monte Carlo benzetimi 0 ile 100 arasında rastgele n adet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sayı  seçmemizi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ister.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000" spc="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Seçeceğimiz n adet sayıdan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tanesinin 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11’e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tam</a:t>
            </a:r>
            <a:r>
              <a:rPr dirty="0" sz="20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bölündüğünü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farzedelim.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durumda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değerimiz m / n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olur.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94945" marR="50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Programlama esnasında rastgele seçilecek her sayı değeri için</a:t>
            </a:r>
            <a:r>
              <a:rPr dirty="0" sz="2000" spc="-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  artarken , m değeri seçilen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sayının 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11’e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tam bölünmesi durumda 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artırılmalıdır.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3" y="342646"/>
            <a:ext cx="5325110" cy="3987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dirty="0" sz="2400" spc="-100" b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-5" b="0">
                <a:solidFill>
                  <a:srgbClr val="000000"/>
                </a:solidFill>
                <a:latin typeface="Courier New"/>
                <a:cs typeface="Courier New"/>
              </a:rPr>
              <a:t>sonuc=montecarlo3(n)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1049" y="781811"/>
            <a:ext cx="3317240" cy="837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bolunebilen</a:t>
            </a:r>
            <a:r>
              <a:rPr dirty="0" sz="2400" spc="-75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18A21"/>
                </a:solidFill>
                <a:latin typeface="Courier New"/>
                <a:cs typeface="Courier New"/>
              </a:rPr>
              <a:t>sayisi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solidFill>
                  <a:srgbClr val="218A21"/>
                </a:solidFill>
                <a:latin typeface="Courier New"/>
                <a:cs typeface="Courier New"/>
              </a:rPr>
              <a:t>sayisi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163" y="781811"/>
            <a:ext cx="1671320" cy="2154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%bol:11</a:t>
            </a:r>
            <a:r>
              <a:rPr dirty="0" sz="2400" spc="-20">
                <a:solidFill>
                  <a:srgbClr val="218A21"/>
                </a:solidFill>
                <a:latin typeface="Courier New"/>
                <a:cs typeface="Courier New"/>
              </a:rPr>
              <a:t>'</a:t>
            </a:r>
            <a:r>
              <a:rPr dirty="0" sz="2400">
                <a:solidFill>
                  <a:srgbClr val="218A21"/>
                </a:solidFill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dirty="0" sz="2400" spc="-5">
                <a:solidFill>
                  <a:srgbClr val="218A21"/>
                </a:solidFill>
                <a:latin typeface="Courier New"/>
                <a:cs typeface="Courier New"/>
              </a:rPr>
              <a:t>%n:</a:t>
            </a:r>
            <a:r>
              <a:rPr dirty="0" sz="2400" spc="-7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18A21"/>
                </a:solidFill>
                <a:latin typeface="Courier New"/>
                <a:cs typeface="Courier New"/>
              </a:rPr>
              <a:t>nokta  </a:t>
            </a:r>
            <a:r>
              <a:rPr dirty="0" sz="2400">
                <a:latin typeface="Courier New"/>
                <a:cs typeface="Courier New"/>
              </a:rPr>
              <a:t>bol=0;  </a:t>
            </a:r>
            <a:r>
              <a:rPr dirty="0" sz="2400" spc="-5">
                <a:latin typeface="Courier New"/>
                <a:cs typeface="Courier New"/>
              </a:rPr>
              <a:t>sayac=0;  </a:t>
            </a:r>
            <a:r>
              <a:rPr dirty="0" sz="240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2400" spc="-8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i=1:n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61340" marR="5080">
              <a:lnSpc>
                <a:spcPct val="120100"/>
              </a:lnSpc>
            </a:pPr>
            <a:r>
              <a:rPr dirty="0" spc="-5"/>
              <a:t>x=ro</a:t>
            </a:r>
            <a:r>
              <a:rPr dirty="0" spc="-15"/>
              <a:t>u</a:t>
            </a:r>
            <a:r>
              <a:rPr dirty="0" spc="-5"/>
              <a:t>nd(</a:t>
            </a:r>
            <a:r>
              <a:rPr dirty="0" spc="5"/>
              <a:t>r</a:t>
            </a:r>
            <a:r>
              <a:rPr dirty="0" spc="-5"/>
              <a:t>and</a:t>
            </a:r>
            <a:r>
              <a:rPr dirty="0" spc="-15"/>
              <a:t>*</a:t>
            </a:r>
            <a:r>
              <a:rPr dirty="0" spc="-5"/>
              <a:t>99)</a:t>
            </a:r>
            <a:r>
              <a:rPr dirty="0" spc="5"/>
              <a:t>+</a:t>
            </a:r>
            <a:r>
              <a:rPr dirty="0" spc="-5"/>
              <a:t>1;  </a:t>
            </a:r>
            <a:r>
              <a:rPr dirty="0" spc="-10"/>
              <a:t>sonuc=mod(x,11);</a:t>
            </a:r>
          </a:p>
          <a:p>
            <a:pPr marL="744220">
              <a:lnSpc>
                <a:spcPct val="100000"/>
              </a:lnSpc>
              <a:spcBef>
                <a:spcPts val="575"/>
              </a:spcBef>
            </a:pPr>
            <a:r>
              <a:rPr dirty="0" spc="-5">
                <a:solidFill>
                  <a:srgbClr val="0000FF"/>
                </a:solidFill>
              </a:rPr>
              <a:t>if</a:t>
            </a:r>
            <a:r>
              <a:rPr dirty="0" spc="-5"/>
              <a:t>(sonuc==0)</a:t>
            </a:r>
          </a:p>
          <a:p>
            <a:pPr marL="744220" marR="737235" indent="728345">
              <a:lnSpc>
                <a:spcPct val="120000"/>
              </a:lnSpc>
            </a:pPr>
            <a:r>
              <a:rPr dirty="0" spc="-5"/>
              <a:t>bol</a:t>
            </a:r>
            <a:r>
              <a:rPr dirty="0" spc="5"/>
              <a:t>=</a:t>
            </a:r>
            <a:r>
              <a:rPr dirty="0" spc="-5"/>
              <a:t>bol</a:t>
            </a:r>
            <a:r>
              <a:rPr dirty="0" spc="-15"/>
              <a:t>+</a:t>
            </a:r>
            <a:r>
              <a:rPr dirty="0" spc="-5"/>
              <a:t>1;  </a:t>
            </a:r>
            <a:r>
              <a:rPr dirty="0">
                <a:solidFill>
                  <a:srgbClr val="0000FF"/>
                </a:solidFill>
              </a:rPr>
              <a:t>end  </a:t>
            </a:r>
            <a:r>
              <a:rPr dirty="0" spc="-10"/>
              <a:t>sayac=sayac+1;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0000FF"/>
                </a:solidFill>
              </a:rPr>
              <a:t>end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pc="-5"/>
              <a:t>sonuc=bol/sayac;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9950" y="1844548"/>
            <a:ext cx="4953000" cy="1478280"/>
          </a:xfrm>
          <a:prstGeom prst="rect">
            <a:avLst/>
          </a:prstGeom>
          <a:ln w="26424">
            <a:solidFill>
              <a:srgbClr val="92A199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21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&gt;&gt;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sonuc=montecarlo3(100)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sonuc</a:t>
            </a:r>
            <a:r>
              <a:rPr dirty="0" sz="18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0.1500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5251" y="4187825"/>
            <a:ext cx="4953000" cy="1476375"/>
          </a:xfrm>
          <a:prstGeom prst="rect">
            <a:avLst/>
          </a:prstGeom>
          <a:ln w="26424">
            <a:solidFill>
              <a:srgbClr val="AC8F67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&gt;&gt;sonuc=montecarlo3(1000000)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sonuc=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0.0905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6912" y="1500250"/>
            <a:ext cx="2457450" cy="2928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2975" y="1500250"/>
            <a:ext cx="2457450" cy="2928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91250" y="1500250"/>
            <a:ext cx="2458974" cy="2928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4401" y="1714500"/>
            <a:ext cx="522287" cy="2714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78876" y="1714500"/>
            <a:ext cx="388937" cy="2714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5817" y="4613402"/>
            <a:ext cx="7673975" cy="1761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6115">
              <a:lnSpc>
                <a:spcPct val="100000"/>
              </a:lnSpc>
              <a:tabLst>
                <a:tab pos="3365500" algn="l"/>
                <a:tab pos="5950585" algn="l"/>
              </a:tabLst>
            </a:pPr>
            <a:r>
              <a:rPr dirty="0" sz="1400" spc="-5" b="1">
                <a:solidFill>
                  <a:srgbClr val="292934"/>
                </a:solidFill>
                <a:latin typeface="Times New Roman"/>
                <a:cs typeface="Times New Roman"/>
              </a:rPr>
              <a:t>1.Yıl	2.Yıl	3.Yıl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Veriler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: 4. Sınıfta olan bir üniversite öğrencisine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ailesinin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3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yıl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içinde</a:t>
            </a:r>
            <a:r>
              <a:rPr dirty="0" sz="2000" spc="-2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aylık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gönderdiği para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miktarları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yukarıda</a:t>
            </a:r>
            <a:r>
              <a:rPr dirty="0" sz="20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Times New Roman"/>
                <a:cs typeface="Times New Roman"/>
              </a:rPr>
              <a:t>gösterilmiştir.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86715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Amaç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: Monte Carlo benzetim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modelini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kullanarak öğrenciye 4.</a:t>
            </a:r>
            <a:r>
              <a:rPr dirty="0" sz="2000" spc="-1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yılında 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gönderilecek para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miktarını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tespit</a:t>
            </a:r>
            <a:r>
              <a:rPr dirty="0" sz="2000" spc="-1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etmek.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064" y="1678559"/>
            <a:ext cx="8037830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ÇÖZÜM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1.Adım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İk 3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yıl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içinde gönderilen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miktarlarların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Frekanslarını ve doğal</a:t>
            </a:r>
            <a:r>
              <a:rPr dirty="0" sz="2000" spc="-2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olarak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Olasılıklarını bulmakla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işe</a:t>
            </a:r>
            <a:r>
              <a:rPr dirty="0" sz="20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başlıyoruz.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912" y="3071812"/>
            <a:ext cx="6159500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40" y="359790"/>
            <a:ext cx="280289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5">
                <a:latin typeface="Times New Roman"/>
                <a:cs typeface="Times New Roman"/>
              </a:rPr>
              <a:t>Benzetim</a:t>
            </a:r>
            <a:r>
              <a:rPr dirty="0" sz="2800" spc="-265">
                <a:latin typeface="Times New Roman"/>
                <a:cs typeface="Times New Roman"/>
              </a:rPr>
              <a:t> </a:t>
            </a:r>
            <a:r>
              <a:rPr dirty="0" sz="2800" spc="-90">
                <a:latin typeface="Times New Roman"/>
                <a:cs typeface="Times New Roman"/>
              </a:rPr>
              <a:t>Modelleri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39" y="943355"/>
            <a:ext cx="8806180" cy="544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Üç ana grupta</a:t>
            </a:r>
            <a:r>
              <a:rPr dirty="0" sz="24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toplanabilir;</a:t>
            </a:r>
            <a:endParaRPr sz="24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85416"/>
              <a:buChar char="•"/>
              <a:tabLst>
                <a:tab pos="470534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Statik (Static) veya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Dinamik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(Dynamic),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SzPct val="85416"/>
              <a:buChar char="•"/>
              <a:tabLst>
                <a:tab pos="470534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Belirli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(Deterministic)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veya Olasılıklı</a:t>
            </a:r>
            <a:r>
              <a:rPr dirty="0" sz="2400" spc="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(Stochastic),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550"/>
              </a:spcBef>
              <a:buClr>
                <a:srgbClr val="0000FF"/>
              </a:buClr>
              <a:buSzPct val="85416"/>
              <a:buChar char="•"/>
              <a:tabLst>
                <a:tab pos="470534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Kesikli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(Discrete)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veya Sürekli</a:t>
            </a:r>
            <a:r>
              <a:rPr dirty="0" sz="2400" spc="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(Continuous)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40"/>
              </a:spcBef>
              <a:buClr>
                <a:srgbClr val="FF0000"/>
              </a:buClr>
              <a:buSzPct val="84090"/>
              <a:buFont typeface="Arial"/>
              <a:buChar char="•"/>
              <a:tabLst>
                <a:tab pos="196215" algn="l"/>
              </a:tabLst>
            </a:pPr>
            <a:r>
              <a:rPr dirty="0" sz="2200" b="1" u="heavy">
                <a:solidFill>
                  <a:srgbClr val="0000FF"/>
                </a:solidFill>
                <a:latin typeface="Times New Roman"/>
                <a:cs typeface="Times New Roman"/>
              </a:rPr>
              <a:t>Statik </a:t>
            </a:r>
            <a:r>
              <a:rPr dirty="0" sz="2200" spc="-5" b="1" u="heavy">
                <a:solidFill>
                  <a:srgbClr val="0000FF"/>
                </a:solidFill>
                <a:latin typeface="Times New Roman"/>
                <a:cs typeface="Times New Roman"/>
              </a:rPr>
              <a:t>Benzetim</a:t>
            </a:r>
            <a:r>
              <a:rPr dirty="0" sz="2200" spc="-25" b="1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b="1" u="heavy">
                <a:solidFill>
                  <a:srgbClr val="0000FF"/>
                </a:solidFill>
                <a:latin typeface="Times New Roman"/>
                <a:cs typeface="Times New Roman"/>
              </a:rPr>
              <a:t>Modeli</a:t>
            </a:r>
            <a:endParaRPr sz="2200">
              <a:latin typeface="Times New Roman"/>
              <a:cs typeface="Times New Roman"/>
            </a:endParaRPr>
          </a:p>
          <a:p>
            <a:pPr marL="195580" marR="231775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Sistemin belirli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bir anındaki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gösterimidir. Monte-Carlo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benzetim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modelleri 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bu türe uygun</a:t>
            </a:r>
            <a:r>
              <a:rPr dirty="0" sz="2200" spc="-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modellerdir.</a:t>
            </a:r>
            <a:endParaRPr sz="2200">
              <a:latin typeface="Times New Roman"/>
              <a:cs typeface="Times New Roman"/>
            </a:endParaRPr>
          </a:p>
          <a:p>
            <a:pPr marL="195580" marR="84836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modeller,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kesikli ve sürekli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sistemlerin tanımlarına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benzer şekilde 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tanımlanabilir.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SzPct val="84090"/>
              <a:buFont typeface="Arial"/>
              <a:buChar char="•"/>
              <a:tabLst>
                <a:tab pos="196215" algn="l"/>
              </a:tabLst>
            </a:pPr>
            <a:r>
              <a:rPr dirty="0" sz="2200" spc="-5" b="1" u="heavy">
                <a:solidFill>
                  <a:srgbClr val="0000FF"/>
                </a:solidFill>
                <a:latin typeface="Times New Roman"/>
                <a:cs typeface="Times New Roman"/>
              </a:rPr>
              <a:t>Dinamik Benzetim</a:t>
            </a:r>
            <a:r>
              <a:rPr dirty="0" sz="2200" b="1" u="heavy">
                <a:solidFill>
                  <a:srgbClr val="0000FF"/>
                </a:solidFill>
                <a:latin typeface="Times New Roman"/>
                <a:cs typeface="Times New Roman"/>
              </a:rPr>
              <a:t> Modeli</a:t>
            </a:r>
            <a:endParaRPr sz="22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Sistemin çalışma zamanına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göre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(bir aralık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veya tüm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çalışma zamanı</a:t>
            </a:r>
            <a:r>
              <a:rPr dirty="0" sz="2200" spc="2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dikkate</a:t>
            </a:r>
            <a:endParaRPr sz="22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alınarak) yapılan</a:t>
            </a:r>
            <a:r>
              <a:rPr dirty="0" sz="22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92934"/>
                </a:solidFill>
                <a:latin typeface="Times New Roman"/>
                <a:cs typeface="Times New Roman"/>
              </a:rPr>
              <a:t>modellemedir.</a:t>
            </a:r>
            <a:endParaRPr sz="2200">
              <a:latin typeface="Times New Roman"/>
              <a:cs typeface="Times New Roman"/>
            </a:endParaRPr>
          </a:p>
          <a:p>
            <a:pPr marL="195580" marR="274320">
              <a:lnSpc>
                <a:spcPct val="100000"/>
              </a:lnSpc>
              <a:spcBef>
                <a:spcPts val="525"/>
              </a:spcBef>
              <a:tabLst>
                <a:tab pos="1422400" algn="l"/>
              </a:tabLst>
            </a:pPr>
            <a:r>
              <a:rPr dirty="0" sz="2200" spc="-5" b="1">
                <a:solidFill>
                  <a:srgbClr val="92A199"/>
                </a:solidFill>
                <a:latin typeface="Times New Roman"/>
                <a:cs typeface="Times New Roman"/>
              </a:rPr>
              <a:t>Örneğin;	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bir banka için kurulan bir benzetim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modeli 8 saatlik</a:t>
            </a:r>
            <a:r>
              <a:rPr dirty="0" sz="2200" spc="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bir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 çalışma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zamanı 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dikkate </a:t>
            </a:r>
            <a:r>
              <a:rPr dirty="0" sz="2200" spc="-5">
                <a:solidFill>
                  <a:srgbClr val="292934"/>
                </a:solidFill>
                <a:latin typeface="Times New Roman"/>
                <a:cs typeface="Times New Roman"/>
              </a:rPr>
              <a:t>alınarak</a:t>
            </a:r>
            <a:r>
              <a:rPr dirty="0" sz="22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Times New Roman"/>
                <a:cs typeface="Times New Roman"/>
              </a:rPr>
              <a:t>çalıştırılır.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1379854"/>
            <a:ext cx="7107555" cy="134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2.Adım</a:t>
            </a:r>
            <a:r>
              <a:rPr dirty="0" sz="24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4945" marR="508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Bulduğumuz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değerlerini Monte Carlo benzetiminde  kullanmak için aşağıdaki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yapıya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benzer bir yapı elde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etmemiz  gerekiyor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900" y="2908300"/>
            <a:ext cx="8164449" cy="145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2017" y="4538979"/>
            <a:ext cx="7574915" cy="1536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418080" algn="l"/>
                <a:tab pos="2877185" algn="l"/>
                <a:tab pos="4232275" algn="l"/>
                <a:tab pos="4756150" algn="l"/>
                <a:tab pos="6907530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Gelişigüzel</a:t>
            </a:r>
            <a:r>
              <a:rPr dirty="0" sz="2000" spc="-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sayıların	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P1	olasılıkla belirlenen</a:t>
            </a:r>
            <a:r>
              <a:rPr dirty="0" sz="2000" spc="-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miktarını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1.sonuç	P2  olasılıkla belirlenen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miktarını</a:t>
            </a:r>
            <a:r>
              <a:rPr dirty="0" sz="2000" spc="-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2.sonuç</a:t>
            </a:r>
            <a:r>
              <a:rPr dirty="0" sz="20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,	Pn	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olasılıkla</a:t>
            </a:r>
            <a:r>
              <a:rPr dirty="0" sz="2000" spc="-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belirlenen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miktarını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da n.sonuç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için ayırmış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olduk. Böylece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belirtilen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bir gelişigüzel 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sayı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hangi sonuç bölgesine düşerse, olayda o sonuç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meydana 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gelmiştir.</a:t>
            </a:r>
            <a:r>
              <a:rPr dirty="0" sz="2000" spc="-1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Bu  durumda olasılık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dağılımı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aşağıdaki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matematiksel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ifadeyle ibaret</a:t>
            </a:r>
            <a:r>
              <a:rPr dirty="0" sz="2000" spc="-1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Times New Roman"/>
                <a:cs typeface="Times New Roman"/>
              </a:rPr>
              <a:t>olur.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337" y="1571625"/>
            <a:ext cx="4743450" cy="157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3112" y="4071937"/>
            <a:ext cx="4335399" cy="2568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5817" y="3252723"/>
            <a:ext cx="8264525" cy="334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047115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Örneğimize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burdaki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mantığı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uygularsak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(Kümülatif Olasılığı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bulursak)  aşağıda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tablo</a:t>
            </a:r>
            <a:r>
              <a:rPr dirty="0" sz="20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Times New Roman"/>
                <a:cs typeface="Times New Roman"/>
              </a:rPr>
              <a:t>oluşmaktadır.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734560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(O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,1) aralığı Olasılık değerlerine</a:t>
            </a:r>
            <a:r>
              <a:rPr dirty="0" sz="1800" spc="-1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göre  100,200,300,400,500 değerleri için  bölüştürdük.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73456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0,000 – 0,083 Arası </a:t>
            </a:r>
            <a:r>
              <a:rPr dirty="0" sz="1800" spc="-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1800" spc="-2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  <a:p>
            <a:pPr marL="473456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0,083 – 0,305 Arası </a:t>
            </a:r>
            <a:r>
              <a:rPr dirty="0" sz="1800" spc="-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1800" spc="-2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200</a:t>
            </a:r>
            <a:endParaRPr sz="1800">
              <a:latin typeface="Times New Roman"/>
              <a:cs typeface="Times New Roman"/>
            </a:endParaRPr>
          </a:p>
          <a:p>
            <a:pPr marL="473456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0,305 – 0,583 Arası </a:t>
            </a:r>
            <a:r>
              <a:rPr dirty="0" sz="1800" spc="-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1800" spc="-2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300</a:t>
            </a:r>
            <a:endParaRPr sz="1800">
              <a:latin typeface="Times New Roman"/>
              <a:cs typeface="Times New Roman"/>
            </a:endParaRPr>
          </a:p>
          <a:p>
            <a:pPr marL="473456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0,583 – 0,888 Arası </a:t>
            </a:r>
            <a:r>
              <a:rPr dirty="0" sz="1800" spc="-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1800" spc="-2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400</a:t>
            </a:r>
            <a:endParaRPr sz="1800">
              <a:latin typeface="Times New Roman"/>
              <a:cs typeface="Times New Roman"/>
            </a:endParaRPr>
          </a:p>
          <a:p>
            <a:pPr marL="473456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0,888 – 1,000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Arası </a:t>
            </a:r>
            <a:r>
              <a:rPr dirty="0" sz="1800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1800" spc="-1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500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38934"/>
            <a:ext cx="8653780" cy="3486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ts val="2875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3.Adım</a:t>
            </a:r>
            <a:r>
              <a:rPr dirty="0" sz="24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4945" marR="2319655">
              <a:lnSpc>
                <a:spcPts val="2890"/>
              </a:lnSpc>
              <a:spcBef>
                <a:spcPts val="80"/>
              </a:spcBef>
            </a:pPr>
            <a:r>
              <a:rPr dirty="0" sz="2400" spc="-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Problemi Monte Carlo benzetiminin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uygulanmasına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hazır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hale getirdikten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sonra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194945" marR="5080">
              <a:lnSpc>
                <a:spcPct val="100600"/>
              </a:lnSpc>
            </a:pPr>
            <a:r>
              <a:rPr dirty="0" sz="2400" spc="-5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Excel’de rastgele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sayılar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üreten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=S_SAYI_ÜRET()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metodunu kullanarak  (0,1) arasında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sayılar</a:t>
            </a:r>
            <a:r>
              <a:rPr dirty="0" sz="20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üretip,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94945" marR="343535">
              <a:lnSpc>
                <a:spcPct val="100299"/>
              </a:lnSpc>
            </a:pPr>
            <a:r>
              <a:rPr dirty="0" sz="2400">
                <a:solidFill>
                  <a:srgbClr val="292934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önce bulduğumuz Kümülatif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olasılık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tablosunda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karşılık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gelen  miktarı buluyoruz. Bu işlemide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yine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Excel’in bize sağladığı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=DÜŞEYARA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metodu ile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yapıyoruz.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5" y="1643126"/>
            <a:ext cx="8824849" cy="421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38934"/>
            <a:ext cx="7534909" cy="158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Analiz</a:t>
            </a:r>
            <a:r>
              <a:rPr dirty="0" sz="24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494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Elimizde bulunan ilk 3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yılın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Frekans değerleri ile 12 Rastgele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sayı  üretilip bulunan tablodaki değerlerin Frekans değerlerini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karşılaştırırsak.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Pekte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sağlıklı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sonuçlar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bulamadığımızı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fark  edebiliriz.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687" y="3571811"/>
            <a:ext cx="4111625" cy="2071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61694" y="5754623"/>
            <a:ext cx="170878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İlk 3 Yılın</a:t>
            </a:r>
            <a:r>
              <a:rPr dirty="0" sz="1800" spc="-2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92934"/>
                </a:solidFill>
                <a:latin typeface="Times New Roman"/>
                <a:cs typeface="Times New Roman"/>
              </a:rPr>
              <a:t>Verileri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8077" y="5682996"/>
            <a:ext cx="246761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Monte Carlo</a:t>
            </a:r>
            <a:r>
              <a:rPr dirty="0" sz="18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Benzetimiyle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Bulunan</a:t>
            </a:r>
            <a:r>
              <a:rPr dirty="0" sz="18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Değerler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4775" y="3571875"/>
            <a:ext cx="2960624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638934"/>
            <a:ext cx="8425180" cy="141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Daha sağlıklı sonuçlar için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Örnek 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Sayısını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Artırma</a:t>
            </a:r>
            <a:r>
              <a:rPr dirty="0" sz="24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!!</a:t>
            </a:r>
            <a:endParaRPr sz="2400">
              <a:latin typeface="Arial"/>
              <a:cs typeface="Arial"/>
            </a:endParaRPr>
          </a:p>
          <a:p>
            <a:pPr marL="194945" marR="5080">
              <a:lnSpc>
                <a:spcPct val="101800"/>
              </a:lnSpc>
              <a:spcBef>
                <a:spcPts val="93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Monte Carlo Benzetiminde rastgele üretilen örneklerin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sayısı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artıkça  benzetimin daha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sağlıklı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sonuçlar üreteceğini bildiğimizden 12 olan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örnek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sayısını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200 ‘e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çıkarıyoruz.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550" y="1500187"/>
            <a:ext cx="2446401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3476" y="1714500"/>
            <a:ext cx="2444750" cy="478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03900" y="1714500"/>
            <a:ext cx="2425700" cy="478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10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ÖRNEK</a:t>
            </a:r>
            <a:r>
              <a:rPr dirty="0" sz="4000" spc="-295" b="0">
                <a:latin typeface="Arial"/>
                <a:cs typeface="Arial"/>
              </a:rPr>
              <a:t> </a:t>
            </a:r>
            <a:r>
              <a:rPr dirty="0" sz="4000" spc="-5" b="0"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578102"/>
            <a:ext cx="6996430" cy="915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200 ‘e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çıkarttığımız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örneklerin Frekans değerleri ile ilk 3</a:t>
            </a:r>
            <a:r>
              <a:rPr dirty="0" sz="2000" spc="-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Yılın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Frekans değerlerini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karşılaştırırsak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Daha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sağlıklı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sonuçlar elde edildiğini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görebiliriz.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912" y="2714625"/>
            <a:ext cx="3714750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5817" y="4968494"/>
            <a:ext cx="170878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İlk 3 Yılın</a:t>
            </a:r>
            <a:r>
              <a:rPr dirty="0" sz="1800" spc="-2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92934"/>
                </a:solidFill>
                <a:latin typeface="Times New Roman"/>
                <a:cs typeface="Times New Roman"/>
              </a:rPr>
              <a:t>Verileri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4897" y="4968494"/>
            <a:ext cx="246761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Monte Carlo</a:t>
            </a:r>
            <a:r>
              <a:rPr dirty="0" sz="1800" spc="-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Benzetimiyle  Bulunan</a:t>
            </a:r>
            <a:r>
              <a:rPr dirty="0" sz="18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Değerler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3501" y="2786126"/>
            <a:ext cx="4333875" cy="207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39" y="941323"/>
            <a:ext cx="8762365" cy="5531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7620">
              <a:lnSpc>
                <a:spcPts val="2300"/>
              </a:lnSpc>
              <a:tabLst>
                <a:tab pos="864869" algn="l"/>
                <a:tab pos="2053589" algn="l"/>
                <a:tab pos="3804920" algn="l"/>
                <a:tab pos="4908550" algn="l"/>
                <a:tab pos="5539105" algn="l"/>
                <a:tab pos="6577330" algn="l"/>
                <a:tab pos="7762875" algn="l"/>
              </a:tabLst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Özel	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Amaçlı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Ben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sz="2400" spc="-10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spc="-10" b="1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m	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2400" spc="-15" b="1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ri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İle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Gen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l	</a:t>
            </a:r>
            <a:r>
              <a:rPr dirty="0" sz="2400" spc="-1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10" b="1" i="1">
                <a:solidFill>
                  <a:srgbClr val="FF0000"/>
                </a:solidFill>
                <a:latin typeface="Times New Roman"/>
                <a:cs typeface="Times New Roman"/>
              </a:rPr>
              <a:t>ç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lı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Dil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erin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Karşılaştırılması:</a:t>
            </a:r>
            <a:endParaRPr sz="2400">
              <a:latin typeface="Times New Roman"/>
              <a:cs typeface="Times New Roman"/>
            </a:endParaRPr>
          </a:p>
          <a:p>
            <a:pPr algn="just" marL="469900" marR="5080" indent="-182880">
              <a:lnSpc>
                <a:spcPts val="2300"/>
              </a:lnSpc>
              <a:spcBef>
                <a:spcPts val="1205"/>
              </a:spcBef>
              <a:buClr>
                <a:srgbClr val="FF3300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çalışmasında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verilmesi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gereken kararlardan birisi,  uygun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programlama dilinin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seçimidir.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Aşağıda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belirtilen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avantajlardan dolayı benzetim dili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kullanımı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yararlı</a:t>
            </a:r>
            <a:r>
              <a:rPr dirty="0" sz="2400" spc="-1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olacaktır.</a:t>
            </a:r>
            <a:endParaRPr sz="2400">
              <a:latin typeface="Times New Roman"/>
              <a:cs typeface="Times New Roman"/>
            </a:endParaRPr>
          </a:p>
          <a:p>
            <a:pPr algn="just" marL="469900" marR="5715" indent="-182880">
              <a:lnSpc>
                <a:spcPts val="2300"/>
              </a:lnSpc>
              <a:spcBef>
                <a:spcPts val="1205"/>
              </a:spcBef>
              <a:buClr>
                <a:srgbClr val="92A199"/>
              </a:buClr>
              <a:buFont typeface="Times New Roman"/>
              <a:buAutoNum type="arabicParenR"/>
              <a:tabLst>
                <a:tab pos="770890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dilleri kullanılarak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programlama zamanı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azaltılır.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Modelin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programlanmasında gerekli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özelliklerin birçoğu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dilinde</a:t>
            </a:r>
            <a:r>
              <a:rPr dirty="0" sz="24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mevcuttur.</a:t>
            </a:r>
            <a:endParaRPr sz="2400">
              <a:latin typeface="Times New Roman"/>
              <a:cs typeface="Times New Roman"/>
            </a:endParaRPr>
          </a:p>
          <a:p>
            <a:pPr marL="634365" indent="-347345">
              <a:lnSpc>
                <a:spcPts val="2595"/>
              </a:lnSpc>
              <a:spcBef>
                <a:spcPts val="640"/>
              </a:spcBef>
              <a:buClr>
                <a:srgbClr val="92A199"/>
              </a:buClr>
              <a:buFont typeface="Times New Roman"/>
              <a:buAutoNum type="arabicParenR"/>
              <a:tabLst>
                <a:tab pos="635000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 modelleri benzetim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dili ile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kodlandığında </a:t>
            </a:r>
            <a:r>
              <a:rPr dirty="0" sz="2400" spc="2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değiştirilmesi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595"/>
              </a:lnSpc>
            </a:pP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kolaydır.</a:t>
            </a:r>
            <a:endParaRPr sz="2400">
              <a:latin typeface="Times New Roman"/>
              <a:cs typeface="Times New Roman"/>
            </a:endParaRPr>
          </a:p>
          <a:p>
            <a:pPr algn="just" marL="195580" marR="6985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Font typeface="Times New Roman"/>
              <a:buAutoNum type="arabicParenR" startAt="3"/>
              <a:tabLst>
                <a:tab pos="557530" algn="l"/>
              </a:tabLst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Benzetim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dili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kullanıldığında, programlama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hatasını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bulmak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daha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kolaydır.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programlarda hata türleri belirlenmiş ve</a:t>
            </a:r>
            <a:r>
              <a:rPr dirty="0" sz="2400" spc="-1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kodlanmıştır.</a:t>
            </a:r>
            <a:endParaRPr sz="2400">
              <a:latin typeface="Times New Roman"/>
              <a:cs typeface="Times New Roman"/>
            </a:endParaRPr>
          </a:p>
          <a:p>
            <a:pPr algn="just" marL="195580" marR="5715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Font typeface="Times New Roman"/>
              <a:buAutoNum type="arabicParenR" startAt="3"/>
              <a:tabLst>
                <a:tab pos="67310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Çoğu benzetim dili,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programın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çalışması sırasında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dinamik  depolama özelliğine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sahiptir.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Bu durum,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özellikle büyük boyutlu  problemlerin çalıştırılmasında,</a:t>
            </a:r>
            <a:r>
              <a:rPr dirty="0" sz="2400" spc="-1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önemlidir.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636" y="1453515"/>
            <a:ext cx="8775700" cy="4055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287655" indent="-182880">
              <a:lnSpc>
                <a:spcPts val="2590"/>
              </a:lnSpc>
              <a:buClr>
                <a:srgbClr val="FF9966"/>
              </a:buClr>
              <a:buSzPct val="118750"/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Diğer taraftan, birçok benzetim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modeli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genel amaçlı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dillerle</a:t>
            </a:r>
            <a:r>
              <a:rPr dirty="0" sz="2400" spc="-20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yazılır.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Bunları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kullanmanın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avantajları</a:t>
            </a:r>
            <a:r>
              <a:rPr dirty="0" sz="2400" spc="-1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ise;</a:t>
            </a:r>
            <a:endParaRPr sz="2400">
              <a:latin typeface="Times New Roman"/>
              <a:cs typeface="Times New Roman"/>
            </a:endParaRPr>
          </a:p>
          <a:p>
            <a:pPr algn="just" lvl="1" marL="467995">
              <a:lnSpc>
                <a:spcPts val="2055"/>
              </a:lnSpc>
              <a:spcBef>
                <a:spcPts val="370"/>
              </a:spcBef>
              <a:buClr>
                <a:srgbClr val="92A199"/>
              </a:buClr>
              <a:buFont typeface="Times New Roman"/>
              <a:buAutoNum type="arabicPeriod"/>
              <a:tabLst>
                <a:tab pos="758190" algn="l"/>
              </a:tabLst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Birçok  analist, 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genel 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amaçlı  dilleri 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bilmektedir.  </a:t>
            </a:r>
            <a:r>
              <a:rPr dirty="0" sz="1800" spc="-45">
                <a:solidFill>
                  <a:srgbClr val="292934"/>
                </a:solidFill>
                <a:latin typeface="Times New Roman"/>
                <a:cs typeface="Times New Roman"/>
              </a:rPr>
              <a:t>Aynı 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durum, 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benzetim  dilleri </a:t>
            </a:r>
            <a:r>
              <a:rPr dirty="0" sz="1800" spc="3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için</a:t>
            </a:r>
            <a:endParaRPr sz="1800">
              <a:latin typeface="Times New Roman"/>
              <a:cs typeface="Times New Roman"/>
            </a:endParaRPr>
          </a:p>
          <a:p>
            <a:pPr algn="just" marL="467995">
              <a:lnSpc>
                <a:spcPts val="2055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geçerli</a:t>
            </a:r>
            <a:r>
              <a:rPr dirty="0" sz="18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değildir.</a:t>
            </a:r>
            <a:endParaRPr sz="1800">
              <a:latin typeface="Times New Roman"/>
              <a:cs typeface="Times New Roman"/>
            </a:endParaRPr>
          </a:p>
          <a:p>
            <a:pPr algn="just" lvl="1" marL="467995" marR="5080">
              <a:lnSpc>
                <a:spcPts val="1939"/>
              </a:lnSpc>
              <a:spcBef>
                <a:spcPts val="1230"/>
              </a:spcBef>
              <a:buClr>
                <a:srgbClr val="92A199"/>
              </a:buClr>
              <a:buAutoNum type="arabicPeriod" startAt="2"/>
              <a:tabLst>
                <a:tab pos="808355" algn="l"/>
              </a:tabLst>
            </a:pPr>
            <a:r>
              <a:rPr dirty="0" sz="1800" spc="-15" b="1">
                <a:solidFill>
                  <a:srgbClr val="800080"/>
                </a:solidFill>
                <a:latin typeface="Times New Roman"/>
                <a:cs typeface="Times New Roman"/>
              </a:rPr>
              <a:t>FORTRAN, </a:t>
            </a:r>
            <a:r>
              <a:rPr dirty="0" sz="1800" spc="-5" b="1">
                <a:solidFill>
                  <a:srgbClr val="800080"/>
                </a:solidFill>
                <a:latin typeface="Times New Roman"/>
                <a:cs typeface="Times New Roman"/>
              </a:rPr>
              <a:t>BASIC, </a:t>
            </a:r>
            <a:r>
              <a:rPr dirty="0" sz="1800" spc="-25" b="1">
                <a:solidFill>
                  <a:srgbClr val="800080"/>
                </a:solidFill>
                <a:latin typeface="Times New Roman"/>
                <a:cs typeface="Times New Roman"/>
              </a:rPr>
              <a:t>PASKAL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veya </a:t>
            </a:r>
            <a:r>
              <a:rPr dirty="0" sz="1800" spc="-5" b="1">
                <a:solidFill>
                  <a:srgbClr val="800080"/>
                </a:solidFill>
                <a:latin typeface="Times New Roman"/>
                <a:cs typeface="Times New Roman"/>
              </a:rPr>
              <a:t>C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hemen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hemen her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bilgisayarda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bulunabilir. 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Ancak,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benzetim diline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erişim bu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kadar kolay </a:t>
            </a:r>
            <a:r>
              <a:rPr dirty="0" sz="1800" spc="-15">
                <a:solidFill>
                  <a:srgbClr val="292934"/>
                </a:solidFill>
                <a:latin typeface="Times New Roman"/>
                <a:cs typeface="Times New Roman"/>
              </a:rPr>
              <a:t>değildir.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Benzetim dilinin kullanılacağı  bilgisayara göre (mainfrome, micro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computer)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kodlamada düzeltmeler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yapmak 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gerekebilir.</a:t>
            </a:r>
            <a:endParaRPr sz="1800">
              <a:latin typeface="Times New Roman"/>
              <a:cs typeface="Times New Roman"/>
            </a:endParaRPr>
          </a:p>
          <a:p>
            <a:pPr lvl="1" marL="467995" marR="120014" indent="-182880">
              <a:lnSpc>
                <a:spcPct val="100000"/>
              </a:lnSpc>
              <a:spcBef>
                <a:spcPts val="1175"/>
              </a:spcBef>
              <a:buClr>
                <a:srgbClr val="92A199"/>
              </a:buClr>
              <a:buFont typeface="Times New Roman"/>
              <a:buAutoNum type="arabicPeriod" startAt="2"/>
              <a:tabLst>
                <a:tab pos="514350" algn="l"/>
              </a:tabLst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Genel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amaçlı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dillerle çok </a:t>
            </a:r>
            <a:r>
              <a:rPr dirty="0" sz="1800" spc="5">
                <a:solidFill>
                  <a:srgbClr val="292934"/>
                </a:solidFill>
                <a:latin typeface="Times New Roman"/>
                <a:cs typeface="Times New Roman"/>
              </a:rPr>
              <a:t>iyi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yazılmış birprogramın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çalışma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zamanı, benzetim dili  kullanılarak yazılmış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programın çalışma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zamanından daha az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olabilir.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Ancak,</a:t>
            </a:r>
            <a:r>
              <a:rPr dirty="0" sz="1800" spc="-1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günümüzde 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bilgisayar teknolojisindeki hızlı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gelişimden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dolayı bu faktörün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önemi</a:t>
            </a:r>
            <a:r>
              <a:rPr dirty="0" sz="18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azalmıştır.</a:t>
            </a:r>
            <a:endParaRPr sz="1800">
              <a:latin typeface="Times New Roman"/>
              <a:cs typeface="Times New Roman"/>
            </a:endParaRPr>
          </a:p>
          <a:p>
            <a:pPr algn="just" lvl="1" marL="718185" indent="-250190">
              <a:lnSpc>
                <a:spcPct val="100000"/>
              </a:lnSpc>
              <a:spcBef>
                <a:spcPts val="1200"/>
              </a:spcBef>
              <a:buClr>
                <a:srgbClr val="92A199"/>
              </a:buClr>
              <a:buFont typeface="Times New Roman"/>
              <a:buAutoNum type="arabicPeriod" startAt="2"/>
              <a:tabLst>
                <a:tab pos="718820" algn="l"/>
              </a:tabLst>
            </a:pP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Genel amaçlı </a:t>
            </a:r>
            <a:r>
              <a:rPr dirty="0" sz="1800" spc="-15">
                <a:solidFill>
                  <a:srgbClr val="292934"/>
                </a:solidFill>
                <a:latin typeface="Times New Roman"/>
                <a:cs typeface="Times New Roman"/>
              </a:rPr>
              <a:t>diller,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benzetim dillerine nazaran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programlamada büyük esneklik   </a:t>
            </a:r>
            <a:r>
              <a:rPr dirty="0" sz="1800" spc="1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imes New Roman"/>
                <a:cs typeface="Times New Roman"/>
              </a:rPr>
              <a:t>sağlar.</a:t>
            </a:r>
            <a:endParaRPr sz="1800">
              <a:latin typeface="Times New Roman"/>
              <a:cs typeface="Times New Roman"/>
            </a:endParaRPr>
          </a:p>
          <a:p>
            <a:pPr algn="just" marL="467995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Örneğin, </a:t>
            </a:r>
            <a:r>
              <a:rPr dirty="0" sz="1800" spc="-5">
                <a:solidFill>
                  <a:srgbClr val="292934"/>
                </a:solidFill>
                <a:latin typeface="Times New Roman"/>
                <a:cs typeface="Times New Roman"/>
              </a:rPr>
              <a:t>karmaşık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hesaplamalar için benzetim dilleri uygun</a:t>
            </a:r>
            <a:r>
              <a:rPr dirty="0" sz="18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imes New Roman"/>
                <a:cs typeface="Times New Roman"/>
              </a:rPr>
              <a:t>değildir.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587827"/>
            <a:ext cx="7485380" cy="8572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tabLst>
                <a:tab pos="3133090" algn="l"/>
              </a:tabLst>
            </a:pPr>
            <a:r>
              <a:rPr dirty="0" sz="2800" spc="-80" i="1">
                <a:latin typeface="Times New Roman"/>
                <a:cs typeface="Times New Roman"/>
              </a:rPr>
              <a:t>Özel</a:t>
            </a:r>
            <a:r>
              <a:rPr dirty="0" sz="2800" spc="-310" i="1">
                <a:latin typeface="Times New Roman"/>
                <a:cs typeface="Times New Roman"/>
              </a:rPr>
              <a:t> </a:t>
            </a:r>
            <a:r>
              <a:rPr dirty="0" sz="2800" spc="-85" i="1">
                <a:latin typeface="Times New Roman"/>
                <a:cs typeface="Times New Roman"/>
              </a:rPr>
              <a:t>Amaçlı</a:t>
            </a:r>
            <a:r>
              <a:rPr dirty="0" sz="2800" spc="-215" i="1">
                <a:latin typeface="Times New Roman"/>
                <a:cs typeface="Times New Roman"/>
              </a:rPr>
              <a:t> </a:t>
            </a:r>
            <a:r>
              <a:rPr dirty="0" sz="2800" spc="-90" i="1">
                <a:latin typeface="Times New Roman"/>
                <a:cs typeface="Times New Roman"/>
              </a:rPr>
              <a:t>Benzetim	</a:t>
            </a:r>
            <a:r>
              <a:rPr dirty="0" sz="2800" spc="-85" i="1">
                <a:latin typeface="Times New Roman"/>
                <a:cs typeface="Times New Roman"/>
              </a:rPr>
              <a:t>Dilleri</a:t>
            </a:r>
            <a:r>
              <a:rPr dirty="0" sz="2800" spc="-260" i="1">
                <a:latin typeface="Times New Roman"/>
                <a:cs typeface="Times New Roman"/>
              </a:rPr>
              <a:t> </a:t>
            </a:r>
            <a:r>
              <a:rPr dirty="0" sz="2800" spc="-65" i="1">
                <a:latin typeface="Times New Roman"/>
                <a:cs typeface="Times New Roman"/>
              </a:rPr>
              <a:t>İle</a:t>
            </a:r>
            <a:r>
              <a:rPr dirty="0" sz="2800" spc="-240" i="1">
                <a:latin typeface="Times New Roman"/>
                <a:cs typeface="Times New Roman"/>
              </a:rPr>
              <a:t> </a:t>
            </a:r>
            <a:r>
              <a:rPr dirty="0" sz="2800" spc="-85" i="1">
                <a:latin typeface="Times New Roman"/>
                <a:cs typeface="Times New Roman"/>
              </a:rPr>
              <a:t>Genel</a:t>
            </a:r>
            <a:r>
              <a:rPr dirty="0" sz="2800" spc="-320" i="1">
                <a:latin typeface="Times New Roman"/>
                <a:cs typeface="Times New Roman"/>
              </a:rPr>
              <a:t> </a:t>
            </a:r>
            <a:r>
              <a:rPr dirty="0" sz="2800" spc="-85" i="1">
                <a:latin typeface="Times New Roman"/>
                <a:cs typeface="Times New Roman"/>
              </a:rPr>
              <a:t>Amaçlı</a:t>
            </a:r>
            <a:r>
              <a:rPr dirty="0" sz="2800" spc="-245" i="1">
                <a:latin typeface="Times New Roman"/>
                <a:cs typeface="Times New Roman"/>
              </a:rPr>
              <a:t> </a:t>
            </a:r>
            <a:r>
              <a:rPr dirty="0" sz="2800" spc="-90" i="1">
                <a:latin typeface="Times New Roman"/>
                <a:cs typeface="Times New Roman"/>
              </a:rPr>
              <a:t>Dillerin </a:t>
            </a:r>
            <a:r>
              <a:rPr dirty="0" sz="2800" spc="-5" i="1">
                <a:latin typeface="Times New Roman"/>
                <a:cs typeface="Times New Roman"/>
              </a:rPr>
              <a:t> </a:t>
            </a:r>
            <a:r>
              <a:rPr dirty="0" sz="2800" spc="-100" i="1">
                <a:latin typeface="Times New Roman"/>
                <a:cs typeface="Times New Roman"/>
              </a:rPr>
              <a:t>Karşılaştırılması: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" y="397890"/>
            <a:ext cx="305752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/>
              <a:t>Benzetim</a:t>
            </a:r>
            <a:r>
              <a:rPr dirty="0" sz="2800" spc="-280"/>
              <a:t> </a:t>
            </a:r>
            <a:r>
              <a:rPr dirty="0" sz="2800" spc="-90"/>
              <a:t>Modelleri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4040" y="943355"/>
            <a:ext cx="9237980" cy="3585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FF0000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dirty="0" sz="2400" b="1" u="heavy">
                <a:solidFill>
                  <a:srgbClr val="0000FF"/>
                </a:solidFill>
                <a:latin typeface="Times New Roman"/>
                <a:cs typeface="Times New Roman"/>
              </a:rPr>
              <a:t>Belirli </a:t>
            </a:r>
            <a:r>
              <a:rPr dirty="0" sz="2400" spc="-5" b="1" u="heavy">
                <a:solidFill>
                  <a:srgbClr val="0000FF"/>
                </a:solidFill>
                <a:latin typeface="Times New Roman"/>
                <a:cs typeface="Times New Roman"/>
              </a:rPr>
              <a:t>Benzetim</a:t>
            </a:r>
            <a:r>
              <a:rPr dirty="0" sz="2400" spc="-110" b="1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 u="heavy">
                <a:solidFill>
                  <a:srgbClr val="0000FF"/>
                </a:solidFill>
                <a:latin typeface="Times New Roman"/>
                <a:cs typeface="Times New Roman"/>
              </a:rPr>
              <a:t>Modeli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Rassal değişken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içermeyen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benzetim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modelidir.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Bu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modellerde</a:t>
            </a:r>
            <a:r>
              <a:rPr dirty="0" sz="24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verilen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2400" spc="-5" b="1">
                <a:solidFill>
                  <a:srgbClr val="292934"/>
                </a:solidFill>
                <a:latin typeface="Times New Roman"/>
                <a:cs typeface="Times New Roman"/>
              </a:rPr>
              <a:t>GİRDİ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seti için bir </a:t>
            </a:r>
            <a:r>
              <a:rPr dirty="0" sz="2400" spc="-5" b="1">
                <a:solidFill>
                  <a:srgbClr val="292934"/>
                </a:solidFill>
                <a:latin typeface="Times New Roman"/>
                <a:cs typeface="Times New Roman"/>
              </a:rPr>
              <a:t>ÇIKTI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seti</a:t>
            </a:r>
            <a:r>
              <a:rPr dirty="0" sz="2400" spc="-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vardır.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b="1" u="heavy">
                <a:solidFill>
                  <a:srgbClr val="0000FF"/>
                </a:solidFill>
                <a:latin typeface="Times New Roman"/>
                <a:cs typeface="Times New Roman"/>
              </a:rPr>
              <a:t>Olasılıklı </a:t>
            </a:r>
            <a:r>
              <a:rPr dirty="0" sz="2400" spc="-5" b="1" u="heavy">
                <a:solidFill>
                  <a:srgbClr val="0000FF"/>
                </a:solidFill>
                <a:latin typeface="Times New Roman"/>
                <a:cs typeface="Times New Roman"/>
              </a:rPr>
              <a:t>Benzetim</a:t>
            </a:r>
            <a:r>
              <a:rPr dirty="0" sz="2400" spc="-125" b="1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 u="heavy">
                <a:solidFill>
                  <a:srgbClr val="0000FF"/>
                </a:solidFill>
                <a:latin typeface="Times New Roman"/>
                <a:cs typeface="Times New Roman"/>
              </a:rPr>
              <a:t>Modeli</a:t>
            </a:r>
            <a:endParaRPr sz="2400">
              <a:latin typeface="Times New Roman"/>
              <a:cs typeface="Times New Roman"/>
            </a:endParaRPr>
          </a:p>
          <a:p>
            <a:pPr marL="194945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veya birden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fazla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rassal değişken içeren benzetim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modelidir.</a:t>
            </a:r>
            <a:r>
              <a:rPr dirty="0" sz="2400" spc="-1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Stokastik  benzetim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modeli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kullanılarak elde edilen çıktı rassal olup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modelin  karakteristiklerinin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tahminidir.</a:t>
            </a:r>
            <a:endParaRPr sz="2400">
              <a:latin typeface="Times New Roman"/>
              <a:cs typeface="Times New Roman"/>
            </a:endParaRPr>
          </a:p>
          <a:p>
            <a:pPr marL="194945" marR="3302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Banka örneğinde, varışlar arası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aralığı ve servis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zamanları</a:t>
            </a:r>
            <a:r>
              <a:rPr dirty="0" sz="2400" spc="-1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rassal 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değişkenlerdir.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u="heavy">
                <a:latin typeface="Times New Roman"/>
                <a:cs typeface="Times New Roman"/>
              </a:rPr>
              <a:t>BENZETİM </a:t>
            </a:r>
            <a:r>
              <a:rPr dirty="0" sz="2400" spc="-20" u="heavy">
                <a:latin typeface="Times New Roman"/>
                <a:cs typeface="Times New Roman"/>
              </a:rPr>
              <a:t>YAZILIMLARININ</a:t>
            </a:r>
            <a:r>
              <a:rPr dirty="0" sz="2400" spc="20" u="heavy">
                <a:latin typeface="Times New Roman"/>
                <a:cs typeface="Times New Roman"/>
              </a:rPr>
              <a:t> </a:t>
            </a:r>
            <a:r>
              <a:rPr dirty="0" sz="2400" spc="-5" u="heavy">
                <a:latin typeface="Times New Roman"/>
                <a:cs typeface="Times New Roman"/>
              </a:rPr>
              <a:t>SINIFLANDIRILMASI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2265">
              <a:lnSpc>
                <a:spcPct val="100000"/>
              </a:lnSpc>
            </a:pPr>
            <a:r>
              <a:rPr dirty="0"/>
              <a:t>Benzetim </a:t>
            </a:r>
            <a:r>
              <a:rPr dirty="0" spc="-5"/>
              <a:t>yazılımları; </a:t>
            </a:r>
            <a:r>
              <a:rPr dirty="0"/>
              <a:t>diller ve </a:t>
            </a:r>
            <a:r>
              <a:rPr dirty="0" spc="5"/>
              <a:t>simülatör’ler </a:t>
            </a:r>
            <a:r>
              <a:rPr dirty="0" spc="-5"/>
              <a:t>olmak </a:t>
            </a:r>
            <a:r>
              <a:rPr dirty="0"/>
              <a:t>üzere iki</a:t>
            </a:r>
            <a:r>
              <a:rPr dirty="0" spc="-165"/>
              <a:t> </a:t>
            </a:r>
            <a:r>
              <a:rPr dirty="0"/>
              <a:t>sınıfa</a:t>
            </a:r>
          </a:p>
          <a:p>
            <a:pPr marL="342265">
              <a:lnSpc>
                <a:spcPct val="100000"/>
              </a:lnSpc>
              <a:spcBef>
                <a:spcPts val="75"/>
              </a:spcBef>
            </a:pPr>
            <a:r>
              <a:rPr dirty="0" spc="-20"/>
              <a:t>ayrılır.</a:t>
            </a:r>
          </a:p>
          <a:p>
            <a:pPr marL="342265" marR="1256030">
              <a:lnSpc>
                <a:spcPct val="100000"/>
              </a:lnSpc>
              <a:spcBef>
                <a:spcPts val="575"/>
              </a:spcBef>
            </a:pPr>
            <a:r>
              <a:rPr dirty="0" b="1" u="heavy">
                <a:solidFill>
                  <a:srgbClr val="FF9966"/>
                </a:solidFill>
                <a:latin typeface="Times New Roman"/>
                <a:cs typeface="Times New Roman"/>
              </a:rPr>
              <a:t>1) </a:t>
            </a:r>
            <a:r>
              <a:rPr dirty="0" spc="-5" b="1" u="heavy">
                <a:solidFill>
                  <a:srgbClr val="FF9966"/>
                </a:solidFill>
                <a:latin typeface="Times New Roman"/>
                <a:cs typeface="Times New Roman"/>
              </a:rPr>
              <a:t>Benzetim </a:t>
            </a:r>
            <a:r>
              <a:rPr dirty="0" b="1" u="heavy">
                <a:solidFill>
                  <a:srgbClr val="FF9966"/>
                </a:solidFill>
                <a:latin typeface="Times New Roman"/>
                <a:cs typeface="Times New Roman"/>
              </a:rPr>
              <a:t>Dili: </a:t>
            </a:r>
            <a:r>
              <a:rPr dirty="0"/>
              <a:t>Çeşitli </a:t>
            </a:r>
            <a:r>
              <a:rPr dirty="0" spc="-5"/>
              <a:t>uygulamalar </a:t>
            </a:r>
            <a:r>
              <a:rPr dirty="0"/>
              <a:t>için gerekli</a:t>
            </a:r>
            <a:r>
              <a:rPr dirty="0" spc="-85"/>
              <a:t> </a:t>
            </a:r>
            <a:r>
              <a:rPr dirty="0" spc="-5"/>
              <a:t>(kodlama)  özelliklerine </a:t>
            </a:r>
            <a:r>
              <a:rPr dirty="0"/>
              <a:t>sahip olabilen, genel bir bilgisayar</a:t>
            </a:r>
            <a:r>
              <a:rPr dirty="0" spc="-145"/>
              <a:t> </a:t>
            </a:r>
            <a:r>
              <a:rPr dirty="0" spc="-15"/>
              <a:t>paketidir.</a:t>
            </a:r>
          </a:p>
          <a:p>
            <a:pPr marL="616585" marR="5080">
              <a:lnSpc>
                <a:spcPct val="100000"/>
              </a:lnSpc>
              <a:spcBef>
                <a:spcPts val="600"/>
              </a:spcBef>
              <a:tabLst>
                <a:tab pos="1879600" algn="l"/>
                <a:tab pos="2227580" algn="l"/>
                <a:tab pos="3477260" algn="l"/>
                <a:tab pos="4029075" algn="l"/>
                <a:tab pos="5140325" algn="l"/>
                <a:tab pos="5684520" algn="l"/>
                <a:tab pos="7405370" algn="l"/>
                <a:tab pos="7955280" algn="l"/>
              </a:tabLst>
            </a:pPr>
            <a:r>
              <a:rPr dirty="0">
                <a:solidFill>
                  <a:srgbClr val="92A199"/>
                </a:solidFill>
              </a:rPr>
              <a:t>Örneğin	</a:t>
            </a:r>
            <a:r>
              <a:rPr dirty="0"/>
              <a:t>;	</a:t>
            </a:r>
            <a:r>
              <a:rPr dirty="0" spc="-5"/>
              <a:t>SIM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	ve	</a:t>
            </a:r>
            <a:r>
              <a:rPr dirty="0" spc="-5"/>
              <a:t>SL</a:t>
            </a:r>
            <a:r>
              <a:rPr dirty="0" spc="-15"/>
              <a:t>A</a:t>
            </a:r>
            <a:r>
              <a:rPr dirty="0" spc="-5"/>
              <a:t>M</a:t>
            </a:r>
            <a:r>
              <a:rPr dirty="0"/>
              <a:t>	II,	konveyarler	ve	oto</a:t>
            </a:r>
            <a:r>
              <a:rPr dirty="0" spc="-15"/>
              <a:t>m</a:t>
            </a:r>
            <a:r>
              <a:rPr dirty="0"/>
              <a:t>atik  </a:t>
            </a:r>
            <a:r>
              <a:rPr dirty="0" spc="-5"/>
              <a:t>yönlendirme </a:t>
            </a:r>
            <a:r>
              <a:rPr dirty="0"/>
              <a:t>araçları için üretim </a:t>
            </a:r>
            <a:r>
              <a:rPr dirty="0" spc="-5"/>
              <a:t>modüllerine</a:t>
            </a:r>
            <a:r>
              <a:rPr dirty="0" spc="-80"/>
              <a:t> </a:t>
            </a:r>
            <a:r>
              <a:rPr dirty="0" spc="-15"/>
              <a:t>sahiptir.</a:t>
            </a:r>
          </a:p>
          <a:p>
            <a:pPr marL="616585" marR="5080">
              <a:lnSpc>
                <a:spcPct val="100000"/>
              </a:lnSpc>
              <a:spcBef>
                <a:spcPts val="1215"/>
              </a:spcBef>
              <a:tabLst>
                <a:tab pos="2190750" algn="l"/>
              </a:tabLst>
            </a:pPr>
            <a:r>
              <a:rPr dirty="0" sz="2000" spc="-5"/>
              <a:t>Bir</a:t>
            </a:r>
            <a:r>
              <a:rPr dirty="0" sz="2000" spc="355"/>
              <a:t> </a:t>
            </a:r>
            <a:r>
              <a:rPr dirty="0" sz="2000" spc="-5"/>
              <a:t>benzetim	modelinin  programlanmasında,  kullanılan  </a:t>
            </a:r>
            <a:r>
              <a:rPr dirty="0" sz="2000" spc="-10"/>
              <a:t>dilin</a:t>
            </a:r>
            <a:r>
              <a:rPr dirty="0" sz="2000" spc="-60"/>
              <a:t> </a:t>
            </a:r>
            <a:r>
              <a:rPr dirty="0" sz="2000" spc="-10"/>
              <a:t>modelleme</a:t>
            </a:r>
            <a:r>
              <a:rPr dirty="0" sz="2000" spc="350"/>
              <a:t> </a:t>
            </a:r>
            <a:r>
              <a:rPr dirty="0" sz="2000"/>
              <a:t>yapısı </a:t>
            </a:r>
            <a:r>
              <a:rPr dirty="0" sz="2000"/>
              <a:t> </a:t>
            </a:r>
            <a:r>
              <a:rPr dirty="0" sz="2000" spc="-15"/>
              <a:t>kullanılır.</a:t>
            </a:r>
            <a:endParaRPr sz="2000"/>
          </a:p>
          <a:p>
            <a:pPr marL="616585" marR="6350">
              <a:lnSpc>
                <a:spcPct val="100000"/>
              </a:lnSpc>
              <a:spcBef>
                <a:spcPts val="1200"/>
              </a:spcBef>
              <a:tabLst>
                <a:tab pos="1772920" algn="l"/>
                <a:tab pos="2562860" algn="l"/>
                <a:tab pos="3481704" algn="l"/>
                <a:tab pos="4736465" algn="l"/>
                <a:tab pos="5905500" algn="l"/>
                <a:tab pos="7214870" algn="l"/>
                <a:tab pos="8502650" algn="l"/>
              </a:tabLst>
            </a:pPr>
            <a:r>
              <a:rPr dirty="0" sz="2000"/>
              <a:t>B</a:t>
            </a:r>
            <a:r>
              <a:rPr dirty="0" sz="2000" spc="-10"/>
              <a:t>e</a:t>
            </a:r>
            <a:r>
              <a:rPr dirty="0" sz="2000"/>
              <a:t>nzet</a:t>
            </a:r>
            <a:r>
              <a:rPr dirty="0" sz="2000" spc="-10"/>
              <a:t>i</a:t>
            </a:r>
            <a:r>
              <a:rPr dirty="0" sz="2000"/>
              <a:t>m</a:t>
            </a:r>
            <a:r>
              <a:rPr dirty="0" sz="2000"/>
              <a:t>	</a:t>
            </a:r>
            <a:r>
              <a:rPr dirty="0" sz="2000"/>
              <a:t>dil</a:t>
            </a:r>
            <a:r>
              <a:rPr dirty="0" sz="2000" spc="-25"/>
              <a:t>l</a:t>
            </a:r>
            <a:r>
              <a:rPr dirty="0" sz="2000"/>
              <a:t>eri</a:t>
            </a:r>
            <a:r>
              <a:rPr dirty="0" sz="2000"/>
              <a:t>	</a:t>
            </a:r>
            <a:r>
              <a:rPr dirty="0" sz="2000"/>
              <a:t>de</a:t>
            </a:r>
            <a:r>
              <a:rPr dirty="0" sz="2000" spc="5"/>
              <a:t>ğ</a:t>
            </a:r>
            <a:r>
              <a:rPr dirty="0" sz="2000" spc="-20"/>
              <a:t>i</a:t>
            </a:r>
            <a:r>
              <a:rPr dirty="0" sz="2000"/>
              <a:t>ş</a:t>
            </a:r>
            <a:r>
              <a:rPr dirty="0" sz="2000" spc="-20"/>
              <a:t>i</a:t>
            </a:r>
            <a:r>
              <a:rPr dirty="0" sz="2000"/>
              <a:t>k</a:t>
            </a:r>
            <a:r>
              <a:rPr dirty="0" sz="2000"/>
              <a:t>	</a:t>
            </a:r>
            <a:r>
              <a:rPr dirty="0" sz="2000"/>
              <a:t>ö</a:t>
            </a:r>
            <a:r>
              <a:rPr dirty="0" sz="2000" spc="-10"/>
              <a:t>z</a:t>
            </a:r>
            <a:r>
              <a:rPr dirty="0" sz="2000"/>
              <a:t>e</a:t>
            </a:r>
            <a:r>
              <a:rPr dirty="0" sz="2000" spc="-10"/>
              <a:t>l</a:t>
            </a:r>
            <a:r>
              <a:rPr dirty="0" sz="2000"/>
              <a:t>l</a:t>
            </a:r>
            <a:r>
              <a:rPr dirty="0" sz="2000" spc="-10"/>
              <a:t>i</a:t>
            </a:r>
            <a:r>
              <a:rPr dirty="0" sz="2000"/>
              <a:t>kt</a:t>
            </a:r>
            <a:r>
              <a:rPr dirty="0" sz="2000" spc="-15"/>
              <a:t>e</a:t>
            </a:r>
            <a:r>
              <a:rPr dirty="0" sz="2000"/>
              <a:t>ki</a:t>
            </a:r>
            <a:r>
              <a:rPr dirty="0" sz="2000"/>
              <a:t>	</a:t>
            </a:r>
            <a:r>
              <a:rPr dirty="0" sz="2000"/>
              <a:t>sis</a:t>
            </a:r>
            <a:r>
              <a:rPr dirty="0" sz="2000" spc="-25"/>
              <a:t>t</a:t>
            </a:r>
            <a:r>
              <a:rPr dirty="0" sz="2000"/>
              <a:t>e</a:t>
            </a:r>
            <a:r>
              <a:rPr dirty="0" sz="2000" spc="-25"/>
              <a:t>m</a:t>
            </a:r>
            <a:r>
              <a:rPr dirty="0" sz="2000"/>
              <a:t>l</a:t>
            </a:r>
            <a:r>
              <a:rPr dirty="0" sz="2000" spc="-10"/>
              <a:t>e</a:t>
            </a:r>
            <a:r>
              <a:rPr dirty="0" sz="2000"/>
              <a:t>ri</a:t>
            </a:r>
            <a:r>
              <a:rPr dirty="0" sz="2000"/>
              <a:t>	</a:t>
            </a:r>
            <a:r>
              <a:rPr dirty="0" sz="2000" spc="-25"/>
              <a:t>m</a:t>
            </a:r>
            <a:r>
              <a:rPr dirty="0" sz="2000"/>
              <a:t>o</a:t>
            </a:r>
            <a:r>
              <a:rPr dirty="0" sz="2000" spc="10"/>
              <a:t>d</a:t>
            </a:r>
            <a:r>
              <a:rPr dirty="0" sz="2000"/>
              <a:t>e</a:t>
            </a:r>
            <a:r>
              <a:rPr dirty="0" sz="2000" spc="-10"/>
              <a:t>l</a:t>
            </a:r>
            <a:r>
              <a:rPr dirty="0" sz="2000" spc="-20"/>
              <a:t>l</a:t>
            </a:r>
            <a:r>
              <a:rPr dirty="0" sz="2000"/>
              <a:t>e</a:t>
            </a:r>
            <a:r>
              <a:rPr dirty="0" sz="2000" spc="-25"/>
              <a:t>m</a:t>
            </a:r>
            <a:r>
              <a:rPr dirty="0" sz="2000"/>
              <a:t>e</a:t>
            </a:r>
            <a:r>
              <a:rPr dirty="0" sz="2000"/>
              <a:t>	</a:t>
            </a:r>
            <a:r>
              <a:rPr dirty="0" sz="2000"/>
              <a:t>y</a:t>
            </a:r>
            <a:r>
              <a:rPr dirty="0" sz="2000" spc="-10"/>
              <a:t>e</a:t>
            </a:r>
            <a:r>
              <a:rPr dirty="0" sz="2000"/>
              <a:t>t</a:t>
            </a:r>
            <a:r>
              <a:rPr dirty="0" sz="2000" spc="-10"/>
              <a:t>e</a:t>
            </a:r>
            <a:r>
              <a:rPr dirty="0" sz="2000"/>
              <a:t>ne</a:t>
            </a:r>
            <a:r>
              <a:rPr dirty="0" sz="2000" spc="5"/>
              <a:t>ğ</a:t>
            </a:r>
            <a:r>
              <a:rPr dirty="0" sz="2000"/>
              <a:t>ine</a:t>
            </a:r>
            <a:r>
              <a:rPr dirty="0" sz="2000"/>
              <a:t>	</a:t>
            </a:r>
            <a:r>
              <a:rPr dirty="0" sz="2000"/>
              <a:t>s</a:t>
            </a:r>
            <a:r>
              <a:rPr dirty="0" sz="2000" spc="-15"/>
              <a:t>a</a:t>
            </a:r>
            <a:r>
              <a:rPr dirty="0" sz="2000"/>
              <a:t>h</a:t>
            </a:r>
            <a:r>
              <a:rPr dirty="0" sz="2000" spc="-15"/>
              <a:t>i</a:t>
            </a:r>
            <a:r>
              <a:rPr dirty="0" sz="2000"/>
              <a:t>p  </a:t>
            </a:r>
            <a:r>
              <a:rPr dirty="0" sz="2000" spc="-15"/>
              <a:t>olmalıdır.</a:t>
            </a:r>
            <a:endParaRPr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735835"/>
            <a:ext cx="8800465" cy="464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23495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En büyük dezavantajı 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(simulator’a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göre);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programlamayı</a:t>
            </a:r>
            <a:r>
              <a:rPr dirty="0" sz="2400" spc="-8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yapabilecek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bilgiye sahip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olunmasını gerektirmesi</a:t>
            </a:r>
            <a:r>
              <a:rPr dirty="0" sz="24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  <a:p>
            <a:pPr marL="287020" marR="391160" indent="76200">
              <a:lnSpc>
                <a:spcPct val="100000"/>
              </a:lnSpc>
              <a:spcBef>
                <a:spcPts val="1200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Karmaşık sistemlerin modellenmesinde kodlamanın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programın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doğruluğunun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belirlenmesinin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uzun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zaman</a:t>
            </a:r>
            <a:r>
              <a:rPr dirty="0" sz="2400" spc="-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almasıdır.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2400" b="1" u="heavy">
                <a:solidFill>
                  <a:srgbClr val="FF9966"/>
                </a:solidFill>
                <a:latin typeface="Times New Roman"/>
                <a:cs typeface="Times New Roman"/>
              </a:rPr>
              <a:t>2) </a:t>
            </a:r>
            <a:r>
              <a:rPr dirty="0" sz="2400" spc="-5" b="1" u="heavy">
                <a:solidFill>
                  <a:srgbClr val="FF9966"/>
                </a:solidFill>
                <a:latin typeface="Times New Roman"/>
                <a:cs typeface="Times New Roman"/>
              </a:rPr>
              <a:t>Simülatör: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Belirli sistemlerin benzetimini yapabilen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bilgisayar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paketidir.</a:t>
            </a:r>
            <a:r>
              <a:rPr dirty="0" sz="2400" spc="5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Simulatör kullanıldığında, modelin kodlamasına gerek  kalmayabilir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veya çok az ihtiyaç</a:t>
            </a:r>
            <a:r>
              <a:rPr dirty="0" sz="2400" spc="-1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duyulur.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200"/>
              </a:spcBef>
              <a:tabLst>
                <a:tab pos="1396365" algn="l"/>
                <a:tab pos="2771140" algn="l"/>
                <a:tab pos="3230245" algn="l"/>
                <a:tab pos="4789805" algn="l"/>
                <a:tab pos="6532880" algn="l"/>
                <a:tab pos="7432675" algn="l"/>
                <a:tab pos="832993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Üreti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,	bilgisayar	ve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haber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eş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te</a:t>
            </a:r>
            <a:r>
              <a:rPr dirty="0" sz="2400" spc="-25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leri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in	beli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li	ti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p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leri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için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piyasada çeşitli 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simülatör’ler</a:t>
            </a:r>
            <a:r>
              <a:rPr dirty="0" sz="2400" spc="-1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vardır.</a:t>
            </a:r>
            <a:endParaRPr sz="2400">
              <a:latin typeface="Times New Roman"/>
              <a:cs typeface="Times New Roman"/>
            </a:endParaRPr>
          </a:p>
          <a:p>
            <a:pPr marL="287020" marR="6985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Simulatör’lerde;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bir sistemin benzetimi menüler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grafikler yardımı 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</a:t>
            </a:r>
            <a:r>
              <a:rPr dirty="0" sz="2400" spc="-9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gerçekleştirilir.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659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95">
                <a:latin typeface="Times New Roman"/>
                <a:cs typeface="Times New Roman"/>
              </a:rPr>
              <a:t>BENZETİM </a:t>
            </a:r>
            <a:r>
              <a:rPr dirty="0" sz="2800" spc="-114">
                <a:latin typeface="Times New Roman"/>
                <a:cs typeface="Times New Roman"/>
              </a:rPr>
              <a:t>YAZILIMLARININ</a:t>
            </a:r>
            <a:r>
              <a:rPr dirty="0" sz="2800" spc="-500">
                <a:latin typeface="Times New Roman"/>
                <a:cs typeface="Times New Roman"/>
              </a:rPr>
              <a:t> </a:t>
            </a:r>
            <a:r>
              <a:rPr dirty="0" sz="2800" spc="-95">
                <a:latin typeface="Times New Roman"/>
                <a:cs typeface="Times New Roman"/>
              </a:rPr>
              <a:t>SINIFLANDIRILMASI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39" y="1446403"/>
            <a:ext cx="8693785" cy="5033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322580" indent="88265">
              <a:lnSpc>
                <a:spcPct val="100000"/>
              </a:lnSpc>
            </a:pP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Sistemlerin benzetimini yaparken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simülatör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kullanmanın  avantajları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800" spc="-5">
                <a:solidFill>
                  <a:srgbClr val="292934"/>
                </a:solidFill>
                <a:latin typeface="Times New Roman"/>
                <a:cs typeface="Times New Roman"/>
              </a:rPr>
              <a:t>dezavantajları</a:t>
            </a:r>
            <a:r>
              <a:rPr dirty="0" sz="2800" spc="-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Times New Roman"/>
                <a:cs typeface="Times New Roman"/>
              </a:rPr>
              <a:t>şunlardır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800" spc="-20" b="1">
                <a:solidFill>
                  <a:srgbClr val="FF9966"/>
                </a:solidFill>
                <a:latin typeface="Times New Roman"/>
                <a:cs typeface="Times New Roman"/>
              </a:rPr>
              <a:t>Avantajları:</a:t>
            </a:r>
            <a:endParaRPr sz="2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21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Benzetim modelinin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simulatör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ile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kodlama zamanı,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benzetim diline  göre çok</a:t>
            </a:r>
            <a:r>
              <a:rPr dirty="0" sz="2400" spc="-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azdır.</a:t>
            </a:r>
            <a:endParaRPr sz="2400">
              <a:latin typeface="Times New Roman"/>
              <a:cs typeface="Times New Roman"/>
            </a:endParaRPr>
          </a:p>
          <a:p>
            <a:pPr marL="469900" marR="74295">
              <a:lnSpc>
                <a:spcPct val="100000"/>
              </a:lnSpc>
              <a:spcBef>
                <a:spcPts val="1200"/>
              </a:spcBef>
              <a:tabLst>
                <a:tab pos="2038350" algn="l"/>
              </a:tabLst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Bir çok simulatör sistemlerle ilgili özel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modelleme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yapısına  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sahiptir.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Bu özellik,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programlama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bilgisine sahip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olmayan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kişilerin  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simulatör’ü	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tercih </a:t>
            </a: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etmesini</a:t>
            </a:r>
            <a:r>
              <a:rPr dirty="0" sz="2400" spc="-6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Times New Roman"/>
                <a:cs typeface="Times New Roman"/>
              </a:rPr>
              <a:t>sağlamaktadır.</a:t>
            </a:r>
            <a:endParaRPr sz="24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1185"/>
              </a:spcBef>
            </a:pPr>
            <a:r>
              <a:rPr dirty="0" sz="2800" spc="-5" b="1">
                <a:solidFill>
                  <a:srgbClr val="FF9966"/>
                </a:solidFill>
                <a:latin typeface="Times New Roman"/>
                <a:cs typeface="Times New Roman"/>
              </a:rPr>
              <a:t>Dezavantajları</a:t>
            </a:r>
            <a:r>
              <a:rPr dirty="0" sz="2800" spc="-40" b="1">
                <a:solidFill>
                  <a:srgbClr val="FF996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9966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15"/>
              </a:spcBef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Belirli sistemler için geliştirildikleri için kullanım</a:t>
            </a:r>
            <a:r>
              <a:rPr dirty="0" sz="2400" spc="-1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alanları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kısıtlıdır.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18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B</a:t>
            </a:r>
            <a:r>
              <a:rPr dirty="0" spc="-100"/>
              <a:t>E</a:t>
            </a:r>
            <a:r>
              <a:rPr dirty="0" spc="-95"/>
              <a:t>N</a:t>
            </a:r>
            <a:r>
              <a:rPr dirty="0" spc="-100"/>
              <a:t>Z</a:t>
            </a:r>
            <a:r>
              <a:rPr dirty="0" spc="-110"/>
              <a:t>E</a:t>
            </a:r>
            <a:r>
              <a:rPr dirty="0" spc="-110"/>
              <a:t>T</a:t>
            </a:r>
            <a:r>
              <a:rPr dirty="0" spc="-110"/>
              <a:t>İ</a:t>
            </a:r>
            <a:r>
              <a:rPr dirty="0" spc="-5"/>
              <a:t>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6402" rIns="0" bIns="0" rtlCol="0" vert="horz">
            <a:spAutoFit/>
          </a:bodyPr>
          <a:lstStyle/>
          <a:p>
            <a:pPr marL="113030">
              <a:lnSpc>
                <a:spcPct val="100000"/>
              </a:lnSpc>
            </a:pPr>
            <a:r>
              <a:rPr dirty="0" sz="2800" spc="-80" b="0">
                <a:latin typeface="Arial"/>
                <a:cs typeface="Arial"/>
              </a:rPr>
              <a:t>Zaman</a:t>
            </a:r>
            <a:r>
              <a:rPr dirty="0" sz="2800" spc="-280" b="0">
                <a:latin typeface="Arial"/>
                <a:cs typeface="Arial"/>
              </a:rPr>
              <a:t> </a:t>
            </a:r>
            <a:r>
              <a:rPr dirty="0" sz="2800" spc="-90" b="0">
                <a:latin typeface="Arial"/>
                <a:cs typeface="Arial"/>
              </a:rPr>
              <a:t>Dilimleme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497101"/>
            <a:ext cx="8691245" cy="385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4945" marR="5080" indent="155575">
              <a:lnSpc>
                <a:spcPct val="101699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Dinamik benzetimin temeli sistemin durum değişmelerinin zaman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boyunca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modellenebilmesidir.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Benzetimde zaman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akışının nasıl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ele alınabileceğini  göz önüne almak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önemlidir.</a:t>
            </a:r>
            <a:endParaRPr sz="2000">
              <a:latin typeface="Arial"/>
              <a:cs typeface="Arial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Benzetimde zaman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akışını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kontrol etmenin en basit yolu eşit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aralıklarında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ilerlemektir(zaman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dilimleme).</a:t>
            </a:r>
            <a:endParaRPr sz="2000">
              <a:latin typeface="Arial"/>
              <a:cs typeface="Arial"/>
            </a:endParaRPr>
          </a:p>
          <a:p>
            <a:pPr marL="195580" marR="128968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Wingdings"/>
              <a:buChar char=""/>
              <a:tabLst>
                <a:tab pos="26606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dt zaman dilimi uzunluğu için,(t ile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(t+dt))aralığında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ortaya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çıkan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değişimlere ilişkin, model (t+dt)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anında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güncellenir.</a:t>
            </a:r>
            <a:endParaRPr sz="2000">
              <a:latin typeface="Arial"/>
              <a:cs typeface="Arial"/>
            </a:endParaRPr>
          </a:p>
          <a:p>
            <a:pPr marL="194945" marR="277495" indent="-182880">
              <a:lnSpc>
                <a:spcPct val="100000"/>
              </a:lnSpc>
              <a:spcBef>
                <a:spcPts val="480"/>
              </a:spcBef>
            </a:pPr>
            <a:r>
              <a:rPr dirty="0" sz="1700" spc="15">
                <a:solidFill>
                  <a:srgbClr val="92A199"/>
                </a:solidFill>
                <a:latin typeface="Wingdings"/>
                <a:cs typeface="Wingdings"/>
              </a:rPr>
              <a:t></a:t>
            </a:r>
            <a:r>
              <a:rPr dirty="0" sz="2000" spc="15">
                <a:solidFill>
                  <a:srgbClr val="292934"/>
                </a:solidFill>
                <a:latin typeface="Arial"/>
                <a:cs typeface="Arial"/>
              </a:rPr>
              <a:t>Eğer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 dilimi model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davranışına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göre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aşırı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geniş olursa,ortaya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çıkan  durum değişmelerinin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bazılarının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benzetimini yapmak olanaksız  olacağından ,gerçek sisteminkinden daha kaba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olacaktır.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Diğer yandan  zaman dilimi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aşırı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küçük olursa model gereksiz yere sıkça incelenir ve bu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aşırı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bilgisayar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çalıştırmalarına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yol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açar.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11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0" b="0">
                <a:latin typeface="Arial"/>
                <a:cs typeface="Arial"/>
              </a:rPr>
              <a:t>Zaman</a:t>
            </a:r>
            <a:r>
              <a:rPr dirty="0" sz="2800" spc="-265" b="0">
                <a:latin typeface="Arial"/>
                <a:cs typeface="Arial"/>
              </a:rPr>
              <a:t> </a:t>
            </a:r>
            <a:r>
              <a:rPr dirty="0" sz="2800" spc="-90" b="0">
                <a:latin typeface="Arial"/>
                <a:cs typeface="Arial"/>
              </a:rPr>
              <a:t>Dilimleme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925" y="1654809"/>
            <a:ext cx="4187190" cy="447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Basit bir örnek olarak A ve B gibi</a:t>
            </a:r>
            <a:r>
              <a:rPr dirty="0" sz="19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yalnız  iki makinenin bulunduğu bir atölyeyi  ele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alalım.Varsayalım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bu makinelerde  bir işi tamamlamanın aldığı zaman iş  büyüklüğüne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bağlıdır.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Bu yüzden iş  süreleri</a:t>
            </a:r>
            <a:r>
              <a:rPr dirty="0" sz="19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şöyledir.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Makine A</a:t>
            </a:r>
            <a:r>
              <a:rPr dirty="0" sz="1700" spc="-5">
                <a:solidFill>
                  <a:srgbClr val="292934"/>
                </a:solidFill>
                <a:latin typeface="Arial"/>
                <a:cs typeface="Arial"/>
              </a:rPr>
              <a:t>:( Yığın</a:t>
            </a:r>
            <a:r>
              <a:rPr dirty="0" sz="17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büyüklüğü/50+1)gün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Makine </a:t>
            </a:r>
            <a:r>
              <a:rPr dirty="0" sz="1900" b="1">
                <a:solidFill>
                  <a:srgbClr val="292934"/>
                </a:solidFill>
                <a:latin typeface="Arial"/>
                <a:cs typeface="Arial"/>
              </a:rPr>
              <a:t>B: </a:t>
            </a:r>
            <a:r>
              <a:rPr dirty="0" sz="1700" spc="-5">
                <a:solidFill>
                  <a:srgbClr val="292934"/>
                </a:solidFill>
                <a:latin typeface="Arial"/>
                <a:cs typeface="Arial"/>
              </a:rPr>
              <a:t>(Yığın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 büyüklüğü/100+3)gün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5875" indent="301625">
              <a:lnSpc>
                <a:spcPct val="100000"/>
              </a:lnSpc>
            </a:pP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Her bir iş önce makine </a:t>
            </a:r>
            <a:r>
              <a:rPr dirty="0" sz="1700" spc="-60">
                <a:solidFill>
                  <a:srgbClr val="292934"/>
                </a:solidFill>
                <a:latin typeface="Arial"/>
                <a:cs typeface="Arial"/>
              </a:rPr>
              <a:t>A’ 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da </a:t>
            </a:r>
            <a:r>
              <a:rPr dirty="0" sz="1700" spc="-10">
                <a:solidFill>
                  <a:srgbClr val="292934"/>
                </a:solidFill>
                <a:latin typeface="Arial"/>
                <a:cs typeface="Arial"/>
              </a:rPr>
              <a:t>yığın</a:t>
            </a:r>
            <a:r>
              <a:rPr dirty="0" sz="17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olarak  bitirildikten sonra makine B’de </a:t>
            </a:r>
            <a:r>
              <a:rPr dirty="0" sz="1700" spc="-10">
                <a:solidFill>
                  <a:srgbClr val="292934"/>
                </a:solidFill>
                <a:latin typeface="Arial"/>
                <a:cs typeface="Arial"/>
              </a:rPr>
              <a:t>yığın 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olarak  başlar ve</a:t>
            </a:r>
            <a:r>
              <a:rPr dirty="0" sz="17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292934"/>
                </a:solidFill>
                <a:latin typeface="Arial"/>
                <a:cs typeface="Arial"/>
              </a:rPr>
              <a:t>tamamlanır(varsayım).</a:t>
            </a:r>
            <a:endParaRPr sz="1700">
              <a:latin typeface="Arial"/>
              <a:cs typeface="Arial"/>
            </a:endParaRPr>
          </a:p>
          <a:p>
            <a:pPr marL="12700" marR="67310" indent="316865">
              <a:lnSpc>
                <a:spcPts val="2160"/>
              </a:lnSpc>
              <a:spcBef>
                <a:spcPts val="65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atölye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şekilde görülen dört siparişi  kabul ederse son 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yığın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ne</a:t>
            </a:r>
            <a:r>
              <a:rPr dirty="0" sz="18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zaman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tamamlanacaktır?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625" y="1700148"/>
            <a:ext cx="4211574" cy="273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ilhan</dc:creator>
  <dc:title>PowerPoint Presentation</dc:title>
  <dcterms:created xsi:type="dcterms:W3CDTF">2016-04-04T17:23:14Z</dcterms:created>
  <dcterms:modified xsi:type="dcterms:W3CDTF">2016-04-04T17:23:14Z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2016-04-04T00:00:00Z</vt:filetime>
  </property>
</Properties>
</file>