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2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31D21-D341-49E4-A043-2E6D444CD44C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55FD-1A41-4C14-9CB8-EFB019555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54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D113-CB09-48D7-BB7C-949E6C0E2288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5D60-F0EE-4171-B295-10EE55AC0073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FF41-78C3-47DA-80DB-401044F50AFF}" type="datetime1">
              <a:rPr lang="en-US" smtClean="0"/>
              <a:t>5/13/2020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ED847-B6C0-44B6-A8D1-B3364606EB00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52C1-8509-4F64-9269-A35A53903ADB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5142" y="6992279"/>
            <a:ext cx="9464040" cy="335915"/>
          </a:xfrm>
          <a:custGeom>
            <a:avLst/>
            <a:gdLst/>
            <a:ahLst/>
            <a:cxnLst/>
            <a:rect l="l" t="t" r="r" b="b"/>
            <a:pathLst>
              <a:path w="9464040" h="335915">
                <a:moveTo>
                  <a:pt x="9464034" y="0"/>
                </a:moveTo>
                <a:lnTo>
                  <a:pt x="0" y="0"/>
                </a:lnTo>
                <a:lnTo>
                  <a:pt x="0" y="335389"/>
                </a:lnTo>
                <a:lnTo>
                  <a:pt x="9464034" y="335389"/>
                </a:lnTo>
                <a:lnTo>
                  <a:pt x="9464034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5142" y="1168565"/>
            <a:ext cx="9464040" cy="0"/>
          </a:xfrm>
          <a:custGeom>
            <a:avLst/>
            <a:gdLst/>
            <a:ahLst/>
            <a:cxnLst/>
            <a:rect l="l" t="t" r="r" b="b"/>
            <a:pathLst>
              <a:path w="9464040">
                <a:moveTo>
                  <a:pt x="0" y="0"/>
                </a:moveTo>
                <a:lnTo>
                  <a:pt x="9464032" y="1"/>
                </a:lnTo>
              </a:path>
            </a:pathLst>
          </a:custGeom>
          <a:ln w="13146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2749" y="149517"/>
            <a:ext cx="8927901" cy="90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7349" y="1215680"/>
            <a:ext cx="8697595" cy="2481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7082" y="7080849"/>
            <a:ext cx="2827020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98C5-AB50-401F-B5CD-C629E22DE37D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67888" y="7046832"/>
            <a:ext cx="460375" cy="260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6880" y="3453866"/>
            <a:ext cx="20402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b="1" spc="-5" dirty="0" smtClean="0">
                <a:latin typeface="Verdana"/>
                <a:cs typeface="Verdana"/>
              </a:rPr>
              <a:t>Bölüm</a:t>
            </a:r>
            <a:r>
              <a:rPr b="1" spc="-75" dirty="0" smtClean="0">
                <a:latin typeface="Verdana"/>
                <a:cs typeface="Verdana"/>
              </a:rPr>
              <a:t> </a:t>
            </a:r>
            <a:r>
              <a:rPr b="1" spc="-5" dirty="0">
                <a:latin typeface="Verdana"/>
                <a:cs typeface="Verdana"/>
              </a:rPr>
              <a:t>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5242" y="4259745"/>
            <a:ext cx="250952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tr-TR" sz="2250" spc="15" dirty="0" smtClean="0">
                <a:latin typeface="Verdana"/>
                <a:cs typeface="Verdana"/>
              </a:rPr>
              <a:t>Kuyruk Modelleri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dirty="0" err="1" smtClean="0"/>
              <a:t>Doç.Dr</a:t>
            </a:r>
            <a:r>
              <a:rPr lang="tr-TR" spc="10" dirty="0" smtClean="0"/>
              <a:t>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27584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Varış Süreci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70283" y="1309369"/>
            <a:ext cx="8316595" cy="250260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615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>
                <a:solidFill>
                  <a:srgbClr val="FF0000"/>
                </a:solidFill>
                <a:latin typeface="Verdana"/>
                <a:cs typeface="Verdana"/>
              </a:rPr>
              <a:t>Sonlu popülasyon </a:t>
            </a:r>
            <a:r>
              <a:rPr lang="tr-TR" sz="2050" spc="10" dirty="0">
                <a:latin typeface="Verdana"/>
                <a:cs typeface="Verdana"/>
              </a:rPr>
              <a:t>modelleri için:</a:t>
            </a:r>
          </a:p>
          <a:p>
            <a:pPr marL="564515" marR="59690" lvl="1" indent="-184150">
              <a:lnSpc>
                <a:spcPct val="100499"/>
              </a:lnSpc>
              <a:spcBef>
                <a:spcPts val="45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Müşteri, kuyruğa alma sisteminin dışındayken </a:t>
            </a:r>
            <a:r>
              <a:rPr lang="tr-TR" sz="1850" spc="5" dirty="0">
                <a:solidFill>
                  <a:srgbClr val="FF0000"/>
                </a:solidFill>
                <a:latin typeface="Verdana"/>
                <a:cs typeface="Verdana"/>
              </a:rPr>
              <a:t>beklemede</a:t>
            </a:r>
            <a:r>
              <a:rPr lang="tr-TR" sz="1850" spc="5" dirty="0">
                <a:latin typeface="Verdana"/>
                <a:cs typeface="Verdana"/>
              </a:rPr>
              <a:t>, </a:t>
            </a:r>
            <a:r>
              <a:rPr lang="tr-TR" sz="1850" spc="5" dirty="0" err="1">
                <a:latin typeface="Verdana"/>
                <a:cs typeface="Verdana"/>
              </a:rPr>
              <a:t>örn</a:t>
            </a:r>
            <a:r>
              <a:rPr lang="tr-TR" sz="1850" spc="5" dirty="0">
                <a:latin typeface="Verdana"/>
                <a:cs typeface="Verdana"/>
              </a:rPr>
              <a:t>. Makine onarım sorunu: bir makine çalışırken "beklemede", tamirciden servis talep ettiği anda "beklemede" olur.</a:t>
            </a:r>
          </a:p>
          <a:p>
            <a:pPr marL="564515" marR="5080" lvl="1" indent="-184150">
              <a:lnSpc>
                <a:spcPct val="100499"/>
              </a:lnSpc>
              <a:spcBef>
                <a:spcPts val="39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Bir müşterinin </a:t>
            </a:r>
            <a:r>
              <a:rPr lang="tr-TR" sz="1850" spc="5" dirty="0">
                <a:solidFill>
                  <a:srgbClr val="FF0000"/>
                </a:solidFill>
                <a:latin typeface="Verdana"/>
                <a:cs typeface="Verdana"/>
              </a:rPr>
              <a:t>çalışma süresi</a:t>
            </a:r>
            <a:r>
              <a:rPr lang="tr-TR" sz="1850" spc="5" dirty="0">
                <a:latin typeface="Verdana"/>
                <a:cs typeface="Verdana"/>
              </a:rPr>
              <a:t>, kuyruk sisteminden ayrılmadan o müşterinin kuyruğa bir sonraki varışına kadar geçen süredir, örneğin, makine onarım sorunu, makineler müşteridir ve çalışma zamanı başarısız olma zamanıdır (TTF).</a:t>
            </a:r>
            <a:endParaRPr sz="1850" spc="5" dirty="0" smtClean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1556" y="3743951"/>
            <a:ext cx="7814436" cy="61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47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Char char="•"/>
              <a:tabLst>
                <a:tab pos="225425" algn="l"/>
              </a:tabLst>
            </a:pPr>
            <a:r>
              <a:rPr sz="1850" i="1" spc="5" dirty="0" smtClean="0">
                <a:latin typeface="Times New Roman"/>
                <a:cs typeface="Times New Roman"/>
              </a:rPr>
              <a:t>A </a:t>
            </a:r>
            <a:r>
              <a:rPr sz="1875" spc="-7" baseline="24444" dirty="0">
                <a:latin typeface="Times New Roman"/>
                <a:cs typeface="Times New Roman"/>
              </a:rPr>
              <a:t>(</a:t>
            </a:r>
            <a:r>
              <a:rPr sz="1875" i="1" spc="-7" baseline="24444" dirty="0">
                <a:latin typeface="Times New Roman"/>
                <a:cs typeface="Times New Roman"/>
              </a:rPr>
              <a:t>i</a:t>
            </a:r>
            <a:r>
              <a:rPr sz="1875" spc="-7" baseline="24444" dirty="0">
                <a:latin typeface="Times New Roman"/>
                <a:cs typeface="Times New Roman"/>
              </a:rPr>
              <a:t>)</a:t>
            </a:r>
            <a:r>
              <a:rPr sz="1850" spc="-5" dirty="0">
                <a:latin typeface="Times New Roman"/>
                <a:cs typeface="Times New Roman"/>
              </a:rPr>
              <a:t>, </a:t>
            </a:r>
            <a:r>
              <a:rPr sz="1850" i="1" spc="5" dirty="0">
                <a:latin typeface="Times New Roman"/>
                <a:cs typeface="Times New Roman"/>
              </a:rPr>
              <a:t>A </a:t>
            </a:r>
            <a:r>
              <a:rPr sz="1875" spc="-7" baseline="24444" dirty="0">
                <a:latin typeface="Times New Roman"/>
                <a:cs typeface="Times New Roman"/>
              </a:rPr>
              <a:t>(</a:t>
            </a:r>
            <a:r>
              <a:rPr sz="1875" i="1" spc="-7" baseline="24444" dirty="0" err="1">
                <a:latin typeface="Times New Roman"/>
                <a:cs typeface="Times New Roman"/>
              </a:rPr>
              <a:t>i</a:t>
            </a:r>
            <a:r>
              <a:rPr sz="1875" spc="-7" baseline="24444" dirty="0" smtClean="0">
                <a:latin typeface="Times New Roman"/>
                <a:cs typeface="Times New Roman"/>
              </a:rPr>
              <a:t>)</a:t>
            </a:r>
            <a:r>
              <a:rPr sz="1850" spc="-5" dirty="0" smtClean="0">
                <a:latin typeface="Times New Roman"/>
                <a:cs typeface="Times New Roman"/>
              </a:rPr>
              <a:t>,</a:t>
            </a:r>
            <a:r>
              <a:rPr lang="tr-TR" sz="1850" spc="-5" dirty="0" smtClean="0">
                <a:latin typeface="Times New Roman"/>
                <a:cs typeface="Times New Roman"/>
              </a:rPr>
              <a:t>…                   </a:t>
            </a:r>
            <a:r>
              <a:rPr lang="tr-TR" sz="1850" spc="10" dirty="0" smtClean="0">
                <a:latin typeface="Times New Roman"/>
                <a:cs typeface="Times New Roman"/>
              </a:rPr>
              <a:t>i </a:t>
            </a:r>
            <a:r>
              <a:rPr lang="tr-TR" sz="1850" spc="10" dirty="0">
                <a:latin typeface="Times New Roman"/>
                <a:cs typeface="Times New Roman"/>
              </a:rPr>
              <a:t>müşterisinin ardışık çalışma zamanları </a:t>
            </a:r>
            <a:r>
              <a:rPr lang="tr-TR" sz="1850" spc="10" dirty="0" smtClean="0">
                <a:latin typeface="Times New Roman"/>
                <a:cs typeface="Times New Roman"/>
              </a:rPr>
              <a:t>olsun</a:t>
            </a:r>
            <a:r>
              <a:rPr lang="tr-TR" sz="1850" spc="10" dirty="0">
                <a:latin typeface="Times New Roman"/>
                <a:cs typeface="Times New Roman"/>
              </a:rPr>
              <a:t> </a:t>
            </a:r>
            <a:r>
              <a:rPr lang="tr-TR" sz="1850" spc="10" dirty="0" smtClean="0">
                <a:latin typeface="Times New Roman"/>
                <a:cs typeface="Times New Roman"/>
              </a:rPr>
              <a:t>ve </a:t>
            </a:r>
            <a:endParaRPr lang="tr-TR" sz="1850" spc="10" dirty="0">
              <a:latin typeface="Times New Roman"/>
              <a:cs typeface="Times New Roman"/>
            </a:endParaRPr>
          </a:p>
          <a:p>
            <a:pPr marL="2247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Char char="•"/>
              <a:tabLst>
                <a:tab pos="225425" algn="l"/>
              </a:tabLst>
            </a:pPr>
            <a:r>
              <a:rPr lang="tr-TR" sz="1850" spc="10" dirty="0">
                <a:latin typeface="Times New Roman"/>
                <a:cs typeface="Times New Roman"/>
              </a:rPr>
              <a:t>  ve </a:t>
            </a:r>
            <a:r>
              <a:rPr lang="tr-TR" sz="2000" i="1" spc="5" dirty="0">
                <a:latin typeface="Times New Roman"/>
                <a:cs typeface="Times New Roman"/>
              </a:rPr>
              <a:t>S </a:t>
            </a:r>
            <a:r>
              <a:rPr lang="tr-TR" sz="2000" spc="-7" baseline="24444" dirty="0">
                <a:latin typeface="Times New Roman"/>
                <a:cs typeface="Times New Roman"/>
              </a:rPr>
              <a:t>(</a:t>
            </a:r>
            <a:r>
              <a:rPr lang="tr-TR" sz="2000" i="1" spc="-7" baseline="24444" dirty="0">
                <a:latin typeface="Times New Roman"/>
                <a:cs typeface="Times New Roman"/>
              </a:rPr>
              <a:t>i</a:t>
            </a:r>
            <a:r>
              <a:rPr lang="tr-TR" sz="2000" spc="-7" baseline="24444" dirty="0">
                <a:latin typeface="Times New Roman"/>
                <a:cs typeface="Times New Roman"/>
              </a:rPr>
              <a:t>) </a:t>
            </a:r>
            <a:r>
              <a:rPr lang="tr-TR" sz="2000" spc="-7" baseline="24444" dirty="0" smtClean="0">
                <a:latin typeface="Times New Roman"/>
                <a:cs typeface="Times New Roman"/>
              </a:rPr>
              <a:t>,</a:t>
            </a:r>
            <a:r>
              <a:rPr lang="tr-TR" sz="2000" i="1" spc="5" dirty="0">
                <a:latin typeface="Times New Roman"/>
                <a:cs typeface="Times New Roman"/>
              </a:rPr>
              <a:t> S </a:t>
            </a:r>
            <a:r>
              <a:rPr lang="tr-TR" sz="2000" spc="-7" baseline="24444" dirty="0">
                <a:latin typeface="Times New Roman"/>
                <a:cs typeface="Times New Roman"/>
              </a:rPr>
              <a:t>(</a:t>
            </a:r>
            <a:r>
              <a:rPr lang="tr-TR" sz="2000" i="1" spc="-7" baseline="24444" dirty="0">
                <a:latin typeface="Times New Roman"/>
                <a:cs typeface="Times New Roman"/>
              </a:rPr>
              <a:t>i</a:t>
            </a:r>
            <a:r>
              <a:rPr lang="tr-TR" sz="2000" spc="-7" baseline="24444" dirty="0">
                <a:latin typeface="Times New Roman"/>
                <a:cs typeface="Times New Roman"/>
              </a:rPr>
              <a:t>) </a:t>
            </a:r>
            <a:r>
              <a:rPr lang="tr-TR" sz="2000" spc="-7" baseline="24444" dirty="0" smtClean="0">
                <a:latin typeface="Times New Roman"/>
                <a:cs typeface="Times New Roman"/>
              </a:rPr>
              <a:t> </a:t>
            </a:r>
            <a:r>
              <a:rPr lang="tr-TR" sz="1850" spc="10" dirty="0" smtClean="0">
                <a:latin typeface="Times New Roman"/>
                <a:cs typeface="Times New Roman"/>
              </a:rPr>
              <a:t>birbirini </a:t>
            </a:r>
            <a:r>
              <a:rPr lang="tr-TR" sz="1850" spc="10" dirty="0">
                <a:latin typeface="Times New Roman"/>
                <a:cs typeface="Times New Roman"/>
              </a:rPr>
              <a:t>izleyen sistem süreleri olabilir</a:t>
            </a:r>
            <a:r>
              <a:rPr lang="tr-TR" sz="1850" spc="10" dirty="0" smtClean="0">
                <a:latin typeface="Times New Roman"/>
                <a:cs typeface="Times New Roman"/>
              </a:rPr>
              <a:t>: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5900" y="4255718"/>
            <a:ext cx="10477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6135" y="4980543"/>
            <a:ext cx="6385279" cy="1721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11" name="object 6"/>
          <p:cNvSpPr txBox="1"/>
          <p:nvPr/>
        </p:nvSpPr>
        <p:spPr>
          <a:xfrm>
            <a:off x="2209581" y="4255718"/>
            <a:ext cx="10477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tr-TR" sz="1250" dirty="0" smtClean="0">
                <a:latin typeface="Times New Roman"/>
                <a:cs typeface="Times New Roman"/>
              </a:rPr>
              <a:t>1</a:t>
            </a:r>
            <a:endParaRPr sz="1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69919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Davranışı ve Kuyruk Disiplini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78788"/>
            <a:ext cx="8416925" cy="53826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030" marR="438784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dirty="0">
                <a:latin typeface="Verdana"/>
                <a:cs typeface="Verdana"/>
              </a:rPr>
              <a:t>Kuyruk davranışı: kuyrukta hizmetin başlamasını bekleyen müşterilerin eylemleri, örneğin:</a:t>
            </a:r>
            <a:endParaRPr sz="2250" dirty="0">
              <a:latin typeface="Verdana"/>
              <a:cs typeface="Verdana"/>
            </a:endParaRPr>
          </a:p>
          <a:p>
            <a:pPr marL="567690" lvl="1" indent="-187960">
              <a:lnSpc>
                <a:spcPct val="100000"/>
              </a:lnSpc>
              <a:spcBef>
                <a:spcPts val="41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 err="1">
                <a:latin typeface="Verdana"/>
                <a:cs typeface="Verdana"/>
              </a:rPr>
              <a:t>Balk</a:t>
            </a:r>
            <a:r>
              <a:rPr lang="tr-TR" sz="1850" spc="5" dirty="0">
                <a:latin typeface="Verdana"/>
                <a:cs typeface="Verdana"/>
              </a:rPr>
              <a:t>: hattın çok uzun olduğunu gördüklerinde git</a:t>
            </a:r>
          </a:p>
          <a:p>
            <a:pPr marL="567690" lvl="1" indent="-187960">
              <a:lnSpc>
                <a:spcPct val="100000"/>
              </a:lnSpc>
              <a:spcBef>
                <a:spcPts val="41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 err="1">
                <a:latin typeface="Verdana"/>
                <a:cs typeface="Verdana"/>
              </a:rPr>
              <a:t>Renege</a:t>
            </a:r>
            <a:r>
              <a:rPr lang="tr-TR" sz="1850" spc="5" dirty="0">
                <a:latin typeface="Verdana"/>
                <a:cs typeface="Verdana"/>
              </a:rPr>
              <a:t>: Çok yavaş hareket ederken sıraya girdikten sonra ayrıl</a:t>
            </a:r>
          </a:p>
          <a:p>
            <a:pPr marL="567690" lvl="1" indent="-187960">
              <a:lnSpc>
                <a:spcPct val="100000"/>
              </a:lnSpc>
              <a:spcBef>
                <a:spcPts val="41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Jokey: bir hattan daha kısa bir hatta </a:t>
            </a:r>
            <a:r>
              <a:rPr lang="tr-TR" sz="1850" spc="5" dirty="0" smtClean="0">
                <a:latin typeface="Verdana"/>
                <a:cs typeface="Verdana"/>
              </a:rPr>
              <a:t>geç</a:t>
            </a:r>
          </a:p>
          <a:p>
            <a:pPr marL="567690" lvl="1" indent="-187960">
              <a:lnSpc>
                <a:spcPct val="100000"/>
              </a:lnSpc>
              <a:spcBef>
                <a:spcPts val="41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endParaRPr sz="3150" dirty="0" smtClean="0">
              <a:latin typeface="Verdana"/>
              <a:cs typeface="Verdana"/>
            </a:endParaRPr>
          </a:p>
          <a:p>
            <a:pPr marL="367030" marR="5080" indent="-354965">
              <a:lnSpc>
                <a:spcPct val="101099"/>
              </a:lnSpc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endParaRPr lang="tr-TR" sz="2250" spc="15" dirty="0" smtClean="0">
              <a:latin typeface="Verdana"/>
              <a:cs typeface="Verdana"/>
            </a:endParaRPr>
          </a:p>
          <a:p>
            <a:pPr marL="367030" marR="5080" indent="-354965">
              <a:lnSpc>
                <a:spcPct val="101099"/>
              </a:lnSpc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dirty="0">
                <a:latin typeface="Verdana"/>
                <a:cs typeface="Verdana"/>
              </a:rPr>
              <a:t>Kuyruk disiplini: bir </a:t>
            </a:r>
            <a:r>
              <a:rPr lang="tr-TR" sz="2250" dirty="0" smtClean="0">
                <a:latin typeface="Verdana"/>
                <a:cs typeface="Verdana"/>
              </a:rPr>
              <a:t>servisin </a:t>
            </a:r>
            <a:r>
              <a:rPr lang="tr-TR" sz="2250" dirty="0">
                <a:latin typeface="Verdana"/>
                <a:cs typeface="Verdana"/>
              </a:rPr>
              <a:t>serbest kaldığında hangi müşterinin hizmet için seçileceğini belirleyen bir kuyruktaki müşterilerin mantıksal sıralaması, örneğin:</a:t>
            </a:r>
            <a:endParaRPr sz="2250" dirty="0">
              <a:latin typeface="Verdana"/>
              <a:cs typeface="Verdana"/>
            </a:endParaRPr>
          </a:p>
          <a:p>
            <a:pPr marL="567690" lvl="1" indent="-187960">
              <a:lnSpc>
                <a:spcPct val="100000"/>
              </a:lnSpc>
              <a:spcBef>
                <a:spcPts val="42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İlk giren ilk çıkar (FIFO)</a:t>
            </a:r>
          </a:p>
          <a:p>
            <a:pPr marL="567690" lvl="1" indent="-187960">
              <a:lnSpc>
                <a:spcPct val="100000"/>
              </a:lnSpc>
              <a:spcBef>
                <a:spcPts val="42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Son giren ilk çıkar (LIFO)</a:t>
            </a:r>
          </a:p>
          <a:p>
            <a:pPr marL="567690" lvl="1" indent="-187960">
              <a:lnSpc>
                <a:spcPct val="100000"/>
              </a:lnSpc>
              <a:spcBef>
                <a:spcPts val="42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Rasgele sırada servis (SIRO)</a:t>
            </a:r>
          </a:p>
          <a:p>
            <a:pPr marL="567690" lvl="1" indent="-187960">
              <a:lnSpc>
                <a:spcPct val="100000"/>
              </a:lnSpc>
              <a:spcBef>
                <a:spcPts val="42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Önce en kısa işlem süresi (SPT)</a:t>
            </a:r>
          </a:p>
          <a:p>
            <a:pPr marL="567690" lvl="1" indent="-187960">
              <a:lnSpc>
                <a:spcPct val="100000"/>
              </a:lnSpc>
              <a:spcBef>
                <a:spcPts val="42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Önceliğe göre hizmet (PR)</a:t>
            </a:r>
            <a:endParaRPr sz="18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709739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a-DK" spc="-5" dirty="0"/>
              <a:t>Servis Süreleri ve Servis Mekanizması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31949" y="1215679"/>
            <a:ext cx="8932545" cy="370575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17830" indent="-354965">
              <a:lnSpc>
                <a:spcPct val="100000"/>
              </a:lnSpc>
              <a:spcBef>
                <a:spcPts val="615"/>
              </a:spcBef>
              <a:buClr>
                <a:srgbClr val="003366"/>
              </a:buClr>
              <a:buSzPct val="119512"/>
              <a:buChar char="•"/>
              <a:tabLst>
                <a:tab pos="417830" algn="l"/>
                <a:tab pos="418465" algn="l"/>
              </a:tabLst>
            </a:pPr>
            <a:r>
              <a:rPr lang="tr-TR" sz="2050" spc="10" dirty="0">
                <a:latin typeface="Verdana"/>
                <a:cs typeface="Verdana"/>
              </a:rPr>
              <a:t>Art arda gelenlerin servis süreleri </a:t>
            </a:r>
            <a:r>
              <a:rPr lang="tr-TR" sz="2050" i="1" spc="10" dirty="0">
                <a:latin typeface="Times New Roman"/>
                <a:cs typeface="Times New Roman"/>
              </a:rPr>
              <a:t>S</a:t>
            </a:r>
            <a:r>
              <a:rPr lang="tr-TR" sz="2025" spc="15" baseline="-20576" dirty="0">
                <a:latin typeface="Times New Roman"/>
                <a:cs typeface="Times New Roman"/>
              </a:rPr>
              <a:t>1</a:t>
            </a:r>
            <a:r>
              <a:rPr lang="tr-TR" sz="2050" i="1" spc="10" dirty="0">
                <a:latin typeface="Times New Roman"/>
                <a:cs typeface="Times New Roman"/>
              </a:rPr>
              <a:t>, S</a:t>
            </a:r>
            <a:r>
              <a:rPr lang="tr-TR" sz="2025" spc="15" baseline="-20576" dirty="0">
                <a:latin typeface="Times New Roman"/>
                <a:cs typeface="Times New Roman"/>
              </a:rPr>
              <a:t>2</a:t>
            </a:r>
            <a:r>
              <a:rPr lang="tr-TR" sz="2050" i="1" spc="10" dirty="0">
                <a:latin typeface="Times New Roman"/>
                <a:cs typeface="Times New Roman"/>
              </a:rPr>
              <a:t>,</a:t>
            </a:r>
            <a:r>
              <a:rPr lang="tr-TR" sz="2050" i="1" dirty="0">
                <a:latin typeface="Times New Roman"/>
                <a:cs typeface="Times New Roman"/>
              </a:rPr>
              <a:t> </a:t>
            </a:r>
            <a:r>
              <a:rPr lang="tr-TR" sz="2050" i="1" spc="5" dirty="0">
                <a:latin typeface="Times New Roman"/>
                <a:cs typeface="Times New Roman"/>
              </a:rPr>
              <a:t>S</a:t>
            </a:r>
            <a:r>
              <a:rPr lang="tr-TR" sz="2025" spc="7" baseline="-20576" dirty="0">
                <a:latin typeface="Times New Roman"/>
                <a:cs typeface="Times New Roman"/>
              </a:rPr>
              <a:t>3 </a:t>
            </a:r>
            <a:r>
              <a:rPr lang="tr-TR" sz="2050" spc="10" dirty="0" smtClean="0">
                <a:latin typeface="Verdana"/>
                <a:cs typeface="Verdana"/>
              </a:rPr>
              <a:t>ile </a:t>
            </a:r>
            <a:r>
              <a:rPr lang="tr-TR" sz="2050" spc="10" dirty="0">
                <a:latin typeface="Verdana"/>
                <a:cs typeface="Verdana"/>
              </a:rPr>
              <a:t>gösterilir</a:t>
            </a:r>
            <a:r>
              <a:rPr lang="tr-TR" sz="2050" spc="10" dirty="0" smtClean="0">
                <a:latin typeface="Verdana"/>
                <a:cs typeface="Verdana"/>
              </a:rPr>
              <a:t>.</a:t>
            </a:r>
            <a:endParaRPr sz="2050" dirty="0" smtClean="0">
              <a:latin typeface="Verdana"/>
              <a:cs typeface="Verdana"/>
            </a:endParaRPr>
          </a:p>
          <a:p>
            <a:pPr marL="618490" lvl="1" indent="-187960">
              <a:lnSpc>
                <a:spcPct val="100000"/>
              </a:lnSpc>
              <a:spcBef>
                <a:spcPts val="465"/>
              </a:spcBef>
              <a:buClr>
                <a:srgbClr val="003366"/>
              </a:buClr>
              <a:buChar char="•"/>
              <a:tabLst>
                <a:tab pos="619125" algn="l"/>
              </a:tabLst>
            </a:pPr>
            <a:r>
              <a:rPr lang="tr-TR" sz="1850" spc="5" dirty="0">
                <a:latin typeface="Verdana"/>
                <a:cs typeface="Verdana"/>
              </a:rPr>
              <a:t>Sabit veya rastgele olabilir.</a:t>
            </a:r>
          </a:p>
          <a:p>
            <a:pPr marL="615315" marR="390525" indent="-184150">
              <a:lnSpc>
                <a:spcPct val="101099"/>
              </a:lnSpc>
              <a:spcBef>
                <a:spcPts val="345"/>
              </a:spcBef>
              <a:buClr>
                <a:srgbClr val="003366"/>
              </a:buClr>
              <a:buChar char="•"/>
              <a:tabLst>
                <a:tab pos="619125" algn="l"/>
              </a:tabLst>
            </a:pPr>
            <a:r>
              <a:rPr sz="1850" dirty="0" smtClean="0">
                <a:latin typeface="Times New Roman"/>
                <a:cs typeface="Times New Roman"/>
              </a:rPr>
              <a:t>{</a:t>
            </a:r>
            <a:r>
              <a:rPr sz="1850" i="1" dirty="0" smtClean="0">
                <a:latin typeface="Times New Roman"/>
                <a:cs typeface="Times New Roman"/>
              </a:rPr>
              <a:t>S</a:t>
            </a:r>
            <a:r>
              <a:rPr sz="1875" baseline="-20000" dirty="0" smtClean="0">
                <a:latin typeface="Times New Roman"/>
                <a:cs typeface="Times New Roman"/>
              </a:rPr>
              <a:t>1</a:t>
            </a:r>
            <a:r>
              <a:rPr sz="1850" i="1" dirty="0" smtClean="0">
                <a:latin typeface="Times New Roman"/>
                <a:cs typeface="Times New Roman"/>
              </a:rPr>
              <a:t>, S</a:t>
            </a:r>
            <a:r>
              <a:rPr sz="1875" baseline="-20000" dirty="0" smtClean="0">
                <a:latin typeface="Times New Roman"/>
                <a:cs typeface="Times New Roman"/>
              </a:rPr>
              <a:t>2</a:t>
            </a:r>
            <a:r>
              <a:rPr sz="1850" i="1" dirty="0" smtClean="0">
                <a:latin typeface="Times New Roman"/>
                <a:cs typeface="Times New Roman"/>
              </a:rPr>
              <a:t>, S</a:t>
            </a:r>
            <a:r>
              <a:rPr sz="1875" baseline="-20000" dirty="0" smtClean="0">
                <a:latin typeface="Times New Roman"/>
                <a:cs typeface="Times New Roman"/>
              </a:rPr>
              <a:t>3</a:t>
            </a:r>
            <a:r>
              <a:rPr sz="1850" dirty="0" smtClean="0">
                <a:latin typeface="Times New Roman"/>
                <a:cs typeface="Times New Roman"/>
              </a:rPr>
              <a:t>, </a:t>
            </a:r>
            <a:r>
              <a:rPr sz="1850" spc="5" dirty="0" smtClean="0">
                <a:latin typeface="Times New Roman"/>
                <a:cs typeface="Times New Roman"/>
              </a:rPr>
              <a:t>…} </a:t>
            </a:r>
            <a:r>
              <a:rPr lang="tr-TR" sz="1850" spc="5" dirty="0" smtClean="0">
                <a:latin typeface="Times New Roman"/>
                <a:cs typeface="Times New Roman"/>
              </a:rPr>
              <a:t>genellikle </a:t>
            </a:r>
            <a:r>
              <a:rPr lang="tr-TR" sz="1850" spc="5" dirty="0">
                <a:latin typeface="Times New Roman"/>
                <a:cs typeface="Times New Roman"/>
              </a:rPr>
              <a:t>bağımsız ve aynı şekilde dağıtılmış </a:t>
            </a:r>
            <a:r>
              <a:rPr lang="tr-TR" sz="1850" spc="5" dirty="0" smtClean="0">
                <a:latin typeface="Times New Roman"/>
                <a:cs typeface="Times New Roman"/>
              </a:rPr>
              <a:t>rasgele </a:t>
            </a:r>
            <a:r>
              <a:rPr lang="tr-TR" sz="1850" spc="5" dirty="0">
                <a:latin typeface="Times New Roman"/>
                <a:cs typeface="Times New Roman"/>
              </a:rPr>
              <a:t>değişkenlerin bir dizisi olarak karakterize edilir, </a:t>
            </a:r>
            <a:r>
              <a:rPr lang="tr-TR" sz="1850" spc="5" dirty="0" err="1">
                <a:latin typeface="Times New Roman"/>
                <a:cs typeface="Times New Roman"/>
              </a:rPr>
              <a:t>örn</a:t>
            </a:r>
            <a:r>
              <a:rPr lang="tr-TR" sz="1850" spc="5" dirty="0">
                <a:latin typeface="Times New Roman"/>
                <a:cs typeface="Times New Roman"/>
              </a:rPr>
              <a:t>.</a:t>
            </a:r>
            <a:endParaRPr lang="tr-TR" sz="1850" spc="5" dirty="0" smtClean="0">
              <a:latin typeface="Verdana"/>
              <a:cs typeface="Verdana"/>
            </a:endParaRPr>
          </a:p>
          <a:p>
            <a:pPr marL="891540" marR="1151255" lvl="1" indent="-276225">
              <a:lnSpc>
                <a:spcPct val="100000"/>
              </a:lnSpc>
              <a:spcBef>
                <a:spcPts val="445"/>
              </a:spcBef>
              <a:buClr>
                <a:srgbClr val="003366"/>
              </a:buClr>
              <a:buChar char="•"/>
              <a:tabLst>
                <a:tab pos="891540" algn="l"/>
                <a:tab pos="892175" algn="l"/>
              </a:tabLst>
            </a:pPr>
            <a:r>
              <a:rPr lang="tr-TR" sz="1650" dirty="0">
                <a:latin typeface="Verdana"/>
                <a:cs typeface="Verdana"/>
              </a:rPr>
              <a:t>Üstel, </a:t>
            </a:r>
            <a:r>
              <a:rPr lang="tr-TR" sz="1650" dirty="0" err="1">
                <a:latin typeface="Verdana"/>
                <a:cs typeface="Verdana"/>
              </a:rPr>
              <a:t>Weibull</a:t>
            </a:r>
            <a:r>
              <a:rPr lang="tr-TR" sz="1650" dirty="0">
                <a:latin typeface="Verdana"/>
                <a:cs typeface="Verdana"/>
              </a:rPr>
              <a:t>, Gama, </a:t>
            </a:r>
            <a:r>
              <a:rPr lang="tr-TR" sz="1650" dirty="0" err="1">
                <a:latin typeface="Verdana"/>
                <a:cs typeface="Verdana"/>
              </a:rPr>
              <a:t>Lognormal</a:t>
            </a:r>
            <a:r>
              <a:rPr lang="tr-TR" sz="1650" dirty="0">
                <a:latin typeface="Verdana"/>
                <a:cs typeface="Verdana"/>
              </a:rPr>
              <a:t> ve Kesik normal dağılım</a:t>
            </a:r>
            <a:r>
              <a:rPr lang="tr-TR" sz="1650" dirty="0" smtClean="0">
                <a:latin typeface="Verdana"/>
                <a:cs typeface="Verdana"/>
              </a:rPr>
              <a:t>.</a:t>
            </a:r>
          </a:p>
          <a:p>
            <a:pPr marL="615315" marR="1151255" lvl="1">
              <a:lnSpc>
                <a:spcPct val="100000"/>
              </a:lnSpc>
              <a:spcBef>
                <a:spcPts val="445"/>
              </a:spcBef>
              <a:buClr>
                <a:srgbClr val="003366"/>
              </a:buClr>
              <a:tabLst>
                <a:tab pos="891540" algn="l"/>
                <a:tab pos="892175" algn="l"/>
              </a:tabLst>
            </a:pPr>
            <a:endParaRPr sz="2800" dirty="0">
              <a:latin typeface="Verdana"/>
              <a:cs typeface="Verdana"/>
            </a:endParaRPr>
          </a:p>
          <a:p>
            <a:pPr marL="417830" marR="128270" indent="-354965">
              <a:lnSpc>
                <a:spcPct val="101800"/>
              </a:lnSpc>
              <a:buClr>
                <a:srgbClr val="003366"/>
              </a:buClr>
              <a:buSzPct val="119512"/>
              <a:buChar char="•"/>
              <a:tabLst>
                <a:tab pos="417830" algn="l"/>
                <a:tab pos="418465" algn="l"/>
              </a:tabLst>
            </a:pPr>
            <a:r>
              <a:rPr lang="tr-TR" sz="2050" spc="10" dirty="0">
                <a:latin typeface="Verdana"/>
                <a:cs typeface="Verdana"/>
              </a:rPr>
              <a:t>Bir kuyruk sistemi, bir dizi servis merkezi ve birbirine bağlı kuyruklardan oluşur.</a:t>
            </a:r>
          </a:p>
          <a:p>
            <a:pPr marL="615315" marR="43180" lvl="1" indent="-184150">
              <a:lnSpc>
                <a:spcPct val="99500"/>
              </a:lnSpc>
              <a:spcBef>
                <a:spcPts val="480"/>
              </a:spcBef>
              <a:buClr>
                <a:srgbClr val="003366"/>
              </a:buClr>
              <a:buChar char="•"/>
              <a:tabLst>
                <a:tab pos="619125" algn="l"/>
              </a:tabLst>
            </a:pPr>
            <a:r>
              <a:rPr lang="tr-TR" sz="1850" spc="5" dirty="0">
                <a:latin typeface="Verdana"/>
                <a:cs typeface="Verdana"/>
              </a:rPr>
              <a:t>Her servis merkezi, paralel olarak çalışan bazı sunuculardan (c) oluşur, hattın başına geçtikten sonra müşteri ilk kullanılabilir sunucuyu alır.</a:t>
            </a:r>
            <a:endParaRPr sz="18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53155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Sistemi: Örnek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15679"/>
            <a:ext cx="8811895" cy="1417696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615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>
                <a:latin typeface="Verdana"/>
                <a:cs typeface="Verdana"/>
              </a:rPr>
              <a:t>Örnek: müşterilerin indirim yapabileceği bir indirim deposunu düşünün</a:t>
            </a:r>
          </a:p>
          <a:p>
            <a:pPr marL="367030" indent="-354965">
              <a:lnSpc>
                <a:spcPct val="100000"/>
              </a:lnSpc>
              <a:spcBef>
                <a:spcPts val="615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>
                <a:latin typeface="Verdana"/>
                <a:cs typeface="Verdana"/>
              </a:rPr>
              <a:t>kasiyere ödeme yapmadan önce </a:t>
            </a:r>
            <a:r>
              <a:rPr lang="tr-TR" sz="2050" spc="10" dirty="0" smtClean="0">
                <a:latin typeface="Verdana"/>
                <a:cs typeface="Verdana"/>
              </a:rPr>
              <a:t>self-servis (servis </a:t>
            </a:r>
            <a:r>
              <a:rPr lang="tr-TR" sz="2050" spc="10" dirty="0">
                <a:latin typeface="Verdana"/>
                <a:cs typeface="Verdana"/>
              </a:rPr>
              <a:t>merkezi 1) </a:t>
            </a:r>
            <a:r>
              <a:rPr lang="tr-TR" sz="2050" spc="10" dirty="0" smtClean="0">
                <a:latin typeface="Verdana"/>
                <a:cs typeface="Verdana"/>
              </a:rPr>
              <a:t>veya bir vezne </a:t>
            </a:r>
            <a:r>
              <a:rPr lang="tr-TR" sz="2050" spc="10" dirty="0">
                <a:latin typeface="Verdana"/>
                <a:cs typeface="Verdana"/>
              </a:rPr>
              <a:t>tarafından servis edilir (servis merkezi 2)</a:t>
            </a:r>
          </a:p>
        </p:txBody>
      </p:sp>
      <p:sp>
        <p:nvSpPr>
          <p:cNvPr id="4" name="object 4"/>
          <p:cNvSpPr/>
          <p:nvPr/>
        </p:nvSpPr>
        <p:spPr>
          <a:xfrm>
            <a:off x="1977237" y="3149225"/>
            <a:ext cx="6713550" cy="2876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53155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Sistemi: Örnek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49866"/>
            <a:ext cx="506476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5" dirty="0">
                <a:latin typeface="Verdana"/>
                <a:cs typeface="Verdana"/>
              </a:rPr>
              <a:t>Üç katipten birini bekleyin: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872" y="5445125"/>
            <a:ext cx="9493151" cy="10001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7030" marR="5080" indent="-354965">
              <a:lnSpc>
                <a:spcPct val="91500"/>
              </a:lnSpc>
              <a:spcBef>
                <a:spcPts val="35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>
                <a:latin typeface="Verdana"/>
                <a:cs typeface="Verdana"/>
              </a:rPr>
              <a:t>Toplu hizmet (aynı anda birden fazla müşteriye hizmet veren bir sunucu) veya müşteri aynı anda birden fazla sunucu gerektirir.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4102" y="1813883"/>
            <a:ext cx="2883598" cy="350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53155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Sistemi: Örnek 1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386368" y="1701953"/>
            <a:ext cx="5897245" cy="4584700"/>
            <a:chOff x="2386368" y="1701953"/>
            <a:chExt cx="5897245" cy="4584700"/>
          </a:xfrm>
        </p:grpSpPr>
        <p:sp>
          <p:nvSpPr>
            <p:cNvPr id="4" name="object 4"/>
            <p:cNvSpPr/>
            <p:nvPr/>
          </p:nvSpPr>
          <p:spPr>
            <a:xfrm>
              <a:off x="2386368" y="1701953"/>
              <a:ext cx="5896940" cy="2526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0463" y="3659822"/>
              <a:ext cx="856979" cy="2596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5676" y="3645032"/>
              <a:ext cx="886460" cy="2626995"/>
            </a:xfrm>
            <a:custGeom>
              <a:avLst/>
              <a:gdLst/>
              <a:ahLst/>
              <a:cxnLst/>
              <a:rect l="l" t="t" r="r" b="b"/>
              <a:pathLst>
                <a:path w="886460" h="2626995">
                  <a:moveTo>
                    <a:pt x="0" y="0"/>
                  </a:moveTo>
                  <a:lnTo>
                    <a:pt x="886431" y="0"/>
                  </a:lnTo>
                  <a:lnTo>
                    <a:pt x="886431" y="2626404"/>
                  </a:lnTo>
                  <a:lnTo>
                    <a:pt x="0" y="2626404"/>
                  </a:lnTo>
                  <a:lnTo>
                    <a:pt x="0" y="0"/>
                  </a:lnTo>
                  <a:close/>
                </a:path>
              </a:pathLst>
            </a:custGeom>
            <a:ln w="29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53155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Sistemi: Örnek 2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15158"/>
            <a:ext cx="5612765" cy="150105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6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5" dirty="0">
                <a:latin typeface="Verdana"/>
                <a:cs typeface="Verdana"/>
              </a:rPr>
              <a:t>Şeker üretim hattı</a:t>
            </a:r>
          </a:p>
          <a:p>
            <a:pPr marL="567690" lvl="1" indent="-187960">
              <a:lnSpc>
                <a:spcPct val="100000"/>
              </a:lnSpc>
              <a:spcBef>
                <a:spcPts val="54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5" dirty="0">
                <a:latin typeface="Verdana"/>
                <a:cs typeface="Verdana"/>
              </a:rPr>
              <a:t>Tamponlarla ayrılmış üç makine</a:t>
            </a:r>
          </a:p>
          <a:p>
            <a:pPr marL="567690" lvl="1" indent="-187960">
              <a:lnSpc>
                <a:spcPct val="100000"/>
              </a:lnSpc>
              <a:spcBef>
                <a:spcPts val="54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5" dirty="0">
                <a:latin typeface="Verdana"/>
                <a:cs typeface="Verdana"/>
              </a:rPr>
              <a:t>Tamponlar 1000 şekerleme kapasitesine sahiptir</a:t>
            </a:r>
            <a:endParaRPr sz="205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2142" y="3223978"/>
            <a:ext cx="7188834" cy="2353945"/>
            <a:chOff x="1752142" y="3223978"/>
            <a:chExt cx="7188834" cy="2353945"/>
          </a:xfrm>
        </p:grpSpPr>
        <p:sp>
          <p:nvSpPr>
            <p:cNvPr id="5" name="object 5"/>
            <p:cNvSpPr/>
            <p:nvPr/>
          </p:nvSpPr>
          <p:spPr>
            <a:xfrm>
              <a:off x="1752142" y="3223978"/>
              <a:ext cx="7188390" cy="1518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0716" y="4032464"/>
              <a:ext cx="297180" cy="1540510"/>
            </a:xfrm>
            <a:custGeom>
              <a:avLst/>
              <a:gdLst/>
              <a:ahLst/>
              <a:cxnLst/>
              <a:rect l="l" t="t" r="r" b="b"/>
              <a:pathLst>
                <a:path w="297180" h="1540510">
                  <a:moveTo>
                    <a:pt x="296697" y="1540128"/>
                  </a:moveTo>
                  <a:lnTo>
                    <a:pt x="149853" y="1540128"/>
                  </a:lnTo>
                  <a:lnTo>
                    <a:pt x="0" y="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6559" y="4006291"/>
              <a:ext cx="78740" cy="82550"/>
            </a:xfrm>
            <a:custGeom>
              <a:avLst/>
              <a:gdLst/>
              <a:ahLst/>
              <a:cxnLst/>
              <a:rect l="l" t="t" r="r" b="b"/>
              <a:pathLst>
                <a:path w="78739" h="82550">
                  <a:moveTo>
                    <a:pt x="31610" y="0"/>
                  </a:moveTo>
                  <a:lnTo>
                    <a:pt x="0" y="82334"/>
                  </a:lnTo>
                  <a:lnTo>
                    <a:pt x="78498" y="74688"/>
                  </a:lnTo>
                  <a:lnTo>
                    <a:pt x="31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95994" y="5454306"/>
            <a:ext cx="2305685" cy="811184"/>
          </a:xfrm>
          <a:prstGeom prst="rect">
            <a:avLst/>
          </a:prstGeom>
          <a:solidFill>
            <a:srgbClr val="FFFDA9"/>
          </a:solidFill>
          <a:ln w="9859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19710" marR="207010" algn="ctr">
              <a:lnSpc>
                <a:spcPts val="1970"/>
              </a:lnSpc>
              <a:spcBef>
                <a:spcPts val="450"/>
              </a:spcBef>
            </a:pPr>
            <a:r>
              <a:rPr lang="tr-TR" sz="1650" dirty="0">
                <a:latin typeface="Arial"/>
                <a:cs typeface="Arial"/>
              </a:rPr>
              <a:t>Varsayım: Her zaman yeterli hammadde tedariki.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675" y="4238190"/>
            <a:ext cx="3354070" cy="952184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tr-TR" sz="2450" b="1" spc="20" dirty="0">
                <a:latin typeface="Verdana"/>
                <a:cs typeface="Verdana"/>
              </a:rPr>
              <a:t>Kuyruk </a:t>
            </a:r>
            <a:r>
              <a:rPr lang="tr-TR" sz="2450" b="1" spc="20" dirty="0" smtClean="0">
                <a:latin typeface="Verdana"/>
                <a:cs typeface="Verdana"/>
              </a:rPr>
              <a:t>Gösterimi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tr-TR" sz="2050" spc="10" dirty="0" err="1">
                <a:latin typeface="Verdana"/>
                <a:cs typeface="Verdana"/>
              </a:rPr>
              <a:t>Kendall</a:t>
            </a:r>
            <a:r>
              <a:rPr lang="tr-TR" sz="2050" spc="10" dirty="0">
                <a:latin typeface="Verdana"/>
                <a:cs typeface="Verdana"/>
              </a:rPr>
              <a:t> Gösterimi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68313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Gösterimi: </a:t>
            </a:r>
            <a:r>
              <a:rPr lang="tr-TR" spc="-5" dirty="0" err="1"/>
              <a:t>Kendall</a:t>
            </a:r>
            <a:r>
              <a:rPr lang="tr-TR" spc="-5" dirty="0"/>
              <a:t> Gösterimi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57349" y="1233825"/>
            <a:ext cx="8828405" cy="529888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92430" indent="-354965">
              <a:lnSpc>
                <a:spcPct val="100000"/>
              </a:lnSpc>
              <a:spcBef>
                <a:spcPts val="280"/>
              </a:spcBef>
              <a:buClr>
                <a:srgbClr val="003366"/>
              </a:buClr>
              <a:buSzPct val="118918"/>
              <a:buChar char="•"/>
              <a:tabLst>
                <a:tab pos="392430" algn="l"/>
                <a:tab pos="393065" algn="l"/>
                <a:tab pos="5953760" algn="l"/>
              </a:tabLst>
            </a:pPr>
            <a:r>
              <a:rPr lang="tr-TR" sz="1850" spc="5" dirty="0">
                <a:latin typeface="Verdana"/>
                <a:cs typeface="Verdana"/>
              </a:rPr>
              <a:t>Paralel sunucu kuyrukları için bir gösterim </a:t>
            </a:r>
            <a:r>
              <a:rPr lang="tr-TR" sz="1850" spc="5" dirty="0" smtClean="0">
                <a:latin typeface="Verdana"/>
                <a:cs typeface="Verdana"/>
              </a:rPr>
              <a:t>sistemi:</a:t>
            </a:r>
            <a:r>
              <a:rPr sz="1850" b="1" i="1" dirty="0" smtClean="0">
                <a:latin typeface="Times New Roman"/>
                <a:cs typeface="Times New Roman"/>
              </a:rPr>
              <a:t>A/B/c/N/K</a:t>
            </a:r>
            <a:endParaRPr sz="1850" dirty="0">
              <a:latin typeface="Times New Roman"/>
              <a:cs typeface="Times New Roman"/>
            </a:endParaRPr>
          </a:p>
          <a:p>
            <a:pPr marL="593090" lvl="1" indent="-187960">
              <a:lnSpc>
                <a:spcPct val="100000"/>
              </a:lnSpc>
              <a:spcBef>
                <a:spcPts val="1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dirty="0">
                <a:latin typeface="Times New Roman"/>
                <a:cs typeface="Times New Roman"/>
              </a:rPr>
              <a:t>A, </a:t>
            </a:r>
            <a:r>
              <a:rPr lang="tr-TR" sz="1650" dirty="0" smtClean="0">
                <a:latin typeface="Times New Roman"/>
                <a:cs typeface="Times New Roman"/>
              </a:rPr>
              <a:t>Müşteriler </a:t>
            </a:r>
            <a:r>
              <a:rPr lang="tr-TR" sz="1650" dirty="0">
                <a:latin typeface="Times New Roman"/>
                <a:cs typeface="Times New Roman"/>
              </a:rPr>
              <a:t>arası zaman dağılımını temsil eder</a:t>
            </a:r>
          </a:p>
          <a:p>
            <a:pPr marL="593090" lvl="1" indent="-187960">
              <a:lnSpc>
                <a:spcPct val="100000"/>
              </a:lnSpc>
              <a:spcBef>
                <a:spcPts val="1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dirty="0">
                <a:latin typeface="Times New Roman"/>
                <a:cs typeface="Times New Roman"/>
              </a:rPr>
              <a:t>B, </a:t>
            </a:r>
            <a:r>
              <a:rPr lang="tr-TR" sz="1650" dirty="0">
                <a:latin typeface="Times New Roman"/>
                <a:cs typeface="Times New Roman"/>
              </a:rPr>
              <a:t>servis zamanı dağılımını temsil eder</a:t>
            </a:r>
          </a:p>
          <a:p>
            <a:pPr marL="593090" lvl="1" indent="-187960">
              <a:lnSpc>
                <a:spcPct val="100000"/>
              </a:lnSpc>
              <a:spcBef>
                <a:spcPts val="1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dirty="0">
                <a:latin typeface="Times New Roman"/>
                <a:cs typeface="Times New Roman"/>
              </a:rPr>
              <a:t>c </a:t>
            </a:r>
            <a:r>
              <a:rPr lang="tr-TR" sz="1650" dirty="0">
                <a:latin typeface="Times New Roman"/>
                <a:cs typeface="Times New Roman"/>
              </a:rPr>
              <a:t>paralel sunucu sayısını temsil eder</a:t>
            </a:r>
          </a:p>
          <a:p>
            <a:pPr marL="593090" lvl="1" indent="-187960">
              <a:lnSpc>
                <a:spcPct val="100000"/>
              </a:lnSpc>
              <a:spcBef>
                <a:spcPts val="1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dirty="0">
                <a:latin typeface="Times New Roman"/>
                <a:cs typeface="Times New Roman"/>
              </a:rPr>
              <a:t>N </a:t>
            </a:r>
            <a:r>
              <a:rPr lang="tr-TR" sz="1650" dirty="0">
                <a:latin typeface="Times New Roman"/>
                <a:cs typeface="Times New Roman"/>
              </a:rPr>
              <a:t>sistem kapasitesini temsil eder</a:t>
            </a:r>
          </a:p>
          <a:p>
            <a:pPr marL="593090" lvl="1" indent="-187960">
              <a:lnSpc>
                <a:spcPct val="100000"/>
              </a:lnSpc>
              <a:spcBef>
                <a:spcPts val="1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dirty="0">
                <a:latin typeface="Times New Roman"/>
                <a:cs typeface="Times New Roman"/>
              </a:rPr>
              <a:t>K, </a:t>
            </a:r>
            <a:r>
              <a:rPr lang="tr-TR" sz="1650" dirty="0" smtClean="0">
                <a:latin typeface="Times New Roman"/>
                <a:cs typeface="Times New Roman"/>
              </a:rPr>
              <a:t>çağırma </a:t>
            </a:r>
            <a:r>
              <a:rPr lang="tr-TR" sz="1650" dirty="0">
                <a:latin typeface="Times New Roman"/>
                <a:cs typeface="Times New Roman"/>
              </a:rPr>
              <a:t>popülasyonun boyutunu temsil eder</a:t>
            </a:r>
          </a:p>
          <a:p>
            <a:pPr marL="593090" lvl="1" indent="-187960">
              <a:lnSpc>
                <a:spcPct val="100000"/>
              </a:lnSpc>
              <a:spcBef>
                <a:spcPts val="1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dirty="0">
                <a:latin typeface="Times New Roman"/>
                <a:cs typeface="Times New Roman"/>
              </a:rPr>
              <a:t>N, </a:t>
            </a:r>
            <a:r>
              <a:rPr lang="tr-TR" sz="1650" dirty="0">
                <a:latin typeface="Times New Roman"/>
                <a:cs typeface="Times New Roman"/>
              </a:rPr>
              <a:t>K genellikle sonsuzsa düşürülür</a:t>
            </a:r>
            <a:endParaRPr lang="tr-TR" sz="1650" i="1" dirty="0" smtClean="0">
              <a:latin typeface="Times New Roman"/>
              <a:cs typeface="Times New Roman"/>
            </a:endParaRPr>
          </a:p>
          <a:p>
            <a:pPr marL="392430" indent="-354965">
              <a:lnSpc>
                <a:spcPct val="100000"/>
              </a:lnSpc>
              <a:spcBef>
                <a:spcPts val="229"/>
              </a:spcBef>
              <a:buClr>
                <a:srgbClr val="003366"/>
              </a:buClr>
              <a:buSzPct val="118918"/>
              <a:buChar char="•"/>
              <a:tabLst>
                <a:tab pos="392430" algn="l"/>
                <a:tab pos="393065" algn="l"/>
              </a:tabLst>
            </a:pPr>
            <a:r>
              <a:rPr lang="tr-TR" sz="1850" i="1" spc="5" dirty="0">
                <a:latin typeface="Verdana"/>
                <a:cs typeface="Verdana"/>
              </a:rPr>
              <a:t>A</a:t>
            </a:r>
            <a:r>
              <a:rPr lang="tr-TR" sz="1850" spc="5" dirty="0">
                <a:latin typeface="Verdana"/>
                <a:cs typeface="Verdana"/>
              </a:rPr>
              <a:t> ve</a:t>
            </a:r>
            <a:r>
              <a:rPr lang="tr-TR" sz="1850" i="1" spc="5" dirty="0">
                <a:latin typeface="Verdana"/>
                <a:cs typeface="Verdana"/>
              </a:rPr>
              <a:t> B </a:t>
            </a:r>
            <a:r>
              <a:rPr lang="tr-TR" sz="1850" spc="5" dirty="0">
                <a:latin typeface="Verdana"/>
                <a:cs typeface="Verdana"/>
              </a:rPr>
              <a:t>için ortak semboller</a:t>
            </a:r>
          </a:p>
          <a:p>
            <a:pPr marL="593090" lvl="1" indent="-187960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spc="5" dirty="0">
                <a:latin typeface="Times New Roman"/>
                <a:cs typeface="Times New Roman"/>
              </a:rPr>
              <a:t>M </a:t>
            </a:r>
            <a:r>
              <a:rPr lang="tr-TR" sz="1650" spc="5" dirty="0" err="1">
                <a:latin typeface="Times New Roman"/>
                <a:cs typeface="Times New Roman"/>
              </a:rPr>
              <a:t>Markov</a:t>
            </a:r>
            <a:r>
              <a:rPr lang="tr-TR" sz="1650" spc="5" dirty="0">
                <a:latin typeface="Times New Roman"/>
                <a:cs typeface="Times New Roman"/>
              </a:rPr>
              <a:t>, üstel dağılım</a:t>
            </a:r>
          </a:p>
          <a:p>
            <a:pPr marL="593090" lvl="1" indent="-187960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spc="5" dirty="0">
                <a:latin typeface="Times New Roman"/>
                <a:cs typeface="Times New Roman"/>
              </a:rPr>
              <a:t>D </a:t>
            </a:r>
            <a:r>
              <a:rPr lang="tr-TR" sz="1650" spc="5" dirty="0">
                <a:latin typeface="Times New Roman"/>
                <a:cs typeface="Times New Roman"/>
              </a:rPr>
              <a:t>Sabit, </a:t>
            </a:r>
            <a:r>
              <a:rPr lang="tr-TR" sz="1650" spc="5" dirty="0" err="1">
                <a:latin typeface="Times New Roman"/>
                <a:cs typeface="Times New Roman"/>
              </a:rPr>
              <a:t>deterministik</a:t>
            </a:r>
            <a:endParaRPr lang="tr-TR" sz="1650" spc="5" dirty="0">
              <a:latin typeface="Times New Roman"/>
              <a:cs typeface="Times New Roman"/>
            </a:endParaRPr>
          </a:p>
          <a:p>
            <a:pPr marL="593090" lvl="1" indent="-187960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dirty="0">
                <a:latin typeface="Times New Roman"/>
                <a:cs typeface="Times New Roman"/>
              </a:rPr>
              <a:t>E</a:t>
            </a:r>
            <a:r>
              <a:rPr lang="tr-TR" sz="1650" i="1" baseline="-20202" dirty="0">
                <a:latin typeface="Times New Roman"/>
                <a:cs typeface="Times New Roman"/>
              </a:rPr>
              <a:t>k	</a:t>
            </a:r>
            <a:r>
              <a:rPr lang="tr-TR" sz="1650" spc="5" dirty="0" smtClean="0">
                <a:latin typeface="Times New Roman"/>
                <a:cs typeface="Times New Roman"/>
              </a:rPr>
              <a:t> </a:t>
            </a:r>
            <a:r>
              <a:rPr lang="tr-TR" sz="1650" spc="5" dirty="0" err="1">
                <a:latin typeface="Times New Roman"/>
                <a:cs typeface="Times New Roman"/>
              </a:rPr>
              <a:t>Erlang</a:t>
            </a:r>
            <a:r>
              <a:rPr lang="tr-TR" sz="1650" spc="5" dirty="0">
                <a:latin typeface="Times New Roman"/>
                <a:cs typeface="Times New Roman"/>
              </a:rPr>
              <a:t> k siparişinin dağılımı</a:t>
            </a:r>
          </a:p>
          <a:p>
            <a:pPr marL="593090" lvl="1" indent="-187960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spc="5" dirty="0">
                <a:latin typeface="Times New Roman"/>
                <a:cs typeface="Times New Roman"/>
              </a:rPr>
              <a:t>H </a:t>
            </a:r>
            <a:r>
              <a:rPr lang="tr-TR" sz="1650" spc="5" dirty="0" err="1">
                <a:latin typeface="Times New Roman"/>
                <a:cs typeface="Times New Roman"/>
              </a:rPr>
              <a:t>Hipereksponansiyel</a:t>
            </a:r>
            <a:r>
              <a:rPr lang="tr-TR" sz="1650" spc="5" dirty="0">
                <a:latin typeface="Times New Roman"/>
                <a:cs typeface="Times New Roman"/>
              </a:rPr>
              <a:t> dağılım</a:t>
            </a:r>
          </a:p>
          <a:p>
            <a:pPr marL="593090" lvl="1" indent="-187960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  <a:tab pos="1056640" algn="l"/>
              </a:tabLst>
            </a:pPr>
            <a:r>
              <a:rPr lang="tr-TR" sz="1650" i="1" spc="5" dirty="0">
                <a:latin typeface="Times New Roman"/>
                <a:cs typeface="Times New Roman"/>
              </a:rPr>
              <a:t>G </a:t>
            </a:r>
            <a:r>
              <a:rPr lang="tr-TR" sz="1650" spc="5" dirty="0">
                <a:latin typeface="Times New Roman"/>
                <a:cs typeface="Times New Roman"/>
              </a:rPr>
              <a:t>Genel, keyfi </a:t>
            </a:r>
            <a:endParaRPr lang="tr-TR" sz="1650" spc="5" dirty="0" smtClean="0">
              <a:latin typeface="Times New Roman"/>
              <a:cs typeface="Times New Roman"/>
            </a:endParaRPr>
          </a:p>
          <a:p>
            <a:pPr marL="392430" indent="-354965">
              <a:lnSpc>
                <a:spcPct val="100000"/>
              </a:lnSpc>
              <a:spcBef>
                <a:spcPts val="229"/>
              </a:spcBef>
              <a:buClr>
                <a:srgbClr val="003366"/>
              </a:buClr>
              <a:buSzPct val="118918"/>
              <a:buChar char="•"/>
              <a:tabLst>
                <a:tab pos="392430" algn="l"/>
                <a:tab pos="393065" algn="l"/>
              </a:tabLst>
            </a:pPr>
            <a:r>
              <a:rPr lang="tr-TR" sz="1850" spc="5" dirty="0">
                <a:latin typeface="Verdana"/>
                <a:cs typeface="Verdana"/>
              </a:rPr>
              <a:t>Örnekler</a:t>
            </a:r>
            <a:endParaRPr sz="1850" dirty="0">
              <a:latin typeface="Verdana"/>
              <a:cs typeface="Verdana"/>
            </a:endParaRPr>
          </a:p>
          <a:p>
            <a:pPr marL="589915" marR="597535" lvl="1" indent="-184150">
              <a:lnSpc>
                <a:spcPts val="1780"/>
              </a:lnSpc>
              <a:spcBef>
                <a:spcPts val="4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</a:tabLst>
            </a:pPr>
            <a:r>
              <a:rPr sz="1650" i="1" dirty="0">
                <a:latin typeface="Times New Roman"/>
                <a:cs typeface="Times New Roman"/>
              </a:rPr>
              <a:t>M/M/</a:t>
            </a:r>
            <a:r>
              <a:rPr sz="1650" dirty="0">
                <a:latin typeface="Times New Roman"/>
                <a:cs typeface="Times New Roman"/>
              </a:rPr>
              <a:t>1</a:t>
            </a:r>
            <a:r>
              <a:rPr sz="1650" i="1" dirty="0">
                <a:latin typeface="Times New Roman"/>
                <a:cs typeface="Times New Roman"/>
              </a:rPr>
              <a:t>/</a:t>
            </a:r>
            <a:r>
              <a:rPr sz="1650" dirty="0">
                <a:latin typeface="Symbol"/>
                <a:cs typeface="Symbol"/>
              </a:rPr>
              <a:t></a:t>
            </a:r>
            <a:r>
              <a:rPr sz="1650" i="1" dirty="0">
                <a:latin typeface="Times New Roman"/>
                <a:cs typeface="Times New Roman"/>
              </a:rPr>
              <a:t>/</a:t>
            </a:r>
            <a:r>
              <a:rPr sz="1650" dirty="0" smtClean="0">
                <a:latin typeface="Symbol"/>
                <a:cs typeface="Symbol"/>
              </a:rPr>
              <a:t></a:t>
            </a:r>
            <a:r>
              <a:rPr lang="tr-TR" sz="1650" dirty="0" smtClean="0">
                <a:latin typeface="Verdana"/>
                <a:cs typeface="Verdana"/>
              </a:rPr>
              <a:t>, </a:t>
            </a:r>
            <a:r>
              <a:rPr sz="1650" i="1" dirty="0" smtClean="0">
                <a:latin typeface="Times New Roman"/>
                <a:cs typeface="Times New Roman"/>
              </a:rPr>
              <a:t>M/M/</a:t>
            </a:r>
            <a:r>
              <a:rPr sz="1650" dirty="0" smtClean="0">
                <a:latin typeface="Times New Roman"/>
                <a:cs typeface="Times New Roman"/>
              </a:rPr>
              <a:t>1</a:t>
            </a:r>
            <a:r>
              <a:rPr lang="tr-TR" sz="1650" dirty="0" smtClean="0">
                <a:latin typeface="Times New Roman"/>
                <a:cs typeface="Times New Roman"/>
              </a:rPr>
              <a:t> i</a:t>
            </a:r>
            <a:r>
              <a:rPr lang="tr-TR" sz="1650" dirty="0" smtClean="0">
                <a:latin typeface="Verdana"/>
                <a:cs typeface="Verdana"/>
              </a:rPr>
              <a:t>le </a:t>
            </a:r>
            <a:r>
              <a:rPr lang="tr-TR" sz="1650" dirty="0">
                <a:latin typeface="Verdana"/>
                <a:cs typeface="Verdana"/>
              </a:rPr>
              <a:t>aynı: Sınırsız kapasiteye ve çağrı topluluğuna sahip tek sunucu. </a:t>
            </a:r>
            <a:r>
              <a:rPr lang="tr-TR" sz="1650" dirty="0" smtClean="0">
                <a:latin typeface="Verdana"/>
                <a:cs typeface="Verdana"/>
              </a:rPr>
              <a:t>Müşteriler </a:t>
            </a:r>
            <a:r>
              <a:rPr lang="tr-TR" sz="1650" dirty="0">
                <a:latin typeface="Verdana"/>
                <a:cs typeface="Verdana"/>
              </a:rPr>
              <a:t>arası ve hizmet süreleri katlanarak dağıtılır</a:t>
            </a:r>
          </a:p>
          <a:p>
            <a:pPr marL="589915" marR="597535" lvl="1" indent="-184150">
              <a:lnSpc>
                <a:spcPts val="1780"/>
              </a:lnSpc>
              <a:spcBef>
                <a:spcPts val="4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</a:tabLst>
            </a:pPr>
            <a:r>
              <a:rPr sz="1650" i="1" dirty="0" smtClean="0">
                <a:latin typeface="Times New Roman"/>
                <a:cs typeface="Times New Roman"/>
              </a:rPr>
              <a:t>G/G/</a:t>
            </a:r>
            <a:r>
              <a:rPr sz="1650" dirty="0" smtClean="0">
                <a:latin typeface="Times New Roman"/>
                <a:cs typeface="Times New Roman"/>
              </a:rPr>
              <a:t>1</a:t>
            </a:r>
            <a:r>
              <a:rPr sz="1650" i="1" dirty="0" smtClean="0">
                <a:latin typeface="Times New Roman"/>
                <a:cs typeface="Times New Roman"/>
              </a:rPr>
              <a:t>/</a:t>
            </a:r>
            <a:r>
              <a:rPr sz="1650" dirty="0" smtClean="0">
                <a:latin typeface="Times New Roman"/>
                <a:cs typeface="Times New Roman"/>
              </a:rPr>
              <a:t>5</a:t>
            </a:r>
            <a:r>
              <a:rPr sz="1650" i="1" dirty="0" smtClean="0">
                <a:latin typeface="Times New Roman"/>
                <a:cs typeface="Times New Roman"/>
              </a:rPr>
              <a:t>/</a:t>
            </a:r>
            <a:r>
              <a:rPr sz="1650" dirty="0" smtClean="0">
                <a:latin typeface="Times New Roman"/>
                <a:cs typeface="Times New Roman"/>
              </a:rPr>
              <a:t>5</a:t>
            </a:r>
            <a:r>
              <a:rPr lang="tr-TR" sz="1650" dirty="0">
                <a:latin typeface="Verdana"/>
                <a:cs typeface="Verdana"/>
              </a:rPr>
              <a:t>: Kapasite 5 ve çağrı nüfusu 5 olan tek sunucu.</a:t>
            </a:r>
          </a:p>
          <a:p>
            <a:pPr marL="589915" marR="597535" lvl="1" indent="-184150">
              <a:lnSpc>
                <a:spcPts val="1780"/>
              </a:lnSpc>
              <a:spcBef>
                <a:spcPts val="455"/>
              </a:spcBef>
              <a:buClr>
                <a:srgbClr val="003366"/>
              </a:buClr>
              <a:buFont typeface="Times New Roman"/>
              <a:buChar char="•"/>
              <a:tabLst>
                <a:tab pos="593725" algn="l"/>
              </a:tabLst>
            </a:pPr>
            <a:r>
              <a:rPr sz="1650" i="1" dirty="0" smtClean="0">
                <a:latin typeface="Times New Roman"/>
                <a:cs typeface="Times New Roman"/>
              </a:rPr>
              <a:t>M</a:t>
            </a:r>
            <a:r>
              <a:rPr sz="1650" dirty="0" smtClean="0">
                <a:latin typeface="Times New Roman"/>
                <a:cs typeface="Times New Roman"/>
              </a:rPr>
              <a:t>/</a:t>
            </a:r>
            <a:r>
              <a:rPr sz="1650" i="1" dirty="0" smtClean="0">
                <a:latin typeface="Times New Roman"/>
                <a:cs typeface="Times New Roman"/>
              </a:rPr>
              <a:t>M</a:t>
            </a:r>
            <a:r>
              <a:rPr sz="1650" dirty="0" smtClean="0">
                <a:latin typeface="Times New Roman"/>
                <a:cs typeface="Times New Roman"/>
              </a:rPr>
              <a:t>/5/20/1500/FIFO</a:t>
            </a:r>
            <a:r>
              <a:rPr sz="1650" dirty="0">
                <a:latin typeface="Verdana"/>
                <a:cs typeface="Verdana"/>
              </a:rPr>
              <a:t>: </a:t>
            </a:r>
            <a:r>
              <a:rPr lang="tr-TR" sz="1650" dirty="0">
                <a:latin typeface="Verdana"/>
                <a:cs typeface="Verdana"/>
              </a:rPr>
              <a:t>Kapasite 20, çağrı nüfusu 1500 ve hizmet disiplini FIFO ile beş paralel sunucu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347916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Gösterimi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26202"/>
            <a:ext cx="748347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>
                <a:latin typeface="Verdana"/>
                <a:cs typeface="Verdana"/>
              </a:rPr>
              <a:t>Kuyruk sistemlerinin genel performans ölçümleri: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395" y="1526478"/>
            <a:ext cx="804862" cy="2632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7975" indent="-270510">
              <a:spcBef>
                <a:spcPts val="110"/>
              </a:spcBef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P</a:t>
            </a:r>
            <a:r>
              <a:rPr sz="1875" i="1" baseline="-20000" dirty="0">
                <a:latin typeface="Times New Roman"/>
                <a:cs typeface="Times New Roman"/>
              </a:rPr>
              <a:t>n</a:t>
            </a:r>
            <a:endParaRPr sz="1875" baseline="-20000" dirty="0">
              <a:latin typeface="Times New Roman"/>
              <a:cs typeface="Times New Roman"/>
            </a:endParaRPr>
          </a:p>
          <a:p>
            <a:pPr marL="307975" indent="-270510"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P</a:t>
            </a:r>
            <a:r>
              <a:rPr sz="1875" i="1" baseline="-20000" dirty="0">
                <a:latin typeface="Times New Roman"/>
                <a:cs typeface="Times New Roman"/>
              </a:rPr>
              <a:t>n</a:t>
            </a:r>
            <a:r>
              <a:rPr sz="1850" i="1" dirty="0">
                <a:latin typeface="Times New Roman"/>
                <a:cs typeface="Times New Roman"/>
              </a:rPr>
              <a:t>(t)</a:t>
            </a:r>
            <a:endParaRPr sz="1850" dirty="0">
              <a:latin typeface="Times New Roman"/>
              <a:cs typeface="Times New Roman"/>
            </a:endParaRPr>
          </a:p>
          <a:p>
            <a:pPr marL="307975" indent="-270510">
              <a:spcBef>
                <a:spcPts val="10"/>
              </a:spcBef>
              <a:buClr>
                <a:srgbClr val="003366"/>
              </a:buClr>
              <a:buSzPct val="97368"/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900" i="1" spc="-25" dirty="0">
                <a:latin typeface="Symbol"/>
                <a:cs typeface="Symbol"/>
              </a:rPr>
              <a:t></a:t>
            </a:r>
            <a:endParaRPr sz="1900" dirty="0">
              <a:latin typeface="Symbol"/>
              <a:cs typeface="Symbol"/>
            </a:endParaRPr>
          </a:p>
          <a:p>
            <a:pPr marL="307975" indent="-270510">
              <a:buClr>
                <a:srgbClr val="003366"/>
              </a:buClr>
              <a:buSzPct val="97368"/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900" i="1" spc="-15" dirty="0">
                <a:latin typeface="Symbol"/>
                <a:cs typeface="Symbol"/>
              </a:rPr>
              <a:t></a:t>
            </a:r>
            <a:r>
              <a:rPr sz="1875" i="1" spc="-22" baseline="-20000" dirty="0">
                <a:latin typeface="Times New Roman"/>
                <a:cs typeface="Times New Roman"/>
              </a:rPr>
              <a:t>e</a:t>
            </a:r>
            <a:endParaRPr sz="1875" baseline="-20000" dirty="0">
              <a:latin typeface="Times New Roman"/>
              <a:cs typeface="Times New Roman"/>
            </a:endParaRPr>
          </a:p>
          <a:p>
            <a:pPr marL="307975" indent="-270510">
              <a:buClr>
                <a:srgbClr val="003366"/>
              </a:buClr>
              <a:buSzPct val="97368"/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900" i="1" spc="-25" dirty="0">
                <a:latin typeface="Symbol"/>
                <a:cs typeface="Symbol"/>
              </a:rPr>
              <a:t></a:t>
            </a:r>
            <a:endParaRPr sz="1900" dirty="0">
              <a:latin typeface="Symbol"/>
              <a:cs typeface="Symbol"/>
            </a:endParaRPr>
          </a:p>
          <a:p>
            <a:pPr marL="307975" indent="-270510">
              <a:buClr>
                <a:srgbClr val="003366"/>
              </a:buClr>
              <a:buSzPct val="97368"/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900" i="1" spc="-25" dirty="0" smtClean="0">
                <a:latin typeface="Symbol"/>
                <a:cs typeface="Symbol"/>
              </a:rPr>
              <a:t></a:t>
            </a:r>
            <a:endParaRPr sz="1900" dirty="0">
              <a:latin typeface="Symbol"/>
              <a:cs typeface="Symbol"/>
            </a:endParaRPr>
          </a:p>
          <a:p>
            <a:pPr marL="307975" indent="-270510"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75" i="1" baseline="-20000" dirty="0">
                <a:latin typeface="Times New Roman"/>
                <a:cs typeface="Times New Roman"/>
              </a:rPr>
              <a:t>n</a:t>
            </a:r>
            <a:endParaRPr sz="1875" baseline="-20000" dirty="0">
              <a:latin typeface="Times New Roman"/>
              <a:cs typeface="Times New Roman"/>
            </a:endParaRPr>
          </a:p>
          <a:p>
            <a:pPr marL="307975" indent="-270510">
              <a:spcBef>
                <a:spcPts val="55"/>
              </a:spcBef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S</a:t>
            </a:r>
            <a:r>
              <a:rPr sz="1875" i="1" baseline="-20000" dirty="0">
                <a:latin typeface="Times New Roman"/>
                <a:cs typeface="Times New Roman"/>
              </a:rPr>
              <a:t>n</a:t>
            </a:r>
            <a:endParaRPr sz="1875" baseline="-20000" dirty="0">
              <a:latin typeface="Times New Roman"/>
              <a:cs typeface="Times New Roman"/>
            </a:endParaRPr>
          </a:p>
          <a:p>
            <a:pPr marL="307975" indent="-270510">
              <a:spcBef>
                <a:spcPts val="60"/>
              </a:spcBef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W</a:t>
            </a:r>
            <a:r>
              <a:rPr sz="1875" i="1" baseline="-20000" dirty="0">
                <a:latin typeface="Times New Roman"/>
                <a:cs typeface="Times New Roman"/>
              </a:rPr>
              <a:t>n</a:t>
            </a:r>
            <a:endParaRPr sz="1875" baseline="-20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502" y="4375318"/>
            <a:ext cx="73660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7975" indent="-270510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spc="10" dirty="0">
                <a:latin typeface="Times New Roman"/>
                <a:cs typeface="Times New Roman"/>
              </a:rPr>
              <a:t>W</a:t>
            </a:r>
            <a:r>
              <a:rPr sz="1850" i="1" spc="90" dirty="0">
                <a:latin typeface="Times New Roman"/>
                <a:cs typeface="Times New Roman"/>
              </a:rPr>
              <a:t> </a:t>
            </a:r>
            <a:r>
              <a:rPr sz="1875" i="1" spc="-15" baseline="24444" dirty="0">
                <a:latin typeface="Times New Roman"/>
                <a:cs typeface="Times New Roman"/>
              </a:rPr>
              <a:t>Q</a:t>
            </a:r>
            <a:endParaRPr sz="1875" baseline="2444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3962" y="4527253"/>
            <a:ext cx="815975" cy="1880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5459">
              <a:lnSpc>
                <a:spcPts val="1355"/>
              </a:lnSpc>
              <a:spcBef>
                <a:spcPts val="90"/>
              </a:spcBef>
            </a:pP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 dirty="0">
              <a:latin typeface="Times New Roman"/>
              <a:cs typeface="Times New Roman"/>
            </a:endParaRPr>
          </a:p>
          <a:p>
            <a:pPr marL="307975" indent="-270510">
              <a:lnSpc>
                <a:spcPts val="2055"/>
              </a:lnSpc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L(t)</a:t>
            </a:r>
            <a:endParaRPr sz="1850" dirty="0">
              <a:latin typeface="Times New Roman"/>
              <a:cs typeface="Times New Roman"/>
            </a:endParaRPr>
          </a:p>
          <a:p>
            <a:pPr marL="307975" indent="-270510">
              <a:lnSpc>
                <a:spcPts val="2195"/>
              </a:lnSpc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L</a:t>
            </a:r>
            <a:r>
              <a:rPr sz="1875" i="1" baseline="-20000" dirty="0">
                <a:latin typeface="Times New Roman"/>
                <a:cs typeface="Times New Roman"/>
              </a:rPr>
              <a:t>Q</a:t>
            </a:r>
            <a:r>
              <a:rPr sz="1850" i="1" dirty="0">
                <a:latin typeface="Times New Roman"/>
                <a:cs typeface="Times New Roman"/>
              </a:rPr>
              <a:t>(t)</a:t>
            </a:r>
            <a:endParaRPr sz="1850" dirty="0">
              <a:latin typeface="Times New Roman"/>
              <a:cs typeface="Times New Roman"/>
            </a:endParaRPr>
          </a:p>
          <a:p>
            <a:pPr marL="307975" indent="-270510">
              <a:lnSpc>
                <a:spcPct val="100000"/>
              </a:lnSpc>
              <a:spcBef>
                <a:spcPts val="60"/>
              </a:spcBef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spc="5" dirty="0">
                <a:latin typeface="Times New Roman"/>
                <a:cs typeface="Times New Roman"/>
              </a:rPr>
              <a:t>L</a:t>
            </a:r>
            <a:endParaRPr sz="1850" dirty="0">
              <a:latin typeface="Times New Roman"/>
              <a:cs typeface="Times New Roman"/>
            </a:endParaRPr>
          </a:p>
          <a:p>
            <a:pPr marL="307975" indent="-270510">
              <a:lnSpc>
                <a:spcPts val="2195"/>
              </a:lnSpc>
              <a:spcBef>
                <a:spcPts val="55"/>
              </a:spcBef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L</a:t>
            </a:r>
            <a:r>
              <a:rPr sz="1875" i="1" baseline="-20000" dirty="0">
                <a:latin typeface="Times New Roman"/>
                <a:cs typeface="Times New Roman"/>
              </a:rPr>
              <a:t>Q</a:t>
            </a:r>
            <a:endParaRPr sz="1875" baseline="-20000" dirty="0">
              <a:latin typeface="Times New Roman"/>
              <a:cs typeface="Times New Roman"/>
            </a:endParaRPr>
          </a:p>
          <a:p>
            <a:pPr marL="307975" indent="-270510">
              <a:lnSpc>
                <a:spcPts val="2195"/>
              </a:lnSpc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spc="10" dirty="0">
                <a:latin typeface="Times New Roman"/>
                <a:cs typeface="Times New Roman"/>
              </a:rPr>
              <a:t>W</a:t>
            </a:r>
            <a:endParaRPr sz="1850" dirty="0">
              <a:latin typeface="Times New Roman"/>
              <a:cs typeface="Times New Roman"/>
            </a:endParaRPr>
          </a:p>
          <a:p>
            <a:pPr marL="307975" indent="-270510">
              <a:lnSpc>
                <a:spcPct val="100000"/>
              </a:lnSpc>
              <a:spcBef>
                <a:spcPts val="60"/>
              </a:spcBef>
              <a:buClr>
                <a:srgbClr val="003366"/>
              </a:buClr>
              <a:buFont typeface="Verdana"/>
              <a:buChar char="•"/>
              <a:tabLst>
                <a:tab pos="307975" algn="l"/>
                <a:tab pos="308610" algn="l"/>
              </a:tabLst>
            </a:pPr>
            <a:r>
              <a:rPr sz="1850" i="1" dirty="0">
                <a:latin typeface="Times New Roman"/>
                <a:cs typeface="Times New Roman"/>
              </a:rPr>
              <a:t>w</a:t>
            </a:r>
            <a:r>
              <a:rPr sz="1875" i="1" baseline="-20000" dirty="0">
                <a:latin typeface="Times New Roman"/>
                <a:cs typeface="Times New Roman"/>
              </a:rPr>
              <a:t>Q</a:t>
            </a:r>
            <a:endParaRPr sz="1875" baseline="-20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0257" y="1488021"/>
            <a:ext cx="8652030" cy="27706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spcBef>
                <a:spcPts val="225"/>
              </a:spcBef>
            </a:pPr>
            <a:r>
              <a:rPr lang="tr-TR" sz="1850" dirty="0">
                <a:latin typeface="Verdana"/>
                <a:cs typeface="Verdana"/>
              </a:rPr>
              <a:t>kararlı durumu t zamanında sistemde </a:t>
            </a:r>
            <a:r>
              <a:rPr lang="tr-TR" sz="1850" dirty="0" err="1">
                <a:latin typeface="Verdana"/>
                <a:cs typeface="Verdana"/>
              </a:rPr>
              <a:t>sistemde</a:t>
            </a:r>
            <a:r>
              <a:rPr lang="tr-TR" sz="1850" dirty="0">
                <a:latin typeface="Verdana"/>
                <a:cs typeface="Verdana"/>
              </a:rPr>
              <a:t> n müşteriye sahip olma </a:t>
            </a:r>
            <a:r>
              <a:rPr lang="tr-TR" sz="1850" dirty="0" smtClean="0">
                <a:latin typeface="Verdana"/>
                <a:cs typeface="Verdana"/>
              </a:rPr>
              <a:t>n </a:t>
            </a:r>
            <a:r>
              <a:rPr lang="tr-TR" sz="1850" dirty="0">
                <a:latin typeface="Verdana"/>
                <a:cs typeface="Verdana"/>
              </a:rPr>
              <a:t>müşteri olasılığı</a:t>
            </a:r>
          </a:p>
          <a:p>
            <a:pPr marL="12700" marR="5080">
              <a:spcBef>
                <a:spcPts val="225"/>
              </a:spcBef>
            </a:pPr>
            <a:r>
              <a:rPr lang="tr-TR" sz="1850" dirty="0">
                <a:latin typeface="Verdana"/>
                <a:cs typeface="Verdana"/>
              </a:rPr>
              <a:t>efektif varış </a:t>
            </a:r>
            <a:r>
              <a:rPr lang="tr-TR" sz="1850" dirty="0" smtClean="0">
                <a:latin typeface="Verdana"/>
                <a:cs typeface="Verdana"/>
              </a:rPr>
              <a:t>oranı</a:t>
            </a:r>
          </a:p>
          <a:p>
            <a:pPr marL="12700" marR="5080">
              <a:spcBef>
                <a:spcPts val="225"/>
              </a:spcBef>
            </a:pPr>
            <a:r>
              <a:rPr lang="tr-TR" sz="1850" spc="5" dirty="0">
                <a:latin typeface="Verdana"/>
                <a:cs typeface="Verdana"/>
              </a:rPr>
              <a:t>efektif varış oranı</a:t>
            </a:r>
          </a:p>
          <a:p>
            <a:pPr marL="12700" marR="5080">
              <a:spcBef>
                <a:spcPts val="225"/>
              </a:spcBef>
            </a:pPr>
            <a:r>
              <a:rPr lang="tr-TR" sz="1850" spc="5" dirty="0">
                <a:latin typeface="Verdana"/>
                <a:cs typeface="Verdana"/>
              </a:rPr>
              <a:t>bir sunucunun servis </a:t>
            </a:r>
            <a:r>
              <a:rPr lang="tr-TR" sz="1850" spc="5" dirty="0" smtClean="0">
                <a:latin typeface="Verdana"/>
                <a:cs typeface="Verdana"/>
              </a:rPr>
              <a:t>oranı</a:t>
            </a:r>
          </a:p>
          <a:p>
            <a:pPr marL="12700" marR="5080">
              <a:spcBef>
                <a:spcPts val="225"/>
              </a:spcBef>
            </a:pPr>
            <a:r>
              <a:rPr lang="tr-TR" sz="1850" spc="5" dirty="0">
                <a:latin typeface="Verdana"/>
                <a:cs typeface="Verdana"/>
              </a:rPr>
              <a:t>sunucu </a:t>
            </a:r>
            <a:r>
              <a:rPr lang="tr-TR" sz="1850" spc="5" dirty="0" smtClean="0">
                <a:latin typeface="Verdana"/>
                <a:cs typeface="Verdana"/>
              </a:rPr>
              <a:t>kullanımı</a:t>
            </a:r>
          </a:p>
          <a:p>
            <a:pPr marL="12700" marR="5080">
              <a:spcBef>
                <a:spcPts val="225"/>
              </a:spcBef>
            </a:pPr>
            <a:r>
              <a:rPr lang="tr-TR" sz="1850" spc="5" dirty="0" smtClean="0">
                <a:latin typeface="Verdana"/>
                <a:cs typeface="Verdana"/>
              </a:rPr>
              <a:t>n-1 </a:t>
            </a:r>
            <a:r>
              <a:rPr lang="tr-TR" sz="1850" spc="5" dirty="0">
                <a:latin typeface="Verdana"/>
                <a:cs typeface="Verdana"/>
              </a:rPr>
              <a:t>ve n müşterileri arasında interaktif </a:t>
            </a:r>
            <a:r>
              <a:rPr lang="tr-TR" sz="1850" spc="5" dirty="0" smtClean="0">
                <a:latin typeface="Verdana"/>
                <a:cs typeface="Verdana"/>
              </a:rPr>
              <a:t>müşteri </a:t>
            </a:r>
            <a:r>
              <a:rPr lang="tr-TR" sz="1850" spc="5" dirty="0">
                <a:latin typeface="Verdana"/>
                <a:cs typeface="Verdana"/>
              </a:rPr>
              <a:t>süresi</a:t>
            </a:r>
          </a:p>
          <a:p>
            <a:pPr marL="12700" marR="5080">
              <a:spcBef>
                <a:spcPts val="225"/>
              </a:spcBef>
            </a:pPr>
            <a:r>
              <a:rPr lang="tr-TR" sz="1850" spc="5" dirty="0" err="1" smtClean="0">
                <a:latin typeface="Verdana"/>
                <a:cs typeface="Verdana"/>
              </a:rPr>
              <a:t>n’inci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gelen müşterinin servis süresi</a:t>
            </a:r>
          </a:p>
          <a:p>
            <a:pPr marL="12700" marR="5080">
              <a:spcBef>
                <a:spcPts val="225"/>
              </a:spcBef>
            </a:pPr>
            <a:r>
              <a:rPr lang="tr-TR" sz="1850" spc="5" dirty="0" err="1">
                <a:latin typeface="Verdana"/>
                <a:cs typeface="Verdana"/>
              </a:rPr>
              <a:t>n'inci</a:t>
            </a:r>
            <a:r>
              <a:rPr lang="tr-TR" sz="1850" spc="5" dirty="0">
                <a:latin typeface="Verdana"/>
                <a:cs typeface="Verdana"/>
              </a:rPr>
              <a:t> müşterinin sistemde geçirdiği toplam süre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933102" y="4355378"/>
            <a:ext cx="7634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müşteri tarafından bekleme hattında geçirilen toplam süre n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945802" y="4638110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 anında sistemdeki </a:t>
            </a:r>
            <a:r>
              <a:rPr lang="tr-TR" dirty="0"/>
              <a:t>müşteri sayısı 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1945802" y="4935922"/>
            <a:ext cx="304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 anında sıradaki </a:t>
            </a:r>
            <a:r>
              <a:rPr lang="tr-TR" dirty="0"/>
              <a:t>müşteri </a:t>
            </a:r>
            <a:r>
              <a:rPr lang="tr-TR" dirty="0" smtClean="0"/>
              <a:t>sayısı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1930562" y="5238680"/>
            <a:ext cx="4625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sistemdeki uzun dönem ortalama müşteri sayısı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1945802" y="5546822"/>
            <a:ext cx="446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kuyrukta uzun vadede ortalama müşteri sayısı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1945802" y="5834556"/>
            <a:ext cx="6296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/>
              <a:t>müşteri başına sistemde harcanan uzun dönem ortalama süresi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1951136" y="6141212"/>
            <a:ext cx="7281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müşteri başına kuyrukta geçirilen uzun dönem ortalama süre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1672589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10" dirty="0" smtClean="0"/>
              <a:t>İçerikler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78788"/>
            <a:ext cx="8684260" cy="2562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 smtClean="0">
                <a:latin typeface="Verdana"/>
                <a:cs typeface="Verdana"/>
              </a:rPr>
              <a:t>Kuyruk Sistemlerinin Özellikleri</a:t>
            </a:r>
          </a:p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 smtClean="0">
                <a:latin typeface="Verdana"/>
                <a:cs typeface="Verdana"/>
              </a:rPr>
              <a:t>Kuyruk </a:t>
            </a:r>
            <a:r>
              <a:rPr lang="tr-TR" sz="2250" spc="10" dirty="0" err="1" smtClean="0">
                <a:latin typeface="Verdana"/>
                <a:cs typeface="Verdana"/>
              </a:rPr>
              <a:t>Notasyonu</a:t>
            </a:r>
            <a:r>
              <a:rPr lang="tr-TR" sz="2250" spc="10" dirty="0" smtClean="0">
                <a:latin typeface="Verdana"/>
                <a:cs typeface="Verdana"/>
              </a:rPr>
              <a:t> - </a:t>
            </a:r>
            <a:r>
              <a:rPr lang="tr-TR" sz="2250" spc="10" dirty="0" err="1" smtClean="0">
                <a:latin typeface="Verdana"/>
                <a:cs typeface="Verdana"/>
              </a:rPr>
              <a:t>Kendall</a:t>
            </a:r>
            <a:r>
              <a:rPr lang="tr-TR" sz="2250" spc="10" dirty="0" smtClean="0">
                <a:latin typeface="Verdana"/>
                <a:cs typeface="Verdana"/>
              </a:rPr>
              <a:t> </a:t>
            </a:r>
            <a:r>
              <a:rPr lang="tr-TR" sz="2250" spc="10" dirty="0" err="1" smtClean="0">
                <a:latin typeface="Verdana"/>
                <a:cs typeface="Verdana"/>
              </a:rPr>
              <a:t>Notasyonu</a:t>
            </a:r>
            <a:endParaRPr lang="tr-TR" sz="2250" spc="10" dirty="0" smtClean="0">
              <a:latin typeface="Verdana"/>
              <a:cs typeface="Verdana"/>
            </a:endParaRPr>
          </a:p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 smtClean="0">
                <a:latin typeface="Verdana"/>
                <a:cs typeface="Verdana"/>
              </a:rPr>
              <a:t>Kuyruk Sistemlerinin Uzun Süreli Performans Ölçümleri</a:t>
            </a:r>
          </a:p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 smtClean="0">
                <a:latin typeface="Verdana"/>
                <a:cs typeface="Verdana"/>
              </a:rPr>
              <a:t>Sonsuz-Nüfus </a:t>
            </a:r>
            <a:r>
              <a:rPr lang="tr-TR" sz="2250" spc="10" dirty="0" err="1" smtClean="0">
                <a:latin typeface="Verdana"/>
                <a:cs typeface="Verdana"/>
              </a:rPr>
              <a:t>Markovian</a:t>
            </a:r>
            <a:r>
              <a:rPr lang="tr-TR" sz="2250" spc="10" dirty="0" smtClean="0">
                <a:latin typeface="Verdana"/>
                <a:cs typeface="Verdana"/>
              </a:rPr>
              <a:t> Modellerin Kararlı Hal Davranışı</a:t>
            </a:r>
          </a:p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 smtClean="0">
                <a:latin typeface="Verdana"/>
                <a:cs typeface="Verdana"/>
              </a:rPr>
              <a:t>Sonlu-Nüfus Modellerinin Kararlı Hal Davranışı</a:t>
            </a:r>
          </a:p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 smtClean="0">
                <a:latin typeface="Verdana"/>
                <a:cs typeface="Verdana"/>
              </a:rPr>
              <a:t>Kuyruk Ağları</a:t>
            </a:r>
          </a:p>
          <a:p>
            <a:pPr marL="12065" marR="304800">
              <a:lnSpc>
                <a:spcPct val="102400"/>
              </a:lnSpc>
              <a:spcBef>
                <a:spcPts val="445"/>
              </a:spcBef>
              <a:buClr>
                <a:srgbClr val="003366"/>
              </a:buClr>
              <a:buSzPct val="120000"/>
              <a:tabLst>
                <a:tab pos="367665" algn="l"/>
              </a:tabLst>
            </a:pPr>
            <a:endParaRPr sz="22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75" y="3973144"/>
            <a:ext cx="6731000" cy="7721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265"/>
              </a:spcBef>
            </a:pPr>
            <a:r>
              <a:rPr lang="tr-TR" sz="2450" b="1" spc="20" dirty="0"/>
              <a:t>Kuyruk Sistemlerinin Uzun Süreli Performans Ölçümleri</a:t>
            </a:r>
            <a:endParaRPr sz="2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260"/>
              </a:spcBef>
            </a:pPr>
            <a:r>
              <a:rPr lang="tr-TR" spc="-5" dirty="0"/>
              <a:t>Kuyruk Sistemlerinin Uzun Süreli Performans Ölçümleri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78788"/>
            <a:ext cx="724535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>
                <a:latin typeface="Verdana"/>
                <a:cs typeface="Verdana"/>
              </a:rPr>
              <a:t>Başlıca uzun dönemli performans ölçümleri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395" y="1631113"/>
            <a:ext cx="657860" cy="165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7500" indent="-28003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Font typeface="Verdana"/>
              <a:buChar char="•"/>
              <a:tabLst>
                <a:tab pos="318135" algn="l"/>
              </a:tabLst>
            </a:pPr>
            <a:r>
              <a:rPr sz="2050" i="1" spc="10" dirty="0">
                <a:latin typeface="Times New Roman"/>
                <a:cs typeface="Times New Roman"/>
              </a:rPr>
              <a:t>L</a:t>
            </a:r>
            <a:endParaRPr sz="2050">
              <a:latin typeface="Times New Roman"/>
              <a:cs typeface="Times New Roman"/>
            </a:endParaRPr>
          </a:p>
          <a:p>
            <a:pPr marL="317500" indent="-280035">
              <a:lnSpc>
                <a:spcPct val="100000"/>
              </a:lnSpc>
              <a:spcBef>
                <a:spcPts val="25"/>
              </a:spcBef>
              <a:buClr>
                <a:srgbClr val="003366"/>
              </a:buClr>
              <a:buFont typeface="Verdana"/>
              <a:buChar char="•"/>
              <a:tabLst>
                <a:tab pos="318135" algn="l"/>
              </a:tabLst>
            </a:pPr>
            <a:r>
              <a:rPr sz="2050" i="1" spc="15" dirty="0">
                <a:latin typeface="Times New Roman"/>
                <a:cs typeface="Times New Roman"/>
              </a:rPr>
              <a:t>L</a:t>
            </a:r>
            <a:r>
              <a:rPr sz="2025" i="1" spc="22" baseline="-20576" dirty="0">
                <a:latin typeface="Times New Roman"/>
                <a:cs typeface="Times New Roman"/>
              </a:rPr>
              <a:t>Q</a:t>
            </a:r>
            <a:endParaRPr sz="2025" baseline="-20576">
              <a:latin typeface="Times New Roman"/>
              <a:cs typeface="Times New Roman"/>
            </a:endParaRPr>
          </a:p>
          <a:p>
            <a:pPr marL="317500" indent="-280035">
              <a:lnSpc>
                <a:spcPct val="100000"/>
              </a:lnSpc>
              <a:spcBef>
                <a:spcPts val="25"/>
              </a:spcBef>
              <a:buClr>
                <a:srgbClr val="003366"/>
              </a:buClr>
              <a:buFont typeface="Verdana"/>
              <a:buChar char="•"/>
              <a:tabLst>
                <a:tab pos="318135" algn="l"/>
              </a:tabLst>
            </a:pPr>
            <a:r>
              <a:rPr sz="2050" i="1" spc="15" dirty="0">
                <a:latin typeface="Times New Roman"/>
                <a:cs typeface="Times New Roman"/>
              </a:rPr>
              <a:t>W</a:t>
            </a:r>
            <a:endParaRPr sz="2050">
              <a:latin typeface="Times New Roman"/>
              <a:cs typeface="Times New Roman"/>
            </a:endParaRPr>
          </a:p>
          <a:p>
            <a:pPr marL="317500" indent="-280035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Verdana"/>
              <a:buChar char="•"/>
              <a:tabLst>
                <a:tab pos="318135" algn="l"/>
              </a:tabLst>
            </a:pPr>
            <a:r>
              <a:rPr sz="2050" i="1" spc="15" dirty="0">
                <a:latin typeface="Times New Roman"/>
                <a:cs typeface="Times New Roman"/>
              </a:rPr>
              <a:t>w</a:t>
            </a:r>
            <a:r>
              <a:rPr sz="2025" i="1" spc="22" baseline="-20576" dirty="0">
                <a:latin typeface="Times New Roman"/>
                <a:cs typeface="Times New Roman"/>
              </a:rPr>
              <a:t>Q</a:t>
            </a:r>
            <a:endParaRPr sz="2025" baseline="-20576">
              <a:latin typeface="Times New Roman"/>
              <a:cs typeface="Times New Roman"/>
            </a:endParaRPr>
          </a:p>
          <a:p>
            <a:pPr marL="317500" indent="-280035">
              <a:lnSpc>
                <a:spcPct val="100000"/>
              </a:lnSpc>
              <a:spcBef>
                <a:spcPts val="390"/>
              </a:spcBef>
              <a:buClr>
                <a:srgbClr val="003366"/>
              </a:buClr>
              <a:buSzPct val="97619"/>
              <a:buFont typeface="Verdana"/>
              <a:buChar char="•"/>
              <a:tabLst>
                <a:tab pos="318135" algn="l"/>
              </a:tabLst>
            </a:pPr>
            <a:r>
              <a:rPr sz="2100" i="1" spc="-20" dirty="0">
                <a:latin typeface="Symbol"/>
                <a:cs typeface="Symbol"/>
              </a:rPr>
              <a:t>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8984" y="1625849"/>
            <a:ext cx="7454516" cy="1645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95"/>
              </a:spcBef>
            </a:pPr>
            <a:r>
              <a:rPr lang="tr-TR" sz="1850" spc="5" dirty="0">
                <a:latin typeface="Verdana"/>
                <a:cs typeface="Verdana"/>
              </a:rPr>
              <a:t>sistemdeki uzun dönem ortalama </a:t>
            </a:r>
            <a:r>
              <a:rPr lang="tr-TR" sz="1850" spc="5" dirty="0" smtClean="0">
                <a:latin typeface="Verdana"/>
                <a:cs typeface="Verdana"/>
              </a:rPr>
              <a:t>müşteri </a:t>
            </a:r>
            <a:r>
              <a:rPr lang="tr-TR" sz="1850" spc="5" dirty="0">
                <a:latin typeface="Verdana"/>
                <a:cs typeface="Verdana"/>
              </a:rPr>
              <a:t>sayısı </a:t>
            </a:r>
            <a:endParaRPr lang="tr-TR" sz="1850" spc="5" dirty="0" smtClean="0">
              <a:latin typeface="Verdana"/>
              <a:cs typeface="Verdana"/>
            </a:endParaRPr>
          </a:p>
          <a:p>
            <a:pPr marL="12700" marR="5080">
              <a:lnSpc>
                <a:spcPct val="111900"/>
              </a:lnSpc>
              <a:spcBef>
                <a:spcPts val="95"/>
              </a:spcBef>
            </a:pPr>
            <a:r>
              <a:rPr lang="tr-TR" sz="1850" spc="5" dirty="0" smtClean="0">
                <a:latin typeface="Verdana"/>
                <a:cs typeface="Verdana"/>
              </a:rPr>
              <a:t>uzun </a:t>
            </a:r>
            <a:r>
              <a:rPr lang="tr-TR" sz="1850" spc="5" dirty="0">
                <a:latin typeface="Verdana"/>
                <a:cs typeface="Verdana"/>
              </a:rPr>
              <a:t>dönem ortalama </a:t>
            </a:r>
            <a:r>
              <a:rPr lang="tr-TR" sz="1850" spc="5" dirty="0" smtClean="0">
                <a:latin typeface="Verdana"/>
                <a:cs typeface="Verdana"/>
              </a:rPr>
              <a:t>kuyruktaki müşteri sayısı </a:t>
            </a:r>
          </a:p>
          <a:p>
            <a:pPr marL="12700" marR="5080">
              <a:lnSpc>
                <a:spcPct val="111900"/>
              </a:lnSpc>
              <a:spcBef>
                <a:spcPts val="95"/>
              </a:spcBef>
            </a:pPr>
            <a:r>
              <a:rPr lang="tr-TR" sz="1850" spc="5" dirty="0" smtClean="0">
                <a:latin typeface="Verdana"/>
                <a:cs typeface="Verdana"/>
              </a:rPr>
              <a:t>müşteri </a:t>
            </a:r>
            <a:r>
              <a:rPr lang="tr-TR" sz="1850" spc="5" dirty="0">
                <a:latin typeface="Verdana"/>
                <a:cs typeface="Verdana"/>
              </a:rPr>
              <a:t>başına sistemde harcanan uzun dönem ortalama süre Müşteri başına kuyrukta geçen uzun dönem ortalama süre</a:t>
            </a:r>
          </a:p>
          <a:p>
            <a:pPr marL="12700" marR="5080">
              <a:lnSpc>
                <a:spcPct val="111900"/>
              </a:lnSpc>
              <a:spcBef>
                <a:spcPts val="95"/>
              </a:spcBef>
            </a:pPr>
            <a:r>
              <a:rPr lang="tr-TR" sz="1850" spc="5" dirty="0">
                <a:latin typeface="Verdana"/>
                <a:cs typeface="Verdana"/>
              </a:rPr>
              <a:t>sunucu kullanımı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349" y="3666826"/>
            <a:ext cx="8413115" cy="22933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92430" indent="-354965">
              <a:lnSpc>
                <a:spcPct val="100000"/>
              </a:lnSpc>
              <a:spcBef>
                <a:spcPts val="710"/>
              </a:spcBef>
              <a:buClr>
                <a:srgbClr val="003366"/>
              </a:buClr>
              <a:buSzPct val="120000"/>
              <a:buChar char="•"/>
              <a:tabLst>
                <a:tab pos="393065" algn="l"/>
              </a:tabLst>
            </a:pPr>
            <a:r>
              <a:rPr lang="tr-TR" sz="2250" spc="10" dirty="0">
                <a:latin typeface="Verdana"/>
                <a:cs typeface="Verdana"/>
              </a:rPr>
              <a:t>Diğer ilgi çekici önlemler</a:t>
            </a:r>
          </a:p>
          <a:p>
            <a:pPr marL="589915" marR="149860" lvl="1" indent="-184150">
              <a:lnSpc>
                <a:spcPct val="101800"/>
              </a:lnSpc>
              <a:spcBef>
                <a:spcPts val="509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sz="2050" i="1" spc="10" dirty="0" smtClean="0">
                <a:latin typeface="Times New Roman"/>
                <a:cs typeface="Times New Roman"/>
              </a:rPr>
              <a:t>t</a:t>
            </a:r>
            <a:r>
              <a:rPr sz="2025" spc="15" baseline="-20576" dirty="0" smtClean="0">
                <a:latin typeface="Times New Roman"/>
                <a:cs typeface="Times New Roman"/>
              </a:rPr>
              <a:t>0 </a:t>
            </a:r>
            <a:r>
              <a:rPr lang="tr-TR" sz="2050" spc="5" dirty="0" smtClean="0">
                <a:latin typeface="Verdana"/>
                <a:cs typeface="Verdana"/>
              </a:rPr>
              <a:t> </a:t>
            </a:r>
            <a:r>
              <a:rPr lang="tr-TR" sz="2050" spc="5" dirty="0">
                <a:latin typeface="Verdana"/>
                <a:cs typeface="Verdana"/>
              </a:rPr>
              <a:t>zaman biriminden daha uzun geciken müşterilerin uzun dönem </a:t>
            </a:r>
            <a:r>
              <a:rPr lang="tr-TR" sz="2050" spc="5" dirty="0" smtClean="0">
                <a:latin typeface="Verdana"/>
                <a:cs typeface="Verdana"/>
              </a:rPr>
              <a:t>oranı</a:t>
            </a:r>
          </a:p>
          <a:p>
            <a:pPr marL="589915" marR="149860" lvl="1" indent="-184150">
              <a:lnSpc>
                <a:spcPct val="101800"/>
              </a:lnSpc>
              <a:spcBef>
                <a:spcPts val="509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lang="tr-TR" sz="2050" spc="5" dirty="0" smtClean="0">
                <a:latin typeface="Verdana"/>
                <a:cs typeface="Verdana"/>
              </a:rPr>
              <a:t>Bekleme </a:t>
            </a:r>
            <a:r>
              <a:rPr lang="tr-TR" sz="2050" spc="5" dirty="0">
                <a:latin typeface="Verdana"/>
                <a:cs typeface="Verdana"/>
              </a:rPr>
              <a:t>hattının </a:t>
            </a:r>
            <a:r>
              <a:rPr lang="tr-TR" sz="2400" i="1" spc="10" dirty="0">
                <a:latin typeface="Times New Roman"/>
                <a:cs typeface="Times New Roman"/>
              </a:rPr>
              <a:t>k</a:t>
            </a:r>
            <a:r>
              <a:rPr lang="tr-TR" sz="2400" spc="15" baseline="-20576" dirty="0">
                <a:latin typeface="Times New Roman"/>
                <a:cs typeface="Times New Roman"/>
              </a:rPr>
              <a:t>0 </a:t>
            </a:r>
            <a:r>
              <a:rPr lang="tr-TR" sz="2050" spc="5" dirty="0" smtClean="0">
                <a:latin typeface="Verdana"/>
                <a:cs typeface="Verdana"/>
              </a:rPr>
              <a:t>'dan </a:t>
            </a:r>
            <a:r>
              <a:rPr lang="tr-TR" sz="2050" spc="5" dirty="0">
                <a:latin typeface="Verdana"/>
                <a:cs typeface="Verdana"/>
              </a:rPr>
              <a:t>fazla müşteri içerdiği uzun dönem </a:t>
            </a:r>
            <a:r>
              <a:rPr lang="tr-TR" sz="2050" spc="5" dirty="0" smtClean="0">
                <a:latin typeface="Verdana"/>
                <a:cs typeface="Verdana"/>
              </a:rPr>
              <a:t>oranı</a:t>
            </a:r>
          </a:p>
          <a:p>
            <a:pPr marL="589915" marR="149860" lvl="1" indent="-184150">
              <a:lnSpc>
                <a:spcPct val="101800"/>
              </a:lnSpc>
              <a:spcBef>
                <a:spcPts val="509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endParaRPr sz="20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260"/>
              </a:spcBef>
            </a:pPr>
            <a:r>
              <a:rPr lang="tr-TR" spc="-5" dirty="0"/>
              <a:t>Kuyruk Sistemlerinin Uzun Süreli Performans Ölçümleri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15158"/>
            <a:ext cx="8545195" cy="299889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6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>
                <a:latin typeface="Verdana"/>
                <a:cs typeface="Verdana"/>
              </a:rPr>
              <a:t>Bu bölümün hedefi</a:t>
            </a:r>
          </a:p>
          <a:p>
            <a:pPr marL="567690" lvl="1" indent="-187960">
              <a:spcBef>
                <a:spcPts val="484"/>
              </a:spcBef>
              <a:buClr>
                <a:srgbClr val="003366"/>
              </a:buClr>
              <a:buFontTx/>
              <a:buChar char="•"/>
              <a:tabLst>
                <a:tab pos="568325" algn="l"/>
              </a:tabLst>
            </a:pPr>
            <a:r>
              <a:rPr lang="tr-TR" sz="2050" spc="5" dirty="0">
                <a:latin typeface="Verdana"/>
                <a:cs typeface="Verdana"/>
              </a:rPr>
              <a:t>Genel bir </a:t>
            </a:r>
            <a:r>
              <a:rPr lang="tr-TR" sz="2050" spc="-10" dirty="0">
                <a:latin typeface="Verdana"/>
                <a:cs typeface="Verdana"/>
              </a:rPr>
              <a:t> </a:t>
            </a:r>
            <a:r>
              <a:rPr lang="tr-TR" sz="2050" i="1" spc="5" dirty="0" smtClean="0">
                <a:latin typeface="Times New Roman"/>
                <a:cs typeface="Times New Roman"/>
              </a:rPr>
              <a:t>G</a:t>
            </a:r>
            <a:r>
              <a:rPr lang="tr-TR" sz="2050" spc="5" dirty="0" smtClean="0">
                <a:latin typeface="Times New Roman"/>
                <a:cs typeface="Times New Roman"/>
              </a:rPr>
              <a:t>/</a:t>
            </a:r>
            <a:r>
              <a:rPr lang="tr-TR" sz="2050" i="1" spc="5" dirty="0" smtClean="0">
                <a:latin typeface="Times New Roman"/>
                <a:cs typeface="Times New Roman"/>
              </a:rPr>
              <a:t>G</a:t>
            </a:r>
            <a:r>
              <a:rPr lang="tr-TR" sz="2050" spc="5" dirty="0" smtClean="0">
                <a:latin typeface="Times New Roman"/>
                <a:cs typeface="Times New Roman"/>
              </a:rPr>
              <a:t>/</a:t>
            </a:r>
            <a:r>
              <a:rPr lang="tr-TR" sz="2050" i="1" spc="5" dirty="0" smtClean="0">
                <a:latin typeface="Times New Roman"/>
                <a:cs typeface="Times New Roman"/>
              </a:rPr>
              <a:t>c</a:t>
            </a:r>
            <a:r>
              <a:rPr lang="tr-TR" sz="2050" spc="5" dirty="0" smtClean="0">
                <a:latin typeface="Times New Roman"/>
                <a:cs typeface="Times New Roman"/>
              </a:rPr>
              <a:t>/</a:t>
            </a:r>
            <a:r>
              <a:rPr lang="tr-TR" sz="2050" i="1" spc="5" dirty="0" smtClean="0">
                <a:latin typeface="Times New Roman"/>
                <a:cs typeface="Times New Roman"/>
              </a:rPr>
              <a:t>N</a:t>
            </a:r>
            <a:r>
              <a:rPr lang="tr-TR" sz="2050" spc="5" dirty="0" smtClean="0">
                <a:latin typeface="Times New Roman"/>
                <a:cs typeface="Times New Roman"/>
              </a:rPr>
              <a:t>/</a:t>
            </a:r>
            <a:r>
              <a:rPr lang="tr-TR" sz="2050" i="1" spc="5" dirty="0" smtClean="0">
                <a:latin typeface="Times New Roman"/>
                <a:cs typeface="Times New Roman"/>
              </a:rPr>
              <a:t>K</a:t>
            </a:r>
            <a:r>
              <a:rPr lang="tr-TR" sz="2050" dirty="0" smtClean="0">
                <a:latin typeface="Times New Roman"/>
                <a:cs typeface="Times New Roman"/>
              </a:rPr>
              <a:t> </a:t>
            </a:r>
            <a:r>
              <a:rPr lang="tr-TR" sz="2050" spc="5" dirty="0" smtClean="0">
                <a:latin typeface="Verdana"/>
                <a:cs typeface="Verdana"/>
              </a:rPr>
              <a:t>için </a:t>
            </a:r>
            <a:r>
              <a:rPr lang="tr-TR" sz="2050" spc="5" dirty="0">
                <a:latin typeface="Verdana"/>
                <a:cs typeface="Verdana"/>
              </a:rPr>
              <a:t>ana performans ölçümleri</a:t>
            </a:r>
          </a:p>
          <a:p>
            <a:pPr marL="567690" lvl="1" indent="-187960">
              <a:lnSpc>
                <a:spcPct val="100000"/>
              </a:lnSpc>
              <a:spcBef>
                <a:spcPts val="484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5" dirty="0">
                <a:latin typeface="Verdana"/>
                <a:cs typeface="Verdana"/>
              </a:rPr>
              <a:t>kuyruk sistemi</a:t>
            </a:r>
          </a:p>
          <a:p>
            <a:pPr marL="567690" lvl="1" indent="-187960">
              <a:lnSpc>
                <a:spcPct val="100000"/>
              </a:lnSpc>
              <a:spcBef>
                <a:spcPts val="484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5" dirty="0">
                <a:latin typeface="Verdana"/>
                <a:cs typeface="Verdana"/>
              </a:rPr>
              <a:t>Bu önlemlerin simülasyon çalışmalarından nasıl tahmin </a:t>
            </a:r>
            <a:r>
              <a:rPr lang="tr-TR" sz="2050" spc="5" dirty="0" smtClean="0">
                <a:latin typeface="Verdana"/>
                <a:cs typeface="Verdana"/>
              </a:rPr>
              <a:t>edilebileceği</a:t>
            </a:r>
            <a:endParaRPr sz="2850" dirty="0">
              <a:latin typeface="Verdana"/>
              <a:cs typeface="Verdana"/>
            </a:endParaRPr>
          </a:p>
          <a:p>
            <a:pPr marL="367030" indent="-354965">
              <a:lnSpc>
                <a:spcPct val="100000"/>
              </a:lnSpc>
              <a:spcBef>
                <a:spcPts val="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5" dirty="0">
                <a:latin typeface="Verdana"/>
                <a:cs typeface="Verdana"/>
              </a:rPr>
              <a:t>İki tür tahminci</a:t>
            </a:r>
          </a:p>
          <a:p>
            <a:pPr marL="567690" lvl="1" indent="-187960">
              <a:lnSpc>
                <a:spcPct val="100000"/>
              </a:lnSpc>
              <a:spcBef>
                <a:spcPts val="55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>
                <a:latin typeface="Verdana"/>
                <a:cs typeface="Verdana"/>
              </a:rPr>
              <a:t>Örnek ortalaması</a:t>
            </a:r>
          </a:p>
          <a:p>
            <a:pPr marL="567690" lvl="1" indent="-187960">
              <a:lnSpc>
                <a:spcPct val="100000"/>
              </a:lnSpc>
              <a:spcBef>
                <a:spcPts val="55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>
                <a:latin typeface="Verdana"/>
                <a:cs typeface="Verdana"/>
              </a:rPr>
              <a:t>Zamana bağlı örnek ortalaması</a:t>
            </a:r>
            <a:endParaRPr sz="20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774055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Sistem </a:t>
            </a:r>
            <a:r>
              <a:rPr lang="tr-TR" i="1" spc="-5" dirty="0"/>
              <a:t>L</a:t>
            </a:r>
            <a:r>
              <a:rPr lang="tr-TR" spc="-5" dirty="0"/>
              <a:t>'deki Zaman-Ortalama Sayı</a:t>
            </a:r>
            <a:endParaRPr i="1" spc="-5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2147" y="2193689"/>
            <a:ext cx="6166485" cy="3784600"/>
            <a:chOff x="2792147" y="2193689"/>
            <a:chExt cx="6166485" cy="3784600"/>
          </a:xfrm>
        </p:grpSpPr>
        <p:sp>
          <p:nvSpPr>
            <p:cNvPr id="4" name="object 4"/>
            <p:cNvSpPr/>
            <p:nvPr/>
          </p:nvSpPr>
          <p:spPr>
            <a:xfrm>
              <a:off x="2792147" y="2193689"/>
              <a:ext cx="6166457" cy="378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80410" y="4831998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5249"/>
                  </a:moveTo>
                  <a:lnTo>
                    <a:pt x="0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9399" y="4805908"/>
              <a:ext cx="122034" cy="1199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2333" y="4839517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5249"/>
                  </a:moveTo>
                  <a:lnTo>
                    <a:pt x="1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1310" y="4813426"/>
              <a:ext cx="122034" cy="11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9861" y="3811744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5248"/>
                  </a:moveTo>
                  <a:lnTo>
                    <a:pt x="1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8838" y="3785654"/>
              <a:ext cx="122034" cy="11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8593" y="2798982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5248"/>
                  </a:moveTo>
                  <a:lnTo>
                    <a:pt x="1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87582" y="2772892"/>
              <a:ext cx="122034" cy="1199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6978" y="4831998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5249"/>
                  </a:moveTo>
                  <a:lnTo>
                    <a:pt x="0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55967" y="4805908"/>
              <a:ext cx="122034" cy="1199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2961" y="4827193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0"/>
                  </a:moveTo>
                  <a:lnTo>
                    <a:pt x="1" y="935249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1938" y="5668555"/>
              <a:ext cx="122047" cy="11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99278" y="2794253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0"/>
                  </a:moveTo>
                  <a:lnTo>
                    <a:pt x="1" y="935249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8267" y="3635616"/>
              <a:ext cx="122034" cy="11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01829" y="3799496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0"/>
                  </a:moveTo>
                  <a:lnTo>
                    <a:pt x="1" y="935249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0806" y="4640859"/>
              <a:ext cx="122046" cy="11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3105" y="4813426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0"/>
                  </a:moveTo>
                  <a:lnTo>
                    <a:pt x="0" y="935249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52082" y="5654776"/>
              <a:ext cx="122034" cy="1199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37016" y="4813426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0"/>
                  </a:moveTo>
                  <a:lnTo>
                    <a:pt x="0" y="935249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75993" y="5654776"/>
              <a:ext cx="122034" cy="1199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958605" y="5658193"/>
            <a:ext cx="615506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1650" i="1" spc="-95" dirty="0" smtClean="0">
                <a:latin typeface="Times New Roman"/>
                <a:cs typeface="Times New Roman"/>
              </a:rPr>
              <a:t>Zaman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26" name="object 26"/>
          <p:cNvSpPr txBox="1"/>
          <p:nvPr/>
        </p:nvSpPr>
        <p:spPr>
          <a:xfrm>
            <a:off x="882749" y="2125091"/>
            <a:ext cx="1650499" cy="5360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60705" algn="r">
              <a:lnSpc>
                <a:spcPts val="1970"/>
              </a:lnSpc>
              <a:spcBef>
                <a:spcPts val="180"/>
              </a:spcBef>
            </a:pPr>
            <a:r>
              <a:rPr lang="tr-TR" sz="1650" dirty="0">
                <a:latin typeface="Arial"/>
                <a:cs typeface="Arial"/>
              </a:rPr>
              <a:t>Sistemdeki müşteri sayısı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749" y="591235"/>
            <a:ext cx="707110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2900" spc="-5" dirty="0">
                <a:latin typeface="Verdana"/>
                <a:cs typeface="Verdana"/>
              </a:rPr>
              <a:t>Sistem </a:t>
            </a:r>
            <a:r>
              <a:rPr lang="tr-TR" sz="2900" i="1" spc="-5" dirty="0">
                <a:latin typeface="Verdana"/>
                <a:cs typeface="Verdana"/>
              </a:rPr>
              <a:t>L</a:t>
            </a:r>
            <a:r>
              <a:rPr lang="tr-TR" sz="2900" spc="-5" dirty="0">
                <a:latin typeface="Verdana"/>
                <a:cs typeface="Verdana"/>
              </a:rPr>
              <a:t>'deki Zaman-Ortalama Sayı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349" y="1215679"/>
            <a:ext cx="8884920" cy="131253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92430" indent="-354965">
              <a:lnSpc>
                <a:spcPct val="100000"/>
              </a:lnSpc>
              <a:spcBef>
                <a:spcPts val="615"/>
              </a:spcBef>
              <a:buClr>
                <a:srgbClr val="003366"/>
              </a:buClr>
              <a:buSzPct val="119512"/>
              <a:buChar char="•"/>
              <a:tabLst>
                <a:tab pos="392430" algn="l"/>
                <a:tab pos="393065" algn="l"/>
              </a:tabLst>
            </a:pPr>
            <a:r>
              <a:rPr lang="tr-TR" sz="2050" spc="5" dirty="0">
                <a:latin typeface="Verdana"/>
                <a:cs typeface="Verdana"/>
              </a:rPr>
              <a:t>Bir süre boyunca kuyruk sistemini düşünün</a:t>
            </a:r>
            <a:r>
              <a:rPr lang="tr-TR" sz="2050" i="1" spc="5" dirty="0">
                <a:latin typeface="Verdana"/>
                <a:cs typeface="Verdana"/>
              </a:rPr>
              <a:t> T</a:t>
            </a:r>
          </a:p>
          <a:p>
            <a:pPr marL="589915" marR="30480" lvl="1" indent="-184150">
              <a:lnSpc>
                <a:spcPct val="99500"/>
              </a:lnSpc>
              <a:spcBef>
                <a:spcPts val="475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lang="tr-TR" sz="1850" spc="5" dirty="0">
                <a:latin typeface="Verdana"/>
                <a:cs typeface="Verdana"/>
              </a:rPr>
              <a:t> </a:t>
            </a:r>
            <a:r>
              <a:rPr lang="tr-TR" sz="1850" i="1" dirty="0">
                <a:latin typeface="Times New Roman"/>
                <a:cs typeface="Times New Roman"/>
              </a:rPr>
              <a:t>T</a:t>
            </a:r>
            <a:r>
              <a:rPr lang="tr-TR" sz="1875" i="1" baseline="-20000" dirty="0">
                <a:latin typeface="Times New Roman"/>
                <a:cs typeface="Times New Roman"/>
              </a:rPr>
              <a:t>i </a:t>
            </a:r>
            <a:r>
              <a:rPr lang="tr-TR" sz="1850" spc="5" dirty="0" smtClean="0">
                <a:latin typeface="Verdana"/>
                <a:cs typeface="Verdana"/>
              </a:rPr>
              <a:t>, </a:t>
            </a:r>
            <a:r>
              <a:rPr lang="tr-TR" sz="1850" spc="5" dirty="0">
                <a:latin typeface="Verdana"/>
                <a:cs typeface="Verdana"/>
              </a:rPr>
              <a:t>sistemin tam olarak müşteri içerdiği </a:t>
            </a:r>
            <a:r>
              <a:rPr lang="tr-TR" sz="1850" i="1" spc="5" dirty="0">
                <a:latin typeface="Verdana"/>
                <a:cs typeface="Verdana"/>
              </a:rPr>
              <a:t>[0, T] </a:t>
            </a:r>
            <a:r>
              <a:rPr lang="tr-TR" sz="1850" spc="5" dirty="0">
                <a:latin typeface="Verdana"/>
                <a:cs typeface="Verdana"/>
              </a:rPr>
              <a:t>sırasındaki toplam süreyi göstermesine izin verin, sistemdeki </a:t>
            </a:r>
            <a:r>
              <a:rPr lang="tr-TR" sz="1850" spc="5" dirty="0">
                <a:solidFill>
                  <a:srgbClr val="FF0000"/>
                </a:solidFill>
                <a:latin typeface="Verdana"/>
                <a:cs typeface="Verdana"/>
              </a:rPr>
              <a:t>zaman ağırlıklı ortalama </a:t>
            </a:r>
            <a:r>
              <a:rPr lang="tr-TR" sz="1850" spc="5" dirty="0">
                <a:latin typeface="Verdana"/>
                <a:cs typeface="Verdana"/>
              </a:rPr>
              <a:t>sayı şu şekilde tanımlanır</a:t>
            </a:r>
            <a:r>
              <a:rPr lang="tr-TR" sz="1850" spc="5" dirty="0" smtClean="0">
                <a:latin typeface="Verdana"/>
                <a:cs typeface="Verdan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0795" y="3520523"/>
            <a:ext cx="7448705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1850" dirty="0">
                <a:latin typeface="Verdana"/>
                <a:cs typeface="Verdana"/>
              </a:rPr>
              <a:t>İşlevin altındaki toplam alanın </a:t>
            </a:r>
            <a:r>
              <a:rPr lang="tr-TR" sz="1850" i="1" dirty="0">
                <a:latin typeface="Verdana"/>
                <a:cs typeface="Verdana"/>
              </a:rPr>
              <a:t>L (t) </a:t>
            </a:r>
            <a:r>
              <a:rPr lang="tr-TR" sz="1850" dirty="0">
                <a:latin typeface="Verdana"/>
                <a:cs typeface="Verdana"/>
              </a:rPr>
              <a:t>olduğunu düşünün,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0795" y="5084947"/>
            <a:ext cx="7946390" cy="5683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6215" marR="5080" indent="-184150">
              <a:lnSpc>
                <a:spcPts val="2039"/>
              </a:lnSpc>
              <a:spcBef>
                <a:spcPts val="33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1850" spc="5" dirty="0">
                <a:latin typeface="Verdana"/>
                <a:cs typeface="Verdana"/>
              </a:rPr>
              <a:t>Olasılık 1 ile sistemdeki uzun dönemli zaman ortalaması müşteri sayısı: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pic>
        <p:nvPicPr>
          <p:cNvPr id="37" name="Resim 36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82" y="2602976"/>
            <a:ext cx="3110343" cy="986937"/>
          </a:xfrm>
          <a:prstGeom prst="rect">
            <a:avLst/>
          </a:prstGeom>
        </p:spPr>
      </p:pic>
      <p:pic>
        <p:nvPicPr>
          <p:cNvPr id="38" name="Resim 37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71" y="3981634"/>
            <a:ext cx="2926129" cy="934736"/>
          </a:xfrm>
          <a:prstGeom prst="rect">
            <a:avLst/>
          </a:prstGeom>
        </p:spPr>
      </p:pic>
      <p:pic>
        <p:nvPicPr>
          <p:cNvPr id="39" name="Resim 38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77" y="5653272"/>
            <a:ext cx="4077915" cy="105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713095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Sistem </a:t>
            </a:r>
            <a:r>
              <a:rPr lang="tr-TR" i="1" spc="-5" dirty="0"/>
              <a:t>L</a:t>
            </a:r>
            <a:r>
              <a:rPr lang="tr-TR" spc="-5" dirty="0"/>
              <a:t>'deki Zaman-Ortalama Sayı</a:t>
            </a:r>
            <a:endParaRPr i="1" spc="-5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2147" y="2193689"/>
            <a:ext cx="6166485" cy="3784600"/>
            <a:chOff x="2792147" y="2193689"/>
            <a:chExt cx="6166485" cy="3784600"/>
          </a:xfrm>
        </p:grpSpPr>
        <p:sp>
          <p:nvSpPr>
            <p:cNvPr id="4" name="object 4"/>
            <p:cNvSpPr/>
            <p:nvPr/>
          </p:nvSpPr>
          <p:spPr>
            <a:xfrm>
              <a:off x="2792147" y="2193689"/>
              <a:ext cx="6166457" cy="378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83229" y="2752242"/>
              <a:ext cx="5048250" cy="3056255"/>
            </a:xfrm>
            <a:custGeom>
              <a:avLst/>
              <a:gdLst/>
              <a:ahLst/>
              <a:cxnLst/>
              <a:rect l="l" t="t" r="r" b="b"/>
              <a:pathLst>
                <a:path w="5048250" h="3056254">
                  <a:moveTo>
                    <a:pt x="484378" y="2026666"/>
                  </a:moveTo>
                  <a:lnTo>
                    <a:pt x="0" y="2026666"/>
                  </a:lnTo>
                  <a:lnTo>
                    <a:pt x="0" y="3032836"/>
                  </a:lnTo>
                  <a:lnTo>
                    <a:pt x="484378" y="3032836"/>
                  </a:lnTo>
                  <a:lnTo>
                    <a:pt x="484378" y="2026666"/>
                  </a:lnTo>
                  <a:close/>
                </a:path>
                <a:path w="5048250" h="3056254">
                  <a:moveTo>
                    <a:pt x="3528695" y="2036533"/>
                  </a:moveTo>
                  <a:lnTo>
                    <a:pt x="2525547" y="2036533"/>
                  </a:lnTo>
                  <a:lnTo>
                    <a:pt x="2525547" y="1025893"/>
                  </a:lnTo>
                  <a:lnTo>
                    <a:pt x="2015629" y="1025893"/>
                  </a:lnTo>
                  <a:lnTo>
                    <a:pt x="2015629" y="0"/>
                  </a:lnTo>
                  <a:lnTo>
                    <a:pt x="1754809" y="0"/>
                  </a:lnTo>
                  <a:lnTo>
                    <a:pt x="1754809" y="1025893"/>
                  </a:lnTo>
                  <a:lnTo>
                    <a:pt x="1256957" y="1025893"/>
                  </a:lnTo>
                  <a:lnTo>
                    <a:pt x="1256957" y="2026666"/>
                  </a:lnTo>
                  <a:lnTo>
                    <a:pt x="759104" y="2026666"/>
                  </a:lnTo>
                  <a:lnTo>
                    <a:pt x="759104" y="3032836"/>
                  </a:lnTo>
                  <a:lnTo>
                    <a:pt x="1256957" y="3032836"/>
                  </a:lnTo>
                  <a:lnTo>
                    <a:pt x="1256957" y="3038221"/>
                  </a:lnTo>
                  <a:lnTo>
                    <a:pt x="1754809" y="3038221"/>
                  </a:lnTo>
                  <a:lnTo>
                    <a:pt x="1754809" y="3055772"/>
                  </a:lnTo>
                  <a:lnTo>
                    <a:pt x="2015629" y="3055772"/>
                  </a:lnTo>
                  <a:lnTo>
                    <a:pt x="2015629" y="3038221"/>
                  </a:lnTo>
                  <a:lnTo>
                    <a:pt x="2504046" y="3038221"/>
                  </a:lnTo>
                  <a:lnTo>
                    <a:pt x="2504046" y="3042704"/>
                  </a:lnTo>
                  <a:lnTo>
                    <a:pt x="3528695" y="3042704"/>
                  </a:lnTo>
                  <a:lnTo>
                    <a:pt x="3528695" y="2036533"/>
                  </a:lnTo>
                  <a:close/>
                </a:path>
                <a:path w="5048250" h="3056254">
                  <a:moveTo>
                    <a:pt x="5047983" y="2026666"/>
                  </a:moveTo>
                  <a:lnTo>
                    <a:pt x="4041965" y="2026666"/>
                  </a:lnTo>
                  <a:lnTo>
                    <a:pt x="4041965" y="3032836"/>
                  </a:lnTo>
                  <a:lnTo>
                    <a:pt x="5047983" y="3032836"/>
                  </a:lnTo>
                  <a:lnTo>
                    <a:pt x="5047983" y="2026666"/>
                  </a:lnTo>
                  <a:close/>
                </a:path>
              </a:pathLst>
            </a:custGeom>
            <a:solidFill>
              <a:srgbClr val="FFCA0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58605" y="5658193"/>
            <a:ext cx="615506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1650" i="1" spc="-95" dirty="0" smtClean="0">
                <a:latin typeface="Times New Roman"/>
                <a:cs typeface="Times New Roman"/>
              </a:rPr>
              <a:t>Zaman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964797" y="2125091"/>
            <a:ext cx="1827349" cy="52007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60705" algn="r">
              <a:lnSpc>
                <a:spcPts val="1970"/>
              </a:lnSpc>
              <a:spcBef>
                <a:spcPts val="180"/>
              </a:spcBef>
            </a:pPr>
            <a:r>
              <a:rPr lang="tr-TR" sz="1650" dirty="0">
                <a:latin typeface="Arial"/>
                <a:cs typeface="Arial"/>
              </a:rPr>
              <a:t>Sistemdeki müşteri sayısı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745363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Sistem </a:t>
            </a:r>
            <a:r>
              <a:rPr lang="tr-TR" i="1" spc="-5" dirty="0"/>
              <a:t>L</a:t>
            </a:r>
            <a:r>
              <a:rPr lang="tr-TR" spc="-5" dirty="0"/>
              <a:t>'deki Zaman-Ortalama Sayı</a:t>
            </a:r>
            <a:endParaRPr i="1"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749" y="1278788"/>
            <a:ext cx="745363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fi-FI" sz="2250" spc="15" dirty="0">
                <a:latin typeface="Verdana"/>
                <a:cs typeface="Verdana"/>
              </a:rPr>
              <a:t>Sıradaki zaman ağırlıklı ortalama sayı: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27796" y="3778343"/>
            <a:ext cx="4542764" cy="2787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38095" y="2702811"/>
            <a:ext cx="8381365" cy="17145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0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Font typeface="Times New Roman"/>
              <a:buChar char="•"/>
              <a:tabLst>
                <a:tab pos="212725" algn="l"/>
              </a:tabLst>
            </a:pPr>
            <a:r>
              <a:rPr lang="tr-TR" sz="1850" i="1" dirty="0">
                <a:latin typeface="Times New Roman"/>
                <a:cs typeface="Times New Roman"/>
              </a:rPr>
              <a:t>G/G/1/N/K</a:t>
            </a:r>
            <a:r>
              <a:rPr lang="tr-TR" sz="1850" dirty="0">
                <a:latin typeface="Times New Roman"/>
                <a:cs typeface="Times New Roman"/>
              </a:rPr>
              <a:t> </a:t>
            </a:r>
            <a:r>
              <a:rPr lang="tr-TR" sz="1850" dirty="0" smtClean="0">
                <a:latin typeface="Times New Roman"/>
                <a:cs typeface="Times New Roman"/>
              </a:rPr>
              <a:t>örneği</a:t>
            </a:r>
            <a:r>
              <a:rPr lang="tr-TR" sz="1850" dirty="0">
                <a:latin typeface="Times New Roman"/>
                <a:cs typeface="Times New Roman"/>
              </a:rPr>
              <a:t>:</a:t>
            </a:r>
          </a:p>
          <a:p>
            <a:pPr marL="2120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Font typeface="Times New Roman"/>
              <a:buChar char="•"/>
              <a:tabLst>
                <a:tab pos="212725" algn="l"/>
              </a:tabLst>
            </a:pPr>
            <a:r>
              <a:rPr lang="tr-TR" sz="1850" dirty="0">
                <a:latin typeface="Times New Roman"/>
                <a:cs typeface="Times New Roman"/>
              </a:rPr>
              <a:t>kuyruk sisteminden elde edilen sonuçları göz önünde bulundurun </a:t>
            </a:r>
            <a:r>
              <a:rPr lang="tr-TR" sz="1850" i="1" dirty="0">
                <a:latin typeface="Times New Roman"/>
                <a:cs typeface="Times New Roman"/>
              </a:rPr>
              <a:t>(N ≥ 4, K ≥ 3</a:t>
            </a:r>
            <a:r>
              <a:rPr lang="tr-TR" sz="1850" i="1" dirty="0" smtClean="0">
                <a:latin typeface="Times New Roman"/>
                <a:cs typeface="Times New Roman"/>
              </a:rPr>
              <a:t>).</a:t>
            </a:r>
          </a:p>
          <a:p>
            <a:pPr marL="2120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Font typeface="Times New Roman"/>
              <a:buChar char="•"/>
              <a:tabLst>
                <a:tab pos="212725" algn="l"/>
              </a:tabLst>
            </a:pPr>
            <a:endParaRPr sz="2200" dirty="0">
              <a:latin typeface="Verdana"/>
              <a:cs typeface="Verdana"/>
            </a:endParaRPr>
          </a:p>
          <a:p>
            <a:pPr marL="4674235">
              <a:lnSpc>
                <a:spcPct val="100000"/>
              </a:lnSpc>
            </a:pPr>
            <a:r>
              <a:rPr sz="2200" i="1" spc="-415" dirty="0">
                <a:latin typeface="Times New Roman"/>
                <a:cs typeface="Times New Roman"/>
              </a:rPr>
              <a:t>L</a:t>
            </a:r>
            <a:r>
              <a:rPr sz="3300" spc="-622" baseline="15151" dirty="0">
                <a:latin typeface="Times New Roman"/>
                <a:cs typeface="Times New Roman"/>
              </a:rPr>
              <a:t>ˆ</a:t>
            </a:r>
            <a:r>
              <a:rPr sz="3300" spc="-517" baseline="15151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[0(3)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35" dirty="0">
                <a:latin typeface="Times New Roman"/>
                <a:cs typeface="Times New Roman"/>
              </a:rPr>
              <a:t>1(12)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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2(4)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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3(1)]/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20</a:t>
            </a:r>
            <a:endParaRPr sz="2200" dirty="0">
              <a:latin typeface="Times New Roman"/>
              <a:cs typeface="Times New Roman"/>
            </a:endParaRPr>
          </a:p>
          <a:p>
            <a:pPr marL="4897120">
              <a:lnSpc>
                <a:spcPct val="100000"/>
              </a:lnSpc>
              <a:spcBef>
                <a:spcPts val="715"/>
              </a:spcBef>
            </a:pP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23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/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20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1.15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lang="tr-TR" sz="2200" spc="-5" dirty="0">
                <a:latin typeface="Times New Roman"/>
                <a:cs typeface="Times New Roman"/>
              </a:rPr>
              <a:t>müşteriler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pic>
        <p:nvPicPr>
          <p:cNvPr id="22" name="Resim 21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92" y="1640405"/>
            <a:ext cx="6682368" cy="106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728335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Sistem </a:t>
            </a:r>
            <a:r>
              <a:rPr lang="tr-TR" i="1" spc="-5" dirty="0"/>
              <a:t>L</a:t>
            </a:r>
            <a:r>
              <a:rPr lang="tr-TR" spc="-5" dirty="0"/>
              <a:t>'deki Zaman-Ortalama Sayı</a:t>
            </a:r>
            <a:endParaRPr i="1"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0379" y="3137153"/>
            <a:ext cx="5252064" cy="3173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7038109" y="2268377"/>
            <a:ext cx="25717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5" dirty="0">
                <a:latin typeface="Times New Roman"/>
                <a:cs typeface="Times New Roman"/>
              </a:rPr>
              <a:t>20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3025" y="1931483"/>
            <a:ext cx="3333115" cy="459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5900">
              <a:lnSpc>
                <a:spcPts val="1705"/>
              </a:lnSpc>
              <a:spcBef>
                <a:spcPts val="110"/>
              </a:spcBef>
            </a:pPr>
            <a:r>
              <a:rPr sz="185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0(15)</a:t>
            </a:r>
            <a:r>
              <a:rPr sz="185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8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1(4)</a:t>
            </a:r>
            <a:r>
              <a:rPr sz="1850" u="sng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8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2(1)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1705"/>
              </a:lnSpc>
              <a:tabLst>
                <a:tab pos="1882775" algn="l"/>
              </a:tabLst>
            </a:pP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5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0.3</a:t>
            </a:r>
            <a:r>
              <a:rPr sz="1850" spc="-365" dirty="0">
                <a:latin typeface="Times New Roman"/>
                <a:cs typeface="Times New Roman"/>
              </a:rPr>
              <a:t> </a:t>
            </a:r>
            <a:r>
              <a:rPr lang="tr-TR" sz="1850" spc="-20" dirty="0">
                <a:latin typeface="Times New Roman"/>
                <a:cs typeface="Times New Roman"/>
              </a:rPr>
              <a:t>müşteriler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9087" y="2212134"/>
            <a:ext cx="14478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Q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2116" y="2013299"/>
            <a:ext cx="1962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75" i="1" spc="-532" baseline="-16516" dirty="0">
                <a:latin typeface="Times New Roman"/>
                <a:cs typeface="Times New Roman"/>
              </a:rPr>
              <a:t>L</a:t>
            </a:r>
            <a:r>
              <a:rPr sz="1850" spc="-355" dirty="0">
                <a:latin typeface="Times New Roman"/>
                <a:cs typeface="Times New Roman"/>
              </a:rPr>
              <a:t>ˆ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15" name="Resim 1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31" y="1503441"/>
            <a:ext cx="3605359" cy="1315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749" y="365780"/>
            <a:ext cx="9810651" cy="1566967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lang="tr-TR" sz="2900" spc="-5" dirty="0">
                <a:latin typeface="Verdana"/>
                <a:cs typeface="Verdana"/>
              </a:rPr>
              <a:t>Müşteri Başına Sistemde Geçirilen Ortalama Süre </a:t>
            </a:r>
            <a:r>
              <a:rPr sz="2900" i="1" spc="-5" dirty="0" smtClean="0">
                <a:latin typeface="Times New Roman"/>
                <a:cs typeface="Times New Roman"/>
              </a:rPr>
              <a:t>w</a:t>
            </a:r>
            <a:endParaRPr sz="2900" dirty="0">
              <a:latin typeface="Times New Roman"/>
              <a:cs typeface="Times New Roman"/>
            </a:endParaRPr>
          </a:p>
          <a:p>
            <a:pPr marL="367030" marR="581025" indent="-354965">
              <a:lnSpc>
                <a:spcPct val="101000"/>
              </a:lnSpc>
              <a:spcBef>
                <a:spcPts val="1935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>
                <a:latin typeface="Verdana"/>
                <a:cs typeface="Verdana"/>
              </a:rPr>
              <a:t>Ortalama sistem zamanı adı verilen, müşteri başına sistemde harcanan ortalama süre: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420" y="2978884"/>
            <a:ext cx="7416800" cy="6001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10"/>
              </a:spcBef>
            </a:pPr>
            <a:r>
              <a:rPr lang="tr-TR" sz="1850" spc="5" dirty="0" smtClean="0">
                <a:latin typeface="Verdana"/>
                <a:cs typeface="Verdana"/>
              </a:rPr>
              <a:t>Burada </a:t>
            </a:r>
            <a:r>
              <a:rPr sz="1850" i="1" dirty="0" smtClean="0">
                <a:latin typeface="Times New Roman"/>
                <a:cs typeface="Times New Roman"/>
              </a:rPr>
              <a:t>W</a:t>
            </a:r>
            <a:r>
              <a:rPr sz="1875" baseline="-20000" dirty="0" smtClean="0">
                <a:latin typeface="Times New Roman"/>
                <a:cs typeface="Times New Roman"/>
              </a:rPr>
              <a:t>1</a:t>
            </a:r>
            <a:r>
              <a:rPr sz="1850" i="1" dirty="0">
                <a:latin typeface="Times New Roman"/>
                <a:cs typeface="Times New Roman"/>
              </a:rPr>
              <a:t>, W</a:t>
            </a:r>
            <a:r>
              <a:rPr sz="1875" baseline="-20000" dirty="0">
                <a:latin typeface="Times New Roman"/>
                <a:cs typeface="Times New Roman"/>
              </a:rPr>
              <a:t>2</a:t>
            </a:r>
            <a:r>
              <a:rPr sz="1850" i="1" dirty="0">
                <a:latin typeface="Times New Roman"/>
                <a:cs typeface="Times New Roman"/>
              </a:rPr>
              <a:t>, </a:t>
            </a:r>
            <a:r>
              <a:rPr sz="1850" i="1" spc="5" dirty="0">
                <a:latin typeface="Times New Roman"/>
                <a:cs typeface="Times New Roman"/>
              </a:rPr>
              <a:t>…, </a:t>
            </a:r>
            <a:r>
              <a:rPr sz="1850" i="1" dirty="0">
                <a:latin typeface="Times New Roman"/>
                <a:cs typeface="Times New Roman"/>
              </a:rPr>
              <a:t>W</a:t>
            </a:r>
            <a:r>
              <a:rPr sz="1875" i="1" baseline="-20000" dirty="0">
                <a:latin typeface="Times New Roman"/>
                <a:cs typeface="Times New Roman"/>
              </a:rPr>
              <a:t>N </a:t>
            </a:r>
            <a:r>
              <a:rPr lang="tr-TR" sz="1875" i="1" baseline="-20000" dirty="0" smtClean="0">
                <a:latin typeface="Times New Roman"/>
                <a:cs typeface="Times New Roman"/>
              </a:rPr>
              <a:t>,</a:t>
            </a:r>
            <a:r>
              <a:rPr lang="tr-TR" sz="1875" i="1" dirty="0" smtClean="0">
                <a:latin typeface="Times New Roman"/>
                <a:cs typeface="Times New Roman"/>
              </a:rPr>
              <a:t> </a:t>
            </a:r>
            <a:r>
              <a:rPr sz="1850" i="1" spc="5" dirty="0" smtClean="0">
                <a:latin typeface="Times New Roman"/>
                <a:cs typeface="Times New Roman"/>
              </a:rPr>
              <a:t>N</a:t>
            </a:r>
            <a:r>
              <a:rPr lang="tr-TR" sz="1850" spc="5" dirty="0">
                <a:latin typeface="Times New Roman"/>
                <a:cs typeface="Times New Roman"/>
              </a:rPr>
              <a:t>'</a:t>
            </a:r>
            <a:r>
              <a:rPr lang="tr-TR" sz="1850" spc="5" dirty="0" err="1">
                <a:latin typeface="Times New Roman"/>
                <a:cs typeface="Times New Roman"/>
              </a:rPr>
              <a:t>nin</a:t>
            </a:r>
            <a:r>
              <a:rPr lang="tr-TR" sz="1850" spc="5" dirty="0">
                <a:latin typeface="Times New Roman"/>
                <a:cs typeface="Times New Roman"/>
              </a:rPr>
              <a:t> her birinin</a:t>
            </a:r>
          </a:p>
          <a:p>
            <a:pPr marL="41275">
              <a:lnSpc>
                <a:spcPct val="100000"/>
              </a:lnSpc>
              <a:spcBef>
                <a:spcPts val="110"/>
              </a:spcBef>
            </a:pPr>
            <a:r>
              <a:rPr lang="tr-TR" sz="1850" spc="5" dirty="0">
                <a:latin typeface="Times New Roman"/>
                <a:cs typeface="Times New Roman"/>
              </a:rPr>
              <a:t>müşteriler</a:t>
            </a:r>
            <a:r>
              <a:rPr lang="tr-TR" sz="1850" i="1" spc="5" dirty="0">
                <a:latin typeface="Times New Roman"/>
                <a:cs typeface="Times New Roman"/>
              </a:rPr>
              <a:t> [0, T] </a:t>
            </a:r>
            <a:r>
              <a:rPr lang="tr-TR" sz="1850" spc="5" dirty="0">
                <a:latin typeface="Times New Roman"/>
                <a:cs typeface="Times New Roman"/>
              </a:rPr>
              <a:t>sırasında sistemde geçirirler</a:t>
            </a:r>
            <a:r>
              <a:rPr lang="tr-TR" sz="1850" spc="5" dirty="0" smtClean="0">
                <a:latin typeface="Times New Roman"/>
                <a:cs typeface="Times New Roman"/>
              </a:rPr>
              <a:t>.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795" y="3951717"/>
            <a:ext cx="2834861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1850" spc="5" dirty="0">
                <a:latin typeface="Verdana"/>
                <a:cs typeface="Verdana"/>
              </a:rPr>
              <a:t>Kararlı sistemler için: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0795" y="4635332"/>
            <a:ext cx="662178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1850" spc="5" dirty="0">
                <a:latin typeface="Verdana"/>
                <a:cs typeface="Verdana"/>
              </a:rPr>
              <a:t>Söz konusu sistem yalnızca kuyruksa: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6491" y="3898542"/>
            <a:ext cx="3221409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8575" algn="l"/>
              </a:tabLst>
            </a:pPr>
            <a:r>
              <a:rPr sz="2250" i="1" spc="-535" dirty="0">
                <a:latin typeface="Times New Roman"/>
                <a:cs typeface="Times New Roman"/>
              </a:rPr>
              <a:t>w</a:t>
            </a:r>
            <a:r>
              <a:rPr sz="3375" spc="-802" baseline="3703" dirty="0">
                <a:latin typeface="Times New Roman"/>
                <a:cs typeface="Times New Roman"/>
              </a:rPr>
              <a:t>ˆ                             </a:t>
            </a:r>
            <a:r>
              <a:rPr sz="2250" spc="-10" dirty="0">
                <a:latin typeface="Symbol"/>
                <a:cs typeface="Symbol"/>
              </a:rPr>
              <a:t>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w</a:t>
            </a:r>
            <a:r>
              <a:rPr sz="2250" i="1" spc="355" dirty="0">
                <a:latin typeface="Times New Roman"/>
                <a:cs typeface="Times New Roman"/>
              </a:rPr>
              <a:t> </a:t>
            </a:r>
            <a:r>
              <a:rPr lang="tr-TR" sz="2250" spc="-5" dirty="0" smtClean="0">
                <a:latin typeface="Times New Roman"/>
                <a:cs typeface="Times New Roman"/>
              </a:rPr>
              <a:t>,</a:t>
            </a:r>
            <a:r>
              <a:rPr sz="2250" spc="-5" dirty="0">
                <a:latin typeface="Times New Roman"/>
                <a:cs typeface="Times New Roman"/>
              </a:rPr>
              <a:t>	</a:t>
            </a:r>
            <a:r>
              <a:rPr sz="2250" i="1" spc="-5" dirty="0">
                <a:latin typeface="Times New Roman"/>
                <a:cs typeface="Times New Roman"/>
              </a:rPr>
              <a:t>N </a:t>
            </a:r>
            <a:r>
              <a:rPr sz="2250" spc="-10" dirty="0">
                <a:latin typeface="Symbol"/>
                <a:cs typeface="Symbol"/>
              </a:rPr>
              <a:t></a:t>
            </a:r>
            <a:r>
              <a:rPr sz="2250" spc="25" dirty="0">
                <a:latin typeface="Times New Roman"/>
                <a:cs typeface="Times New Roman"/>
              </a:rPr>
              <a:t> </a:t>
            </a:r>
            <a:r>
              <a:rPr sz="2250" spc="-5" dirty="0" smtClean="0">
                <a:latin typeface="Symbol"/>
                <a:cs typeface="Symbol"/>
              </a:rPr>
              <a:t></a:t>
            </a:r>
            <a:r>
              <a:rPr lang="tr-TR" sz="2250" spc="-5" dirty="0" smtClean="0">
                <a:latin typeface="Symbol"/>
                <a:cs typeface="Symbol"/>
              </a:rPr>
              <a:t>  </a:t>
            </a:r>
            <a:r>
              <a:rPr lang="tr-TR" sz="225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endParaRPr sz="2250" dirty="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9866" y="240902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287" y="0"/>
                </a:lnTo>
              </a:path>
            </a:pathLst>
          </a:custGeom>
          <a:ln w="13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9515" y="2142332"/>
            <a:ext cx="21018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-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4803" y="1939558"/>
            <a:ext cx="156845" cy="2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spc="-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6354" y="2057919"/>
            <a:ext cx="720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80" algn="l"/>
              </a:tabLst>
            </a:pPr>
            <a:r>
              <a:rPr sz="4000" spc="-25" dirty="0">
                <a:latin typeface="Symbol"/>
                <a:cs typeface="Symbol"/>
              </a:rPr>
              <a:t></a:t>
            </a:r>
            <a:r>
              <a:rPr sz="4000" spc="-25" dirty="0">
                <a:latin typeface="Times New Roman"/>
                <a:cs typeface="Times New Roman"/>
              </a:rPr>
              <a:t>	</a:t>
            </a:r>
            <a:r>
              <a:rPr sz="1550" i="1" spc="-5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9689" y="2142332"/>
            <a:ext cx="29337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i="1" spc="-110" dirty="0">
                <a:latin typeface="Times New Roman"/>
                <a:cs typeface="Times New Roman"/>
              </a:rPr>
              <a:t>W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9210" y="2607383"/>
            <a:ext cx="290830" cy="26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spc="114" dirty="0">
                <a:latin typeface="Times New Roman"/>
                <a:cs typeface="Times New Roman"/>
              </a:rPr>
              <a:t>i</a:t>
            </a:r>
            <a:r>
              <a:rPr sz="1550" spc="-95" dirty="0">
                <a:latin typeface="Symbol"/>
                <a:cs typeface="Symbol"/>
              </a:rPr>
              <a:t></a:t>
            </a:r>
            <a:r>
              <a:rPr sz="1550" spc="-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6282" y="2406692"/>
            <a:ext cx="25019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i="1" spc="-5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5120" y="2126414"/>
            <a:ext cx="20447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75" i="1" spc="-1875" baseline="-3144" dirty="0">
                <a:latin typeface="Times New Roman"/>
                <a:cs typeface="Times New Roman"/>
              </a:rPr>
              <a:t>w</a:t>
            </a:r>
            <a:r>
              <a:rPr sz="2650" spc="-5" dirty="0">
                <a:latin typeface="Times New Roman"/>
                <a:cs typeface="Times New Roman"/>
              </a:rPr>
              <a:t>ˆ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9898" y="1928485"/>
            <a:ext cx="19367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-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pic>
        <p:nvPicPr>
          <p:cNvPr id="29" name="Resim 28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14" y="5054712"/>
            <a:ext cx="3344745" cy="1337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964555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Müşteri Başına Sistemde Geçirilen Ortalama Süre </a:t>
            </a:r>
            <a:r>
              <a:rPr i="1" spc="-5" dirty="0" smtClean="0">
                <a:latin typeface="Times New Roman"/>
                <a:cs typeface="Times New Roman"/>
              </a:rPr>
              <a:t>w</a:t>
            </a:r>
            <a:endParaRPr i="1"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795" y="3077219"/>
            <a:ext cx="398081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2050" spc="10" dirty="0">
                <a:latin typeface="Verdana"/>
                <a:cs typeface="Verdana"/>
              </a:rPr>
              <a:t>Ortalama kuyruk süresi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4964" y="2510982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129" y="0"/>
                </a:lnTo>
              </a:path>
            </a:pathLst>
          </a:custGeom>
          <a:ln w="10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7349" y="1215158"/>
            <a:ext cx="9366151" cy="171803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94665" indent="-456565">
              <a:lnSpc>
                <a:spcPct val="100000"/>
              </a:lnSpc>
              <a:spcBef>
                <a:spcPts val="625"/>
              </a:spcBef>
              <a:buClr>
                <a:srgbClr val="003366"/>
              </a:buClr>
              <a:buSzPct val="120000"/>
              <a:buFont typeface="Verdana"/>
              <a:buChar char="•"/>
              <a:tabLst>
                <a:tab pos="494030" algn="l"/>
                <a:tab pos="494665" algn="l"/>
              </a:tabLst>
            </a:pPr>
            <a:r>
              <a:rPr sz="2250" i="1" spc="10" dirty="0">
                <a:latin typeface="Times New Roman"/>
                <a:cs typeface="Times New Roman"/>
              </a:rPr>
              <a:t>G</a:t>
            </a:r>
            <a:r>
              <a:rPr sz="2250" spc="10" dirty="0">
                <a:latin typeface="Times New Roman"/>
                <a:cs typeface="Times New Roman"/>
              </a:rPr>
              <a:t>/</a:t>
            </a:r>
            <a:r>
              <a:rPr sz="2250" i="1" spc="10" dirty="0">
                <a:latin typeface="Times New Roman"/>
                <a:cs typeface="Times New Roman"/>
              </a:rPr>
              <a:t>G</a:t>
            </a:r>
            <a:r>
              <a:rPr sz="2250" spc="10" dirty="0">
                <a:latin typeface="Times New Roman"/>
                <a:cs typeface="Times New Roman"/>
              </a:rPr>
              <a:t>/1/</a:t>
            </a:r>
            <a:r>
              <a:rPr sz="2250" i="1" spc="10" dirty="0">
                <a:latin typeface="Times New Roman"/>
                <a:cs typeface="Times New Roman"/>
              </a:rPr>
              <a:t>N</a:t>
            </a:r>
            <a:r>
              <a:rPr sz="2250" spc="10" dirty="0">
                <a:latin typeface="Times New Roman"/>
                <a:cs typeface="Times New Roman"/>
              </a:rPr>
              <a:t>/</a:t>
            </a:r>
            <a:r>
              <a:rPr sz="2250" i="1" spc="10" dirty="0">
                <a:latin typeface="Times New Roman"/>
                <a:cs typeface="Times New Roman"/>
              </a:rPr>
              <a:t>K </a:t>
            </a:r>
            <a:r>
              <a:rPr lang="tr-TR" sz="2250" i="1" spc="10" dirty="0">
                <a:latin typeface="Times New Roman"/>
                <a:cs typeface="Times New Roman"/>
              </a:rPr>
              <a:t>örneği (devam):</a:t>
            </a:r>
            <a:endParaRPr lang="tr-TR" sz="2250" spc="15" dirty="0" smtClean="0">
              <a:latin typeface="Verdana"/>
              <a:cs typeface="Verdana"/>
            </a:endParaRPr>
          </a:p>
          <a:p>
            <a:pPr marL="593090" lvl="1" indent="-187960">
              <a:lnSpc>
                <a:spcPct val="100000"/>
              </a:lnSpc>
              <a:spcBef>
                <a:spcPts val="484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lang="tr-TR" sz="2050" spc="10" dirty="0">
                <a:latin typeface="Verdana"/>
                <a:cs typeface="Verdana"/>
              </a:rPr>
              <a:t>Ortalama sistem zamanı </a:t>
            </a:r>
            <a:r>
              <a:rPr sz="2050" spc="10" dirty="0" smtClean="0">
                <a:latin typeface="Verdana"/>
                <a:cs typeface="Verdana"/>
              </a:rPr>
              <a:t>(</a:t>
            </a:r>
            <a:r>
              <a:rPr sz="2050" i="1" spc="10" dirty="0" smtClean="0">
                <a:latin typeface="Times New Roman"/>
                <a:cs typeface="Times New Roman"/>
              </a:rPr>
              <a:t>W</a:t>
            </a:r>
            <a:r>
              <a:rPr sz="2025" i="1" spc="15" baseline="-20576" dirty="0" smtClean="0">
                <a:latin typeface="Times New Roman"/>
                <a:cs typeface="Times New Roman"/>
              </a:rPr>
              <a:t>i </a:t>
            </a:r>
            <a:r>
              <a:rPr sz="2050" spc="10" dirty="0" smtClean="0">
                <a:latin typeface="Times New Roman"/>
                <a:cs typeface="Times New Roman"/>
              </a:rPr>
              <a:t>= </a:t>
            </a:r>
            <a:r>
              <a:rPr sz="2050" i="1" spc="10" dirty="0" smtClean="0">
                <a:latin typeface="Times New Roman"/>
                <a:cs typeface="Times New Roman"/>
              </a:rPr>
              <a:t>D</a:t>
            </a:r>
            <a:r>
              <a:rPr sz="2025" i="1" spc="15" baseline="-20576" dirty="0" smtClean="0">
                <a:latin typeface="Times New Roman"/>
                <a:cs typeface="Times New Roman"/>
              </a:rPr>
              <a:t>i </a:t>
            </a:r>
            <a:r>
              <a:rPr sz="2050" i="1" spc="10" dirty="0" smtClean="0">
                <a:latin typeface="Times New Roman"/>
                <a:cs typeface="Times New Roman"/>
              </a:rPr>
              <a:t>–</a:t>
            </a:r>
            <a:r>
              <a:rPr sz="2050" i="1" spc="310" dirty="0" smtClean="0">
                <a:latin typeface="Times New Roman"/>
                <a:cs typeface="Times New Roman"/>
              </a:rPr>
              <a:t> </a:t>
            </a:r>
            <a:r>
              <a:rPr sz="2050" i="1" spc="5" dirty="0" smtClean="0">
                <a:latin typeface="Times New Roman"/>
                <a:cs typeface="Times New Roman"/>
              </a:rPr>
              <a:t>A</a:t>
            </a:r>
            <a:r>
              <a:rPr sz="2025" i="1" spc="7" baseline="-20576" dirty="0" smtClean="0">
                <a:latin typeface="Times New Roman"/>
                <a:cs typeface="Times New Roman"/>
              </a:rPr>
              <a:t>i</a:t>
            </a:r>
            <a:r>
              <a:rPr sz="2050" spc="5" dirty="0" smtClean="0">
                <a:latin typeface="Verdana"/>
                <a:cs typeface="Verdana"/>
              </a:rPr>
              <a:t>)</a:t>
            </a:r>
            <a:endParaRPr sz="2050" dirty="0" smtClean="0">
              <a:latin typeface="Verdana"/>
              <a:cs typeface="Verdana"/>
            </a:endParaRPr>
          </a:p>
          <a:p>
            <a:pPr marL="2099945" marR="55880" indent="-1191895">
              <a:lnSpc>
                <a:spcPct val="118700"/>
              </a:lnSpc>
              <a:spcBef>
                <a:spcPts val="715"/>
              </a:spcBef>
              <a:tabLst>
                <a:tab pos="5195570" algn="l"/>
              </a:tabLst>
            </a:pPr>
            <a:r>
              <a:rPr sz="3000" i="1" spc="-712" baseline="-36111" dirty="0" smtClean="0">
                <a:latin typeface="Times New Roman"/>
                <a:cs typeface="Times New Roman"/>
              </a:rPr>
              <a:t>w</a:t>
            </a:r>
            <a:r>
              <a:rPr sz="3000" spc="-712" baseline="-33333" dirty="0">
                <a:latin typeface="Times New Roman"/>
                <a:cs typeface="Times New Roman"/>
              </a:rPr>
              <a:t>ˆ</a:t>
            </a:r>
            <a:r>
              <a:rPr sz="3000" spc="-690" baseline="-33333" dirty="0">
                <a:latin typeface="Times New Roman"/>
                <a:cs typeface="Times New Roman"/>
              </a:rPr>
              <a:t> </a:t>
            </a:r>
            <a:r>
              <a:rPr sz="3000" spc="7" baseline="-36111" dirty="0">
                <a:latin typeface="Symbol"/>
                <a:cs typeface="Symbol"/>
              </a:rPr>
              <a:t></a:t>
            </a:r>
            <a:r>
              <a:rPr sz="3000" spc="-127" baseline="-36111" dirty="0">
                <a:latin typeface="Times New Roman"/>
                <a:cs typeface="Times New Roman"/>
              </a:rPr>
              <a:t> </a:t>
            </a:r>
            <a:r>
              <a:rPr sz="2000" i="1" spc="-95" dirty="0">
                <a:latin typeface="Times New Roman"/>
                <a:cs typeface="Times New Roman"/>
              </a:rPr>
              <a:t>W</a:t>
            </a:r>
            <a:r>
              <a:rPr sz="1725" spc="-142" baseline="-24154" dirty="0">
                <a:latin typeface="Times New Roman"/>
                <a:cs typeface="Times New Roman"/>
              </a:rPr>
              <a:t>1</a:t>
            </a:r>
            <a:r>
              <a:rPr sz="1725" spc="-67" baseline="-24154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Symbol"/>
                <a:cs typeface="Symbol"/>
              </a:rPr>
              <a:t></a:t>
            </a:r>
            <a:r>
              <a:rPr sz="2000" i="1" spc="35" dirty="0">
                <a:latin typeface="Times New Roman"/>
                <a:cs typeface="Times New Roman"/>
              </a:rPr>
              <a:t>W</a:t>
            </a:r>
            <a:r>
              <a:rPr sz="1725" spc="52" baseline="-24154" dirty="0">
                <a:latin typeface="Times New Roman"/>
                <a:cs typeface="Times New Roman"/>
              </a:rPr>
              <a:t>2</a:t>
            </a:r>
            <a:r>
              <a:rPr sz="1725" spc="337" baseline="-2415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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...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i="1" spc="25" dirty="0">
                <a:latin typeface="Times New Roman"/>
                <a:cs typeface="Times New Roman"/>
              </a:rPr>
              <a:t>W</a:t>
            </a:r>
            <a:r>
              <a:rPr sz="1725" spc="37" baseline="-24154" dirty="0">
                <a:latin typeface="Times New Roman"/>
                <a:cs typeface="Times New Roman"/>
              </a:rPr>
              <a:t>5</a:t>
            </a:r>
            <a:r>
              <a:rPr sz="1725" spc="284" baseline="-24154" dirty="0">
                <a:latin typeface="Times New Roman"/>
                <a:cs typeface="Times New Roman"/>
              </a:rPr>
              <a:t> </a:t>
            </a:r>
            <a:r>
              <a:rPr sz="3000" spc="7" baseline="-36111" dirty="0">
                <a:latin typeface="Symbol"/>
                <a:cs typeface="Symbol"/>
              </a:rPr>
              <a:t></a:t>
            </a:r>
            <a:r>
              <a:rPr sz="3000" spc="150" baseline="-36111" dirty="0"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000" u="sng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00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(8</a:t>
            </a:r>
            <a:r>
              <a:rPr sz="2000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000" u="sng" spc="-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3)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00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000" u="sng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000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5)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(14</a:t>
            </a:r>
            <a:r>
              <a:rPr sz="2000" u="sng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000" u="sng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7)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00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(20</a:t>
            </a:r>
            <a:r>
              <a:rPr sz="2000" u="sng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16)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3000" spc="7" baseline="-36111" dirty="0">
                <a:latin typeface="Symbol"/>
                <a:cs typeface="Symbol"/>
              </a:rPr>
              <a:t></a:t>
            </a:r>
            <a:r>
              <a:rPr sz="3000" spc="-97" baseline="-36111" dirty="0">
                <a:latin typeface="Times New Roman"/>
                <a:cs typeface="Times New Roman"/>
              </a:rPr>
              <a:t> </a:t>
            </a:r>
            <a:r>
              <a:rPr sz="3000" spc="-15" baseline="-36111" dirty="0" smtClean="0">
                <a:latin typeface="Times New Roman"/>
                <a:cs typeface="Times New Roman"/>
              </a:rPr>
              <a:t>4.6</a:t>
            </a:r>
            <a:r>
              <a:rPr sz="3000" spc="-209" baseline="-36111" dirty="0" smtClean="0">
                <a:latin typeface="Times New Roman"/>
                <a:cs typeface="Times New Roman"/>
              </a:rPr>
              <a:t> </a:t>
            </a:r>
            <a:r>
              <a:rPr lang="tr-TR" sz="3000" spc="-209" baseline="-36111" dirty="0" smtClean="0">
                <a:latin typeface="Times New Roman"/>
                <a:cs typeface="Times New Roman"/>
              </a:rPr>
              <a:t>zaman birimleri</a:t>
            </a:r>
            <a:r>
              <a:rPr lang="tr-TR" sz="3000" spc="-15" baseline="-36111" dirty="0" smtClean="0">
                <a:latin typeface="Times New Roman"/>
                <a:cs typeface="Times New Roman"/>
              </a:rPr>
              <a:t> </a:t>
            </a:r>
            <a:endParaRPr lang="tr-TR" sz="3000" spc="-30" baseline="-36111" dirty="0" smtClean="0">
              <a:latin typeface="Times New Roman"/>
              <a:cs typeface="Times New Roman"/>
            </a:endParaRPr>
          </a:p>
          <a:p>
            <a:pPr marL="2099945" marR="55880" indent="-1191895">
              <a:lnSpc>
                <a:spcPct val="118700"/>
              </a:lnSpc>
              <a:spcBef>
                <a:spcPts val="715"/>
              </a:spcBef>
              <a:tabLst>
                <a:tab pos="5195570" algn="l"/>
              </a:tabLst>
            </a:pPr>
            <a:r>
              <a:rPr lang="tr-TR" sz="2000" spc="5" dirty="0">
                <a:latin typeface="Times New Roman"/>
                <a:cs typeface="Times New Roman"/>
              </a:rPr>
              <a:t> </a:t>
            </a:r>
            <a:r>
              <a:rPr lang="tr-TR" sz="2000" spc="5" dirty="0" smtClean="0">
                <a:latin typeface="Times New Roman"/>
                <a:cs typeface="Times New Roman"/>
              </a:rPr>
              <a:t>                </a:t>
            </a:r>
            <a:r>
              <a:rPr sz="2000" spc="5" dirty="0" smtClean="0">
                <a:latin typeface="Times New Roman"/>
                <a:cs typeface="Times New Roman"/>
              </a:rPr>
              <a:t>5	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6343" y="3342229"/>
            <a:ext cx="1682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5" dirty="0"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1539" y="2938075"/>
            <a:ext cx="4701861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0190">
              <a:lnSpc>
                <a:spcPts val="2060"/>
              </a:lnSpc>
              <a:spcBef>
                <a:spcPts val="105"/>
              </a:spcBef>
            </a:pPr>
            <a:r>
              <a:rPr sz="2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250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250" u="sng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250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250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250" u="sng" spc="-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250" u="sng" spc="-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250" u="sng" spc="-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250" u="sng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ts val="2060"/>
              </a:lnSpc>
              <a:tabLst>
                <a:tab pos="1988820" algn="l"/>
              </a:tabLst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" dirty="0">
                <a:latin typeface="Times New Roman"/>
                <a:cs typeface="Times New Roman"/>
              </a:rPr>
              <a:t>	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1.2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lang="tr-TR" sz="2250" spc="-25" dirty="0" smtClean="0">
                <a:latin typeface="Times New Roman"/>
                <a:cs typeface="Times New Roman"/>
              </a:rPr>
              <a:t>zaman birimleri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6506" y="3309751"/>
            <a:ext cx="146050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i="1" spc="5" dirty="0">
                <a:latin typeface="Times New Roman"/>
                <a:cs typeface="Times New Roman"/>
              </a:rPr>
              <a:t>Q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3096" y="3105081"/>
            <a:ext cx="176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75" i="1" spc="-1604" baseline="-2469" dirty="0">
                <a:latin typeface="Times New Roman"/>
                <a:cs typeface="Times New Roman"/>
              </a:rPr>
              <a:t>w</a:t>
            </a:r>
            <a:r>
              <a:rPr sz="2250" spc="-5" dirty="0">
                <a:latin typeface="Times New Roman"/>
                <a:cs typeface="Times New Roman"/>
              </a:rPr>
              <a:t>ˆ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27796" y="3773415"/>
            <a:ext cx="4542790" cy="2788285"/>
            <a:chOff x="1727796" y="3773415"/>
            <a:chExt cx="4542790" cy="2788285"/>
          </a:xfrm>
        </p:grpSpPr>
        <p:sp>
          <p:nvSpPr>
            <p:cNvPr id="11" name="object 11"/>
            <p:cNvSpPr/>
            <p:nvPr/>
          </p:nvSpPr>
          <p:spPr>
            <a:xfrm>
              <a:off x="1727796" y="3773415"/>
              <a:ext cx="4542764" cy="2787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2429" y="5719391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5" h="713739">
                  <a:moveTo>
                    <a:pt x="0" y="713400"/>
                  </a:moveTo>
                  <a:lnTo>
                    <a:pt x="1585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2815" y="5693295"/>
              <a:ext cx="122034" cy="120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8867" y="5719391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5" h="713739">
                  <a:moveTo>
                    <a:pt x="0" y="713400"/>
                  </a:moveTo>
                  <a:lnTo>
                    <a:pt x="1585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9253" y="5693295"/>
              <a:ext cx="122034" cy="120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6069" y="4964870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5" h="713739">
                  <a:moveTo>
                    <a:pt x="0" y="713400"/>
                  </a:moveTo>
                  <a:lnTo>
                    <a:pt x="1585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6455" y="4938788"/>
              <a:ext cx="122034" cy="1200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08401" y="5195265"/>
            <a:ext cx="21844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solidFill>
                  <a:srgbClr val="0000FF"/>
                </a:solidFill>
                <a:latin typeface="Times New Roman"/>
                <a:cs typeface="Times New Roman"/>
              </a:rPr>
              <a:t>A3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54832" y="4177931"/>
            <a:ext cx="122555" cy="753110"/>
            <a:chOff x="3254832" y="4177931"/>
            <a:chExt cx="122555" cy="753110"/>
          </a:xfrm>
        </p:grpSpPr>
        <p:sp>
          <p:nvSpPr>
            <p:cNvPr id="20" name="object 20"/>
            <p:cNvSpPr/>
            <p:nvPr/>
          </p:nvSpPr>
          <p:spPr>
            <a:xfrm>
              <a:off x="3314446" y="4204014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4" h="713739">
                  <a:moveTo>
                    <a:pt x="0" y="713400"/>
                  </a:moveTo>
                  <a:lnTo>
                    <a:pt x="1585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54832" y="4177931"/>
              <a:ext cx="122034" cy="1200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76778" y="4434408"/>
            <a:ext cx="21844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solidFill>
                  <a:srgbClr val="0000FF"/>
                </a:solidFill>
                <a:latin typeface="Times New Roman"/>
                <a:cs typeface="Times New Roman"/>
              </a:rPr>
              <a:t>A4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23833" y="5679960"/>
            <a:ext cx="2738755" cy="758825"/>
            <a:chOff x="2323833" y="5679960"/>
            <a:chExt cx="2738755" cy="758825"/>
          </a:xfrm>
        </p:grpSpPr>
        <p:sp>
          <p:nvSpPr>
            <p:cNvPr id="24" name="object 24"/>
            <p:cNvSpPr/>
            <p:nvPr/>
          </p:nvSpPr>
          <p:spPr>
            <a:xfrm>
              <a:off x="5000002" y="5711879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4" h="713739">
                  <a:moveTo>
                    <a:pt x="0" y="713400"/>
                  </a:moveTo>
                  <a:lnTo>
                    <a:pt x="1585" y="0"/>
                  </a:lnTo>
                </a:path>
              </a:pathLst>
            </a:custGeom>
            <a:ln w="2629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40401" y="5685790"/>
              <a:ext cx="122034" cy="1200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3434" y="5693295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5" h="713739">
                  <a:moveTo>
                    <a:pt x="0" y="0"/>
                  </a:moveTo>
                  <a:lnTo>
                    <a:pt x="1585" y="713400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3833" y="6312705"/>
              <a:ext cx="122034" cy="1200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74761" y="5949772"/>
            <a:ext cx="106299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  <a:tab pos="857250" algn="l"/>
              </a:tabLst>
            </a:pPr>
            <a:r>
              <a:rPr sz="1250" spc="-5" dirty="0">
                <a:solidFill>
                  <a:srgbClr val="0000FF"/>
                </a:solidFill>
                <a:latin typeface="Times New Roman"/>
                <a:cs typeface="Times New Roman"/>
              </a:rPr>
              <a:t>A1	</a:t>
            </a:r>
            <a:r>
              <a:rPr sz="1250" spc="-5" dirty="0">
                <a:solidFill>
                  <a:srgbClr val="FF0000"/>
                </a:solidFill>
                <a:latin typeface="Times New Roman"/>
                <a:cs typeface="Times New Roman"/>
              </a:rPr>
              <a:t>D1	</a:t>
            </a:r>
            <a:r>
              <a:rPr sz="1250" spc="-5" dirty="0">
                <a:solidFill>
                  <a:srgbClr val="0000FF"/>
                </a:solidFill>
                <a:latin typeface="Times New Roman"/>
                <a:cs typeface="Times New Roman"/>
              </a:rPr>
              <a:t>A2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39096" y="4170933"/>
            <a:ext cx="122555" cy="753110"/>
            <a:chOff x="3439096" y="4170933"/>
            <a:chExt cx="122555" cy="753110"/>
          </a:xfrm>
        </p:grpSpPr>
        <p:sp>
          <p:nvSpPr>
            <p:cNvPr id="30" name="object 30"/>
            <p:cNvSpPr/>
            <p:nvPr/>
          </p:nvSpPr>
          <p:spPr>
            <a:xfrm>
              <a:off x="3498697" y="4184268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4" h="713739">
                  <a:moveTo>
                    <a:pt x="0" y="0"/>
                  </a:moveTo>
                  <a:lnTo>
                    <a:pt x="1585" y="713400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9096" y="4803673"/>
              <a:ext cx="122034" cy="120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06698" y="4440745"/>
            <a:ext cx="21844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solidFill>
                  <a:srgbClr val="FF0000"/>
                </a:solidFill>
                <a:latin typeface="Times New Roman"/>
                <a:cs typeface="Times New Roman"/>
              </a:rPr>
              <a:t>D2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08793" y="4934140"/>
            <a:ext cx="122555" cy="753110"/>
            <a:chOff x="3808793" y="4934140"/>
            <a:chExt cx="122555" cy="753110"/>
          </a:xfrm>
        </p:grpSpPr>
        <p:sp>
          <p:nvSpPr>
            <p:cNvPr id="34" name="object 34"/>
            <p:cNvSpPr/>
            <p:nvPr/>
          </p:nvSpPr>
          <p:spPr>
            <a:xfrm>
              <a:off x="3868394" y="4947475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4" h="713739">
                  <a:moveTo>
                    <a:pt x="0" y="0"/>
                  </a:moveTo>
                  <a:lnTo>
                    <a:pt x="1585" y="713400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08793" y="5566880"/>
              <a:ext cx="122034" cy="1200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630726" y="5203939"/>
            <a:ext cx="21844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solidFill>
                  <a:srgbClr val="FF0000"/>
                </a:solidFill>
                <a:latin typeface="Times New Roman"/>
                <a:cs typeface="Times New Roman"/>
              </a:rPr>
              <a:t>D3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55680" y="5679960"/>
            <a:ext cx="122555" cy="753110"/>
            <a:chOff x="4555680" y="5679960"/>
            <a:chExt cx="122555" cy="753110"/>
          </a:xfrm>
        </p:grpSpPr>
        <p:sp>
          <p:nvSpPr>
            <p:cNvPr id="38" name="object 38"/>
            <p:cNvSpPr/>
            <p:nvPr/>
          </p:nvSpPr>
          <p:spPr>
            <a:xfrm>
              <a:off x="4615294" y="5693295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4" h="713739">
                  <a:moveTo>
                    <a:pt x="0" y="0"/>
                  </a:moveTo>
                  <a:lnTo>
                    <a:pt x="1585" y="713400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55680" y="6312705"/>
              <a:ext cx="122034" cy="1200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77626" y="5949772"/>
            <a:ext cx="60325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6875" algn="l"/>
              </a:tabLst>
            </a:pPr>
            <a:r>
              <a:rPr sz="1250" spc="-5" dirty="0">
                <a:solidFill>
                  <a:srgbClr val="FF0000"/>
                </a:solidFill>
                <a:latin typeface="Times New Roman"/>
                <a:cs typeface="Times New Roman"/>
              </a:rPr>
              <a:t>D4	</a:t>
            </a:r>
            <a:r>
              <a:rPr sz="1875" spc="-7" baseline="2222" dirty="0">
                <a:solidFill>
                  <a:srgbClr val="0000FF"/>
                </a:solidFill>
                <a:latin typeface="Times New Roman"/>
                <a:cs typeface="Times New Roman"/>
              </a:rPr>
              <a:t>A5</a:t>
            </a:r>
            <a:endParaRPr sz="1875" baseline="2222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679782" y="5680150"/>
            <a:ext cx="122555" cy="753110"/>
            <a:chOff x="5679782" y="5680150"/>
            <a:chExt cx="122555" cy="753110"/>
          </a:xfrm>
        </p:grpSpPr>
        <p:sp>
          <p:nvSpPr>
            <p:cNvPr id="42" name="object 42"/>
            <p:cNvSpPr/>
            <p:nvPr/>
          </p:nvSpPr>
          <p:spPr>
            <a:xfrm>
              <a:off x="5739383" y="5693295"/>
              <a:ext cx="1905" cy="713740"/>
            </a:xfrm>
            <a:custGeom>
              <a:avLst/>
              <a:gdLst/>
              <a:ahLst/>
              <a:cxnLst/>
              <a:rect l="l" t="t" r="r" b="b"/>
              <a:pathLst>
                <a:path w="1904" h="713739">
                  <a:moveTo>
                    <a:pt x="0" y="0"/>
                  </a:moveTo>
                  <a:lnTo>
                    <a:pt x="1585" y="713400"/>
                  </a:lnTo>
                </a:path>
              </a:pathLst>
            </a:custGeom>
            <a:ln w="2629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79782" y="6312705"/>
              <a:ext cx="122034" cy="1200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01728" y="5949772"/>
            <a:ext cx="21844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solidFill>
                  <a:srgbClr val="FF0000"/>
                </a:solidFill>
                <a:latin typeface="Times New Roman"/>
                <a:cs typeface="Times New Roman"/>
              </a:rPr>
              <a:t>D5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15011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10" dirty="0" smtClean="0"/>
              <a:t>Amaç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78788"/>
            <a:ext cx="8354695" cy="659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5" dirty="0" smtClean="0">
                <a:latin typeface="Verdana"/>
                <a:cs typeface="Verdana"/>
              </a:rPr>
              <a:t>Simülasyon, kuyruk modellerinin analizinde sıklıkla kullanılır.</a:t>
            </a:r>
          </a:p>
          <a:p>
            <a:pPr marL="367030" indent="-35496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5" dirty="0" smtClean="0">
                <a:latin typeface="Verdana"/>
                <a:cs typeface="Verdana"/>
              </a:rPr>
              <a:t>Basit ama tipik bir kuyruk modeli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749" y="3918594"/>
            <a:ext cx="8906510" cy="2680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7030" marR="23495" indent="-354965">
              <a:lnSpc>
                <a:spcPct val="101800"/>
              </a:lnSpc>
              <a:spcBef>
                <a:spcPts val="75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 smtClean="0">
                <a:latin typeface="Verdana"/>
                <a:cs typeface="Verdana"/>
              </a:rPr>
              <a:t>Kuyruk modelleri analiste kuyruk sistemlerinin performansını tasarlamak ve değerlendirmek için güçlü bir araç sağlar.</a:t>
            </a:r>
          </a:p>
          <a:p>
            <a:pPr marL="367030" marR="23495" indent="-354965">
              <a:lnSpc>
                <a:spcPct val="101800"/>
              </a:lnSpc>
              <a:spcBef>
                <a:spcPts val="75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 smtClean="0">
                <a:latin typeface="Verdana"/>
                <a:cs typeface="Verdana"/>
              </a:rPr>
              <a:t>Sistem performansının tipik ölçüleri</a:t>
            </a:r>
          </a:p>
          <a:p>
            <a:pPr marL="567690" lvl="1" indent="-187960">
              <a:lnSpc>
                <a:spcPct val="100000"/>
              </a:lnSpc>
              <a:spcBef>
                <a:spcPts val="51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950" spc="5" dirty="0" smtClean="0">
                <a:latin typeface="Verdana"/>
                <a:cs typeface="Verdana"/>
              </a:rPr>
              <a:t>Servis kullanımı, bekleme hatlarının uzunluğu ve müşterilerin gecikmeleri</a:t>
            </a:r>
          </a:p>
          <a:p>
            <a:pPr marL="567690" lvl="1" indent="-187960">
              <a:lnSpc>
                <a:spcPct val="100000"/>
              </a:lnSpc>
              <a:spcBef>
                <a:spcPts val="51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950" spc="5" dirty="0" smtClean="0">
                <a:latin typeface="Verdana"/>
                <a:cs typeface="Verdana"/>
              </a:rPr>
              <a:t>Nispeten basit sistemler için: matematiksel olarak elle hesaplayın</a:t>
            </a:r>
          </a:p>
          <a:p>
            <a:pPr marL="567690" lvl="1" indent="-187960">
              <a:lnSpc>
                <a:spcPct val="100000"/>
              </a:lnSpc>
              <a:spcBef>
                <a:spcPts val="51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950" spc="5" dirty="0" smtClean="0">
                <a:latin typeface="Verdana"/>
                <a:cs typeface="Verdana"/>
              </a:rPr>
              <a:t>Karmaşık sistemlerin gerçekçi modelleri için: simülasyon genellikle gereklidir</a:t>
            </a:r>
            <a:endParaRPr sz="1950" spc="5" dirty="0" smtClean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3290" y="2470087"/>
            <a:ext cx="5405755" cy="1029335"/>
            <a:chOff x="2603290" y="2470087"/>
            <a:chExt cx="5405755" cy="1029335"/>
          </a:xfrm>
        </p:grpSpPr>
        <p:sp>
          <p:nvSpPr>
            <p:cNvPr id="6" name="object 6"/>
            <p:cNvSpPr/>
            <p:nvPr/>
          </p:nvSpPr>
          <p:spPr>
            <a:xfrm>
              <a:off x="7483144" y="270833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260426" y="0"/>
                  </a:moveTo>
                  <a:lnTo>
                    <a:pt x="213614" y="4196"/>
                  </a:lnTo>
                  <a:lnTo>
                    <a:pt x="169555" y="16296"/>
                  </a:lnTo>
                  <a:lnTo>
                    <a:pt x="128984" y="35563"/>
                  </a:lnTo>
                  <a:lnTo>
                    <a:pt x="92637" y="61262"/>
                  </a:lnTo>
                  <a:lnTo>
                    <a:pt x="61249" y="92656"/>
                  </a:lnTo>
                  <a:lnTo>
                    <a:pt x="35556" y="129011"/>
                  </a:lnTo>
                  <a:lnTo>
                    <a:pt x="16293" y="169589"/>
                  </a:lnTo>
                  <a:lnTo>
                    <a:pt x="4195" y="213657"/>
                  </a:lnTo>
                  <a:lnTo>
                    <a:pt x="0" y="260476"/>
                  </a:lnTo>
                  <a:lnTo>
                    <a:pt x="4195" y="307292"/>
                  </a:lnTo>
                  <a:lnTo>
                    <a:pt x="16293" y="351355"/>
                  </a:lnTo>
                  <a:lnTo>
                    <a:pt x="35556" y="391930"/>
                  </a:lnTo>
                  <a:lnTo>
                    <a:pt x="61249" y="428281"/>
                  </a:lnTo>
                  <a:lnTo>
                    <a:pt x="92637" y="459672"/>
                  </a:lnTo>
                  <a:lnTo>
                    <a:pt x="128984" y="485368"/>
                  </a:lnTo>
                  <a:lnTo>
                    <a:pt x="169555" y="504633"/>
                  </a:lnTo>
                  <a:lnTo>
                    <a:pt x="213614" y="516732"/>
                  </a:lnTo>
                  <a:lnTo>
                    <a:pt x="260426" y="520928"/>
                  </a:lnTo>
                  <a:lnTo>
                    <a:pt x="307237" y="516732"/>
                  </a:lnTo>
                  <a:lnTo>
                    <a:pt x="351296" y="504633"/>
                  </a:lnTo>
                  <a:lnTo>
                    <a:pt x="391867" y="485368"/>
                  </a:lnTo>
                  <a:lnTo>
                    <a:pt x="428214" y="459672"/>
                  </a:lnTo>
                  <a:lnTo>
                    <a:pt x="459602" y="428281"/>
                  </a:lnTo>
                  <a:lnTo>
                    <a:pt x="485296" y="391930"/>
                  </a:lnTo>
                  <a:lnTo>
                    <a:pt x="504559" y="351355"/>
                  </a:lnTo>
                  <a:lnTo>
                    <a:pt x="516656" y="307292"/>
                  </a:lnTo>
                  <a:lnTo>
                    <a:pt x="520852" y="260476"/>
                  </a:lnTo>
                  <a:lnTo>
                    <a:pt x="516656" y="213657"/>
                  </a:lnTo>
                  <a:lnTo>
                    <a:pt x="504559" y="169589"/>
                  </a:lnTo>
                  <a:lnTo>
                    <a:pt x="485296" y="129011"/>
                  </a:lnTo>
                  <a:lnTo>
                    <a:pt x="459602" y="92656"/>
                  </a:lnTo>
                  <a:lnTo>
                    <a:pt x="428214" y="61262"/>
                  </a:lnTo>
                  <a:lnTo>
                    <a:pt x="391867" y="35563"/>
                  </a:lnTo>
                  <a:lnTo>
                    <a:pt x="351296" y="16296"/>
                  </a:lnTo>
                  <a:lnTo>
                    <a:pt x="307237" y="4196"/>
                  </a:lnTo>
                  <a:lnTo>
                    <a:pt x="260426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83144" y="270833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0" y="260463"/>
                  </a:moveTo>
                  <a:lnTo>
                    <a:pt x="4195" y="213644"/>
                  </a:lnTo>
                  <a:lnTo>
                    <a:pt x="16292" y="169579"/>
                  </a:lnTo>
                  <a:lnTo>
                    <a:pt x="35555" y="129002"/>
                  </a:lnTo>
                  <a:lnTo>
                    <a:pt x="61248" y="92650"/>
                  </a:lnTo>
                  <a:lnTo>
                    <a:pt x="92636" y="61257"/>
                  </a:lnTo>
                  <a:lnTo>
                    <a:pt x="128983" y="35560"/>
                  </a:lnTo>
                  <a:lnTo>
                    <a:pt x="169554" y="16295"/>
                  </a:lnTo>
                  <a:lnTo>
                    <a:pt x="213613" y="4196"/>
                  </a:lnTo>
                  <a:lnTo>
                    <a:pt x="260425" y="0"/>
                  </a:lnTo>
                  <a:lnTo>
                    <a:pt x="307237" y="4196"/>
                  </a:lnTo>
                  <a:lnTo>
                    <a:pt x="351296" y="16295"/>
                  </a:lnTo>
                  <a:lnTo>
                    <a:pt x="391867" y="35560"/>
                  </a:lnTo>
                  <a:lnTo>
                    <a:pt x="428214" y="61257"/>
                  </a:lnTo>
                  <a:lnTo>
                    <a:pt x="459602" y="92650"/>
                  </a:lnTo>
                  <a:lnTo>
                    <a:pt x="485295" y="129002"/>
                  </a:lnTo>
                  <a:lnTo>
                    <a:pt x="504558" y="169579"/>
                  </a:lnTo>
                  <a:lnTo>
                    <a:pt x="516655" y="213644"/>
                  </a:lnTo>
                  <a:lnTo>
                    <a:pt x="520851" y="260463"/>
                  </a:lnTo>
                  <a:lnTo>
                    <a:pt x="516655" y="307282"/>
                  </a:lnTo>
                  <a:lnTo>
                    <a:pt x="504558" y="351347"/>
                  </a:lnTo>
                  <a:lnTo>
                    <a:pt x="485295" y="391924"/>
                  </a:lnTo>
                  <a:lnTo>
                    <a:pt x="459602" y="428277"/>
                  </a:lnTo>
                  <a:lnTo>
                    <a:pt x="428214" y="459669"/>
                  </a:lnTo>
                  <a:lnTo>
                    <a:pt x="391867" y="485366"/>
                  </a:lnTo>
                  <a:lnTo>
                    <a:pt x="351296" y="504632"/>
                  </a:lnTo>
                  <a:lnTo>
                    <a:pt x="307237" y="516731"/>
                  </a:lnTo>
                  <a:lnTo>
                    <a:pt x="260425" y="520927"/>
                  </a:lnTo>
                  <a:lnTo>
                    <a:pt x="213613" y="516731"/>
                  </a:lnTo>
                  <a:lnTo>
                    <a:pt x="169554" y="504632"/>
                  </a:lnTo>
                  <a:lnTo>
                    <a:pt x="128983" y="485366"/>
                  </a:lnTo>
                  <a:lnTo>
                    <a:pt x="92636" y="459669"/>
                  </a:lnTo>
                  <a:lnTo>
                    <a:pt x="61248" y="428277"/>
                  </a:lnTo>
                  <a:lnTo>
                    <a:pt x="35555" y="391924"/>
                  </a:lnTo>
                  <a:lnTo>
                    <a:pt x="16292" y="351347"/>
                  </a:lnTo>
                  <a:lnTo>
                    <a:pt x="4195" y="307282"/>
                  </a:lnTo>
                  <a:lnTo>
                    <a:pt x="0" y="260463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3258" y="2982772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653" y="0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4328" y="2943339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0" y="0"/>
                  </a:moveTo>
                  <a:lnTo>
                    <a:pt x="0" y="78879"/>
                  </a:lnTo>
                  <a:lnTo>
                    <a:pt x="78866" y="39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6572" y="270833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>
                  <a:moveTo>
                    <a:pt x="0" y="0"/>
                  </a:moveTo>
                  <a:lnTo>
                    <a:pt x="2086682" y="1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3258" y="2708338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5">
                  <a:moveTo>
                    <a:pt x="0" y="0"/>
                  </a:moveTo>
                  <a:lnTo>
                    <a:pt x="0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6575" y="3230917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>
                  <a:moveTo>
                    <a:pt x="2086682" y="0"/>
                  </a:moveTo>
                  <a:lnTo>
                    <a:pt x="0" y="1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0754" y="2708338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5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9915" y="2708338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5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97411" y="2708338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5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189" y="2982772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653" y="0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7272" y="2943339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0" y="0"/>
                  </a:moveTo>
                  <a:lnTo>
                    <a:pt x="0" y="78879"/>
                  </a:lnTo>
                  <a:lnTo>
                    <a:pt x="78866" y="39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6514" y="2513533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941325" y="894003"/>
                  </a:moveTo>
                  <a:lnTo>
                    <a:pt x="561314" y="894003"/>
                  </a:lnTo>
                  <a:lnTo>
                    <a:pt x="596976" y="929665"/>
                  </a:lnTo>
                  <a:lnTo>
                    <a:pt x="642886" y="960450"/>
                  </a:lnTo>
                  <a:lnTo>
                    <a:pt x="693851" y="980795"/>
                  </a:lnTo>
                  <a:lnTo>
                    <a:pt x="750023" y="985850"/>
                  </a:lnTo>
                  <a:lnTo>
                    <a:pt x="821372" y="975753"/>
                  </a:lnTo>
                  <a:lnTo>
                    <a:pt x="887768" y="945134"/>
                  </a:lnTo>
                  <a:lnTo>
                    <a:pt x="938796" y="899058"/>
                  </a:lnTo>
                  <a:lnTo>
                    <a:pt x="941325" y="894003"/>
                  </a:lnTo>
                  <a:close/>
                </a:path>
                <a:path w="1469389" h="986154">
                  <a:moveTo>
                    <a:pt x="362318" y="91948"/>
                  </a:moveTo>
                  <a:lnTo>
                    <a:pt x="316407" y="97027"/>
                  </a:lnTo>
                  <a:lnTo>
                    <a:pt x="270484" y="107264"/>
                  </a:lnTo>
                  <a:lnTo>
                    <a:pt x="229603" y="127660"/>
                  </a:lnTo>
                  <a:lnTo>
                    <a:pt x="198996" y="153200"/>
                  </a:lnTo>
                  <a:lnTo>
                    <a:pt x="168376" y="183832"/>
                  </a:lnTo>
                  <a:lnTo>
                    <a:pt x="148018" y="219671"/>
                  </a:lnTo>
                  <a:lnTo>
                    <a:pt x="132714" y="260540"/>
                  </a:lnTo>
                  <a:lnTo>
                    <a:pt x="127673" y="301396"/>
                  </a:lnTo>
                  <a:lnTo>
                    <a:pt x="132714" y="316712"/>
                  </a:lnTo>
                  <a:lnTo>
                    <a:pt x="132714" y="326936"/>
                  </a:lnTo>
                  <a:lnTo>
                    <a:pt x="81749" y="342277"/>
                  </a:lnTo>
                  <a:lnTo>
                    <a:pt x="35826" y="372897"/>
                  </a:lnTo>
                  <a:lnTo>
                    <a:pt x="10261" y="413765"/>
                  </a:lnTo>
                  <a:lnTo>
                    <a:pt x="5219" y="439331"/>
                  </a:lnTo>
                  <a:lnTo>
                    <a:pt x="0" y="464908"/>
                  </a:lnTo>
                  <a:lnTo>
                    <a:pt x="5219" y="500557"/>
                  </a:lnTo>
                  <a:lnTo>
                    <a:pt x="20523" y="531177"/>
                  </a:lnTo>
                  <a:lnTo>
                    <a:pt x="40881" y="556742"/>
                  </a:lnTo>
                  <a:lnTo>
                    <a:pt x="71488" y="577265"/>
                  </a:lnTo>
                  <a:lnTo>
                    <a:pt x="40881" y="623188"/>
                  </a:lnTo>
                  <a:lnTo>
                    <a:pt x="35826" y="643712"/>
                  </a:lnTo>
                  <a:lnTo>
                    <a:pt x="30619" y="669112"/>
                  </a:lnTo>
                  <a:lnTo>
                    <a:pt x="35826" y="694677"/>
                  </a:lnTo>
                  <a:lnTo>
                    <a:pt x="40881" y="725462"/>
                  </a:lnTo>
                  <a:lnTo>
                    <a:pt x="76542" y="766330"/>
                  </a:lnTo>
                  <a:lnTo>
                    <a:pt x="122453" y="796950"/>
                  </a:lnTo>
                  <a:lnTo>
                    <a:pt x="148018" y="801992"/>
                  </a:lnTo>
                  <a:lnTo>
                    <a:pt x="178638" y="807046"/>
                  </a:lnTo>
                  <a:lnTo>
                    <a:pt x="198996" y="807046"/>
                  </a:lnTo>
                  <a:lnTo>
                    <a:pt x="239864" y="858177"/>
                  </a:lnTo>
                  <a:lnTo>
                    <a:pt x="295884" y="894003"/>
                  </a:lnTo>
                  <a:lnTo>
                    <a:pt x="357111" y="914361"/>
                  </a:lnTo>
                  <a:lnTo>
                    <a:pt x="423544" y="924623"/>
                  </a:lnTo>
                  <a:lnTo>
                    <a:pt x="494868" y="919568"/>
                  </a:lnTo>
                  <a:lnTo>
                    <a:pt x="561314" y="894003"/>
                  </a:lnTo>
                  <a:lnTo>
                    <a:pt x="941325" y="894003"/>
                  </a:lnTo>
                  <a:lnTo>
                    <a:pt x="969352" y="837819"/>
                  </a:lnTo>
                  <a:lnTo>
                    <a:pt x="1173255" y="837819"/>
                  </a:lnTo>
                  <a:lnTo>
                    <a:pt x="1183678" y="832612"/>
                  </a:lnTo>
                  <a:lnTo>
                    <a:pt x="1239710" y="786688"/>
                  </a:lnTo>
                  <a:lnTo>
                    <a:pt x="1265262" y="720242"/>
                  </a:lnTo>
                  <a:lnTo>
                    <a:pt x="1270342" y="684580"/>
                  </a:lnTo>
                  <a:lnTo>
                    <a:pt x="1311198" y="674319"/>
                  </a:lnTo>
                  <a:lnTo>
                    <a:pt x="1346835" y="659015"/>
                  </a:lnTo>
                  <a:lnTo>
                    <a:pt x="1382687" y="638492"/>
                  </a:lnTo>
                  <a:lnTo>
                    <a:pt x="1413306" y="612927"/>
                  </a:lnTo>
                  <a:lnTo>
                    <a:pt x="1453972" y="551700"/>
                  </a:lnTo>
                  <a:lnTo>
                    <a:pt x="1469275" y="480212"/>
                  </a:lnTo>
                  <a:lnTo>
                    <a:pt x="1464259" y="444385"/>
                  </a:lnTo>
                  <a:lnTo>
                    <a:pt x="1459179" y="408724"/>
                  </a:lnTo>
                  <a:lnTo>
                    <a:pt x="1443875" y="377939"/>
                  </a:lnTo>
                  <a:lnTo>
                    <a:pt x="1423403" y="347319"/>
                  </a:lnTo>
                  <a:lnTo>
                    <a:pt x="1428623" y="316712"/>
                  </a:lnTo>
                  <a:lnTo>
                    <a:pt x="1423403" y="229908"/>
                  </a:lnTo>
                  <a:lnTo>
                    <a:pt x="1398003" y="183832"/>
                  </a:lnTo>
                  <a:lnTo>
                    <a:pt x="1357071" y="148183"/>
                  </a:lnTo>
                  <a:lnTo>
                    <a:pt x="1300899" y="122580"/>
                  </a:lnTo>
                  <a:lnTo>
                    <a:pt x="1299874" y="117360"/>
                  </a:lnTo>
                  <a:lnTo>
                    <a:pt x="474522" y="117360"/>
                  </a:lnTo>
                  <a:lnTo>
                    <a:pt x="418338" y="97027"/>
                  </a:lnTo>
                  <a:lnTo>
                    <a:pt x="362318" y="91948"/>
                  </a:lnTo>
                  <a:close/>
                </a:path>
                <a:path w="1469389" h="986154">
                  <a:moveTo>
                    <a:pt x="1173255" y="837819"/>
                  </a:moveTo>
                  <a:lnTo>
                    <a:pt x="969352" y="837819"/>
                  </a:lnTo>
                  <a:lnTo>
                    <a:pt x="1020381" y="858177"/>
                  </a:lnTo>
                  <a:lnTo>
                    <a:pt x="1076553" y="863396"/>
                  </a:lnTo>
                  <a:lnTo>
                    <a:pt x="1117269" y="858177"/>
                  </a:lnTo>
                  <a:lnTo>
                    <a:pt x="1153045" y="847915"/>
                  </a:lnTo>
                  <a:lnTo>
                    <a:pt x="1173255" y="837819"/>
                  </a:lnTo>
                  <a:close/>
                </a:path>
                <a:path w="1469389" h="986154">
                  <a:moveTo>
                    <a:pt x="637679" y="30556"/>
                  </a:moveTo>
                  <a:lnTo>
                    <a:pt x="591756" y="35636"/>
                  </a:lnTo>
                  <a:lnTo>
                    <a:pt x="545998" y="51092"/>
                  </a:lnTo>
                  <a:lnTo>
                    <a:pt x="505129" y="81711"/>
                  </a:lnTo>
                  <a:lnTo>
                    <a:pt x="474522" y="117360"/>
                  </a:lnTo>
                  <a:lnTo>
                    <a:pt x="1299874" y="117360"/>
                  </a:lnTo>
                  <a:lnTo>
                    <a:pt x="1295882" y="97027"/>
                  </a:lnTo>
                  <a:lnTo>
                    <a:pt x="1283574" y="76504"/>
                  </a:lnTo>
                  <a:lnTo>
                    <a:pt x="765340" y="76504"/>
                  </a:lnTo>
                  <a:lnTo>
                    <a:pt x="734707" y="56172"/>
                  </a:lnTo>
                  <a:lnTo>
                    <a:pt x="704151" y="40855"/>
                  </a:lnTo>
                  <a:lnTo>
                    <a:pt x="673519" y="35636"/>
                  </a:lnTo>
                  <a:lnTo>
                    <a:pt x="637679" y="30556"/>
                  </a:lnTo>
                  <a:close/>
                </a:path>
                <a:path w="1469389" h="986154">
                  <a:moveTo>
                    <a:pt x="897864" y="0"/>
                  </a:moveTo>
                  <a:lnTo>
                    <a:pt x="857211" y="5016"/>
                  </a:lnTo>
                  <a:lnTo>
                    <a:pt x="821372" y="20332"/>
                  </a:lnTo>
                  <a:lnTo>
                    <a:pt x="790740" y="45872"/>
                  </a:lnTo>
                  <a:lnTo>
                    <a:pt x="765340" y="76504"/>
                  </a:lnTo>
                  <a:lnTo>
                    <a:pt x="1283574" y="76504"/>
                  </a:lnTo>
                  <a:lnTo>
                    <a:pt x="1280566" y="71488"/>
                  </a:lnTo>
                  <a:lnTo>
                    <a:pt x="1260293" y="51092"/>
                  </a:lnTo>
                  <a:lnTo>
                    <a:pt x="1015301" y="51092"/>
                  </a:lnTo>
                  <a:lnTo>
                    <a:pt x="989749" y="30556"/>
                  </a:lnTo>
                  <a:lnTo>
                    <a:pt x="964336" y="15239"/>
                  </a:lnTo>
                  <a:lnTo>
                    <a:pt x="933716" y="5016"/>
                  </a:lnTo>
                  <a:lnTo>
                    <a:pt x="897864" y="0"/>
                  </a:lnTo>
                  <a:close/>
                </a:path>
                <a:path w="1469389" h="986154">
                  <a:moveTo>
                    <a:pt x="1137729" y="0"/>
                  </a:moveTo>
                  <a:lnTo>
                    <a:pt x="1101966" y="5016"/>
                  </a:lnTo>
                  <a:lnTo>
                    <a:pt x="1071333" y="15239"/>
                  </a:lnTo>
                  <a:lnTo>
                    <a:pt x="1040841" y="30556"/>
                  </a:lnTo>
                  <a:lnTo>
                    <a:pt x="1015301" y="51092"/>
                  </a:lnTo>
                  <a:lnTo>
                    <a:pt x="1260293" y="51092"/>
                  </a:lnTo>
                  <a:lnTo>
                    <a:pt x="1244930" y="35636"/>
                  </a:lnTo>
                  <a:lnTo>
                    <a:pt x="1198994" y="10236"/>
                  </a:lnTo>
                  <a:lnTo>
                    <a:pt x="113772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05811" y="2472601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941096" y="894054"/>
                  </a:moveTo>
                  <a:lnTo>
                    <a:pt x="561136" y="894054"/>
                  </a:lnTo>
                  <a:lnTo>
                    <a:pt x="596798" y="929716"/>
                  </a:lnTo>
                  <a:lnTo>
                    <a:pt x="642721" y="960501"/>
                  </a:lnTo>
                  <a:lnTo>
                    <a:pt x="693686" y="980859"/>
                  </a:lnTo>
                  <a:lnTo>
                    <a:pt x="749858" y="986066"/>
                  </a:lnTo>
                  <a:lnTo>
                    <a:pt x="821347" y="975817"/>
                  </a:lnTo>
                  <a:lnTo>
                    <a:pt x="887615" y="945197"/>
                  </a:lnTo>
                  <a:lnTo>
                    <a:pt x="938568" y="899109"/>
                  </a:lnTo>
                  <a:lnTo>
                    <a:pt x="941096" y="894054"/>
                  </a:lnTo>
                  <a:close/>
                </a:path>
                <a:path w="1469389" h="986154">
                  <a:moveTo>
                    <a:pt x="362153" y="92024"/>
                  </a:moveTo>
                  <a:lnTo>
                    <a:pt x="316230" y="97104"/>
                  </a:lnTo>
                  <a:lnTo>
                    <a:pt x="270306" y="107340"/>
                  </a:lnTo>
                  <a:lnTo>
                    <a:pt x="229438" y="127736"/>
                  </a:lnTo>
                  <a:lnTo>
                    <a:pt x="198818" y="153276"/>
                  </a:lnTo>
                  <a:lnTo>
                    <a:pt x="168376" y="183908"/>
                  </a:lnTo>
                  <a:lnTo>
                    <a:pt x="147853" y="219684"/>
                  </a:lnTo>
                  <a:lnTo>
                    <a:pt x="132549" y="260604"/>
                  </a:lnTo>
                  <a:lnTo>
                    <a:pt x="127495" y="301472"/>
                  </a:lnTo>
                  <a:lnTo>
                    <a:pt x="132549" y="316776"/>
                  </a:lnTo>
                  <a:lnTo>
                    <a:pt x="132549" y="327012"/>
                  </a:lnTo>
                  <a:lnTo>
                    <a:pt x="81584" y="342328"/>
                  </a:lnTo>
                  <a:lnTo>
                    <a:pt x="35661" y="372948"/>
                  </a:lnTo>
                  <a:lnTo>
                    <a:pt x="10096" y="413829"/>
                  </a:lnTo>
                  <a:lnTo>
                    <a:pt x="0" y="464959"/>
                  </a:lnTo>
                  <a:lnTo>
                    <a:pt x="5041" y="500621"/>
                  </a:lnTo>
                  <a:lnTo>
                    <a:pt x="20358" y="531228"/>
                  </a:lnTo>
                  <a:lnTo>
                    <a:pt x="40703" y="556806"/>
                  </a:lnTo>
                  <a:lnTo>
                    <a:pt x="71323" y="577329"/>
                  </a:lnTo>
                  <a:lnTo>
                    <a:pt x="40703" y="623239"/>
                  </a:lnTo>
                  <a:lnTo>
                    <a:pt x="35661" y="643775"/>
                  </a:lnTo>
                  <a:lnTo>
                    <a:pt x="30619" y="669163"/>
                  </a:lnTo>
                  <a:lnTo>
                    <a:pt x="35661" y="694728"/>
                  </a:lnTo>
                  <a:lnTo>
                    <a:pt x="40703" y="725512"/>
                  </a:lnTo>
                  <a:lnTo>
                    <a:pt x="76530" y="766394"/>
                  </a:lnTo>
                  <a:lnTo>
                    <a:pt x="122453" y="797013"/>
                  </a:lnTo>
                  <a:lnTo>
                    <a:pt x="147853" y="802055"/>
                  </a:lnTo>
                  <a:lnTo>
                    <a:pt x="178473" y="807262"/>
                  </a:lnTo>
                  <a:lnTo>
                    <a:pt x="198818" y="807262"/>
                  </a:lnTo>
                  <a:lnTo>
                    <a:pt x="239699" y="858240"/>
                  </a:lnTo>
                  <a:lnTo>
                    <a:pt x="295884" y="894054"/>
                  </a:lnTo>
                  <a:lnTo>
                    <a:pt x="357111" y="914412"/>
                  </a:lnTo>
                  <a:lnTo>
                    <a:pt x="423379" y="924674"/>
                  </a:lnTo>
                  <a:lnTo>
                    <a:pt x="494868" y="919632"/>
                  </a:lnTo>
                  <a:lnTo>
                    <a:pt x="561136" y="894054"/>
                  </a:lnTo>
                  <a:lnTo>
                    <a:pt x="941096" y="894054"/>
                  </a:lnTo>
                  <a:lnTo>
                    <a:pt x="969200" y="837882"/>
                  </a:lnTo>
                  <a:lnTo>
                    <a:pt x="1173103" y="837882"/>
                  </a:lnTo>
                  <a:lnTo>
                    <a:pt x="1183525" y="832675"/>
                  </a:lnTo>
                  <a:lnTo>
                    <a:pt x="1239697" y="786739"/>
                  </a:lnTo>
                  <a:lnTo>
                    <a:pt x="1265097" y="720305"/>
                  </a:lnTo>
                  <a:lnTo>
                    <a:pt x="1270317" y="684644"/>
                  </a:lnTo>
                  <a:lnTo>
                    <a:pt x="1311046" y="674382"/>
                  </a:lnTo>
                  <a:lnTo>
                    <a:pt x="1346822" y="659079"/>
                  </a:lnTo>
                  <a:lnTo>
                    <a:pt x="1382534" y="638556"/>
                  </a:lnTo>
                  <a:lnTo>
                    <a:pt x="1413090" y="612990"/>
                  </a:lnTo>
                  <a:lnTo>
                    <a:pt x="1454010" y="551764"/>
                  </a:lnTo>
                  <a:lnTo>
                    <a:pt x="1469326" y="480263"/>
                  </a:lnTo>
                  <a:lnTo>
                    <a:pt x="1464106" y="444436"/>
                  </a:lnTo>
                  <a:lnTo>
                    <a:pt x="1459026" y="408774"/>
                  </a:lnTo>
                  <a:lnTo>
                    <a:pt x="1443710" y="377964"/>
                  </a:lnTo>
                  <a:lnTo>
                    <a:pt x="1423390" y="347408"/>
                  </a:lnTo>
                  <a:lnTo>
                    <a:pt x="1428407" y="316776"/>
                  </a:lnTo>
                  <a:lnTo>
                    <a:pt x="1423390" y="229984"/>
                  </a:lnTo>
                  <a:lnTo>
                    <a:pt x="1397774" y="183908"/>
                  </a:lnTo>
                  <a:lnTo>
                    <a:pt x="1356918" y="148196"/>
                  </a:lnTo>
                  <a:lnTo>
                    <a:pt x="1300949" y="122643"/>
                  </a:lnTo>
                  <a:lnTo>
                    <a:pt x="1299885" y="117436"/>
                  </a:lnTo>
                  <a:lnTo>
                    <a:pt x="474345" y="117436"/>
                  </a:lnTo>
                  <a:lnTo>
                    <a:pt x="418338" y="97104"/>
                  </a:lnTo>
                  <a:lnTo>
                    <a:pt x="362153" y="92024"/>
                  </a:lnTo>
                  <a:close/>
                </a:path>
                <a:path w="1469389" h="986154">
                  <a:moveTo>
                    <a:pt x="1173103" y="837882"/>
                  </a:moveTo>
                  <a:lnTo>
                    <a:pt x="969200" y="837882"/>
                  </a:lnTo>
                  <a:lnTo>
                    <a:pt x="1020356" y="858240"/>
                  </a:lnTo>
                  <a:lnTo>
                    <a:pt x="1076388" y="863447"/>
                  </a:lnTo>
                  <a:lnTo>
                    <a:pt x="1117257" y="858240"/>
                  </a:lnTo>
                  <a:lnTo>
                    <a:pt x="1152893" y="847979"/>
                  </a:lnTo>
                  <a:lnTo>
                    <a:pt x="1173103" y="837882"/>
                  </a:lnTo>
                  <a:close/>
                </a:path>
                <a:path w="1469389" h="986154">
                  <a:moveTo>
                    <a:pt x="637679" y="30632"/>
                  </a:moveTo>
                  <a:lnTo>
                    <a:pt x="591756" y="35712"/>
                  </a:lnTo>
                  <a:lnTo>
                    <a:pt x="545833" y="51168"/>
                  </a:lnTo>
                  <a:lnTo>
                    <a:pt x="504952" y="81787"/>
                  </a:lnTo>
                  <a:lnTo>
                    <a:pt x="474345" y="117436"/>
                  </a:lnTo>
                  <a:lnTo>
                    <a:pt x="1299885" y="117436"/>
                  </a:lnTo>
                  <a:lnTo>
                    <a:pt x="1295730" y="97104"/>
                  </a:lnTo>
                  <a:lnTo>
                    <a:pt x="1283451" y="76568"/>
                  </a:lnTo>
                  <a:lnTo>
                    <a:pt x="765175" y="76568"/>
                  </a:lnTo>
                  <a:lnTo>
                    <a:pt x="734555" y="56172"/>
                  </a:lnTo>
                  <a:lnTo>
                    <a:pt x="703922" y="40932"/>
                  </a:lnTo>
                  <a:lnTo>
                    <a:pt x="673366" y="35712"/>
                  </a:lnTo>
                  <a:lnTo>
                    <a:pt x="637679" y="30632"/>
                  </a:lnTo>
                  <a:close/>
                </a:path>
                <a:path w="1469389" h="986154">
                  <a:moveTo>
                    <a:pt x="897915" y="0"/>
                  </a:moveTo>
                  <a:lnTo>
                    <a:pt x="856995" y="5080"/>
                  </a:lnTo>
                  <a:lnTo>
                    <a:pt x="821347" y="20396"/>
                  </a:lnTo>
                  <a:lnTo>
                    <a:pt x="790727" y="45948"/>
                  </a:lnTo>
                  <a:lnTo>
                    <a:pt x="765175" y="76568"/>
                  </a:lnTo>
                  <a:lnTo>
                    <a:pt x="1283451" y="76568"/>
                  </a:lnTo>
                  <a:lnTo>
                    <a:pt x="1280414" y="71488"/>
                  </a:lnTo>
                  <a:lnTo>
                    <a:pt x="1260130" y="51168"/>
                  </a:lnTo>
                  <a:lnTo>
                    <a:pt x="1015136" y="51168"/>
                  </a:lnTo>
                  <a:lnTo>
                    <a:pt x="989736" y="30632"/>
                  </a:lnTo>
                  <a:lnTo>
                    <a:pt x="964183" y="15316"/>
                  </a:lnTo>
                  <a:lnTo>
                    <a:pt x="933564" y="5080"/>
                  </a:lnTo>
                  <a:lnTo>
                    <a:pt x="897915" y="0"/>
                  </a:lnTo>
                  <a:close/>
                </a:path>
                <a:path w="1469389" h="986154">
                  <a:moveTo>
                    <a:pt x="1137577" y="0"/>
                  </a:moveTo>
                  <a:lnTo>
                    <a:pt x="1101940" y="5080"/>
                  </a:lnTo>
                  <a:lnTo>
                    <a:pt x="1071308" y="15316"/>
                  </a:lnTo>
                  <a:lnTo>
                    <a:pt x="1040688" y="30632"/>
                  </a:lnTo>
                  <a:lnTo>
                    <a:pt x="1015136" y="51168"/>
                  </a:lnTo>
                  <a:lnTo>
                    <a:pt x="1260130" y="51168"/>
                  </a:lnTo>
                  <a:lnTo>
                    <a:pt x="1244701" y="35712"/>
                  </a:lnTo>
                  <a:lnTo>
                    <a:pt x="1198829" y="10299"/>
                  </a:lnTo>
                  <a:lnTo>
                    <a:pt x="1137577" y="0"/>
                  </a:lnTo>
                  <a:close/>
                </a:path>
              </a:pathLst>
            </a:custGeom>
            <a:solidFill>
              <a:srgbClr val="FFB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05813" y="2472610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132547" y="327008"/>
                  </a:moveTo>
                  <a:lnTo>
                    <a:pt x="81579" y="342322"/>
                  </a:lnTo>
                  <a:lnTo>
                    <a:pt x="35659" y="372950"/>
                  </a:lnTo>
                  <a:lnTo>
                    <a:pt x="10092" y="413822"/>
                  </a:lnTo>
                  <a:lnTo>
                    <a:pt x="5046" y="439388"/>
                  </a:lnTo>
                  <a:lnTo>
                    <a:pt x="0" y="464954"/>
                  </a:lnTo>
                  <a:lnTo>
                    <a:pt x="5046" y="500616"/>
                  </a:lnTo>
                  <a:lnTo>
                    <a:pt x="20353" y="531230"/>
                  </a:lnTo>
                  <a:lnTo>
                    <a:pt x="40705" y="556796"/>
                  </a:lnTo>
                  <a:lnTo>
                    <a:pt x="71321" y="577320"/>
                  </a:lnTo>
                  <a:lnTo>
                    <a:pt x="40705" y="623241"/>
                  </a:lnTo>
                  <a:lnTo>
                    <a:pt x="35659" y="643765"/>
                  </a:lnTo>
                  <a:lnTo>
                    <a:pt x="30614" y="669162"/>
                  </a:lnTo>
                  <a:lnTo>
                    <a:pt x="35659" y="694727"/>
                  </a:lnTo>
                  <a:lnTo>
                    <a:pt x="40705" y="725511"/>
                  </a:lnTo>
                  <a:lnTo>
                    <a:pt x="76531" y="766390"/>
                  </a:lnTo>
                  <a:lnTo>
                    <a:pt x="122458" y="797004"/>
                  </a:lnTo>
                  <a:lnTo>
                    <a:pt x="147854" y="802046"/>
                  </a:lnTo>
                  <a:lnTo>
                    <a:pt x="178468" y="807263"/>
                  </a:lnTo>
                  <a:lnTo>
                    <a:pt x="188726" y="807263"/>
                  </a:lnTo>
                  <a:lnTo>
                    <a:pt x="198822" y="807263"/>
                  </a:lnTo>
                  <a:lnTo>
                    <a:pt x="239694" y="858232"/>
                  </a:lnTo>
                  <a:lnTo>
                    <a:pt x="295880" y="894057"/>
                  </a:lnTo>
                  <a:lnTo>
                    <a:pt x="357107" y="914412"/>
                  </a:lnTo>
                  <a:lnTo>
                    <a:pt x="423382" y="924670"/>
                  </a:lnTo>
                  <a:lnTo>
                    <a:pt x="494867" y="919629"/>
                  </a:lnTo>
                  <a:lnTo>
                    <a:pt x="561142" y="894057"/>
                  </a:lnTo>
                  <a:lnTo>
                    <a:pt x="596804" y="929719"/>
                  </a:lnTo>
                  <a:lnTo>
                    <a:pt x="642724" y="960502"/>
                  </a:lnTo>
                  <a:lnTo>
                    <a:pt x="693692" y="980857"/>
                  </a:lnTo>
                  <a:lnTo>
                    <a:pt x="749864" y="986068"/>
                  </a:lnTo>
                  <a:lnTo>
                    <a:pt x="785505" y="980857"/>
                  </a:lnTo>
                  <a:lnTo>
                    <a:pt x="821350" y="975809"/>
                  </a:lnTo>
                  <a:lnTo>
                    <a:pt x="887618" y="945195"/>
                  </a:lnTo>
                  <a:lnTo>
                    <a:pt x="938572" y="899105"/>
                  </a:lnTo>
                  <a:lnTo>
                    <a:pt x="953886" y="868491"/>
                  </a:lnTo>
                  <a:lnTo>
                    <a:pt x="969199" y="837877"/>
                  </a:lnTo>
                  <a:lnTo>
                    <a:pt x="1020357" y="858232"/>
                  </a:lnTo>
                  <a:lnTo>
                    <a:pt x="1076394" y="863443"/>
                  </a:lnTo>
                  <a:lnTo>
                    <a:pt x="1117252" y="858232"/>
                  </a:lnTo>
                  <a:lnTo>
                    <a:pt x="1183521" y="832666"/>
                  </a:lnTo>
                  <a:lnTo>
                    <a:pt x="1239693" y="786739"/>
                  </a:lnTo>
                  <a:lnTo>
                    <a:pt x="1265102" y="720300"/>
                  </a:lnTo>
                  <a:lnTo>
                    <a:pt x="1270320" y="684638"/>
                  </a:lnTo>
                  <a:lnTo>
                    <a:pt x="1311043" y="674379"/>
                  </a:lnTo>
                  <a:lnTo>
                    <a:pt x="1346819" y="659072"/>
                  </a:lnTo>
                  <a:lnTo>
                    <a:pt x="1382528" y="638548"/>
                  </a:lnTo>
                  <a:lnTo>
                    <a:pt x="1413087" y="612982"/>
                  </a:lnTo>
                  <a:lnTo>
                    <a:pt x="1454014" y="551754"/>
                  </a:lnTo>
                  <a:lnTo>
                    <a:pt x="1469327" y="480261"/>
                  </a:lnTo>
                  <a:lnTo>
                    <a:pt x="1464110" y="444436"/>
                  </a:lnTo>
                  <a:lnTo>
                    <a:pt x="1459028" y="408774"/>
                  </a:lnTo>
                  <a:lnTo>
                    <a:pt x="1443714" y="377964"/>
                  </a:lnTo>
                  <a:lnTo>
                    <a:pt x="1423387" y="347404"/>
                  </a:lnTo>
                  <a:lnTo>
                    <a:pt x="1428401" y="316777"/>
                  </a:lnTo>
                  <a:lnTo>
                    <a:pt x="1433483" y="286149"/>
                  </a:lnTo>
                  <a:lnTo>
                    <a:pt x="1423387" y="229976"/>
                  </a:lnTo>
                  <a:lnTo>
                    <a:pt x="1397774" y="183900"/>
                  </a:lnTo>
                  <a:lnTo>
                    <a:pt x="1356915" y="148190"/>
                  </a:lnTo>
                  <a:lnTo>
                    <a:pt x="1300947" y="122645"/>
                  </a:lnTo>
                  <a:lnTo>
                    <a:pt x="1280416" y="71486"/>
                  </a:lnTo>
                  <a:lnTo>
                    <a:pt x="1244707" y="35709"/>
                  </a:lnTo>
                  <a:lnTo>
                    <a:pt x="1198834" y="10299"/>
                  </a:lnTo>
                  <a:lnTo>
                    <a:pt x="1137580" y="0"/>
                  </a:lnTo>
                  <a:lnTo>
                    <a:pt x="1101939" y="5081"/>
                  </a:lnTo>
                  <a:lnTo>
                    <a:pt x="1071312" y="15313"/>
                  </a:lnTo>
                  <a:lnTo>
                    <a:pt x="1040685" y="30627"/>
                  </a:lnTo>
                  <a:lnTo>
                    <a:pt x="1015140" y="51158"/>
                  </a:lnTo>
                  <a:lnTo>
                    <a:pt x="989730" y="30627"/>
                  </a:lnTo>
                  <a:lnTo>
                    <a:pt x="964185" y="15313"/>
                  </a:lnTo>
                  <a:lnTo>
                    <a:pt x="933558" y="5081"/>
                  </a:lnTo>
                  <a:lnTo>
                    <a:pt x="897917" y="0"/>
                  </a:lnTo>
                  <a:lnTo>
                    <a:pt x="856991" y="5081"/>
                  </a:lnTo>
                  <a:lnTo>
                    <a:pt x="821350" y="20395"/>
                  </a:lnTo>
                  <a:lnTo>
                    <a:pt x="790723" y="45941"/>
                  </a:lnTo>
                  <a:lnTo>
                    <a:pt x="765178" y="76568"/>
                  </a:lnTo>
                  <a:lnTo>
                    <a:pt x="734551" y="56172"/>
                  </a:lnTo>
                  <a:lnTo>
                    <a:pt x="703924" y="40926"/>
                  </a:lnTo>
                  <a:lnTo>
                    <a:pt x="673364" y="35709"/>
                  </a:lnTo>
                  <a:lnTo>
                    <a:pt x="637676" y="30627"/>
                  </a:lnTo>
                  <a:lnTo>
                    <a:pt x="591756" y="35709"/>
                  </a:lnTo>
                  <a:lnTo>
                    <a:pt x="545836" y="51158"/>
                  </a:lnTo>
                  <a:lnTo>
                    <a:pt x="504957" y="81786"/>
                  </a:lnTo>
                  <a:lnTo>
                    <a:pt x="474343" y="117427"/>
                  </a:lnTo>
                  <a:lnTo>
                    <a:pt x="418334" y="97099"/>
                  </a:lnTo>
                  <a:lnTo>
                    <a:pt x="362148" y="92017"/>
                  </a:lnTo>
                  <a:lnTo>
                    <a:pt x="316228" y="97099"/>
                  </a:lnTo>
                  <a:lnTo>
                    <a:pt x="270308" y="107331"/>
                  </a:lnTo>
                  <a:lnTo>
                    <a:pt x="229436" y="127727"/>
                  </a:lnTo>
                  <a:lnTo>
                    <a:pt x="198822" y="153272"/>
                  </a:lnTo>
                  <a:lnTo>
                    <a:pt x="168378" y="183900"/>
                  </a:lnTo>
                  <a:lnTo>
                    <a:pt x="147854" y="219677"/>
                  </a:lnTo>
                  <a:lnTo>
                    <a:pt x="132547" y="260604"/>
                  </a:lnTo>
                  <a:lnTo>
                    <a:pt x="127499" y="301463"/>
                  </a:lnTo>
                  <a:lnTo>
                    <a:pt x="132547" y="316777"/>
                  </a:lnTo>
                  <a:lnTo>
                    <a:pt x="132547" y="327008"/>
                  </a:lnTo>
                  <a:close/>
                </a:path>
                <a:path w="1469389" h="986154">
                  <a:moveTo>
                    <a:pt x="71321" y="577320"/>
                  </a:moveTo>
                  <a:lnTo>
                    <a:pt x="112193" y="592627"/>
                  </a:lnTo>
                  <a:lnTo>
                    <a:pt x="147854" y="597675"/>
                  </a:lnTo>
                  <a:lnTo>
                    <a:pt x="153072" y="597675"/>
                  </a:lnTo>
                  <a:lnTo>
                    <a:pt x="158113" y="597675"/>
                  </a:lnTo>
                </a:path>
                <a:path w="1469389" h="986154">
                  <a:moveTo>
                    <a:pt x="198822" y="807263"/>
                  </a:moveTo>
                  <a:lnTo>
                    <a:pt x="219340" y="802046"/>
                  </a:lnTo>
                  <a:lnTo>
                    <a:pt x="234646" y="797004"/>
                  </a:lnTo>
                </a:path>
                <a:path w="1469389" h="986154">
                  <a:moveTo>
                    <a:pt x="535570" y="853184"/>
                  </a:moveTo>
                  <a:lnTo>
                    <a:pt x="545836" y="873539"/>
                  </a:lnTo>
                  <a:lnTo>
                    <a:pt x="561142" y="894057"/>
                  </a:lnTo>
                </a:path>
                <a:path w="1469389" h="986154">
                  <a:moveTo>
                    <a:pt x="969199" y="837877"/>
                  </a:moveTo>
                  <a:lnTo>
                    <a:pt x="974417" y="817352"/>
                  </a:lnTo>
                  <a:lnTo>
                    <a:pt x="979499" y="791787"/>
                  </a:lnTo>
                </a:path>
                <a:path w="1469389" h="986154">
                  <a:moveTo>
                    <a:pt x="1270320" y="684638"/>
                  </a:moveTo>
                  <a:lnTo>
                    <a:pt x="1265102" y="633500"/>
                  </a:lnTo>
                  <a:lnTo>
                    <a:pt x="1239693" y="592627"/>
                  </a:lnTo>
                  <a:lnTo>
                    <a:pt x="1209066" y="551754"/>
                  </a:lnTo>
                  <a:lnTo>
                    <a:pt x="1163125" y="526182"/>
                  </a:lnTo>
                </a:path>
                <a:path w="1469389" h="986154">
                  <a:moveTo>
                    <a:pt x="1372229" y="408774"/>
                  </a:moveTo>
                  <a:lnTo>
                    <a:pt x="1397774" y="383202"/>
                  </a:lnTo>
                  <a:lnTo>
                    <a:pt x="1423387" y="347404"/>
                  </a:lnTo>
                </a:path>
                <a:path w="1469389" h="986154">
                  <a:moveTo>
                    <a:pt x="1305961" y="153272"/>
                  </a:moveTo>
                  <a:lnTo>
                    <a:pt x="1305961" y="148190"/>
                  </a:lnTo>
                  <a:lnTo>
                    <a:pt x="1305961" y="137959"/>
                  </a:lnTo>
                  <a:lnTo>
                    <a:pt x="1300947" y="122645"/>
                  </a:lnTo>
                </a:path>
                <a:path w="1469389" h="986154">
                  <a:moveTo>
                    <a:pt x="1015140" y="51158"/>
                  </a:moveTo>
                  <a:lnTo>
                    <a:pt x="999826" y="71486"/>
                  </a:lnTo>
                  <a:lnTo>
                    <a:pt x="989730" y="92017"/>
                  </a:lnTo>
                </a:path>
                <a:path w="1469389" h="986154">
                  <a:moveTo>
                    <a:pt x="765178" y="76568"/>
                  </a:moveTo>
                  <a:lnTo>
                    <a:pt x="749864" y="107331"/>
                  </a:lnTo>
                </a:path>
                <a:path w="1469389" h="986154">
                  <a:moveTo>
                    <a:pt x="520263" y="148190"/>
                  </a:moveTo>
                  <a:lnTo>
                    <a:pt x="474343" y="117427"/>
                  </a:lnTo>
                </a:path>
                <a:path w="1469389" h="986154">
                  <a:moveTo>
                    <a:pt x="132547" y="327008"/>
                  </a:moveTo>
                  <a:lnTo>
                    <a:pt x="137765" y="342322"/>
                  </a:lnTo>
                  <a:lnTo>
                    <a:pt x="137765" y="362650"/>
                  </a:lnTo>
                </a:path>
              </a:pathLst>
            </a:custGeom>
            <a:ln w="5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65085" y="3275405"/>
            <a:ext cx="60101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tr-TR" sz="1250" spc="-10" dirty="0" smtClean="0">
                <a:latin typeface="Times New Roman"/>
                <a:cs typeface="Times New Roman"/>
              </a:rPr>
              <a:t>Sunucu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22" name="object 22"/>
          <p:cNvSpPr txBox="1"/>
          <p:nvPr/>
        </p:nvSpPr>
        <p:spPr>
          <a:xfrm>
            <a:off x="5342013" y="3275405"/>
            <a:ext cx="132124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tr-TR" sz="1250" spc="-20" dirty="0" smtClean="0">
                <a:latin typeface="Times New Roman"/>
                <a:cs typeface="Times New Roman"/>
              </a:rPr>
              <a:t>Bekleme hattı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6784" y="2841388"/>
            <a:ext cx="1437233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tr-TR" sz="1250" spc="-5" dirty="0" smtClean="0">
                <a:latin typeface="Times New Roman"/>
                <a:cs typeface="Times New Roman"/>
              </a:rPr>
              <a:t>Arama yapan nüfus</a:t>
            </a:r>
            <a:endParaRPr sz="1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75" y="3973144"/>
            <a:ext cx="5267960" cy="7721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265"/>
              </a:spcBef>
            </a:pPr>
            <a:r>
              <a:rPr lang="tr-TR" sz="2450" b="1" spc="20" dirty="0"/>
              <a:t>Koruma Denklemi veya Küçük Yasa</a:t>
            </a:r>
            <a:endParaRPr sz="2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149517"/>
            <a:ext cx="5171440" cy="9010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260"/>
              </a:spcBef>
            </a:pPr>
            <a:r>
              <a:rPr lang="tr-TR" spc="-5" dirty="0"/>
              <a:t>Koruma Denklemi: Küçük Yasa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78788"/>
            <a:ext cx="7669530" cy="987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>
                <a:latin typeface="Verdana"/>
                <a:cs typeface="Verdana"/>
              </a:rPr>
              <a:t>Kuyruk teorisinde en yaygın teoremlerden biri</a:t>
            </a:r>
          </a:p>
          <a:p>
            <a:pPr marL="367030" indent="-35496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>
                <a:latin typeface="Verdana"/>
                <a:cs typeface="Verdana"/>
              </a:rPr>
              <a:t>Sistemdeki ortalama müşteri sayısı</a:t>
            </a:r>
          </a:p>
          <a:p>
            <a:pPr marL="367030" indent="-35496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10" dirty="0">
                <a:latin typeface="Verdana"/>
                <a:cs typeface="Verdana"/>
              </a:rPr>
              <a:t>Koruma denklemi (diğer adıyla </a:t>
            </a:r>
            <a:r>
              <a:rPr lang="tr-TR" sz="2050" spc="10" dirty="0" err="1">
                <a:latin typeface="Verdana"/>
                <a:cs typeface="Verdana"/>
              </a:rPr>
              <a:t>Little</a:t>
            </a:r>
            <a:r>
              <a:rPr lang="tr-TR" sz="2050" spc="10" dirty="0">
                <a:latin typeface="Verdana"/>
                <a:cs typeface="Verdana"/>
              </a:rPr>
              <a:t> yasası)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6336" y="4793092"/>
            <a:ext cx="596836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tr-TR" sz="1850" dirty="0">
                <a:latin typeface="Times New Roman"/>
                <a:cs typeface="Times New Roman"/>
              </a:rPr>
              <a:t>sistemdeki ortalama sayı = varış oranı × ortalama sistem süresi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7240" y="3434715"/>
            <a:ext cx="119964" cy="122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60367"/>
              </p:ext>
            </p:extLst>
          </p:nvPr>
        </p:nvGraphicFramePr>
        <p:xfrm>
          <a:off x="3815054" y="2830447"/>
          <a:ext cx="2662553" cy="1330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lang="tr-TR" sz="1850" spc="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Siyah kutu</a:t>
                      </a:r>
                      <a:endParaRPr sz="185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83566" y="3448100"/>
            <a:ext cx="119964" cy="122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8411" y="3341204"/>
            <a:ext cx="80899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1650" b="1" dirty="0">
                <a:latin typeface="Arial"/>
                <a:cs typeface="Arial"/>
              </a:rPr>
              <a:t>Geliş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6558775" y="3341204"/>
            <a:ext cx="1136015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1650" b="1" dirty="0">
                <a:latin typeface="Arial"/>
                <a:cs typeface="Arial"/>
              </a:rPr>
              <a:t>Gidiş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049" y="149517"/>
            <a:ext cx="6381651" cy="228780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 marR="777240">
              <a:lnSpc>
                <a:spcPts val="3420"/>
              </a:lnSpc>
              <a:spcBef>
                <a:spcPts val="260"/>
              </a:spcBef>
            </a:pPr>
            <a:r>
              <a:rPr lang="tr-TR" sz="2900" spc="-5" dirty="0">
                <a:latin typeface="Verdana"/>
                <a:cs typeface="Verdana"/>
              </a:rPr>
              <a:t>Koruma Denklemi: Küçük Yasa</a:t>
            </a:r>
          </a:p>
          <a:p>
            <a:pPr marL="379730" indent="-354965">
              <a:lnSpc>
                <a:spcPct val="100000"/>
              </a:lnSpc>
              <a:spcBef>
                <a:spcPts val="1910"/>
              </a:spcBef>
              <a:buClr>
                <a:srgbClr val="003366"/>
              </a:buClr>
              <a:buSzPct val="119512"/>
              <a:buChar char="•"/>
              <a:tabLst>
                <a:tab pos="379730" algn="l"/>
                <a:tab pos="380365" algn="l"/>
              </a:tabLst>
            </a:pPr>
            <a:r>
              <a:rPr lang="tr-TR" sz="2050" spc="5" dirty="0">
                <a:latin typeface="Verdana"/>
                <a:cs typeface="Verdana"/>
              </a:rPr>
              <a:t>Koruma denklemi (diğer adıyla </a:t>
            </a:r>
            <a:r>
              <a:rPr lang="tr-TR" sz="2050" spc="5" dirty="0" err="1">
                <a:latin typeface="Verdana"/>
                <a:cs typeface="Verdana"/>
              </a:rPr>
              <a:t>Little</a:t>
            </a:r>
            <a:r>
              <a:rPr lang="tr-TR" sz="2050" spc="5" dirty="0">
                <a:latin typeface="Verdana"/>
                <a:cs typeface="Verdana"/>
              </a:rPr>
              <a:t> </a:t>
            </a:r>
            <a:r>
              <a:rPr lang="tr-TR" sz="2050" spc="5" dirty="0" smtClean="0">
                <a:latin typeface="Verdana"/>
                <a:cs typeface="Verdana"/>
              </a:rPr>
              <a:t>yasası)</a:t>
            </a:r>
          </a:p>
          <a:p>
            <a:pPr marL="3401695">
              <a:lnSpc>
                <a:spcPct val="100000"/>
              </a:lnSpc>
              <a:spcBef>
                <a:spcPts val="2695"/>
              </a:spcBef>
            </a:pPr>
            <a:r>
              <a:rPr sz="2950" i="1" spc="-570" dirty="0" smtClean="0">
                <a:latin typeface="Times New Roman"/>
                <a:cs typeface="Times New Roman"/>
              </a:rPr>
              <a:t>L</a:t>
            </a:r>
            <a:r>
              <a:rPr sz="4425" spc="-855" baseline="16007" dirty="0" smtClean="0">
                <a:latin typeface="Times New Roman"/>
                <a:cs typeface="Times New Roman"/>
              </a:rPr>
              <a:t>ˆ </a:t>
            </a:r>
            <a:r>
              <a:rPr sz="2950" spc="-10" dirty="0" smtClean="0">
                <a:latin typeface="Symbol"/>
                <a:cs typeface="Symbol"/>
              </a:rPr>
              <a:t></a:t>
            </a:r>
            <a:r>
              <a:rPr sz="2950" spc="-85" dirty="0" smtClean="0">
                <a:latin typeface="Times New Roman"/>
                <a:cs typeface="Times New Roman"/>
              </a:rPr>
              <a:t> </a:t>
            </a:r>
            <a:r>
              <a:rPr sz="3100" i="1" spc="-620" dirty="0" smtClean="0">
                <a:latin typeface="Symbol"/>
                <a:cs typeface="Symbol"/>
              </a:rPr>
              <a:t></a:t>
            </a:r>
            <a:r>
              <a:rPr sz="4425" spc="-930" baseline="16949" dirty="0" smtClean="0">
                <a:latin typeface="Times New Roman"/>
                <a:cs typeface="Times New Roman"/>
              </a:rPr>
              <a:t>ˆ</a:t>
            </a:r>
            <a:r>
              <a:rPr sz="2950" i="1" spc="-620" dirty="0" smtClean="0">
                <a:latin typeface="Times New Roman"/>
                <a:cs typeface="Times New Roman"/>
              </a:rPr>
              <a:t>w</a:t>
            </a:r>
            <a:r>
              <a:rPr sz="4425" spc="-930" baseline="3766" dirty="0" smtClean="0">
                <a:latin typeface="Times New Roman"/>
                <a:cs typeface="Times New Roman"/>
              </a:rPr>
              <a:t>ˆ</a:t>
            </a:r>
            <a:endParaRPr sz="4425" baseline="3766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98683" y="2394964"/>
            <a:ext cx="1500505" cy="963294"/>
            <a:chOff x="4298683" y="2394964"/>
            <a:chExt cx="1500505" cy="963294"/>
          </a:xfrm>
        </p:grpSpPr>
        <p:sp>
          <p:nvSpPr>
            <p:cNvPr id="4" name="object 4"/>
            <p:cNvSpPr/>
            <p:nvPr/>
          </p:nvSpPr>
          <p:spPr>
            <a:xfrm>
              <a:off x="4303763" y="2400045"/>
              <a:ext cx="1490345" cy="953135"/>
            </a:xfrm>
            <a:custGeom>
              <a:avLst/>
              <a:gdLst/>
              <a:ahLst/>
              <a:cxnLst/>
              <a:rect l="l" t="t" r="r" b="b"/>
              <a:pathLst>
                <a:path w="1490345" h="953135">
                  <a:moveTo>
                    <a:pt x="1424203" y="558152"/>
                  </a:moveTo>
                  <a:lnTo>
                    <a:pt x="65722" y="558152"/>
                  </a:lnTo>
                  <a:lnTo>
                    <a:pt x="40140" y="563319"/>
                  </a:lnTo>
                  <a:lnTo>
                    <a:pt x="19250" y="577408"/>
                  </a:lnTo>
                  <a:lnTo>
                    <a:pt x="5164" y="598303"/>
                  </a:lnTo>
                  <a:lnTo>
                    <a:pt x="0" y="623887"/>
                  </a:lnTo>
                  <a:lnTo>
                    <a:pt x="0" y="886815"/>
                  </a:lnTo>
                  <a:lnTo>
                    <a:pt x="5164" y="912404"/>
                  </a:lnTo>
                  <a:lnTo>
                    <a:pt x="19250" y="933299"/>
                  </a:lnTo>
                  <a:lnTo>
                    <a:pt x="40140" y="947385"/>
                  </a:lnTo>
                  <a:lnTo>
                    <a:pt x="65722" y="952550"/>
                  </a:lnTo>
                  <a:lnTo>
                    <a:pt x="1424203" y="952550"/>
                  </a:lnTo>
                  <a:lnTo>
                    <a:pt x="1449785" y="947385"/>
                  </a:lnTo>
                  <a:lnTo>
                    <a:pt x="1470675" y="933299"/>
                  </a:lnTo>
                  <a:lnTo>
                    <a:pt x="1484760" y="912404"/>
                  </a:lnTo>
                  <a:lnTo>
                    <a:pt x="1489925" y="886815"/>
                  </a:lnTo>
                  <a:lnTo>
                    <a:pt x="1489925" y="623887"/>
                  </a:lnTo>
                  <a:lnTo>
                    <a:pt x="1484760" y="598303"/>
                  </a:lnTo>
                  <a:lnTo>
                    <a:pt x="1470675" y="577408"/>
                  </a:lnTo>
                  <a:lnTo>
                    <a:pt x="1449785" y="563319"/>
                  </a:lnTo>
                  <a:lnTo>
                    <a:pt x="1424203" y="558152"/>
                  </a:lnTo>
                  <a:close/>
                </a:path>
                <a:path w="1490345" h="953135">
                  <a:moveTo>
                    <a:pt x="653046" y="0"/>
                  </a:moveTo>
                  <a:lnTo>
                    <a:pt x="248323" y="558152"/>
                  </a:lnTo>
                  <a:lnTo>
                    <a:pt x="620801" y="558152"/>
                  </a:lnTo>
                  <a:lnTo>
                    <a:pt x="653046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03763" y="2400044"/>
              <a:ext cx="1490345" cy="953135"/>
            </a:xfrm>
            <a:custGeom>
              <a:avLst/>
              <a:gdLst/>
              <a:ahLst/>
              <a:cxnLst/>
              <a:rect l="l" t="t" r="r" b="b"/>
              <a:pathLst>
                <a:path w="1490345" h="953135">
                  <a:moveTo>
                    <a:pt x="65723" y="952552"/>
                  </a:moveTo>
                  <a:lnTo>
                    <a:pt x="40140" y="947386"/>
                  </a:lnTo>
                  <a:lnTo>
                    <a:pt x="19249" y="933299"/>
                  </a:lnTo>
                  <a:lnTo>
                    <a:pt x="5164" y="912405"/>
                  </a:lnTo>
                  <a:lnTo>
                    <a:pt x="0" y="886819"/>
                  </a:lnTo>
                  <a:lnTo>
                    <a:pt x="0" y="722490"/>
                  </a:lnTo>
                  <a:lnTo>
                    <a:pt x="0" y="623892"/>
                  </a:lnTo>
                  <a:lnTo>
                    <a:pt x="5164" y="598306"/>
                  </a:lnTo>
                  <a:lnTo>
                    <a:pt x="19249" y="577412"/>
                  </a:lnTo>
                  <a:lnTo>
                    <a:pt x="40140" y="563325"/>
                  </a:lnTo>
                  <a:lnTo>
                    <a:pt x="65723" y="558159"/>
                  </a:lnTo>
                  <a:lnTo>
                    <a:pt x="248319" y="558159"/>
                  </a:lnTo>
                  <a:lnTo>
                    <a:pt x="653048" y="0"/>
                  </a:lnTo>
                  <a:lnTo>
                    <a:pt x="620800" y="558159"/>
                  </a:lnTo>
                  <a:lnTo>
                    <a:pt x="1424200" y="558159"/>
                  </a:lnTo>
                  <a:lnTo>
                    <a:pt x="1449782" y="563325"/>
                  </a:lnTo>
                  <a:lnTo>
                    <a:pt x="1470672" y="577412"/>
                  </a:lnTo>
                  <a:lnTo>
                    <a:pt x="1484757" y="598306"/>
                  </a:lnTo>
                  <a:lnTo>
                    <a:pt x="1489922" y="623893"/>
                  </a:lnTo>
                  <a:lnTo>
                    <a:pt x="1489922" y="722490"/>
                  </a:lnTo>
                  <a:lnTo>
                    <a:pt x="1489922" y="886819"/>
                  </a:lnTo>
                  <a:lnTo>
                    <a:pt x="1484757" y="912405"/>
                  </a:lnTo>
                  <a:lnTo>
                    <a:pt x="1470672" y="933299"/>
                  </a:lnTo>
                  <a:lnTo>
                    <a:pt x="1449782" y="947386"/>
                  </a:lnTo>
                  <a:lnTo>
                    <a:pt x="1424200" y="952552"/>
                  </a:lnTo>
                  <a:lnTo>
                    <a:pt x="620800" y="952552"/>
                  </a:lnTo>
                  <a:lnTo>
                    <a:pt x="248319" y="952552"/>
                  </a:lnTo>
                  <a:lnTo>
                    <a:pt x="65723" y="952552"/>
                  </a:lnTo>
                  <a:close/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0795" y="2901856"/>
            <a:ext cx="8458200" cy="334514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R="848994" algn="ctr">
              <a:lnSpc>
                <a:spcPct val="100000"/>
              </a:lnSpc>
              <a:spcBef>
                <a:spcPts val="1005"/>
              </a:spcBef>
            </a:pPr>
            <a:r>
              <a:rPr lang="tr-TR" sz="1650" dirty="0">
                <a:latin typeface="Arial"/>
                <a:cs typeface="Arial"/>
              </a:rPr>
              <a:t>Varış oranı</a:t>
            </a:r>
            <a:endParaRPr sz="1400" dirty="0">
              <a:latin typeface="Arial"/>
              <a:cs typeface="Arial"/>
            </a:endParaRPr>
          </a:p>
          <a:p>
            <a:pPr marR="248285" algn="ctr">
              <a:lnSpc>
                <a:spcPct val="100000"/>
              </a:lnSpc>
              <a:tabLst>
                <a:tab pos="1348740" algn="l"/>
                <a:tab pos="1968500" algn="l"/>
                <a:tab pos="3148330" algn="l"/>
                <a:tab pos="3852545" algn="l"/>
              </a:tabLst>
            </a:pPr>
            <a:r>
              <a:rPr sz="2850" i="1" spc="-5" dirty="0">
                <a:latin typeface="Times New Roman"/>
                <a:cs typeface="Times New Roman"/>
              </a:rPr>
              <a:t>L</a:t>
            </a:r>
            <a:r>
              <a:rPr sz="2850" i="1" spc="2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Symbol"/>
                <a:cs typeface="Symbol"/>
              </a:rPr>
              <a:t>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3000" i="1" spc="-30" dirty="0">
                <a:latin typeface="Symbol"/>
                <a:cs typeface="Symbol"/>
              </a:rPr>
              <a:t></a:t>
            </a:r>
            <a:r>
              <a:rPr sz="2850" i="1" spc="-30" dirty="0" smtClean="0">
                <a:latin typeface="Times New Roman"/>
                <a:cs typeface="Times New Roman"/>
              </a:rPr>
              <a:t>w</a:t>
            </a:r>
            <a:r>
              <a:rPr lang="tr-TR" sz="2850" i="1" spc="-3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	</a:t>
            </a:r>
            <a:r>
              <a:rPr sz="2850" i="1" spc="-5" dirty="0">
                <a:latin typeface="Times New Roman"/>
                <a:cs typeface="Times New Roman"/>
              </a:rPr>
              <a:t>T</a:t>
            </a:r>
            <a:r>
              <a:rPr sz="2850" i="1" spc="285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Symbol"/>
                <a:cs typeface="Symbol"/>
              </a:rPr>
              <a:t>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Symbol"/>
                <a:cs typeface="Symbol"/>
              </a:rPr>
              <a:t></a:t>
            </a:r>
            <a:r>
              <a:rPr sz="2850" spc="-5" dirty="0">
                <a:latin typeface="Times New Roman"/>
                <a:cs typeface="Times New Roman"/>
              </a:rPr>
              <a:t>	</a:t>
            </a:r>
            <a:r>
              <a:rPr lang="tr-TR" sz="2850" spc="-5" dirty="0" smtClean="0">
                <a:latin typeface="Times New Roman"/>
                <a:cs typeface="Times New Roman"/>
              </a:rPr>
              <a:t>ve</a:t>
            </a:r>
            <a:r>
              <a:rPr sz="2850" spc="-5" dirty="0">
                <a:latin typeface="Times New Roman"/>
                <a:cs typeface="Times New Roman"/>
              </a:rPr>
              <a:t>	</a:t>
            </a:r>
            <a:r>
              <a:rPr sz="2850" i="1" spc="-5" dirty="0">
                <a:latin typeface="Times New Roman"/>
                <a:cs typeface="Times New Roman"/>
              </a:rPr>
              <a:t>N </a:t>
            </a:r>
            <a:r>
              <a:rPr sz="2850" spc="-5" dirty="0">
                <a:latin typeface="Symbol"/>
                <a:cs typeface="Symbol"/>
              </a:rPr>
              <a:t></a:t>
            </a:r>
            <a:r>
              <a:rPr sz="2850" spc="130" dirty="0">
                <a:latin typeface="Times New Roman"/>
                <a:cs typeface="Times New Roman"/>
              </a:rPr>
              <a:t> </a:t>
            </a:r>
            <a:r>
              <a:rPr sz="2850" spc="-5" dirty="0" smtClean="0">
                <a:latin typeface="Symbol"/>
                <a:cs typeface="Symbol"/>
              </a:rPr>
              <a:t></a:t>
            </a:r>
            <a:r>
              <a:rPr lang="tr-TR" sz="2850" spc="-5" dirty="0">
                <a:latin typeface="Symbol"/>
                <a:cs typeface="Symbol"/>
              </a:rPr>
              <a:t> </a:t>
            </a:r>
            <a:r>
              <a:rPr lang="tr-TR" sz="28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Symbol"/>
              <a:cs typeface="Symbol"/>
            </a:endParaRPr>
          </a:p>
          <a:p>
            <a:pPr marL="196215" marR="177165" indent="-184150">
              <a:lnSpc>
                <a:spcPct val="99500"/>
              </a:lnSpc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1850" spc="5" dirty="0">
                <a:latin typeface="Verdana"/>
                <a:cs typeface="Verdana"/>
              </a:rPr>
              <a:t>Hemen hemen tüm kuyruk sistemleri veya alt sistemleri için geçerlidir (sunucu sayısı, kuyruk disiplini veya diğer özel koşullardan bağımsız olarak).</a:t>
            </a:r>
          </a:p>
          <a:p>
            <a:pPr marL="196215" marR="5080" indent="-184150">
              <a:lnSpc>
                <a:spcPct val="100499"/>
              </a:lnSpc>
              <a:spcBef>
                <a:spcPts val="495"/>
              </a:spcBef>
              <a:buClr>
                <a:srgbClr val="003366"/>
              </a:buClr>
              <a:buFont typeface="Verdana"/>
              <a:buChar char="•"/>
              <a:tabLst>
                <a:tab pos="282575" algn="l"/>
                <a:tab pos="283210" algn="l"/>
              </a:tabLst>
            </a:pPr>
            <a:r>
              <a:rPr dirty="0"/>
              <a:t>	</a:t>
            </a:r>
            <a:r>
              <a:rPr sz="1850" i="1" dirty="0">
                <a:latin typeface="Times New Roman"/>
                <a:cs typeface="Times New Roman"/>
              </a:rPr>
              <a:t>G/G/1/N/K 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örneği (devam): Ortalama olarak, her 4 zaman biriminde bir varış ve her varış sistemde 4.6 zaman birimi harcar. Dolayısıyla, keyfi bir noktada, ortalama olarak (1/4) (4.6) = 1.15 müşteri bulunmaktadır.</a:t>
            </a:r>
            <a:endParaRPr sz="185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61146" y="2166053"/>
            <a:ext cx="3270250" cy="483234"/>
            <a:chOff x="5361146" y="2166053"/>
            <a:chExt cx="3270250" cy="483234"/>
          </a:xfrm>
        </p:grpSpPr>
        <p:sp>
          <p:nvSpPr>
            <p:cNvPr id="8" name="object 8"/>
            <p:cNvSpPr/>
            <p:nvPr/>
          </p:nvSpPr>
          <p:spPr>
            <a:xfrm>
              <a:off x="5366080" y="2170988"/>
              <a:ext cx="3260725" cy="473709"/>
            </a:xfrm>
            <a:custGeom>
              <a:avLst/>
              <a:gdLst/>
              <a:ahLst/>
              <a:cxnLst/>
              <a:rect l="l" t="t" r="r" b="b"/>
              <a:pathLst>
                <a:path w="3260725" h="473710">
                  <a:moveTo>
                    <a:pt x="0" y="65735"/>
                  </a:moveTo>
                  <a:lnTo>
                    <a:pt x="993940" y="197192"/>
                  </a:lnTo>
                  <a:lnTo>
                    <a:pt x="993940" y="394385"/>
                  </a:lnTo>
                  <a:lnTo>
                    <a:pt x="1000139" y="425088"/>
                  </a:lnTo>
                  <a:lnTo>
                    <a:pt x="1017042" y="450161"/>
                  </a:lnTo>
                  <a:lnTo>
                    <a:pt x="1042112" y="467066"/>
                  </a:lnTo>
                  <a:lnTo>
                    <a:pt x="1072807" y="473265"/>
                  </a:lnTo>
                  <a:lnTo>
                    <a:pt x="3181451" y="473265"/>
                  </a:lnTo>
                  <a:lnTo>
                    <a:pt x="3212151" y="467066"/>
                  </a:lnTo>
                  <a:lnTo>
                    <a:pt x="3237220" y="450161"/>
                  </a:lnTo>
                  <a:lnTo>
                    <a:pt x="3254121" y="425088"/>
                  </a:lnTo>
                  <a:lnTo>
                    <a:pt x="3260318" y="394385"/>
                  </a:lnTo>
                  <a:lnTo>
                    <a:pt x="3260318" y="78879"/>
                  </a:lnTo>
                  <a:lnTo>
                    <a:pt x="993940" y="78879"/>
                  </a:lnTo>
                  <a:lnTo>
                    <a:pt x="0" y="65735"/>
                  </a:lnTo>
                  <a:close/>
                </a:path>
                <a:path w="3260725" h="473710">
                  <a:moveTo>
                    <a:pt x="3181451" y="0"/>
                  </a:moveTo>
                  <a:lnTo>
                    <a:pt x="1072807" y="0"/>
                  </a:lnTo>
                  <a:lnTo>
                    <a:pt x="1042112" y="6199"/>
                  </a:lnTo>
                  <a:lnTo>
                    <a:pt x="1017042" y="23104"/>
                  </a:lnTo>
                  <a:lnTo>
                    <a:pt x="1000139" y="48177"/>
                  </a:lnTo>
                  <a:lnTo>
                    <a:pt x="993940" y="78879"/>
                  </a:lnTo>
                  <a:lnTo>
                    <a:pt x="3260318" y="78879"/>
                  </a:lnTo>
                  <a:lnTo>
                    <a:pt x="3254121" y="48177"/>
                  </a:lnTo>
                  <a:lnTo>
                    <a:pt x="3237220" y="23104"/>
                  </a:lnTo>
                  <a:lnTo>
                    <a:pt x="3212151" y="6199"/>
                  </a:lnTo>
                  <a:lnTo>
                    <a:pt x="3181451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6076" y="2170982"/>
              <a:ext cx="3260725" cy="473709"/>
            </a:xfrm>
            <a:custGeom>
              <a:avLst/>
              <a:gdLst/>
              <a:ahLst/>
              <a:cxnLst/>
              <a:rect l="l" t="t" r="r" b="b"/>
              <a:pathLst>
                <a:path w="3260725" h="473710">
                  <a:moveTo>
                    <a:pt x="1072812" y="473270"/>
                  </a:moveTo>
                  <a:lnTo>
                    <a:pt x="1042113" y="467072"/>
                  </a:lnTo>
                  <a:lnTo>
                    <a:pt x="1017043" y="450167"/>
                  </a:lnTo>
                  <a:lnTo>
                    <a:pt x="1000141" y="425094"/>
                  </a:lnTo>
                  <a:lnTo>
                    <a:pt x="993943" y="394390"/>
                  </a:lnTo>
                  <a:lnTo>
                    <a:pt x="993943" y="197196"/>
                  </a:lnTo>
                  <a:lnTo>
                    <a:pt x="0" y="65733"/>
                  </a:lnTo>
                  <a:lnTo>
                    <a:pt x="993943" y="78878"/>
                  </a:lnTo>
                  <a:lnTo>
                    <a:pt x="1000141" y="48176"/>
                  </a:lnTo>
                  <a:lnTo>
                    <a:pt x="1017043" y="23103"/>
                  </a:lnTo>
                  <a:lnTo>
                    <a:pt x="1042113" y="6198"/>
                  </a:lnTo>
                  <a:lnTo>
                    <a:pt x="1072812" y="0"/>
                  </a:lnTo>
                  <a:lnTo>
                    <a:pt x="1371674" y="0"/>
                  </a:lnTo>
                  <a:lnTo>
                    <a:pt x="1938269" y="0"/>
                  </a:lnTo>
                  <a:lnTo>
                    <a:pt x="3181456" y="0"/>
                  </a:lnTo>
                  <a:lnTo>
                    <a:pt x="3212152" y="6198"/>
                  </a:lnTo>
                  <a:lnTo>
                    <a:pt x="3237221" y="23103"/>
                  </a:lnTo>
                  <a:lnTo>
                    <a:pt x="3254124" y="48176"/>
                  </a:lnTo>
                  <a:lnTo>
                    <a:pt x="3260323" y="78880"/>
                  </a:lnTo>
                  <a:lnTo>
                    <a:pt x="3260323" y="197196"/>
                  </a:lnTo>
                  <a:lnTo>
                    <a:pt x="3260323" y="394390"/>
                  </a:lnTo>
                  <a:lnTo>
                    <a:pt x="3254124" y="425094"/>
                  </a:lnTo>
                  <a:lnTo>
                    <a:pt x="3237221" y="450167"/>
                  </a:lnTo>
                  <a:lnTo>
                    <a:pt x="3212152" y="467072"/>
                  </a:lnTo>
                  <a:lnTo>
                    <a:pt x="3181456" y="473270"/>
                  </a:lnTo>
                  <a:lnTo>
                    <a:pt x="1938269" y="473270"/>
                  </a:lnTo>
                  <a:lnTo>
                    <a:pt x="1371674" y="473270"/>
                  </a:lnTo>
                  <a:lnTo>
                    <a:pt x="1072812" y="473270"/>
                  </a:lnTo>
                  <a:close/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00193" y="2258768"/>
            <a:ext cx="2343691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1650" spc="-5" dirty="0">
                <a:latin typeface="Arial"/>
                <a:cs typeface="Arial"/>
              </a:rPr>
              <a:t>Ortalama sistem zamanı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4478" y="2194013"/>
            <a:ext cx="2847975" cy="534670"/>
            <a:chOff x="1404478" y="2194013"/>
            <a:chExt cx="2847975" cy="534670"/>
          </a:xfrm>
        </p:grpSpPr>
        <p:sp>
          <p:nvSpPr>
            <p:cNvPr id="12" name="object 12"/>
            <p:cNvSpPr/>
            <p:nvPr/>
          </p:nvSpPr>
          <p:spPr>
            <a:xfrm>
              <a:off x="1409407" y="2198941"/>
              <a:ext cx="2838450" cy="524510"/>
            </a:xfrm>
            <a:custGeom>
              <a:avLst/>
              <a:gdLst/>
              <a:ahLst/>
              <a:cxnLst/>
              <a:rect l="l" t="t" r="r" b="b"/>
              <a:pathLst>
                <a:path w="2838450" h="524510">
                  <a:moveTo>
                    <a:pt x="2144737" y="50926"/>
                  </a:moveTo>
                  <a:lnTo>
                    <a:pt x="78866" y="50926"/>
                  </a:lnTo>
                  <a:lnTo>
                    <a:pt x="48172" y="57124"/>
                  </a:lnTo>
                  <a:lnTo>
                    <a:pt x="23102" y="74026"/>
                  </a:lnTo>
                  <a:lnTo>
                    <a:pt x="6198" y="99099"/>
                  </a:lnTo>
                  <a:lnTo>
                    <a:pt x="0" y="129806"/>
                  </a:lnTo>
                  <a:lnTo>
                    <a:pt x="0" y="445312"/>
                  </a:lnTo>
                  <a:lnTo>
                    <a:pt x="6198" y="476015"/>
                  </a:lnTo>
                  <a:lnTo>
                    <a:pt x="23102" y="501088"/>
                  </a:lnTo>
                  <a:lnTo>
                    <a:pt x="48172" y="517993"/>
                  </a:lnTo>
                  <a:lnTo>
                    <a:pt x="78866" y="524192"/>
                  </a:lnTo>
                  <a:lnTo>
                    <a:pt x="2144737" y="524192"/>
                  </a:lnTo>
                  <a:lnTo>
                    <a:pt x="2175432" y="517993"/>
                  </a:lnTo>
                  <a:lnTo>
                    <a:pt x="2200502" y="501088"/>
                  </a:lnTo>
                  <a:lnTo>
                    <a:pt x="2217405" y="476015"/>
                  </a:lnTo>
                  <a:lnTo>
                    <a:pt x="2223604" y="445312"/>
                  </a:lnTo>
                  <a:lnTo>
                    <a:pt x="2223604" y="248119"/>
                  </a:lnTo>
                  <a:lnTo>
                    <a:pt x="2516562" y="129806"/>
                  </a:lnTo>
                  <a:lnTo>
                    <a:pt x="2223604" y="129806"/>
                  </a:lnTo>
                  <a:lnTo>
                    <a:pt x="2217405" y="99099"/>
                  </a:lnTo>
                  <a:lnTo>
                    <a:pt x="2200502" y="74026"/>
                  </a:lnTo>
                  <a:lnTo>
                    <a:pt x="2175432" y="57124"/>
                  </a:lnTo>
                  <a:lnTo>
                    <a:pt x="2144737" y="50926"/>
                  </a:lnTo>
                  <a:close/>
                </a:path>
                <a:path w="2838450" h="524510">
                  <a:moveTo>
                    <a:pt x="2837980" y="0"/>
                  </a:moveTo>
                  <a:lnTo>
                    <a:pt x="2223604" y="129806"/>
                  </a:lnTo>
                  <a:lnTo>
                    <a:pt x="2516562" y="129806"/>
                  </a:lnTo>
                  <a:lnTo>
                    <a:pt x="2837980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9407" y="2198943"/>
              <a:ext cx="2838450" cy="524510"/>
            </a:xfrm>
            <a:custGeom>
              <a:avLst/>
              <a:gdLst/>
              <a:ahLst/>
              <a:cxnLst/>
              <a:rect l="l" t="t" r="r" b="b"/>
              <a:pathLst>
                <a:path w="2838450" h="524510">
                  <a:moveTo>
                    <a:pt x="78868" y="524190"/>
                  </a:moveTo>
                  <a:lnTo>
                    <a:pt x="48169" y="517991"/>
                  </a:lnTo>
                  <a:lnTo>
                    <a:pt x="23100" y="501086"/>
                  </a:lnTo>
                  <a:lnTo>
                    <a:pt x="6197" y="476013"/>
                  </a:lnTo>
                  <a:lnTo>
                    <a:pt x="0" y="445309"/>
                  </a:lnTo>
                  <a:lnTo>
                    <a:pt x="0" y="248115"/>
                  </a:lnTo>
                  <a:lnTo>
                    <a:pt x="0" y="129797"/>
                  </a:lnTo>
                  <a:lnTo>
                    <a:pt x="6197" y="99095"/>
                  </a:lnTo>
                  <a:lnTo>
                    <a:pt x="23100" y="74022"/>
                  </a:lnTo>
                  <a:lnTo>
                    <a:pt x="48169" y="57117"/>
                  </a:lnTo>
                  <a:lnTo>
                    <a:pt x="78868" y="50919"/>
                  </a:lnTo>
                  <a:lnTo>
                    <a:pt x="1297102" y="50919"/>
                  </a:lnTo>
                  <a:lnTo>
                    <a:pt x="1853000" y="50919"/>
                  </a:lnTo>
                  <a:lnTo>
                    <a:pt x="2144735" y="50919"/>
                  </a:lnTo>
                  <a:lnTo>
                    <a:pt x="2175432" y="57117"/>
                  </a:lnTo>
                  <a:lnTo>
                    <a:pt x="2200501" y="74022"/>
                  </a:lnTo>
                  <a:lnTo>
                    <a:pt x="2217404" y="99095"/>
                  </a:lnTo>
                  <a:lnTo>
                    <a:pt x="2223602" y="129799"/>
                  </a:lnTo>
                  <a:lnTo>
                    <a:pt x="2837978" y="0"/>
                  </a:lnTo>
                  <a:lnTo>
                    <a:pt x="2223602" y="248115"/>
                  </a:lnTo>
                  <a:lnTo>
                    <a:pt x="2223602" y="445309"/>
                  </a:lnTo>
                  <a:lnTo>
                    <a:pt x="2217404" y="476013"/>
                  </a:lnTo>
                  <a:lnTo>
                    <a:pt x="2200501" y="501086"/>
                  </a:lnTo>
                  <a:lnTo>
                    <a:pt x="2175432" y="517991"/>
                  </a:lnTo>
                  <a:lnTo>
                    <a:pt x="2144735" y="524190"/>
                  </a:lnTo>
                  <a:lnTo>
                    <a:pt x="1853000" y="524190"/>
                  </a:lnTo>
                  <a:lnTo>
                    <a:pt x="1297102" y="524190"/>
                  </a:lnTo>
                  <a:lnTo>
                    <a:pt x="78868" y="524190"/>
                  </a:lnTo>
                  <a:close/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60527" y="2347595"/>
            <a:ext cx="1927225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1650" spc="-5" dirty="0">
                <a:latin typeface="Arial"/>
                <a:cs typeface="Arial"/>
              </a:rPr>
              <a:t>Sistemde ortalama #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400675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smtClean="0"/>
              <a:t>Servis </a:t>
            </a:r>
            <a:r>
              <a:rPr lang="tr-TR" spc="-5" dirty="0"/>
              <a:t>Kullanımı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57349" y="1215679"/>
            <a:ext cx="8044815" cy="13689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92430" indent="-354965">
              <a:lnSpc>
                <a:spcPct val="100000"/>
              </a:lnSpc>
              <a:spcBef>
                <a:spcPts val="615"/>
              </a:spcBef>
              <a:buClr>
                <a:srgbClr val="003366"/>
              </a:buClr>
              <a:buSzPct val="119512"/>
              <a:buChar char="•"/>
              <a:tabLst>
                <a:tab pos="392430" algn="l"/>
                <a:tab pos="393065" algn="l"/>
              </a:tabLst>
            </a:pPr>
            <a:r>
              <a:rPr lang="tr-TR" sz="2050" spc="5" dirty="0">
                <a:latin typeface="Verdana"/>
                <a:cs typeface="Verdana"/>
              </a:rPr>
              <a:t> Tanım: Bir sunucunun meşgul olduğu zaman oranı.</a:t>
            </a:r>
            <a:endParaRPr sz="2050" dirty="0">
              <a:latin typeface="Verdana"/>
              <a:cs typeface="Verdana"/>
            </a:endParaRPr>
          </a:p>
          <a:p>
            <a:pPr marL="589915" marR="30480" lvl="1" indent="-184150">
              <a:lnSpc>
                <a:spcPts val="2140"/>
              </a:lnSpc>
              <a:spcBef>
                <a:spcPts val="605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lang="tr-TR" sz="1850" spc="5" dirty="0">
                <a:latin typeface="Verdana"/>
                <a:cs typeface="Verdana"/>
              </a:rPr>
              <a:t>Gözlemlenen sunucu kullanımı, </a:t>
            </a:r>
            <a:r>
              <a:rPr lang="tr-TR" sz="1400" i="1" spc="-484" dirty="0">
                <a:latin typeface="Symbol"/>
                <a:cs typeface="Symbol"/>
              </a:rPr>
              <a:t></a:t>
            </a:r>
            <a:r>
              <a:rPr lang="tr-TR" sz="2000" spc="-727" baseline="5446" dirty="0">
                <a:latin typeface="Times New Roman"/>
                <a:cs typeface="Times New Roman"/>
              </a:rPr>
              <a:t>ˆ </a:t>
            </a:r>
            <a:r>
              <a:rPr lang="tr-TR" sz="2800" spc="5" dirty="0">
                <a:latin typeface="Verdana"/>
                <a:cs typeface="Verdana"/>
              </a:rPr>
              <a:t> </a:t>
            </a:r>
            <a:r>
              <a:rPr lang="tr-TR" sz="2800" spc="5" dirty="0" smtClean="0">
                <a:latin typeface="Verdana"/>
                <a:cs typeface="Verdana"/>
              </a:rPr>
              <a:t>,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belirtilen bir zaman aralığında [0, </a:t>
            </a:r>
            <a:r>
              <a:rPr lang="tr-TR" sz="1850" i="1" spc="5" dirty="0">
                <a:latin typeface="Times New Roman"/>
                <a:cs typeface="Times New Roman"/>
              </a:rPr>
              <a:t>T</a:t>
            </a:r>
            <a:r>
              <a:rPr lang="tr-TR" sz="1850" i="1" dirty="0">
                <a:latin typeface="Times New Roman"/>
                <a:cs typeface="Times New Roman"/>
              </a:rPr>
              <a:t> </a:t>
            </a:r>
            <a:r>
              <a:rPr lang="tr-TR" sz="1850" spc="5" dirty="0" smtClean="0">
                <a:latin typeface="Verdana"/>
                <a:cs typeface="Verdana"/>
              </a:rPr>
              <a:t>] </a:t>
            </a:r>
            <a:r>
              <a:rPr lang="tr-TR" sz="1850" spc="5" dirty="0">
                <a:latin typeface="Verdana"/>
                <a:cs typeface="Verdana"/>
              </a:rPr>
              <a:t>tanımlanır</a:t>
            </a:r>
            <a:r>
              <a:rPr lang="tr-TR" sz="1850" spc="5" dirty="0" smtClean="0">
                <a:latin typeface="Verdana"/>
                <a:cs typeface="Verdana"/>
              </a:rPr>
              <a:t>.</a:t>
            </a:r>
          </a:p>
          <a:p>
            <a:pPr marL="593090" lvl="1" indent="-187960">
              <a:spcBef>
                <a:spcPts val="395"/>
              </a:spcBef>
              <a:buClr>
                <a:srgbClr val="003366"/>
              </a:buClr>
              <a:buFontTx/>
              <a:buChar char="•"/>
              <a:tabLst>
                <a:tab pos="593725" algn="l"/>
              </a:tabLst>
            </a:pPr>
            <a:r>
              <a:rPr lang="tr-TR" sz="1850" spc="5" dirty="0">
                <a:latin typeface="Verdana"/>
                <a:cs typeface="Verdana"/>
              </a:rPr>
              <a:t>Uzun süreli sunucu kullanımı </a:t>
            </a:r>
            <a:r>
              <a:rPr lang="tr-TR" sz="2000" i="1" spc="-10" dirty="0" smtClean="0">
                <a:latin typeface="Symbol"/>
                <a:cs typeface="Symbol"/>
              </a:rPr>
              <a:t></a:t>
            </a:r>
            <a:r>
              <a:rPr lang="tr-TR" sz="1850" spc="5" dirty="0" smtClean="0">
                <a:latin typeface="Verdana"/>
                <a:cs typeface="Verdana"/>
              </a:rPr>
              <a:t>'</a:t>
            </a:r>
            <a:r>
              <a:rPr lang="tr-TR" sz="1850" spc="5" dirty="0" err="1" smtClean="0">
                <a:latin typeface="Verdana"/>
                <a:cs typeface="Verdana"/>
              </a:rPr>
              <a:t>dir</a:t>
            </a:r>
            <a:r>
              <a:rPr lang="tr-TR" sz="1850" spc="5" dirty="0" smtClean="0">
                <a:latin typeface="Verdana"/>
                <a:cs typeface="Verdana"/>
              </a:rPr>
              <a:t>.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794" y="2610787"/>
            <a:ext cx="5315106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1850" spc="5" dirty="0">
                <a:latin typeface="Verdana"/>
                <a:cs typeface="Verdana"/>
              </a:rPr>
              <a:t>Uzun süreli kararlılığa sahip sistemler için: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6287" y="2562517"/>
            <a:ext cx="2160013" cy="4097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50545" algn="l"/>
              </a:tabLst>
            </a:pPr>
            <a:r>
              <a:rPr lang="tr-TR" sz="2550" spc="-30" dirty="0" smtClean="0">
                <a:latin typeface="Times New Roman"/>
                <a:cs typeface="Times New Roman"/>
              </a:rPr>
              <a:t>,</a:t>
            </a:r>
            <a:r>
              <a:rPr sz="2550" spc="-30" dirty="0">
                <a:latin typeface="Times New Roman"/>
                <a:cs typeface="Times New Roman"/>
              </a:rPr>
              <a:t>	</a:t>
            </a:r>
            <a:r>
              <a:rPr sz="2550" i="1" spc="25" dirty="0">
                <a:latin typeface="Times New Roman"/>
                <a:cs typeface="Times New Roman"/>
              </a:rPr>
              <a:t>T </a:t>
            </a:r>
            <a:r>
              <a:rPr sz="2550" spc="45" dirty="0">
                <a:latin typeface="Symbol"/>
                <a:cs typeface="Symbol"/>
              </a:rPr>
              <a:t></a:t>
            </a:r>
            <a:r>
              <a:rPr sz="2550" spc="-180" dirty="0">
                <a:latin typeface="Times New Roman"/>
                <a:cs typeface="Times New Roman"/>
              </a:rPr>
              <a:t> </a:t>
            </a:r>
            <a:r>
              <a:rPr sz="2550" spc="30" dirty="0" smtClean="0">
                <a:latin typeface="Symbol"/>
                <a:cs typeface="Symbol"/>
              </a:rPr>
              <a:t></a:t>
            </a:r>
            <a:r>
              <a:rPr lang="tr-TR" sz="2550" spc="30" dirty="0" smtClean="0">
                <a:latin typeface="Symbol"/>
                <a:cs typeface="Symbol"/>
              </a:rPr>
              <a:t> </a:t>
            </a:r>
            <a:r>
              <a:rPr lang="tr-TR" sz="255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endParaRPr sz="255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2212" y="2540926"/>
            <a:ext cx="85407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i="1" spc="-484" dirty="0">
                <a:latin typeface="Symbol"/>
                <a:cs typeface="Symbol"/>
              </a:rPr>
              <a:t></a:t>
            </a:r>
            <a:r>
              <a:rPr sz="3825" spc="-727" baseline="5446" dirty="0">
                <a:latin typeface="Times New Roman"/>
                <a:cs typeface="Times New Roman"/>
              </a:rPr>
              <a:t>ˆ </a:t>
            </a:r>
            <a:r>
              <a:rPr sz="2550" spc="45" dirty="0">
                <a:latin typeface="Symbol"/>
                <a:cs typeface="Symbol"/>
              </a:rPr>
              <a:t></a:t>
            </a:r>
            <a:r>
              <a:rPr sz="2550" spc="-325" dirty="0">
                <a:latin typeface="Times New Roman"/>
                <a:cs typeface="Times New Roman"/>
              </a:rPr>
              <a:t> </a:t>
            </a:r>
            <a:r>
              <a:rPr sz="2700" i="1" spc="-60" dirty="0">
                <a:latin typeface="Symbol"/>
                <a:cs typeface="Symbol"/>
              </a:rPr>
              <a:t></a:t>
            </a:r>
            <a:endParaRPr sz="2700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649" y="365780"/>
            <a:ext cx="8867775" cy="4417876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70"/>
              </a:spcBef>
            </a:pPr>
            <a:r>
              <a:rPr lang="tr-TR" sz="2900" spc="-5" dirty="0" smtClean="0">
                <a:latin typeface="Verdana"/>
                <a:cs typeface="Verdana"/>
              </a:rPr>
              <a:t>Servis </a:t>
            </a:r>
            <a:r>
              <a:rPr lang="tr-TR" sz="2900" spc="-5" dirty="0">
                <a:latin typeface="Verdana"/>
                <a:cs typeface="Verdana"/>
              </a:rPr>
              <a:t>Kullanımı</a:t>
            </a:r>
          </a:p>
          <a:p>
            <a:pPr marL="405130" indent="-354965">
              <a:lnSpc>
                <a:spcPct val="100000"/>
              </a:lnSpc>
              <a:spcBef>
                <a:spcPts val="1960"/>
              </a:spcBef>
              <a:buClr>
                <a:srgbClr val="003366"/>
              </a:buClr>
              <a:buSzPct val="119512"/>
              <a:buChar char="•"/>
              <a:tabLst>
                <a:tab pos="405130" algn="l"/>
                <a:tab pos="405765" algn="l"/>
              </a:tabLst>
            </a:pPr>
            <a:r>
              <a:rPr sz="2050" i="1" spc="5" dirty="0" smtClean="0">
                <a:latin typeface="Times New Roman"/>
                <a:cs typeface="Times New Roman"/>
              </a:rPr>
              <a:t>G/G/</a:t>
            </a:r>
            <a:r>
              <a:rPr sz="2050" spc="5" dirty="0" smtClean="0">
                <a:latin typeface="Times New Roman"/>
                <a:cs typeface="Times New Roman"/>
              </a:rPr>
              <a:t>1</a:t>
            </a:r>
            <a:r>
              <a:rPr sz="2050" i="1" spc="5" dirty="0" smtClean="0">
                <a:latin typeface="Times New Roman"/>
                <a:cs typeface="Times New Roman"/>
              </a:rPr>
              <a:t>/∞/∞</a:t>
            </a:r>
            <a:r>
              <a:rPr sz="2050" i="1" spc="204" dirty="0" smtClean="0">
                <a:latin typeface="Times New Roman"/>
                <a:cs typeface="Times New Roman"/>
              </a:rPr>
              <a:t> </a:t>
            </a:r>
            <a:r>
              <a:rPr lang="tr-TR" sz="2050" spc="204" dirty="0" smtClean="0">
                <a:latin typeface="Times New Roman"/>
                <a:cs typeface="Times New Roman"/>
              </a:rPr>
              <a:t>kuyrukları </a:t>
            </a:r>
            <a:r>
              <a:rPr lang="tr-TR" sz="2050" spc="204" dirty="0">
                <a:latin typeface="Times New Roman"/>
                <a:cs typeface="Times New Roman"/>
              </a:rPr>
              <a:t>için:</a:t>
            </a:r>
            <a:endParaRPr lang="tr-TR" sz="2050" spc="10" dirty="0" smtClean="0">
              <a:latin typeface="Verdana"/>
              <a:cs typeface="Verdana"/>
            </a:endParaRPr>
          </a:p>
          <a:p>
            <a:pPr marL="605790" lvl="1" indent="-187960">
              <a:lnSpc>
                <a:spcPct val="100000"/>
              </a:lnSpc>
              <a:spcBef>
                <a:spcPts val="520"/>
              </a:spcBef>
              <a:buClr>
                <a:srgbClr val="003366"/>
              </a:buClr>
              <a:buChar char="•"/>
              <a:tabLst>
                <a:tab pos="606425" algn="l"/>
              </a:tabLst>
            </a:pPr>
            <a:r>
              <a:rPr lang="tr-TR" sz="2050" spc="10" dirty="0">
                <a:latin typeface="Verdana"/>
                <a:cs typeface="Verdana"/>
              </a:rPr>
              <a:t>Herhangi bir tek sunuculu kuyruk sistemi</a:t>
            </a:r>
          </a:p>
          <a:p>
            <a:pPr marL="878840" lvl="2" indent="-276860">
              <a:lnSpc>
                <a:spcPct val="100000"/>
              </a:lnSpc>
              <a:spcBef>
                <a:spcPts val="330"/>
              </a:spcBef>
              <a:buClr>
                <a:srgbClr val="003366"/>
              </a:buClr>
              <a:buChar char="•"/>
              <a:tabLst>
                <a:tab pos="878840" algn="l"/>
                <a:tab pos="879475" algn="l"/>
              </a:tabLst>
            </a:pPr>
            <a:r>
              <a:rPr lang="tr-TR" sz="1850" spc="5" dirty="0">
                <a:latin typeface="Verdana"/>
                <a:cs typeface="Verdana"/>
              </a:rPr>
              <a:t>ortalama varış oranı </a:t>
            </a:r>
            <a:r>
              <a:rPr lang="tr-TR" sz="2000" i="1" spc="-25" dirty="0">
                <a:latin typeface="Symbol"/>
                <a:cs typeface="Symbol"/>
              </a:rPr>
              <a:t>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zaman birimi başına müşteri,</a:t>
            </a:r>
          </a:p>
          <a:p>
            <a:pPr marL="878840" lvl="2" indent="-276860">
              <a:lnSpc>
                <a:spcPct val="100000"/>
              </a:lnSpc>
              <a:spcBef>
                <a:spcPts val="330"/>
              </a:spcBef>
              <a:buClr>
                <a:srgbClr val="003366"/>
              </a:buClr>
              <a:buChar char="•"/>
              <a:tabLst>
                <a:tab pos="878840" algn="l"/>
                <a:tab pos="879475" algn="l"/>
              </a:tabLst>
            </a:pPr>
            <a:r>
              <a:rPr lang="tr-TR" sz="1850" spc="5" dirty="0">
                <a:latin typeface="Verdana"/>
                <a:cs typeface="Verdana"/>
              </a:rPr>
              <a:t>ortalama servis süresi </a:t>
            </a:r>
            <a:r>
              <a:rPr lang="tr-TR" sz="1850" i="1" spc="5" dirty="0">
                <a:latin typeface="Times New Roman"/>
                <a:cs typeface="Times New Roman"/>
              </a:rPr>
              <a:t>E</a:t>
            </a:r>
            <a:r>
              <a:rPr lang="tr-TR" sz="1850" spc="5" dirty="0">
                <a:latin typeface="Times New Roman"/>
                <a:cs typeface="Times New Roman"/>
              </a:rPr>
              <a:t>(</a:t>
            </a:r>
            <a:r>
              <a:rPr lang="tr-TR" sz="1850" i="1" spc="5" dirty="0">
                <a:latin typeface="Times New Roman"/>
                <a:cs typeface="Times New Roman"/>
              </a:rPr>
              <a:t>S</a:t>
            </a:r>
            <a:r>
              <a:rPr lang="tr-TR" sz="1850" spc="5" dirty="0">
                <a:latin typeface="Times New Roman"/>
                <a:cs typeface="Times New Roman"/>
              </a:rPr>
              <a:t>) = </a:t>
            </a:r>
            <a:r>
              <a:rPr lang="tr-TR" sz="1850" spc="-5" dirty="0">
                <a:latin typeface="Times New Roman"/>
                <a:cs typeface="Times New Roman"/>
              </a:rPr>
              <a:t>1</a:t>
            </a:r>
            <a:r>
              <a:rPr lang="tr-TR" sz="1850" i="1" spc="-5" dirty="0">
                <a:latin typeface="Times New Roman"/>
                <a:cs typeface="Times New Roman"/>
              </a:rPr>
              <a:t>/</a:t>
            </a:r>
            <a:r>
              <a:rPr lang="tr-TR" sz="1900" i="1" spc="-5" dirty="0">
                <a:latin typeface="Symbol"/>
                <a:cs typeface="Symbol"/>
              </a:rPr>
              <a:t></a:t>
            </a:r>
            <a:r>
              <a:rPr lang="tr-TR" sz="1900" i="1" spc="-5" dirty="0">
                <a:latin typeface="Times New Roman"/>
                <a:cs typeface="Times New Roman"/>
              </a:rPr>
              <a:t> </a:t>
            </a:r>
            <a:r>
              <a:rPr lang="tr-TR" sz="1850" spc="5" dirty="0" smtClean="0">
                <a:latin typeface="Verdana"/>
                <a:cs typeface="Verdana"/>
              </a:rPr>
              <a:t>zaman </a:t>
            </a:r>
            <a:r>
              <a:rPr lang="tr-TR" sz="1850" spc="5" dirty="0">
                <a:latin typeface="Verdana"/>
                <a:cs typeface="Verdana"/>
              </a:rPr>
              <a:t>birimi ve</a:t>
            </a:r>
          </a:p>
          <a:p>
            <a:pPr marL="878840" lvl="2" indent="-276860">
              <a:lnSpc>
                <a:spcPct val="100000"/>
              </a:lnSpc>
              <a:spcBef>
                <a:spcPts val="330"/>
              </a:spcBef>
              <a:buClr>
                <a:srgbClr val="003366"/>
              </a:buClr>
              <a:buChar char="•"/>
              <a:tabLst>
                <a:tab pos="878840" algn="l"/>
                <a:tab pos="879475" algn="l"/>
              </a:tabLst>
            </a:pPr>
            <a:r>
              <a:rPr lang="tr-TR" sz="1850" spc="5" dirty="0">
                <a:latin typeface="Verdana"/>
                <a:cs typeface="Verdana"/>
              </a:rPr>
              <a:t>sonsuz kuyruk kapasitesi ve çağıran nüfus.</a:t>
            </a:r>
          </a:p>
          <a:p>
            <a:pPr marL="878840" lvl="2" indent="-276860">
              <a:lnSpc>
                <a:spcPct val="100000"/>
              </a:lnSpc>
              <a:spcBef>
                <a:spcPts val="330"/>
              </a:spcBef>
              <a:buClr>
                <a:srgbClr val="003366"/>
              </a:buClr>
              <a:buChar char="•"/>
              <a:tabLst>
                <a:tab pos="878840" algn="l"/>
                <a:tab pos="879475" algn="l"/>
              </a:tabLst>
            </a:pPr>
            <a:endParaRPr lang="tr-TR" sz="1850" spc="5" dirty="0">
              <a:latin typeface="Verdana"/>
              <a:cs typeface="Verdana"/>
            </a:endParaRPr>
          </a:p>
          <a:p>
            <a:pPr marL="605790" lvl="1" indent="-187960">
              <a:spcBef>
                <a:spcPts val="475"/>
              </a:spcBef>
              <a:buClr>
                <a:srgbClr val="003366"/>
              </a:buClr>
              <a:buFontTx/>
              <a:buChar char="•"/>
              <a:tabLst>
                <a:tab pos="606425" algn="l"/>
              </a:tabLst>
            </a:pPr>
            <a:r>
              <a:rPr lang="tr-TR" sz="2000" spc="5" dirty="0">
                <a:latin typeface="Verdana"/>
                <a:cs typeface="Verdana"/>
              </a:rPr>
              <a:t>Koruma denklemi, </a:t>
            </a:r>
            <a:r>
              <a:rPr lang="tr-TR" sz="2000" i="1" spc="10" dirty="0">
                <a:latin typeface="Times New Roman"/>
                <a:cs typeface="Times New Roman"/>
              </a:rPr>
              <a:t>L </a:t>
            </a:r>
            <a:r>
              <a:rPr lang="tr-TR" sz="2000" spc="10" dirty="0">
                <a:latin typeface="Times New Roman"/>
                <a:cs typeface="Times New Roman"/>
              </a:rPr>
              <a:t>= </a:t>
            </a:r>
            <a:r>
              <a:rPr lang="tr-TR" sz="2000" i="1" spc="-5" dirty="0">
                <a:latin typeface="Symbol"/>
                <a:cs typeface="Symbol"/>
              </a:rPr>
              <a:t></a:t>
            </a:r>
            <a:r>
              <a:rPr lang="tr-TR" sz="2000" i="1" spc="-5" dirty="0">
                <a:latin typeface="Times New Roman"/>
                <a:cs typeface="Times New Roman"/>
              </a:rPr>
              <a:t>w </a:t>
            </a:r>
            <a:r>
              <a:rPr lang="tr-TR" sz="2000" spc="5" dirty="0">
                <a:latin typeface="Verdana"/>
                <a:cs typeface="Verdana"/>
              </a:rPr>
              <a:t>uygulanabilir</a:t>
            </a:r>
            <a:r>
              <a:rPr lang="tr-TR" sz="2000" spc="5" dirty="0" smtClean="0">
                <a:latin typeface="Verdana"/>
                <a:cs typeface="Verdana"/>
              </a:rPr>
              <a:t>.</a:t>
            </a:r>
          </a:p>
          <a:p>
            <a:pPr marL="602615" marR="43180" lvl="1" indent="-184150">
              <a:lnSpc>
                <a:spcPts val="2510"/>
              </a:lnSpc>
              <a:spcBef>
                <a:spcPts val="575"/>
              </a:spcBef>
              <a:buClr>
                <a:srgbClr val="003366"/>
              </a:buClr>
              <a:buChar char="•"/>
              <a:tabLst>
                <a:tab pos="606425" algn="l"/>
              </a:tabLst>
            </a:pPr>
            <a:r>
              <a:rPr lang="tr-TR" sz="2050" spc="5" dirty="0">
                <a:latin typeface="Verdana"/>
                <a:cs typeface="Verdana"/>
              </a:rPr>
              <a:t>Sabit bir sistem için, sunucuya ortalama varış hızı </a:t>
            </a:r>
            <a:r>
              <a:rPr lang="tr-TR" sz="2000" i="1" spc="-5" dirty="0">
                <a:latin typeface="Symbol"/>
                <a:cs typeface="Symbol"/>
              </a:rPr>
              <a:t></a:t>
            </a:r>
            <a:r>
              <a:rPr lang="tr-TR" sz="2000" i="1" spc="-7" baseline="-20576" dirty="0">
                <a:latin typeface="Times New Roman"/>
                <a:cs typeface="Times New Roman"/>
              </a:rPr>
              <a:t>s</a:t>
            </a:r>
            <a:r>
              <a:rPr lang="tr-TR" sz="2050" spc="5" dirty="0" smtClean="0">
                <a:latin typeface="Verdana"/>
                <a:cs typeface="Verdana"/>
              </a:rPr>
              <a:t>, </a:t>
            </a:r>
            <a:r>
              <a:rPr lang="tr-TR" sz="2000" i="1" spc="-5" dirty="0">
                <a:latin typeface="Symbol"/>
                <a:cs typeface="Symbol"/>
              </a:rPr>
              <a:t> </a:t>
            </a:r>
            <a:r>
              <a:rPr lang="tr-TR" sz="2050" spc="5" dirty="0" smtClean="0">
                <a:latin typeface="Verdana"/>
                <a:cs typeface="Verdana"/>
              </a:rPr>
              <a:t>ile </a:t>
            </a:r>
            <a:r>
              <a:rPr lang="tr-TR" sz="2050" spc="5" dirty="0">
                <a:latin typeface="Verdana"/>
                <a:cs typeface="Verdana"/>
              </a:rPr>
              <a:t>aynı olmalıdır</a:t>
            </a:r>
            <a:r>
              <a:rPr lang="tr-TR" sz="2050" spc="5" dirty="0" smtClean="0">
                <a:latin typeface="Verdana"/>
                <a:cs typeface="Verdana"/>
              </a:rPr>
              <a:t>.</a:t>
            </a:r>
          </a:p>
          <a:p>
            <a:pPr marL="605790" lvl="1" indent="-187960">
              <a:lnSpc>
                <a:spcPct val="100000"/>
              </a:lnSpc>
              <a:spcBef>
                <a:spcPts val="425"/>
              </a:spcBef>
              <a:buClr>
                <a:srgbClr val="003366"/>
              </a:buClr>
              <a:buChar char="•"/>
              <a:tabLst>
                <a:tab pos="606425" algn="l"/>
              </a:tabLst>
            </a:pPr>
            <a:r>
              <a:rPr lang="tr-TR" sz="2050" spc="10" dirty="0">
                <a:latin typeface="Verdana"/>
                <a:cs typeface="Verdana"/>
              </a:rPr>
              <a:t>Sunucudaki ortalama müşteri sayısı: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6751217" y="5169247"/>
            <a:ext cx="19431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20" dirty="0"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7257" y="4679742"/>
            <a:ext cx="209550" cy="876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25"/>
              </a:spcBef>
            </a:pPr>
            <a:r>
              <a:rPr sz="23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350" i="1" spc="20" dirty="0"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3188" y="4714045"/>
            <a:ext cx="12382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20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8710" y="5134704"/>
            <a:ext cx="15367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30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0320" y="4763151"/>
            <a:ext cx="2002789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52525" algn="l"/>
              </a:tabLst>
            </a:pPr>
            <a:r>
              <a:rPr sz="3700" spc="-75" dirty="0">
                <a:latin typeface="Symbol"/>
                <a:cs typeface="Symbol"/>
              </a:rPr>
              <a:t></a:t>
            </a:r>
            <a:r>
              <a:rPr sz="2350" i="1" spc="-75" dirty="0">
                <a:latin typeface="Times New Roman"/>
                <a:cs typeface="Times New Roman"/>
              </a:rPr>
              <a:t>L</a:t>
            </a:r>
            <a:r>
              <a:rPr sz="2350" spc="-75" dirty="0">
                <a:latin typeface="Times New Roman"/>
                <a:cs typeface="Times New Roman"/>
              </a:rPr>
              <a:t>(</a:t>
            </a:r>
            <a:r>
              <a:rPr sz="2350" i="1" spc="-75" dirty="0">
                <a:latin typeface="Times New Roman"/>
                <a:cs typeface="Times New Roman"/>
              </a:rPr>
              <a:t>t</a:t>
            </a:r>
            <a:r>
              <a:rPr sz="2350" spc="-75" dirty="0">
                <a:latin typeface="Times New Roman"/>
                <a:cs typeface="Times New Roman"/>
              </a:rPr>
              <a:t>)</a:t>
            </a:r>
            <a:r>
              <a:rPr sz="2350" spc="-22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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L	</a:t>
            </a:r>
            <a:r>
              <a:rPr sz="2350" spc="-120" dirty="0">
                <a:latin typeface="Times New Roman"/>
                <a:cs typeface="Times New Roman"/>
              </a:rPr>
              <a:t>(</a:t>
            </a:r>
            <a:r>
              <a:rPr sz="2350" i="1" spc="-120" dirty="0">
                <a:latin typeface="Times New Roman"/>
                <a:cs typeface="Times New Roman"/>
              </a:rPr>
              <a:t>t</a:t>
            </a:r>
            <a:r>
              <a:rPr sz="2350" spc="-120" dirty="0">
                <a:latin typeface="Times New Roman"/>
                <a:cs typeface="Times New Roman"/>
              </a:rPr>
              <a:t>)</a:t>
            </a:r>
            <a:r>
              <a:rPr sz="3700" spc="-120" dirty="0">
                <a:latin typeface="Symbol"/>
                <a:cs typeface="Symbol"/>
              </a:rPr>
              <a:t></a:t>
            </a:r>
            <a:r>
              <a:rPr sz="2350" i="1" spc="-120" dirty="0">
                <a:latin typeface="Times New Roman"/>
                <a:cs typeface="Times New Roman"/>
              </a:rPr>
              <a:t>dt</a:t>
            </a:r>
            <a:r>
              <a:rPr sz="2350" i="1" spc="3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endParaRPr sz="235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9068" y="4943762"/>
            <a:ext cx="11430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7399" y="4743129"/>
            <a:ext cx="74739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 </a:t>
            </a:r>
            <a:r>
              <a:rPr sz="2350" u="sng" spc="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50" u="sng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350" i="1" u="sng" spc="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3312" y="5385646"/>
            <a:ext cx="11430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4272" y="4853445"/>
            <a:ext cx="126364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latin typeface="Times New Roman"/>
                <a:cs typeface="Times New Roman"/>
              </a:rPr>
              <a:t>ˆ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5807" y="4934071"/>
            <a:ext cx="57213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i="1" spc="-20" dirty="0">
                <a:latin typeface="Times New Roman"/>
                <a:cs typeface="Times New Roman"/>
              </a:rPr>
              <a:t>L</a:t>
            </a:r>
            <a:r>
              <a:rPr sz="2025" i="1" spc="-30" baseline="-24691" dirty="0">
                <a:latin typeface="Times New Roman"/>
                <a:cs typeface="Times New Roman"/>
              </a:rPr>
              <a:t>s</a:t>
            </a:r>
            <a:r>
              <a:rPr sz="2025" i="1" spc="9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endParaRPr sz="235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236" y="4891023"/>
            <a:ext cx="15049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spc="5" dirty="0">
                <a:latin typeface="Symbol"/>
                <a:cs typeface="Symbol"/>
              </a:rPr>
              <a:t></a:t>
            </a:r>
            <a:endParaRPr sz="35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4610734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smtClean="0"/>
              <a:t>SERVİS </a:t>
            </a:r>
            <a:r>
              <a:rPr lang="tr-TR" spc="-5" dirty="0"/>
              <a:t>Kullanımı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78788"/>
            <a:ext cx="5868670" cy="7085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>
                <a:latin typeface="Verdana"/>
                <a:cs typeface="Verdana"/>
              </a:rPr>
              <a:t>Genel olarak, tek sunuculu bir kuyruk için: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794" y="3760834"/>
            <a:ext cx="5315105" cy="3308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2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2050" spc="5" dirty="0">
                <a:latin typeface="Verdana"/>
                <a:cs typeface="Verdana"/>
              </a:rPr>
              <a:t>Tek sunuculu kararlı bir kuyruk için: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0795" y="4475794"/>
            <a:ext cx="8343265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3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2050" spc="5" dirty="0">
                <a:latin typeface="Verdana"/>
                <a:cs typeface="Verdana"/>
              </a:rPr>
              <a:t>Kararsız bir kuyruk </a:t>
            </a:r>
            <a:r>
              <a:rPr lang="tr-TR" sz="2000" spc="-5" dirty="0">
                <a:latin typeface="Verdana"/>
                <a:cs typeface="Verdana"/>
              </a:rPr>
              <a:t>(</a:t>
            </a:r>
            <a:r>
              <a:rPr lang="tr-TR" sz="2000" i="1" spc="-5" dirty="0">
                <a:latin typeface="Symbol"/>
                <a:cs typeface="Symbol"/>
              </a:rPr>
              <a:t></a:t>
            </a:r>
            <a:r>
              <a:rPr lang="tr-TR" sz="2000" i="1" spc="-5" dirty="0">
                <a:latin typeface="Times New Roman"/>
                <a:cs typeface="Times New Roman"/>
              </a:rPr>
              <a:t> </a:t>
            </a:r>
            <a:r>
              <a:rPr lang="tr-TR" sz="2000" i="1" spc="-20" dirty="0">
                <a:latin typeface="Symbol"/>
                <a:cs typeface="Symbol"/>
              </a:rPr>
              <a:t></a:t>
            </a:r>
            <a:r>
              <a:rPr lang="tr-TR" sz="2000" i="1" spc="-20" dirty="0">
                <a:latin typeface="Times New Roman"/>
                <a:cs typeface="Times New Roman"/>
              </a:rPr>
              <a:t> </a:t>
            </a:r>
            <a:r>
              <a:rPr lang="tr-TR" sz="2000" i="1" spc="-5" dirty="0">
                <a:latin typeface="Symbol"/>
                <a:cs typeface="Symbol"/>
              </a:rPr>
              <a:t></a:t>
            </a:r>
            <a:r>
              <a:rPr lang="tr-TR" sz="2000" spc="-5" dirty="0" smtClean="0">
                <a:latin typeface="Verdana"/>
                <a:cs typeface="Verdana"/>
              </a:rPr>
              <a:t>) </a:t>
            </a:r>
            <a:r>
              <a:rPr lang="tr-TR" sz="2050" spc="5" dirty="0" smtClean="0">
                <a:latin typeface="Verdana"/>
                <a:cs typeface="Verdana"/>
              </a:rPr>
              <a:t>için</a:t>
            </a:r>
            <a:r>
              <a:rPr lang="tr-TR" sz="2050" spc="5" dirty="0">
                <a:latin typeface="Verdana"/>
                <a:cs typeface="Verdana"/>
              </a:rPr>
              <a:t>, uzun süreli sunucu kullanımı 1'dir</a:t>
            </a:r>
            <a:r>
              <a:rPr lang="tr-TR" sz="2050" spc="5" dirty="0" smtClean="0">
                <a:latin typeface="Verdana"/>
                <a:cs typeface="Verdana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19601" y="3749222"/>
            <a:ext cx="1038860" cy="523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10"/>
              </a:spcBef>
            </a:pPr>
            <a:r>
              <a:rPr sz="2000" i="1" spc="-65" dirty="0">
                <a:latin typeface="Symbol"/>
                <a:cs typeface="Symbol"/>
              </a:rPr>
              <a:t>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Symbol"/>
                <a:cs typeface="Symbol"/>
              </a:rPr>
              <a:t>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3000" i="1" u="sng" spc="-97" baseline="333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</a:t>
            </a:r>
            <a:r>
              <a:rPr sz="3000" i="1" spc="-97" baseline="33333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Symbol"/>
                <a:cs typeface="Symbol"/>
              </a:rPr>
              <a:t></a:t>
            </a:r>
            <a:r>
              <a:rPr sz="1900" spc="-3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1</a:t>
            </a:r>
            <a:endParaRPr sz="1900" dirty="0">
              <a:latin typeface="Times New Roman"/>
              <a:cs typeface="Times New Roman"/>
            </a:endParaRPr>
          </a:p>
          <a:p>
            <a:pPr marL="48260" algn="ctr">
              <a:lnSpc>
                <a:spcPts val="1950"/>
              </a:lnSpc>
            </a:pPr>
            <a:r>
              <a:rPr sz="2000" i="1" spc="-65" dirty="0">
                <a:latin typeface="Symbol"/>
                <a:cs typeface="Symbol"/>
              </a:rPr>
              <a:t>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7605" y="2646409"/>
            <a:ext cx="1482895" cy="3359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480"/>
              </a:lnSpc>
              <a:spcBef>
                <a:spcPts val="120"/>
              </a:spcBef>
              <a:tabLst>
                <a:tab pos="861060" algn="l"/>
              </a:tabLst>
            </a:pPr>
            <a:r>
              <a:rPr lang="tr-TR" sz="2400" spc="20" dirty="0" smtClean="0">
                <a:latin typeface="Times New Roman"/>
                <a:cs typeface="Times New Roman"/>
              </a:rPr>
              <a:t>ve</a:t>
            </a:r>
            <a:r>
              <a:rPr sz="2400" spc="20" dirty="0">
                <a:latin typeface="Times New Roman"/>
                <a:cs typeface="Times New Roman"/>
              </a:rPr>
              <a:t>	</a:t>
            </a:r>
            <a:endParaRPr sz="2550" dirty="0">
              <a:latin typeface="Symbol"/>
              <a:cs typeface="Symbol"/>
            </a:endParaRPr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23" y="1734211"/>
            <a:ext cx="3433208" cy="627069"/>
          </a:xfrm>
          <a:prstGeom prst="rect">
            <a:avLst/>
          </a:prstGeom>
        </p:spPr>
      </p:pic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0" y="2385367"/>
            <a:ext cx="2506669" cy="990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461635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smtClean="0"/>
              <a:t>Servis</a:t>
            </a:r>
            <a:r>
              <a:rPr lang="tr-TR" spc="-5" dirty="0" smtClean="0"/>
              <a:t> </a:t>
            </a:r>
            <a:r>
              <a:rPr lang="tr-TR" spc="-5" dirty="0"/>
              <a:t>Kullanımı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57349" y="1215680"/>
            <a:ext cx="8697595" cy="222817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92430" indent="-354965">
              <a:lnSpc>
                <a:spcPct val="100000"/>
              </a:lnSpc>
              <a:spcBef>
                <a:spcPts val="615"/>
              </a:spcBef>
              <a:buClr>
                <a:srgbClr val="003366"/>
              </a:buClr>
              <a:buSzPct val="119512"/>
              <a:buChar char="•"/>
              <a:tabLst>
                <a:tab pos="392430" algn="l"/>
                <a:tab pos="393065" algn="l"/>
              </a:tabLst>
            </a:pPr>
            <a:r>
              <a:rPr i="1" spc="5" dirty="0" smtClean="0">
                <a:latin typeface="Times New Roman"/>
                <a:cs typeface="Times New Roman"/>
              </a:rPr>
              <a:t>G/G/c</a:t>
            </a:r>
            <a:r>
              <a:rPr i="1" spc="5" dirty="0">
                <a:latin typeface="Times New Roman"/>
                <a:cs typeface="Times New Roman"/>
              </a:rPr>
              <a:t>/∞/∞</a:t>
            </a:r>
            <a:r>
              <a:rPr i="1" spc="200" dirty="0">
                <a:latin typeface="Times New Roman"/>
                <a:cs typeface="Times New Roman"/>
              </a:rPr>
              <a:t> </a:t>
            </a:r>
            <a:r>
              <a:rPr lang="tr-TR" i="1" spc="200" dirty="0">
                <a:latin typeface="Times New Roman"/>
                <a:cs typeface="Times New Roman"/>
              </a:rPr>
              <a:t> </a:t>
            </a:r>
            <a:r>
              <a:rPr lang="tr-TR" spc="200" dirty="0">
                <a:latin typeface="Times New Roman"/>
                <a:cs typeface="Times New Roman"/>
              </a:rPr>
              <a:t>kuyrukları için:</a:t>
            </a:r>
            <a:endParaRPr lang="tr-TR" spc="10" dirty="0" smtClean="0"/>
          </a:p>
          <a:p>
            <a:pPr marL="593090" lvl="1" indent="-187960">
              <a:lnSpc>
                <a:spcPct val="100000"/>
              </a:lnSpc>
              <a:spcBef>
                <a:spcPts val="520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lang="tr-TR" sz="2050" spc="10" dirty="0">
                <a:latin typeface="Verdana"/>
                <a:cs typeface="Verdana"/>
              </a:rPr>
              <a:t>Paralel olarak </a:t>
            </a:r>
            <a:r>
              <a:rPr lang="tr-TR" sz="2050" i="1" spc="10" dirty="0">
                <a:latin typeface="Verdana"/>
                <a:cs typeface="Verdana"/>
              </a:rPr>
              <a:t>c</a:t>
            </a:r>
            <a:r>
              <a:rPr lang="tr-TR" sz="2050" spc="10" dirty="0">
                <a:latin typeface="Verdana"/>
                <a:cs typeface="Verdana"/>
              </a:rPr>
              <a:t> özdeş sunucuları olan bir sistem.</a:t>
            </a:r>
          </a:p>
          <a:p>
            <a:pPr marL="593090" lvl="1" indent="-187960">
              <a:lnSpc>
                <a:spcPct val="100000"/>
              </a:lnSpc>
              <a:spcBef>
                <a:spcPts val="520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lang="tr-TR" sz="2050" spc="10" dirty="0">
                <a:latin typeface="Verdana"/>
                <a:cs typeface="Verdana"/>
              </a:rPr>
              <a:t>Gelen bir müşteri birden fazla sunucu boşta bulursa, belirli bir sunucuyu tercih etmeden bir sunucu seçer</a:t>
            </a:r>
            <a:r>
              <a:rPr lang="tr-TR" sz="2050" spc="10" dirty="0" smtClean="0">
                <a:latin typeface="Verdana"/>
                <a:cs typeface="Verdana"/>
              </a:rPr>
              <a:t>.</a:t>
            </a:r>
          </a:p>
          <a:p>
            <a:pPr marL="593090" lvl="1" indent="-187960">
              <a:lnSpc>
                <a:spcPct val="100000"/>
              </a:lnSpc>
              <a:spcBef>
                <a:spcPts val="520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endParaRPr lang="tr-TR" sz="2050" spc="10" dirty="0">
              <a:latin typeface="Verdana"/>
              <a:cs typeface="Verdana"/>
            </a:endParaRPr>
          </a:p>
          <a:p>
            <a:pPr marL="593090" lvl="1" indent="-187960">
              <a:lnSpc>
                <a:spcPct val="100000"/>
              </a:lnSpc>
              <a:spcBef>
                <a:spcPts val="520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lang="tr-TR" sz="2050" spc="5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tr-TR" sz="2050" spc="5" dirty="0" smtClean="0">
                <a:latin typeface="Verdana"/>
                <a:cs typeface="Verdana"/>
              </a:rPr>
              <a:t>sistemler </a:t>
            </a:r>
            <a:r>
              <a:rPr lang="tr-TR" sz="2050" spc="5" dirty="0">
                <a:latin typeface="Verdana"/>
                <a:cs typeface="Verdana"/>
              </a:rPr>
              <a:t>için, ortalama meşgul sunucu sayısı, </a:t>
            </a:r>
            <a:r>
              <a:rPr sz="2050" i="1" spc="10" dirty="0" err="1" smtClean="0">
                <a:latin typeface="Times New Roman"/>
                <a:cs typeface="Times New Roman"/>
              </a:rPr>
              <a:t>L</a:t>
            </a:r>
            <a:r>
              <a:rPr sz="2025" i="1" spc="15" baseline="-20576" dirty="0" err="1" smtClean="0">
                <a:latin typeface="Times New Roman"/>
                <a:cs typeface="Times New Roman"/>
              </a:rPr>
              <a:t>s</a:t>
            </a:r>
            <a:r>
              <a:rPr sz="2050" spc="5" dirty="0" smtClean="0">
                <a:latin typeface="Verdana"/>
                <a:cs typeface="Verdana"/>
              </a:rPr>
              <a:t>: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2695" y="4050059"/>
            <a:ext cx="5840095" cy="7880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37490" indent="-187325">
              <a:lnSpc>
                <a:spcPct val="100000"/>
              </a:lnSpc>
              <a:spcBef>
                <a:spcPts val="635"/>
              </a:spcBef>
              <a:buClr>
                <a:srgbClr val="003366"/>
              </a:buClr>
              <a:buChar char="•"/>
              <a:tabLst>
                <a:tab pos="238125" algn="l"/>
              </a:tabLst>
            </a:pPr>
            <a:r>
              <a:rPr lang="tr-TR" sz="2050" spc="5" dirty="0">
                <a:latin typeface="Verdana"/>
                <a:cs typeface="Verdana"/>
              </a:rPr>
              <a:t>Açıkça </a:t>
            </a:r>
            <a:r>
              <a:rPr sz="2050" spc="10" dirty="0" smtClean="0">
                <a:latin typeface="Times New Roman"/>
                <a:cs typeface="Times New Roman"/>
              </a:rPr>
              <a:t>0 </a:t>
            </a:r>
            <a:r>
              <a:rPr sz="2050" spc="10" dirty="0">
                <a:latin typeface="Times New Roman"/>
                <a:cs typeface="Times New Roman"/>
              </a:rPr>
              <a:t>≤ </a:t>
            </a:r>
            <a:r>
              <a:rPr sz="2050" i="1" spc="10" dirty="0">
                <a:latin typeface="Times New Roman"/>
                <a:cs typeface="Times New Roman"/>
              </a:rPr>
              <a:t>L</a:t>
            </a:r>
            <a:r>
              <a:rPr sz="2025" i="1" spc="15" baseline="-20576" dirty="0">
                <a:latin typeface="Times New Roman"/>
                <a:cs typeface="Times New Roman"/>
              </a:rPr>
              <a:t>S </a:t>
            </a:r>
            <a:r>
              <a:rPr sz="2050" spc="10" dirty="0">
                <a:latin typeface="Times New Roman"/>
                <a:cs typeface="Times New Roman"/>
              </a:rPr>
              <a:t>≤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c</a:t>
            </a:r>
            <a:endParaRPr sz="2050" dirty="0">
              <a:latin typeface="Times New Roman"/>
              <a:cs typeface="Times New Roman"/>
            </a:endParaRPr>
          </a:p>
          <a:p>
            <a:pPr marL="237490" indent="-187325">
              <a:lnSpc>
                <a:spcPct val="100000"/>
              </a:lnSpc>
              <a:spcBef>
                <a:spcPts val="545"/>
              </a:spcBef>
              <a:buClr>
                <a:srgbClr val="003366"/>
              </a:buClr>
              <a:buChar char="•"/>
              <a:tabLst>
                <a:tab pos="238125" algn="l"/>
              </a:tabLst>
            </a:pPr>
            <a:r>
              <a:rPr lang="tr-TR" sz="2050" spc="10" dirty="0">
                <a:latin typeface="Verdana"/>
                <a:cs typeface="Verdana"/>
              </a:rPr>
              <a:t>Uzun dönemli ortalama sunucu kullanımı: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7362" y="5441037"/>
            <a:ext cx="4859338" cy="4078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4555" algn="l"/>
                <a:tab pos="1844675" algn="l"/>
              </a:tabLst>
            </a:pPr>
            <a:r>
              <a:rPr lang="tr-TR" sz="2400" spc="-30" dirty="0">
                <a:latin typeface="Times New Roman"/>
                <a:cs typeface="Times New Roman"/>
              </a:rPr>
              <a:t>burada </a:t>
            </a:r>
            <a:r>
              <a:rPr sz="2550" i="1" spc="-75" dirty="0" smtClean="0">
                <a:latin typeface="Symbol"/>
                <a:cs typeface="Symbol"/>
              </a:rPr>
              <a:t></a:t>
            </a:r>
            <a:r>
              <a:rPr sz="2550" i="1" spc="65" dirty="0" smtClean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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c</a:t>
            </a:r>
            <a:r>
              <a:rPr sz="2550" i="1" spc="-50" dirty="0">
                <a:latin typeface="Symbol"/>
                <a:cs typeface="Symbol"/>
              </a:rPr>
              <a:t></a:t>
            </a:r>
            <a:r>
              <a:rPr sz="2550" spc="-50" dirty="0">
                <a:latin typeface="Times New Roman"/>
                <a:cs typeface="Times New Roman"/>
              </a:rPr>
              <a:t>	</a:t>
            </a:r>
            <a:r>
              <a:rPr lang="tr-TR" sz="2400" spc="-35" dirty="0">
                <a:latin typeface="Times New Roman"/>
                <a:cs typeface="Times New Roman"/>
              </a:rPr>
              <a:t>kararlı sistemler için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60685" y="395627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276" y="0"/>
                </a:lnTo>
              </a:path>
            </a:pathLst>
          </a:custGeom>
          <a:ln w="12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5630" y="3529731"/>
            <a:ext cx="15557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5" dirty="0">
                <a:latin typeface="Times New Roman"/>
                <a:cs typeface="Times New Roman"/>
              </a:rPr>
              <a:t>λ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11" name="object 11"/>
          <p:cNvSpPr txBox="1"/>
          <p:nvPr/>
        </p:nvSpPr>
        <p:spPr>
          <a:xfrm>
            <a:off x="4301322" y="3718273"/>
            <a:ext cx="188722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spc="-20" dirty="0">
                <a:latin typeface="Times New Roman"/>
                <a:cs typeface="Times New Roman"/>
              </a:rPr>
              <a:t>L</a:t>
            </a:r>
            <a:r>
              <a:rPr sz="2025" i="1" spc="-30" baseline="-24691" dirty="0">
                <a:latin typeface="Times New Roman"/>
                <a:cs typeface="Times New Roman"/>
              </a:rPr>
              <a:t>S</a:t>
            </a:r>
            <a:r>
              <a:rPr sz="2025" i="1" spc="442" baseline="-24691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λE</a:t>
            </a:r>
            <a:r>
              <a:rPr sz="2350" spc="50" dirty="0">
                <a:latin typeface="Times New Roman"/>
                <a:cs typeface="Times New Roman"/>
              </a:rPr>
              <a:t>(</a:t>
            </a:r>
            <a:r>
              <a:rPr sz="2350" i="1" spc="50" dirty="0">
                <a:latin typeface="Times New Roman"/>
                <a:cs typeface="Times New Roman"/>
              </a:rPr>
              <a:t>S </a:t>
            </a:r>
            <a:r>
              <a:rPr sz="2350" spc="5" dirty="0">
                <a:latin typeface="Times New Roman"/>
                <a:cs typeface="Times New Roman"/>
              </a:rPr>
              <a:t>)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3525" i="1" spc="-254" baseline="-43735" dirty="0">
                <a:latin typeface="Times New Roman"/>
                <a:cs typeface="Times New Roman"/>
              </a:rPr>
              <a:t>µ</a:t>
            </a:r>
            <a:endParaRPr sz="3525" baseline="-43735">
              <a:latin typeface="Times New Roman"/>
              <a:cs typeface="Times New Roman"/>
            </a:endParaRP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9" y="5178522"/>
            <a:ext cx="1710363" cy="1114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79971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smtClean="0"/>
              <a:t>Servis </a:t>
            </a:r>
            <a:r>
              <a:rPr lang="tr-TR" spc="-5" dirty="0"/>
              <a:t>Kullanımı ve Sistem Performansı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1949" y="1217298"/>
            <a:ext cx="8771890" cy="342157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17830" indent="-354965">
              <a:lnSpc>
                <a:spcPct val="100000"/>
              </a:lnSpc>
              <a:spcBef>
                <a:spcPts val="555"/>
              </a:spcBef>
              <a:buClr>
                <a:srgbClr val="003366"/>
              </a:buClr>
              <a:buSzPct val="119512"/>
              <a:buChar char="•"/>
              <a:tabLst>
                <a:tab pos="417830" algn="l"/>
                <a:tab pos="418465" algn="l"/>
              </a:tabLst>
            </a:pPr>
            <a:r>
              <a:rPr lang="tr-TR" sz="2050" spc="10" dirty="0">
                <a:latin typeface="Verdana"/>
                <a:cs typeface="Verdana"/>
              </a:rPr>
              <a:t>Sistem performansı belirli bir kullanım için büyük ölçüde değişir </a:t>
            </a:r>
            <a:r>
              <a:rPr sz="2100" i="1" spc="-15" dirty="0" smtClean="0">
                <a:latin typeface="Symbol"/>
                <a:cs typeface="Symbol"/>
              </a:rPr>
              <a:t></a:t>
            </a:r>
            <a:endParaRPr sz="2100" dirty="0">
              <a:latin typeface="Symbol"/>
              <a:cs typeface="Symbol"/>
            </a:endParaRPr>
          </a:p>
          <a:p>
            <a:pPr marL="615315" marR="467359" lvl="1" indent="-184150">
              <a:lnSpc>
                <a:spcPts val="2400"/>
              </a:lnSpc>
              <a:spcBef>
                <a:spcPts val="640"/>
              </a:spcBef>
              <a:buClr>
                <a:srgbClr val="003366"/>
              </a:buClr>
              <a:buChar char="•"/>
              <a:tabLst>
                <a:tab pos="619125" algn="l"/>
              </a:tabLst>
            </a:pPr>
            <a:r>
              <a:rPr lang="tr-TR" sz="2050" spc="5" dirty="0">
                <a:latin typeface="Verdana"/>
                <a:cs typeface="Verdana"/>
              </a:rPr>
              <a:t>Örneğin</a:t>
            </a:r>
            <a:r>
              <a:rPr sz="2050" spc="10" dirty="0" smtClean="0">
                <a:latin typeface="Verdana"/>
                <a:cs typeface="Verdana"/>
              </a:rPr>
              <a:t>,</a:t>
            </a:r>
            <a:r>
              <a:rPr lang="tr-TR" sz="2050" spc="10" dirty="0" smtClean="0">
                <a:latin typeface="Verdana"/>
                <a:cs typeface="Verdana"/>
              </a:rPr>
              <a:t> </a:t>
            </a:r>
            <a:r>
              <a:rPr lang="tr-TR" sz="2050" i="1" spc="5" dirty="0">
                <a:latin typeface="Times New Roman"/>
                <a:cs typeface="Times New Roman"/>
              </a:rPr>
              <a:t>E(A) </a:t>
            </a:r>
            <a:r>
              <a:rPr lang="tr-TR" sz="2050" i="1" spc="10" dirty="0">
                <a:latin typeface="Times New Roman"/>
                <a:cs typeface="Times New Roman"/>
              </a:rPr>
              <a:t>= </a:t>
            </a:r>
            <a:r>
              <a:rPr lang="tr-TR" sz="2050" spc="-5" dirty="0">
                <a:latin typeface="Times New Roman"/>
                <a:cs typeface="Times New Roman"/>
              </a:rPr>
              <a:t>1/</a:t>
            </a:r>
            <a:r>
              <a:rPr lang="tr-TR" sz="2100" i="1" spc="-5" dirty="0" smtClean="0">
                <a:latin typeface="Symbol"/>
                <a:cs typeface="Symbol"/>
              </a:rPr>
              <a:t> </a:t>
            </a:r>
            <a:r>
              <a:rPr lang="tr-TR" sz="2100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050" i="1" spc="5" dirty="0">
                <a:latin typeface="Times New Roman"/>
                <a:cs typeface="Times New Roman"/>
              </a:rPr>
              <a:t>E(S) </a:t>
            </a:r>
            <a:r>
              <a:rPr lang="tr-TR" sz="2050" i="1" spc="10" dirty="0">
                <a:latin typeface="Times New Roman"/>
                <a:cs typeface="Times New Roman"/>
              </a:rPr>
              <a:t>= </a:t>
            </a:r>
            <a:r>
              <a:rPr lang="tr-TR" sz="2050" dirty="0">
                <a:latin typeface="Times New Roman"/>
                <a:cs typeface="Times New Roman"/>
              </a:rPr>
              <a:t>1/</a:t>
            </a:r>
            <a:r>
              <a:rPr lang="tr-TR" sz="2100" i="1" dirty="0">
                <a:latin typeface="Symbol"/>
                <a:cs typeface="Symbol"/>
              </a:rPr>
              <a:t> </a:t>
            </a:r>
            <a:r>
              <a:rPr lang="tr-TR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 bir</a:t>
            </a:r>
            <a:r>
              <a:rPr sz="205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D/D/1 </a:t>
            </a:r>
            <a:r>
              <a:rPr lang="tr-TR" sz="2050" spc="10" dirty="0">
                <a:latin typeface="Times New Roman"/>
                <a:cs typeface="Times New Roman"/>
              </a:rPr>
              <a:t>kuyruğu, burada:</a:t>
            </a:r>
            <a:endParaRPr lang="tr-TR" sz="2050" spc="10" dirty="0" smtClean="0">
              <a:latin typeface="Verdana"/>
              <a:cs typeface="Verdana"/>
            </a:endParaRPr>
          </a:p>
          <a:p>
            <a:pPr marL="625475" algn="ctr">
              <a:lnSpc>
                <a:spcPct val="100000"/>
              </a:lnSpc>
              <a:spcBef>
                <a:spcPts val="345"/>
              </a:spcBef>
              <a:tabLst>
                <a:tab pos="2153920" algn="l"/>
                <a:tab pos="3819525" algn="l"/>
              </a:tabLst>
            </a:pPr>
            <a:r>
              <a:rPr sz="1850" i="1" spc="5" dirty="0" smtClean="0">
                <a:latin typeface="Times New Roman"/>
                <a:cs typeface="Times New Roman"/>
              </a:rPr>
              <a:t>L </a:t>
            </a:r>
            <a:r>
              <a:rPr sz="1850" spc="5" dirty="0" smtClean="0">
                <a:latin typeface="Times New Roman"/>
                <a:cs typeface="Times New Roman"/>
              </a:rPr>
              <a:t>= </a:t>
            </a:r>
            <a:r>
              <a:rPr sz="1900" i="1" spc="-25" dirty="0" smtClean="0">
                <a:latin typeface="Symbol"/>
                <a:cs typeface="Symbol"/>
              </a:rPr>
              <a:t></a:t>
            </a:r>
            <a:r>
              <a:rPr sz="1900" i="1" spc="-25" dirty="0" smtClean="0">
                <a:latin typeface="Times New Roman"/>
                <a:cs typeface="Times New Roman"/>
              </a:rPr>
              <a:t> </a:t>
            </a:r>
            <a:r>
              <a:rPr sz="1900" i="1" spc="105" dirty="0" smtClean="0">
                <a:latin typeface="Times New Roman"/>
                <a:cs typeface="Times New Roman"/>
              </a:rPr>
              <a:t> </a:t>
            </a:r>
            <a:r>
              <a:rPr sz="1850" spc="5" dirty="0" smtClean="0">
                <a:latin typeface="Times New Roman"/>
                <a:cs typeface="Times New Roman"/>
              </a:rPr>
              <a:t>=</a:t>
            </a:r>
            <a:r>
              <a:rPr sz="1850" spc="190" dirty="0" smtClean="0">
                <a:latin typeface="Times New Roman"/>
                <a:cs typeface="Times New Roman"/>
              </a:rPr>
              <a:t> </a:t>
            </a:r>
            <a:r>
              <a:rPr sz="1900" i="1" spc="-15" dirty="0" smtClean="0">
                <a:latin typeface="Symbol"/>
                <a:cs typeface="Symbol"/>
              </a:rPr>
              <a:t></a:t>
            </a:r>
            <a:r>
              <a:rPr sz="1850" i="1" spc="-15" dirty="0" smtClean="0">
                <a:latin typeface="Verdana"/>
                <a:cs typeface="Verdana"/>
              </a:rPr>
              <a:t>,	</a:t>
            </a:r>
            <a:r>
              <a:rPr sz="1850" i="1" spc="5" dirty="0" smtClean="0">
                <a:latin typeface="Times New Roman"/>
                <a:cs typeface="Times New Roman"/>
              </a:rPr>
              <a:t>w </a:t>
            </a:r>
            <a:r>
              <a:rPr sz="1850" spc="5" dirty="0" smtClean="0">
                <a:latin typeface="Times New Roman"/>
                <a:cs typeface="Times New Roman"/>
              </a:rPr>
              <a:t>= </a:t>
            </a:r>
            <a:r>
              <a:rPr sz="1850" i="1" dirty="0" smtClean="0">
                <a:latin typeface="Times New Roman"/>
                <a:cs typeface="Times New Roman"/>
              </a:rPr>
              <a:t>E(S)</a:t>
            </a:r>
            <a:r>
              <a:rPr sz="1850" i="1" spc="10" dirty="0" smtClean="0">
                <a:latin typeface="Times New Roman"/>
                <a:cs typeface="Times New Roman"/>
              </a:rPr>
              <a:t> </a:t>
            </a:r>
            <a:r>
              <a:rPr sz="1850" spc="5" dirty="0" smtClean="0">
                <a:latin typeface="Times New Roman"/>
                <a:cs typeface="Times New Roman"/>
              </a:rPr>
              <a:t>= </a:t>
            </a:r>
            <a:r>
              <a:rPr sz="1850" spc="-5" dirty="0" smtClean="0">
                <a:latin typeface="Times New Roman"/>
                <a:cs typeface="Times New Roman"/>
              </a:rPr>
              <a:t>1</a:t>
            </a:r>
            <a:r>
              <a:rPr sz="1850" i="1" spc="-5" dirty="0" smtClean="0">
                <a:latin typeface="Times New Roman"/>
                <a:cs typeface="Times New Roman"/>
              </a:rPr>
              <a:t>/</a:t>
            </a:r>
            <a:r>
              <a:rPr sz="1900" i="1" spc="-5" dirty="0" smtClean="0">
                <a:latin typeface="Symbol"/>
                <a:cs typeface="Symbol"/>
              </a:rPr>
              <a:t></a:t>
            </a:r>
            <a:r>
              <a:rPr sz="1850" i="1" spc="-5" dirty="0" smtClean="0">
                <a:latin typeface="Verdana"/>
                <a:cs typeface="Verdana"/>
              </a:rPr>
              <a:t>,	</a:t>
            </a:r>
            <a:r>
              <a:rPr sz="1850" i="1" dirty="0" smtClean="0">
                <a:latin typeface="Times New Roman"/>
                <a:cs typeface="Times New Roman"/>
              </a:rPr>
              <a:t>L</a:t>
            </a:r>
            <a:r>
              <a:rPr sz="1875" i="1" baseline="-20000" dirty="0" smtClean="0">
                <a:latin typeface="Times New Roman"/>
                <a:cs typeface="Times New Roman"/>
              </a:rPr>
              <a:t>Q </a:t>
            </a:r>
            <a:r>
              <a:rPr sz="1850" spc="5" dirty="0" smtClean="0">
                <a:latin typeface="Times New Roman"/>
                <a:cs typeface="Times New Roman"/>
              </a:rPr>
              <a:t>= </a:t>
            </a:r>
            <a:r>
              <a:rPr sz="1850" i="1" dirty="0" smtClean="0">
                <a:latin typeface="Times New Roman"/>
                <a:cs typeface="Times New Roman"/>
              </a:rPr>
              <a:t>W</a:t>
            </a:r>
            <a:r>
              <a:rPr sz="1875" i="1" baseline="-20000" dirty="0" smtClean="0">
                <a:latin typeface="Times New Roman"/>
                <a:cs typeface="Times New Roman"/>
              </a:rPr>
              <a:t>Q </a:t>
            </a:r>
            <a:r>
              <a:rPr sz="1850" spc="5" dirty="0" smtClean="0">
                <a:latin typeface="Times New Roman"/>
                <a:cs typeface="Times New Roman"/>
              </a:rPr>
              <a:t>=</a:t>
            </a:r>
            <a:r>
              <a:rPr sz="1850" spc="-25" dirty="0" smtClean="0">
                <a:latin typeface="Times New Roman"/>
                <a:cs typeface="Times New Roman"/>
              </a:rPr>
              <a:t> </a:t>
            </a:r>
            <a:r>
              <a:rPr sz="1850" spc="5" dirty="0" smtClean="0">
                <a:latin typeface="Times New Roman"/>
                <a:cs typeface="Times New Roman"/>
              </a:rPr>
              <a:t>0</a:t>
            </a:r>
            <a:endParaRPr sz="1850" dirty="0" smtClean="0">
              <a:latin typeface="Times New Roman"/>
              <a:cs typeface="Times New Roman"/>
            </a:endParaRPr>
          </a:p>
          <a:p>
            <a:pPr marL="891540" marR="764540" lvl="2" indent="-276225">
              <a:lnSpc>
                <a:spcPct val="100600"/>
              </a:lnSpc>
              <a:spcBef>
                <a:spcPts val="400"/>
              </a:spcBef>
              <a:buClr>
                <a:srgbClr val="003366"/>
              </a:buClr>
              <a:buFontTx/>
              <a:buChar char="•"/>
              <a:tabLst>
                <a:tab pos="891540" algn="l"/>
                <a:tab pos="892175" algn="l"/>
              </a:tabLst>
            </a:pP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2000" i="1" spc="-25" dirty="0" smtClean="0">
                <a:latin typeface="Symbol"/>
                <a:cs typeface="Symbol"/>
              </a:rPr>
              <a:t> </a:t>
            </a:r>
            <a:r>
              <a:rPr lang="tr-TR" sz="1850" spc="5" dirty="0">
                <a:latin typeface="Verdana"/>
                <a:cs typeface="Verdana"/>
              </a:rPr>
              <a:t>ve </a:t>
            </a:r>
            <a:r>
              <a:rPr lang="tr-TR" sz="2000" i="1" spc="-10" dirty="0">
                <a:latin typeface="Symbol"/>
                <a:cs typeface="Symbol"/>
              </a:rPr>
              <a:t></a:t>
            </a:r>
            <a:r>
              <a:rPr lang="tr-TR" sz="1850" spc="5" dirty="0">
                <a:latin typeface="Verdana"/>
                <a:cs typeface="Verdana"/>
              </a:rPr>
              <a:t> değiştirilerek, sunucu kullanımı 0 ile 1 arasında herhangi bir değer alabilir.</a:t>
            </a: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03366"/>
              </a:buClr>
            </a:pPr>
            <a:endParaRPr sz="2750" dirty="0" smtClean="0">
              <a:latin typeface="Verdana"/>
              <a:cs typeface="Verdana"/>
            </a:endParaRPr>
          </a:p>
          <a:p>
            <a:pPr marL="615315" marR="17780" lvl="1" indent="-184150">
              <a:lnSpc>
                <a:spcPts val="2400"/>
              </a:lnSpc>
              <a:buClr>
                <a:srgbClr val="003366"/>
              </a:buClr>
              <a:buChar char="•"/>
              <a:tabLst>
                <a:tab pos="619125" algn="l"/>
              </a:tabLst>
            </a:pPr>
            <a:r>
              <a:rPr lang="tr-TR" sz="2050" spc="10" dirty="0">
                <a:latin typeface="Verdana"/>
                <a:cs typeface="Verdana"/>
              </a:rPr>
              <a:t>Genel olarak, rakipler arası ve hizmet sürelerinin değişkenliği, hatların uzunluğunda dalgalanmalara neden olur.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4464" y="4464750"/>
            <a:ext cx="4437679" cy="2231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79971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smtClean="0"/>
              <a:t>Servis </a:t>
            </a:r>
            <a:r>
              <a:rPr lang="tr-TR" spc="-5" dirty="0"/>
              <a:t>Kullanımı ve Sistem Performansı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25395" y="3117985"/>
            <a:ext cx="3382645" cy="339516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24790" indent="-187325">
              <a:lnSpc>
                <a:spcPct val="100000"/>
              </a:lnSpc>
              <a:spcBef>
                <a:spcPts val="935"/>
              </a:spcBef>
              <a:buClr>
                <a:srgbClr val="003366"/>
              </a:buClr>
              <a:buChar char="•"/>
              <a:tabLst>
                <a:tab pos="225425" algn="l"/>
              </a:tabLst>
            </a:pPr>
            <a:r>
              <a:rPr lang="tr-TR" sz="1750" dirty="0">
                <a:latin typeface="Verdana"/>
                <a:cs typeface="Verdana"/>
              </a:rPr>
              <a:t>Gelenler belirleyicidir:</a:t>
            </a:r>
          </a:p>
          <a:p>
            <a:pPr marL="221615">
              <a:lnSpc>
                <a:spcPct val="100000"/>
              </a:lnSpc>
              <a:spcBef>
                <a:spcPts val="1100"/>
              </a:spcBef>
            </a:pPr>
            <a:r>
              <a:rPr sz="2250" i="1" spc="10" dirty="0" smtClean="0">
                <a:latin typeface="Times New Roman"/>
                <a:cs typeface="Times New Roman"/>
              </a:rPr>
              <a:t>A</a:t>
            </a:r>
            <a:r>
              <a:rPr sz="2250" spc="15" baseline="-20370" dirty="0" smtClean="0">
                <a:latin typeface="Times New Roman"/>
                <a:cs typeface="Times New Roman"/>
              </a:rPr>
              <a:t>1 </a:t>
            </a:r>
            <a:r>
              <a:rPr sz="2250" spc="15" dirty="0" smtClean="0">
                <a:latin typeface="Times New Roman"/>
                <a:cs typeface="Times New Roman"/>
              </a:rPr>
              <a:t>= </a:t>
            </a:r>
            <a:r>
              <a:rPr sz="2250" i="1" spc="10" dirty="0" smtClean="0">
                <a:latin typeface="Times New Roman"/>
                <a:cs typeface="Times New Roman"/>
              </a:rPr>
              <a:t>A</a:t>
            </a:r>
            <a:r>
              <a:rPr sz="2250" spc="15" baseline="-20370" dirty="0" smtClean="0">
                <a:latin typeface="Times New Roman"/>
                <a:cs typeface="Times New Roman"/>
              </a:rPr>
              <a:t>2 </a:t>
            </a:r>
            <a:r>
              <a:rPr sz="2250" spc="15" dirty="0" smtClean="0">
                <a:latin typeface="Times New Roman"/>
                <a:cs typeface="Times New Roman"/>
              </a:rPr>
              <a:t>= </a:t>
            </a:r>
            <a:r>
              <a:rPr sz="2250" spc="25" dirty="0" smtClean="0">
                <a:latin typeface="Times New Roman"/>
                <a:cs typeface="Times New Roman"/>
              </a:rPr>
              <a:t>… </a:t>
            </a:r>
            <a:r>
              <a:rPr sz="2250" spc="15" dirty="0" smtClean="0">
                <a:latin typeface="Times New Roman"/>
                <a:cs typeface="Times New Roman"/>
              </a:rPr>
              <a:t>= </a:t>
            </a:r>
            <a:r>
              <a:rPr sz="2350" i="1" spc="-10" dirty="0" smtClean="0">
                <a:latin typeface="Symbol"/>
                <a:cs typeface="Symbol"/>
              </a:rPr>
              <a:t></a:t>
            </a:r>
            <a:r>
              <a:rPr sz="2250" spc="-15" baseline="25925" dirty="0" smtClean="0">
                <a:latin typeface="Times New Roman"/>
                <a:cs typeface="Times New Roman"/>
              </a:rPr>
              <a:t>-1 </a:t>
            </a:r>
            <a:r>
              <a:rPr sz="2250" spc="15" dirty="0" smtClean="0">
                <a:latin typeface="Times New Roman"/>
                <a:cs typeface="Times New Roman"/>
              </a:rPr>
              <a:t>=</a:t>
            </a:r>
            <a:r>
              <a:rPr sz="2250" spc="105" dirty="0" smtClean="0">
                <a:latin typeface="Times New Roman"/>
                <a:cs typeface="Times New Roman"/>
              </a:rPr>
              <a:t> </a:t>
            </a:r>
            <a:r>
              <a:rPr sz="2250" spc="10" dirty="0" smtClean="0">
                <a:latin typeface="Times New Roman"/>
                <a:cs typeface="Times New Roman"/>
              </a:rPr>
              <a:t>10</a:t>
            </a:r>
            <a:endParaRPr sz="2250" dirty="0" smtClean="0">
              <a:latin typeface="Times New Roman"/>
              <a:cs typeface="Times New Roman"/>
            </a:endParaRPr>
          </a:p>
          <a:p>
            <a:pPr marL="224790" indent="-187325">
              <a:lnSpc>
                <a:spcPts val="2095"/>
              </a:lnSpc>
              <a:spcBef>
                <a:spcPts val="2135"/>
              </a:spcBef>
              <a:buClr>
                <a:srgbClr val="003366"/>
              </a:buClr>
              <a:buChar char="•"/>
              <a:tabLst>
                <a:tab pos="225425" algn="l"/>
              </a:tabLst>
            </a:pPr>
            <a:r>
              <a:rPr lang="tr-TR" sz="1750" dirty="0" err="1">
                <a:latin typeface="Verdana"/>
                <a:cs typeface="Verdana"/>
              </a:rPr>
              <a:t>Stokastik</a:t>
            </a:r>
            <a:r>
              <a:rPr lang="tr-TR" sz="1750" dirty="0">
                <a:latin typeface="Verdana"/>
                <a:cs typeface="Verdana"/>
              </a:rPr>
              <a:t> hizmetler</a:t>
            </a:r>
          </a:p>
          <a:p>
            <a:pPr marL="585470" lvl="1" indent="-364490">
              <a:lnSpc>
                <a:spcPts val="2335"/>
              </a:lnSpc>
              <a:buClr>
                <a:srgbClr val="003366"/>
              </a:buClr>
              <a:buFont typeface="Verdana"/>
              <a:buChar char="•"/>
              <a:tabLst>
                <a:tab pos="585470" algn="l"/>
                <a:tab pos="586105" algn="l"/>
              </a:tabLst>
            </a:pPr>
            <a:r>
              <a:rPr sz="1950" i="1" spc="5" dirty="0" smtClean="0">
                <a:latin typeface="Times New Roman"/>
                <a:cs typeface="Times New Roman"/>
              </a:rPr>
              <a:t>E</a:t>
            </a:r>
            <a:r>
              <a:rPr sz="1950" spc="5" dirty="0" smtClean="0">
                <a:latin typeface="Times New Roman"/>
                <a:cs typeface="Times New Roman"/>
              </a:rPr>
              <a:t>(</a:t>
            </a:r>
            <a:r>
              <a:rPr sz="1950" i="1" spc="5" dirty="0" smtClean="0">
                <a:latin typeface="Times New Roman"/>
                <a:cs typeface="Times New Roman"/>
              </a:rPr>
              <a:t>S</a:t>
            </a:r>
            <a:r>
              <a:rPr sz="1950" i="1" spc="7" baseline="-21367" dirty="0" smtClean="0">
                <a:latin typeface="Times New Roman"/>
                <a:cs typeface="Times New Roman"/>
              </a:rPr>
              <a:t>i</a:t>
            </a:r>
            <a:r>
              <a:rPr sz="1950" spc="5" dirty="0">
                <a:latin typeface="Times New Roman"/>
                <a:cs typeface="Times New Roman"/>
              </a:rPr>
              <a:t>) = 9.3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min</a:t>
            </a:r>
            <a:endParaRPr sz="1950" dirty="0">
              <a:latin typeface="Times New Roman"/>
              <a:cs typeface="Times New Roman"/>
            </a:endParaRPr>
          </a:p>
          <a:p>
            <a:pPr marL="585470" lvl="1" indent="-364490">
              <a:lnSpc>
                <a:spcPct val="100000"/>
              </a:lnSpc>
              <a:spcBef>
                <a:spcPts val="40"/>
              </a:spcBef>
              <a:buClr>
                <a:srgbClr val="003366"/>
              </a:buClr>
              <a:buFont typeface="Verdana"/>
              <a:buChar char="•"/>
              <a:tabLst>
                <a:tab pos="585470" algn="l"/>
                <a:tab pos="586105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V</a:t>
            </a: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1950" spc="5" dirty="0">
                <a:latin typeface="Times New Roman"/>
                <a:cs typeface="Times New Roman"/>
              </a:rPr>
              <a:t>) = 0.81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min</a:t>
            </a:r>
            <a:r>
              <a:rPr sz="1950" spc="7" baseline="25641" dirty="0">
                <a:latin typeface="Times New Roman"/>
                <a:cs typeface="Times New Roman"/>
              </a:rPr>
              <a:t>2</a:t>
            </a:r>
            <a:endParaRPr sz="1950" baseline="25641" dirty="0">
              <a:latin typeface="Times New Roman"/>
              <a:cs typeface="Times New Roman"/>
            </a:endParaRPr>
          </a:p>
          <a:p>
            <a:pPr marL="585470" lvl="1" indent="-364490">
              <a:lnSpc>
                <a:spcPct val="100000"/>
              </a:lnSpc>
              <a:spcBef>
                <a:spcPts val="45"/>
              </a:spcBef>
              <a:buClr>
                <a:srgbClr val="003366"/>
              </a:buClr>
              <a:buFont typeface="Verdana"/>
              <a:buChar char="•"/>
              <a:tabLst>
                <a:tab pos="585470" algn="l"/>
                <a:tab pos="586105" algn="l"/>
              </a:tabLst>
            </a:pPr>
            <a:r>
              <a:rPr sz="1950" spc="5" dirty="0">
                <a:latin typeface="Symbol"/>
                <a:cs typeface="Symbol"/>
              </a:rPr>
              <a:t></a:t>
            </a:r>
            <a:r>
              <a:rPr sz="1950" spc="5" dirty="0">
                <a:latin typeface="Times New Roman"/>
                <a:cs typeface="Times New Roman"/>
              </a:rPr>
              <a:t> = 0.9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min</a:t>
            </a:r>
            <a:endParaRPr sz="19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3366"/>
              </a:buClr>
              <a:buFont typeface="Verdana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21615" marR="30480" indent="-184150">
              <a:lnSpc>
                <a:spcPts val="1730"/>
              </a:lnSpc>
              <a:buClr>
                <a:srgbClr val="003366"/>
              </a:buClr>
              <a:buChar char="•"/>
              <a:tabLst>
                <a:tab pos="225425" algn="l"/>
              </a:tabLst>
            </a:pPr>
            <a:r>
              <a:rPr lang="tr-TR" sz="1750" spc="5" dirty="0">
                <a:latin typeface="Verdana"/>
                <a:cs typeface="Verdana"/>
              </a:rPr>
              <a:t>Ortalama olarak, hekimin kullanımı</a:t>
            </a:r>
          </a:p>
          <a:p>
            <a:pPr marL="221615">
              <a:lnSpc>
                <a:spcPts val="2195"/>
              </a:lnSpc>
            </a:pPr>
            <a:r>
              <a:rPr sz="2350" i="1" spc="-45" dirty="0" smtClean="0">
                <a:latin typeface="Symbol"/>
                <a:cs typeface="Symbol"/>
              </a:rPr>
              <a:t></a:t>
            </a:r>
            <a:r>
              <a:rPr sz="2350" i="1" spc="-45" dirty="0" smtClean="0">
                <a:latin typeface="Times New Roman"/>
                <a:cs typeface="Times New Roman"/>
              </a:rPr>
              <a:t> </a:t>
            </a:r>
            <a:r>
              <a:rPr sz="2250" spc="15" dirty="0" smtClean="0">
                <a:latin typeface="Times New Roman"/>
                <a:cs typeface="Times New Roman"/>
              </a:rPr>
              <a:t>= </a:t>
            </a:r>
            <a:r>
              <a:rPr sz="2350" i="1" spc="-40" dirty="0" smtClean="0">
                <a:latin typeface="Symbol"/>
                <a:cs typeface="Symbol"/>
              </a:rPr>
              <a:t></a:t>
            </a:r>
            <a:r>
              <a:rPr sz="2350" i="1" spc="-40" dirty="0" smtClean="0">
                <a:latin typeface="Times New Roman"/>
                <a:cs typeface="Times New Roman"/>
              </a:rPr>
              <a:t> </a:t>
            </a:r>
            <a:r>
              <a:rPr sz="2250" spc="15" dirty="0" smtClean="0">
                <a:latin typeface="Times New Roman"/>
                <a:cs typeface="Times New Roman"/>
              </a:rPr>
              <a:t>= </a:t>
            </a:r>
            <a:r>
              <a:rPr sz="2250" spc="10" dirty="0" smtClean="0">
                <a:latin typeface="Times New Roman"/>
                <a:cs typeface="Times New Roman"/>
              </a:rPr>
              <a:t>0.93 </a:t>
            </a:r>
            <a:r>
              <a:rPr sz="2250" spc="15" dirty="0" smtClean="0">
                <a:latin typeface="Times New Roman"/>
                <a:cs typeface="Times New Roman"/>
              </a:rPr>
              <a:t>&lt;</a:t>
            </a:r>
            <a:r>
              <a:rPr sz="2250" spc="-320" dirty="0" smtClean="0">
                <a:latin typeface="Times New Roman"/>
                <a:cs typeface="Times New Roman"/>
              </a:rPr>
              <a:t> </a:t>
            </a:r>
            <a:r>
              <a:rPr sz="2250" spc="10" dirty="0" smtClean="0">
                <a:latin typeface="Times New Roman"/>
                <a:cs typeface="Times New Roman"/>
              </a:rPr>
              <a:t>1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0610" y="1231461"/>
            <a:ext cx="3940810" cy="138768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21615" marR="30480" indent="-184150">
              <a:lnSpc>
                <a:spcPct val="79300"/>
              </a:lnSpc>
              <a:spcBef>
                <a:spcPts val="570"/>
              </a:spcBef>
              <a:buClr>
                <a:srgbClr val="003366"/>
              </a:buClr>
              <a:buChar char="•"/>
              <a:tabLst>
                <a:tab pos="225425" algn="l"/>
              </a:tabLst>
            </a:pPr>
            <a:r>
              <a:rPr lang="tr-TR" sz="1850" dirty="0">
                <a:latin typeface="Verdana"/>
                <a:cs typeface="Verdana"/>
              </a:rPr>
              <a:t>Sistemin servis süreleri ile </a:t>
            </a:r>
            <a:r>
              <a:rPr lang="tr-TR" sz="1850" dirty="0" err="1">
                <a:latin typeface="Verdana"/>
                <a:cs typeface="Verdana"/>
              </a:rPr>
              <a:t>simüle</a:t>
            </a:r>
            <a:r>
              <a:rPr lang="tr-TR" sz="1850" dirty="0">
                <a:latin typeface="Verdana"/>
                <a:cs typeface="Verdana"/>
              </a:rPr>
              <a:t> edildiğini düşünün: </a:t>
            </a:r>
            <a:r>
              <a:rPr sz="1950" i="1" spc="5" dirty="0" smtClean="0">
                <a:latin typeface="Times New Roman"/>
                <a:cs typeface="Times New Roman"/>
              </a:rPr>
              <a:t>S</a:t>
            </a:r>
            <a:r>
              <a:rPr sz="1950" spc="7" baseline="-21367" dirty="0" smtClean="0">
                <a:latin typeface="Times New Roman"/>
                <a:cs typeface="Times New Roman"/>
              </a:rPr>
              <a:t>1</a:t>
            </a:r>
            <a:r>
              <a:rPr sz="1950" spc="5" dirty="0">
                <a:latin typeface="Times New Roman"/>
                <a:cs typeface="Times New Roman"/>
              </a:rPr>
              <a:t>= 9, </a:t>
            </a:r>
            <a:r>
              <a:rPr sz="1950" i="1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5" dirty="0">
                <a:latin typeface="Times New Roman"/>
                <a:cs typeface="Times New Roman"/>
              </a:rPr>
              <a:t>=12, </a:t>
            </a:r>
            <a:r>
              <a:rPr sz="1950" i="1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3 </a:t>
            </a:r>
            <a:r>
              <a:rPr sz="1950" spc="5" dirty="0">
                <a:latin typeface="Times New Roman"/>
                <a:cs typeface="Times New Roman"/>
              </a:rPr>
              <a:t>= 9, </a:t>
            </a:r>
            <a:r>
              <a:rPr sz="1950" i="1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4 </a:t>
            </a:r>
            <a:r>
              <a:rPr sz="1950" spc="5" dirty="0">
                <a:latin typeface="Times New Roman"/>
                <a:cs typeface="Times New Roman"/>
              </a:rPr>
              <a:t>= 9, </a:t>
            </a:r>
            <a:r>
              <a:rPr sz="1950" i="1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5 </a:t>
            </a:r>
            <a:r>
              <a:rPr sz="1950" spc="5" dirty="0">
                <a:latin typeface="Times New Roman"/>
                <a:cs typeface="Times New Roman"/>
              </a:rPr>
              <a:t>=</a:t>
            </a:r>
            <a:r>
              <a:rPr sz="1950" spc="4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9,...</a:t>
            </a: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24790" indent="-187325">
              <a:lnSpc>
                <a:spcPct val="100000"/>
              </a:lnSpc>
              <a:buClr>
                <a:srgbClr val="003366"/>
              </a:buClr>
              <a:buChar char="•"/>
              <a:tabLst>
                <a:tab pos="225425" algn="l"/>
              </a:tabLst>
            </a:pPr>
            <a:r>
              <a:rPr lang="tr-TR" sz="1950" spc="10" dirty="0">
                <a:latin typeface="Verdana"/>
                <a:cs typeface="Verdana"/>
              </a:rPr>
              <a:t>Sistem şu hale gelir: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610" y="5272147"/>
            <a:ext cx="3931920" cy="127406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21615" marR="55880" indent="-184150">
              <a:lnSpc>
                <a:spcPct val="80300"/>
              </a:lnSpc>
              <a:spcBef>
                <a:spcPts val="575"/>
              </a:spcBef>
              <a:buClr>
                <a:srgbClr val="003366"/>
              </a:buClr>
              <a:buChar char="•"/>
              <a:tabLst>
                <a:tab pos="225425" algn="l"/>
              </a:tabLst>
            </a:pPr>
            <a:r>
              <a:rPr lang="tr-TR" sz="1950" spc="10" dirty="0">
                <a:latin typeface="Verdana"/>
                <a:cs typeface="Verdana"/>
              </a:rPr>
              <a:t>Nispeten uzun bir servis süresinin </a:t>
            </a:r>
            <a:r>
              <a:rPr lang="tr-TR" sz="1950" spc="10" dirty="0" smtClean="0">
                <a:latin typeface="Verdana"/>
                <a:cs typeface="Verdana"/>
              </a:rPr>
              <a:t>(</a:t>
            </a:r>
            <a:r>
              <a:rPr lang="tr-TR" sz="1950" i="1" spc="5" dirty="0">
                <a:latin typeface="Times New Roman"/>
                <a:cs typeface="Times New Roman"/>
              </a:rPr>
              <a:t>S</a:t>
            </a:r>
            <a:r>
              <a:rPr lang="tr-TR" sz="1950" spc="7" baseline="-21367" dirty="0">
                <a:latin typeface="Times New Roman"/>
                <a:cs typeface="Times New Roman"/>
              </a:rPr>
              <a:t>2</a:t>
            </a:r>
            <a:r>
              <a:rPr lang="tr-TR" sz="1950" spc="10" dirty="0" smtClean="0">
                <a:latin typeface="Verdana"/>
                <a:cs typeface="Verdana"/>
              </a:rPr>
              <a:t> </a:t>
            </a:r>
            <a:r>
              <a:rPr lang="tr-TR" sz="1950" spc="10" dirty="0">
                <a:latin typeface="Verdana"/>
                <a:cs typeface="Verdana"/>
              </a:rPr>
              <a:t>= 12) meydana gelmesi, geçici olarak bir bekleme hattının oluşmasına neden olur</a:t>
            </a:r>
            <a:r>
              <a:rPr lang="tr-TR" sz="1950" spc="10" dirty="0" smtClean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65431" y="3066350"/>
            <a:ext cx="3174403" cy="1803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10" name="object 10"/>
          <p:cNvSpPr txBox="1"/>
          <p:nvPr/>
        </p:nvSpPr>
        <p:spPr>
          <a:xfrm>
            <a:off x="524091" y="1257590"/>
            <a:ext cx="5638800" cy="157786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05130" marR="354965" indent="-354965">
              <a:lnSpc>
                <a:spcPct val="78900"/>
              </a:lnSpc>
              <a:spcBef>
                <a:spcPts val="550"/>
              </a:spcBef>
              <a:buClr>
                <a:srgbClr val="003366"/>
              </a:buClr>
              <a:buSzPct val="120000"/>
              <a:buChar char="•"/>
              <a:tabLst>
                <a:tab pos="405130" algn="l"/>
                <a:tab pos="405765" algn="l"/>
              </a:tabLst>
            </a:pPr>
            <a:r>
              <a:rPr lang="tr-TR" sz="1750" spc="5" dirty="0">
                <a:latin typeface="Verdana"/>
                <a:cs typeface="Verdana"/>
              </a:rPr>
              <a:t>Örnek: Hastaları her 10 dakikada bir planlayan ve </a:t>
            </a:r>
            <a:r>
              <a:rPr lang="tr-TR" sz="1600" i="1" spc="5" dirty="0">
                <a:latin typeface="Times New Roman"/>
                <a:cs typeface="Times New Roman"/>
              </a:rPr>
              <a:t>S</a:t>
            </a:r>
            <a:r>
              <a:rPr lang="tr-TR" sz="1600" i="1" spc="7" baseline="-21739" dirty="0">
                <a:latin typeface="Times New Roman"/>
                <a:cs typeface="Times New Roman"/>
              </a:rPr>
              <a:t>i </a:t>
            </a:r>
            <a:r>
              <a:rPr lang="tr-TR" sz="1750" spc="5" dirty="0" smtClean="0">
                <a:latin typeface="Verdana"/>
                <a:cs typeface="Verdana"/>
              </a:rPr>
              <a:t>dakikalarını </a:t>
            </a:r>
            <a:r>
              <a:rPr lang="tr-TR" sz="1750" spc="5" dirty="0" err="1">
                <a:latin typeface="Verdana"/>
                <a:cs typeface="Verdana"/>
              </a:rPr>
              <a:t>i'inci</a:t>
            </a:r>
            <a:r>
              <a:rPr lang="tr-TR" sz="1750" spc="5" dirty="0">
                <a:latin typeface="Verdana"/>
                <a:cs typeface="Verdana"/>
              </a:rPr>
              <a:t> hastayla geçiren bir </a:t>
            </a:r>
            <a:r>
              <a:rPr lang="tr-TR" sz="1750" spc="5" dirty="0" smtClean="0">
                <a:latin typeface="Verdana"/>
                <a:cs typeface="Verdana"/>
              </a:rPr>
              <a:t>doktor:</a:t>
            </a:r>
          </a:p>
          <a:p>
            <a:pPr marL="405130" marR="354965" indent="-354965">
              <a:lnSpc>
                <a:spcPct val="78900"/>
              </a:lnSpc>
              <a:spcBef>
                <a:spcPts val="550"/>
              </a:spcBef>
              <a:buClr>
                <a:srgbClr val="003366"/>
              </a:buClr>
              <a:buSzPct val="120000"/>
              <a:buChar char="•"/>
              <a:tabLst>
                <a:tab pos="405130" algn="l"/>
                <a:tab pos="405765" algn="l"/>
              </a:tabLst>
            </a:pPr>
            <a:endParaRPr lang="tr-TR" sz="1750" spc="5" dirty="0">
              <a:latin typeface="Verdana"/>
              <a:cs typeface="Verdana"/>
            </a:endParaRPr>
          </a:p>
          <a:p>
            <a:pPr marL="1421765" marR="354965" lvl="3">
              <a:lnSpc>
                <a:spcPct val="78900"/>
              </a:lnSpc>
              <a:spcBef>
                <a:spcPts val="550"/>
              </a:spcBef>
              <a:buClr>
                <a:srgbClr val="003366"/>
              </a:buClr>
              <a:buSzPct val="120000"/>
              <a:tabLst>
                <a:tab pos="405130" algn="l"/>
                <a:tab pos="405765" algn="l"/>
              </a:tabLst>
            </a:pPr>
            <a:r>
              <a:rPr lang="tr-TR" sz="1750" dirty="0">
                <a:latin typeface="Verdana"/>
                <a:cs typeface="Verdana"/>
              </a:rPr>
              <a:t>9 dakika olasılık </a:t>
            </a:r>
            <a:r>
              <a:rPr lang="tr-TR" sz="1750" dirty="0" smtClean="0">
                <a:latin typeface="Verdana"/>
                <a:cs typeface="Verdana"/>
              </a:rPr>
              <a:t>0.9</a:t>
            </a:r>
          </a:p>
          <a:p>
            <a:pPr marL="1421765" marR="354965" lvl="3">
              <a:lnSpc>
                <a:spcPct val="78900"/>
              </a:lnSpc>
              <a:spcBef>
                <a:spcPts val="550"/>
              </a:spcBef>
              <a:buClr>
                <a:srgbClr val="003366"/>
              </a:buClr>
              <a:buSzPct val="120000"/>
              <a:tabLst>
                <a:tab pos="405130" algn="l"/>
                <a:tab pos="405765" algn="l"/>
              </a:tabLst>
            </a:pPr>
            <a:r>
              <a:rPr lang="tr-TR" sz="1750" dirty="0">
                <a:latin typeface="Verdana"/>
                <a:cs typeface="Verdana"/>
              </a:rPr>
              <a:t>12 dakika olasılıkla 0.1 dakika</a:t>
            </a:r>
            <a:endParaRPr sz="1750" dirty="0" smtClean="0">
              <a:latin typeface="Verdana"/>
              <a:cs typeface="Verdana"/>
            </a:endParaRPr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077849"/>
            <a:ext cx="876887" cy="956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644515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Problemlerinde Maliyetler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34820" y="2442509"/>
            <a:ext cx="438213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10"/>
              </a:spcBef>
              <a:buClr>
                <a:srgbClr val="003366"/>
              </a:buClr>
              <a:buChar char="•"/>
              <a:tabLst>
                <a:tab pos="288290" algn="l"/>
                <a:tab pos="288925" algn="l"/>
              </a:tabLst>
            </a:pPr>
            <a:r>
              <a:rPr lang="tr-TR" sz="1850" spc="5" dirty="0">
                <a:latin typeface="Verdana"/>
                <a:cs typeface="Verdana"/>
              </a:rPr>
              <a:t>Müşteri başına ortalama maliyet: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6720" y="3983237"/>
            <a:ext cx="8253095" cy="54797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6390" marR="43180" indent="-276225">
              <a:lnSpc>
                <a:spcPct val="85600"/>
              </a:lnSpc>
              <a:spcBef>
                <a:spcPts val="455"/>
              </a:spcBef>
              <a:buClr>
                <a:srgbClr val="003366"/>
              </a:buClr>
              <a:buChar char="•"/>
              <a:tabLst>
                <a:tab pos="326390" algn="l"/>
                <a:tab pos="327025" algn="l"/>
                <a:tab pos="842010" algn="l"/>
              </a:tabLst>
            </a:pPr>
            <a:r>
              <a:rPr lang="tr-TR" sz="1850" spc="5" dirty="0" smtClean="0">
                <a:latin typeface="Verdana"/>
                <a:cs typeface="Verdana"/>
              </a:rPr>
              <a:t>Saatte </a:t>
            </a:r>
            <a:r>
              <a:rPr lang="tr-TR" sz="2800" i="1" spc="-480" baseline="1355" dirty="0">
                <a:latin typeface="Symbol"/>
                <a:cs typeface="Symbol"/>
              </a:rPr>
              <a:t></a:t>
            </a:r>
            <a:r>
              <a:rPr lang="tr-TR" sz="2800" spc="-480" baseline="18518" dirty="0">
                <a:latin typeface="Times New Roman"/>
                <a:cs typeface="Times New Roman"/>
              </a:rPr>
              <a:t>ˆ</a:t>
            </a:r>
            <a:r>
              <a:rPr lang="tr-TR" sz="2000" spc="-480" baseline="18518" dirty="0">
                <a:latin typeface="Times New Roman"/>
                <a:cs typeface="Times New Roman"/>
              </a:rPr>
              <a:t>	</a:t>
            </a:r>
            <a:r>
              <a:rPr lang="tr-TR" sz="2000" spc="-480" baseline="18518" dirty="0" smtClean="0">
                <a:latin typeface="Times New Roman"/>
                <a:cs typeface="Times New Roman"/>
              </a:rPr>
              <a:t> </a:t>
            </a:r>
            <a:r>
              <a:rPr lang="tr-TR" sz="1850" spc="5" dirty="0" smtClean="0">
                <a:latin typeface="Verdana"/>
                <a:cs typeface="Verdana"/>
              </a:rPr>
              <a:t>müşteri </a:t>
            </a:r>
            <a:r>
              <a:rPr lang="tr-TR" sz="1850" spc="5" dirty="0">
                <a:latin typeface="Verdana"/>
                <a:cs typeface="Verdana"/>
              </a:rPr>
              <a:t>gelirse (ortalama), saat başına ortalama maliyet: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0795" y="5505622"/>
            <a:ext cx="8316595" cy="11477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6215" marR="5080" indent="-184150">
              <a:lnSpc>
                <a:spcPts val="2039"/>
              </a:lnSpc>
              <a:spcBef>
                <a:spcPts val="330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1850" spc="5" dirty="0">
                <a:latin typeface="Verdana"/>
                <a:cs typeface="Verdana"/>
              </a:rPr>
              <a:t>Sunucu ayrıca sisteme maliyet yükleyebilir, eğer bir </a:t>
            </a:r>
            <a:r>
              <a:rPr lang="tr-TR" sz="1850" i="1" spc="5" dirty="0">
                <a:latin typeface="Times New Roman"/>
                <a:cs typeface="Times New Roman"/>
              </a:rPr>
              <a:t>c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paralel sunucu </a:t>
            </a:r>
            <a:r>
              <a:rPr lang="tr-TR" sz="1850" spc="5" dirty="0" smtClean="0">
                <a:latin typeface="Verdana"/>
                <a:cs typeface="Verdana"/>
              </a:rPr>
              <a:t>(</a:t>
            </a:r>
            <a:r>
              <a:rPr lang="tr-TR" sz="1850" spc="5" dirty="0">
                <a:latin typeface="Times New Roman"/>
                <a:cs typeface="Times New Roman"/>
              </a:rPr>
              <a:t>1 </a:t>
            </a:r>
            <a:r>
              <a:rPr lang="tr-TR" sz="1900" i="1" spc="-25" dirty="0">
                <a:latin typeface="Symbol"/>
                <a:cs typeface="Symbol"/>
              </a:rPr>
              <a:t></a:t>
            </a:r>
            <a:r>
              <a:rPr lang="tr-TR" sz="1900" i="1" spc="-25" dirty="0">
                <a:latin typeface="Times New Roman"/>
                <a:cs typeface="Times New Roman"/>
              </a:rPr>
              <a:t> </a:t>
            </a:r>
            <a:r>
              <a:rPr lang="tr-TR" sz="1850" i="1" spc="5" dirty="0">
                <a:latin typeface="Times New Roman"/>
                <a:cs typeface="Times New Roman"/>
              </a:rPr>
              <a:t>c </a:t>
            </a:r>
            <a:r>
              <a:rPr lang="tr-TR" sz="1900" i="1" spc="-25" dirty="0">
                <a:latin typeface="Symbol"/>
                <a:cs typeface="Symbol"/>
              </a:rPr>
              <a:t></a:t>
            </a:r>
            <a:r>
              <a:rPr lang="tr-TR" sz="1900" i="1" spc="-25" dirty="0">
                <a:latin typeface="Times New Roman"/>
                <a:cs typeface="Times New Roman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∞</a:t>
            </a:r>
            <a:r>
              <a:rPr lang="tr-TR" sz="1850" spc="5" dirty="0" smtClean="0">
                <a:latin typeface="Verdana"/>
                <a:cs typeface="Verdana"/>
              </a:rPr>
              <a:t>) </a:t>
            </a:r>
            <a:r>
              <a:rPr lang="tr-TR" sz="2000" i="1" spc="-10" dirty="0">
                <a:latin typeface="Symbol"/>
                <a:cs typeface="Symbol"/>
              </a:rPr>
              <a:t>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kullanmışsa, her sunucu meşgulken saat başına 5 $ maliyet uygular</a:t>
            </a:r>
            <a:r>
              <a:rPr lang="tr-TR" sz="1850" spc="5" dirty="0" smtClean="0">
                <a:latin typeface="Verdana"/>
                <a:cs typeface="Verdana"/>
              </a:rPr>
              <a:t>.</a:t>
            </a:r>
          </a:p>
          <a:p>
            <a:pPr marL="472440" lvl="1" indent="-276860">
              <a:lnSpc>
                <a:spcPct val="100000"/>
              </a:lnSpc>
              <a:spcBef>
                <a:spcPts val="105"/>
              </a:spcBef>
              <a:buClr>
                <a:srgbClr val="003366"/>
              </a:buClr>
              <a:buChar char="•"/>
              <a:tabLst>
                <a:tab pos="472440" algn="l"/>
                <a:tab pos="473075" algn="l"/>
              </a:tabLst>
            </a:pPr>
            <a:r>
              <a:rPr lang="tr-TR" sz="2775" spc="7" baseline="1501" dirty="0">
                <a:latin typeface="Verdana"/>
                <a:cs typeface="Verdana"/>
              </a:rPr>
              <a:t>Toplam sunucu maliyeti</a:t>
            </a:r>
            <a:r>
              <a:rPr lang="tr-TR" sz="2775" spc="7" baseline="1501" dirty="0" smtClean="0">
                <a:latin typeface="Verdana"/>
                <a:cs typeface="Verdana"/>
              </a:rPr>
              <a:t>: </a:t>
            </a:r>
            <a:r>
              <a:rPr sz="2000" spc="-15" dirty="0" smtClean="0">
                <a:latin typeface="Times New Roman"/>
                <a:cs typeface="Times New Roman"/>
              </a:rPr>
              <a:t>$</a:t>
            </a:r>
            <a:r>
              <a:rPr sz="2000" spc="-15" dirty="0">
                <a:latin typeface="Times New Roman"/>
                <a:cs typeface="Times New Roman"/>
              </a:rPr>
              <a:t>5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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c</a:t>
            </a:r>
            <a:r>
              <a:rPr sz="2000" i="1" spc="-2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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100" i="1" spc="-75" dirty="0">
                <a:latin typeface="Symbol"/>
                <a:cs typeface="Symbol"/>
              </a:rPr>
              <a:t></a:t>
            </a:r>
            <a:endParaRPr sz="2100" dirty="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33323" y="2356964"/>
            <a:ext cx="2552700" cy="798830"/>
            <a:chOff x="5433323" y="2356964"/>
            <a:chExt cx="2552700" cy="798830"/>
          </a:xfrm>
        </p:grpSpPr>
        <p:sp>
          <p:nvSpPr>
            <p:cNvPr id="13" name="object 13"/>
            <p:cNvSpPr/>
            <p:nvPr/>
          </p:nvSpPr>
          <p:spPr>
            <a:xfrm>
              <a:off x="5438254" y="2361895"/>
              <a:ext cx="2543175" cy="789305"/>
            </a:xfrm>
            <a:custGeom>
              <a:avLst/>
              <a:gdLst/>
              <a:ahLst/>
              <a:cxnLst/>
              <a:rect l="l" t="t" r="r" b="b"/>
              <a:pathLst>
                <a:path w="2543175" h="789305">
                  <a:moveTo>
                    <a:pt x="2542654" y="657313"/>
                  </a:moveTo>
                  <a:lnTo>
                    <a:pt x="728713" y="657313"/>
                  </a:lnTo>
                  <a:lnTo>
                    <a:pt x="739043" y="708486"/>
                  </a:lnTo>
                  <a:lnTo>
                    <a:pt x="767214" y="750276"/>
                  </a:lnTo>
                  <a:lnTo>
                    <a:pt x="809000" y="778452"/>
                  </a:lnTo>
                  <a:lnTo>
                    <a:pt x="860171" y="788784"/>
                  </a:lnTo>
                  <a:lnTo>
                    <a:pt x="2411209" y="788784"/>
                  </a:lnTo>
                  <a:lnTo>
                    <a:pt x="2462372" y="778452"/>
                  </a:lnTo>
                  <a:lnTo>
                    <a:pt x="2504154" y="750276"/>
                  </a:lnTo>
                  <a:lnTo>
                    <a:pt x="2532324" y="708486"/>
                  </a:lnTo>
                  <a:lnTo>
                    <a:pt x="2542654" y="657313"/>
                  </a:lnTo>
                  <a:close/>
                </a:path>
                <a:path w="2543175" h="789305">
                  <a:moveTo>
                    <a:pt x="2411209" y="0"/>
                  </a:moveTo>
                  <a:lnTo>
                    <a:pt x="860171" y="0"/>
                  </a:lnTo>
                  <a:lnTo>
                    <a:pt x="809000" y="10330"/>
                  </a:lnTo>
                  <a:lnTo>
                    <a:pt x="767214" y="38501"/>
                  </a:lnTo>
                  <a:lnTo>
                    <a:pt x="739043" y="80286"/>
                  </a:lnTo>
                  <a:lnTo>
                    <a:pt x="728713" y="131457"/>
                  </a:lnTo>
                  <a:lnTo>
                    <a:pt x="728713" y="460121"/>
                  </a:lnTo>
                  <a:lnTo>
                    <a:pt x="0" y="669188"/>
                  </a:lnTo>
                  <a:lnTo>
                    <a:pt x="728713" y="657313"/>
                  </a:lnTo>
                  <a:lnTo>
                    <a:pt x="2542654" y="657313"/>
                  </a:lnTo>
                  <a:lnTo>
                    <a:pt x="2542654" y="131457"/>
                  </a:lnTo>
                  <a:lnTo>
                    <a:pt x="2532324" y="80286"/>
                  </a:lnTo>
                  <a:lnTo>
                    <a:pt x="2504154" y="38501"/>
                  </a:lnTo>
                  <a:lnTo>
                    <a:pt x="2462372" y="10330"/>
                  </a:lnTo>
                  <a:lnTo>
                    <a:pt x="2411209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38253" y="2361893"/>
              <a:ext cx="2543175" cy="789305"/>
            </a:xfrm>
            <a:custGeom>
              <a:avLst/>
              <a:gdLst/>
              <a:ahLst/>
              <a:cxnLst/>
              <a:rect l="l" t="t" r="r" b="b"/>
              <a:pathLst>
                <a:path w="2543175" h="789305">
                  <a:moveTo>
                    <a:pt x="860161" y="788785"/>
                  </a:moveTo>
                  <a:lnTo>
                    <a:pt x="808996" y="778453"/>
                  </a:lnTo>
                  <a:lnTo>
                    <a:pt x="767214" y="750279"/>
                  </a:lnTo>
                  <a:lnTo>
                    <a:pt x="739043" y="708490"/>
                  </a:lnTo>
                  <a:lnTo>
                    <a:pt x="728713" y="657318"/>
                  </a:lnTo>
                  <a:lnTo>
                    <a:pt x="0" y="669197"/>
                  </a:lnTo>
                  <a:lnTo>
                    <a:pt x="728713" y="460124"/>
                  </a:lnTo>
                  <a:lnTo>
                    <a:pt x="728713" y="131467"/>
                  </a:lnTo>
                  <a:lnTo>
                    <a:pt x="739043" y="80294"/>
                  </a:lnTo>
                  <a:lnTo>
                    <a:pt x="767214" y="38505"/>
                  </a:lnTo>
                  <a:lnTo>
                    <a:pt x="808996" y="10331"/>
                  </a:lnTo>
                  <a:lnTo>
                    <a:pt x="860161" y="0"/>
                  </a:lnTo>
                  <a:lnTo>
                    <a:pt x="1031037" y="0"/>
                  </a:lnTo>
                  <a:lnTo>
                    <a:pt x="1484522" y="0"/>
                  </a:lnTo>
                  <a:lnTo>
                    <a:pt x="2411208" y="0"/>
                  </a:lnTo>
                  <a:lnTo>
                    <a:pt x="2462372" y="10331"/>
                  </a:lnTo>
                  <a:lnTo>
                    <a:pt x="2504154" y="38505"/>
                  </a:lnTo>
                  <a:lnTo>
                    <a:pt x="2532323" y="80294"/>
                  </a:lnTo>
                  <a:lnTo>
                    <a:pt x="2542653" y="131467"/>
                  </a:lnTo>
                  <a:lnTo>
                    <a:pt x="2542653" y="460124"/>
                  </a:lnTo>
                  <a:lnTo>
                    <a:pt x="2542653" y="657321"/>
                  </a:lnTo>
                  <a:lnTo>
                    <a:pt x="2532323" y="708490"/>
                  </a:lnTo>
                  <a:lnTo>
                    <a:pt x="2504154" y="750279"/>
                  </a:lnTo>
                  <a:lnTo>
                    <a:pt x="2462372" y="778453"/>
                  </a:lnTo>
                  <a:lnTo>
                    <a:pt x="2411208" y="788785"/>
                  </a:lnTo>
                  <a:lnTo>
                    <a:pt x="1484522" y="788785"/>
                  </a:lnTo>
                  <a:lnTo>
                    <a:pt x="1031037" y="788785"/>
                  </a:lnTo>
                  <a:lnTo>
                    <a:pt x="860161" y="788785"/>
                  </a:lnTo>
                  <a:close/>
                </a:path>
              </a:pathLst>
            </a:custGeom>
            <a:ln w="9858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2749" y="1252495"/>
            <a:ext cx="8886190" cy="119712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92430" marR="94615" indent="-354965">
              <a:lnSpc>
                <a:spcPts val="2170"/>
              </a:lnSpc>
              <a:spcBef>
                <a:spcPts val="434"/>
              </a:spcBef>
              <a:buClr>
                <a:srgbClr val="003366"/>
              </a:buClr>
              <a:buSzPct val="119512"/>
              <a:buChar char="•"/>
              <a:tabLst>
                <a:tab pos="392430" algn="l"/>
                <a:tab pos="393065" algn="l"/>
              </a:tabLst>
            </a:pPr>
            <a:r>
              <a:rPr lang="tr-TR" sz="2050" spc="5" dirty="0">
                <a:latin typeface="Verdana"/>
                <a:cs typeface="Verdana"/>
              </a:rPr>
              <a:t>Maliyetler, bekleme hattının veya sunucuların çeşitli yönleriyle ilişkilendirilebilir:</a:t>
            </a:r>
          </a:p>
          <a:p>
            <a:pPr marL="593090" lvl="1" indent="-187960">
              <a:lnSpc>
                <a:spcPts val="2075"/>
              </a:lnSpc>
              <a:spcBef>
                <a:spcPts val="254"/>
              </a:spcBef>
              <a:buClr>
                <a:srgbClr val="003366"/>
              </a:buClr>
              <a:buChar char="•"/>
              <a:tabLst>
                <a:tab pos="593725" algn="l"/>
              </a:tabLst>
            </a:pPr>
            <a:r>
              <a:rPr lang="tr-TR" sz="1850" spc="5" dirty="0">
                <a:latin typeface="Verdana"/>
                <a:cs typeface="Verdana"/>
              </a:rPr>
              <a:t>Sistem, sıradaki her müşteri için, örneğin müşteri başına saatte 10 ABD doları tutarında bir maliyete neden olur</a:t>
            </a:r>
            <a:r>
              <a:rPr lang="tr-TR" sz="1850" spc="5" dirty="0" smtClean="0">
                <a:latin typeface="Verdana"/>
                <a:cs typeface="Verdana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57291" y="2479718"/>
            <a:ext cx="2107946" cy="70968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6880" marR="5080" indent="-424815">
              <a:lnSpc>
                <a:spcPct val="101099"/>
              </a:lnSpc>
              <a:spcBef>
                <a:spcPts val="80"/>
              </a:spcBef>
            </a:pPr>
            <a:r>
              <a:rPr lang="tr-TR" sz="1600" i="1" spc="5" dirty="0" err="1">
                <a:latin typeface="Times New Roman"/>
                <a:cs typeface="Times New Roman"/>
              </a:rPr>
              <a:t>W</a:t>
            </a:r>
            <a:r>
              <a:rPr lang="tr-TR" sz="1600" i="1" spc="7" baseline="-20467" dirty="0" err="1">
                <a:latin typeface="Times New Roman"/>
                <a:cs typeface="Times New Roman"/>
              </a:rPr>
              <a:t>j</a:t>
            </a:r>
            <a:r>
              <a:rPr lang="tr-TR" sz="1600" i="1" spc="7" baseline="26315" dirty="0" err="1">
                <a:latin typeface="Times New Roman"/>
                <a:cs typeface="Times New Roman"/>
              </a:rPr>
              <a:t>Q</a:t>
            </a:r>
            <a:r>
              <a:rPr lang="tr-TR" sz="1450" spc="-5" dirty="0" smtClean="0">
                <a:latin typeface="Arial"/>
                <a:cs typeface="Arial"/>
              </a:rPr>
              <a:t>, </a:t>
            </a:r>
            <a:r>
              <a:rPr lang="tr-TR" sz="1450" spc="-5" dirty="0">
                <a:latin typeface="Arial"/>
                <a:cs typeface="Arial"/>
              </a:rPr>
              <a:t>müşteri </a:t>
            </a:r>
            <a:r>
              <a:rPr lang="tr-TR" sz="1450" spc="-5" dirty="0" smtClean="0">
                <a:latin typeface="Arial"/>
                <a:cs typeface="Arial"/>
              </a:rPr>
              <a:t>j'nin kuyrukta </a:t>
            </a:r>
            <a:r>
              <a:rPr lang="tr-TR" sz="1450" spc="-5" dirty="0">
                <a:latin typeface="Arial"/>
                <a:cs typeface="Arial"/>
              </a:rPr>
              <a:t>harcadığı zamandır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pic>
        <p:nvPicPr>
          <p:cNvPr id="37" name="Resim 36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72" y="2989047"/>
            <a:ext cx="2732599" cy="1027123"/>
          </a:xfrm>
          <a:prstGeom prst="rect">
            <a:avLst/>
          </a:prstGeom>
        </p:spPr>
      </p:pic>
      <p:pic>
        <p:nvPicPr>
          <p:cNvPr id="41" name="Resim 40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29" y="4409630"/>
            <a:ext cx="6239371" cy="95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13474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smtClean="0"/>
              <a:t>Taslak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15158"/>
            <a:ext cx="8731885" cy="407355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6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 smtClean="0">
                <a:latin typeface="Verdana"/>
                <a:cs typeface="Verdana"/>
              </a:rPr>
              <a:t>Bazı tanınmış modelleri tartışın</a:t>
            </a:r>
          </a:p>
          <a:p>
            <a:pPr marL="824230" lvl="1" indent="-354965">
              <a:spcBef>
                <a:spcPts val="6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050" spc="5" dirty="0" smtClean="0">
                <a:latin typeface="Verdana"/>
                <a:cs typeface="Verdana"/>
              </a:rPr>
              <a:t>Kuyruk teorisinin gelişimi değil, bunun için diğer sınıfa bakınız!</a:t>
            </a:r>
          </a:p>
          <a:p>
            <a:pPr marL="824230" lvl="1" indent="-354965">
              <a:spcBef>
                <a:spcPts val="6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endParaRPr sz="3400" dirty="0">
              <a:latin typeface="Verdana"/>
              <a:cs typeface="Verdana"/>
            </a:endParaRPr>
          </a:p>
          <a:p>
            <a:pPr marL="367030" indent="-354965">
              <a:lnSpc>
                <a:spcPct val="100000"/>
              </a:lnSpc>
              <a:buClr>
                <a:srgbClr val="003366"/>
              </a:buClr>
              <a:buSzPct val="120408"/>
              <a:buChar char="•"/>
              <a:tabLst>
                <a:tab pos="367665" algn="l"/>
              </a:tabLst>
            </a:pPr>
            <a:r>
              <a:rPr lang="tr-TR" sz="2450" spc="25" dirty="0" smtClean="0">
                <a:latin typeface="Verdana"/>
                <a:cs typeface="Verdana"/>
              </a:rPr>
              <a:t>İlgileneceğiz</a:t>
            </a:r>
          </a:p>
          <a:p>
            <a:pPr marL="567690" lvl="1" indent="-187960">
              <a:lnSpc>
                <a:spcPct val="100000"/>
              </a:lnSpc>
              <a:spcBef>
                <a:spcPts val="57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 smtClean="0">
                <a:latin typeface="Verdana"/>
                <a:cs typeface="Verdana"/>
              </a:rPr>
              <a:t>Kuyrukların genel özellikleri</a:t>
            </a:r>
          </a:p>
          <a:p>
            <a:pPr marL="567690" lvl="1" indent="-187960">
              <a:lnSpc>
                <a:spcPct val="100000"/>
              </a:lnSpc>
              <a:spcBef>
                <a:spcPts val="57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 smtClean="0">
                <a:latin typeface="Verdana"/>
                <a:cs typeface="Verdana"/>
              </a:rPr>
              <a:t>Önemli performans ölçümlerinin anlamları ve </a:t>
            </a:r>
            <a:r>
              <a:rPr lang="tr-TR" sz="2050" spc="10" dirty="0" smtClean="0">
                <a:solidFill>
                  <a:srgbClr val="FF0000"/>
                </a:solidFill>
                <a:latin typeface="Verdana"/>
                <a:cs typeface="Verdana"/>
              </a:rPr>
              <a:t>ilişkileri</a:t>
            </a:r>
          </a:p>
          <a:p>
            <a:pPr marL="567690" lvl="1" indent="-187960">
              <a:lnSpc>
                <a:spcPct val="100000"/>
              </a:lnSpc>
              <a:spcBef>
                <a:spcPts val="57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 smtClean="0">
                <a:latin typeface="Verdana"/>
                <a:cs typeface="Verdana"/>
              </a:rPr>
              <a:t>Performansın </a:t>
            </a:r>
            <a:r>
              <a:rPr lang="tr-TR" sz="2050" spc="1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lang="tr-TR" sz="2050" spc="10" dirty="0" smtClean="0">
                <a:solidFill>
                  <a:srgbClr val="FF0000"/>
                </a:solidFill>
                <a:latin typeface="Verdana"/>
                <a:cs typeface="Verdana"/>
              </a:rPr>
              <a:t>rtalama</a:t>
            </a:r>
            <a:r>
              <a:rPr lang="tr-TR" sz="2050" spc="10" dirty="0" smtClean="0">
                <a:latin typeface="Verdana"/>
                <a:cs typeface="Verdana"/>
              </a:rPr>
              <a:t> </a:t>
            </a:r>
            <a:r>
              <a:rPr lang="tr-TR" sz="2050" spc="10" dirty="0" smtClean="0">
                <a:solidFill>
                  <a:srgbClr val="FF0000"/>
                </a:solidFill>
                <a:latin typeface="Verdana"/>
                <a:cs typeface="Verdana"/>
              </a:rPr>
              <a:t>ölçümlerinin</a:t>
            </a:r>
            <a:r>
              <a:rPr lang="tr-TR" sz="2050" spc="10" dirty="0" smtClean="0">
                <a:latin typeface="Verdana"/>
                <a:cs typeface="Verdana"/>
              </a:rPr>
              <a:t> tahmini</a:t>
            </a:r>
          </a:p>
          <a:p>
            <a:pPr marL="567690" lvl="1" indent="-187960">
              <a:lnSpc>
                <a:spcPct val="100000"/>
              </a:lnSpc>
              <a:spcBef>
                <a:spcPts val="57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 smtClean="0">
                <a:solidFill>
                  <a:srgbClr val="FF0000"/>
                </a:solidFill>
                <a:latin typeface="Verdana"/>
                <a:cs typeface="Verdana"/>
              </a:rPr>
              <a:t>Değişen giriş </a:t>
            </a:r>
            <a:r>
              <a:rPr lang="tr-TR" sz="2050" spc="10" dirty="0" smtClean="0">
                <a:latin typeface="Verdana"/>
                <a:cs typeface="Verdana"/>
              </a:rPr>
              <a:t>parametrelerinin etkisi</a:t>
            </a:r>
          </a:p>
          <a:p>
            <a:pPr marL="567690" lvl="1" indent="-187960">
              <a:lnSpc>
                <a:spcPct val="100000"/>
              </a:lnSpc>
              <a:spcBef>
                <a:spcPts val="57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 smtClean="0">
                <a:latin typeface="Verdana"/>
                <a:cs typeface="Verdana"/>
              </a:rPr>
              <a:t>Bazı temel </a:t>
            </a:r>
            <a:r>
              <a:rPr lang="tr-TR" sz="2050" spc="10" dirty="0" err="1" smtClean="0">
                <a:latin typeface="Verdana"/>
                <a:cs typeface="Verdana"/>
              </a:rPr>
              <a:t>kuyruklama</a:t>
            </a:r>
            <a:r>
              <a:rPr lang="tr-TR" sz="2050" spc="10" dirty="0" smtClean="0">
                <a:latin typeface="Verdana"/>
                <a:cs typeface="Verdana"/>
              </a:rPr>
              <a:t> modellerinin matematiksel çözümleri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75" y="4351769"/>
            <a:ext cx="652589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tr-TR" sz="2450" b="1" spc="15" dirty="0"/>
              <a:t>Kuyruk Sistemlerinin Özellikleri</a:t>
            </a:r>
            <a:endParaRPr sz="2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682307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Kuyruk Sistemlerinin Özellikleri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15801"/>
            <a:ext cx="8580755" cy="254095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620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5" dirty="0" smtClean="0">
                <a:latin typeface="Verdana"/>
                <a:cs typeface="Verdana"/>
              </a:rPr>
              <a:t> Kuyruk sistemlerinin anahtar unsurları</a:t>
            </a:r>
            <a:endParaRPr sz="2250" dirty="0" smtClean="0">
              <a:latin typeface="Verdana"/>
              <a:cs typeface="Verdana"/>
            </a:endParaRPr>
          </a:p>
          <a:p>
            <a:pPr marL="564515" marR="100330" lvl="1" indent="-184150">
              <a:lnSpc>
                <a:spcPct val="101099"/>
              </a:lnSpc>
              <a:spcBef>
                <a:spcPts val="40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 smtClean="0">
                <a:latin typeface="Verdana"/>
                <a:cs typeface="Verdana"/>
              </a:rPr>
              <a:t>Müşteri: bir tesise gelen ve servis gerektiren her şeyi ifade eder, </a:t>
            </a:r>
            <a:r>
              <a:rPr lang="tr-TR" sz="1850" spc="5" dirty="0" err="1" smtClean="0">
                <a:latin typeface="Verdana"/>
                <a:cs typeface="Verdana"/>
              </a:rPr>
              <a:t>örn</a:t>
            </a:r>
            <a:r>
              <a:rPr lang="tr-TR" sz="1850" spc="5" dirty="0" smtClean="0">
                <a:latin typeface="Verdana"/>
                <a:cs typeface="Verdana"/>
              </a:rPr>
              <a:t>. İnsanlar, makineler, kamyonlar, e-postalar, paketler, çerçeveler.</a:t>
            </a:r>
          </a:p>
          <a:p>
            <a:pPr marL="564515" marR="100330" lvl="1" indent="-184150">
              <a:lnSpc>
                <a:spcPct val="101099"/>
              </a:lnSpc>
              <a:spcBef>
                <a:spcPts val="40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 smtClean="0">
                <a:latin typeface="Verdana"/>
                <a:cs typeface="Verdana"/>
              </a:rPr>
              <a:t>Servis: talep edilen hizmeti sağlayan herhangi bir kaynağı, örneğin tamircileri, makineleri, havaalanındaki pistleri, ana makineyi, anahtarı, yönlendiriciyi, disk sürücüsünü, algoritmayı ifade eder.</a:t>
            </a:r>
            <a:endParaRPr sz="185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51352"/>
              </p:ext>
            </p:extLst>
          </p:nvPr>
        </p:nvGraphicFramePr>
        <p:xfrm>
          <a:off x="2136615" y="3756752"/>
          <a:ext cx="6791484" cy="3130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Sistem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Müşteriler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Servis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3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5" dirty="0" smtClean="0">
                          <a:latin typeface="Verdana"/>
                          <a:cs typeface="Verdana"/>
                        </a:rPr>
                        <a:t>Resepsiyon masası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10" dirty="0" smtClean="0">
                          <a:latin typeface="Verdana"/>
                          <a:cs typeface="Verdana"/>
                        </a:rPr>
                        <a:t>İnsanlar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5" dirty="0" err="1" smtClean="0">
                          <a:latin typeface="Verdana"/>
                          <a:cs typeface="Verdana"/>
                        </a:rPr>
                        <a:t>Resepsiyonist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Hastane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5" dirty="0" smtClean="0">
                          <a:latin typeface="Verdana"/>
                          <a:cs typeface="Verdana"/>
                        </a:rPr>
                        <a:t>Hastalar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Hemşireler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Havalimanı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Uçaklar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10" dirty="0" smtClean="0">
                          <a:latin typeface="Verdana"/>
                          <a:cs typeface="Verdana"/>
                        </a:rPr>
                        <a:t>Koşu yolu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Üretim hattı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Kutular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5" dirty="0" smtClean="0">
                          <a:latin typeface="Verdana"/>
                          <a:cs typeface="Verdana"/>
                        </a:rPr>
                        <a:t>Kutu-paketleyici</a:t>
                      </a:r>
                      <a:endParaRPr lang="tr-TR"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10" dirty="0" smtClean="0">
                          <a:latin typeface="Verdana"/>
                          <a:cs typeface="Verdana"/>
                        </a:rPr>
                        <a:t>Karayolu ağı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Arabalar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30" dirty="0" smtClean="0">
                          <a:latin typeface="Verdana"/>
                          <a:cs typeface="Verdana"/>
                        </a:rPr>
                        <a:t>Trafik ışığı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55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Bakkal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Alışveriş yapanlar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5" dirty="0" smtClean="0">
                          <a:latin typeface="Verdana"/>
                          <a:cs typeface="Verdana"/>
                        </a:rPr>
                        <a:t>Ödeme istasyonu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26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Bilgisayar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5" dirty="0" smtClean="0">
                          <a:latin typeface="Verdana"/>
                          <a:cs typeface="Verdana"/>
                        </a:rPr>
                        <a:t>Meslekler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50" spc="-5" dirty="0">
                          <a:latin typeface="Verdana"/>
                          <a:cs typeface="Verdana"/>
                        </a:rPr>
                        <a:t>CPU, </a:t>
                      </a:r>
                      <a:r>
                        <a:rPr sz="1650" dirty="0">
                          <a:latin typeface="Verdana"/>
                          <a:cs typeface="Verdana"/>
                        </a:rPr>
                        <a:t>disk,</a:t>
                      </a:r>
                      <a:r>
                        <a:rPr sz="165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50" dirty="0">
                          <a:latin typeface="Verdana"/>
                          <a:cs typeface="Verdana"/>
                        </a:rPr>
                        <a:t>CD</a:t>
                      </a:r>
                      <a:endParaRPr sz="165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dirty="0" smtClean="0">
                          <a:latin typeface="Verdana"/>
                          <a:cs typeface="Verdana"/>
                        </a:rPr>
                        <a:t>Network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E78A2D"/>
                      </a:solidFill>
                      <a:prstDash val="solid"/>
                    </a:lnL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10" dirty="0" smtClean="0">
                          <a:latin typeface="Verdana"/>
                          <a:cs typeface="Verdana"/>
                        </a:rPr>
                        <a:t>Paketler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50" spc="-10" dirty="0" smtClean="0">
                          <a:latin typeface="Verdana"/>
                          <a:cs typeface="Verdana"/>
                        </a:rPr>
                        <a:t>Yönlendirici</a:t>
                      </a: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E78A2D"/>
                      </a:solidFill>
                      <a:prstDash val="solid"/>
                    </a:lnR>
                    <a:lnT w="19050">
                      <a:solidFill>
                        <a:srgbClr val="E78A2D"/>
                      </a:solidFill>
                      <a:prstDash val="solid"/>
                    </a:lnT>
                    <a:lnB w="19050">
                      <a:solidFill>
                        <a:srgbClr val="E78A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8" y="591235"/>
            <a:ext cx="7892951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Arama Nüfusu(</a:t>
            </a:r>
            <a:r>
              <a:rPr lang="tr-TR" spc="-5" dirty="0" err="1"/>
              <a:t>Calling</a:t>
            </a:r>
            <a:r>
              <a:rPr lang="tr-TR" spc="-5" dirty="0"/>
              <a:t> </a:t>
            </a:r>
            <a:r>
              <a:rPr lang="tr-TR" spc="-5" dirty="0" err="1"/>
              <a:t>population</a:t>
            </a:r>
            <a:r>
              <a:rPr lang="tr-TR" spc="-5" dirty="0"/>
              <a:t>)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4576603" y="5557848"/>
            <a:ext cx="1512570" cy="1029335"/>
            <a:chOff x="4576603" y="5557848"/>
            <a:chExt cx="1512570" cy="1029335"/>
          </a:xfrm>
        </p:grpSpPr>
        <p:sp>
          <p:nvSpPr>
            <p:cNvPr id="4" name="object 4"/>
            <p:cNvSpPr/>
            <p:nvPr/>
          </p:nvSpPr>
          <p:spPr>
            <a:xfrm>
              <a:off x="4619840" y="5601296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941309" y="894008"/>
                  </a:moveTo>
                  <a:lnTo>
                    <a:pt x="561301" y="894008"/>
                  </a:lnTo>
                  <a:lnTo>
                    <a:pt x="596963" y="929671"/>
                  </a:lnTo>
                  <a:lnTo>
                    <a:pt x="642886" y="960451"/>
                  </a:lnTo>
                  <a:lnTo>
                    <a:pt x="693839" y="980804"/>
                  </a:lnTo>
                  <a:lnTo>
                    <a:pt x="750011" y="985851"/>
                  </a:lnTo>
                  <a:lnTo>
                    <a:pt x="821359" y="975757"/>
                  </a:lnTo>
                  <a:lnTo>
                    <a:pt x="887768" y="945140"/>
                  </a:lnTo>
                  <a:lnTo>
                    <a:pt x="938784" y="899057"/>
                  </a:lnTo>
                  <a:lnTo>
                    <a:pt x="941309" y="894008"/>
                  </a:lnTo>
                  <a:close/>
                </a:path>
                <a:path w="1469389" h="986154">
                  <a:moveTo>
                    <a:pt x="362318" y="91947"/>
                  </a:moveTo>
                  <a:lnTo>
                    <a:pt x="316395" y="97027"/>
                  </a:lnTo>
                  <a:lnTo>
                    <a:pt x="270471" y="107264"/>
                  </a:lnTo>
                  <a:lnTo>
                    <a:pt x="229603" y="127660"/>
                  </a:lnTo>
                  <a:lnTo>
                    <a:pt x="198983" y="153200"/>
                  </a:lnTo>
                  <a:lnTo>
                    <a:pt x="168376" y="183832"/>
                  </a:lnTo>
                  <a:lnTo>
                    <a:pt x="148018" y="219684"/>
                  </a:lnTo>
                  <a:lnTo>
                    <a:pt x="132714" y="260540"/>
                  </a:lnTo>
                  <a:lnTo>
                    <a:pt x="127673" y="301396"/>
                  </a:lnTo>
                  <a:lnTo>
                    <a:pt x="132714" y="316712"/>
                  </a:lnTo>
                  <a:lnTo>
                    <a:pt x="132714" y="326948"/>
                  </a:lnTo>
                  <a:lnTo>
                    <a:pt x="81749" y="342277"/>
                  </a:lnTo>
                  <a:lnTo>
                    <a:pt x="35826" y="372897"/>
                  </a:lnTo>
                  <a:lnTo>
                    <a:pt x="10261" y="413765"/>
                  </a:lnTo>
                  <a:lnTo>
                    <a:pt x="5207" y="439331"/>
                  </a:lnTo>
                  <a:lnTo>
                    <a:pt x="0" y="464908"/>
                  </a:lnTo>
                  <a:lnTo>
                    <a:pt x="5207" y="500557"/>
                  </a:lnTo>
                  <a:lnTo>
                    <a:pt x="20510" y="531177"/>
                  </a:lnTo>
                  <a:lnTo>
                    <a:pt x="40868" y="556742"/>
                  </a:lnTo>
                  <a:lnTo>
                    <a:pt x="71488" y="577265"/>
                  </a:lnTo>
                  <a:lnTo>
                    <a:pt x="40868" y="623188"/>
                  </a:lnTo>
                  <a:lnTo>
                    <a:pt x="35826" y="643712"/>
                  </a:lnTo>
                  <a:lnTo>
                    <a:pt x="30607" y="669112"/>
                  </a:lnTo>
                  <a:lnTo>
                    <a:pt x="35826" y="694681"/>
                  </a:lnTo>
                  <a:lnTo>
                    <a:pt x="40868" y="725463"/>
                  </a:lnTo>
                  <a:lnTo>
                    <a:pt x="76530" y="766337"/>
                  </a:lnTo>
                  <a:lnTo>
                    <a:pt x="122453" y="796950"/>
                  </a:lnTo>
                  <a:lnTo>
                    <a:pt x="148018" y="801998"/>
                  </a:lnTo>
                  <a:lnTo>
                    <a:pt x="178625" y="807046"/>
                  </a:lnTo>
                  <a:lnTo>
                    <a:pt x="198983" y="807046"/>
                  </a:lnTo>
                  <a:lnTo>
                    <a:pt x="239864" y="858178"/>
                  </a:lnTo>
                  <a:lnTo>
                    <a:pt x="295871" y="894008"/>
                  </a:lnTo>
                  <a:lnTo>
                    <a:pt x="357098" y="914364"/>
                  </a:lnTo>
                  <a:lnTo>
                    <a:pt x="423545" y="924623"/>
                  </a:lnTo>
                  <a:lnTo>
                    <a:pt x="494855" y="919575"/>
                  </a:lnTo>
                  <a:lnTo>
                    <a:pt x="561301" y="894008"/>
                  </a:lnTo>
                  <a:lnTo>
                    <a:pt x="941309" y="894008"/>
                  </a:lnTo>
                  <a:lnTo>
                    <a:pt x="969352" y="837822"/>
                  </a:lnTo>
                  <a:lnTo>
                    <a:pt x="1173242" y="837822"/>
                  </a:lnTo>
                  <a:lnTo>
                    <a:pt x="1183665" y="832611"/>
                  </a:lnTo>
                  <a:lnTo>
                    <a:pt x="1239710" y="786691"/>
                  </a:lnTo>
                  <a:lnTo>
                    <a:pt x="1265250" y="720246"/>
                  </a:lnTo>
                  <a:lnTo>
                    <a:pt x="1270330" y="684580"/>
                  </a:lnTo>
                  <a:lnTo>
                    <a:pt x="1311186" y="674331"/>
                  </a:lnTo>
                  <a:lnTo>
                    <a:pt x="1346835" y="659015"/>
                  </a:lnTo>
                  <a:lnTo>
                    <a:pt x="1382674" y="638492"/>
                  </a:lnTo>
                  <a:lnTo>
                    <a:pt x="1413306" y="612927"/>
                  </a:lnTo>
                  <a:lnTo>
                    <a:pt x="1453959" y="551700"/>
                  </a:lnTo>
                  <a:lnTo>
                    <a:pt x="1469275" y="480212"/>
                  </a:lnTo>
                  <a:lnTo>
                    <a:pt x="1464259" y="444385"/>
                  </a:lnTo>
                  <a:lnTo>
                    <a:pt x="1459179" y="408724"/>
                  </a:lnTo>
                  <a:lnTo>
                    <a:pt x="1443863" y="377939"/>
                  </a:lnTo>
                  <a:lnTo>
                    <a:pt x="1423403" y="347319"/>
                  </a:lnTo>
                  <a:lnTo>
                    <a:pt x="1428610" y="316712"/>
                  </a:lnTo>
                  <a:lnTo>
                    <a:pt x="1423403" y="229908"/>
                  </a:lnTo>
                  <a:lnTo>
                    <a:pt x="1397990" y="183832"/>
                  </a:lnTo>
                  <a:lnTo>
                    <a:pt x="1357058" y="148196"/>
                  </a:lnTo>
                  <a:lnTo>
                    <a:pt x="1300886" y="122580"/>
                  </a:lnTo>
                  <a:lnTo>
                    <a:pt x="1299864" y="117360"/>
                  </a:lnTo>
                  <a:lnTo>
                    <a:pt x="474510" y="117360"/>
                  </a:lnTo>
                  <a:lnTo>
                    <a:pt x="418325" y="97027"/>
                  </a:lnTo>
                  <a:lnTo>
                    <a:pt x="362318" y="91947"/>
                  </a:lnTo>
                  <a:close/>
                </a:path>
                <a:path w="1469389" h="986154">
                  <a:moveTo>
                    <a:pt x="1173242" y="837822"/>
                  </a:moveTo>
                  <a:lnTo>
                    <a:pt x="969352" y="837822"/>
                  </a:lnTo>
                  <a:lnTo>
                    <a:pt x="1020368" y="858178"/>
                  </a:lnTo>
                  <a:lnTo>
                    <a:pt x="1076540" y="863395"/>
                  </a:lnTo>
                  <a:lnTo>
                    <a:pt x="1117269" y="858178"/>
                  </a:lnTo>
                  <a:lnTo>
                    <a:pt x="1153045" y="847919"/>
                  </a:lnTo>
                  <a:lnTo>
                    <a:pt x="1173242" y="837822"/>
                  </a:lnTo>
                  <a:close/>
                </a:path>
                <a:path w="1469389" h="986154">
                  <a:moveTo>
                    <a:pt x="637666" y="30556"/>
                  </a:moveTo>
                  <a:lnTo>
                    <a:pt x="591743" y="35648"/>
                  </a:lnTo>
                  <a:lnTo>
                    <a:pt x="545998" y="51092"/>
                  </a:lnTo>
                  <a:lnTo>
                    <a:pt x="505129" y="81724"/>
                  </a:lnTo>
                  <a:lnTo>
                    <a:pt x="474510" y="117360"/>
                  </a:lnTo>
                  <a:lnTo>
                    <a:pt x="1299864" y="117360"/>
                  </a:lnTo>
                  <a:lnTo>
                    <a:pt x="1295882" y="97027"/>
                  </a:lnTo>
                  <a:lnTo>
                    <a:pt x="1283574" y="76504"/>
                  </a:lnTo>
                  <a:lnTo>
                    <a:pt x="765327" y="76504"/>
                  </a:lnTo>
                  <a:lnTo>
                    <a:pt x="734695" y="56172"/>
                  </a:lnTo>
                  <a:lnTo>
                    <a:pt x="704138" y="40855"/>
                  </a:lnTo>
                  <a:lnTo>
                    <a:pt x="673506" y="35648"/>
                  </a:lnTo>
                  <a:lnTo>
                    <a:pt x="637666" y="30556"/>
                  </a:lnTo>
                  <a:close/>
                </a:path>
                <a:path w="1469389" h="986154">
                  <a:moveTo>
                    <a:pt x="897864" y="0"/>
                  </a:moveTo>
                  <a:lnTo>
                    <a:pt x="857211" y="5016"/>
                  </a:lnTo>
                  <a:lnTo>
                    <a:pt x="821359" y="20332"/>
                  </a:lnTo>
                  <a:lnTo>
                    <a:pt x="790740" y="45872"/>
                  </a:lnTo>
                  <a:lnTo>
                    <a:pt x="765327" y="76504"/>
                  </a:lnTo>
                  <a:lnTo>
                    <a:pt x="1283574" y="76504"/>
                  </a:lnTo>
                  <a:lnTo>
                    <a:pt x="1280566" y="71488"/>
                  </a:lnTo>
                  <a:lnTo>
                    <a:pt x="1260278" y="51092"/>
                  </a:lnTo>
                  <a:lnTo>
                    <a:pt x="1015288" y="51092"/>
                  </a:lnTo>
                  <a:lnTo>
                    <a:pt x="989736" y="30556"/>
                  </a:lnTo>
                  <a:lnTo>
                    <a:pt x="964336" y="15239"/>
                  </a:lnTo>
                  <a:lnTo>
                    <a:pt x="933703" y="5016"/>
                  </a:lnTo>
                  <a:lnTo>
                    <a:pt x="897864" y="0"/>
                  </a:lnTo>
                  <a:close/>
                </a:path>
                <a:path w="1469389" h="986154">
                  <a:moveTo>
                    <a:pt x="1137729" y="0"/>
                  </a:moveTo>
                  <a:lnTo>
                    <a:pt x="1101953" y="5016"/>
                  </a:lnTo>
                  <a:lnTo>
                    <a:pt x="1071321" y="15239"/>
                  </a:lnTo>
                  <a:lnTo>
                    <a:pt x="1040828" y="30556"/>
                  </a:lnTo>
                  <a:lnTo>
                    <a:pt x="1015288" y="51092"/>
                  </a:lnTo>
                  <a:lnTo>
                    <a:pt x="1260278" y="51092"/>
                  </a:lnTo>
                  <a:lnTo>
                    <a:pt x="1244917" y="35648"/>
                  </a:lnTo>
                  <a:lnTo>
                    <a:pt x="1198981" y="10236"/>
                  </a:lnTo>
                  <a:lnTo>
                    <a:pt x="113772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124" y="5560377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941105" y="894049"/>
                  </a:moveTo>
                  <a:lnTo>
                    <a:pt x="561149" y="894049"/>
                  </a:lnTo>
                  <a:lnTo>
                    <a:pt x="596811" y="929711"/>
                  </a:lnTo>
                  <a:lnTo>
                    <a:pt x="642734" y="960494"/>
                  </a:lnTo>
                  <a:lnTo>
                    <a:pt x="693699" y="980850"/>
                  </a:lnTo>
                  <a:lnTo>
                    <a:pt x="749871" y="986059"/>
                  </a:lnTo>
                  <a:lnTo>
                    <a:pt x="821359" y="975801"/>
                  </a:lnTo>
                  <a:lnTo>
                    <a:pt x="887628" y="945187"/>
                  </a:lnTo>
                  <a:lnTo>
                    <a:pt x="938580" y="899097"/>
                  </a:lnTo>
                  <a:lnTo>
                    <a:pt x="941105" y="894049"/>
                  </a:lnTo>
                  <a:close/>
                </a:path>
                <a:path w="1469389" h="986154">
                  <a:moveTo>
                    <a:pt x="362153" y="92011"/>
                  </a:moveTo>
                  <a:lnTo>
                    <a:pt x="316230" y="97091"/>
                  </a:lnTo>
                  <a:lnTo>
                    <a:pt x="270319" y="107327"/>
                  </a:lnTo>
                  <a:lnTo>
                    <a:pt x="229438" y="127723"/>
                  </a:lnTo>
                  <a:lnTo>
                    <a:pt x="198831" y="153263"/>
                  </a:lnTo>
                  <a:lnTo>
                    <a:pt x="168389" y="183896"/>
                  </a:lnTo>
                  <a:lnTo>
                    <a:pt x="147866" y="219671"/>
                  </a:lnTo>
                  <a:lnTo>
                    <a:pt x="132549" y="260604"/>
                  </a:lnTo>
                  <a:lnTo>
                    <a:pt x="127508" y="301459"/>
                  </a:lnTo>
                  <a:lnTo>
                    <a:pt x="132549" y="316763"/>
                  </a:lnTo>
                  <a:lnTo>
                    <a:pt x="132549" y="326999"/>
                  </a:lnTo>
                  <a:lnTo>
                    <a:pt x="81584" y="342315"/>
                  </a:lnTo>
                  <a:lnTo>
                    <a:pt x="35661" y="372948"/>
                  </a:lnTo>
                  <a:lnTo>
                    <a:pt x="10096" y="413816"/>
                  </a:lnTo>
                  <a:lnTo>
                    <a:pt x="0" y="464947"/>
                  </a:lnTo>
                  <a:lnTo>
                    <a:pt x="5054" y="500608"/>
                  </a:lnTo>
                  <a:lnTo>
                    <a:pt x="20358" y="531228"/>
                  </a:lnTo>
                  <a:lnTo>
                    <a:pt x="40716" y="556793"/>
                  </a:lnTo>
                  <a:lnTo>
                    <a:pt x="71323" y="577316"/>
                  </a:lnTo>
                  <a:lnTo>
                    <a:pt x="40716" y="623227"/>
                  </a:lnTo>
                  <a:lnTo>
                    <a:pt x="35661" y="643763"/>
                  </a:lnTo>
                  <a:lnTo>
                    <a:pt x="30619" y="669150"/>
                  </a:lnTo>
                  <a:lnTo>
                    <a:pt x="35661" y="694715"/>
                  </a:lnTo>
                  <a:lnTo>
                    <a:pt x="40716" y="725500"/>
                  </a:lnTo>
                  <a:lnTo>
                    <a:pt x="76542" y="766382"/>
                  </a:lnTo>
                  <a:lnTo>
                    <a:pt x="122466" y="796997"/>
                  </a:lnTo>
                  <a:lnTo>
                    <a:pt x="147866" y="802038"/>
                  </a:lnTo>
                  <a:lnTo>
                    <a:pt x="178473" y="807256"/>
                  </a:lnTo>
                  <a:lnTo>
                    <a:pt x="198831" y="807256"/>
                  </a:lnTo>
                  <a:lnTo>
                    <a:pt x="239699" y="858224"/>
                  </a:lnTo>
                  <a:lnTo>
                    <a:pt x="295884" y="894049"/>
                  </a:lnTo>
                  <a:lnTo>
                    <a:pt x="357111" y="914403"/>
                  </a:lnTo>
                  <a:lnTo>
                    <a:pt x="423392" y="924662"/>
                  </a:lnTo>
                  <a:lnTo>
                    <a:pt x="494868" y="919622"/>
                  </a:lnTo>
                  <a:lnTo>
                    <a:pt x="561149" y="894049"/>
                  </a:lnTo>
                  <a:lnTo>
                    <a:pt x="941105" y="894049"/>
                  </a:lnTo>
                  <a:lnTo>
                    <a:pt x="969200" y="837869"/>
                  </a:lnTo>
                  <a:lnTo>
                    <a:pt x="1173102" y="837869"/>
                  </a:lnTo>
                  <a:lnTo>
                    <a:pt x="1183525" y="832658"/>
                  </a:lnTo>
                  <a:lnTo>
                    <a:pt x="1239697" y="786731"/>
                  </a:lnTo>
                  <a:lnTo>
                    <a:pt x="1265110" y="720293"/>
                  </a:lnTo>
                  <a:lnTo>
                    <a:pt x="1270330" y="684631"/>
                  </a:lnTo>
                  <a:lnTo>
                    <a:pt x="1311046" y="674370"/>
                  </a:lnTo>
                  <a:lnTo>
                    <a:pt x="1346822" y="659066"/>
                  </a:lnTo>
                  <a:lnTo>
                    <a:pt x="1382534" y="638543"/>
                  </a:lnTo>
                  <a:lnTo>
                    <a:pt x="1413090" y="612978"/>
                  </a:lnTo>
                  <a:lnTo>
                    <a:pt x="1454023" y="551751"/>
                  </a:lnTo>
                  <a:lnTo>
                    <a:pt x="1469326" y="480250"/>
                  </a:lnTo>
                  <a:lnTo>
                    <a:pt x="1464119" y="444423"/>
                  </a:lnTo>
                  <a:lnTo>
                    <a:pt x="1459026" y="408762"/>
                  </a:lnTo>
                  <a:lnTo>
                    <a:pt x="1443723" y="377952"/>
                  </a:lnTo>
                  <a:lnTo>
                    <a:pt x="1423390" y="347395"/>
                  </a:lnTo>
                  <a:lnTo>
                    <a:pt x="1428407" y="316763"/>
                  </a:lnTo>
                  <a:lnTo>
                    <a:pt x="1423390" y="229971"/>
                  </a:lnTo>
                  <a:lnTo>
                    <a:pt x="1397774" y="183896"/>
                  </a:lnTo>
                  <a:lnTo>
                    <a:pt x="1356918" y="148183"/>
                  </a:lnTo>
                  <a:lnTo>
                    <a:pt x="1300949" y="122643"/>
                  </a:lnTo>
                  <a:lnTo>
                    <a:pt x="1299883" y="117424"/>
                  </a:lnTo>
                  <a:lnTo>
                    <a:pt x="474345" y="117424"/>
                  </a:lnTo>
                  <a:lnTo>
                    <a:pt x="418338" y="97091"/>
                  </a:lnTo>
                  <a:lnTo>
                    <a:pt x="362153" y="92011"/>
                  </a:lnTo>
                  <a:close/>
                </a:path>
                <a:path w="1469389" h="986154">
                  <a:moveTo>
                    <a:pt x="1173102" y="837869"/>
                  </a:moveTo>
                  <a:lnTo>
                    <a:pt x="969200" y="837869"/>
                  </a:lnTo>
                  <a:lnTo>
                    <a:pt x="1020368" y="858224"/>
                  </a:lnTo>
                  <a:lnTo>
                    <a:pt x="1076401" y="863434"/>
                  </a:lnTo>
                  <a:lnTo>
                    <a:pt x="1117257" y="858224"/>
                  </a:lnTo>
                  <a:lnTo>
                    <a:pt x="1152906" y="847966"/>
                  </a:lnTo>
                  <a:lnTo>
                    <a:pt x="1173102" y="837869"/>
                  </a:lnTo>
                  <a:close/>
                </a:path>
                <a:path w="1469389" h="986154">
                  <a:moveTo>
                    <a:pt x="637679" y="30619"/>
                  </a:moveTo>
                  <a:lnTo>
                    <a:pt x="591756" y="35699"/>
                  </a:lnTo>
                  <a:lnTo>
                    <a:pt x="545846" y="51155"/>
                  </a:lnTo>
                  <a:lnTo>
                    <a:pt x="504964" y="81775"/>
                  </a:lnTo>
                  <a:lnTo>
                    <a:pt x="474345" y="117424"/>
                  </a:lnTo>
                  <a:lnTo>
                    <a:pt x="1299883" y="117424"/>
                  </a:lnTo>
                  <a:lnTo>
                    <a:pt x="1295730" y="97091"/>
                  </a:lnTo>
                  <a:lnTo>
                    <a:pt x="1283469" y="76568"/>
                  </a:lnTo>
                  <a:lnTo>
                    <a:pt x="765187" y="76568"/>
                  </a:lnTo>
                  <a:lnTo>
                    <a:pt x="734555" y="56159"/>
                  </a:lnTo>
                  <a:lnTo>
                    <a:pt x="703922" y="40919"/>
                  </a:lnTo>
                  <a:lnTo>
                    <a:pt x="673366" y="35699"/>
                  </a:lnTo>
                  <a:lnTo>
                    <a:pt x="637679" y="30619"/>
                  </a:lnTo>
                  <a:close/>
                </a:path>
                <a:path w="1469389" h="986154">
                  <a:moveTo>
                    <a:pt x="897928" y="0"/>
                  </a:moveTo>
                  <a:lnTo>
                    <a:pt x="856996" y="5080"/>
                  </a:lnTo>
                  <a:lnTo>
                    <a:pt x="821359" y="20396"/>
                  </a:lnTo>
                  <a:lnTo>
                    <a:pt x="790727" y="45935"/>
                  </a:lnTo>
                  <a:lnTo>
                    <a:pt x="765187" y="76568"/>
                  </a:lnTo>
                  <a:lnTo>
                    <a:pt x="1283469" y="76568"/>
                  </a:lnTo>
                  <a:lnTo>
                    <a:pt x="1280426" y="71475"/>
                  </a:lnTo>
                  <a:lnTo>
                    <a:pt x="1260142" y="51155"/>
                  </a:lnTo>
                  <a:lnTo>
                    <a:pt x="1015149" y="51155"/>
                  </a:lnTo>
                  <a:lnTo>
                    <a:pt x="989736" y="30619"/>
                  </a:lnTo>
                  <a:lnTo>
                    <a:pt x="964196" y="15303"/>
                  </a:lnTo>
                  <a:lnTo>
                    <a:pt x="933564" y="5080"/>
                  </a:lnTo>
                  <a:lnTo>
                    <a:pt x="897928" y="0"/>
                  </a:lnTo>
                  <a:close/>
                </a:path>
                <a:path w="1469389" h="986154">
                  <a:moveTo>
                    <a:pt x="1137589" y="0"/>
                  </a:moveTo>
                  <a:lnTo>
                    <a:pt x="1101940" y="5080"/>
                  </a:lnTo>
                  <a:lnTo>
                    <a:pt x="1071321" y="15303"/>
                  </a:lnTo>
                  <a:lnTo>
                    <a:pt x="1040688" y="30619"/>
                  </a:lnTo>
                  <a:lnTo>
                    <a:pt x="1015149" y="51155"/>
                  </a:lnTo>
                  <a:lnTo>
                    <a:pt x="1260142" y="51155"/>
                  </a:lnTo>
                  <a:lnTo>
                    <a:pt x="1244714" y="35699"/>
                  </a:lnTo>
                  <a:lnTo>
                    <a:pt x="1198841" y="10299"/>
                  </a:lnTo>
                  <a:lnTo>
                    <a:pt x="1137589" y="0"/>
                  </a:lnTo>
                  <a:close/>
                </a:path>
              </a:pathLst>
            </a:custGeom>
            <a:solidFill>
              <a:srgbClr val="FFB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127" y="5560371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132547" y="327008"/>
                  </a:moveTo>
                  <a:lnTo>
                    <a:pt x="81579" y="342322"/>
                  </a:lnTo>
                  <a:lnTo>
                    <a:pt x="35660" y="372949"/>
                  </a:lnTo>
                  <a:lnTo>
                    <a:pt x="10092" y="413822"/>
                  </a:lnTo>
                  <a:lnTo>
                    <a:pt x="5046" y="439387"/>
                  </a:lnTo>
                  <a:lnTo>
                    <a:pt x="0" y="464953"/>
                  </a:lnTo>
                  <a:lnTo>
                    <a:pt x="5046" y="500615"/>
                  </a:lnTo>
                  <a:lnTo>
                    <a:pt x="20353" y="531229"/>
                  </a:lnTo>
                  <a:lnTo>
                    <a:pt x="40706" y="556795"/>
                  </a:lnTo>
                  <a:lnTo>
                    <a:pt x="71320" y="577319"/>
                  </a:lnTo>
                  <a:lnTo>
                    <a:pt x="40706" y="623240"/>
                  </a:lnTo>
                  <a:lnTo>
                    <a:pt x="35660" y="643764"/>
                  </a:lnTo>
                  <a:lnTo>
                    <a:pt x="30613" y="669161"/>
                  </a:lnTo>
                  <a:lnTo>
                    <a:pt x="35660" y="694726"/>
                  </a:lnTo>
                  <a:lnTo>
                    <a:pt x="40706" y="725509"/>
                  </a:lnTo>
                  <a:lnTo>
                    <a:pt x="76531" y="766389"/>
                  </a:lnTo>
                  <a:lnTo>
                    <a:pt x="122458" y="797003"/>
                  </a:lnTo>
                  <a:lnTo>
                    <a:pt x="147854" y="802044"/>
                  </a:lnTo>
                  <a:lnTo>
                    <a:pt x="178467" y="807262"/>
                  </a:lnTo>
                  <a:lnTo>
                    <a:pt x="188726" y="807262"/>
                  </a:lnTo>
                  <a:lnTo>
                    <a:pt x="198822" y="807262"/>
                  </a:lnTo>
                  <a:lnTo>
                    <a:pt x="239694" y="858230"/>
                  </a:lnTo>
                  <a:lnTo>
                    <a:pt x="295880" y="894055"/>
                  </a:lnTo>
                  <a:lnTo>
                    <a:pt x="357107" y="914410"/>
                  </a:lnTo>
                  <a:lnTo>
                    <a:pt x="423381" y="924669"/>
                  </a:lnTo>
                  <a:lnTo>
                    <a:pt x="494867" y="919628"/>
                  </a:lnTo>
                  <a:lnTo>
                    <a:pt x="561142" y="894055"/>
                  </a:lnTo>
                  <a:lnTo>
                    <a:pt x="596803" y="929717"/>
                  </a:lnTo>
                  <a:lnTo>
                    <a:pt x="642724" y="960500"/>
                  </a:lnTo>
                  <a:lnTo>
                    <a:pt x="693692" y="980855"/>
                  </a:lnTo>
                  <a:lnTo>
                    <a:pt x="749864" y="986066"/>
                  </a:lnTo>
                  <a:lnTo>
                    <a:pt x="785505" y="980855"/>
                  </a:lnTo>
                  <a:lnTo>
                    <a:pt x="821349" y="975807"/>
                  </a:lnTo>
                  <a:lnTo>
                    <a:pt x="887617" y="945193"/>
                  </a:lnTo>
                  <a:lnTo>
                    <a:pt x="938572" y="899103"/>
                  </a:lnTo>
                  <a:lnTo>
                    <a:pt x="953886" y="868489"/>
                  </a:lnTo>
                  <a:lnTo>
                    <a:pt x="969199" y="837875"/>
                  </a:lnTo>
                  <a:lnTo>
                    <a:pt x="1020357" y="858230"/>
                  </a:lnTo>
                  <a:lnTo>
                    <a:pt x="1076393" y="863441"/>
                  </a:lnTo>
                  <a:lnTo>
                    <a:pt x="1117252" y="858230"/>
                  </a:lnTo>
                  <a:lnTo>
                    <a:pt x="1183520" y="832665"/>
                  </a:lnTo>
                  <a:lnTo>
                    <a:pt x="1239692" y="786737"/>
                  </a:lnTo>
                  <a:lnTo>
                    <a:pt x="1265102" y="720299"/>
                  </a:lnTo>
                  <a:lnTo>
                    <a:pt x="1270319" y="684637"/>
                  </a:lnTo>
                  <a:lnTo>
                    <a:pt x="1311042" y="674378"/>
                  </a:lnTo>
                  <a:lnTo>
                    <a:pt x="1346819" y="659071"/>
                  </a:lnTo>
                  <a:lnTo>
                    <a:pt x="1382528" y="638547"/>
                  </a:lnTo>
                  <a:lnTo>
                    <a:pt x="1413087" y="612981"/>
                  </a:lnTo>
                  <a:lnTo>
                    <a:pt x="1454013" y="551753"/>
                  </a:lnTo>
                  <a:lnTo>
                    <a:pt x="1469327" y="480260"/>
                  </a:lnTo>
                  <a:lnTo>
                    <a:pt x="1464109" y="444435"/>
                  </a:lnTo>
                  <a:lnTo>
                    <a:pt x="1459028" y="408774"/>
                  </a:lnTo>
                  <a:lnTo>
                    <a:pt x="1443714" y="377963"/>
                  </a:lnTo>
                  <a:lnTo>
                    <a:pt x="1423386" y="347404"/>
                  </a:lnTo>
                  <a:lnTo>
                    <a:pt x="1428401" y="316776"/>
                  </a:lnTo>
                  <a:lnTo>
                    <a:pt x="1433482" y="286149"/>
                  </a:lnTo>
                  <a:lnTo>
                    <a:pt x="1423386" y="229976"/>
                  </a:lnTo>
                  <a:lnTo>
                    <a:pt x="1397774" y="183899"/>
                  </a:lnTo>
                  <a:lnTo>
                    <a:pt x="1356915" y="148190"/>
                  </a:lnTo>
                  <a:lnTo>
                    <a:pt x="1300946" y="122645"/>
                  </a:lnTo>
                  <a:lnTo>
                    <a:pt x="1280415" y="71486"/>
                  </a:lnTo>
                  <a:lnTo>
                    <a:pt x="1244706" y="35709"/>
                  </a:lnTo>
                  <a:lnTo>
                    <a:pt x="1198834" y="10299"/>
                  </a:lnTo>
                  <a:lnTo>
                    <a:pt x="1137580" y="0"/>
                  </a:lnTo>
                  <a:lnTo>
                    <a:pt x="1101939" y="5081"/>
                  </a:lnTo>
                  <a:lnTo>
                    <a:pt x="1071312" y="15313"/>
                  </a:lnTo>
                  <a:lnTo>
                    <a:pt x="1040685" y="30627"/>
                  </a:lnTo>
                  <a:lnTo>
                    <a:pt x="1015140" y="51158"/>
                  </a:lnTo>
                  <a:lnTo>
                    <a:pt x="989730" y="30627"/>
                  </a:lnTo>
                  <a:lnTo>
                    <a:pt x="964185" y="15313"/>
                  </a:lnTo>
                  <a:lnTo>
                    <a:pt x="933558" y="5081"/>
                  </a:lnTo>
                  <a:lnTo>
                    <a:pt x="897917" y="0"/>
                  </a:lnTo>
                  <a:lnTo>
                    <a:pt x="856990" y="5081"/>
                  </a:lnTo>
                  <a:lnTo>
                    <a:pt x="821349" y="20395"/>
                  </a:lnTo>
                  <a:lnTo>
                    <a:pt x="790722" y="45941"/>
                  </a:lnTo>
                  <a:lnTo>
                    <a:pt x="765177" y="76568"/>
                  </a:lnTo>
                  <a:lnTo>
                    <a:pt x="734550" y="56172"/>
                  </a:lnTo>
                  <a:lnTo>
                    <a:pt x="703923" y="40926"/>
                  </a:lnTo>
                  <a:lnTo>
                    <a:pt x="673364" y="35709"/>
                  </a:lnTo>
                  <a:lnTo>
                    <a:pt x="637675" y="30627"/>
                  </a:lnTo>
                  <a:lnTo>
                    <a:pt x="591755" y="35709"/>
                  </a:lnTo>
                  <a:lnTo>
                    <a:pt x="545835" y="51158"/>
                  </a:lnTo>
                  <a:lnTo>
                    <a:pt x="504956" y="81785"/>
                  </a:lnTo>
                  <a:lnTo>
                    <a:pt x="474343" y="117427"/>
                  </a:lnTo>
                  <a:lnTo>
                    <a:pt x="418334" y="97099"/>
                  </a:lnTo>
                  <a:lnTo>
                    <a:pt x="362148" y="92017"/>
                  </a:lnTo>
                  <a:lnTo>
                    <a:pt x="316228" y="97099"/>
                  </a:lnTo>
                  <a:lnTo>
                    <a:pt x="270308" y="107331"/>
                  </a:lnTo>
                  <a:lnTo>
                    <a:pt x="229435" y="127727"/>
                  </a:lnTo>
                  <a:lnTo>
                    <a:pt x="198822" y="153272"/>
                  </a:lnTo>
                  <a:lnTo>
                    <a:pt x="168378" y="183899"/>
                  </a:lnTo>
                  <a:lnTo>
                    <a:pt x="147854" y="219676"/>
                  </a:lnTo>
                  <a:lnTo>
                    <a:pt x="132547" y="260603"/>
                  </a:lnTo>
                  <a:lnTo>
                    <a:pt x="127499" y="301462"/>
                  </a:lnTo>
                  <a:lnTo>
                    <a:pt x="132547" y="316776"/>
                  </a:lnTo>
                  <a:lnTo>
                    <a:pt x="132547" y="327008"/>
                  </a:lnTo>
                  <a:close/>
                </a:path>
                <a:path w="1469389" h="986154">
                  <a:moveTo>
                    <a:pt x="71320" y="577319"/>
                  </a:moveTo>
                  <a:lnTo>
                    <a:pt x="112193" y="592626"/>
                  </a:lnTo>
                  <a:lnTo>
                    <a:pt x="147854" y="597674"/>
                  </a:lnTo>
                  <a:lnTo>
                    <a:pt x="153071" y="597674"/>
                  </a:lnTo>
                  <a:lnTo>
                    <a:pt x="158112" y="597674"/>
                  </a:lnTo>
                </a:path>
                <a:path w="1469389" h="986154">
                  <a:moveTo>
                    <a:pt x="198822" y="807262"/>
                  </a:moveTo>
                  <a:lnTo>
                    <a:pt x="219339" y="802044"/>
                  </a:lnTo>
                  <a:lnTo>
                    <a:pt x="234646" y="797003"/>
                  </a:lnTo>
                </a:path>
                <a:path w="1469389" h="986154">
                  <a:moveTo>
                    <a:pt x="535570" y="853182"/>
                  </a:moveTo>
                  <a:lnTo>
                    <a:pt x="545835" y="873537"/>
                  </a:lnTo>
                  <a:lnTo>
                    <a:pt x="561142" y="894055"/>
                  </a:lnTo>
                </a:path>
                <a:path w="1469389" h="986154">
                  <a:moveTo>
                    <a:pt x="969199" y="837875"/>
                  </a:moveTo>
                  <a:lnTo>
                    <a:pt x="974416" y="817351"/>
                  </a:lnTo>
                  <a:lnTo>
                    <a:pt x="979498" y="791785"/>
                  </a:lnTo>
                </a:path>
                <a:path w="1469389" h="986154">
                  <a:moveTo>
                    <a:pt x="1270319" y="684637"/>
                  </a:moveTo>
                  <a:lnTo>
                    <a:pt x="1265102" y="633499"/>
                  </a:lnTo>
                  <a:lnTo>
                    <a:pt x="1239692" y="592626"/>
                  </a:lnTo>
                  <a:lnTo>
                    <a:pt x="1209065" y="551753"/>
                  </a:lnTo>
                  <a:lnTo>
                    <a:pt x="1163125" y="526181"/>
                  </a:lnTo>
                </a:path>
                <a:path w="1469389" h="986154">
                  <a:moveTo>
                    <a:pt x="1372228" y="408774"/>
                  </a:moveTo>
                  <a:lnTo>
                    <a:pt x="1397774" y="383201"/>
                  </a:lnTo>
                  <a:lnTo>
                    <a:pt x="1423386" y="347404"/>
                  </a:lnTo>
                </a:path>
                <a:path w="1469389" h="986154">
                  <a:moveTo>
                    <a:pt x="1305960" y="153272"/>
                  </a:moveTo>
                  <a:lnTo>
                    <a:pt x="1305960" y="148190"/>
                  </a:lnTo>
                  <a:lnTo>
                    <a:pt x="1305960" y="137958"/>
                  </a:lnTo>
                  <a:lnTo>
                    <a:pt x="1300946" y="122645"/>
                  </a:lnTo>
                </a:path>
                <a:path w="1469389" h="986154">
                  <a:moveTo>
                    <a:pt x="1015140" y="51158"/>
                  </a:moveTo>
                  <a:lnTo>
                    <a:pt x="999826" y="71486"/>
                  </a:lnTo>
                  <a:lnTo>
                    <a:pt x="989730" y="92017"/>
                  </a:lnTo>
                </a:path>
                <a:path w="1469389" h="986154">
                  <a:moveTo>
                    <a:pt x="765177" y="76568"/>
                  </a:moveTo>
                  <a:lnTo>
                    <a:pt x="749864" y="107331"/>
                  </a:lnTo>
                </a:path>
                <a:path w="1469389" h="986154">
                  <a:moveTo>
                    <a:pt x="520263" y="148190"/>
                  </a:moveTo>
                  <a:lnTo>
                    <a:pt x="474343" y="117427"/>
                  </a:lnTo>
                </a:path>
                <a:path w="1469389" h="986154">
                  <a:moveTo>
                    <a:pt x="132547" y="327008"/>
                  </a:moveTo>
                  <a:lnTo>
                    <a:pt x="137764" y="342322"/>
                  </a:lnTo>
                  <a:lnTo>
                    <a:pt x="137764" y="362649"/>
                  </a:lnTo>
                </a:path>
              </a:pathLst>
            </a:custGeom>
            <a:ln w="5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56758" y="5780455"/>
            <a:ext cx="36322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spc="15" dirty="0">
                <a:latin typeface="Symbol"/>
                <a:cs typeface="Symbol"/>
              </a:rPr>
              <a:t></a:t>
            </a:r>
            <a:endParaRPr sz="3700">
              <a:latin typeface="Symbol"/>
              <a:cs typeface="Symbo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552" y="3135618"/>
            <a:ext cx="1512570" cy="1029335"/>
            <a:chOff x="3048552" y="3135618"/>
            <a:chExt cx="1512570" cy="1029335"/>
          </a:xfrm>
        </p:grpSpPr>
        <p:sp>
          <p:nvSpPr>
            <p:cNvPr id="9" name="object 9"/>
            <p:cNvSpPr/>
            <p:nvPr/>
          </p:nvSpPr>
          <p:spPr>
            <a:xfrm>
              <a:off x="3091789" y="3179064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941316" y="894016"/>
                  </a:moveTo>
                  <a:lnTo>
                    <a:pt x="561301" y="894016"/>
                  </a:lnTo>
                  <a:lnTo>
                    <a:pt x="596963" y="929678"/>
                  </a:lnTo>
                  <a:lnTo>
                    <a:pt x="642886" y="960462"/>
                  </a:lnTo>
                  <a:lnTo>
                    <a:pt x="693839" y="980808"/>
                  </a:lnTo>
                  <a:lnTo>
                    <a:pt x="750011" y="985862"/>
                  </a:lnTo>
                  <a:lnTo>
                    <a:pt x="821359" y="975766"/>
                  </a:lnTo>
                  <a:lnTo>
                    <a:pt x="887768" y="945146"/>
                  </a:lnTo>
                  <a:lnTo>
                    <a:pt x="938796" y="899058"/>
                  </a:lnTo>
                  <a:lnTo>
                    <a:pt x="941316" y="894016"/>
                  </a:lnTo>
                  <a:close/>
                </a:path>
                <a:path w="1469389" h="986154">
                  <a:moveTo>
                    <a:pt x="362318" y="91960"/>
                  </a:moveTo>
                  <a:lnTo>
                    <a:pt x="316395" y="97040"/>
                  </a:lnTo>
                  <a:lnTo>
                    <a:pt x="270484" y="107264"/>
                  </a:lnTo>
                  <a:lnTo>
                    <a:pt x="229603" y="127660"/>
                  </a:lnTo>
                  <a:lnTo>
                    <a:pt x="198983" y="153212"/>
                  </a:lnTo>
                  <a:lnTo>
                    <a:pt x="168376" y="183832"/>
                  </a:lnTo>
                  <a:lnTo>
                    <a:pt x="148018" y="219684"/>
                  </a:lnTo>
                  <a:lnTo>
                    <a:pt x="132714" y="260540"/>
                  </a:lnTo>
                  <a:lnTo>
                    <a:pt x="127673" y="301396"/>
                  </a:lnTo>
                  <a:lnTo>
                    <a:pt x="132714" y="316712"/>
                  </a:lnTo>
                  <a:lnTo>
                    <a:pt x="132714" y="326948"/>
                  </a:lnTo>
                  <a:lnTo>
                    <a:pt x="81749" y="342277"/>
                  </a:lnTo>
                  <a:lnTo>
                    <a:pt x="35826" y="372897"/>
                  </a:lnTo>
                  <a:lnTo>
                    <a:pt x="10261" y="413778"/>
                  </a:lnTo>
                  <a:lnTo>
                    <a:pt x="5206" y="439343"/>
                  </a:lnTo>
                  <a:lnTo>
                    <a:pt x="0" y="464908"/>
                  </a:lnTo>
                  <a:lnTo>
                    <a:pt x="5206" y="500570"/>
                  </a:lnTo>
                  <a:lnTo>
                    <a:pt x="20523" y="531177"/>
                  </a:lnTo>
                  <a:lnTo>
                    <a:pt x="40868" y="556755"/>
                  </a:lnTo>
                  <a:lnTo>
                    <a:pt x="71488" y="577265"/>
                  </a:lnTo>
                  <a:lnTo>
                    <a:pt x="40868" y="623188"/>
                  </a:lnTo>
                  <a:lnTo>
                    <a:pt x="35826" y="643712"/>
                  </a:lnTo>
                  <a:lnTo>
                    <a:pt x="30619" y="669112"/>
                  </a:lnTo>
                  <a:lnTo>
                    <a:pt x="35826" y="694689"/>
                  </a:lnTo>
                  <a:lnTo>
                    <a:pt x="40868" y="725474"/>
                  </a:lnTo>
                  <a:lnTo>
                    <a:pt x="76530" y="766343"/>
                  </a:lnTo>
                  <a:lnTo>
                    <a:pt x="122453" y="796950"/>
                  </a:lnTo>
                  <a:lnTo>
                    <a:pt x="148018" y="802005"/>
                  </a:lnTo>
                  <a:lnTo>
                    <a:pt x="178638" y="807046"/>
                  </a:lnTo>
                  <a:lnTo>
                    <a:pt x="198983" y="807046"/>
                  </a:lnTo>
                  <a:lnTo>
                    <a:pt x="239864" y="858189"/>
                  </a:lnTo>
                  <a:lnTo>
                    <a:pt x="295871" y="894016"/>
                  </a:lnTo>
                  <a:lnTo>
                    <a:pt x="357098" y="914374"/>
                  </a:lnTo>
                  <a:lnTo>
                    <a:pt x="423544" y="924623"/>
                  </a:lnTo>
                  <a:lnTo>
                    <a:pt x="494868" y="919581"/>
                  </a:lnTo>
                  <a:lnTo>
                    <a:pt x="561301" y="894016"/>
                  </a:lnTo>
                  <a:lnTo>
                    <a:pt x="941316" y="894016"/>
                  </a:lnTo>
                  <a:lnTo>
                    <a:pt x="969352" y="837831"/>
                  </a:lnTo>
                  <a:lnTo>
                    <a:pt x="1173230" y="837831"/>
                  </a:lnTo>
                  <a:lnTo>
                    <a:pt x="1183665" y="832612"/>
                  </a:lnTo>
                  <a:lnTo>
                    <a:pt x="1239710" y="786701"/>
                  </a:lnTo>
                  <a:lnTo>
                    <a:pt x="1265250" y="720255"/>
                  </a:lnTo>
                  <a:lnTo>
                    <a:pt x="1270330" y="684593"/>
                  </a:lnTo>
                  <a:lnTo>
                    <a:pt x="1311198" y="674331"/>
                  </a:lnTo>
                  <a:lnTo>
                    <a:pt x="1346834" y="659028"/>
                  </a:lnTo>
                  <a:lnTo>
                    <a:pt x="1382674" y="638505"/>
                  </a:lnTo>
                  <a:lnTo>
                    <a:pt x="1413306" y="612940"/>
                  </a:lnTo>
                  <a:lnTo>
                    <a:pt x="1453959" y="551700"/>
                  </a:lnTo>
                  <a:lnTo>
                    <a:pt x="1469275" y="480212"/>
                  </a:lnTo>
                  <a:lnTo>
                    <a:pt x="1464259" y="444385"/>
                  </a:lnTo>
                  <a:lnTo>
                    <a:pt x="1459179" y="408724"/>
                  </a:lnTo>
                  <a:lnTo>
                    <a:pt x="1443862" y="377939"/>
                  </a:lnTo>
                  <a:lnTo>
                    <a:pt x="1423403" y="347332"/>
                  </a:lnTo>
                  <a:lnTo>
                    <a:pt x="1428622" y="316712"/>
                  </a:lnTo>
                  <a:lnTo>
                    <a:pt x="1423403" y="229920"/>
                  </a:lnTo>
                  <a:lnTo>
                    <a:pt x="1397990" y="183832"/>
                  </a:lnTo>
                  <a:lnTo>
                    <a:pt x="1357071" y="148196"/>
                  </a:lnTo>
                  <a:lnTo>
                    <a:pt x="1300899" y="122580"/>
                  </a:lnTo>
                  <a:lnTo>
                    <a:pt x="1299873" y="117360"/>
                  </a:lnTo>
                  <a:lnTo>
                    <a:pt x="474510" y="117360"/>
                  </a:lnTo>
                  <a:lnTo>
                    <a:pt x="418325" y="97040"/>
                  </a:lnTo>
                  <a:lnTo>
                    <a:pt x="362318" y="91960"/>
                  </a:lnTo>
                  <a:close/>
                </a:path>
                <a:path w="1469389" h="986154">
                  <a:moveTo>
                    <a:pt x="1173230" y="837831"/>
                  </a:moveTo>
                  <a:lnTo>
                    <a:pt x="969352" y="837831"/>
                  </a:lnTo>
                  <a:lnTo>
                    <a:pt x="1020368" y="858189"/>
                  </a:lnTo>
                  <a:lnTo>
                    <a:pt x="1076540" y="863396"/>
                  </a:lnTo>
                  <a:lnTo>
                    <a:pt x="1117269" y="858189"/>
                  </a:lnTo>
                  <a:lnTo>
                    <a:pt x="1153045" y="847928"/>
                  </a:lnTo>
                  <a:lnTo>
                    <a:pt x="1173230" y="837831"/>
                  </a:lnTo>
                  <a:close/>
                </a:path>
                <a:path w="1469389" h="986154">
                  <a:moveTo>
                    <a:pt x="637667" y="30568"/>
                  </a:moveTo>
                  <a:lnTo>
                    <a:pt x="591756" y="35648"/>
                  </a:lnTo>
                  <a:lnTo>
                    <a:pt x="545998" y="51092"/>
                  </a:lnTo>
                  <a:lnTo>
                    <a:pt x="505129" y="81724"/>
                  </a:lnTo>
                  <a:lnTo>
                    <a:pt x="474510" y="117360"/>
                  </a:lnTo>
                  <a:lnTo>
                    <a:pt x="1299873" y="117360"/>
                  </a:lnTo>
                  <a:lnTo>
                    <a:pt x="1295882" y="97040"/>
                  </a:lnTo>
                  <a:lnTo>
                    <a:pt x="1283573" y="76504"/>
                  </a:lnTo>
                  <a:lnTo>
                    <a:pt x="765327" y="76504"/>
                  </a:lnTo>
                  <a:lnTo>
                    <a:pt x="734707" y="56184"/>
                  </a:lnTo>
                  <a:lnTo>
                    <a:pt x="704138" y="40868"/>
                  </a:lnTo>
                  <a:lnTo>
                    <a:pt x="673519" y="35648"/>
                  </a:lnTo>
                  <a:lnTo>
                    <a:pt x="637667" y="30568"/>
                  </a:lnTo>
                  <a:close/>
                </a:path>
                <a:path w="1469389" h="986154">
                  <a:moveTo>
                    <a:pt x="897864" y="0"/>
                  </a:moveTo>
                  <a:lnTo>
                    <a:pt x="857211" y="5016"/>
                  </a:lnTo>
                  <a:lnTo>
                    <a:pt x="821359" y="20332"/>
                  </a:lnTo>
                  <a:lnTo>
                    <a:pt x="790740" y="45885"/>
                  </a:lnTo>
                  <a:lnTo>
                    <a:pt x="765327" y="76504"/>
                  </a:lnTo>
                  <a:lnTo>
                    <a:pt x="1283573" y="76504"/>
                  </a:lnTo>
                  <a:lnTo>
                    <a:pt x="1280566" y="71488"/>
                  </a:lnTo>
                  <a:lnTo>
                    <a:pt x="1260285" y="51092"/>
                  </a:lnTo>
                  <a:lnTo>
                    <a:pt x="1015288" y="51092"/>
                  </a:lnTo>
                  <a:lnTo>
                    <a:pt x="989749" y="30568"/>
                  </a:lnTo>
                  <a:lnTo>
                    <a:pt x="964336" y="15252"/>
                  </a:lnTo>
                  <a:lnTo>
                    <a:pt x="933704" y="5016"/>
                  </a:lnTo>
                  <a:lnTo>
                    <a:pt x="897864" y="0"/>
                  </a:lnTo>
                  <a:close/>
                </a:path>
                <a:path w="1469389" h="986154">
                  <a:moveTo>
                    <a:pt x="1137729" y="0"/>
                  </a:moveTo>
                  <a:lnTo>
                    <a:pt x="1101953" y="5016"/>
                  </a:lnTo>
                  <a:lnTo>
                    <a:pt x="1071321" y="15252"/>
                  </a:lnTo>
                  <a:lnTo>
                    <a:pt x="1040841" y="30568"/>
                  </a:lnTo>
                  <a:lnTo>
                    <a:pt x="1015288" y="51092"/>
                  </a:lnTo>
                  <a:lnTo>
                    <a:pt x="1260285" y="51092"/>
                  </a:lnTo>
                  <a:lnTo>
                    <a:pt x="1244930" y="35648"/>
                  </a:lnTo>
                  <a:lnTo>
                    <a:pt x="1198981" y="10236"/>
                  </a:lnTo>
                  <a:lnTo>
                    <a:pt x="113772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1086" y="3138144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941096" y="894054"/>
                  </a:moveTo>
                  <a:lnTo>
                    <a:pt x="561136" y="894054"/>
                  </a:lnTo>
                  <a:lnTo>
                    <a:pt x="596798" y="929716"/>
                  </a:lnTo>
                  <a:lnTo>
                    <a:pt x="642721" y="960501"/>
                  </a:lnTo>
                  <a:lnTo>
                    <a:pt x="693686" y="980859"/>
                  </a:lnTo>
                  <a:lnTo>
                    <a:pt x="749858" y="986066"/>
                  </a:lnTo>
                  <a:lnTo>
                    <a:pt x="821347" y="975804"/>
                  </a:lnTo>
                  <a:lnTo>
                    <a:pt x="887615" y="945197"/>
                  </a:lnTo>
                  <a:lnTo>
                    <a:pt x="938568" y="899109"/>
                  </a:lnTo>
                  <a:lnTo>
                    <a:pt x="941096" y="894054"/>
                  </a:lnTo>
                  <a:close/>
                </a:path>
                <a:path w="1469389" h="986154">
                  <a:moveTo>
                    <a:pt x="362140" y="92011"/>
                  </a:moveTo>
                  <a:lnTo>
                    <a:pt x="316229" y="97104"/>
                  </a:lnTo>
                  <a:lnTo>
                    <a:pt x="270306" y="107327"/>
                  </a:lnTo>
                  <a:lnTo>
                    <a:pt x="229438" y="127723"/>
                  </a:lnTo>
                  <a:lnTo>
                    <a:pt x="198818" y="153276"/>
                  </a:lnTo>
                  <a:lnTo>
                    <a:pt x="168376" y="183895"/>
                  </a:lnTo>
                  <a:lnTo>
                    <a:pt x="147853" y="219671"/>
                  </a:lnTo>
                  <a:lnTo>
                    <a:pt x="132549" y="260603"/>
                  </a:lnTo>
                  <a:lnTo>
                    <a:pt x="127495" y="301459"/>
                  </a:lnTo>
                  <a:lnTo>
                    <a:pt x="132549" y="316776"/>
                  </a:lnTo>
                  <a:lnTo>
                    <a:pt x="132549" y="327012"/>
                  </a:lnTo>
                  <a:lnTo>
                    <a:pt x="81572" y="342315"/>
                  </a:lnTo>
                  <a:lnTo>
                    <a:pt x="35661" y="372948"/>
                  </a:lnTo>
                  <a:lnTo>
                    <a:pt x="10083" y="413816"/>
                  </a:lnTo>
                  <a:lnTo>
                    <a:pt x="0" y="464947"/>
                  </a:lnTo>
                  <a:lnTo>
                    <a:pt x="5041" y="500608"/>
                  </a:lnTo>
                  <a:lnTo>
                    <a:pt x="20345" y="531228"/>
                  </a:lnTo>
                  <a:lnTo>
                    <a:pt x="40703" y="556793"/>
                  </a:lnTo>
                  <a:lnTo>
                    <a:pt x="71323" y="577316"/>
                  </a:lnTo>
                  <a:lnTo>
                    <a:pt x="40703" y="623239"/>
                  </a:lnTo>
                  <a:lnTo>
                    <a:pt x="35661" y="643763"/>
                  </a:lnTo>
                  <a:lnTo>
                    <a:pt x="30606" y="669163"/>
                  </a:lnTo>
                  <a:lnTo>
                    <a:pt x="35661" y="694728"/>
                  </a:lnTo>
                  <a:lnTo>
                    <a:pt x="40703" y="725512"/>
                  </a:lnTo>
                  <a:lnTo>
                    <a:pt x="76530" y="766394"/>
                  </a:lnTo>
                  <a:lnTo>
                    <a:pt x="122453" y="797001"/>
                  </a:lnTo>
                  <a:lnTo>
                    <a:pt x="147853" y="802043"/>
                  </a:lnTo>
                  <a:lnTo>
                    <a:pt x="178460" y="807262"/>
                  </a:lnTo>
                  <a:lnTo>
                    <a:pt x="198818" y="807262"/>
                  </a:lnTo>
                  <a:lnTo>
                    <a:pt x="239687" y="858227"/>
                  </a:lnTo>
                  <a:lnTo>
                    <a:pt x="295871" y="894054"/>
                  </a:lnTo>
                  <a:lnTo>
                    <a:pt x="357098" y="914412"/>
                  </a:lnTo>
                  <a:lnTo>
                    <a:pt x="423379" y="924674"/>
                  </a:lnTo>
                  <a:lnTo>
                    <a:pt x="494868" y="919632"/>
                  </a:lnTo>
                  <a:lnTo>
                    <a:pt x="561136" y="894054"/>
                  </a:lnTo>
                  <a:lnTo>
                    <a:pt x="941096" y="894054"/>
                  </a:lnTo>
                  <a:lnTo>
                    <a:pt x="969200" y="837869"/>
                  </a:lnTo>
                  <a:lnTo>
                    <a:pt x="1173094" y="837869"/>
                  </a:lnTo>
                  <a:lnTo>
                    <a:pt x="1183513" y="832662"/>
                  </a:lnTo>
                  <a:lnTo>
                    <a:pt x="1239685" y="786739"/>
                  </a:lnTo>
                  <a:lnTo>
                    <a:pt x="1265097" y="720293"/>
                  </a:lnTo>
                  <a:lnTo>
                    <a:pt x="1270317" y="684631"/>
                  </a:lnTo>
                  <a:lnTo>
                    <a:pt x="1311033" y="674382"/>
                  </a:lnTo>
                  <a:lnTo>
                    <a:pt x="1346809" y="659066"/>
                  </a:lnTo>
                  <a:lnTo>
                    <a:pt x="1382522" y="638543"/>
                  </a:lnTo>
                  <a:lnTo>
                    <a:pt x="1413078" y="612978"/>
                  </a:lnTo>
                  <a:lnTo>
                    <a:pt x="1454010" y="551751"/>
                  </a:lnTo>
                  <a:lnTo>
                    <a:pt x="1469326" y="480263"/>
                  </a:lnTo>
                  <a:lnTo>
                    <a:pt x="1464106" y="444436"/>
                  </a:lnTo>
                  <a:lnTo>
                    <a:pt x="1459026" y="408774"/>
                  </a:lnTo>
                  <a:lnTo>
                    <a:pt x="1443710" y="377964"/>
                  </a:lnTo>
                  <a:lnTo>
                    <a:pt x="1423377" y="347395"/>
                  </a:lnTo>
                  <a:lnTo>
                    <a:pt x="1428394" y="316776"/>
                  </a:lnTo>
                  <a:lnTo>
                    <a:pt x="1423377" y="229971"/>
                  </a:lnTo>
                  <a:lnTo>
                    <a:pt x="1397774" y="183895"/>
                  </a:lnTo>
                  <a:lnTo>
                    <a:pt x="1356906" y="148183"/>
                  </a:lnTo>
                  <a:lnTo>
                    <a:pt x="1300937" y="122643"/>
                  </a:lnTo>
                  <a:lnTo>
                    <a:pt x="1299873" y="117424"/>
                  </a:lnTo>
                  <a:lnTo>
                    <a:pt x="474345" y="117424"/>
                  </a:lnTo>
                  <a:lnTo>
                    <a:pt x="418325" y="97104"/>
                  </a:lnTo>
                  <a:lnTo>
                    <a:pt x="362140" y="92011"/>
                  </a:lnTo>
                  <a:close/>
                </a:path>
                <a:path w="1469389" h="986154">
                  <a:moveTo>
                    <a:pt x="1173094" y="837869"/>
                  </a:moveTo>
                  <a:lnTo>
                    <a:pt x="969200" y="837869"/>
                  </a:lnTo>
                  <a:lnTo>
                    <a:pt x="1020356" y="858227"/>
                  </a:lnTo>
                  <a:lnTo>
                    <a:pt x="1076388" y="863434"/>
                  </a:lnTo>
                  <a:lnTo>
                    <a:pt x="1117244" y="858227"/>
                  </a:lnTo>
                  <a:lnTo>
                    <a:pt x="1152893" y="847966"/>
                  </a:lnTo>
                  <a:lnTo>
                    <a:pt x="1173094" y="837869"/>
                  </a:lnTo>
                  <a:close/>
                </a:path>
                <a:path w="1469389" h="986154">
                  <a:moveTo>
                    <a:pt x="637666" y="30632"/>
                  </a:moveTo>
                  <a:lnTo>
                    <a:pt x="591756" y="35712"/>
                  </a:lnTo>
                  <a:lnTo>
                    <a:pt x="545833" y="51155"/>
                  </a:lnTo>
                  <a:lnTo>
                    <a:pt x="504951" y="81787"/>
                  </a:lnTo>
                  <a:lnTo>
                    <a:pt x="474345" y="117424"/>
                  </a:lnTo>
                  <a:lnTo>
                    <a:pt x="1299873" y="117424"/>
                  </a:lnTo>
                  <a:lnTo>
                    <a:pt x="1295730" y="97104"/>
                  </a:lnTo>
                  <a:lnTo>
                    <a:pt x="1283451" y="76568"/>
                  </a:lnTo>
                  <a:lnTo>
                    <a:pt x="765175" y="76568"/>
                  </a:lnTo>
                  <a:lnTo>
                    <a:pt x="734542" y="56172"/>
                  </a:lnTo>
                  <a:lnTo>
                    <a:pt x="703922" y="40919"/>
                  </a:lnTo>
                  <a:lnTo>
                    <a:pt x="673353" y="35712"/>
                  </a:lnTo>
                  <a:lnTo>
                    <a:pt x="637666" y="30632"/>
                  </a:lnTo>
                  <a:close/>
                </a:path>
                <a:path w="1469389" h="986154">
                  <a:moveTo>
                    <a:pt x="897915" y="0"/>
                  </a:moveTo>
                  <a:lnTo>
                    <a:pt x="856983" y="5079"/>
                  </a:lnTo>
                  <a:lnTo>
                    <a:pt x="821347" y="20396"/>
                  </a:lnTo>
                  <a:lnTo>
                    <a:pt x="790714" y="45935"/>
                  </a:lnTo>
                  <a:lnTo>
                    <a:pt x="765175" y="76568"/>
                  </a:lnTo>
                  <a:lnTo>
                    <a:pt x="1283451" y="76568"/>
                  </a:lnTo>
                  <a:lnTo>
                    <a:pt x="1280414" y="71488"/>
                  </a:lnTo>
                  <a:lnTo>
                    <a:pt x="1260117" y="51155"/>
                  </a:lnTo>
                  <a:lnTo>
                    <a:pt x="1015136" y="51155"/>
                  </a:lnTo>
                  <a:lnTo>
                    <a:pt x="989723" y="30632"/>
                  </a:lnTo>
                  <a:lnTo>
                    <a:pt x="964184" y="15316"/>
                  </a:lnTo>
                  <a:lnTo>
                    <a:pt x="933551" y="5079"/>
                  </a:lnTo>
                  <a:lnTo>
                    <a:pt x="897915" y="0"/>
                  </a:lnTo>
                  <a:close/>
                </a:path>
                <a:path w="1469389" h="986154">
                  <a:moveTo>
                    <a:pt x="1137577" y="0"/>
                  </a:moveTo>
                  <a:lnTo>
                    <a:pt x="1101940" y="5079"/>
                  </a:lnTo>
                  <a:lnTo>
                    <a:pt x="1071308" y="15316"/>
                  </a:lnTo>
                  <a:lnTo>
                    <a:pt x="1040676" y="30632"/>
                  </a:lnTo>
                  <a:lnTo>
                    <a:pt x="1015136" y="51155"/>
                  </a:lnTo>
                  <a:lnTo>
                    <a:pt x="1260117" y="51155"/>
                  </a:lnTo>
                  <a:lnTo>
                    <a:pt x="1244701" y="35712"/>
                  </a:lnTo>
                  <a:lnTo>
                    <a:pt x="1198829" y="10299"/>
                  </a:lnTo>
                  <a:lnTo>
                    <a:pt x="1137577" y="0"/>
                  </a:lnTo>
                  <a:close/>
                </a:path>
              </a:pathLst>
            </a:custGeom>
            <a:solidFill>
              <a:srgbClr val="FFB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1075" y="3138141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89" h="986154">
                  <a:moveTo>
                    <a:pt x="132547" y="327008"/>
                  </a:moveTo>
                  <a:lnTo>
                    <a:pt x="81579" y="342322"/>
                  </a:lnTo>
                  <a:lnTo>
                    <a:pt x="35660" y="372950"/>
                  </a:lnTo>
                  <a:lnTo>
                    <a:pt x="10092" y="413822"/>
                  </a:lnTo>
                  <a:lnTo>
                    <a:pt x="5046" y="439388"/>
                  </a:lnTo>
                  <a:lnTo>
                    <a:pt x="0" y="464954"/>
                  </a:lnTo>
                  <a:lnTo>
                    <a:pt x="5046" y="500616"/>
                  </a:lnTo>
                  <a:lnTo>
                    <a:pt x="20353" y="531230"/>
                  </a:lnTo>
                  <a:lnTo>
                    <a:pt x="40706" y="556796"/>
                  </a:lnTo>
                  <a:lnTo>
                    <a:pt x="71320" y="577320"/>
                  </a:lnTo>
                  <a:lnTo>
                    <a:pt x="40706" y="623241"/>
                  </a:lnTo>
                  <a:lnTo>
                    <a:pt x="35660" y="643765"/>
                  </a:lnTo>
                  <a:lnTo>
                    <a:pt x="30614" y="669162"/>
                  </a:lnTo>
                  <a:lnTo>
                    <a:pt x="35660" y="694727"/>
                  </a:lnTo>
                  <a:lnTo>
                    <a:pt x="40706" y="725511"/>
                  </a:lnTo>
                  <a:lnTo>
                    <a:pt x="76531" y="766390"/>
                  </a:lnTo>
                  <a:lnTo>
                    <a:pt x="122458" y="797004"/>
                  </a:lnTo>
                  <a:lnTo>
                    <a:pt x="147854" y="802046"/>
                  </a:lnTo>
                  <a:lnTo>
                    <a:pt x="178467" y="807263"/>
                  </a:lnTo>
                  <a:lnTo>
                    <a:pt x="188726" y="807263"/>
                  </a:lnTo>
                  <a:lnTo>
                    <a:pt x="198822" y="807263"/>
                  </a:lnTo>
                  <a:lnTo>
                    <a:pt x="239694" y="858232"/>
                  </a:lnTo>
                  <a:lnTo>
                    <a:pt x="295880" y="894057"/>
                  </a:lnTo>
                  <a:lnTo>
                    <a:pt x="357107" y="914412"/>
                  </a:lnTo>
                  <a:lnTo>
                    <a:pt x="423382" y="924670"/>
                  </a:lnTo>
                  <a:lnTo>
                    <a:pt x="494867" y="919629"/>
                  </a:lnTo>
                  <a:lnTo>
                    <a:pt x="561142" y="894057"/>
                  </a:lnTo>
                  <a:lnTo>
                    <a:pt x="596804" y="929719"/>
                  </a:lnTo>
                  <a:lnTo>
                    <a:pt x="642724" y="960502"/>
                  </a:lnTo>
                  <a:lnTo>
                    <a:pt x="693692" y="980857"/>
                  </a:lnTo>
                  <a:lnTo>
                    <a:pt x="749864" y="986068"/>
                  </a:lnTo>
                  <a:lnTo>
                    <a:pt x="785505" y="980857"/>
                  </a:lnTo>
                  <a:lnTo>
                    <a:pt x="821350" y="975809"/>
                  </a:lnTo>
                  <a:lnTo>
                    <a:pt x="887618" y="945195"/>
                  </a:lnTo>
                  <a:lnTo>
                    <a:pt x="938572" y="899105"/>
                  </a:lnTo>
                  <a:lnTo>
                    <a:pt x="953886" y="868491"/>
                  </a:lnTo>
                  <a:lnTo>
                    <a:pt x="969199" y="837877"/>
                  </a:lnTo>
                  <a:lnTo>
                    <a:pt x="1020357" y="858232"/>
                  </a:lnTo>
                  <a:lnTo>
                    <a:pt x="1076394" y="863443"/>
                  </a:lnTo>
                  <a:lnTo>
                    <a:pt x="1117252" y="858232"/>
                  </a:lnTo>
                  <a:lnTo>
                    <a:pt x="1183520" y="832666"/>
                  </a:lnTo>
                  <a:lnTo>
                    <a:pt x="1239692" y="786739"/>
                  </a:lnTo>
                  <a:lnTo>
                    <a:pt x="1265102" y="720300"/>
                  </a:lnTo>
                  <a:lnTo>
                    <a:pt x="1270319" y="684638"/>
                  </a:lnTo>
                  <a:lnTo>
                    <a:pt x="1311042" y="674379"/>
                  </a:lnTo>
                  <a:lnTo>
                    <a:pt x="1346819" y="659072"/>
                  </a:lnTo>
                  <a:lnTo>
                    <a:pt x="1382528" y="638548"/>
                  </a:lnTo>
                  <a:lnTo>
                    <a:pt x="1413087" y="612982"/>
                  </a:lnTo>
                  <a:lnTo>
                    <a:pt x="1454014" y="551754"/>
                  </a:lnTo>
                  <a:lnTo>
                    <a:pt x="1469327" y="480261"/>
                  </a:lnTo>
                  <a:lnTo>
                    <a:pt x="1464110" y="444436"/>
                  </a:lnTo>
                  <a:lnTo>
                    <a:pt x="1459028" y="408774"/>
                  </a:lnTo>
                  <a:lnTo>
                    <a:pt x="1443714" y="377964"/>
                  </a:lnTo>
                  <a:lnTo>
                    <a:pt x="1423387" y="347404"/>
                  </a:lnTo>
                  <a:lnTo>
                    <a:pt x="1428401" y="316777"/>
                  </a:lnTo>
                  <a:lnTo>
                    <a:pt x="1433483" y="286149"/>
                  </a:lnTo>
                  <a:lnTo>
                    <a:pt x="1423387" y="229976"/>
                  </a:lnTo>
                  <a:lnTo>
                    <a:pt x="1397774" y="183900"/>
                  </a:lnTo>
                  <a:lnTo>
                    <a:pt x="1356915" y="148190"/>
                  </a:lnTo>
                  <a:lnTo>
                    <a:pt x="1300946" y="122645"/>
                  </a:lnTo>
                  <a:lnTo>
                    <a:pt x="1280416" y="71486"/>
                  </a:lnTo>
                  <a:lnTo>
                    <a:pt x="1244707" y="35709"/>
                  </a:lnTo>
                  <a:lnTo>
                    <a:pt x="1198834" y="10299"/>
                  </a:lnTo>
                  <a:lnTo>
                    <a:pt x="1137580" y="0"/>
                  </a:lnTo>
                  <a:lnTo>
                    <a:pt x="1101939" y="5081"/>
                  </a:lnTo>
                  <a:lnTo>
                    <a:pt x="1071312" y="15313"/>
                  </a:lnTo>
                  <a:lnTo>
                    <a:pt x="1040685" y="30627"/>
                  </a:lnTo>
                  <a:lnTo>
                    <a:pt x="1015140" y="51158"/>
                  </a:lnTo>
                  <a:lnTo>
                    <a:pt x="989730" y="30627"/>
                  </a:lnTo>
                  <a:lnTo>
                    <a:pt x="964185" y="15313"/>
                  </a:lnTo>
                  <a:lnTo>
                    <a:pt x="933558" y="5081"/>
                  </a:lnTo>
                  <a:lnTo>
                    <a:pt x="897917" y="0"/>
                  </a:lnTo>
                  <a:lnTo>
                    <a:pt x="856991" y="5081"/>
                  </a:lnTo>
                  <a:lnTo>
                    <a:pt x="821350" y="20395"/>
                  </a:lnTo>
                  <a:lnTo>
                    <a:pt x="790723" y="45941"/>
                  </a:lnTo>
                  <a:lnTo>
                    <a:pt x="765177" y="76568"/>
                  </a:lnTo>
                  <a:lnTo>
                    <a:pt x="734550" y="56172"/>
                  </a:lnTo>
                  <a:lnTo>
                    <a:pt x="703923" y="40926"/>
                  </a:lnTo>
                  <a:lnTo>
                    <a:pt x="673364" y="35709"/>
                  </a:lnTo>
                  <a:lnTo>
                    <a:pt x="637676" y="30627"/>
                  </a:lnTo>
                  <a:lnTo>
                    <a:pt x="591756" y="35709"/>
                  </a:lnTo>
                  <a:lnTo>
                    <a:pt x="545835" y="51158"/>
                  </a:lnTo>
                  <a:lnTo>
                    <a:pt x="504956" y="81786"/>
                  </a:lnTo>
                  <a:lnTo>
                    <a:pt x="474343" y="117427"/>
                  </a:lnTo>
                  <a:lnTo>
                    <a:pt x="418334" y="97099"/>
                  </a:lnTo>
                  <a:lnTo>
                    <a:pt x="362148" y="92017"/>
                  </a:lnTo>
                  <a:lnTo>
                    <a:pt x="316228" y="97099"/>
                  </a:lnTo>
                  <a:lnTo>
                    <a:pt x="270308" y="107331"/>
                  </a:lnTo>
                  <a:lnTo>
                    <a:pt x="229436" y="127727"/>
                  </a:lnTo>
                  <a:lnTo>
                    <a:pt x="198822" y="153272"/>
                  </a:lnTo>
                  <a:lnTo>
                    <a:pt x="168378" y="183900"/>
                  </a:lnTo>
                  <a:lnTo>
                    <a:pt x="147854" y="219677"/>
                  </a:lnTo>
                  <a:lnTo>
                    <a:pt x="132547" y="260604"/>
                  </a:lnTo>
                  <a:lnTo>
                    <a:pt x="127499" y="301463"/>
                  </a:lnTo>
                  <a:lnTo>
                    <a:pt x="132547" y="316777"/>
                  </a:lnTo>
                  <a:lnTo>
                    <a:pt x="132547" y="327008"/>
                  </a:lnTo>
                  <a:close/>
                </a:path>
                <a:path w="1469389" h="986154">
                  <a:moveTo>
                    <a:pt x="71320" y="577320"/>
                  </a:moveTo>
                  <a:lnTo>
                    <a:pt x="112193" y="592627"/>
                  </a:lnTo>
                  <a:lnTo>
                    <a:pt x="147854" y="597675"/>
                  </a:lnTo>
                  <a:lnTo>
                    <a:pt x="153071" y="597675"/>
                  </a:lnTo>
                  <a:lnTo>
                    <a:pt x="158113" y="597675"/>
                  </a:lnTo>
                </a:path>
                <a:path w="1469389" h="986154">
                  <a:moveTo>
                    <a:pt x="198822" y="807263"/>
                  </a:moveTo>
                  <a:lnTo>
                    <a:pt x="219340" y="802046"/>
                  </a:lnTo>
                  <a:lnTo>
                    <a:pt x="234646" y="797004"/>
                  </a:lnTo>
                </a:path>
                <a:path w="1469389" h="986154">
                  <a:moveTo>
                    <a:pt x="535570" y="853184"/>
                  </a:moveTo>
                  <a:lnTo>
                    <a:pt x="545835" y="873539"/>
                  </a:lnTo>
                  <a:lnTo>
                    <a:pt x="561142" y="894057"/>
                  </a:lnTo>
                </a:path>
                <a:path w="1469389" h="986154">
                  <a:moveTo>
                    <a:pt x="969199" y="837877"/>
                  </a:moveTo>
                  <a:lnTo>
                    <a:pt x="974417" y="817352"/>
                  </a:lnTo>
                  <a:lnTo>
                    <a:pt x="979499" y="791787"/>
                  </a:lnTo>
                </a:path>
                <a:path w="1469389" h="986154">
                  <a:moveTo>
                    <a:pt x="1270319" y="684638"/>
                  </a:moveTo>
                  <a:lnTo>
                    <a:pt x="1265102" y="633500"/>
                  </a:lnTo>
                  <a:lnTo>
                    <a:pt x="1239692" y="592627"/>
                  </a:lnTo>
                  <a:lnTo>
                    <a:pt x="1209065" y="551754"/>
                  </a:lnTo>
                  <a:lnTo>
                    <a:pt x="1163125" y="526182"/>
                  </a:lnTo>
                </a:path>
                <a:path w="1469389" h="986154">
                  <a:moveTo>
                    <a:pt x="1372229" y="408774"/>
                  </a:moveTo>
                  <a:lnTo>
                    <a:pt x="1397774" y="383202"/>
                  </a:lnTo>
                  <a:lnTo>
                    <a:pt x="1423387" y="347404"/>
                  </a:lnTo>
                </a:path>
                <a:path w="1469389" h="986154">
                  <a:moveTo>
                    <a:pt x="1305961" y="153272"/>
                  </a:moveTo>
                  <a:lnTo>
                    <a:pt x="1305961" y="148190"/>
                  </a:lnTo>
                  <a:lnTo>
                    <a:pt x="1305961" y="137959"/>
                  </a:lnTo>
                  <a:lnTo>
                    <a:pt x="1300946" y="122645"/>
                  </a:lnTo>
                </a:path>
                <a:path w="1469389" h="986154">
                  <a:moveTo>
                    <a:pt x="1015140" y="51158"/>
                  </a:moveTo>
                  <a:lnTo>
                    <a:pt x="999826" y="71486"/>
                  </a:lnTo>
                  <a:lnTo>
                    <a:pt x="989730" y="92017"/>
                  </a:lnTo>
                </a:path>
                <a:path w="1469389" h="986154">
                  <a:moveTo>
                    <a:pt x="765177" y="76568"/>
                  </a:moveTo>
                  <a:lnTo>
                    <a:pt x="749864" y="107331"/>
                  </a:lnTo>
                </a:path>
                <a:path w="1469389" h="986154">
                  <a:moveTo>
                    <a:pt x="520263" y="148190"/>
                  </a:moveTo>
                  <a:lnTo>
                    <a:pt x="474343" y="117427"/>
                  </a:lnTo>
                </a:path>
                <a:path w="1469389" h="986154">
                  <a:moveTo>
                    <a:pt x="132547" y="327008"/>
                  </a:moveTo>
                  <a:lnTo>
                    <a:pt x="137765" y="342322"/>
                  </a:lnTo>
                  <a:lnTo>
                    <a:pt x="137765" y="362650"/>
                  </a:lnTo>
                </a:path>
              </a:pathLst>
            </a:custGeom>
            <a:ln w="5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104655" y="3137269"/>
            <a:ext cx="1512570" cy="1029335"/>
            <a:chOff x="6104655" y="3137269"/>
            <a:chExt cx="1512570" cy="1029335"/>
          </a:xfrm>
        </p:grpSpPr>
        <p:sp>
          <p:nvSpPr>
            <p:cNvPr id="13" name="object 13"/>
            <p:cNvSpPr/>
            <p:nvPr/>
          </p:nvSpPr>
          <p:spPr>
            <a:xfrm>
              <a:off x="6147879" y="3180714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90" h="986154">
                  <a:moveTo>
                    <a:pt x="941325" y="894003"/>
                  </a:moveTo>
                  <a:lnTo>
                    <a:pt x="561314" y="894003"/>
                  </a:lnTo>
                  <a:lnTo>
                    <a:pt x="596976" y="929665"/>
                  </a:lnTo>
                  <a:lnTo>
                    <a:pt x="642899" y="960450"/>
                  </a:lnTo>
                  <a:lnTo>
                    <a:pt x="693851" y="980808"/>
                  </a:lnTo>
                  <a:lnTo>
                    <a:pt x="750023" y="985850"/>
                  </a:lnTo>
                  <a:lnTo>
                    <a:pt x="821372" y="975753"/>
                  </a:lnTo>
                  <a:lnTo>
                    <a:pt x="887780" y="945134"/>
                  </a:lnTo>
                  <a:lnTo>
                    <a:pt x="938796" y="899058"/>
                  </a:lnTo>
                  <a:lnTo>
                    <a:pt x="941325" y="894003"/>
                  </a:lnTo>
                  <a:close/>
                </a:path>
                <a:path w="1469390" h="986154">
                  <a:moveTo>
                    <a:pt x="362331" y="91948"/>
                  </a:moveTo>
                  <a:lnTo>
                    <a:pt x="316407" y="97027"/>
                  </a:lnTo>
                  <a:lnTo>
                    <a:pt x="270484" y="107264"/>
                  </a:lnTo>
                  <a:lnTo>
                    <a:pt x="229603" y="127660"/>
                  </a:lnTo>
                  <a:lnTo>
                    <a:pt x="198996" y="153200"/>
                  </a:lnTo>
                  <a:lnTo>
                    <a:pt x="168376" y="183832"/>
                  </a:lnTo>
                  <a:lnTo>
                    <a:pt x="148031" y="219671"/>
                  </a:lnTo>
                  <a:lnTo>
                    <a:pt x="132715" y="260540"/>
                  </a:lnTo>
                  <a:lnTo>
                    <a:pt x="127673" y="301396"/>
                  </a:lnTo>
                  <a:lnTo>
                    <a:pt x="132715" y="316712"/>
                  </a:lnTo>
                  <a:lnTo>
                    <a:pt x="132715" y="326936"/>
                  </a:lnTo>
                  <a:lnTo>
                    <a:pt x="81762" y="342277"/>
                  </a:lnTo>
                  <a:lnTo>
                    <a:pt x="35826" y="372897"/>
                  </a:lnTo>
                  <a:lnTo>
                    <a:pt x="10261" y="413765"/>
                  </a:lnTo>
                  <a:lnTo>
                    <a:pt x="5219" y="439331"/>
                  </a:lnTo>
                  <a:lnTo>
                    <a:pt x="0" y="464908"/>
                  </a:lnTo>
                  <a:lnTo>
                    <a:pt x="5219" y="500557"/>
                  </a:lnTo>
                  <a:lnTo>
                    <a:pt x="20523" y="531177"/>
                  </a:lnTo>
                  <a:lnTo>
                    <a:pt x="40881" y="556742"/>
                  </a:lnTo>
                  <a:lnTo>
                    <a:pt x="71488" y="577265"/>
                  </a:lnTo>
                  <a:lnTo>
                    <a:pt x="40881" y="623188"/>
                  </a:lnTo>
                  <a:lnTo>
                    <a:pt x="35826" y="643712"/>
                  </a:lnTo>
                  <a:lnTo>
                    <a:pt x="30619" y="669112"/>
                  </a:lnTo>
                  <a:lnTo>
                    <a:pt x="35826" y="694677"/>
                  </a:lnTo>
                  <a:lnTo>
                    <a:pt x="40881" y="725462"/>
                  </a:lnTo>
                  <a:lnTo>
                    <a:pt x="76542" y="766330"/>
                  </a:lnTo>
                  <a:lnTo>
                    <a:pt x="122453" y="796950"/>
                  </a:lnTo>
                  <a:lnTo>
                    <a:pt x="148031" y="801992"/>
                  </a:lnTo>
                  <a:lnTo>
                    <a:pt x="178638" y="807046"/>
                  </a:lnTo>
                  <a:lnTo>
                    <a:pt x="198996" y="807046"/>
                  </a:lnTo>
                  <a:lnTo>
                    <a:pt x="239877" y="858177"/>
                  </a:lnTo>
                  <a:lnTo>
                    <a:pt x="295884" y="894003"/>
                  </a:lnTo>
                  <a:lnTo>
                    <a:pt x="357111" y="914361"/>
                  </a:lnTo>
                  <a:lnTo>
                    <a:pt x="423557" y="924623"/>
                  </a:lnTo>
                  <a:lnTo>
                    <a:pt x="494868" y="919568"/>
                  </a:lnTo>
                  <a:lnTo>
                    <a:pt x="561314" y="894003"/>
                  </a:lnTo>
                  <a:lnTo>
                    <a:pt x="941325" y="894003"/>
                  </a:lnTo>
                  <a:lnTo>
                    <a:pt x="969352" y="837819"/>
                  </a:lnTo>
                  <a:lnTo>
                    <a:pt x="1173255" y="837819"/>
                  </a:lnTo>
                  <a:lnTo>
                    <a:pt x="1183678" y="832612"/>
                  </a:lnTo>
                  <a:lnTo>
                    <a:pt x="1239710" y="786688"/>
                  </a:lnTo>
                  <a:lnTo>
                    <a:pt x="1265262" y="720242"/>
                  </a:lnTo>
                  <a:lnTo>
                    <a:pt x="1270342" y="684580"/>
                  </a:lnTo>
                  <a:lnTo>
                    <a:pt x="1311198" y="674319"/>
                  </a:lnTo>
                  <a:lnTo>
                    <a:pt x="1346835" y="659015"/>
                  </a:lnTo>
                  <a:lnTo>
                    <a:pt x="1382687" y="638492"/>
                  </a:lnTo>
                  <a:lnTo>
                    <a:pt x="1413306" y="612927"/>
                  </a:lnTo>
                  <a:lnTo>
                    <a:pt x="1453972" y="551700"/>
                  </a:lnTo>
                  <a:lnTo>
                    <a:pt x="1469288" y="480212"/>
                  </a:lnTo>
                  <a:lnTo>
                    <a:pt x="1464271" y="444385"/>
                  </a:lnTo>
                  <a:lnTo>
                    <a:pt x="1459179" y="408724"/>
                  </a:lnTo>
                  <a:lnTo>
                    <a:pt x="1443875" y="377939"/>
                  </a:lnTo>
                  <a:lnTo>
                    <a:pt x="1423403" y="347319"/>
                  </a:lnTo>
                  <a:lnTo>
                    <a:pt x="1428623" y="316712"/>
                  </a:lnTo>
                  <a:lnTo>
                    <a:pt x="1423403" y="229908"/>
                  </a:lnTo>
                  <a:lnTo>
                    <a:pt x="1398003" y="183832"/>
                  </a:lnTo>
                  <a:lnTo>
                    <a:pt x="1357071" y="148183"/>
                  </a:lnTo>
                  <a:lnTo>
                    <a:pt x="1300899" y="122580"/>
                  </a:lnTo>
                  <a:lnTo>
                    <a:pt x="1299874" y="117360"/>
                  </a:lnTo>
                  <a:lnTo>
                    <a:pt x="474522" y="117360"/>
                  </a:lnTo>
                  <a:lnTo>
                    <a:pt x="418338" y="97027"/>
                  </a:lnTo>
                  <a:lnTo>
                    <a:pt x="362331" y="91948"/>
                  </a:lnTo>
                  <a:close/>
                </a:path>
                <a:path w="1469390" h="986154">
                  <a:moveTo>
                    <a:pt x="1173255" y="837819"/>
                  </a:moveTo>
                  <a:lnTo>
                    <a:pt x="969352" y="837819"/>
                  </a:lnTo>
                  <a:lnTo>
                    <a:pt x="1020381" y="858177"/>
                  </a:lnTo>
                  <a:lnTo>
                    <a:pt x="1076553" y="863396"/>
                  </a:lnTo>
                  <a:lnTo>
                    <a:pt x="1117269" y="858177"/>
                  </a:lnTo>
                  <a:lnTo>
                    <a:pt x="1153045" y="847915"/>
                  </a:lnTo>
                  <a:lnTo>
                    <a:pt x="1173255" y="837819"/>
                  </a:lnTo>
                  <a:close/>
                </a:path>
                <a:path w="1469390" h="986154">
                  <a:moveTo>
                    <a:pt x="637679" y="30556"/>
                  </a:moveTo>
                  <a:lnTo>
                    <a:pt x="591756" y="35636"/>
                  </a:lnTo>
                  <a:lnTo>
                    <a:pt x="546011" y="51092"/>
                  </a:lnTo>
                  <a:lnTo>
                    <a:pt x="505129" y="81711"/>
                  </a:lnTo>
                  <a:lnTo>
                    <a:pt x="474522" y="117360"/>
                  </a:lnTo>
                  <a:lnTo>
                    <a:pt x="1299874" y="117360"/>
                  </a:lnTo>
                  <a:lnTo>
                    <a:pt x="1295882" y="97027"/>
                  </a:lnTo>
                  <a:lnTo>
                    <a:pt x="1283574" y="76504"/>
                  </a:lnTo>
                  <a:lnTo>
                    <a:pt x="765340" y="76504"/>
                  </a:lnTo>
                  <a:lnTo>
                    <a:pt x="734707" y="56172"/>
                  </a:lnTo>
                  <a:lnTo>
                    <a:pt x="704151" y="40855"/>
                  </a:lnTo>
                  <a:lnTo>
                    <a:pt x="673519" y="35636"/>
                  </a:lnTo>
                  <a:lnTo>
                    <a:pt x="637679" y="30556"/>
                  </a:lnTo>
                  <a:close/>
                </a:path>
                <a:path w="1469390" h="986154">
                  <a:moveTo>
                    <a:pt x="897877" y="0"/>
                  </a:moveTo>
                  <a:lnTo>
                    <a:pt x="857211" y="5016"/>
                  </a:lnTo>
                  <a:lnTo>
                    <a:pt x="821372" y="20332"/>
                  </a:lnTo>
                  <a:lnTo>
                    <a:pt x="790740" y="45872"/>
                  </a:lnTo>
                  <a:lnTo>
                    <a:pt x="765340" y="76504"/>
                  </a:lnTo>
                  <a:lnTo>
                    <a:pt x="1283574" y="76504"/>
                  </a:lnTo>
                  <a:lnTo>
                    <a:pt x="1280566" y="71488"/>
                  </a:lnTo>
                  <a:lnTo>
                    <a:pt x="1260293" y="51092"/>
                  </a:lnTo>
                  <a:lnTo>
                    <a:pt x="1015301" y="51092"/>
                  </a:lnTo>
                  <a:lnTo>
                    <a:pt x="989749" y="30556"/>
                  </a:lnTo>
                  <a:lnTo>
                    <a:pt x="964336" y="15239"/>
                  </a:lnTo>
                  <a:lnTo>
                    <a:pt x="933716" y="5016"/>
                  </a:lnTo>
                  <a:lnTo>
                    <a:pt x="897877" y="0"/>
                  </a:lnTo>
                  <a:close/>
                </a:path>
                <a:path w="1469390" h="986154">
                  <a:moveTo>
                    <a:pt x="1137742" y="0"/>
                  </a:moveTo>
                  <a:lnTo>
                    <a:pt x="1101966" y="5016"/>
                  </a:lnTo>
                  <a:lnTo>
                    <a:pt x="1071333" y="15239"/>
                  </a:lnTo>
                  <a:lnTo>
                    <a:pt x="1040841" y="30556"/>
                  </a:lnTo>
                  <a:lnTo>
                    <a:pt x="1015301" y="51092"/>
                  </a:lnTo>
                  <a:lnTo>
                    <a:pt x="1260293" y="51092"/>
                  </a:lnTo>
                  <a:lnTo>
                    <a:pt x="1244930" y="35636"/>
                  </a:lnTo>
                  <a:lnTo>
                    <a:pt x="1198994" y="10223"/>
                  </a:lnTo>
                  <a:lnTo>
                    <a:pt x="113774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7176" y="3139782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90" h="986154">
                  <a:moveTo>
                    <a:pt x="941108" y="894054"/>
                  </a:moveTo>
                  <a:lnTo>
                    <a:pt x="561149" y="894054"/>
                  </a:lnTo>
                  <a:lnTo>
                    <a:pt x="596811" y="929716"/>
                  </a:lnTo>
                  <a:lnTo>
                    <a:pt x="642721" y="960501"/>
                  </a:lnTo>
                  <a:lnTo>
                    <a:pt x="693699" y="980859"/>
                  </a:lnTo>
                  <a:lnTo>
                    <a:pt x="749871" y="986066"/>
                  </a:lnTo>
                  <a:lnTo>
                    <a:pt x="821347" y="975817"/>
                  </a:lnTo>
                  <a:lnTo>
                    <a:pt x="887615" y="945197"/>
                  </a:lnTo>
                  <a:lnTo>
                    <a:pt x="938580" y="899109"/>
                  </a:lnTo>
                  <a:lnTo>
                    <a:pt x="941108" y="894054"/>
                  </a:lnTo>
                  <a:close/>
                </a:path>
                <a:path w="1469390" h="986154">
                  <a:moveTo>
                    <a:pt x="362153" y="92024"/>
                  </a:moveTo>
                  <a:lnTo>
                    <a:pt x="316229" y="97104"/>
                  </a:lnTo>
                  <a:lnTo>
                    <a:pt x="270306" y="107340"/>
                  </a:lnTo>
                  <a:lnTo>
                    <a:pt x="229438" y="127736"/>
                  </a:lnTo>
                  <a:lnTo>
                    <a:pt x="198831" y="153276"/>
                  </a:lnTo>
                  <a:lnTo>
                    <a:pt x="168376" y="183908"/>
                  </a:lnTo>
                  <a:lnTo>
                    <a:pt x="147853" y="219684"/>
                  </a:lnTo>
                  <a:lnTo>
                    <a:pt x="132549" y="260604"/>
                  </a:lnTo>
                  <a:lnTo>
                    <a:pt x="127508" y="301472"/>
                  </a:lnTo>
                  <a:lnTo>
                    <a:pt x="132549" y="316776"/>
                  </a:lnTo>
                  <a:lnTo>
                    <a:pt x="132549" y="327012"/>
                  </a:lnTo>
                  <a:lnTo>
                    <a:pt x="81584" y="342328"/>
                  </a:lnTo>
                  <a:lnTo>
                    <a:pt x="35661" y="372948"/>
                  </a:lnTo>
                  <a:lnTo>
                    <a:pt x="10096" y="413829"/>
                  </a:lnTo>
                  <a:lnTo>
                    <a:pt x="0" y="464959"/>
                  </a:lnTo>
                  <a:lnTo>
                    <a:pt x="5054" y="500621"/>
                  </a:lnTo>
                  <a:lnTo>
                    <a:pt x="20358" y="531228"/>
                  </a:lnTo>
                  <a:lnTo>
                    <a:pt x="40703" y="556806"/>
                  </a:lnTo>
                  <a:lnTo>
                    <a:pt x="71323" y="577329"/>
                  </a:lnTo>
                  <a:lnTo>
                    <a:pt x="40703" y="623239"/>
                  </a:lnTo>
                  <a:lnTo>
                    <a:pt x="35661" y="643763"/>
                  </a:lnTo>
                  <a:lnTo>
                    <a:pt x="30619" y="669163"/>
                  </a:lnTo>
                  <a:lnTo>
                    <a:pt x="35661" y="694728"/>
                  </a:lnTo>
                  <a:lnTo>
                    <a:pt x="40703" y="725512"/>
                  </a:lnTo>
                  <a:lnTo>
                    <a:pt x="76530" y="766394"/>
                  </a:lnTo>
                  <a:lnTo>
                    <a:pt x="122466" y="797013"/>
                  </a:lnTo>
                  <a:lnTo>
                    <a:pt x="147853" y="802055"/>
                  </a:lnTo>
                  <a:lnTo>
                    <a:pt x="178473" y="807262"/>
                  </a:lnTo>
                  <a:lnTo>
                    <a:pt x="198831" y="807262"/>
                  </a:lnTo>
                  <a:lnTo>
                    <a:pt x="239699" y="858240"/>
                  </a:lnTo>
                  <a:lnTo>
                    <a:pt x="295884" y="894054"/>
                  </a:lnTo>
                  <a:lnTo>
                    <a:pt x="357111" y="914412"/>
                  </a:lnTo>
                  <a:lnTo>
                    <a:pt x="423379" y="924674"/>
                  </a:lnTo>
                  <a:lnTo>
                    <a:pt x="494868" y="919632"/>
                  </a:lnTo>
                  <a:lnTo>
                    <a:pt x="561149" y="894054"/>
                  </a:lnTo>
                  <a:lnTo>
                    <a:pt x="941108" y="894054"/>
                  </a:lnTo>
                  <a:lnTo>
                    <a:pt x="969200" y="837882"/>
                  </a:lnTo>
                  <a:lnTo>
                    <a:pt x="1173103" y="837882"/>
                  </a:lnTo>
                  <a:lnTo>
                    <a:pt x="1183525" y="832675"/>
                  </a:lnTo>
                  <a:lnTo>
                    <a:pt x="1239697" y="786739"/>
                  </a:lnTo>
                  <a:lnTo>
                    <a:pt x="1265110" y="720305"/>
                  </a:lnTo>
                  <a:lnTo>
                    <a:pt x="1270317" y="684644"/>
                  </a:lnTo>
                  <a:lnTo>
                    <a:pt x="1311046" y="674382"/>
                  </a:lnTo>
                  <a:lnTo>
                    <a:pt x="1346822" y="659079"/>
                  </a:lnTo>
                  <a:lnTo>
                    <a:pt x="1382534" y="638556"/>
                  </a:lnTo>
                  <a:lnTo>
                    <a:pt x="1413090" y="612990"/>
                  </a:lnTo>
                  <a:lnTo>
                    <a:pt x="1454010" y="551764"/>
                  </a:lnTo>
                  <a:lnTo>
                    <a:pt x="1469326" y="480263"/>
                  </a:lnTo>
                  <a:lnTo>
                    <a:pt x="1464106" y="444436"/>
                  </a:lnTo>
                  <a:lnTo>
                    <a:pt x="1459026" y="408774"/>
                  </a:lnTo>
                  <a:lnTo>
                    <a:pt x="1443710" y="377964"/>
                  </a:lnTo>
                  <a:lnTo>
                    <a:pt x="1423390" y="347408"/>
                  </a:lnTo>
                  <a:lnTo>
                    <a:pt x="1428407" y="316776"/>
                  </a:lnTo>
                  <a:lnTo>
                    <a:pt x="1423390" y="229984"/>
                  </a:lnTo>
                  <a:lnTo>
                    <a:pt x="1397774" y="183908"/>
                  </a:lnTo>
                  <a:lnTo>
                    <a:pt x="1356918" y="148196"/>
                  </a:lnTo>
                  <a:lnTo>
                    <a:pt x="1300949" y="122643"/>
                  </a:lnTo>
                  <a:lnTo>
                    <a:pt x="1299885" y="117436"/>
                  </a:lnTo>
                  <a:lnTo>
                    <a:pt x="474345" y="117436"/>
                  </a:lnTo>
                  <a:lnTo>
                    <a:pt x="418338" y="97104"/>
                  </a:lnTo>
                  <a:lnTo>
                    <a:pt x="362153" y="92024"/>
                  </a:lnTo>
                  <a:close/>
                </a:path>
                <a:path w="1469390" h="986154">
                  <a:moveTo>
                    <a:pt x="1173103" y="837882"/>
                  </a:moveTo>
                  <a:lnTo>
                    <a:pt x="969200" y="837882"/>
                  </a:lnTo>
                  <a:lnTo>
                    <a:pt x="1020356" y="858240"/>
                  </a:lnTo>
                  <a:lnTo>
                    <a:pt x="1076401" y="863447"/>
                  </a:lnTo>
                  <a:lnTo>
                    <a:pt x="1117257" y="858240"/>
                  </a:lnTo>
                  <a:lnTo>
                    <a:pt x="1152893" y="847979"/>
                  </a:lnTo>
                  <a:lnTo>
                    <a:pt x="1173103" y="837882"/>
                  </a:lnTo>
                  <a:close/>
                </a:path>
                <a:path w="1469390" h="986154">
                  <a:moveTo>
                    <a:pt x="637679" y="30632"/>
                  </a:moveTo>
                  <a:lnTo>
                    <a:pt x="591756" y="35712"/>
                  </a:lnTo>
                  <a:lnTo>
                    <a:pt x="545833" y="51155"/>
                  </a:lnTo>
                  <a:lnTo>
                    <a:pt x="504964" y="81787"/>
                  </a:lnTo>
                  <a:lnTo>
                    <a:pt x="474345" y="117436"/>
                  </a:lnTo>
                  <a:lnTo>
                    <a:pt x="1299885" y="117436"/>
                  </a:lnTo>
                  <a:lnTo>
                    <a:pt x="1295730" y="97104"/>
                  </a:lnTo>
                  <a:lnTo>
                    <a:pt x="1283451" y="76568"/>
                  </a:lnTo>
                  <a:lnTo>
                    <a:pt x="765175" y="76568"/>
                  </a:lnTo>
                  <a:lnTo>
                    <a:pt x="734555" y="56172"/>
                  </a:lnTo>
                  <a:lnTo>
                    <a:pt x="703922" y="40932"/>
                  </a:lnTo>
                  <a:lnTo>
                    <a:pt x="673366" y="35712"/>
                  </a:lnTo>
                  <a:lnTo>
                    <a:pt x="637679" y="30632"/>
                  </a:lnTo>
                  <a:close/>
                </a:path>
                <a:path w="1469390" h="986154">
                  <a:moveTo>
                    <a:pt x="897915" y="0"/>
                  </a:moveTo>
                  <a:lnTo>
                    <a:pt x="856996" y="5080"/>
                  </a:lnTo>
                  <a:lnTo>
                    <a:pt x="821347" y="20396"/>
                  </a:lnTo>
                  <a:lnTo>
                    <a:pt x="790727" y="45948"/>
                  </a:lnTo>
                  <a:lnTo>
                    <a:pt x="765175" y="76568"/>
                  </a:lnTo>
                  <a:lnTo>
                    <a:pt x="1283451" y="76568"/>
                  </a:lnTo>
                  <a:lnTo>
                    <a:pt x="1280414" y="71488"/>
                  </a:lnTo>
                  <a:lnTo>
                    <a:pt x="1260124" y="51155"/>
                  </a:lnTo>
                  <a:lnTo>
                    <a:pt x="1015136" y="51155"/>
                  </a:lnTo>
                  <a:lnTo>
                    <a:pt x="989736" y="30632"/>
                  </a:lnTo>
                  <a:lnTo>
                    <a:pt x="964183" y="15316"/>
                  </a:lnTo>
                  <a:lnTo>
                    <a:pt x="933564" y="5080"/>
                  </a:lnTo>
                  <a:lnTo>
                    <a:pt x="897915" y="0"/>
                  </a:lnTo>
                  <a:close/>
                </a:path>
                <a:path w="1469390" h="986154">
                  <a:moveTo>
                    <a:pt x="1137577" y="0"/>
                  </a:moveTo>
                  <a:lnTo>
                    <a:pt x="1101940" y="5080"/>
                  </a:lnTo>
                  <a:lnTo>
                    <a:pt x="1071308" y="15316"/>
                  </a:lnTo>
                  <a:lnTo>
                    <a:pt x="1040688" y="30632"/>
                  </a:lnTo>
                  <a:lnTo>
                    <a:pt x="1015136" y="51155"/>
                  </a:lnTo>
                  <a:lnTo>
                    <a:pt x="1260124" y="51155"/>
                  </a:lnTo>
                  <a:lnTo>
                    <a:pt x="1244714" y="35712"/>
                  </a:lnTo>
                  <a:lnTo>
                    <a:pt x="1198841" y="10299"/>
                  </a:lnTo>
                  <a:lnTo>
                    <a:pt x="1137577" y="0"/>
                  </a:lnTo>
                  <a:close/>
                </a:path>
              </a:pathLst>
            </a:custGeom>
            <a:solidFill>
              <a:srgbClr val="FFB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7178" y="3139792"/>
              <a:ext cx="1469390" cy="986155"/>
            </a:xfrm>
            <a:custGeom>
              <a:avLst/>
              <a:gdLst/>
              <a:ahLst/>
              <a:cxnLst/>
              <a:rect l="l" t="t" r="r" b="b"/>
              <a:pathLst>
                <a:path w="1469390" h="986154">
                  <a:moveTo>
                    <a:pt x="132547" y="327008"/>
                  </a:moveTo>
                  <a:lnTo>
                    <a:pt x="81579" y="342322"/>
                  </a:lnTo>
                  <a:lnTo>
                    <a:pt x="35660" y="372950"/>
                  </a:lnTo>
                  <a:lnTo>
                    <a:pt x="10092" y="413822"/>
                  </a:lnTo>
                  <a:lnTo>
                    <a:pt x="5046" y="439388"/>
                  </a:lnTo>
                  <a:lnTo>
                    <a:pt x="0" y="464954"/>
                  </a:lnTo>
                  <a:lnTo>
                    <a:pt x="5046" y="500616"/>
                  </a:lnTo>
                  <a:lnTo>
                    <a:pt x="20353" y="531230"/>
                  </a:lnTo>
                  <a:lnTo>
                    <a:pt x="40706" y="556796"/>
                  </a:lnTo>
                  <a:lnTo>
                    <a:pt x="71320" y="577320"/>
                  </a:lnTo>
                  <a:lnTo>
                    <a:pt x="40706" y="623241"/>
                  </a:lnTo>
                  <a:lnTo>
                    <a:pt x="35660" y="643765"/>
                  </a:lnTo>
                  <a:lnTo>
                    <a:pt x="30613" y="669162"/>
                  </a:lnTo>
                  <a:lnTo>
                    <a:pt x="35660" y="694727"/>
                  </a:lnTo>
                  <a:lnTo>
                    <a:pt x="40706" y="725511"/>
                  </a:lnTo>
                  <a:lnTo>
                    <a:pt x="76531" y="766390"/>
                  </a:lnTo>
                  <a:lnTo>
                    <a:pt x="122458" y="797004"/>
                  </a:lnTo>
                  <a:lnTo>
                    <a:pt x="147854" y="802046"/>
                  </a:lnTo>
                  <a:lnTo>
                    <a:pt x="178467" y="807263"/>
                  </a:lnTo>
                  <a:lnTo>
                    <a:pt x="188726" y="807263"/>
                  </a:lnTo>
                  <a:lnTo>
                    <a:pt x="198822" y="807263"/>
                  </a:lnTo>
                  <a:lnTo>
                    <a:pt x="239694" y="858232"/>
                  </a:lnTo>
                  <a:lnTo>
                    <a:pt x="295880" y="894057"/>
                  </a:lnTo>
                  <a:lnTo>
                    <a:pt x="357107" y="914412"/>
                  </a:lnTo>
                  <a:lnTo>
                    <a:pt x="423382" y="924670"/>
                  </a:lnTo>
                  <a:lnTo>
                    <a:pt x="494867" y="919629"/>
                  </a:lnTo>
                  <a:lnTo>
                    <a:pt x="561141" y="894057"/>
                  </a:lnTo>
                  <a:lnTo>
                    <a:pt x="596804" y="929719"/>
                  </a:lnTo>
                  <a:lnTo>
                    <a:pt x="642724" y="960502"/>
                  </a:lnTo>
                  <a:lnTo>
                    <a:pt x="693692" y="980857"/>
                  </a:lnTo>
                  <a:lnTo>
                    <a:pt x="749864" y="986068"/>
                  </a:lnTo>
                  <a:lnTo>
                    <a:pt x="785505" y="980857"/>
                  </a:lnTo>
                  <a:lnTo>
                    <a:pt x="821350" y="975809"/>
                  </a:lnTo>
                  <a:lnTo>
                    <a:pt x="887618" y="945195"/>
                  </a:lnTo>
                  <a:lnTo>
                    <a:pt x="938572" y="899105"/>
                  </a:lnTo>
                  <a:lnTo>
                    <a:pt x="953886" y="868491"/>
                  </a:lnTo>
                  <a:lnTo>
                    <a:pt x="969199" y="837877"/>
                  </a:lnTo>
                  <a:lnTo>
                    <a:pt x="1020357" y="858232"/>
                  </a:lnTo>
                  <a:lnTo>
                    <a:pt x="1076394" y="863443"/>
                  </a:lnTo>
                  <a:lnTo>
                    <a:pt x="1117252" y="858232"/>
                  </a:lnTo>
                  <a:lnTo>
                    <a:pt x="1183520" y="832666"/>
                  </a:lnTo>
                  <a:lnTo>
                    <a:pt x="1239693" y="786739"/>
                  </a:lnTo>
                  <a:lnTo>
                    <a:pt x="1265102" y="720300"/>
                  </a:lnTo>
                  <a:lnTo>
                    <a:pt x="1270320" y="684638"/>
                  </a:lnTo>
                  <a:lnTo>
                    <a:pt x="1311043" y="674379"/>
                  </a:lnTo>
                  <a:lnTo>
                    <a:pt x="1346819" y="659072"/>
                  </a:lnTo>
                  <a:lnTo>
                    <a:pt x="1382528" y="638548"/>
                  </a:lnTo>
                  <a:lnTo>
                    <a:pt x="1413087" y="612982"/>
                  </a:lnTo>
                  <a:lnTo>
                    <a:pt x="1454014" y="551754"/>
                  </a:lnTo>
                  <a:lnTo>
                    <a:pt x="1469327" y="480261"/>
                  </a:lnTo>
                  <a:lnTo>
                    <a:pt x="1464110" y="444436"/>
                  </a:lnTo>
                  <a:lnTo>
                    <a:pt x="1459028" y="408774"/>
                  </a:lnTo>
                  <a:lnTo>
                    <a:pt x="1443714" y="377964"/>
                  </a:lnTo>
                  <a:lnTo>
                    <a:pt x="1423387" y="347404"/>
                  </a:lnTo>
                  <a:lnTo>
                    <a:pt x="1428401" y="316777"/>
                  </a:lnTo>
                  <a:lnTo>
                    <a:pt x="1433483" y="286149"/>
                  </a:lnTo>
                  <a:lnTo>
                    <a:pt x="1423387" y="229976"/>
                  </a:lnTo>
                  <a:lnTo>
                    <a:pt x="1397774" y="183900"/>
                  </a:lnTo>
                  <a:lnTo>
                    <a:pt x="1356915" y="148190"/>
                  </a:lnTo>
                  <a:lnTo>
                    <a:pt x="1300946" y="122645"/>
                  </a:lnTo>
                  <a:lnTo>
                    <a:pt x="1280416" y="71486"/>
                  </a:lnTo>
                  <a:lnTo>
                    <a:pt x="1244707" y="35709"/>
                  </a:lnTo>
                  <a:lnTo>
                    <a:pt x="1198834" y="10299"/>
                  </a:lnTo>
                  <a:lnTo>
                    <a:pt x="1137580" y="0"/>
                  </a:lnTo>
                  <a:lnTo>
                    <a:pt x="1101939" y="5081"/>
                  </a:lnTo>
                  <a:lnTo>
                    <a:pt x="1071312" y="15313"/>
                  </a:lnTo>
                  <a:lnTo>
                    <a:pt x="1040685" y="30627"/>
                  </a:lnTo>
                  <a:lnTo>
                    <a:pt x="1015140" y="51158"/>
                  </a:lnTo>
                  <a:lnTo>
                    <a:pt x="989730" y="30627"/>
                  </a:lnTo>
                  <a:lnTo>
                    <a:pt x="964185" y="15313"/>
                  </a:lnTo>
                  <a:lnTo>
                    <a:pt x="933558" y="5081"/>
                  </a:lnTo>
                  <a:lnTo>
                    <a:pt x="897917" y="0"/>
                  </a:lnTo>
                  <a:lnTo>
                    <a:pt x="856991" y="5081"/>
                  </a:lnTo>
                  <a:lnTo>
                    <a:pt x="821350" y="20395"/>
                  </a:lnTo>
                  <a:lnTo>
                    <a:pt x="790723" y="45941"/>
                  </a:lnTo>
                  <a:lnTo>
                    <a:pt x="765178" y="76568"/>
                  </a:lnTo>
                  <a:lnTo>
                    <a:pt x="734551" y="56172"/>
                  </a:lnTo>
                  <a:lnTo>
                    <a:pt x="703924" y="40926"/>
                  </a:lnTo>
                  <a:lnTo>
                    <a:pt x="673364" y="35709"/>
                  </a:lnTo>
                  <a:lnTo>
                    <a:pt x="637676" y="30627"/>
                  </a:lnTo>
                  <a:lnTo>
                    <a:pt x="591756" y="35709"/>
                  </a:lnTo>
                  <a:lnTo>
                    <a:pt x="545835" y="51158"/>
                  </a:lnTo>
                  <a:lnTo>
                    <a:pt x="504957" y="81786"/>
                  </a:lnTo>
                  <a:lnTo>
                    <a:pt x="474343" y="117427"/>
                  </a:lnTo>
                  <a:lnTo>
                    <a:pt x="418334" y="97099"/>
                  </a:lnTo>
                  <a:lnTo>
                    <a:pt x="362148" y="92017"/>
                  </a:lnTo>
                  <a:lnTo>
                    <a:pt x="316228" y="97099"/>
                  </a:lnTo>
                  <a:lnTo>
                    <a:pt x="270308" y="107331"/>
                  </a:lnTo>
                  <a:lnTo>
                    <a:pt x="229436" y="127727"/>
                  </a:lnTo>
                  <a:lnTo>
                    <a:pt x="198822" y="153272"/>
                  </a:lnTo>
                  <a:lnTo>
                    <a:pt x="168378" y="183900"/>
                  </a:lnTo>
                  <a:lnTo>
                    <a:pt x="147854" y="219677"/>
                  </a:lnTo>
                  <a:lnTo>
                    <a:pt x="132547" y="260604"/>
                  </a:lnTo>
                  <a:lnTo>
                    <a:pt x="127499" y="301463"/>
                  </a:lnTo>
                  <a:lnTo>
                    <a:pt x="132547" y="316777"/>
                  </a:lnTo>
                  <a:lnTo>
                    <a:pt x="132547" y="327008"/>
                  </a:lnTo>
                  <a:close/>
                </a:path>
                <a:path w="1469390" h="986154">
                  <a:moveTo>
                    <a:pt x="71320" y="577320"/>
                  </a:moveTo>
                  <a:lnTo>
                    <a:pt x="112193" y="592627"/>
                  </a:lnTo>
                  <a:lnTo>
                    <a:pt x="147854" y="597675"/>
                  </a:lnTo>
                  <a:lnTo>
                    <a:pt x="153071" y="597675"/>
                  </a:lnTo>
                  <a:lnTo>
                    <a:pt x="158113" y="597675"/>
                  </a:lnTo>
                </a:path>
                <a:path w="1469390" h="986154">
                  <a:moveTo>
                    <a:pt x="198822" y="807263"/>
                  </a:moveTo>
                  <a:lnTo>
                    <a:pt x="219340" y="802046"/>
                  </a:lnTo>
                  <a:lnTo>
                    <a:pt x="234646" y="797004"/>
                  </a:lnTo>
                </a:path>
                <a:path w="1469390" h="986154">
                  <a:moveTo>
                    <a:pt x="535570" y="853184"/>
                  </a:moveTo>
                  <a:lnTo>
                    <a:pt x="545835" y="873539"/>
                  </a:lnTo>
                  <a:lnTo>
                    <a:pt x="561141" y="894057"/>
                  </a:lnTo>
                </a:path>
                <a:path w="1469390" h="986154">
                  <a:moveTo>
                    <a:pt x="969199" y="837877"/>
                  </a:moveTo>
                  <a:lnTo>
                    <a:pt x="974417" y="817352"/>
                  </a:lnTo>
                  <a:lnTo>
                    <a:pt x="979499" y="791787"/>
                  </a:lnTo>
                </a:path>
                <a:path w="1469390" h="986154">
                  <a:moveTo>
                    <a:pt x="1270320" y="684638"/>
                  </a:moveTo>
                  <a:lnTo>
                    <a:pt x="1265102" y="633500"/>
                  </a:lnTo>
                  <a:lnTo>
                    <a:pt x="1239693" y="592627"/>
                  </a:lnTo>
                  <a:lnTo>
                    <a:pt x="1209066" y="551754"/>
                  </a:lnTo>
                  <a:lnTo>
                    <a:pt x="1163125" y="526182"/>
                  </a:lnTo>
                </a:path>
                <a:path w="1469390" h="986154">
                  <a:moveTo>
                    <a:pt x="1372229" y="408774"/>
                  </a:moveTo>
                  <a:lnTo>
                    <a:pt x="1397774" y="383202"/>
                  </a:lnTo>
                  <a:lnTo>
                    <a:pt x="1423387" y="347404"/>
                  </a:lnTo>
                </a:path>
                <a:path w="1469390" h="986154">
                  <a:moveTo>
                    <a:pt x="1305961" y="153272"/>
                  </a:moveTo>
                  <a:lnTo>
                    <a:pt x="1305961" y="148190"/>
                  </a:lnTo>
                  <a:lnTo>
                    <a:pt x="1305961" y="137959"/>
                  </a:lnTo>
                  <a:lnTo>
                    <a:pt x="1300946" y="122645"/>
                  </a:lnTo>
                </a:path>
                <a:path w="1469390" h="986154">
                  <a:moveTo>
                    <a:pt x="1015140" y="51158"/>
                  </a:moveTo>
                  <a:lnTo>
                    <a:pt x="999826" y="71486"/>
                  </a:lnTo>
                  <a:lnTo>
                    <a:pt x="989730" y="92017"/>
                  </a:lnTo>
                </a:path>
                <a:path w="1469390" h="986154">
                  <a:moveTo>
                    <a:pt x="765178" y="76568"/>
                  </a:moveTo>
                  <a:lnTo>
                    <a:pt x="749864" y="107331"/>
                  </a:lnTo>
                </a:path>
                <a:path w="1469390" h="986154">
                  <a:moveTo>
                    <a:pt x="520263" y="148190"/>
                  </a:moveTo>
                  <a:lnTo>
                    <a:pt x="474343" y="117427"/>
                  </a:lnTo>
                </a:path>
                <a:path w="1469390" h="986154">
                  <a:moveTo>
                    <a:pt x="132547" y="327008"/>
                  </a:moveTo>
                  <a:lnTo>
                    <a:pt x="137765" y="342322"/>
                  </a:lnTo>
                  <a:lnTo>
                    <a:pt x="137765" y="362650"/>
                  </a:lnTo>
                </a:path>
              </a:pathLst>
            </a:custGeom>
            <a:ln w="5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2749" y="1278788"/>
            <a:ext cx="8923655" cy="421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030" marR="259079" indent="-354965">
              <a:lnSpc>
                <a:spcPct val="101000"/>
              </a:lnSpc>
              <a:spcBef>
                <a:spcPts val="95"/>
              </a:spcBef>
              <a:buClr>
                <a:srgbClr val="003366"/>
              </a:buClr>
              <a:buSzPct val="119512"/>
              <a:buChar char="•"/>
              <a:tabLst>
                <a:tab pos="367030" algn="l"/>
                <a:tab pos="367665" algn="l"/>
              </a:tabLst>
            </a:pPr>
            <a:r>
              <a:rPr lang="tr-TR" sz="2050" spc="5" dirty="0" smtClean="0">
                <a:latin typeface="Verdana"/>
                <a:cs typeface="Verdana"/>
              </a:rPr>
              <a:t>Çağırma </a:t>
            </a:r>
            <a:r>
              <a:rPr lang="tr-TR" sz="2050" spc="5" dirty="0" err="1" smtClean="0">
                <a:latin typeface="Verdana"/>
                <a:cs typeface="Verdana"/>
              </a:rPr>
              <a:t>populasyonu</a:t>
            </a:r>
            <a:r>
              <a:rPr lang="tr-TR" sz="2050" spc="5" dirty="0" smtClean="0">
                <a:latin typeface="Verdana"/>
                <a:cs typeface="Verdana"/>
              </a:rPr>
              <a:t>(</a:t>
            </a:r>
            <a:r>
              <a:rPr lang="tr-TR" sz="2050" spc="5" dirty="0" err="1" smtClean="0">
                <a:latin typeface="Verdana"/>
                <a:cs typeface="Verdana"/>
              </a:rPr>
              <a:t>Calling</a:t>
            </a:r>
            <a:r>
              <a:rPr lang="tr-TR" sz="2050" spc="5" dirty="0" smtClean="0">
                <a:latin typeface="Verdana"/>
                <a:cs typeface="Verdana"/>
              </a:rPr>
              <a:t> </a:t>
            </a:r>
            <a:r>
              <a:rPr lang="tr-TR" sz="2050" spc="5" dirty="0" err="1">
                <a:latin typeface="Verdana"/>
                <a:cs typeface="Verdana"/>
              </a:rPr>
              <a:t>population</a:t>
            </a:r>
            <a:r>
              <a:rPr lang="tr-TR" sz="2050" spc="5" dirty="0">
                <a:latin typeface="Verdana"/>
                <a:cs typeface="Verdana"/>
              </a:rPr>
              <a:t>): potansiyel müşterilerin nüfusunun </a:t>
            </a:r>
            <a:r>
              <a:rPr lang="tr-TR" sz="2050" spc="5" dirty="0">
                <a:solidFill>
                  <a:srgbClr val="FF0000"/>
                </a:solidFill>
                <a:latin typeface="Verdana"/>
                <a:cs typeface="Verdana"/>
              </a:rPr>
              <a:t>sınırlı</a:t>
            </a:r>
            <a:r>
              <a:rPr lang="tr-TR" sz="2050" spc="5" dirty="0">
                <a:latin typeface="Verdana"/>
                <a:cs typeface="Verdana"/>
              </a:rPr>
              <a:t> veya </a:t>
            </a:r>
            <a:r>
              <a:rPr lang="tr-TR" sz="2050" spc="5" dirty="0">
                <a:solidFill>
                  <a:srgbClr val="FF0000"/>
                </a:solidFill>
                <a:latin typeface="Verdana"/>
                <a:cs typeface="Verdana"/>
              </a:rPr>
              <a:t>sonsuz</a:t>
            </a:r>
            <a:r>
              <a:rPr lang="tr-TR" sz="2050" spc="5" dirty="0">
                <a:latin typeface="Verdana"/>
                <a:cs typeface="Verdana"/>
              </a:rPr>
              <a:t> olduğu varsayılabilir.</a:t>
            </a:r>
          </a:p>
          <a:p>
            <a:pPr marL="564515" marR="478155" lvl="1" indent="-184150">
              <a:lnSpc>
                <a:spcPct val="99500"/>
              </a:lnSpc>
              <a:spcBef>
                <a:spcPts val="47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Sonlu nüfus modeli: varış oranı, hizmet verilen ve bekleyen müşteri sayısına, örneğin bir şirket jetinin modeline bağlıysa, </a:t>
            </a:r>
            <a:r>
              <a:rPr lang="tr-TR" sz="1850" spc="5" dirty="0" smtClean="0">
                <a:latin typeface="Verdana"/>
                <a:cs typeface="Verdana"/>
              </a:rPr>
              <a:t>varış </a:t>
            </a:r>
            <a:r>
              <a:rPr lang="tr-TR" sz="1850" spc="5" dirty="0">
                <a:latin typeface="Verdana"/>
                <a:cs typeface="Verdana"/>
              </a:rPr>
              <a:t>oranı sıfır olur.</a:t>
            </a:r>
            <a:endParaRPr sz="2200" dirty="0">
              <a:latin typeface="Verdana"/>
              <a:cs typeface="Verdana"/>
            </a:endParaRPr>
          </a:p>
          <a:p>
            <a:pPr marL="155575" algn="ctr">
              <a:lnSpc>
                <a:spcPct val="100000"/>
              </a:lnSpc>
              <a:spcBef>
                <a:spcPts val="1670"/>
              </a:spcBef>
              <a:tabLst>
                <a:tab pos="3075940" algn="l"/>
              </a:tabLst>
            </a:pPr>
            <a:r>
              <a:rPr sz="3700" i="1" spc="10" dirty="0">
                <a:latin typeface="Times New Roman"/>
                <a:cs typeface="Times New Roman"/>
              </a:rPr>
              <a:t>n	</a:t>
            </a:r>
            <a:r>
              <a:rPr sz="3700" i="1" spc="5" dirty="0">
                <a:latin typeface="Times New Roman"/>
                <a:cs typeface="Times New Roman"/>
              </a:rPr>
              <a:t>n</a:t>
            </a:r>
            <a:r>
              <a:rPr sz="3700" spc="5" dirty="0">
                <a:latin typeface="Times New Roman"/>
                <a:cs typeface="Times New Roman"/>
              </a:rPr>
              <a:t>-1</a:t>
            </a:r>
            <a:endParaRPr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564515" marR="5080" lvl="1" indent="-184150">
              <a:lnSpc>
                <a:spcPct val="101800"/>
              </a:lnSpc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spc="5" dirty="0">
                <a:latin typeface="Verdana"/>
                <a:cs typeface="Verdana"/>
              </a:rPr>
              <a:t>Sonsuz nüfus modeli: varış oranı, hizmet verilen ve bekleyen müşteri sayısından etkilenmiyorsa, örneğin, potansiyel müşteri sayısının fazla olduğu sistemler.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5616196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Sistem Kapasitesi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78788"/>
            <a:ext cx="8879205" cy="19611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030" marR="5080" indent="-354965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5" dirty="0">
                <a:latin typeface="Verdana"/>
                <a:cs typeface="Verdana"/>
              </a:rPr>
              <a:t>Sistem Kapasitesi: bekleme hattında veya sistemde olabilecek müşteri sayısında bir </a:t>
            </a:r>
            <a:r>
              <a:rPr lang="tr-TR" sz="2250" spc="15" dirty="0" smtClean="0">
                <a:latin typeface="Verdana"/>
                <a:cs typeface="Verdana"/>
              </a:rPr>
              <a:t>sınırdır.</a:t>
            </a:r>
          </a:p>
          <a:p>
            <a:pPr marL="564515" marR="296545" lvl="1" indent="-184150">
              <a:lnSpc>
                <a:spcPct val="101099"/>
              </a:lnSpc>
              <a:spcBef>
                <a:spcPts val="39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dirty="0">
                <a:latin typeface="Verdana"/>
                <a:cs typeface="Verdana"/>
              </a:rPr>
              <a:t>Sınırlı kapasitede, örneğin, otomatik bir oto yıkamada, mekanizmaya girmek için sadece 10 arabanın beklemesi için yer vardır.</a:t>
            </a:r>
          </a:p>
          <a:p>
            <a:pPr marL="564515" marR="296545" lvl="1" indent="-184150">
              <a:lnSpc>
                <a:spcPct val="101099"/>
              </a:lnSpc>
              <a:spcBef>
                <a:spcPts val="39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1850" dirty="0">
                <a:latin typeface="Verdana"/>
                <a:cs typeface="Verdana"/>
              </a:rPr>
              <a:t>Sistem doluysa artık müşteri kabul edilmiyor</a:t>
            </a:r>
            <a:endParaRPr sz="1850" dirty="0" smtClean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795" y="4687923"/>
            <a:ext cx="7898130" cy="5632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6215" marR="5080" indent="-184150">
              <a:lnSpc>
                <a:spcPct val="101099"/>
              </a:lnSpc>
              <a:spcBef>
                <a:spcPts val="85"/>
              </a:spcBef>
              <a:buClr>
                <a:srgbClr val="003366"/>
              </a:buClr>
              <a:buChar char="•"/>
              <a:tabLst>
                <a:tab pos="200025" algn="l"/>
              </a:tabLst>
            </a:pPr>
            <a:r>
              <a:rPr lang="tr-TR" sz="1850" spc="5" dirty="0">
                <a:latin typeface="Verdana"/>
                <a:cs typeface="Verdana"/>
              </a:rPr>
              <a:t>Sınırsız kapasite, örneğin, bilet satın almak için beklemesine izin verilen kişi sayısında sınırsız konser bileti satışı.</a:t>
            </a:r>
            <a:endParaRPr sz="18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92372" y="5714438"/>
            <a:ext cx="3432810" cy="532765"/>
            <a:chOff x="3592372" y="5714438"/>
            <a:chExt cx="3432810" cy="532765"/>
          </a:xfrm>
        </p:grpSpPr>
        <p:sp>
          <p:nvSpPr>
            <p:cNvPr id="6" name="object 6"/>
            <p:cNvSpPr/>
            <p:nvPr/>
          </p:nvSpPr>
          <p:spPr>
            <a:xfrm>
              <a:off x="6498945" y="571936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260426" y="0"/>
                  </a:moveTo>
                  <a:lnTo>
                    <a:pt x="213614" y="4196"/>
                  </a:lnTo>
                  <a:lnTo>
                    <a:pt x="169555" y="16294"/>
                  </a:lnTo>
                  <a:lnTo>
                    <a:pt x="128984" y="35559"/>
                  </a:lnTo>
                  <a:lnTo>
                    <a:pt x="92637" y="61256"/>
                  </a:lnTo>
                  <a:lnTo>
                    <a:pt x="61249" y="92647"/>
                  </a:lnTo>
                  <a:lnTo>
                    <a:pt x="35556" y="128998"/>
                  </a:lnTo>
                  <a:lnTo>
                    <a:pt x="16293" y="169572"/>
                  </a:lnTo>
                  <a:lnTo>
                    <a:pt x="4195" y="213635"/>
                  </a:lnTo>
                  <a:lnTo>
                    <a:pt x="0" y="260451"/>
                  </a:lnTo>
                  <a:lnTo>
                    <a:pt x="4195" y="307271"/>
                  </a:lnTo>
                  <a:lnTo>
                    <a:pt x="16293" y="351337"/>
                  </a:lnTo>
                  <a:lnTo>
                    <a:pt x="35556" y="391914"/>
                  </a:lnTo>
                  <a:lnTo>
                    <a:pt x="61249" y="428266"/>
                  </a:lnTo>
                  <a:lnTo>
                    <a:pt x="92637" y="459658"/>
                  </a:lnTo>
                  <a:lnTo>
                    <a:pt x="128984" y="485355"/>
                  </a:lnTo>
                  <a:lnTo>
                    <a:pt x="169555" y="504620"/>
                  </a:lnTo>
                  <a:lnTo>
                    <a:pt x="213614" y="516719"/>
                  </a:lnTo>
                  <a:lnTo>
                    <a:pt x="260426" y="520915"/>
                  </a:lnTo>
                  <a:lnTo>
                    <a:pt x="307237" y="516719"/>
                  </a:lnTo>
                  <a:lnTo>
                    <a:pt x="351296" y="504620"/>
                  </a:lnTo>
                  <a:lnTo>
                    <a:pt x="391867" y="485355"/>
                  </a:lnTo>
                  <a:lnTo>
                    <a:pt x="428214" y="459658"/>
                  </a:lnTo>
                  <a:lnTo>
                    <a:pt x="459602" y="428266"/>
                  </a:lnTo>
                  <a:lnTo>
                    <a:pt x="485296" y="391914"/>
                  </a:lnTo>
                  <a:lnTo>
                    <a:pt x="504559" y="351337"/>
                  </a:lnTo>
                  <a:lnTo>
                    <a:pt x="516656" y="307271"/>
                  </a:lnTo>
                  <a:lnTo>
                    <a:pt x="520852" y="260451"/>
                  </a:lnTo>
                  <a:lnTo>
                    <a:pt x="516656" y="213635"/>
                  </a:lnTo>
                  <a:lnTo>
                    <a:pt x="504559" y="169572"/>
                  </a:lnTo>
                  <a:lnTo>
                    <a:pt x="485296" y="128998"/>
                  </a:lnTo>
                  <a:lnTo>
                    <a:pt x="459602" y="92647"/>
                  </a:lnTo>
                  <a:lnTo>
                    <a:pt x="428214" y="61256"/>
                  </a:lnTo>
                  <a:lnTo>
                    <a:pt x="391867" y="35560"/>
                  </a:lnTo>
                  <a:lnTo>
                    <a:pt x="351296" y="16294"/>
                  </a:lnTo>
                  <a:lnTo>
                    <a:pt x="307237" y="4196"/>
                  </a:lnTo>
                  <a:lnTo>
                    <a:pt x="260426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8945" y="571936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0" y="260463"/>
                  </a:moveTo>
                  <a:lnTo>
                    <a:pt x="4195" y="213645"/>
                  </a:lnTo>
                  <a:lnTo>
                    <a:pt x="16292" y="169579"/>
                  </a:lnTo>
                  <a:lnTo>
                    <a:pt x="35555" y="129002"/>
                  </a:lnTo>
                  <a:lnTo>
                    <a:pt x="61248" y="92650"/>
                  </a:lnTo>
                  <a:lnTo>
                    <a:pt x="92636" y="61257"/>
                  </a:lnTo>
                  <a:lnTo>
                    <a:pt x="128983" y="35561"/>
                  </a:lnTo>
                  <a:lnTo>
                    <a:pt x="169554" y="16295"/>
                  </a:lnTo>
                  <a:lnTo>
                    <a:pt x="213613" y="4196"/>
                  </a:lnTo>
                  <a:lnTo>
                    <a:pt x="260425" y="0"/>
                  </a:lnTo>
                  <a:lnTo>
                    <a:pt x="307237" y="4196"/>
                  </a:lnTo>
                  <a:lnTo>
                    <a:pt x="351296" y="16295"/>
                  </a:lnTo>
                  <a:lnTo>
                    <a:pt x="391867" y="35561"/>
                  </a:lnTo>
                  <a:lnTo>
                    <a:pt x="428214" y="61257"/>
                  </a:lnTo>
                  <a:lnTo>
                    <a:pt x="459602" y="92650"/>
                  </a:lnTo>
                  <a:lnTo>
                    <a:pt x="485295" y="129002"/>
                  </a:lnTo>
                  <a:lnTo>
                    <a:pt x="504558" y="169579"/>
                  </a:lnTo>
                  <a:lnTo>
                    <a:pt x="516655" y="213645"/>
                  </a:lnTo>
                  <a:lnTo>
                    <a:pt x="520850" y="260463"/>
                  </a:lnTo>
                  <a:lnTo>
                    <a:pt x="516655" y="307282"/>
                  </a:lnTo>
                  <a:lnTo>
                    <a:pt x="504558" y="351348"/>
                  </a:lnTo>
                  <a:lnTo>
                    <a:pt x="485295" y="391924"/>
                  </a:lnTo>
                  <a:lnTo>
                    <a:pt x="459602" y="428277"/>
                  </a:lnTo>
                  <a:lnTo>
                    <a:pt x="428214" y="459669"/>
                  </a:lnTo>
                  <a:lnTo>
                    <a:pt x="391867" y="485366"/>
                  </a:lnTo>
                  <a:lnTo>
                    <a:pt x="351296" y="504632"/>
                  </a:lnTo>
                  <a:lnTo>
                    <a:pt x="307237" y="516731"/>
                  </a:lnTo>
                  <a:lnTo>
                    <a:pt x="260425" y="520927"/>
                  </a:lnTo>
                  <a:lnTo>
                    <a:pt x="213613" y="516731"/>
                  </a:lnTo>
                  <a:lnTo>
                    <a:pt x="169554" y="504632"/>
                  </a:lnTo>
                  <a:lnTo>
                    <a:pt x="128983" y="485366"/>
                  </a:lnTo>
                  <a:lnTo>
                    <a:pt x="92636" y="459669"/>
                  </a:lnTo>
                  <a:lnTo>
                    <a:pt x="61248" y="428277"/>
                  </a:lnTo>
                  <a:lnTo>
                    <a:pt x="35555" y="391924"/>
                  </a:lnTo>
                  <a:lnTo>
                    <a:pt x="16292" y="351348"/>
                  </a:lnTo>
                  <a:lnTo>
                    <a:pt x="4195" y="307282"/>
                  </a:lnTo>
                  <a:lnTo>
                    <a:pt x="0" y="260463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9059" y="5993790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653" y="0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20142" y="5954356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0" y="0"/>
                  </a:moveTo>
                  <a:lnTo>
                    <a:pt x="0" y="78879"/>
                  </a:lnTo>
                  <a:lnTo>
                    <a:pt x="78866" y="39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2372" y="571936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>
                  <a:moveTo>
                    <a:pt x="0" y="0"/>
                  </a:moveTo>
                  <a:lnTo>
                    <a:pt x="2086682" y="0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9059" y="5719368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2376" y="6241935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>
                  <a:moveTo>
                    <a:pt x="2086682" y="0"/>
                  </a:moveTo>
                  <a:lnTo>
                    <a:pt x="0" y="1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6568" y="5719368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5716" y="5719368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3225" y="5719368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80885" y="6286419"/>
            <a:ext cx="120421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tr-TR" sz="1250" spc="-10" dirty="0">
                <a:latin typeface="Times New Roman"/>
                <a:cs typeface="Times New Roman"/>
              </a:rPr>
              <a:t>Sunucu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7827" y="6286419"/>
            <a:ext cx="1321232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tr-TR" sz="1250" spc="-20" dirty="0">
                <a:latin typeface="Times New Roman"/>
                <a:cs typeface="Times New Roman"/>
              </a:rPr>
              <a:t>Bekleme </a:t>
            </a:r>
            <a:r>
              <a:rPr lang="tr-TR" sz="1250" spc="-20" dirty="0" smtClean="0">
                <a:latin typeface="Times New Roman"/>
                <a:cs typeface="Times New Roman"/>
              </a:rPr>
              <a:t>hattı</a:t>
            </a:r>
            <a:endParaRPr lang="tr-TR" sz="125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84154" y="3403724"/>
            <a:ext cx="3444240" cy="532765"/>
            <a:chOff x="3584154" y="3403724"/>
            <a:chExt cx="3444240" cy="532765"/>
          </a:xfrm>
        </p:grpSpPr>
        <p:sp>
          <p:nvSpPr>
            <p:cNvPr id="19" name="object 19"/>
            <p:cNvSpPr/>
            <p:nvPr/>
          </p:nvSpPr>
          <p:spPr>
            <a:xfrm>
              <a:off x="6502234" y="3408654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260426" y="0"/>
                  </a:moveTo>
                  <a:lnTo>
                    <a:pt x="213614" y="4196"/>
                  </a:lnTo>
                  <a:lnTo>
                    <a:pt x="169555" y="16295"/>
                  </a:lnTo>
                  <a:lnTo>
                    <a:pt x="128984" y="35560"/>
                  </a:lnTo>
                  <a:lnTo>
                    <a:pt x="92637" y="61257"/>
                  </a:lnTo>
                  <a:lnTo>
                    <a:pt x="61249" y="92649"/>
                  </a:lnTo>
                  <a:lnTo>
                    <a:pt x="35556" y="129001"/>
                  </a:lnTo>
                  <a:lnTo>
                    <a:pt x="16293" y="169578"/>
                  </a:lnTo>
                  <a:lnTo>
                    <a:pt x="4195" y="213644"/>
                  </a:lnTo>
                  <a:lnTo>
                    <a:pt x="0" y="260464"/>
                  </a:lnTo>
                  <a:lnTo>
                    <a:pt x="4195" y="307280"/>
                  </a:lnTo>
                  <a:lnTo>
                    <a:pt x="16293" y="351344"/>
                  </a:lnTo>
                  <a:lnTo>
                    <a:pt x="35556" y="391921"/>
                  </a:lnTo>
                  <a:lnTo>
                    <a:pt x="61249" y="428273"/>
                  </a:lnTo>
                  <a:lnTo>
                    <a:pt x="92637" y="459667"/>
                  </a:lnTo>
                  <a:lnTo>
                    <a:pt x="128984" y="485365"/>
                  </a:lnTo>
                  <a:lnTo>
                    <a:pt x="169555" y="504632"/>
                  </a:lnTo>
                  <a:lnTo>
                    <a:pt x="213614" y="516731"/>
                  </a:lnTo>
                  <a:lnTo>
                    <a:pt x="260426" y="520928"/>
                  </a:lnTo>
                  <a:lnTo>
                    <a:pt x="307237" y="516731"/>
                  </a:lnTo>
                  <a:lnTo>
                    <a:pt x="351296" y="504632"/>
                  </a:lnTo>
                  <a:lnTo>
                    <a:pt x="391867" y="485365"/>
                  </a:lnTo>
                  <a:lnTo>
                    <a:pt x="428214" y="459667"/>
                  </a:lnTo>
                  <a:lnTo>
                    <a:pt x="459602" y="428273"/>
                  </a:lnTo>
                  <a:lnTo>
                    <a:pt x="485296" y="391921"/>
                  </a:lnTo>
                  <a:lnTo>
                    <a:pt x="504559" y="351344"/>
                  </a:lnTo>
                  <a:lnTo>
                    <a:pt x="516656" y="307280"/>
                  </a:lnTo>
                  <a:lnTo>
                    <a:pt x="520852" y="260464"/>
                  </a:lnTo>
                  <a:lnTo>
                    <a:pt x="516656" y="213644"/>
                  </a:lnTo>
                  <a:lnTo>
                    <a:pt x="504559" y="169578"/>
                  </a:lnTo>
                  <a:lnTo>
                    <a:pt x="485296" y="129001"/>
                  </a:lnTo>
                  <a:lnTo>
                    <a:pt x="459602" y="92649"/>
                  </a:lnTo>
                  <a:lnTo>
                    <a:pt x="428214" y="61257"/>
                  </a:lnTo>
                  <a:lnTo>
                    <a:pt x="391867" y="35560"/>
                  </a:lnTo>
                  <a:lnTo>
                    <a:pt x="351296" y="16295"/>
                  </a:lnTo>
                  <a:lnTo>
                    <a:pt x="307237" y="4196"/>
                  </a:lnTo>
                  <a:lnTo>
                    <a:pt x="260426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2234" y="3408654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0" y="260464"/>
                  </a:moveTo>
                  <a:lnTo>
                    <a:pt x="4195" y="213645"/>
                  </a:lnTo>
                  <a:lnTo>
                    <a:pt x="16292" y="169579"/>
                  </a:lnTo>
                  <a:lnTo>
                    <a:pt x="35555" y="129002"/>
                  </a:lnTo>
                  <a:lnTo>
                    <a:pt x="61248" y="92650"/>
                  </a:lnTo>
                  <a:lnTo>
                    <a:pt x="92636" y="61257"/>
                  </a:lnTo>
                  <a:lnTo>
                    <a:pt x="128983" y="35560"/>
                  </a:lnTo>
                  <a:lnTo>
                    <a:pt x="169554" y="16295"/>
                  </a:lnTo>
                  <a:lnTo>
                    <a:pt x="213613" y="4196"/>
                  </a:lnTo>
                  <a:lnTo>
                    <a:pt x="260425" y="0"/>
                  </a:lnTo>
                  <a:lnTo>
                    <a:pt x="307237" y="4196"/>
                  </a:lnTo>
                  <a:lnTo>
                    <a:pt x="351296" y="16295"/>
                  </a:lnTo>
                  <a:lnTo>
                    <a:pt x="391866" y="35560"/>
                  </a:lnTo>
                  <a:lnTo>
                    <a:pt x="428214" y="61257"/>
                  </a:lnTo>
                  <a:lnTo>
                    <a:pt x="459601" y="92650"/>
                  </a:lnTo>
                  <a:lnTo>
                    <a:pt x="485295" y="129002"/>
                  </a:lnTo>
                  <a:lnTo>
                    <a:pt x="504557" y="169579"/>
                  </a:lnTo>
                  <a:lnTo>
                    <a:pt x="516655" y="213645"/>
                  </a:lnTo>
                  <a:lnTo>
                    <a:pt x="520850" y="260464"/>
                  </a:lnTo>
                  <a:lnTo>
                    <a:pt x="516655" y="307282"/>
                  </a:lnTo>
                  <a:lnTo>
                    <a:pt x="504557" y="351348"/>
                  </a:lnTo>
                  <a:lnTo>
                    <a:pt x="485295" y="391924"/>
                  </a:lnTo>
                  <a:lnTo>
                    <a:pt x="459601" y="428277"/>
                  </a:lnTo>
                  <a:lnTo>
                    <a:pt x="428214" y="459669"/>
                  </a:lnTo>
                  <a:lnTo>
                    <a:pt x="391866" y="485366"/>
                  </a:lnTo>
                  <a:lnTo>
                    <a:pt x="351296" y="504632"/>
                  </a:lnTo>
                  <a:lnTo>
                    <a:pt x="307237" y="516731"/>
                  </a:lnTo>
                  <a:lnTo>
                    <a:pt x="260425" y="520927"/>
                  </a:lnTo>
                  <a:lnTo>
                    <a:pt x="213613" y="516731"/>
                  </a:lnTo>
                  <a:lnTo>
                    <a:pt x="169554" y="504632"/>
                  </a:lnTo>
                  <a:lnTo>
                    <a:pt x="128983" y="485366"/>
                  </a:lnTo>
                  <a:lnTo>
                    <a:pt x="92636" y="459669"/>
                  </a:lnTo>
                  <a:lnTo>
                    <a:pt x="61248" y="428277"/>
                  </a:lnTo>
                  <a:lnTo>
                    <a:pt x="35555" y="391924"/>
                  </a:lnTo>
                  <a:lnTo>
                    <a:pt x="16292" y="351348"/>
                  </a:lnTo>
                  <a:lnTo>
                    <a:pt x="4195" y="307282"/>
                  </a:lnTo>
                  <a:lnTo>
                    <a:pt x="0" y="260464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82347" y="3683075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654" y="0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23418" y="3643642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0" y="0"/>
                  </a:moveTo>
                  <a:lnTo>
                    <a:pt x="0" y="78879"/>
                  </a:lnTo>
                  <a:lnTo>
                    <a:pt x="78866" y="39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5662" y="3408654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>
                  <a:moveTo>
                    <a:pt x="0" y="0"/>
                  </a:moveTo>
                  <a:lnTo>
                    <a:pt x="2086682" y="1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2347" y="3408654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5665" y="3931221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>
                  <a:moveTo>
                    <a:pt x="2086682" y="0"/>
                  </a:moveTo>
                  <a:lnTo>
                    <a:pt x="0" y="1"/>
                  </a:lnTo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9844" y="3408654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9005" y="3408654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6501" y="3408654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9083" y="3407003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1" y="522570"/>
                  </a:lnTo>
                </a:path>
              </a:pathLst>
            </a:custGeom>
            <a:ln w="9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84175" y="3975708"/>
            <a:ext cx="66752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tr-TR" sz="1250" spc="-10" dirty="0">
                <a:latin typeface="Times New Roman"/>
                <a:cs typeface="Times New Roman"/>
              </a:rPr>
              <a:t>Sunucu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1" name="object 31"/>
          <p:cNvSpPr txBox="1"/>
          <p:nvPr/>
        </p:nvSpPr>
        <p:spPr>
          <a:xfrm>
            <a:off x="4361116" y="3975709"/>
            <a:ext cx="1137984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tr-TR" sz="1250" spc="-20" dirty="0">
                <a:latin typeface="Times New Roman"/>
                <a:cs typeface="Times New Roman"/>
              </a:rPr>
              <a:t>Bekleme </a:t>
            </a:r>
            <a:r>
              <a:rPr lang="tr-TR" sz="1250" spc="-20" dirty="0" smtClean="0">
                <a:latin typeface="Times New Roman"/>
                <a:cs typeface="Times New Roman"/>
              </a:rPr>
              <a:t>hattı</a:t>
            </a:r>
            <a:endParaRPr sz="1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749" y="591235"/>
            <a:ext cx="27584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/>
              <a:t>Varış Süreci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dirty="0"/>
              <a:t>8.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tr-TR" spc="10" smtClean="0"/>
              <a:t>Doç.Dr. İlhan AYDIN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882749" y="1226720"/>
            <a:ext cx="8888730" cy="51200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309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>
                <a:solidFill>
                  <a:srgbClr val="FF0000"/>
                </a:solidFill>
                <a:latin typeface="Verdana"/>
                <a:cs typeface="Verdana"/>
              </a:rPr>
              <a:t>Sonsuz nüfuslu </a:t>
            </a:r>
            <a:r>
              <a:rPr lang="tr-TR" sz="2250" spc="10" dirty="0">
                <a:latin typeface="Verdana"/>
                <a:cs typeface="Verdana"/>
              </a:rPr>
              <a:t>modeller için:</a:t>
            </a:r>
          </a:p>
          <a:p>
            <a:pPr marL="567690" lvl="1" indent="-187960">
              <a:lnSpc>
                <a:spcPct val="100000"/>
              </a:lnSpc>
              <a:spcBef>
                <a:spcPts val="190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>
                <a:latin typeface="Verdana"/>
                <a:cs typeface="Verdana"/>
              </a:rPr>
              <a:t>Ardışık müşterilerin </a:t>
            </a:r>
            <a:r>
              <a:rPr lang="tr-TR" sz="2050" spc="10" dirty="0" err="1" smtClean="0">
                <a:latin typeface="Verdana"/>
                <a:cs typeface="Verdana"/>
              </a:rPr>
              <a:t>varışlararası</a:t>
            </a:r>
            <a:r>
              <a:rPr lang="tr-TR" sz="2050" spc="10" dirty="0" smtClean="0">
                <a:latin typeface="Verdana"/>
                <a:cs typeface="Verdana"/>
              </a:rPr>
              <a:t> </a:t>
            </a:r>
            <a:r>
              <a:rPr lang="tr-TR" sz="2050" spc="10" dirty="0">
                <a:latin typeface="Verdana"/>
                <a:cs typeface="Verdana"/>
              </a:rPr>
              <a:t>zamanları açısından.</a:t>
            </a:r>
          </a:p>
          <a:p>
            <a:pPr marL="367030" indent="-354965">
              <a:lnSpc>
                <a:spcPct val="100000"/>
              </a:lnSpc>
              <a:spcBef>
                <a:spcPts val="370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>
                <a:latin typeface="Verdana"/>
                <a:cs typeface="Verdana"/>
              </a:rPr>
              <a:t>Varış türleri:</a:t>
            </a:r>
          </a:p>
          <a:p>
            <a:pPr marL="564515" marR="131445" lvl="1" indent="-184150">
              <a:lnSpc>
                <a:spcPts val="2190"/>
              </a:lnSpc>
              <a:spcBef>
                <a:spcPts val="56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10" dirty="0">
                <a:latin typeface="Verdana"/>
                <a:cs typeface="Verdana"/>
              </a:rPr>
              <a:t>Rastgele varışlar: rakipler arası süreler genellikle olasılık dağılımı ile karakterize edilir.</a:t>
            </a:r>
          </a:p>
          <a:p>
            <a:pPr marL="840740" marR="47625" lvl="2" indent="-276225">
              <a:lnSpc>
                <a:spcPct val="89000"/>
              </a:lnSpc>
              <a:spcBef>
                <a:spcPts val="455"/>
              </a:spcBef>
              <a:buClr>
                <a:srgbClr val="003366"/>
              </a:buClr>
              <a:buChar char="•"/>
              <a:tabLst>
                <a:tab pos="840740" algn="l"/>
                <a:tab pos="841375" algn="l"/>
              </a:tabLst>
            </a:pPr>
            <a:r>
              <a:rPr lang="tr-TR" sz="1850" spc="5" dirty="0">
                <a:latin typeface="Verdana"/>
                <a:cs typeface="Verdana"/>
              </a:rPr>
              <a:t>En önemli model: Bir zamanın müşteri n-1 ve müşteri n arasındaki </a:t>
            </a:r>
            <a:r>
              <a:rPr lang="tr-TR" sz="1850" spc="5" dirty="0" err="1" smtClean="0">
                <a:latin typeface="Verdana"/>
                <a:cs typeface="Verdana"/>
              </a:rPr>
              <a:t>varışlararası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zamanı temsil ettiği ve katlanarak dağıtıldığı (ortalama 1 / </a:t>
            </a:r>
            <a:r>
              <a:rPr lang="tr-TR" sz="2000" i="1" spc="-5" dirty="0">
                <a:latin typeface="Symbol"/>
                <a:cs typeface="Symbol"/>
              </a:rPr>
              <a:t>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ile) </a:t>
            </a:r>
            <a:r>
              <a:rPr lang="tr-TR" sz="1850" spc="5" dirty="0" err="1">
                <a:latin typeface="Verdana"/>
                <a:cs typeface="Verdana"/>
              </a:rPr>
              <a:t>Poisson</a:t>
            </a:r>
            <a:r>
              <a:rPr lang="tr-TR" sz="1850" spc="5" dirty="0">
                <a:latin typeface="Verdana"/>
                <a:cs typeface="Verdana"/>
              </a:rPr>
              <a:t> varış süreci </a:t>
            </a:r>
            <a:r>
              <a:rPr lang="tr-TR" sz="1850" spc="5" dirty="0" smtClean="0">
                <a:latin typeface="Verdana"/>
                <a:cs typeface="Verdana"/>
              </a:rPr>
              <a:t>(</a:t>
            </a:r>
            <a:r>
              <a:rPr lang="tr-TR" sz="2000" i="1" spc="-5" dirty="0">
                <a:latin typeface="Symbol"/>
                <a:cs typeface="Symbol"/>
              </a:rPr>
              <a:t></a:t>
            </a:r>
            <a:r>
              <a:rPr lang="tr-TR" sz="1850" spc="5" dirty="0" smtClean="0">
                <a:latin typeface="Verdana"/>
                <a:cs typeface="Verdana"/>
              </a:rPr>
              <a:t> </a:t>
            </a:r>
            <a:r>
              <a:rPr lang="tr-TR" sz="1850" spc="5" dirty="0">
                <a:latin typeface="Verdana"/>
                <a:cs typeface="Verdana"/>
              </a:rPr>
              <a:t>oranı ile</a:t>
            </a:r>
            <a:r>
              <a:rPr lang="tr-TR" sz="1850" spc="5" dirty="0" smtClean="0">
                <a:latin typeface="Verdana"/>
                <a:cs typeface="Verdana"/>
              </a:rPr>
              <a:t>).</a:t>
            </a:r>
          </a:p>
          <a:p>
            <a:pPr marL="564515" marR="339090" lvl="1" indent="-184150">
              <a:lnSpc>
                <a:spcPct val="90900"/>
              </a:lnSpc>
              <a:spcBef>
                <a:spcPts val="445"/>
              </a:spcBef>
              <a:buClr>
                <a:srgbClr val="003366"/>
              </a:buClr>
              <a:buChar char="•"/>
              <a:tabLst>
                <a:tab pos="568325" algn="l"/>
              </a:tabLst>
            </a:pPr>
            <a:r>
              <a:rPr lang="tr-TR" sz="2050" spc="5" dirty="0">
                <a:latin typeface="Verdana"/>
                <a:cs typeface="Verdana"/>
              </a:rPr>
              <a:t>Tarifeli varışlar: </a:t>
            </a:r>
            <a:r>
              <a:rPr lang="tr-TR" sz="2050" spc="5" dirty="0" err="1" smtClean="0">
                <a:latin typeface="Verdana"/>
                <a:cs typeface="Verdana"/>
              </a:rPr>
              <a:t>varışlararası</a:t>
            </a:r>
            <a:r>
              <a:rPr lang="tr-TR" sz="2050" spc="5" dirty="0" smtClean="0">
                <a:latin typeface="Verdana"/>
                <a:cs typeface="Verdana"/>
              </a:rPr>
              <a:t> </a:t>
            </a:r>
            <a:r>
              <a:rPr lang="tr-TR" sz="2050" spc="5" dirty="0">
                <a:latin typeface="Verdana"/>
                <a:cs typeface="Verdana"/>
              </a:rPr>
              <a:t>zamanları sabit veya sabit artı veya eksi erken veya geç gelenleri temsil etmek için küçük rastgele bir miktar olabilir.</a:t>
            </a:r>
          </a:p>
          <a:p>
            <a:pPr marL="840740" marR="86360" lvl="2" indent="-276225">
              <a:lnSpc>
                <a:spcPts val="2039"/>
              </a:lnSpc>
              <a:spcBef>
                <a:spcPts val="495"/>
              </a:spcBef>
              <a:buClr>
                <a:srgbClr val="003366"/>
              </a:buClr>
              <a:buChar char="•"/>
              <a:tabLst>
                <a:tab pos="840740" algn="l"/>
                <a:tab pos="841375" algn="l"/>
              </a:tabLst>
            </a:pPr>
            <a:r>
              <a:rPr lang="tr-TR" sz="1850" spc="5" dirty="0">
                <a:latin typeface="Verdana"/>
                <a:cs typeface="Verdana"/>
              </a:rPr>
              <a:t>Örnek: Bir hekime veya tarifeli havayolu uçuşuna havaalanına gelen hastalar</a:t>
            </a:r>
          </a:p>
          <a:p>
            <a:pPr marL="367030" marR="5080" indent="-354965">
              <a:lnSpc>
                <a:spcPct val="91500"/>
              </a:lnSpc>
              <a:spcBef>
                <a:spcPts val="455"/>
              </a:spcBef>
              <a:buClr>
                <a:srgbClr val="003366"/>
              </a:buClr>
              <a:buSzPct val="120000"/>
              <a:buChar char="•"/>
              <a:tabLst>
                <a:tab pos="367665" algn="l"/>
              </a:tabLst>
            </a:pPr>
            <a:r>
              <a:rPr lang="tr-TR" sz="2250" spc="10" dirty="0">
                <a:latin typeface="Verdana"/>
                <a:cs typeface="Verdana"/>
              </a:rPr>
              <a:t>En az bir müşterinin daima mevcut olduğu varsayılır, bu nedenle sunucu asla boşta olmaz, örneğin bir makine için yeterli hammadde.</a:t>
            </a:r>
            <a:endParaRPr sz="22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2247</Words>
  <Application>Microsoft Office PowerPoint</Application>
  <PresentationFormat>Özel</PresentationFormat>
  <Paragraphs>438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Verdana</vt:lpstr>
      <vt:lpstr>Office Theme</vt:lpstr>
      <vt:lpstr>Bölüm 8</vt:lpstr>
      <vt:lpstr>İçerikler</vt:lpstr>
      <vt:lpstr>Amaç</vt:lpstr>
      <vt:lpstr>Taslak</vt:lpstr>
      <vt:lpstr>Kuyruk Sistemlerinin Özellikleri</vt:lpstr>
      <vt:lpstr>Kuyruk Sistemlerinin Özellikleri</vt:lpstr>
      <vt:lpstr>Arama Nüfusu(Calling population)</vt:lpstr>
      <vt:lpstr>Sistem Kapasitesi</vt:lpstr>
      <vt:lpstr>Varış Süreci</vt:lpstr>
      <vt:lpstr>Varış Süreci</vt:lpstr>
      <vt:lpstr>Kuyruk Davranışı ve Kuyruk Disiplini</vt:lpstr>
      <vt:lpstr>Servis Süreleri ve Servis Mekanizması</vt:lpstr>
      <vt:lpstr>Kuyruk Sistemi: Örnek 1</vt:lpstr>
      <vt:lpstr>Kuyruk Sistemi: Örnek 1</vt:lpstr>
      <vt:lpstr>Kuyruk Sistemi: Örnek 1</vt:lpstr>
      <vt:lpstr>Kuyruk Sistemi: Örnek 2</vt:lpstr>
      <vt:lpstr>PowerPoint Sunusu</vt:lpstr>
      <vt:lpstr>Kuyruk Gösterimi: Kendall Gösterimi</vt:lpstr>
      <vt:lpstr>Kuyruk Gösterimi</vt:lpstr>
      <vt:lpstr>Kuyruk Sistemlerinin Uzun Süreli Performans Ölçümleri</vt:lpstr>
      <vt:lpstr>Kuyruk Sistemlerinin Uzun Süreli Performans Ölçümleri</vt:lpstr>
      <vt:lpstr>Kuyruk Sistemlerinin Uzun Süreli Performans Ölçümleri</vt:lpstr>
      <vt:lpstr>Sistem L'deki Zaman-Ortalama Sayı</vt:lpstr>
      <vt:lpstr>PowerPoint Sunusu</vt:lpstr>
      <vt:lpstr>Sistem L'deki Zaman-Ortalama Sayı</vt:lpstr>
      <vt:lpstr>Sistem L'deki Zaman-Ortalama Sayı</vt:lpstr>
      <vt:lpstr>Sistem L'deki Zaman-Ortalama Sayı</vt:lpstr>
      <vt:lpstr>PowerPoint Sunusu</vt:lpstr>
      <vt:lpstr>Müşteri Başına Sistemde Geçirilen Ortalama Süre w</vt:lpstr>
      <vt:lpstr>Koruma Denklemi veya Küçük Yasa</vt:lpstr>
      <vt:lpstr>Koruma Denklemi: Küçük Yasa</vt:lpstr>
      <vt:lpstr>PowerPoint Sunusu</vt:lpstr>
      <vt:lpstr>Servis Kullanımı</vt:lpstr>
      <vt:lpstr>PowerPoint Sunusu</vt:lpstr>
      <vt:lpstr>SERVİS Kullanımı</vt:lpstr>
      <vt:lpstr>Servis Kullanımı</vt:lpstr>
      <vt:lpstr>Servis Kullanımı ve Sistem Performansı</vt:lpstr>
      <vt:lpstr>Servis Kullanımı ve Sistem Performansı</vt:lpstr>
      <vt:lpstr>Kuyruk Problemlerinde Maliyetler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Queueing Models.pptm</dc:title>
  <dc:creator>Mesut Günes</dc:creator>
  <cp:lastModifiedBy>Ilhan AYDIN</cp:lastModifiedBy>
  <cp:revision>49</cp:revision>
  <dcterms:created xsi:type="dcterms:W3CDTF">2020-05-05T04:13:03Z</dcterms:created>
  <dcterms:modified xsi:type="dcterms:W3CDTF">2020-05-13T10:38:05Z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2012-06-01T00:00:00Z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2020-05-05T00:00:00Z</vt:filetime>
  </property>
</Properties>
</file>