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matic SC"/>
      <p:regular r:id="rId31"/>
      <p:bold r:id="rId32"/>
    </p:embeddedFont>
    <p:embeddedFont>
      <p:font typeface="Source Code Pro"/>
      <p:regular r:id="rId33"/>
      <p:bold r:id="rId34"/>
      <p:italic r:id="rId35"/>
      <p:boldItalic r:id="rId36"/>
    </p:embeddedFont>
    <p:embeddedFont>
      <p:font typeface="Comfortaa"/>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AmaticSC-bold.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37" Type="http://schemas.openxmlformats.org/officeDocument/2006/relationships/font" Target="fonts/Comfortaa-regular.fntdata"/><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Comforta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d8d7a3ed4_2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d8d7a3ed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d8d7a3ed4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d8d7a3ed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d8d7a3ed4_2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d8d7a3ed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d8d7a3ed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d8d7a3ed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d8d7a3ed4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d8d7a3ed4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d8d7a3ed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d8d7a3ed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d8d7a3ed4_2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d8d7a3ed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1b32fc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1b32fc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1b32fc5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1b32fc5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d8d7a3ed4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d8d7a3ed4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d8d7a3ed4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d8d7a3ed4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d8d7a3ed4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d8d7a3ed4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d8d7a3ed4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d8d7a3ed4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d8d7a3ed4_2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d8d7a3ed4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d8d7a3ed4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d8d7a3ed4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1b32fc586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1b32fc5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d8d7a3ed4_2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d8d7a3ed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lnSpc>
                <a:spcPct val="138000"/>
              </a:lnSpc>
              <a:spcBef>
                <a:spcPts val="0"/>
              </a:spcBef>
              <a:spcAft>
                <a:spcPts val="0"/>
              </a:spcAft>
              <a:buNone/>
            </a:pPr>
            <a:r>
              <a:rPr lang="tr" sz="4200">
                <a:solidFill>
                  <a:schemeClr val="dk1"/>
                </a:solidFill>
              </a:rPr>
              <a:t>2D Multiplayer OyuN</a:t>
            </a:r>
            <a:endParaRPr sz="2100">
              <a:solidFill>
                <a:schemeClr val="dk1"/>
              </a:solidFill>
              <a:highlight>
                <a:srgbClr val="FFFFFF"/>
              </a:highlight>
              <a:latin typeface="Open Sans"/>
              <a:ea typeface="Open Sans"/>
              <a:cs typeface="Open Sans"/>
              <a:sym typeface="Open Sans"/>
            </a:endParaRPr>
          </a:p>
          <a:p>
            <a:pPr indent="0" lvl="0" marL="0" rtl="0" algn="ctr">
              <a:spcBef>
                <a:spcPts val="1200"/>
              </a:spcBef>
              <a:spcAft>
                <a:spcPts val="0"/>
              </a:spcAft>
              <a:buNone/>
            </a:pPr>
            <a:r>
              <a:rPr lang="tr">
                <a:solidFill>
                  <a:schemeClr val="dk1"/>
                </a:solidFill>
              </a:rPr>
              <a:t>Programlama II</a:t>
            </a:r>
            <a:endParaRPr>
              <a:solidFill>
                <a:schemeClr val="dk1"/>
              </a:solidFill>
            </a:endParaRPr>
          </a:p>
        </p:txBody>
      </p:sp>
      <p:sp>
        <p:nvSpPr>
          <p:cNvPr id="57" name="Google Shape;57;p13"/>
          <p:cNvSpPr txBox="1"/>
          <p:nvPr>
            <p:ph idx="1" type="subTitle"/>
          </p:nvPr>
        </p:nvSpPr>
        <p:spPr>
          <a:xfrm>
            <a:off x="311700" y="38690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tr">
                <a:solidFill>
                  <a:schemeClr val="lt1"/>
                </a:solidFill>
                <a:latin typeface="Open Sans"/>
                <a:ea typeface="Open Sans"/>
                <a:cs typeface="Open Sans"/>
                <a:sym typeface="Open Sans"/>
              </a:rPr>
              <a:t>Ahmet Faruk Alkan  170420044</a:t>
            </a:r>
            <a:endParaRPr>
              <a:solidFill>
                <a:schemeClr val="lt1"/>
              </a:solidFill>
              <a:latin typeface="Open Sans"/>
              <a:ea typeface="Open Sans"/>
              <a:cs typeface="Open Sans"/>
              <a:sym typeface="Open Sans"/>
            </a:endParaRPr>
          </a:p>
          <a:p>
            <a:pPr indent="0" lvl="0" marL="1828800" rtl="0" algn="l">
              <a:spcBef>
                <a:spcPts val="0"/>
              </a:spcBef>
              <a:spcAft>
                <a:spcPts val="0"/>
              </a:spcAft>
              <a:buNone/>
            </a:pPr>
            <a:r>
              <a:rPr lang="tr">
                <a:solidFill>
                  <a:schemeClr val="lt1"/>
                </a:solidFill>
                <a:latin typeface="Open Sans"/>
                <a:ea typeface="Open Sans"/>
                <a:cs typeface="Open Sans"/>
                <a:sym typeface="Open Sans"/>
              </a:rPr>
              <a:t>     Amro Tulimat 		    170420924</a:t>
            </a:r>
            <a:endParaRPr>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64425"/>
            <a:ext cx="8520600" cy="801000"/>
          </a:xfrm>
          <a:prstGeom prst="rect">
            <a:avLst/>
          </a:prstGeom>
        </p:spPr>
        <p:txBody>
          <a:bodyPr anchorCtr="0" anchor="t" bIns="91425" lIns="91425" spcFirstLastPara="1" rIns="91425" wrap="square" tIns="91425">
            <a:normAutofit fontScale="90000"/>
          </a:bodyPr>
          <a:lstStyle/>
          <a:p>
            <a:pPr indent="0" lvl="0" marL="0" rtl="0" algn="ctr">
              <a:lnSpc>
                <a:spcPct val="138000"/>
              </a:lnSpc>
              <a:spcBef>
                <a:spcPts val="0"/>
              </a:spcBef>
              <a:spcAft>
                <a:spcPts val="1200"/>
              </a:spcAft>
              <a:buNone/>
            </a:pPr>
            <a:r>
              <a:rPr lang="tr">
                <a:solidFill>
                  <a:schemeClr val="dk1"/>
                </a:solidFill>
              </a:rPr>
              <a:t>Giriş Ekranı</a:t>
            </a:r>
            <a:endParaRPr sz="2100">
              <a:solidFill>
                <a:schemeClr val="dk1"/>
              </a:solidFill>
              <a:highlight>
                <a:srgbClr val="FFFFFF"/>
              </a:highlight>
              <a:latin typeface="Open Sans"/>
              <a:ea typeface="Open Sans"/>
              <a:cs typeface="Open Sans"/>
              <a:sym typeface="Open Sans"/>
            </a:endParaRPr>
          </a:p>
        </p:txBody>
      </p:sp>
      <p:pic>
        <p:nvPicPr>
          <p:cNvPr id="116" name="Google Shape;116;p22"/>
          <p:cNvPicPr preferRelativeResize="0"/>
          <p:nvPr/>
        </p:nvPicPr>
        <p:blipFill>
          <a:blip r:embed="rId3">
            <a:alphaModFix/>
          </a:blip>
          <a:stretch>
            <a:fillRect/>
          </a:stretch>
        </p:blipFill>
        <p:spPr>
          <a:xfrm>
            <a:off x="955163" y="1127425"/>
            <a:ext cx="7233680" cy="377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Giriş Ekranı</a:t>
            </a:r>
            <a:endParaRPr>
              <a:solidFill>
                <a:schemeClr val="dk1"/>
              </a:solidFill>
            </a:endParaRPr>
          </a:p>
        </p:txBody>
      </p:sp>
      <p:sp>
        <p:nvSpPr>
          <p:cNvPr id="122" name="Google Shape;122;p23"/>
          <p:cNvSpPr txBox="1"/>
          <p:nvPr>
            <p:ph idx="1" type="body"/>
          </p:nvPr>
        </p:nvSpPr>
        <p:spPr>
          <a:xfrm>
            <a:off x="311700" y="1307300"/>
            <a:ext cx="3999900" cy="3261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tr" sz="2600">
                <a:solidFill>
                  <a:srgbClr val="000000"/>
                </a:solidFill>
                <a:latin typeface="Amatic SC"/>
                <a:ea typeface="Amatic SC"/>
                <a:cs typeface="Amatic SC"/>
                <a:sym typeface="Amatic SC"/>
              </a:rPr>
              <a:t>Ekran görüntüsü</a:t>
            </a:r>
            <a:endParaRPr sz="2600">
              <a:solidFill>
                <a:srgbClr val="000000"/>
              </a:solidFill>
              <a:latin typeface="Amatic SC"/>
              <a:ea typeface="Amatic SC"/>
              <a:cs typeface="Amatic SC"/>
              <a:sym typeface="Amatic SC"/>
            </a:endParaRPr>
          </a:p>
          <a:p>
            <a:pPr indent="0" lvl="0" marL="0" rtl="0" algn="ctr">
              <a:spcBef>
                <a:spcPts val="0"/>
              </a:spcBef>
              <a:spcAft>
                <a:spcPts val="1200"/>
              </a:spcAft>
              <a:buNone/>
            </a:pPr>
            <a:r>
              <a:t/>
            </a:r>
            <a:endParaRPr>
              <a:solidFill>
                <a:schemeClr val="dk1"/>
              </a:solidFill>
            </a:endParaRPr>
          </a:p>
        </p:txBody>
      </p:sp>
      <p:sp>
        <p:nvSpPr>
          <p:cNvPr id="123" name="Google Shape;123;p23"/>
          <p:cNvSpPr txBox="1"/>
          <p:nvPr>
            <p:ph idx="2" type="body"/>
          </p:nvPr>
        </p:nvSpPr>
        <p:spPr>
          <a:xfrm>
            <a:off x="4832400" y="1826025"/>
            <a:ext cx="3999900" cy="27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202124"/>
                </a:solidFill>
                <a:latin typeface="Comfortaa"/>
                <a:ea typeface="Comfortaa"/>
                <a:cs typeface="Comfortaa"/>
                <a:sym typeface="Comfortaa"/>
              </a:rPr>
              <a:t>Giriş ekranının en üstünde oyunun logosu bulunmakta.</a:t>
            </a:r>
            <a:endParaRPr>
              <a:solidFill>
                <a:srgbClr val="202124"/>
              </a:solidFill>
              <a:latin typeface="Comfortaa"/>
              <a:ea typeface="Comfortaa"/>
              <a:cs typeface="Comfortaa"/>
              <a:sym typeface="Comfortaa"/>
            </a:endParaRPr>
          </a:p>
          <a:p>
            <a:pPr indent="0" lvl="0" marL="0" rtl="0" algn="l">
              <a:spcBef>
                <a:spcPts val="1200"/>
              </a:spcBef>
              <a:spcAft>
                <a:spcPts val="0"/>
              </a:spcAft>
              <a:buNone/>
            </a:pPr>
            <a:r>
              <a:rPr lang="tr">
                <a:solidFill>
                  <a:srgbClr val="202124"/>
                </a:solidFill>
                <a:latin typeface="Comfortaa"/>
                <a:ea typeface="Comfortaa"/>
                <a:cs typeface="Comfortaa"/>
                <a:sym typeface="Comfortaa"/>
              </a:rPr>
              <a:t>Logonun altında kullanıcıdan oyunun kaçta bitmesini istediği sorulur. Eğer kullanıcı bir değer girmezse default olarak oyun 5’te biter.</a:t>
            </a:r>
            <a:endParaRPr>
              <a:solidFill>
                <a:srgbClr val="202124"/>
              </a:solidFill>
              <a:latin typeface="Comfortaa"/>
              <a:ea typeface="Comfortaa"/>
              <a:cs typeface="Comfortaa"/>
              <a:sym typeface="Comfortaa"/>
            </a:endParaRPr>
          </a:p>
          <a:p>
            <a:pPr indent="0" lvl="0" marL="0" rtl="0" algn="l">
              <a:spcBef>
                <a:spcPts val="1200"/>
              </a:spcBef>
              <a:spcAft>
                <a:spcPts val="1200"/>
              </a:spcAft>
              <a:buNone/>
            </a:pPr>
            <a:r>
              <a:rPr lang="tr">
                <a:solidFill>
                  <a:srgbClr val="202124"/>
                </a:solidFill>
                <a:latin typeface="Comfortaa"/>
                <a:ea typeface="Comfortaa"/>
                <a:cs typeface="Comfortaa"/>
                <a:sym typeface="Comfortaa"/>
              </a:rPr>
              <a:t>Kullanıcılar oyunda gözükecekleri isimlerini girer ve butona basarak oyunu başlatır.</a:t>
            </a:r>
            <a:endParaRPr>
              <a:solidFill>
                <a:srgbClr val="202124"/>
              </a:solidFill>
              <a:latin typeface="Comfortaa"/>
              <a:ea typeface="Comfortaa"/>
              <a:cs typeface="Comfortaa"/>
              <a:sym typeface="Comfortaa"/>
            </a:endParaRPr>
          </a:p>
        </p:txBody>
      </p:sp>
      <p:pic>
        <p:nvPicPr>
          <p:cNvPr id="124" name="Google Shape;124;p23"/>
          <p:cNvPicPr preferRelativeResize="0"/>
          <p:nvPr/>
        </p:nvPicPr>
        <p:blipFill>
          <a:blip r:embed="rId3">
            <a:alphaModFix/>
          </a:blip>
          <a:stretch>
            <a:fillRect/>
          </a:stretch>
        </p:blipFill>
        <p:spPr>
          <a:xfrm>
            <a:off x="197550" y="1989600"/>
            <a:ext cx="4544149" cy="237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lnSpc>
                <a:spcPct val="138000"/>
              </a:lnSpc>
              <a:spcBef>
                <a:spcPts val="0"/>
              </a:spcBef>
              <a:spcAft>
                <a:spcPts val="0"/>
              </a:spcAft>
              <a:buNone/>
            </a:pPr>
            <a:r>
              <a:t/>
            </a:r>
            <a:endParaRPr sz="4200">
              <a:solidFill>
                <a:schemeClr val="dk1"/>
              </a:solidFill>
            </a:endParaRPr>
          </a:p>
          <a:p>
            <a:pPr indent="0" lvl="0" marL="0" rtl="0" algn="ctr">
              <a:lnSpc>
                <a:spcPct val="138000"/>
              </a:lnSpc>
              <a:spcBef>
                <a:spcPts val="1200"/>
              </a:spcBef>
              <a:spcAft>
                <a:spcPts val="0"/>
              </a:spcAft>
              <a:buNone/>
            </a:pPr>
            <a:r>
              <a:rPr lang="tr" sz="4200">
                <a:solidFill>
                  <a:schemeClr val="dk1"/>
                </a:solidFill>
              </a:rPr>
              <a:t>mekanik</a:t>
            </a:r>
            <a:endParaRPr sz="4200">
              <a:solidFill>
                <a:schemeClr val="dk1"/>
              </a:solidFill>
            </a:endParaRPr>
          </a:p>
          <a:p>
            <a:pPr indent="0" lvl="0" marL="0" rtl="0" algn="l">
              <a:spcBef>
                <a:spcPts val="1200"/>
              </a:spcBef>
              <a:spcAft>
                <a:spcPts val="0"/>
              </a:spcAft>
              <a:buNone/>
            </a:pPr>
            <a:r>
              <a:t/>
            </a:r>
            <a:endParaRPr/>
          </a:p>
        </p:txBody>
      </p:sp>
      <p:sp>
        <p:nvSpPr>
          <p:cNvPr id="130" name="Google Shape;130;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461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Oyuncu Hareketleri</a:t>
            </a:r>
            <a:endParaRPr>
              <a:solidFill>
                <a:schemeClr val="dk1"/>
              </a:solidFill>
            </a:endParaRPr>
          </a:p>
        </p:txBody>
      </p:sp>
      <p:sp>
        <p:nvSpPr>
          <p:cNvPr id="136" name="Google Shape;136;p25"/>
          <p:cNvSpPr txBox="1"/>
          <p:nvPr>
            <p:ph idx="1" type="body"/>
          </p:nvPr>
        </p:nvSpPr>
        <p:spPr>
          <a:xfrm>
            <a:off x="311700" y="1318025"/>
            <a:ext cx="3999900" cy="2814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tr" sz="2100">
                <a:solidFill>
                  <a:srgbClr val="202124"/>
                </a:solidFill>
                <a:latin typeface="Amatic SC"/>
                <a:ea typeface="Amatic SC"/>
                <a:cs typeface="Amatic SC"/>
                <a:sym typeface="Amatic SC"/>
              </a:rPr>
              <a:t>Santra</a:t>
            </a:r>
            <a:endParaRPr b="1" sz="2100">
              <a:solidFill>
                <a:srgbClr val="202124"/>
              </a:solidFill>
              <a:latin typeface="Amatic SC"/>
              <a:ea typeface="Amatic SC"/>
              <a:cs typeface="Amatic SC"/>
              <a:sym typeface="Amatic SC"/>
            </a:endParaRPr>
          </a:p>
          <a:p>
            <a:pPr indent="0" lvl="0" marL="0" rtl="0" algn="l">
              <a:spcBef>
                <a:spcPts val="1200"/>
              </a:spcBef>
              <a:spcAft>
                <a:spcPts val="0"/>
              </a:spcAft>
              <a:buNone/>
            </a:pPr>
            <a:r>
              <a:rPr lang="tr">
                <a:solidFill>
                  <a:schemeClr val="accent1"/>
                </a:solidFill>
                <a:latin typeface="Comfortaa"/>
                <a:ea typeface="Comfortaa"/>
                <a:cs typeface="Comfortaa"/>
                <a:sym typeface="Comfortaa"/>
              </a:rPr>
              <a:t>Oyun başladığında veya gol olduktan sonra top santrada iken eğer santra vuruşu karşı takımda ise santra vuruşu yapılana kadar kırmızı takım şekil 1’de kırmızı çizgiler ile gösterilen, mavi takım ise şekil 2’de mavi çizgiler ile gösterilen alanın dışına çıkamazlar.</a:t>
            </a:r>
            <a:endParaRPr>
              <a:solidFill>
                <a:schemeClr val="accent1"/>
              </a:solidFill>
              <a:latin typeface="Comfortaa"/>
              <a:ea typeface="Comfortaa"/>
              <a:cs typeface="Comfortaa"/>
              <a:sym typeface="Comfortaa"/>
            </a:endParaRPr>
          </a:p>
          <a:p>
            <a:pPr indent="0" lvl="0" marL="0" rtl="0" algn="ctr">
              <a:spcBef>
                <a:spcPts val="1200"/>
              </a:spcBef>
              <a:spcAft>
                <a:spcPts val="1200"/>
              </a:spcAft>
              <a:buNone/>
            </a:pPr>
            <a:r>
              <a:t/>
            </a:r>
            <a:endParaRPr>
              <a:solidFill>
                <a:schemeClr val="dk1"/>
              </a:solidFill>
            </a:endParaRPr>
          </a:p>
        </p:txBody>
      </p:sp>
      <p:pic>
        <p:nvPicPr>
          <p:cNvPr id="137" name="Google Shape;137;p25"/>
          <p:cNvPicPr preferRelativeResize="0"/>
          <p:nvPr/>
        </p:nvPicPr>
        <p:blipFill>
          <a:blip r:embed="rId3">
            <a:alphaModFix/>
          </a:blip>
          <a:stretch>
            <a:fillRect/>
          </a:stretch>
        </p:blipFill>
        <p:spPr>
          <a:xfrm>
            <a:off x="4471250" y="783100"/>
            <a:ext cx="3762101" cy="1885100"/>
          </a:xfrm>
          <a:prstGeom prst="rect">
            <a:avLst/>
          </a:prstGeom>
          <a:noFill/>
          <a:ln>
            <a:noFill/>
          </a:ln>
        </p:spPr>
      </p:pic>
      <p:pic>
        <p:nvPicPr>
          <p:cNvPr id="138" name="Google Shape;138;p25"/>
          <p:cNvPicPr preferRelativeResize="0"/>
          <p:nvPr/>
        </p:nvPicPr>
        <p:blipFill>
          <a:blip r:embed="rId4">
            <a:alphaModFix/>
          </a:blip>
          <a:stretch>
            <a:fillRect/>
          </a:stretch>
        </p:blipFill>
        <p:spPr>
          <a:xfrm>
            <a:off x="4471250" y="2932749"/>
            <a:ext cx="3762101" cy="1885101"/>
          </a:xfrm>
          <a:prstGeom prst="rect">
            <a:avLst/>
          </a:prstGeom>
          <a:noFill/>
          <a:ln>
            <a:noFill/>
          </a:ln>
        </p:spPr>
      </p:pic>
      <p:sp>
        <p:nvSpPr>
          <p:cNvPr id="139" name="Google Shape;139;p25"/>
          <p:cNvSpPr txBox="1"/>
          <p:nvPr/>
        </p:nvSpPr>
        <p:spPr>
          <a:xfrm>
            <a:off x="5913000" y="2625325"/>
            <a:ext cx="9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202124"/>
                </a:solidFill>
                <a:latin typeface="Comfortaa"/>
                <a:ea typeface="Comfortaa"/>
                <a:cs typeface="Comfortaa"/>
                <a:sym typeface="Comfortaa"/>
              </a:rPr>
              <a:t>Şekil 1</a:t>
            </a:r>
            <a:endParaRPr>
              <a:solidFill>
                <a:srgbClr val="202124"/>
              </a:solidFill>
              <a:latin typeface="Comfortaa"/>
              <a:ea typeface="Comfortaa"/>
              <a:cs typeface="Comfortaa"/>
              <a:sym typeface="Comfortaa"/>
            </a:endParaRPr>
          </a:p>
        </p:txBody>
      </p:sp>
      <p:sp>
        <p:nvSpPr>
          <p:cNvPr id="140" name="Google Shape;140;p25"/>
          <p:cNvSpPr txBox="1"/>
          <p:nvPr/>
        </p:nvSpPr>
        <p:spPr>
          <a:xfrm>
            <a:off x="5859400" y="4743300"/>
            <a:ext cx="9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202124"/>
                </a:solidFill>
                <a:latin typeface="Comfortaa"/>
                <a:ea typeface="Comfortaa"/>
                <a:cs typeface="Comfortaa"/>
                <a:sym typeface="Comfortaa"/>
              </a:rPr>
              <a:t>Şekil 2</a:t>
            </a:r>
            <a:endParaRPr>
              <a:solidFill>
                <a:srgbClr val="202124"/>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Oyuncu Hareketleri</a:t>
            </a:r>
            <a:endParaRPr>
              <a:solidFill>
                <a:schemeClr val="dk1"/>
              </a:solidFill>
            </a:endParaRPr>
          </a:p>
        </p:txBody>
      </p:sp>
      <p:sp>
        <p:nvSpPr>
          <p:cNvPr id="146" name="Google Shape;146;p26"/>
          <p:cNvSpPr txBox="1"/>
          <p:nvPr>
            <p:ph idx="1" type="body"/>
          </p:nvPr>
        </p:nvSpPr>
        <p:spPr>
          <a:xfrm>
            <a:off x="215250" y="1230950"/>
            <a:ext cx="4260300" cy="1977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tr" sz="2100">
                <a:solidFill>
                  <a:srgbClr val="202124"/>
                </a:solidFill>
                <a:latin typeface="Amatic SC"/>
                <a:ea typeface="Amatic SC"/>
                <a:cs typeface="Amatic SC"/>
                <a:sym typeface="Amatic SC"/>
              </a:rPr>
              <a:t>Saha İçinde Hareket</a:t>
            </a:r>
            <a:endParaRPr b="1" sz="2100">
              <a:solidFill>
                <a:srgbClr val="202124"/>
              </a:solidFill>
              <a:latin typeface="Amatic SC"/>
              <a:ea typeface="Amatic SC"/>
              <a:cs typeface="Amatic SC"/>
              <a:sym typeface="Amatic SC"/>
            </a:endParaRPr>
          </a:p>
          <a:p>
            <a:pPr indent="0" lvl="0" marL="0" rtl="0" algn="l">
              <a:spcBef>
                <a:spcPts val="1200"/>
              </a:spcBef>
              <a:spcAft>
                <a:spcPts val="0"/>
              </a:spcAft>
              <a:buNone/>
            </a:pPr>
            <a:r>
              <a:rPr lang="tr">
                <a:solidFill>
                  <a:srgbClr val="202124"/>
                </a:solidFill>
                <a:latin typeface="Comfortaa"/>
                <a:ea typeface="Comfortaa"/>
                <a:cs typeface="Comfortaa"/>
                <a:sym typeface="Comfortaa"/>
              </a:rPr>
              <a:t>Oyuncular şekil 3’de sarı çizgiler ile çizilen alanın dışına çıkamazlar.</a:t>
            </a:r>
            <a:endParaRPr>
              <a:solidFill>
                <a:srgbClr val="202124"/>
              </a:solidFill>
              <a:latin typeface="Comfortaa"/>
              <a:ea typeface="Comfortaa"/>
              <a:cs typeface="Comfortaa"/>
              <a:sym typeface="Comfortaa"/>
            </a:endParaRPr>
          </a:p>
          <a:p>
            <a:pPr indent="0" lvl="0" marL="0" rtl="0" algn="l">
              <a:spcBef>
                <a:spcPts val="1200"/>
              </a:spcBef>
              <a:spcAft>
                <a:spcPts val="0"/>
              </a:spcAft>
              <a:buNone/>
            </a:pPr>
            <a:r>
              <a:t/>
            </a:r>
            <a:endParaRPr b="1">
              <a:solidFill>
                <a:srgbClr val="202124"/>
              </a:solidFill>
            </a:endParaRPr>
          </a:p>
          <a:p>
            <a:pPr indent="0" lvl="0" marL="0" rtl="0" algn="l">
              <a:spcBef>
                <a:spcPts val="1200"/>
              </a:spcBef>
              <a:spcAft>
                <a:spcPts val="1200"/>
              </a:spcAft>
              <a:buNone/>
            </a:pPr>
            <a:r>
              <a:t/>
            </a:r>
            <a:endParaRPr b="1">
              <a:solidFill>
                <a:srgbClr val="202124"/>
              </a:solidFill>
            </a:endParaRPr>
          </a:p>
        </p:txBody>
      </p:sp>
      <p:sp>
        <p:nvSpPr>
          <p:cNvPr id="147" name="Google Shape;147;p26"/>
          <p:cNvSpPr txBox="1"/>
          <p:nvPr>
            <p:ph idx="2" type="body"/>
          </p:nvPr>
        </p:nvSpPr>
        <p:spPr>
          <a:xfrm>
            <a:off x="4832400" y="1307325"/>
            <a:ext cx="3999900" cy="32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pic>
        <p:nvPicPr>
          <p:cNvPr id="148" name="Google Shape;148;p26"/>
          <p:cNvPicPr preferRelativeResize="0"/>
          <p:nvPr/>
        </p:nvPicPr>
        <p:blipFill>
          <a:blip r:embed="rId3">
            <a:alphaModFix/>
          </a:blip>
          <a:stretch>
            <a:fillRect/>
          </a:stretch>
        </p:blipFill>
        <p:spPr>
          <a:xfrm>
            <a:off x="5823614" y="2971951"/>
            <a:ext cx="2017450" cy="1800350"/>
          </a:xfrm>
          <a:prstGeom prst="rect">
            <a:avLst/>
          </a:prstGeom>
          <a:noFill/>
          <a:ln>
            <a:noFill/>
          </a:ln>
        </p:spPr>
      </p:pic>
      <p:sp>
        <p:nvSpPr>
          <p:cNvPr id="149" name="Google Shape;149;p26"/>
          <p:cNvSpPr txBox="1"/>
          <p:nvPr>
            <p:ph idx="1" type="body"/>
          </p:nvPr>
        </p:nvSpPr>
        <p:spPr>
          <a:xfrm>
            <a:off x="378375" y="3344325"/>
            <a:ext cx="4260300" cy="1729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tr" sz="2100">
                <a:solidFill>
                  <a:srgbClr val="202124"/>
                </a:solidFill>
                <a:latin typeface="Amatic SC"/>
                <a:ea typeface="Amatic SC"/>
                <a:cs typeface="Amatic SC"/>
                <a:sym typeface="Amatic SC"/>
              </a:rPr>
              <a:t>Oyuncular Arası Çarpışma</a:t>
            </a:r>
            <a:endParaRPr b="1" sz="2100">
              <a:solidFill>
                <a:srgbClr val="202124"/>
              </a:solidFill>
              <a:latin typeface="Amatic SC"/>
              <a:ea typeface="Amatic SC"/>
              <a:cs typeface="Amatic SC"/>
              <a:sym typeface="Amatic SC"/>
            </a:endParaRPr>
          </a:p>
          <a:p>
            <a:pPr indent="0" lvl="0" marL="0" rtl="0" algn="l">
              <a:spcBef>
                <a:spcPts val="1200"/>
              </a:spcBef>
              <a:spcAft>
                <a:spcPts val="0"/>
              </a:spcAft>
              <a:buNone/>
            </a:pPr>
            <a:r>
              <a:rPr lang="tr">
                <a:solidFill>
                  <a:srgbClr val="202124"/>
                </a:solidFill>
                <a:latin typeface="Comfortaa"/>
                <a:ea typeface="Comfortaa"/>
                <a:cs typeface="Comfortaa"/>
                <a:sym typeface="Comfortaa"/>
              </a:rPr>
              <a:t>Oyuncular iç içe geçemezler.</a:t>
            </a:r>
            <a:endParaRPr>
              <a:solidFill>
                <a:srgbClr val="202124"/>
              </a:solidFill>
              <a:latin typeface="Comfortaa"/>
              <a:ea typeface="Comfortaa"/>
              <a:cs typeface="Comfortaa"/>
              <a:sym typeface="Comfortaa"/>
            </a:endParaRPr>
          </a:p>
          <a:p>
            <a:pPr indent="0" lvl="0" marL="0" rtl="0" algn="l">
              <a:spcBef>
                <a:spcPts val="1200"/>
              </a:spcBef>
              <a:spcAft>
                <a:spcPts val="0"/>
              </a:spcAft>
              <a:buNone/>
            </a:pPr>
            <a:r>
              <a:rPr lang="tr">
                <a:solidFill>
                  <a:srgbClr val="202124"/>
                </a:solidFill>
                <a:latin typeface="Comfortaa"/>
                <a:ea typeface="Comfortaa"/>
                <a:cs typeface="Comfortaa"/>
                <a:sym typeface="Comfortaa"/>
              </a:rPr>
              <a:t>Oyuncular birbirlerini itirebilirler. </a:t>
            </a:r>
            <a:endParaRPr>
              <a:solidFill>
                <a:srgbClr val="202124"/>
              </a:solidFill>
              <a:latin typeface="Comfortaa"/>
              <a:ea typeface="Comfortaa"/>
              <a:cs typeface="Comfortaa"/>
              <a:sym typeface="Comfortaa"/>
            </a:endParaRPr>
          </a:p>
          <a:p>
            <a:pPr indent="0" lvl="0" marL="0" rtl="0" algn="l">
              <a:spcBef>
                <a:spcPts val="1200"/>
              </a:spcBef>
              <a:spcAft>
                <a:spcPts val="1200"/>
              </a:spcAft>
              <a:buNone/>
            </a:pPr>
            <a:r>
              <a:t/>
            </a:r>
            <a:endParaRPr b="1">
              <a:solidFill>
                <a:srgbClr val="202124"/>
              </a:solidFill>
            </a:endParaRPr>
          </a:p>
        </p:txBody>
      </p:sp>
      <p:pic>
        <p:nvPicPr>
          <p:cNvPr id="150" name="Google Shape;150;p26"/>
          <p:cNvPicPr preferRelativeResize="0"/>
          <p:nvPr/>
        </p:nvPicPr>
        <p:blipFill>
          <a:blip r:embed="rId4">
            <a:alphaModFix/>
          </a:blip>
          <a:stretch>
            <a:fillRect/>
          </a:stretch>
        </p:blipFill>
        <p:spPr>
          <a:xfrm>
            <a:off x="5221125" y="1002787"/>
            <a:ext cx="3222427" cy="1676674"/>
          </a:xfrm>
          <a:prstGeom prst="rect">
            <a:avLst/>
          </a:prstGeom>
          <a:noFill/>
          <a:ln>
            <a:noFill/>
          </a:ln>
        </p:spPr>
      </p:pic>
      <p:sp>
        <p:nvSpPr>
          <p:cNvPr id="151" name="Google Shape;151;p26"/>
          <p:cNvSpPr txBox="1"/>
          <p:nvPr/>
        </p:nvSpPr>
        <p:spPr>
          <a:xfrm>
            <a:off x="6339438" y="2625325"/>
            <a:ext cx="9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202124"/>
                </a:solidFill>
                <a:latin typeface="Comfortaa"/>
                <a:ea typeface="Comfortaa"/>
                <a:cs typeface="Comfortaa"/>
                <a:sym typeface="Comfortaa"/>
              </a:rPr>
              <a:t>Şekil 3</a:t>
            </a:r>
            <a:endParaRPr>
              <a:solidFill>
                <a:srgbClr val="202124"/>
              </a:solidFill>
              <a:latin typeface="Comfortaa"/>
              <a:ea typeface="Comfortaa"/>
              <a:cs typeface="Comfortaa"/>
              <a:sym typeface="Comfortaa"/>
            </a:endParaRPr>
          </a:p>
        </p:txBody>
      </p:sp>
      <p:sp>
        <p:nvSpPr>
          <p:cNvPr id="152" name="Google Shape;152;p26"/>
          <p:cNvSpPr txBox="1"/>
          <p:nvPr/>
        </p:nvSpPr>
        <p:spPr>
          <a:xfrm>
            <a:off x="6395450" y="4718100"/>
            <a:ext cx="98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202124"/>
                </a:solidFill>
                <a:latin typeface="Comfortaa"/>
                <a:ea typeface="Comfortaa"/>
                <a:cs typeface="Comfortaa"/>
                <a:sym typeface="Comfortaa"/>
              </a:rPr>
              <a:t>Şekil 4</a:t>
            </a:r>
            <a:endParaRPr>
              <a:solidFill>
                <a:srgbClr val="202124"/>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164275"/>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Topun Hareketi</a:t>
            </a:r>
            <a:endParaRPr>
              <a:solidFill>
                <a:schemeClr val="dk1"/>
              </a:solidFill>
            </a:endParaRPr>
          </a:p>
        </p:txBody>
      </p:sp>
      <p:sp>
        <p:nvSpPr>
          <p:cNvPr id="158" name="Google Shape;158;p27"/>
          <p:cNvSpPr txBox="1"/>
          <p:nvPr>
            <p:ph idx="1" type="body"/>
          </p:nvPr>
        </p:nvSpPr>
        <p:spPr>
          <a:xfrm>
            <a:off x="311700" y="1749525"/>
            <a:ext cx="3999900" cy="2129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tr" sz="1900">
                <a:solidFill>
                  <a:srgbClr val="000000"/>
                </a:solidFill>
                <a:latin typeface="Amatic SC"/>
                <a:ea typeface="Amatic SC"/>
                <a:cs typeface="Amatic SC"/>
                <a:sym typeface="Amatic SC"/>
              </a:rPr>
              <a:t>Topun Saha Kenarlarına ÇarpMası</a:t>
            </a:r>
            <a:endParaRPr b="1" sz="1900">
              <a:solidFill>
                <a:srgbClr val="000000"/>
              </a:solidFill>
              <a:latin typeface="Amatic SC"/>
              <a:ea typeface="Amatic SC"/>
              <a:cs typeface="Amatic SC"/>
              <a:sym typeface="Amatic SC"/>
            </a:endParaRPr>
          </a:p>
          <a:p>
            <a:pPr indent="0" lvl="0" marL="0" rtl="0" algn="l">
              <a:spcBef>
                <a:spcPts val="1200"/>
              </a:spcBef>
              <a:spcAft>
                <a:spcPts val="1200"/>
              </a:spcAft>
              <a:buNone/>
            </a:pPr>
            <a:r>
              <a:rPr lang="tr">
                <a:solidFill>
                  <a:srgbClr val="000000"/>
                </a:solidFill>
                <a:latin typeface="Comfortaa"/>
                <a:ea typeface="Comfortaa"/>
                <a:cs typeface="Comfortaa"/>
                <a:sym typeface="Comfortaa"/>
              </a:rPr>
              <a:t>Top, şekil 5’de kahverengi çizgiler ile gösterilen çizgilere çarpar. Eğer top yatay çizgilere çarparsa topun Y eksenindeki hızı (-1) ile, eğer top dikey çizgilere çarparsa topun X eksenindeki hızı (-1) ile çarpılır.  </a:t>
            </a:r>
            <a:r>
              <a:rPr b="1" lang="tr">
                <a:solidFill>
                  <a:schemeClr val="dk1"/>
                </a:solidFill>
              </a:rPr>
              <a:t> </a:t>
            </a:r>
            <a:endParaRPr b="1">
              <a:solidFill>
                <a:schemeClr val="dk1"/>
              </a:solidFill>
            </a:endParaRPr>
          </a:p>
        </p:txBody>
      </p:sp>
      <p:sp>
        <p:nvSpPr>
          <p:cNvPr id="159" name="Google Shape;159;p27"/>
          <p:cNvSpPr txBox="1"/>
          <p:nvPr>
            <p:ph idx="2" type="body"/>
          </p:nvPr>
        </p:nvSpPr>
        <p:spPr>
          <a:xfrm>
            <a:off x="4832400" y="1307325"/>
            <a:ext cx="3999900" cy="32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pic>
        <p:nvPicPr>
          <p:cNvPr id="160" name="Google Shape;160;p27"/>
          <p:cNvPicPr preferRelativeResize="0"/>
          <p:nvPr/>
        </p:nvPicPr>
        <p:blipFill>
          <a:blip r:embed="rId3">
            <a:alphaModFix/>
          </a:blip>
          <a:stretch>
            <a:fillRect/>
          </a:stretch>
        </p:blipFill>
        <p:spPr>
          <a:xfrm>
            <a:off x="5768338" y="3060749"/>
            <a:ext cx="2243675" cy="1779175"/>
          </a:xfrm>
          <a:prstGeom prst="rect">
            <a:avLst/>
          </a:prstGeom>
          <a:noFill/>
          <a:ln>
            <a:noFill/>
          </a:ln>
        </p:spPr>
      </p:pic>
      <p:pic>
        <p:nvPicPr>
          <p:cNvPr id="161" name="Google Shape;161;p27"/>
          <p:cNvPicPr preferRelativeResize="0"/>
          <p:nvPr/>
        </p:nvPicPr>
        <p:blipFill>
          <a:blip r:embed="rId4">
            <a:alphaModFix/>
          </a:blip>
          <a:stretch>
            <a:fillRect/>
          </a:stretch>
        </p:blipFill>
        <p:spPr>
          <a:xfrm>
            <a:off x="4976211" y="965275"/>
            <a:ext cx="3827938" cy="1779175"/>
          </a:xfrm>
          <a:prstGeom prst="rect">
            <a:avLst/>
          </a:prstGeom>
          <a:noFill/>
          <a:ln>
            <a:noFill/>
          </a:ln>
        </p:spPr>
      </p:pic>
      <p:sp>
        <p:nvSpPr>
          <p:cNvPr id="162" name="Google Shape;162;p27"/>
          <p:cNvSpPr txBox="1"/>
          <p:nvPr/>
        </p:nvSpPr>
        <p:spPr>
          <a:xfrm>
            <a:off x="6279375" y="2722575"/>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202124"/>
                </a:solidFill>
                <a:latin typeface="Comfortaa"/>
                <a:ea typeface="Comfortaa"/>
                <a:cs typeface="Comfortaa"/>
                <a:sym typeface="Comfortaa"/>
              </a:rPr>
              <a:t>Şekil 5</a:t>
            </a:r>
            <a:endParaRPr>
              <a:solidFill>
                <a:srgbClr val="202124"/>
              </a:solidFill>
              <a:latin typeface="Comfortaa"/>
              <a:ea typeface="Comfortaa"/>
              <a:cs typeface="Comfortaa"/>
              <a:sym typeface="Comfortaa"/>
            </a:endParaRPr>
          </a:p>
        </p:txBody>
      </p:sp>
      <p:sp>
        <p:nvSpPr>
          <p:cNvPr id="163" name="Google Shape;163;p27"/>
          <p:cNvSpPr txBox="1"/>
          <p:nvPr/>
        </p:nvSpPr>
        <p:spPr>
          <a:xfrm>
            <a:off x="6279375" y="4782350"/>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202124"/>
                </a:solidFill>
                <a:latin typeface="Comfortaa"/>
                <a:ea typeface="Comfortaa"/>
                <a:cs typeface="Comfortaa"/>
                <a:sym typeface="Comfortaa"/>
              </a:rPr>
              <a:t>Şekil 6</a:t>
            </a:r>
            <a:endParaRPr>
              <a:solidFill>
                <a:srgbClr val="202124"/>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lnSpc>
                <a:spcPct val="138000"/>
              </a:lnSpc>
              <a:spcBef>
                <a:spcPts val="0"/>
              </a:spcBef>
              <a:spcAft>
                <a:spcPts val="1200"/>
              </a:spcAft>
              <a:buNone/>
            </a:pPr>
            <a:r>
              <a:rPr lang="tr" sz="4200">
                <a:solidFill>
                  <a:schemeClr val="dk1"/>
                </a:solidFill>
              </a:rPr>
              <a:t>Özel Güçler</a:t>
            </a:r>
            <a:endParaRPr/>
          </a:p>
        </p:txBody>
      </p:sp>
      <p:sp>
        <p:nvSpPr>
          <p:cNvPr id="169" name="Google Shape;169;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tr">
                <a:solidFill>
                  <a:schemeClr val="lt1"/>
                </a:solidFill>
                <a:latin typeface="Comfortaa"/>
                <a:ea typeface="Comfortaa"/>
                <a:cs typeface="Comfortaa"/>
                <a:sym typeface="Comfortaa"/>
              </a:rPr>
              <a:t>Ateş Topu</a:t>
            </a:r>
            <a:endParaRPr>
              <a:solidFill>
                <a:schemeClr val="lt1"/>
              </a:solidFill>
              <a:latin typeface="Comfortaa"/>
              <a:ea typeface="Comfortaa"/>
              <a:cs typeface="Comfortaa"/>
              <a:sym typeface="Comfortaa"/>
            </a:endParaRPr>
          </a:p>
          <a:p>
            <a:pPr indent="0" lvl="0" marL="0" rtl="0" algn="l">
              <a:spcBef>
                <a:spcPts val="1200"/>
              </a:spcBef>
              <a:spcAft>
                <a:spcPts val="0"/>
              </a:spcAft>
              <a:buNone/>
            </a:pPr>
            <a:r>
              <a:rPr lang="tr">
                <a:solidFill>
                  <a:schemeClr val="lt1"/>
                </a:solidFill>
                <a:latin typeface="Comfortaa"/>
                <a:ea typeface="Comfortaa"/>
                <a:cs typeface="Comfortaa"/>
                <a:sym typeface="Comfortaa"/>
              </a:rPr>
              <a:t>Buz Topu</a:t>
            </a:r>
            <a:endParaRPr>
              <a:solidFill>
                <a:schemeClr val="lt1"/>
              </a:solidFill>
              <a:latin typeface="Comfortaa"/>
              <a:ea typeface="Comfortaa"/>
              <a:cs typeface="Comfortaa"/>
              <a:sym typeface="Comfortaa"/>
            </a:endParaRPr>
          </a:p>
          <a:p>
            <a:pPr indent="0" lvl="0" marL="0" rtl="0" algn="l">
              <a:spcBef>
                <a:spcPts val="1200"/>
              </a:spcBef>
              <a:spcAft>
                <a:spcPts val="0"/>
              </a:spcAft>
              <a:buNone/>
            </a:pPr>
            <a:r>
              <a:rPr lang="tr">
                <a:solidFill>
                  <a:schemeClr val="lt1"/>
                </a:solidFill>
                <a:latin typeface="Comfortaa"/>
                <a:ea typeface="Comfortaa"/>
                <a:cs typeface="Comfortaa"/>
                <a:sym typeface="Comfortaa"/>
              </a:rPr>
              <a:t>Kale Küçültme</a:t>
            </a:r>
            <a:endParaRPr>
              <a:solidFill>
                <a:schemeClr val="lt1"/>
              </a:solidFill>
              <a:latin typeface="Comfortaa"/>
              <a:ea typeface="Comfortaa"/>
              <a:cs typeface="Comfortaa"/>
              <a:sym typeface="Comfortaa"/>
            </a:endParaRPr>
          </a:p>
          <a:p>
            <a:pPr indent="0" lvl="0" marL="0" rtl="0" algn="l">
              <a:spcBef>
                <a:spcPts val="1200"/>
              </a:spcBef>
              <a:spcAft>
                <a:spcPts val="0"/>
              </a:spcAft>
              <a:buNone/>
            </a:pPr>
            <a:r>
              <a:rPr lang="tr">
                <a:solidFill>
                  <a:schemeClr val="lt1"/>
                </a:solidFill>
                <a:latin typeface="Comfortaa"/>
                <a:ea typeface="Comfortaa"/>
                <a:cs typeface="Comfortaa"/>
                <a:sym typeface="Comfortaa"/>
              </a:rPr>
              <a:t>Rakibin kalesini Büyütme</a:t>
            </a:r>
            <a:endParaRPr>
              <a:solidFill>
                <a:schemeClr val="lt1"/>
              </a:solidFill>
              <a:latin typeface="Comfortaa"/>
              <a:ea typeface="Comfortaa"/>
              <a:cs typeface="Comfortaa"/>
              <a:sym typeface="Comfortaa"/>
            </a:endParaRPr>
          </a:p>
          <a:p>
            <a:pPr indent="0" lvl="0" marL="0" rtl="0" algn="l">
              <a:spcBef>
                <a:spcPts val="1200"/>
              </a:spcBef>
              <a:spcAft>
                <a:spcPts val="0"/>
              </a:spcAft>
              <a:buNone/>
            </a:pPr>
            <a:r>
              <a:rPr lang="tr">
                <a:solidFill>
                  <a:schemeClr val="lt1"/>
                </a:solidFill>
                <a:latin typeface="Comfortaa"/>
                <a:ea typeface="Comfortaa"/>
                <a:cs typeface="Comfortaa"/>
                <a:sym typeface="Comfortaa"/>
              </a:rPr>
              <a:t>Oyuncuyu Büyütme</a:t>
            </a:r>
            <a:endParaRPr>
              <a:solidFill>
                <a:schemeClr val="lt1"/>
              </a:solidFill>
              <a:latin typeface="Comfortaa"/>
              <a:ea typeface="Comfortaa"/>
              <a:cs typeface="Comfortaa"/>
              <a:sym typeface="Comfortaa"/>
            </a:endParaRPr>
          </a:p>
          <a:p>
            <a:pPr indent="0" lvl="0" marL="0" rtl="0" algn="l">
              <a:spcBef>
                <a:spcPts val="1200"/>
              </a:spcBef>
              <a:spcAft>
                <a:spcPts val="0"/>
              </a:spcAft>
              <a:buNone/>
            </a:pPr>
            <a:r>
              <a:rPr lang="tr">
                <a:solidFill>
                  <a:schemeClr val="lt1"/>
                </a:solidFill>
                <a:latin typeface="Comfortaa"/>
                <a:ea typeface="Comfortaa"/>
                <a:cs typeface="Comfortaa"/>
                <a:sym typeface="Comfortaa"/>
              </a:rPr>
              <a:t>Rakip oyuncuyu küçültme</a:t>
            </a:r>
            <a:endParaRPr>
              <a:solidFill>
                <a:schemeClr val="lt1"/>
              </a:solidFill>
              <a:latin typeface="Comfortaa"/>
              <a:ea typeface="Comfortaa"/>
              <a:cs typeface="Comfortaa"/>
              <a:sym typeface="Comfortaa"/>
            </a:endParaRPr>
          </a:p>
          <a:p>
            <a:pPr indent="0" lvl="0" marL="0" rtl="0" algn="l">
              <a:spcBef>
                <a:spcPts val="1200"/>
              </a:spcBef>
              <a:spcAft>
                <a:spcPts val="0"/>
              </a:spcAft>
              <a:buNone/>
            </a:pPr>
            <a:r>
              <a:rPr lang="tr">
                <a:solidFill>
                  <a:schemeClr val="lt1"/>
                </a:solidFill>
                <a:latin typeface="Comfortaa"/>
                <a:ea typeface="Comfortaa"/>
                <a:cs typeface="Comfortaa"/>
                <a:sym typeface="Comfortaa"/>
              </a:rPr>
              <a:t>Durmayan top</a:t>
            </a:r>
            <a:endParaRPr>
              <a:solidFill>
                <a:schemeClr val="lt1"/>
              </a:solidFill>
              <a:latin typeface="Comfortaa"/>
              <a:ea typeface="Comfortaa"/>
              <a:cs typeface="Comfortaa"/>
              <a:sym typeface="Comfortaa"/>
            </a:endParaRPr>
          </a:p>
          <a:p>
            <a:pPr indent="0" lvl="0" marL="0" rtl="0" algn="l">
              <a:spcBef>
                <a:spcPts val="1200"/>
              </a:spcBef>
              <a:spcAft>
                <a:spcPts val="0"/>
              </a:spcAft>
              <a:buNone/>
            </a:pPr>
            <a:r>
              <a:rPr lang="tr">
                <a:solidFill>
                  <a:schemeClr val="lt1"/>
                </a:solidFill>
                <a:latin typeface="Comfortaa"/>
                <a:ea typeface="Comfortaa"/>
                <a:cs typeface="Comfortaa"/>
                <a:sym typeface="Comfortaa"/>
              </a:rPr>
              <a:t>Cüce Top</a:t>
            </a:r>
            <a:endParaRPr>
              <a:solidFill>
                <a:schemeClr val="lt1"/>
              </a:solidFill>
              <a:latin typeface="Comfortaa"/>
              <a:ea typeface="Comfortaa"/>
              <a:cs typeface="Comfortaa"/>
              <a:sym typeface="Comfortaa"/>
            </a:endParaRPr>
          </a:p>
          <a:p>
            <a:pPr indent="0" lvl="0" marL="0" rtl="0" algn="l">
              <a:spcBef>
                <a:spcPts val="1200"/>
              </a:spcBef>
              <a:spcAft>
                <a:spcPts val="1200"/>
              </a:spcAft>
              <a:buNone/>
            </a:pPr>
            <a:r>
              <a:rPr lang="tr">
                <a:solidFill>
                  <a:schemeClr val="lt1"/>
                </a:solidFill>
                <a:latin typeface="Comfortaa"/>
                <a:ea typeface="Comfortaa"/>
                <a:cs typeface="Comfortaa"/>
                <a:sym typeface="Comfortaa"/>
              </a:rPr>
              <a:t>Dev Top</a:t>
            </a:r>
            <a:endParaRPr>
              <a:solidFill>
                <a:schemeClr val="lt1"/>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123800"/>
            <a:ext cx="8520600" cy="801000"/>
          </a:xfrm>
          <a:prstGeom prst="rect">
            <a:avLst/>
          </a:prstGeom>
        </p:spPr>
        <p:txBody>
          <a:bodyPr anchorCtr="0" anchor="t" bIns="91425" lIns="91425" spcFirstLastPara="1" rIns="91425" wrap="square" tIns="91425">
            <a:normAutofit fontScale="90000"/>
          </a:bodyPr>
          <a:lstStyle/>
          <a:p>
            <a:pPr indent="0" lvl="0" marL="0" rtl="0" algn="ctr">
              <a:lnSpc>
                <a:spcPct val="138000"/>
              </a:lnSpc>
              <a:spcBef>
                <a:spcPts val="0"/>
              </a:spcBef>
              <a:spcAft>
                <a:spcPts val="0"/>
              </a:spcAft>
              <a:buNone/>
            </a:pPr>
            <a:r>
              <a:rPr lang="tr">
                <a:solidFill>
                  <a:schemeClr val="dk1"/>
                </a:solidFill>
              </a:rPr>
              <a:t>Süper güçler</a:t>
            </a:r>
            <a:endParaRPr>
              <a:solidFill>
                <a:schemeClr val="dk1"/>
              </a:solidFill>
            </a:endParaRPr>
          </a:p>
          <a:p>
            <a:pPr indent="0" lvl="0" marL="0" rtl="0" algn="ctr">
              <a:spcBef>
                <a:spcPts val="1200"/>
              </a:spcBef>
              <a:spcAft>
                <a:spcPts val="0"/>
              </a:spcAft>
              <a:buNone/>
            </a:pPr>
            <a:r>
              <a:t/>
            </a:r>
            <a:endParaRPr>
              <a:solidFill>
                <a:schemeClr val="dk1"/>
              </a:solidFill>
            </a:endParaRPr>
          </a:p>
        </p:txBody>
      </p:sp>
      <p:pic>
        <p:nvPicPr>
          <p:cNvPr id="175" name="Google Shape;175;p29"/>
          <p:cNvPicPr preferRelativeResize="0"/>
          <p:nvPr/>
        </p:nvPicPr>
        <p:blipFill>
          <a:blip r:embed="rId3">
            <a:alphaModFix/>
          </a:blip>
          <a:stretch>
            <a:fillRect/>
          </a:stretch>
        </p:blipFill>
        <p:spPr>
          <a:xfrm>
            <a:off x="3045625" y="830725"/>
            <a:ext cx="5955549" cy="3777001"/>
          </a:xfrm>
          <a:prstGeom prst="rect">
            <a:avLst/>
          </a:prstGeom>
          <a:noFill/>
          <a:ln>
            <a:noFill/>
          </a:ln>
        </p:spPr>
      </p:pic>
      <p:sp>
        <p:nvSpPr>
          <p:cNvPr id="176" name="Google Shape;176;p29"/>
          <p:cNvSpPr txBox="1"/>
          <p:nvPr/>
        </p:nvSpPr>
        <p:spPr>
          <a:xfrm>
            <a:off x="5422100" y="468272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Comfortaa"/>
                <a:ea typeface="Comfortaa"/>
                <a:cs typeface="Comfortaa"/>
                <a:sym typeface="Comfortaa"/>
              </a:rPr>
              <a:t>Şekil 7</a:t>
            </a:r>
            <a:endParaRPr>
              <a:latin typeface="Comfortaa"/>
              <a:ea typeface="Comfortaa"/>
              <a:cs typeface="Comfortaa"/>
              <a:sym typeface="Comfortaa"/>
            </a:endParaRPr>
          </a:p>
        </p:txBody>
      </p:sp>
      <p:sp>
        <p:nvSpPr>
          <p:cNvPr id="177" name="Google Shape;177;p29"/>
          <p:cNvSpPr txBox="1"/>
          <p:nvPr/>
        </p:nvSpPr>
        <p:spPr>
          <a:xfrm>
            <a:off x="182175" y="1333975"/>
            <a:ext cx="2668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Comfortaa"/>
                <a:ea typeface="Comfortaa"/>
                <a:cs typeface="Comfortaa"/>
                <a:sym typeface="Comfortaa"/>
              </a:rPr>
              <a:t>Süper güçler oyun esnasında 30 saniyede bir sahanın orta üçte birlik kısmında raastgele bir yerde çıkar. Süper güçler üretilirken şekil 7’de mavi çember ile gösterildiği gibi siyah bir daire olarak üretilir. Eğer oyuncu üretilen bu daireye değerse süper gücü almış olur.   </a:t>
            </a:r>
            <a:endParaRPr>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123800"/>
            <a:ext cx="8520600" cy="801000"/>
          </a:xfrm>
          <a:prstGeom prst="rect">
            <a:avLst/>
          </a:prstGeom>
        </p:spPr>
        <p:txBody>
          <a:bodyPr anchorCtr="0" anchor="t" bIns="91425" lIns="91425" spcFirstLastPara="1" rIns="91425" wrap="square" tIns="91425">
            <a:normAutofit fontScale="90000"/>
          </a:bodyPr>
          <a:lstStyle/>
          <a:p>
            <a:pPr indent="0" lvl="0" marL="0" rtl="0" algn="ctr">
              <a:lnSpc>
                <a:spcPct val="138000"/>
              </a:lnSpc>
              <a:spcBef>
                <a:spcPts val="0"/>
              </a:spcBef>
              <a:spcAft>
                <a:spcPts val="0"/>
              </a:spcAft>
              <a:buNone/>
            </a:pPr>
            <a:r>
              <a:rPr lang="tr">
                <a:solidFill>
                  <a:schemeClr val="dk1"/>
                </a:solidFill>
              </a:rPr>
              <a:t>Süper güçler</a:t>
            </a:r>
            <a:endParaRPr>
              <a:solidFill>
                <a:schemeClr val="dk1"/>
              </a:solidFill>
            </a:endParaRPr>
          </a:p>
          <a:p>
            <a:pPr indent="0" lvl="0" marL="0" rtl="0" algn="ctr">
              <a:spcBef>
                <a:spcPts val="1200"/>
              </a:spcBef>
              <a:spcAft>
                <a:spcPts val="0"/>
              </a:spcAft>
              <a:buNone/>
            </a:pPr>
            <a:r>
              <a:t/>
            </a:r>
            <a:endParaRPr>
              <a:solidFill>
                <a:schemeClr val="dk1"/>
              </a:solidFill>
            </a:endParaRPr>
          </a:p>
        </p:txBody>
      </p:sp>
      <p:sp>
        <p:nvSpPr>
          <p:cNvPr id="183" name="Google Shape;183;p30"/>
          <p:cNvSpPr txBox="1"/>
          <p:nvPr/>
        </p:nvSpPr>
        <p:spPr>
          <a:xfrm>
            <a:off x="5422100" y="468272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Comfortaa"/>
                <a:ea typeface="Comfortaa"/>
                <a:cs typeface="Comfortaa"/>
                <a:sym typeface="Comfortaa"/>
              </a:rPr>
              <a:t>Şekil 8</a:t>
            </a:r>
            <a:endParaRPr>
              <a:latin typeface="Comfortaa"/>
              <a:ea typeface="Comfortaa"/>
              <a:cs typeface="Comfortaa"/>
              <a:sym typeface="Comfortaa"/>
            </a:endParaRPr>
          </a:p>
        </p:txBody>
      </p:sp>
      <p:sp>
        <p:nvSpPr>
          <p:cNvPr id="184" name="Google Shape;184;p30"/>
          <p:cNvSpPr txBox="1"/>
          <p:nvPr/>
        </p:nvSpPr>
        <p:spPr>
          <a:xfrm>
            <a:off x="192875" y="1913763"/>
            <a:ext cx="2668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Comfortaa"/>
                <a:ea typeface="Comfortaa"/>
                <a:cs typeface="Comfortaa"/>
                <a:sym typeface="Comfortaa"/>
              </a:rPr>
              <a:t>Eğer bir oyuncu süper güç alırsa şekil 8’de sarı çizgiler ile gösterilmiş alandaki gibi süper gücün ne kadar kaldığını gösteren bir bar oluşur ve barın üstünde oyuncunun hangi özelliği aldığı yazar.</a:t>
            </a:r>
            <a:r>
              <a:rPr lang="tr">
                <a:latin typeface="Comfortaa"/>
                <a:ea typeface="Comfortaa"/>
                <a:cs typeface="Comfortaa"/>
                <a:sym typeface="Comfortaa"/>
              </a:rPr>
              <a:t>   </a:t>
            </a:r>
            <a:endParaRPr>
              <a:latin typeface="Comfortaa"/>
              <a:ea typeface="Comfortaa"/>
              <a:cs typeface="Comfortaa"/>
              <a:sym typeface="Comfortaa"/>
            </a:endParaRPr>
          </a:p>
        </p:txBody>
      </p:sp>
      <p:pic>
        <p:nvPicPr>
          <p:cNvPr id="185" name="Google Shape;185;p30"/>
          <p:cNvPicPr preferRelativeResize="0"/>
          <p:nvPr/>
        </p:nvPicPr>
        <p:blipFill>
          <a:blip r:embed="rId3">
            <a:alphaModFix/>
          </a:blip>
          <a:stretch>
            <a:fillRect/>
          </a:stretch>
        </p:blipFill>
        <p:spPr>
          <a:xfrm>
            <a:off x="3577875" y="1141500"/>
            <a:ext cx="5254423" cy="345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292850"/>
            <a:ext cx="42603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Dev Top</a:t>
            </a:r>
            <a:endParaRPr>
              <a:solidFill>
                <a:schemeClr val="dk1"/>
              </a:solidFill>
            </a:endParaRPr>
          </a:p>
        </p:txBody>
      </p:sp>
      <p:sp>
        <p:nvSpPr>
          <p:cNvPr id="191" name="Google Shape;191;p31"/>
          <p:cNvSpPr txBox="1"/>
          <p:nvPr>
            <p:ph idx="1" type="body"/>
          </p:nvPr>
        </p:nvSpPr>
        <p:spPr>
          <a:xfrm>
            <a:off x="311700" y="1307300"/>
            <a:ext cx="3999900" cy="32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solidFill>
                  <a:srgbClr val="202124"/>
                </a:solidFill>
                <a:latin typeface="Comfortaa"/>
                <a:ea typeface="Comfortaa"/>
                <a:cs typeface="Comfortaa"/>
                <a:sym typeface="Comfortaa"/>
              </a:rPr>
              <a:t>Dev top özelliği ile topun boyutu artar ve bu özellik 20 saniye sürer.</a:t>
            </a:r>
            <a:endParaRPr>
              <a:solidFill>
                <a:srgbClr val="202124"/>
              </a:solidFill>
              <a:latin typeface="Comfortaa"/>
              <a:ea typeface="Comfortaa"/>
              <a:cs typeface="Comfortaa"/>
              <a:sym typeface="Comfortaa"/>
            </a:endParaRPr>
          </a:p>
        </p:txBody>
      </p:sp>
      <p:sp>
        <p:nvSpPr>
          <p:cNvPr id="192" name="Google Shape;192;p31"/>
          <p:cNvSpPr txBox="1"/>
          <p:nvPr>
            <p:ph idx="2" type="body"/>
          </p:nvPr>
        </p:nvSpPr>
        <p:spPr>
          <a:xfrm>
            <a:off x="4832400" y="1307325"/>
            <a:ext cx="3999900" cy="32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rgbClr val="202124"/>
                </a:solidFill>
                <a:latin typeface="Comfortaa"/>
                <a:ea typeface="Comfortaa"/>
                <a:cs typeface="Comfortaa"/>
                <a:sym typeface="Comfortaa"/>
              </a:rPr>
              <a:t>Cüce </a:t>
            </a:r>
            <a:r>
              <a:rPr lang="tr">
                <a:solidFill>
                  <a:srgbClr val="202124"/>
                </a:solidFill>
                <a:latin typeface="Comfortaa"/>
                <a:ea typeface="Comfortaa"/>
                <a:cs typeface="Comfortaa"/>
                <a:sym typeface="Comfortaa"/>
              </a:rPr>
              <a:t>top özelliği ile topun boyutu azaltır ve bu özellik 20 saniye sürer.</a:t>
            </a:r>
            <a:endParaRPr>
              <a:solidFill>
                <a:srgbClr val="202124"/>
              </a:solidFill>
              <a:latin typeface="Comfortaa"/>
              <a:ea typeface="Comfortaa"/>
              <a:cs typeface="Comfortaa"/>
              <a:sym typeface="Comfortaa"/>
            </a:endParaRPr>
          </a:p>
          <a:p>
            <a:pPr indent="0" lvl="0" marL="0" rtl="0" algn="l">
              <a:spcBef>
                <a:spcPts val="1200"/>
              </a:spcBef>
              <a:spcAft>
                <a:spcPts val="1200"/>
              </a:spcAft>
              <a:buNone/>
            </a:pPr>
            <a:r>
              <a:t/>
            </a:r>
            <a:endParaRPr>
              <a:solidFill>
                <a:schemeClr val="dk1"/>
              </a:solidFill>
            </a:endParaRPr>
          </a:p>
        </p:txBody>
      </p:sp>
      <p:pic>
        <p:nvPicPr>
          <p:cNvPr id="193" name="Google Shape;193;p31"/>
          <p:cNvPicPr preferRelativeResize="0"/>
          <p:nvPr/>
        </p:nvPicPr>
        <p:blipFill rotWithShape="1">
          <a:blip r:embed="rId3">
            <a:alphaModFix/>
          </a:blip>
          <a:srcRect b="0" l="5508" r="0" t="0"/>
          <a:stretch/>
        </p:blipFill>
        <p:spPr>
          <a:xfrm>
            <a:off x="2495650" y="2782900"/>
            <a:ext cx="2003325" cy="1689150"/>
          </a:xfrm>
          <a:prstGeom prst="rect">
            <a:avLst/>
          </a:prstGeom>
          <a:noFill/>
          <a:ln>
            <a:noFill/>
          </a:ln>
        </p:spPr>
      </p:pic>
      <p:pic>
        <p:nvPicPr>
          <p:cNvPr id="194" name="Google Shape;194;p31"/>
          <p:cNvPicPr preferRelativeResize="0"/>
          <p:nvPr/>
        </p:nvPicPr>
        <p:blipFill>
          <a:blip r:embed="rId4">
            <a:alphaModFix/>
          </a:blip>
          <a:stretch>
            <a:fillRect/>
          </a:stretch>
        </p:blipFill>
        <p:spPr>
          <a:xfrm>
            <a:off x="116850" y="2812850"/>
            <a:ext cx="1913350" cy="1629275"/>
          </a:xfrm>
          <a:prstGeom prst="rect">
            <a:avLst/>
          </a:prstGeom>
          <a:noFill/>
          <a:ln>
            <a:noFill/>
          </a:ln>
        </p:spPr>
      </p:pic>
      <p:sp>
        <p:nvSpPr>
          <p:cNvPr id="195" name="Google Shape;195;p31"/>
          <p:cNvSpPr/>
          <p:nvPr/>
        </p:nvSpPr>
        <p:spPr>
          <a:xfrm>
            <a:off x="2102125" y="3381025"/>
            <a:ext cx="321600" cy="49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endParaRPr>
          </a:p>
        </p:txBody>
      </p:sp>
      <p:sp>
        <p:nvSpPr>
          <p:cNvPr id="196" name="Google Shape;196;p31"/>
          <p:cNvSpPr txBox="1"/>
          <p:nvPr>
            <p:ph type="title"/>
          </p:nvPr>
        </p:nvSpPr>
        <p:spPr>
          <a:xfrm>
            <a:off x="4572000" y="292850"/>
            <a:ext cx="42603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Cüce top</a:t>
            </a:r>
            <a:endParaRPr>
              <a:solidFill>
                <a:schemeClr val="dk1"/>
              </a:solidFill>
            </a:endParaRPr>
          </a:p>
        </p:txBody>
      </p:sp>
      <p:pic>
        <p:nvPicPr>
          <p:cNvPr id="197" name="Google Shape;197;p31"/>
          <p:cNvPicPr preferRelativeResize="0"/>
          <p:nvPr/>
        </p:nvPicPr>
        <p:blipFill>
          <a:blip r:embed="rId5">
            <a:alphaModFix/>
          </a:blip>
          <a:stretch>
            <a:fillRect/>
          </a:stretch>
        </p:blipFill>
        <p:spPr>
          <a:xfrm>
            <a:off x="7166249" y="2798362"/>
            <a:ext cx="1913350" cy="1658237"/>
          </a:xfrm>
          <a:prstGeom prst="rect">
            <a:avLst/>
          </a:prstGeom>
          <a:noFill/>
          <a:ln>
            <a:noFill/>
          </a:ln>
        </p:spPr>
      </p:pic>
      <p:pic>
        <p:nvPicPr>
          <p:cNvPr id="198" name="Google Shape;198;p31"/>
          <p:cNvPicPr preferRelativeResize="0"/>
          <p:nvPr/>
        </p:nvPicPr>
        <p:blipFill>
          <a:blip r:embed="rId4">
            <a:alphaModFix/>
          </a:blip>
          <a:stretch>
            <a:fillRect/>
          </a:stretch>
        </p:blipFill>
        <p:spPr>
          <a:xfrm>
            <a:off x="4704219" y="2782913"/>
            <a:ext cx="1983668" cy="1689150"/>
          </a:xfrm>
          <a:prstGeom prst="rect">
            <a:avLst/>
          </a:prstGeom>
          <a:noFill/>
          <a:ln>
            <a:noFill/>
          </a:ln>
        </p:spPr>
      </p:pic>
      <p:sp>
        <p:nvSpPr>
          <p:cNvPr id="199" name="Google Shape;199;p31"/>
          <p:cNvSpPr/>
          <p:nvPr/>
        </p:nvSpPr>
        <p:spPr>
          <a:xfrm>
            <a:off x="6766263" y="3381025"/>
            <a:ext cx="321600" cy="49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endParaRPr>
          </a:p>
        </p:txBody>
      </p:sp>
      <p:cxnSp>
        <p:nvCxnSpPr>
          <p:cNvPr id="200" name="Google Shape;200;p31"/>
          <p:cNvCxnSpPr/>
          <p:nvPr/>
        </p:nvCxnSpPr>
        <p:spPr>
          <a:xfrm>
            <a:off x="4581950" y="316500"/>
            <a:ext cx="39300" cy="451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dk1"/>
                </a:solidFill>
              </a:rPr>
              <a:t>TAnım</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5346125" y="1842325"/>
            <a:ext cx="3109521" cy="1607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75" y="101975"/>
            <a:ext cx="42330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Dev kale</a:t>
            </a:r>
            <a:endParaRPr>
              <a:solidFill>
                <a:schemeClr val="dk1"/>
              </a:solidFill>
            </a:endParaRPr>
          </a:p>
          <a:p>
            <a:pPr indent="0" lvl="0" marL="0" rtl="0" algn="ctr">
              <a:spcBef>
                <a:spcPts val="0"/>
              </a:spcBef>
              <a:spcAft>
                <a:spcPts val="0"/>
              </a:spcAft>
              <a:buNone/>
            </a:pPr>
            <a:r>
              <a:t/>
            </a:r>
            <a:endParaRPr>
              <a:solidFill>
                <a:schemeClr val="dk1"/>
              </a:solidFill>
            </a:endParaRPr>
          </a:p>
        </p:txBody>
      </p:sp>
      <p:pic>
        <p:nvPicPr>
          <p:cNvPr id="206" name="Google Shape;206;p32"/>
          <p:cNvPicPr preferRelativeResize="0"/>
          <p:nvPr/>
        </p:nvPicPr>
        <p:blipFill>
          <a:blip r:embed="rId3">
            <a:alphaModFix/>
          </a:blip>
          <a:stretch>
            <a:fillRect/>
          </a:stretch>
        </p:blipFill>
        <p:spPr>
          <a:xfrm>
            <a:off x="502025" y="3177874"/>
            <a:ext cx="2339499" cy="1847359"/>
          </a:xfrm>
          <a:prstGeom prst="rect">
            <a:avLst/>
          </a:prstGeom>
          <a:noFill/>
          <a:ln>
            <a:noFill/>
          </a:ln>
        </p:spPr>
      </p:pic>
      <p:pic>
        <p:nvPicPr>
          <p:cNvPr id="207" name="Google Shape;207;p32"/>
          <p:cNvPicPr preferRelativeResize="0"/>
          <p:nvPr/>
        </p:nvPicPr>
        <p:blipFill>
          <a:blip r:embed="rId4">
            <a:alphaModFix/>
          </a:blip>
          <a:stretch>
            <a:fillRect/>
          </a:stretch>
        </p:blipFill>
        <p:spPr>
          <a:xfrm>
            <a:off x="3482622" y="2094599"/>
            <a:ext cx="2178751" cy="1500000"/>
          </a:xfrm>
          <a:prstGeom prst="rect">
            <a:avLst/>
          </a:prstGeom>
          <a:noFill/>
          <a:ln>
            <a:noFill/>
          </a:ln>
        </p:spPr>
      </p:pic>
      <p:sp>
        <p:nvSpPr>
          <p:cNvPr id="208" name="Google Shape;208;p32"/>
          <p:cNvSpPr txBox="1"/>
          <p:nvPr>
            <p:ph idx="1" type="body"/>
          </p:nvPr>
        </p:nvSpPr>
        <p:spPr>
          <a:xfrm>
            <a:off x="544875" y="810350"/>
            <a:ext cx="3999900" cy="801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b="1" lang="tr">
                <a:solidFill>
                  <a:srgbClr val="202124"/>
                </a:solidFill>
                <a:latin typeface="Comfortaa"/>
                <a:ea typeface="Comfortaa"/>
                <a:cs typeface="Comfortaa"/>
                <a:sym typeface="Comfortaa"/>
              </a:rPr>
              <a:t>Oyuncu dev kale gücünü alınca rakibin kalesi büyür bu halde o</a:t>
            </a:r>
            <a:r>
              <a:rPr b="1" lang="tr">
                <a:solidFill>
                  <a:srgbClr val="202124"/>
                </a:solidFill>
                <a:latin typeface="Comfortaa"/>
                <a:ea typeface="Comfortaa"/>
                <a:cs typeface="Comfortaa"/>
                <a:sym typeface="Comfortaa"/>
              </a:rPr>
              <a:t>yuncu </a:t>
            </a:r>
            <a:r>
              <a:rPr b="1" lang="tr">
                <a:solidFill>
                  <a:srgbClr val="202124"/>
                </a:solidFill>
                <a:latin typeface="Comfortaa"/>
                <a:ea typeface="Comfortaa"/>
                <a:cs typeface="Comfortaa"/>
                <a:sym typeface="Comfortaa"/>
              </a:rPr>
              <a:t>daha kolay gol atabilir. Bu özellik 20 saniye boyunca sürer.</a:t>
            </a:r>
            <a:endParaRPr b="1">
              <a:solidFill>
                <a:srgbClr val="202124"/>
              </a:solidFill>
              <a:latin typeface="Comfortaa"/>
              <a:ea typeface="Comfortaa"/>
              <a:cs typeface="Comfortaa"/>
              <a:sym typeface="Comfortaa"/>
            </a:endParaRPr>
          </a:p>
        </p:txBody>
      </p:sp>
      <p:sp>
        <p:nvSpPr>
          <p:cNvPr id="209" name="Google Shape;209;p32"/>
          <p:cNvSpPr/>
          <p:nvPr/>
        </p:nvSpPr>
        <p:spPr>
          <a:xfrm>
            <a:off x="749125" y="3460700"/>
            <a:ext cx="665400" cy="1142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4CCCC"/>
              </a:highlight>
            </a:endParaRPr>
          </a:p>
        </p:txBody>
      </p:sp>
      <p:sp>
        <p:nvSpPr>
          <p:cNvPr id="210" name="Google Shape;210;p32"/>
          <p:cNvSpPr txBox="1"/>
          <p:nvPr>
            <p:ph type="title"/>
          </p:nvPr>
        </p:nvSpPr>
        <p:spPr>
          <a:xfrm>
            <a:off x="4544775" y="55975"/>
            <a:ext cx="4233000" cy="84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Cüce Kale</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211" name="Google Shape;211;p32"/>
          <p:cNvSpPr/>
          <p:nvPr/>
        </p:nvSpPr>
        <p:spPr>
          <a:xfrm rot="2053447">
            <a:off x="5759010" y="2613393"/>
            <a:ext cx="473124" cy="49301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endParaRPr>
          </a:p>
        </p:txBody>
      </p:sp>
      <p:sp>
        <p:nvSpPr>
          <p:cNvPr id="212" name="Google Shape;212;p32"/>
          <p:cNvSpPr/>
          <p:nvPr/>
        </p:nvSpPr>
        <p:spPr>
          <a:xfrm rot="9283337">
            <a:off x="2868067" y="2662300"/>
            <a:ext cx="525519" cy="45117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124"/>
              </a:solidFill>
            </a:endParaRPr>
          </a:p>
        </p:txBody>
      </p:sp>
      <p:pic>
        <p:nvPicPr>
          <p:cNvPr id="213" name="Google Shape;213;p32"/>
          <p:cNvPicPr preferRelativeResize="0"/>
          <p:nvPr/>
        </p:nvPicPr>
        <p:blipFill>
          <a:blip r:embed="rId5">
            <a:alphaModFix/>
          </a:blip>
          <a:stretch>
            <a:fillRect/>
          </a:stretch>
        </p:blipFill>
        <p:spPr>
          <a:xfrm>
            <a:off x="6345076" y="3100250"/>
            <a:ext cx="2589249" cy="1863600"/>
          </a:xfrm>
          <a:prstGeom prst="rect">
            <a:avLst/>
          </a:prstGeom>
          <a:noFill/>
          <a:ln>
            <a:noFill/>
          </a:ln>
        </p:spPr>
      </p:pic>
      <p:sp>
        <p:nvSpPr>
          <p:cNvPr id="214" name="Google Shape;214;p32"/>
          <p:cNvSpPr/>
          <p:nvPr/>
        </p:nvSpPr>
        <p:spPr>
          <a:xfrm>
            <a:off x="6677950" y="3418175"/>
            <a:ext cx="575100" cy="987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4CCCC"/>
              </a:highlight>
            </a:endParaRPr>
          </a:p>
        </p:txBody>
      </p:sp>
      <p:sp>
        <p:nvSpPr>
          <p:cNvPr id="215" name="Google Shape;215;p32"/>
          <p:cNvSpPr txBox="1"/>
          <p:nvPr>
            <p:ph idx="1" type="body"/>
          </p:nvPr>
        </p:nvSpPr>
        <p:spPr>
          <a:xfrm>
            <a:off x="4661325" y="810350"/>
            <a:ext cx="3999900" cy="801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b="1" lang="tr">
                <a:solidFill>
                  <a:srgbClr val="202124"/>
                </a:solidFill>
                <a:latin typeface="Comfortaa"/>
                <a:ea typeface="Comfortaa"/>
                <a:cs typeface="Comfortaa"/>
                <a:sym typeface="Comfortaa"/>
              </a:rPr>
              <a:t>Oyuncu cüce  kale gücünü alınca kendi kalesi küçülür bu halde rakip oyuncunun gol atabilmesi zorlaşır. .</a:t>
            </a:r>
            <a:r>
              <a:rPr b="1" lang="tr">
                <a:solidFill>
                  <a:srgbClr val="202124"/>
                </a:solidFill>
                <a:latin typeface="Comfortaa"/>
                <a:ea typeface="Comfortaa"/>
                <a:cs typeface="Comfortaa"/>
                <a:sym typeface="Comfortaa"/>
              </a:rPr>
              <a:t>Bu özellik 20 saniye boyunca sürer..</a:t>
            </a:r>
            <a:endParaRPr b="1">
              <a:solidFill>
                <a:srgbClr val="202124"/>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292850"/>
            <a:ext cx="42603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Buz topu</a:t>
            </a:r>
            <a:endParaRPr>
              <a:solidFill>
                <a:schemeClr val="dk1"/>
              </a:solidFill>
            </a:endParaRPr>
          </a:p>
        </p:txBody>
      </p:sp>
      <p:pic>
        <p:nvPicPr>
          <p:cNvPr id="221" name="Google Shape;221;p33"/>
          <p:cNvPicPr preferRelativeResize="0"/>
          <p:nvPr/>
        </p:nvPicPr>
        <p:blipFill>
          <a:blip r:embed="rId3">
            <a:alphaModFix/>
          </a:blip>
          <a:stretch>
            <a:fillRect/>
          </a:stretch>
        </p:blipFill>
        <p:spPr>
          <a:xfrm>
            <a:off x="4788025" y="2624200"/>
            <a:ext cx="3828250" cy="2307825"/>
          </a:xfrm>
          <a:prstGeom prst="rect">
            <a:avLst/>
          </a:prstGeom>
          <a:noFill/>
          <a:ln>
            <a:noFill/>
          </a:ln>
        </p:spPr>
      </p:pic>
      <p:pic>
        <p:nvPicPr>
          <p:cNvPr id="222" name="Google Shape;222;p33"/>
          <p:cNvPicPr preferRelativeResize="0"/>
          <p:nvPr/>
        </p:nvPicPr>
        <p:blipFill>
          <a:blip r:embed="rId4">
            <a:alphaModFix/>
          </a:blip>
          <a:stretch>
            <a:fillRect/>
          </a:stretch>
        </p:blipFill>
        <p:spPr>
          <a:xfrm>
            <a:off x="311700" y="2761825"/>
            <a:ext cx="3632319" cy="2170196"/>
          </a:xfrm>
          <a:prstGeom prst="rect">
            <a:avLst/>
          </a:prstGeom>
          <a:noFill/>
          <a:ln>
            <a:noFill/>
          </a:ln>
        </p:spPr>
      </p:pic>
      <p:sp>
        <p:nvSpPr>
          <p:cNvPr id="223" name="Google Shape;223;p33"/>
          <p:cNvSpPr txBox="1"/>
          <p:nvPr>
            <p:ph idx="1" type="body"/>
          </p:nvPr>
        </p:nvSpPr>
        <p:spPr>
          <a:xfrm>
            <a:off x="311700" y="1157275"/>
            <a:ext cx="3999900" cy="32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solidFill>
                  <a:srgbClr val="202124"/>
                </a:solidFill>
                <a:latin typeface="Comfortaa"/>
                <a:ea typeface="Comfortaa"/>
                <a:cs typeface="Comfortaa"/>
                <a:sym typeface="Comfortaa"/>
              </a:rPr>
              <a:t>Buz topu özelliği alan oyuncu, rakip oyuncunun topa vurmasını engeller. Rakibin oyuncusu topa vurduğunda top sadece kımıldar ama topu normal hızla hareket ettiremez. Bu özellik 7 saniye boyunca sürer.</a:t>
            </a:r>
            <a:endParaRPr>
              <a:solidFill>
                <a:srgbClr val="202124"/>
              </a:solidFill>
              <a:latin typeface="Comfortaa"/>
              <a:ea typeface="Comfortaa"/>
              <a:cs typeface="Comfortaa"/>
              <a:sym typeface="Comfortaa"/>
            </a:endParaRPr>
          </a:p>
        </p:txBody>
      </p:sp>
      <p:sp>
        <p:nvSpPr>
          <p:cNvPr id="224" name="Google Shape;224;p33"/>
          <p:cNvSpPr txBox="1"/>
          <p:nvPr>
            <p:ph type="title"/>
          </p:nvPr>
        </p:nvSpPr>
        <p:spPr>
          <a:xfrm>
            <a:off x="4572000" y="292850"/>
            <a:ext cx="42603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ATEŞ TOPU</a:t>
            </a:r>
            <a:endParaRPr>
              <a:solidFill>
                <a:schemeClr val="dk1"/>
              </a:solidFill>
            </a:endParaRPr>
          </a:p>
        </p:txBody>
      </p:sp>
      <p:sp>
        <p:nvSpPr>
          <p:cNvPr id="225" name="Google Shape;225;p33"/>
          <p:cNvSpPr txBox="1"/>
          <p:nvPr>
            <p:ph idx="1" type="body"/>
          </p:nvPr>
        </p:nvSpPr>
        <p:spPr>
          <a:xfrm>
            <a:off x="4788025" y="1246250"/>
            <a:ext cx="3999900" cy="32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solidFill>
                  <a:srgbClr val="202124"/>
                </a:solidFill>
                <a:latin typeface="Comfortaa"/>
                <a:ea typeface="Comfortaa"/>
                <a:cs typeface="Comfortaa"/>
                <a:sym typeface="Comfortaa"/>
              </a:rPr>
              <a:t>Ateş topu özelliği alan oyuncu şut attığında top oyuncunun normal şut hızından daha hızlı gider. Bu özellik 10 saniye boyunca sürer.</a:t>
            </a:r>
            <a:endParaRPr>
              <a:solidFill>
                <a:srgbClr val="202124"/>
              </a:solidFill>
              <a:latin typeface="Comfortaa"/>
              <a:ea typeface="Comfortaa"/>
              <a:cs typeface="Comfortaa"/>
              <a:sym typeface="Comfortaa"/>
            </a:endParaRPr>
          </a:p>
        </p:txBody>
      </p:sp>
      <p:cxnSp>
        <p:nvCxnSpPr>
          <p:cNvPr id="226" name="Google Shape;226;p33"/>
          <p:cNvCxnSpPr/>
          <p:nvPr/>
        </p:nvCxnSpPr>
        <p:spPr>
          <a:xfrm>
            <a:off x="4422150" y="316500"/>
            <a:ext cx="39300" cy="451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solidFill>
                  <a:schemeClr val="dk1"/>
                </a:solidFill>
              </a:rPr>
              <a:t>dev ve cüce oyuncu</a:t>
            </a:r>
            <a:endParaRPr>
              <a:solidFill>
                <a:schemeClr val="dk1"/>
              </a:solidFill>
            </a:endParaRPr>
          </a:p>
        </p:txBody>
      </p:sp>
      <p:sp>
        <p:nvSpPr>
          <p:cNvPr id="232" name="Google Shape;232;p34"/>
          <p:cNvSpPr txBox="1"/>
          <p:nvPr>
            <p:ph idx="1" type="body"/>
          </p:nvPr>
        </p:nvSpPr>
        <p:spPr>
          <a:xfrm>
            <a:off x="311700" y="1307300"/>
            <a:ext cx="3999900" cy="112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tr">
                <a:solidFill>
                  <a:srgbClr val="202124"/>
                </a:solidFill>
                <a:latin typeface="Comfortaa"/>
                <a:ea typeface="Comfortaa"/>
                <a:cs typeface="Comfortaa"/>
                <a:sym typeface="Comfortaa"/>
              </a:rPr>
              <a:t>Dev oyuncu özelliğini alan oyuncu kendi boyutu büyütür. Bu özellik 20 saniye boyunca sürer.</a:t>
            </a:r>
            <a:endParaRPr>
              <a:solidFill>
                <a:srgbClr val="202124"/>
              </a:solidFill>
              <a:latin typeface="Comfortaa"/>
              <a:ea typeface="Comfortaa"/>
              <a:cs typeface="Comfortaa"/>
              <a:sym typeface="Comfortaa"/>
            </a:endParaRPr>
          </a:p>
        </p:txBody>
      </p:sp>
      <p:sp>
        <p:nvSpPr>
          <p:cNvPr id="233" name="Google Shape;233;p34"/>
          <p:cNvSpPr txBox="1"/>
          <p:nvPr>
            <p:ph idx="2" type="body"/>
          </p:nvPr>
        </p:nvSpPr>
        <p:spPr>
          <a:xfrm>
            <a:off x="4832400" y="1307325"/>
            <a:ext cx="3999900" cy="1003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tr">
                <a:solidFill>
                  <a:srgbClr val="202124"/>
                </a:solidFill>
                <a:latin typeface="Comfortaa"/>
                <a:ea typeface="Comfortaa"/>
                <a:cs typeface="Comfortaa"/>
                <a:sym typeface="Comfortaa"/>
              </a:rPr>
              <a:t>Cüce </a:t>
            </a:r>
            <a:r>
              <a:rPr lang="tr">
                <a:solidFill>
                  <a:srgbClr val="202124"/>
                </a:solidFill>
                <a:latin typeface="Comfortaa"/>
                <a:ea typeface="Comfortaa"/>
                <a:cs typeface="Comfortaa"/>
                <a:sym typeface="Comfortaa"/>
              </a:rPr>
              <a:t>oyuncu özelliğini alan oyuncu rakip oyuncunun boyutu küçültür. Bu özellik 20 saniye boyunca sürer.</a:t>
            </a:r>
            <a:endParaRPr>
              <a:solidFill>
                <a:srgbClr val="202124"/>
              </a:solidFill>
              <a:latin typeface="Comfortaa"/>
              <a:ea typeface="Comfortaa"/>
              <a:cs typeface="Comfortaa"/>
              <a:sym typeface="Comfortaa"/>
            </a:endParaRPr>
          </a:p>
        </p:txBody>
      </p:sp>
      <p:pic>
        <p:nvPicPr>
          <p:cNvPr id="234" name="Google Shape;234;p34"/>
          <p:cNvPicPr preferRelativeResize="0"/>
          <p:nvPr/>
        </p:nvPicPr>
        <p:blipFill>
          <a:blip r:embed="rId3">
            <a:alphaModFix/>
          </a:blip>
          <a:stretch>
            <a:fillRect/>
          </a:stretch>
        </p:blipFill>
        <p:spPr>
          <a:xfrm>
            <a:off x="518176" y="2571750"/>
            <a:ext cx="3198800" cy="2217350"/>
          </a:xfrm>
          <a:prstGeom prst="rect">
            <a:avLst/>
          </a:prstGeom>
          <a:noFill/>
          <a:ln>
            <a:noFill/>
          </a:ln>
        </p:spPr>
      </p:pic>
      <p:pic>
        <p:nvPicPr>
          <p:cNvPr id="235" name="Google Shape;235;p34"/>
          <p:cNvPicPr preferRelativeResize="0"/>
          <p:nvPr/>
        </p:nvPicPr>
        <p:blipFill>
          <a:blip r:embed="rId4">
            <a:alphaModFix/>
          </a:blip>
          <a:stretch>
            <a:fillRect/>
          </a:stretch>
        </p:blipFill>
        <p:spPr>
          <a:xfrm>
            <a:off x="5223875" y="2687775"/>
            <a:ext cx="3128476" cy="1985275"/>
          </a:xfrm>
          <a:prstGeom prst="rect">
            <a:avLst/>
          </a:prstGeom>
          <a:noFill/>
          <a:ln>
            <a:noFill/>
          </a:ln>
        </p:spPr>
      </p:pic>
      <p:sp>
        <p:nvSpPr>
          <p:cNvPr id="236" name="Google Shape;236;p34"/>
          <p:cNvSpPr/>
          <p:nvPr/>
        </p:nvSpPr>
        <p:spPr>
          <a:xfrm>
            <a:off x="2552925" y="4082900"/>
            <a:ext cx="281400" cy="287700"/>
          </a:xfrm>
          <a:prstGeom prst="ellipse">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txBox="1"/>
          <p:nvPr/>
        </p:nvSpPr>
        <p:spPr>
          <a:xfrm>
            <a:off x="2421725" y="3521950"/>
            <a:ext cx="1490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latin typeface="Source Code Pro"/>
                <a:ea typeface="Source Code Pro"/>
                <a:cs typeface="Source Code Pro"/>
                <a:sym typeface="Source Code Pro"/>
              </a:rPr>
              <a:t>Normalde boyutu</a:t>
            </a:r>
            <a:endParaRPr>
              <a:latin typeface="Source Code Pro"/>
              <a:ea typeface="Source Code Pro"/>
              <a:cs typeface="Source Code Pro"/>
              <a:sym typeface="Source Code Pro"/>
            </a:endParaRPr>
          </a:p>
        </p:txBody>
      </p:sp>
      <p:sp>
        <p:nvSpPr>
          <p:cNvPr id="238" name="Google Shape;238;p34"/>
          <p:cNvSpPr/>
          <p:nvPr/>
        </p:nvSpPr>
        <p:spPr>
          <a:xfrm>
            <a:off x="6562950" y="4181725"/>
            <a:ext cx="281400" cy="287700"/>
          </a:xfrm>
          <a:prstGeom prst="ellipse">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txBox="1"/>
          <p:nvPr/>
        </p:nvSpPr>
        <p:spPr>
          <a:xfrm>
            <a:off x="6844350" y="3663650"/>
            <a:ext cx="149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Source Code Pro"/>
                <a:ea typeface="Source Code Pro"/>
                <a:cs typeface="Source Code Pro"/>
                <a:sym typeface="Source Code Pro"/>
              </a:rPr>
              <a:t>Normalde boyutu</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lnSpc>
                <a:spcPct val="138000"/>
              </a:lnSpc>
              <a:spcBef>
                <a:spcPts val="0"/>
              </a:spcBef>
              <a:spcAft>
                <a:spcPts val="0"/>
              </a:spcAft>
              <a:buNone/>
            </a:pPr>
            <a:r>
              <a:t/>
            </a:r>
            <a:endParaRPr sz="4200">
              <a:solidFill>
                <a:schemeClr val="dk1"/>
              </a:solidFill>
            </a:endParaRPr>
          </a:p>
          <a:p>
            <a:pPr indent="0" lvl="0" marL="0" rtl="0" algn="ctr">
              <a:lnSpc>
                <a:spcPct val="138000"/>
              </a:lnSpc>
              <a:spcBef>
                <a:spcPts val="1200"/>
              </a:spcBef>
              <a:spcAft>
                <a:spcPts val="0"/>
              </a:spcAft>
              <a:buNone/>
            </a:pPr>
            <a:r>
              <a:rPr lang="tr" sz="4200">
                <a:solidFill>
                  <a:schemeClr val="dk1"/>
                </a:solidFill>
              </a:rPr>
              <a:t>Winner Ekranı</a:t>
            </a:r>
            <a:endParaRPr sz="4200">
              <a:solidFill>
                <a:schemeClr val="dk1"/>
              </a:solidFill>
            </a:endParaRPr>
          </a:p>
          <a:p>
            <a:pPr indent="0" lvl="0" marL="0" rtl="0" algn="ctr">
              <a:spcBef>
                <a:spcPts val="1200"/>
              </a:spcBef>
              <a:spcAft>
                <a:spcPts val="0"/>
              </a:spcAft>
              <a:buNone/>
            </a:pPr>
            <a:r>
              <a:t/>
            </a:r>
            <a:endParaRPr/>
          </a:p>
        </p:txBody>
      </p:sp>
      <p:sp>
        <p:nvSpPr>
          <p:cNvPr id="245" name="Google Shape;245;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123800"/>
            <a:ext cx="8520600" cy="801000"/>
          </a:xfrm>
          <a:prstGeom prst="rect">
            <a:avLst/>
          </a:prstGeom>
        </p:spPr>
        <p:txBody>
          <a:bodyPr anchorCtr="0" anchor="t" bIns="91425" lIns="91425" spcFirstLastPara="1" rIns="91425" wrap="square" tIns="91425">
            <a:normAutofit fontScale="90000"/>
          </a:bodyPr>
          <a:lstStyle/>
          <a:p>
            <a:pPr indent="0" lvl="0" marL="0" rtl="0" algn="ctr">
              <a:lnSpc>
                <a:spcPct val="138000"/>
              </a:lnSpc>
              <a:spcBef>
                <a:spcPts val="0"/>
              </a:spcBef>
              <a:spcAft>
                <a:spcPts val="0"/>
              </a:spcAft>
              <a:buNone/>
            </a:pPr>
            <a:r>
              <a:rPr lang="tr">
                <a:solidFill>
                  <a:schemeClr val="dk1"/>
                </a:solidFill>
              </a:rPr>
              <a:t>Winner Ekranı</a:t>
            </a:r>
            <a:endParaRPr>
              <a:solidFill>
                <a:schemeClr val="dk1"/>
              </a:solidFill>
            </a:endParaRPr>
          </a:p>
          <a:p>
            <a:pPr indent="0" lvl="0" marL="0" rtl="0" algn="ctr">
              <a:spcBef>
                <a:spcPts val="1200"/>
              </a:spcBef>
              <a:spcAft>
                <a:spcPts val="0"/>
              </a:spcAft>
              <a:buNone/>
            </a:pPr>
            <a:r>
              <a:t/>
            </a:r>
            <a:endParaRPr>
              <a:solidFill>
                <a:schemeClr val="dk1"/>
              </a:solidFill>
            </a:endParaRPr>
          </a:p>
        </p:txBody>
      </p:sp>
      <p:pic>
        <p:nvPicPr>
          <p:cNvPr id="251" name="Google Shape;251;p36"/>
          <p:cNvPicPr preferRelativeResize="0"/>
          <p:nvPr/>
        </p:nvPicPr>
        <p:blipFill>
          <a:blip r:embed="rId3">
            <a:alphaModFix/>
          </a:blip>
          <a:stretch>
            <a:fillRect/>
          </a:stretch>
        </p:blipFill>
        <p:spPr>
          <a:xfrm>
            <a:off x="975213" y="995100"/>
            <a:ext cx="7193563" cy="3744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lnSpc>
                <a:spcPct val="138000"/>
              </a:lnSpc>
              <a:spcBef>
                <a:spcPts val="0"/>
              </a:spcBef>
              <a:spcAft>
                <a:spcPts val="0"/>
              </a:spcAft>
              <a:buNone/>
            </a:pPr>
            <a:r>
              <a:t/>
            </a:r>
            <a:endParaRPr sz="4200">
              <a:solidFill>
                <a:schemeClr val="dk1"/>
              </a:solidFill>
            </a:endParaRPr>
          </a:p>
          <a:p>
            <a:pPr indent="0" lvl="0" marL="0" rtl="0" algn="ctr">
              <a:lnSpc>
                <a:spcPct val="138000"/>
              </a:lnSpc>
              <a:spcBef>
                <a:spcPts val="1200"/>
              </a:spcBef>
              <a:spcAft>
                <a:spcPts val="0"/>
              </a:spcAft>
              <a:buNone/>
            </a:pPr>
            <a:r>
              <a:rPr lang="tr" sz="4200">
                <a:solidFill>
                  <a:schemeClr val="dk1"/>
                </a:solidFill>
              </a:rPr>
              <a:t>Github</a:t>
            </a:r>
            <a:endParaRPr sz="4200">
              <a:solidFill>
                <a:schemeClr val="dk1"/>
              </a:solidFill>
            </a:endParaRPr>
          </a:p>
          <a:p>
            <a:pPr indent="0" lvl="0" marL="0" rtl="0" algn="ctr">
              <a:spcBef>
                <a:spcPts val="1200"/>
              </a:spcBef>
              <a:spcAft>
                <a:spcPts val="0"/>
              </a:spcAft>
              <a:buNone/>
            </a:pPr>
            <a:r>
              <a:t/>
            </a:r>
            <a:endParaRPr/>
          </a:p>
        </p:txBody>
      </p:sp>
      <p:sp>
        <p:nvSpPr>
          <p:cNvPr id="257" name="Google Shape;257;p37"/>
          <p:cNvSpPr txBox="1"/>
          <p:nvPr>
            <p:ph idx="2" type="body"/>
          </p:nvPr>
        </p:nvSpPr>
        <p:spPr>
          <a:xfrm>
            <a:off x="4048500" y="1714050"/>
            <a:ext cx="5587800" cy="15168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rPr lang="tr" sz="1500">
                <a:solidFill>
                  <a:schemeClr val="lt1"/>
                </a:solidFill>
                <a:latin typeface="Arial"/>
                <a:ea typeface="Arial"/>
                <a:cs typeface="Arial"/>
                <a:sym typeface="Arial"/>
              </a:rPr>
              <a:t>https://github.com/AhmetFarukAlkan/Hockball</a:t>
            </a:r>
            <a:endParaRPr sz="2100">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670425"/>
            <a:ext cx="3999900" cy="2828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tr" sz="2100">
                <a:solidFill>
                  <a:srgbClr val="202124"/>
                </a:solidFill>
                <a:latin typeface="Comfortaa"/>
                <a:ea typeface="Comfortaa"/>
                <a:cs typeface="Comfortaa"/>
                <a:sym typeface="Comfortaa"/>
              </a:rPr>
              <a:t>Python dilinde yazılmış</a:t>
            </a:r>
            <a:endParaRPr sz="2100">
              <a:solidFill>
                <a:srgbClr val="202124"/>
              </a:solidFill>
              <a:latin typeface="Comfortaa"/>
              <a:ea typeface="Comfortaa"/>
              <a:cs typeface="Comfortaa"/>
              <a:sym typeface="Comfortaa"/>
            </a:endParaRPr>
          </a:p>
          <a:p>
            <a:pPr indent="0" lvl="0" marL="0" rtl="0" algn="l">
              <a:spcBef>
                <a:spcPts val="1200"/>
              </a:spcBef>
              <a:spcAft>
                <a:spcPts val="0"/>
              </a:spcAft>
              <a:buNone/>
            </a:pPr>
            <a:r>
              <a:rPr lang="tr" sz="2100">
                <a:solidFill>
                  <a:srgbClr val="202124"/>
                </a:solidFill>
                <a:latin typeface="Comfortaa"/>
                <a:ea typeface="Comfortaa"/>
                <a:cs typeface="Comfortaa"/>
                <a:sym typeface="Comfortaa"/>
              </a:rPr>
              <a:t>Çok oyunculu 2D bir futbol oyunu</a:t>
            </a:r>
            <a:endParaRPr sz="2100">
              <a:solidFill>
                <a:srgbClr val="202124"/>
              </a:solidFill>
              <a:latin typeface="Comfortaa"/>
              <a:ea typeface="Comfortaa"/>
              <a:cs typeface="Comfortaa"/>
              <a:sym typeface="Comfortaa"/>
            </a:endParaRPr>
          </a:p>
          <a:p>
            <a:pPr indent="0" lvl="0" marL="0" rtl="0" algn="l">
              <a:spcBef>
                <a:spcPts val="1200"/>
              </a:spcBef>
              <a:spcAft>
                <a:spcPts val="0"/>
              </a:spcAft>
              <a:buNone/>
            </a:pPr>
            <a:r>
              <a:rPr lang="tr" sz="2100">
                <a:solidFill>
                  <a:srgbClr val="202124"/>
                </a:solidFill>
                <a:latin typeface="Comfortaa"/>
                <a:ea typeface="Comfortaa"/>
                <a:cs typeface="Comfortaa"/>
                <a:sym typeface="Comfortaa"/>
              </a:rPr>
              <a:t>Grafik üzerinde inşa edilmiş</a:t>
            </a:r>
            <a:endParaRPr sz="2100">
              <a:solidFill>
                <a:srgbClr val="202124"/>
              </a:solidFill>
              <a:latin typeface="Comfortaa"/>
              <a:ea typeface="Comfortaa"/>
              <a:cs typeface="Comfortaa"/>
              <a:sym typeface="Comfortaa"/>
            </a:endParaRPr>
          </a:p>
          <a:p>
            <a:pPr indent="0" lvl="0" marL="0" rtl="0" algn="l">
              <a:spcBef>
                <a:spcPts val="1200"/>
              </a:spcBef>
              <a:spcAft>
                <a:spcPts val="1200"/>
              </a:spcAft>
              <a:buNone/>
            </a:pPr>
            <a:r>
              <a:rPr lang="tr" sz="2100">
                <a:solidFill>
                  <a:srgbClr val="202124"/>
                </a:solidFill>
                <a:latin typeface="Comfortaa"/>
                <a:ea typeface="Comfortaa"/>
                <a:cs typeface="Comfortaa"/>
                <a:sym typeface="Comfortaa"/>
              </a:rPr>
              <a:t>Fizik tabanlı</a:t>
            </a:r>
            <a:endParaRPr sz="2100">
              <a:solidFill>
                <a:srgbClr val="202124"/>
              </a:solidFill>
              <a:latin typeface="Comfortaa"/>
              <a:ea typeface="Comfortaa"/>
              <a:cs typeface="Comfortaa"/>
              <a:sym typeface="Comfortaa"/>
            </a:endParaRPr>
          </a:p>
        </p:txBody>
      </p:sp>
      <p:sp>
        <p:nvSpPr>
          <p:cNvPr id="69" name="Google Shape;69;p1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800">
              <a:latin typeface="Open Sans"/>
              <a:ea typeface="Open Sans"/>
              <a:cs typeface="Open Sans"/>
              <a:sym typeface="Open Sans"/>
            </a:endParaRPr>
          </a:p>
        </p:txBody>
      </p:sp>
      <p:pic>
        <p:nvPicPr>
          <p:cNvPr id="70" name="Google Shape;70;p15"/>
          <p:cNvPicPr preferRelativeResize="0"/>
          <p:nvPr/>
        </p:nvPicPr>
        <p:blipFill>
          <a:blip r:embed="rId3">
            <a:alphaModFix/>
          </a:blip>
          <a:stretch>
            <a:fillRect/>
          </a:stretch>
        </p:blipFill>
        <p:spPr>
          <a:xfrm>
            <a:off x="4832400" y="1312525"/>
            <a:ext cx="3999901" cy="2253398"/>
          </a:xfrm>
          <a:prstGeom prst="rect">
            <a:avLst/>
          </a:prstGeom>
          <a:noFill/>
          <a:ln>
            <a:noFill/>
          </a:ln>
        </p:spPr>
      </p:pic>
      <p:sp>
        <p:nvSpPr>
          <p:cNvPr id="71" name="Google Shape;71;p15"/>
          <p:cNvSpPr txBox="1"/>
          <p:nvPr>
            <p:ph type="title"/>
          </p:nvPr>
        </p:nvSpPr>
        <p:spPr>
          <a:xfrm>
            <a:off x="311700" y="264425"/>
            <a:ext cx="8520600" cy="801000"/>
          </a:xfrm>
          <a:prstGeom prst="rect">
            <a:avLst/>
          </a:prstGeom>
        </p:spPr>
        <p:txBody>
          <a:bodyPr anchorCtr="0" anchor="t" bIns="91425" lIns="91425" spcFirstLastPara="1" rIns="91425" wrap="square" tIns="91425">
            <a:normAutofit fontScale="90000"/>
          </a:bodyPr>
          <a:lstStyle/>
          <a:p>
            <a:pPr indent="0" lvl="0" marL="0" rtl="0" algn="ctr">
              <a:lnSpc>
                <a:spcPct val="138000"/>
              </a:lnSpc>
              <a:spcBef>
                <a:spcPts val="0"/>
              </a:spcBef>
              <a:spcAft>
                <a:spcPts val="1200"/>
              </a:spcAft>
              <a:buNone/>
            </a:pPr>
            <a:r>
              <a:rPr lang="tr">
                <a:solidFill>
                  <a:schemeClr val="dk1"/>
                </a:solidFill>
              </a:rPr>
              <a:t>2D Multiplayer OyuN</a:t>
            </a:r>
            <a:endParaRPr sz="210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gerçek hayattan örnek</a:t>
            </a:r>
            <a:endParaRPr/>
          </a:p>
        </p:txBody>
      </p:sp>
      <p:sp>
        <p:nvSpPr>
          <p:cNvPr id="77" name="Google Shape;77;p16"/>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2100">
                <a:solidFill>
                  <a:schemeClr val="dk1"/>
                </a:solidFill>
                <a:latin typeface="Open Sans"/>
                <a:ea typeface="Open Sans"/>
                <a:cs typeface="Open Sans"/>
                <a:sym typeface="Open Sans"/>
              </a:rPr>
              <a:t>Football </a:t>
            </a:r>
            <a:endParaRPr b="1" sz="2100">
              <a:solidFill>
                <a:schemeClr val="dk1"/>
              </a:solidFill>
              <a:latin typeface="Open Sans"/>
              <a:ea typeface="Open Sans"/>
              <a:cs typeface="Open Sans"/>
              <a:sym typeface="Open Sans"/>
            </a:endParaRPr>
          </a:p>
          <a:p>
            <a:pPr indent="-330200" lvl="0" marL="457200" rtl="0" algn="l">
              <a:spcBef>
                <a:spcPts val="1200"/>
              </a:spcBef>
              <a:spcAft>
                <a:spcPts val="0"/>
              </a:spcAft>
              <a:buSzPts val="1600"/>
              <a:buFont typeface="Comfortaa"/>
              <a:buChar char="●"/>
            </a:pPr>
            <a:r>
              <a:rPr lang="tr" sz="1600">
                <a:latin typeface="Comfortaa"/>
                <a:ea typeface="Comfortaa"/>
                <a:cs typeface="Comfortaa"/>
                <a:sym typeface="Comfortaa"/>
              </a:rPr>
              <a:t>Futbol sporundan esinlenmiştir.</a:t>
            </a:r>
            <a:endParaRPr sz="1600">
              <a:latin typeface="Comfortaa"/>
              <a:ea typeface="Comfortaa"/>
              <a:cs typeface="Comfortaa"/>
              <a:sym typeface="Comfortaa"/>
            </a:endParaRPr>
          </a:p>
          <a:p>
            <a:pPr indent="0" lvl="0" marL="0" rtl="0" algn="l">
              <a:spcBef>
                <a:spcPts val="1200"/>
              </a:spcBef>
              <a:spcAft>
                <a:spcPts val="1200"/>
              </a:spcAft>
              <a:buNone/>
            </a:pPr>
            <a:r>
              <a:t/>
            </a:r>
            <a:endParaRPr sz="1600">
              <a:latin typeface="Open Sans"/>
              <a:ea typeface="Open Sans"/>
              <a:cs typeface="Open Sans"/>
              <a:sym typeface="Open Sans"/>
            </a:endParaRPr>
          </a:p>
        </p:txBody>
      </p:sp>
      <p:sp>
        <p:nvSpPr>
          <p:cNvPr id="78" name="Google Shape;78;p16"/>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rPr b="1" lang="tr" sz="2100">
                <a:solidFill>
                  <a:schemeClr val="dk1"/>
                </a:solidFill>
                <a:latin typeface="Open Sans"/>
                <a:ea typeface="Open Sans"/>
                <a:cs typeface="Open Sans"/>
                <a:sym typeface="Open Sans"/>
              </a:rPr>
              <a:t>Air Hockey</a:t>
            </a:r>
            <a:endParaRPr b="1" sz="2100">
              <a:solidFill>
                <a:schemeClr val="dk1"/>
              </a:solidFill>
              <a:latin typeface="Open Sans"/>
              <a:ea typeface="Open Sans"/>
              <a:cs typeface="Open Sans"/>
              <a:sym typeface="Open Sans"/>
            </a:endParaRPr>
          </a:p>
          <a:p>
            <a:pPr indent="-330200" lvl="0" marL="457200" rtl="0" algn="l">
              <a:spcBef>
                <a:spcPts val="1200"/>
              </a:spcBef>
              <a:spcAft>
                <a:spcPts val="0"/>
              </a:spcAft>
              <a:buSzPts val="1600"/>
              <a:buFont typeface="Comfortaa"/>
              <a:buChar char="●"/>
            </a:pPr>
            <a:r>
              <a:rPr lang="tr" sz="1800">
                <a:latin typeface="Comfortaa"/>
                <a:ea typeface="Comfortaa"/>
                <a:cs typeface="Comfortaa"/>
                <a:sym typeface="Comfortaa"/>
              </a:rPr>
              <a:t>Hava hokeyi oyununa benzer şekilde bir alan içerisinde bir top ve 2 oyuncudan oluşan bir oyun.</a:t>
            </a:r>
            <a:endParaRPr sz="1800">
              <a:latin typeface="Comfortaa"/>
              <a:ea typeface="Comfortaa"/>
              <a:cs typeface="Comfortaa"/>
              <a:sym typeface="Comfortaa"/>
            </a:endParaRPr>
          </a:p>
          <a:p>
            <a:pPr indent="0" lvl="0" marL="0" rtl="0" algn="l">
              <a:spcBef>
                <a:spcPts val="1200"/>
              </a:spcBef>
              <a:spcAft>
                <a:spcPts val="1200"/>
              </a:spcAft>
              <a:buNone/>
            </a:pPr>
            <a:r>
              <a:t/>
            </a:r>
            <a:endParaRPr sz="1800">
              <a:latin typeface="Open Sans"/>
              <a:ea typeface="Open Sans"/>
              <a:cs typeface="Open Sans"/>
              <a:sym typeface="Open Sans"/>
            </a:endParaRPr>
          </a:p>
        </p:txBody>
      </p:sp>
      <p:pic>
        <p:nvPicPr>
          <p:cNvPr id="79" name="Google Shape;79;p16"/>
          <p:cNvPicPr preferRelativeResize="0"/>
          <p:nvPr/>
        </p:nvPicPr>
        <p:blipFill>
          <a:blip r:embed="rId3">
            <a:alphaModFix/>
          </a:blip>
          <a:stretch>
            <a:fillRect/>
          </a:stretch>
        </p:blipFill>
        <p:spPr>
          <a:xfrm>
            <a:off x="822825" y="2903250"/>
            <a:ext cx="2977658" cy="1898651"/>
          </a:xfrm>
          <a:prstGeom prst="rect">
            <a:avLst/>
          </a:prstGeom>
          <a:noFill/>
          <a:ln>
            <a:noFill/>
          </a:ln>
        </p:spPr>
      </p:pic>
      <p:pic>
        <p:nvPicPr>
          <p:cNvPr id="80" name="Google Shape;80;p16"/>
          <p:cNvPicPr preferRelativeResize="0"/>
          <p:nvPr/>
        </p:nvPicPr>
        <p:blipFill>
          <a:blip r:embed="rId4">
            <a:alphaModFix/>
          </a:blip>
          <a:stretch>
            <a:fillRect/>
          </a:stretch>
        </p:blipFill>
        <p:spPr>
          <a:xfrm>
            <a:off x="5554600" y="3284950"/>
            <a:ext cx="2696150" cy="151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25825" y="802500"/>
            <a:ext cx="3538500" cy="3538500"/>
          </a:xfrm>
          <a:prstGeom prst="rect">
            <a:avLst/>
          </a:prstGeom>
        </p:spPr>
        <p:txBody>
          <a:bodyPr anchorCtr="0" anchor="ctr" bIns="91425" lIns="91425" spcFirstLastPara="1" rIns="91425" wrap="square" tIns="91425">
            <a:normAutofit/>
          </a:bodyPr>
          <a:lstStyle/>
          <a:p>
            <a:pPr indent="0" lvl="0" marL="0" rtl="0" algn="ctr">
              <a:lnSpc>
                <a:spcPct val="138000"/>
              </a:lnSpc>
              <a:spcBef>
                <a:spcPts val="0"/>
              </a:spcBef>
              <a:spcAft>
                <a:spcPts val="0"/>
              </a:spcAft>
              <a:buNone/>
            </a:pPr>
            <a:r>
              <a:t/>
            </a:r>
            <a:endParaRPr sz="4200">
              <a:solidFill>
                <a:schemeClr val="dk1"/>
              </a:solidFill>
            </a:endParaRPr>
          </a:p>
          <a:p>
            <a:pPr indent="0" lvl="0" marL="0" rtl="0" algn="ctr">
              <a:lnSpc>
                <a:spcPct val="138000"/>
              </a:lnSpc>
              <a:spcBef>
                <a:spcPts val="1200"/>
              </a:spcBef>
              <a:spcAft>
                <a:spcPts val="0"/>
              </a:spcAft>
              <a:buNone/>
            </a:pPr>
            <a:r>
              <a:rPr lang="tr" sz="4200">
                <a:solidFill>
                  <a:schemeClr val="dk1"/>
                </a:solidFill>
              </a:rPr>
              <a:t>Kütüphaneler</a:t>
            </a:r>
            <a:endParaRPr sz="2100">
              <a:solidFill>
                <a:schemeClr val="dk1"/>
              </a:solidFill>
              <a:highlight>
                <a:schemeClr val="lt1"/>
              </a:highlight>
              <a:latin typeface="Open Sans"/>
              <a:ea typeface="Open Sans"/>
              <a:cs typeface="Open Sans"/>
              <a:sym typeface="Open Sans"/>
            </a:endParaRPr>
          </a:p>
          <a:p>
            <a:pPr indent="0" lvl="0" marL="0" rtl="0" algn="ctr">
              <a:spcBef>
                <a:spcPts val="1200"/>
              </a:spcBef>
              <a:spcAft>
                <a:spcPts val="0"/>
              </a:spcAft>
              <a:buNone/>
            </a:pPr>
            <a:r>
              <a:t/>
            </a:r>
            <a:endParaRPr/>
          </a:p>
        </p:txBody>
      </p:sp>
      <p:sp>
        <p:nvSpPr>
          <p:cNvPr id="86" name="Google Shape;86;p17"/>
          <p:cNvSpPr txBox="1"/>
          <p:nvPr>
            <p:ph type="title"/>
          </p:nvPr>
        </p:nvSpPr>
        <p:spPr>
          <a:xfrm>
            <a:off x="4461975"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dk1"/>
                </a:solidFill>
              </a:rPr>
              <a:t>Pygame</a:t>
            </a:r>
            <a:endParaRPr>
              <a:solidFill>
                <a:schemeClr val="dk1"/>
              </a:solidFill>
            </a:endParaRPr>
          </a:p>
          <a:p>
            <a:pPr indent="0" lvl="0" marL="0" rtl="0" algn="ctr">
              <a:spcBef>
                <a:spcPts val="0"/>
              </a:spcBef>
              <a:spcAft>
                <a:spcPts val="0"/>
              </a:spcAft>
              <a:buNone/>
            </a:pPr>
            <a:r>
              <a:rPr lang="tr">
                <a:solidFill>
                  <a:schemeClr val="dk1"/>
                </a:solidFill>
              </a:rPr>
              <a:t>Math</a:t>
            </a:r>
            <a:endParaRPr>
              <a:solidFill>
                <a:schemeClr val="dk1"/>
              </a:solidFill>
            </a:endParaRPr>
          </a:p>
          <a:p>
            <a:pPr indent="0" lvl="0" marL="0" rtl="0" algn="ctr">
              <a:spcBef>
                <a:spcPts val="0"/>
              </a:spcBef>
              <a:spcAft>
                <a:spcPts val="0"/>
              </a:spcAft>
              <a:buNone/>
            </a:pPr>
            <a:r>
              <a:rPr lang="tr">
                <a:solidFill>
                  <a:schemeClr val="dk1"/>
                </a:solidFill>
              </a:rPr>
              <a:t>Tkinter</a:t>
            </a:r>
            <a:endParaRPr>
              <a:solidFill>
                <a:schemeClr val="dk1"/>
              </a:solidFill>
            </a:endParaRPr>
          </a:p>
          <a:p>
            <a:pPr indent="0" lvl="0" marL="0" rtl="0" algn="ctr">
              <a:spcBef>
                <a:spcPts val="0"/>
              </a:spcBef>
              <a:spcAft>
                <a:spcPts val="0"/>
              </a:spcAft>
              <a:buNone/>
            </a:pPr>
            <a:r>
              <a:rPr lang="tr">
                <a:solidFill>
                  <a:schemeClr val="dk1"/>
                </a:solidFill>
              </a:rPr>
              <a:t>Thereading</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4294967295" type="body"/>
          </p:nvPr>
        </p:nvSpPr>
        <p:spPr>
          <a:xfrm>
            <a:off x="712500" y="948153"/>
            <a:ext cx="3087000" cy="32472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38000"/>
              </a:lnSpc>
              <a:spcBef>
                <a:spcPts val="0"/>
              </a:spcBef>
              <a:spcAft>
                <a:spcPts val="0"/>
              </a:spcAft>
              <a:buNone/>
            </a:pPr>
            <a:r>
              <a:rPr b="1" lang="tr" sz="4200">
                <a:solidFill>
                  <a:schemeClr val="dk1"/>
                </a:solidFill>
                <a:latin typeface="Amatic SC"/>
                <a:ea typeface="Amatic SC"/>
                <a:cs typeface="Amatic SC"/>
                <a:sym typeface="Amatic SC"/>
              </a:rPr>
              <a:t>Pygame </a:t>
            </a:r>
            <a:r>
              <a:rPr b="1" lang="tr" sz="4200">
                <a:solidFill>
                  <a:schemeClr val="dk1"/>
                </a:solidFill>
                <a:latin typeface="Amatic SC"/>
                <a:ea typeface="Amatic SC"/>
                <a:cs typeface="Amatic SC"/>
                <a:sym typeface="Amatic SC"/>
              </a:rPr>
              <a:t>Kütüphanesi</a:t>
            </a:r>
            <a:endParaRPr b="1" sz="2100">
              <a:solidFill>
                <a:schemeClr val="dk1"/>
              </a:solidFill>
              <a:highlight>
                <a:schemeClr val="lt1"/>
              </a:highlight>
              <a:latin typeface="Open Sans"/>
              <a:ea typeface="Open Sans"/>
              <a:cs typeface="Open Sans"/>
              <a:sym typeface="Open Sans"/>
            </a:endParaRPr>
          </a:p>
          <a:p>
            <a:pPr indent="-341788" lvl="0" marL="457200" rtl="0" algn="l">
              <a:spcBef>
                <a:spcPts val="1200"/>
              </a:spcBef>
              <a:spcAft>
                <a:spcPts val="0"/>
              </a:spcAft>
              <a:buSzPct val="100000"/>
              <a:buFont typeface="Comfortaa"/>
              <a:buChar char="●"/>
            </a:pPr>
            <a:r>
              <a:rPr lang="tr" sz="2300">
                <a:latin typeface="Comfortaa"/>
                <a:ea typeface="Comfortaa"/>
                <a:cs typeface="Comfortaa"/>
                <a:sym typeface="Comfortaa"/>
              </a:rPr>
              <a:t>Pygame Arayüzü</a:t>
            </a:r>
            <a:endParaRPr sz="2300">
              <a:latin typeface="Comfortaa"/>
              <a:ea typeface="Comfortaa"/>
              <a:cs typeface="Comfortaa"/>
              <a:sym typeface="Comfortaa"/>
            </a:endParaRPr>
          </a:p>
          <a:p>
            <a:pPr indent="-341788" lvl="0" marL="457200" rtl="0" algn="l">
              <a:spcBef>
                <a:spcPts val="0"/>
              </a:spcBef>
              <a:spcAft>
                <a:spcPts val="0"/>
              </a:spcAft>
              <a:buSzPct val="100000"/>
              <a:buFont typeface="Comfortaa"/>
              <a:buChar char="●"/>
            </a:pPr>
            <a:r>
              <a:rPr lang="tr" sz="2300">
                <a:latin typeface="Comfortaa"/>
                <a:ea typeface="Comfortaa"/>
                <a:cs typeface="Comfortaa"/>
                <a:sym typeface="Comfortaa"/>
              </a:rPr>
              <a:t>Png dosyalarını oyuna ekleme</a:t>
            </a:r>
            <a:endParaRPr sz="2300">
              <a:latin typeface="Comfortaa"/>
              <a:ea typeface="Comfortaa"/>
              <a:cs typeface="Comfortaa"/>
              <a:sym typeface="Comfortaa"/>
            </a:endParaRPr>
          </a:p>
          <a:p>
            <a:pPr indent="-341788" lvl="0" marL="457200" rtl="0" algn="l">
              <a:spcBef>
                <a:spcPts val="0"/>
              </a:spcBef>
              <a:spcAft>
                <a:spcPts val="0"/>
              </a:spcAft>
              <a:buSzPct val="100000"/>
              <a:buFont typeface="Comfortaa"/>
              <a:buChar char="●"/>
            </a:pPr>
            <a:r>
              <a:rPr lang="tr" sz="2300">
                <a:latin typeface="Comfortaa"/>
                <a:ea typeface="Comfortaa"/>
                <a:cs typeface="Comfortaa"/>
                <a:sym typeface="Comfortaa"/>
              </a:rPr>
              <a:t>Klavyeden tuş girişlerini okuma</a:t>
            </a:r>
            <a:endParaRPr sz="2300">
              <a:latin typeface="Comfortaa"/>
              <a:ea typeface="Comfortaa"/>
              <a:cs typeface="Comfortaa"/>
              <a:sym typeface="Comfortaa"/>
            </a:endParaRPr>
          </a:p>
          <a:p>
            <a:pPr indent="-341788" lvl="0" marL="457200" rtl="0" algn="l">
              <a:spcBef>
                <a:spcPts val="0"/>
              </a:spcBef>
              <a:spcAft>
                <a:spcPts val="0"/>
              </a:spcAft>
              <a:buSzPct val="100000"/>
              <a:buFont typeface="Comfortaa"/>
              <a:buChar char="●"/>
            </a:pPr>
            <a:r>
              <a:rPr lang="tr" sz="2300">
                <a:latin typeface="Comfortaa"/>
                <a:ea typeface="Comfortaa"/>
                <a:cs typeface="Comfortaa"/>
                <a:sym typeface="Comfortaa"/>
              </a:rPr>
              <a:t>Grafiksel Çizimler</a:t>
            </a:r>
            <a:endParaRPr sz="2300">
              <a:latin typeface="Comfortaa"/>
              <a:ea typeface="Comfortaa"/>
              <a:cs typeface="Comfortaa"/>
              <a:sym typeface="Comfortaa"/>
            </a:endParaRPr>
          </a:p>
          <a:p>
            <a:pPr indent="0" lvl="0" marL="457200" rtl="0" algn="l">
              <a:spcBef>
                <a:spcPts val="1200"/>
              </a:spcBef>
              <a:spcAft>
                <a:spcPts val="0"/>
              </a:spcAft>
              <a:buNone/>
            </a:pPr>
            <a:r>
              <a:t/>
            </a:r>
            <a:endParaRPr sz="1600">
              <a:latin typeface="Open Sans"/>
              <a:ea typeface="Open Sans"/>
              <a:cs typeface="Open Sans"/>
              <a:sym typeface="Open Sans"/>
            </a:endParaRPr>
          </a:p>
          <a:p>
            <a:pPr indent="0" lvl="0" marL="0" rtl="0" algn="l">
              <a:spcBef>
                <a:spcPts val="1200"/>
              </a:spcBef>
              <a:spcAft>
                <a:spcPts val="1200"/>
              </a:spcAft>
              <a:buNone/>
            </a:pPr>
            <a:r>
              <a:t/>
            </a:r>
            <a:endParaRPr sz="1600">
              <a:latin typeface="Open Sans"/>
              <a:ea typeface="Open Sans"/>
              <a:cs typeface="Open Sans"/>
              <a:sym typeface="Open Sans"/>
            </a:endParaRPr>
          </a:p>
        </p:txBody>
      </p:sp>
      <p:sp>
        <p:nvSpPr>
          <p:cNvPr id="92" name="Google Shape;92;p18"/>
          <p:cNvSpPr txBox="1"/>
          <p:nvPr>
            <p:ph idx="4294967295" type="body"/>
          </p:nvPr>
        </p:nvSpPr>
        <p:spPr>
          <a:xfrm>
            <a:off x="5335702" y="948145"/>
            <a:ext cx="3087000" cy="32472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38000"/>
              </a:lnSpc>
              <a:spcBef>
                <a:spcPts val="0"/>
              </a:spcBef>
              <a:spcAft>
                <a:spcPts val="0"/>
              </a:spcAft>
              <a:buNone/>
            </a:pPr>
            <a:r>
              <a:rPr b="1" lang="tr" sz="4200">
                <a:solidFill>
                  <a:schemeClr val="dk1"/>
                </a:solidFill>
                <a:latin typeface="Amatic SC"/>
                <a:ea typeface="Amatic SC"/>
                <a:cs typeface="Amatic SC"/>
                <a:sym typeface="Amatic SC"/>
              </a:rPr>
              <a:t>Math </a:t>
            </a:r>
            <a:r>
              <a:rPr b="1" lang="tr" sz="4200">
                <a:solidFill>
                  <a:schemeClr val="dk1"/>
                </a:solidFill>
                <a:latin typeface="Amatic SC"/>
                <a:ea typeface="Amatic SC"/>
                <a:cs typeface="Amatic SC"/>
                <a:sym typeface="Amatic SC"/>
              </a:rPr>
              <a:t>Kütüphanesi</a:t>
            </a:r>
            <a:endParaRPr b="1" sz="2100">
              <a:solidFill>
                <a:schemeClr val="dk1"/>
              </a:solidFill>
              <a:highlight>
                <a:schemeClr val="lt1"/>
              </a:highlight>
              <a:latin typeface="Open Sans"/>
              <a:ea typeface="Open Sans"/>
              <a:cs typeface="Open Sans"/>
              <a:sym typeface="Open Sans"/>
            </a:endParaRPr>
          </a:p>
          <a:p>
            <a:pPr indent="-351948" lvl="0" marL="457200" rtl="0" algn="l">
              <a:spcBef>
                <a:spcPts val="1200"/>
              </a:spcBef>
              <a:spcAft>
                <a:spcPts val="0"/>
              </a:spcAft>
              <a:buSzPct val="100000"/>
              <a:buFont typeface="Comfortaa"/>
              <a:buChar char="●"/>
            </a:pPr>
            <a:r>
              <a:rPr lang="tr" sz="2100">
                <a:latin typeface="Comfortaa"/>
                <a:ea typeface="Comfortaa"/>
                <a:cs typeface="Comfortaa"/>
                <a:sym typeface="Comfortaa"/>
              </a:rPr>
              <a:t>Oyun içi fizik mekanikler için hesaplama </a:t>
            </a:r>
            <a:endParaRPr sz="2100">
              <a:latin typeface="Comfortaa"/>
              <a:ea typeface="Comfortaa"/>
              <a:cs typeface="Comfortaa"/>
              <a:sym typeface="Comfortaa"/>
            </a:endParaRPr>
          </a:p>
          <a:p>
            <a:pPr indent="0" lvl="0" marL="457200" rtl="0" algn="l">
              <a:spcBef>
                <a:spcPts val="1200"/>
              </a:spcBef>
              <a:spcAft>
                <a:spcPts val="0"/>
              </a:spcAft>
              <a:buNone/>
            </a:pPr>
            <a:r>
              <a:rPr lang="tr" sz="2100">
                <a:latin typeface="Comfortaa"/>
                <a:ea typeface="Comfortaa"/>
                <a:cs typeface="Comfortaa"/>
                <a:sym typeface="Comfortaa"/>
              </a:rPr>
              <a:t>(Çarpışma, dokunma, vuruş,  hız, mesafe vb.)</a:t>
            </a:r>
            <a:endParaRPr sz="2100">
              <a:latin typeface="Comfortaa"/>
              <a:ea typeface="Comfortaa"/>
              <a:cs typeface="Comfortaa"/>
              <a:sym typeface="Comfortaa"/>
            </a:endParaRPr>
          </a:p>
          <a:p>
            <a:pPr indent="0" lvl="0" marL="457200" rtl="0" algn="l">
              <a:spcBef>
                <a:spcPts val="1200"/>
              </a:spcBef>
              <a:spcAft>
                <a:spcPts val="1200"/>
              </a:spcAft>
              <a:buNone/>
            </a:pPr>
            <a:r>
              <a:t/>
            </a:r>
            <a:endParaRPr sz="16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227050" y="1278600"/>
            <a:ext cx="3694800" cy="2823000"/>
          </a:xfrm>
          <a:prstGeom prst="rect">
            <a:avLst/>
          </a:prstGeom>
          <a:noFill/>
          <a:ln>
            <a:noFill/>
          </a:ln>
        </p:spPr>
        <p:txBody>
          <a:bodyPr anchorCtr="0" anchor="t" bIns="91425" lIns="91425" spcFirstLastPara="1" rIns="91425" wrap="square" tIns="91425">
            <a:spAutoFit/>
          </a:bodyPr>
          <a:lstStyle/>
          <a:p>
            <a:pPr indent="0" lvl="0" marL="0" rtl="0" algn="ctr">
              <a:lnSpc>
                <a:spcPct val="138000"/>
              </a:lnSpc>
              <a:spcBef>
                <a:spcPts val="0"/>
              </a:spcBef>
              <a:spcAft>
                <a:spcPts val="0"/>
              </a:spcAft>
              <a:buNone/>
            </a:pPr>
            <a:r>
              <a:rPr b="1" lang="tr" sz="4200">
                <a:solidFill>
                  <a:schemeClr val="dk1"/>
                </a:solidFill>
                <a:latin typeface="Amatic SC"/>
                <a:ea typeface="Amatic SC"/>
                <a:cs typeface="Amatic SC"/>
                <a:sym typeface="Amatic SC"/>
              </a:rPr>
              <a:t>Threading </a:t>
            </a:r>
            <a:r>
              <a:rPr b="1" lang="tr" sz="4200">
                <a:solidFill>
                  <a:schemeClr val="dk1"/>
                </a:solidFill>
                <a:latin typeface="Amatic SC"/>
                <a:ea typeface="Amatic SC"/>
                <a:cs typeface="Amatic SC"/>
                <a:sym typeface="Amatic SC"/>
              </a:rPr>
              <a:t>Kütüphanesi</a:t>
            </a:r>
            <a:endParaRPr b="1" sz="2100">
              <a:solidFill>
                <a:schemeClr val="dk1"/>
              </a:solidFill>
              <a:highlight>
                <a:schemeClr val="lt1"/>
              </a:highlight>
              <a:latin typeface="Open Sans"/>
              <a:ea typeface="Open Sans"/>
              <a:cs typeface="Open Sans"/>
              <a:sym typeface="Open Sans"/>
            </a:endParaRPr>
          </a:p>
          <a:p>
            <a:pPr indent="-361950" lvl="0" marL="457200" rtl="0" algn="l">
              <a:lnSpc>
                <a:spcPct val="115000"/>
              </a:lnSpc>
              <a:spcBef>
                <a:spcPts val="1200"/>
              </a:spcBef>
              <a:spcAft>
                <a:spcPts val="0"/>
              </a:spcAft>
              <a:buClr>
                <a:schemeClr val="dk2"/>
              </a:buClr>
              <a:buSzPts val="2100"/>
              <a:buFont typeface="Comfortaa"/>
              <a:buChar char="●"/>
            </a:pPr>
            <a:r>
              <a:rPr lang="tr" sz="2100">
                <a:solidFill>
                  <a:schemeClr val="dk2"/>
                </a:solidFill>
                <a:latin typeface="Comfortaa"/>
                <a:ea typeface="Comfortaa"/>
                <a:cs typeface="Comfortaa"/>
                <a:sym typeface="Comfortaa"/>
              </a:rPr>
              <a:t>Oyun içi fonksiyonları eş zamanlı bir şekilde çalışmasını sağlama</a:t>
            </a:r>
            <a:endParaRPr sz="2100">
              <a:solidFill>
                <a:schemeClr val="dk2"/>
              </a:solidFill>
              <a:latin typeface="Comfortaa"/>
              <a:ea typeface="Comfortaa"/>
              <a:cs typeface="Comfortaa"/>
              <a:sym typeface="Comfortaa"/>
            </a:endParaRPr>
          </a:p>
          <a:p>
            <a:pPr indent="0" lvl="0" marL="914400" rtl="0" algn="l">
              <a:lnSpc>
                <a:spcPct val="115000"/>
              </a:lnSpc>
              <a:spcBef>
                <a:spcPts val="1200"/>
              </a:spcBef>
              <a:spcAft>
                <a:spcPts val="1200"/>
              </a:spcAft>
              <a:buNone/>
            </a:pPr>
            <a:r>
              <a:t/>
            </a:r>
            <a:endParaRPr b="1" sz="2100">
              <a:solidFill>
                <a:schemeClr val="dk2"/>
              </a:solidFill>
              <a:latin typeface="Open Sans"/>
              <a:ea typeface="Open Sans"/>
              <a:cs typeface="Open Sans"/>
              <a:sym typeface="Open Sans"/>
            </a:endParaRPr>
          </a:p>
        </p:txBody>
      </p:sp>
      <p:pic>
        <p:nvPicPr>
          <p:cNvPr id="98" name="Google Shape;98;p19"/>
          <p:cNvPicPr preferRelativeResize="0"/>
          <p:nvPr/>
        </p:nvPicPr>
        <p:blipFill>
          <a:blip r:embed="rId3">
            <a:alphaModFix/>
          </a:blip>
          <a:stretch>
            <a:fillRect/>
          </a:stretch>
        </p:blipFill>
        <p:spPr>
          <a:xfrm>
            <a:off x="4304900" y="1562100"/>
            <a:ext cx="4747400" cy="201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185825" y="1423200"/>
            <a:ext cx="4602900" cy="2878800"/>
          </a:xfrm>
          <a:prstGeom prst="rect">
            <a:avLst/>
          </a:prstGeom>
          <a:noFill/>
          <a:ln>
            <a:noFill/>
          </a:ln>
        </p:spPr>
        <p:txBody>
          <a:bodyPr anchorCtr="0" anchor="t" bIns="91425" lIns="91425" spcFirstLastPara="1" rIns="91425" wrap="square" tIns="91425">
            <a:spAutoFit/>
          </a:bodyPr>
          <a:lstStyle/>
          <a:p>
            <a:pPr indent="0" lvl="0" marL="0" rtl="0" algn="ctr">
              <a:lnSpc>
                <a:spcPct val="138000"/>
              </a:lnSpc>
              <a:spcBef>
                <a:spcPts val="0"/>
              </a:spcBef>
              <a:spcAft>
                <a:spcPts val="0"/>
              </a:spcAft>
              <a:buNone/>
            </a:pPr>
            <a:r>
              <a:rPr b="1" lang="tr" sz="4200">
                <a:solidFill>
                  <a:schemeClr val="dk1"/>
                </a:solidFill>
                <a:latin typeface="Amatic SC"/>
                <a:ea typeface="Amatic SC"/>
                <a:cs typeface="Amatic SC"/>
                <a:sym typeface="Amatic SC"/>
              </a:rPr>
              <a:t>Tkinter Kütüphanesi</a:t>
            </a:r>
            <a:endParaRPr b="1" sz="2100">
              <a:solidFill>
                <a:schemeClr val="dk1"/>
              </a:solidFill>
              <a:highlight>
                <a:schemeClr val="lt1"/>
              </a:highlight>
              <a:latin typeface="Open Sans"/>
              <a:ea typeface="Open Sans"/>
              <a:cs typeface="Open Sans"/>
              <a:sym typeface="Open Sans"/>
            </a:endParaRPr>
          </a:p>
          <a:p>
            <a:pPr indent="-363387" lvl="0" marL="457200" rtl="0" algn="l">
              <a:lnSpc>
                <a:spcPct val="95000"/>
              </a:lnSpc>
              <a:spcBef>
                <a:spcPts val="1200"/>
              </a:spcBef>
              <a:spcAft>
                <a:spcPts val="0"/>
              </a:spcAft>
              <a:buClr>
                <a:schemeClr val="dk2"/>
              </a:buClr>
              <a:buSzPts val="2123"/>
              <a:buFont typeface="Comfortaa"/>
              <a:buChar char="●"/>
            </a:pPr>
            <a:r>
              <a:rPr lang="tr" sz="2122">
                <a:solidFill>
                  <a:schemeClr val="dk2"/>
                </a:solidFill>
                <a:latin typeface="Comfortaa"/>
                <a:ea typeface="Comfortaa"/>
                <a:cs typeface="Comfortaa"/>
                <a:sym typeface="Comfortaa"/>
              </a:rPr>
              <a:t>Ekran boyutunu hesaplayarak oyun penceresini hesaplanan boyuta göre açma</a:t>
            </a:r>
            <a:endParaRPr sz="2122">
              <a:solidFill>
                <a:schemeClr val="dk2"/>
              </a:solidFill>
              <a:latin typeface="Comfortaa"/>
              <a:ea typeface="Comfortaa"/>
              <a:cs typeface="Comfortaa"/>
              <a:sym typeface="Comfortaa"/>
            </a:endParaRPr>
          </a:p>
          <a:p>
            <a:pPr indent="0" lvl="0" marL="914400" rtl="0" algn="l">
              <a:lnSpc>
                <a:spcPct val="95000"/>
              </a:lnSpc>
              <a:spcBef>
                <a:spcPts val="1200"/>
              </a:spcBef>
              <a:spcAft>
                <a:spcPts val="1200"/>
              </a:spcAft>
              <a:buSzPts val="852"/>
              <a:buNone/>
            </a:pPr>
            <a:r>
              <a:t/>
            </a:r>
            <a:endParaRPr b="1" sz="1727">
              <a:solidFill>
                <a:schemeClr val="dk2"/>
              </a:solidFill>
              <a:latin typeface="Open Sans"/>
              <a:ea typeface="Open Sans"/>
              <a:cs typeface="Open Sans"/>
              <a:sym typeface="Open Sans"/>
            </a:endParaRPr>
          </a:p>
        </p:txBody>
      </p:sp>
      <p:pic>
        <p:nvPicPr>
          <p:cNvPr id="104" name="Google Shape;104;p20"/>
          <p:cNvPicPr preferRelativeResize="0"/>
          <p:nvPr/>
        </p:nvPicPr>
        <p:blipFill>
          <a:blip r:embed="rId3">
            <a:alphaModFix/>
          </a:blip>
          <a:stretch>
            <a:fillRect/>
          </a:stretch>
        </p:blipFill>
        <p:spPr>
          <a:xfrm>
            <a:off x="4788725" y="2106175"/>
            <a:ext cx="4050475" cy="9311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lnSpc>
                <a:spcPct val="138000"/>
              </a:lnSpc>
              <a:spcBef>
                <a:spcPts val="0"/>
              </a:spcBef>
              <a:spcAft>
                <a:spcPts val="0"/>
              </a:spcAft>
              <a:buNone/>
            </a:pPr>
            <a:r>
              <a:t/>
            </a:r>
            <a:endParaRPr sz="4200">
              <a:solidFill>
                <a:schemeClr val="dk1"/>
              </a:solidFill>
            </a:endParaRPr>
          </a:p>
          <a:p>
            <a:pPr indent="0" lvl="0" marL="0" rtl="0" algn="ctr">
              <a:lnSpc>
                <a:spcPct val="138000"/>
              </a:lnSpc>
              <a:spcBef>
                <a:spcPts val="1200"/>
              </a:spcBef>
              <a:spcAft>
                <a:spcPts val="0"/>
              </a:spcAft>
              <a:buNone/>
            </a:pPr>
            <a:r>
              <a:rPr lang="tr" sz="4200">
                <a:solidFill>
                  <a:schemeClr val="dk1"/>
                </a:solidFill>
              </a:rPr>
              <a:t>Giriş Ekranı</a:t>
            </a:r>
            <a:endParaRPr sz="2100">
              <a:solidFill>
                <a:schemeClr val="dk1"/>
              </a:solidFill>
              <a:highlight>
                <a:schemeClr val="lt1"/>
              </a:highlight>
              <a:latin typeface="Open Sans"/>
              <a:ea typeface="Open Sans"/>
              <a:cs typeface="Open Sans"/>
              <a:sym typeface="Open Sans"/>
            </a:endParaRPr>
          </a:p>
          <a:p>
            <a:pPr indent="0" lvl="0" marL="0" rtl="0" algn="ctr">
              <a:spcBef>
                <a:spcPts val="1200"/>
              </a:spcBef>
              <a:spcAft>
                <a:spcPts val="0"/>
              </a:spcAft>
              <a:buNone/>
            </a:pPr>
            <a:r>
              <a:t/>
            </a:r>
            <a:endParaRPr/>
          </a:p>
        </p:txBody>
      </p:sp>
      <p:sp>
        <p:nvSpPr>
          <p:cNvPr id="110" name="Google Shape;110;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