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932F870-8871-4C04-82F7-4932FBB18AE0}"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322065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932F870-8871-4C04-82F7-4932FBB18AE0}"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359312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932F870-8871-4C04-82F7-4932FBB18AE0}"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3520281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932F870-8871-4C04-82F7-4932FBB18AE0}"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9D6957-37E2-4CC5-8B72-2C188DFED86B}" type="slidenum">
              <a:rPr lang="tr-TR" smtClean="0"/>
              <a:t>‹#›</a:t>
            </a:fld>
            <a:endParaRPr lang="tr-TR"/>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892409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932F870-8871-4C04-82F7-4932FBB18AE0}"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27947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32F870-8871-4C04-82F7-4932FBB18AE0}" type="datetimeFigureOut">
              <a:rPr lang="tr-TR" smtClean="0"/>
              <a:t>15.12.2022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421838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32F870-8871-4C04-82F7-4932FBB18AE0}" type="datetimeFigureOut">
              <a:rPr lang="tr-TR" smtClean="0"/>
              <a:t>15.12.2022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11826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932F870-8871-4C04-82F7-4932FBB18AE0}"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3185342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932F870-8871-4C04-82F7-4932FBB18AE0}"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4166765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7932F870-8871-4C04-82F7-4932FBB18AE0}"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137224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932F870-8871-4C04-82F7-4932FBB18AE0}"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114742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932F870-8871-4C04-82F7-4932FBB18AE0}"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1652398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932F870-8871-4C04-82F7-4932FBB18AE0}"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4073391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7932F870-8871-4C04-82F7-4932FBB18AE0}" type="datetimeFigureOut">
              <a:rPr lang="tr-TR" smtClean="0"/>
              <a:t>15.12.2022</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761186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932F870-8871-4C04-82F7-4932FBB18AE0}" type="datetimeFigureOut">
              <a:rPr lang="tr-TR" smtClean="0"/>
              <a:t>15.12.2022</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200977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7932F870-8871-4C04-82F7-4932FBB18AE0}" type="datetimeFigureOut">
              <a:rPr lang="tr-TR" smtClean="0"/>
              <a:t>15.12.2022</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294954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932F870-8871-4C04-82F7-4932FBB18AE0}"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1917525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932F870-8871-4C04-82F7-4932FBB18AE0}" type="datetimeFigureOut">
              <a:rPr lang="tr-TR" smtClean="0"/>
              <a:t>15.12.2022</a:t>
            </a:fld>
            <a:endParaRPr lang="tr-TR"/>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299D6957-37E2-4CC5-8B72-2C188DFED86B}" type="slidenum">
              <a:rPr lang="tr-TR" smtClean="0"/>
              <a:t>‹#›</a:t>
            </a:fld>
            <a:endParaRPr lang="tr-TR"/>
          </a:p>
        </p:txBody>
      </p:sp>
    </p:spTree>
    <p:extLst>
      <p:ext uri="{BB962C8B-B14F-4D97-AF65-F5344CB8AC3E}">
        <p14:creationId xmlns:p14="http://schemas.microsoft.com/office/powerpoint/2010/main" val="2384160756"/>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259632" y="3645024"/>
            <a:ext cx="6777318" cy="1731982"/>
          </a:xfrm>
        </p:spPr>
        <p:txBody>
          <a:bodyPr>
            <a:normAutofit fontScale="90000"/>
          </a:bodyPr>
          <a:lstStyle/>
          <a:p>
            <a:r>
              <a:rPr lang="tr-TR" dirty="0"/>
              <a:t>Retina kan damarlarını çıkarmak için </a:t>
            </a:r>
            <a:r>
              <a:rPr lang="tr-TR" dirty="0" err="1"/>
              <a:t>eşikleme</a:t>
            </a:r>
            <a:r>
              <a:rPr lang="tr-TR" dirty="0"/>
              <a:t> temelli morfolojik bir yöntem</a:t>
            </a:r>
          </a:p>
        </p:txBody>
      </p:sp>
    </p:spTree>
    <p:extLst>
      <p:ext uri="{BB962C8B-B14F-4D97-AF65-F5344CB8AC3E}">
        <p14:creationId xmlns:p14="http://schemas.microsoft.com/office/powerpoint/2010/main" val="30168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3 Kullanılan yöntem</a:t>
            </a:r>
          </a:p>
        </p:txBody>
      </p:sp>
      <p:sp>
        <p:nvSpPr>
          <p:cNvPr id="2" name="İçerik Yer Tutucusu 1"/>
          <p:cNvSpPr>
            <a:spLocks noGrp="1"/>
          </p:cNvSpPr>
          <p:nvPr>
            <p:ph idx="1"/>
          </p:nvPr>
        </p:nvSpPr>
        <p:spPr/>
        <p:txBody>
          <a:bodyPr/>
          <a:lstStyle/>
          <a:p>
            <a:r>
              <a:rPr lang="tr-TR" dirty="0"/>
              <a:t>Önerilen yöntemde, veri setinde bulunan </a:t>
            </a:r>
            <a:r>
              <a:rPr lang="tr-TR" dirty="0" err="1"/>
              <a:t>fundus</a:t>
            </a:r>
            <a:r>
              <a:rPr lang="tr-TR" dirty="0"/>
              <a:t> görüntülerine ait damarların </a:t>
            </a:r>
            <a:r>
              <a:rPr lang="tr-TR" dirty="0" err="1"/>
              <a:t>bölütlenmesi</a:t>
            </a:r>
            <a:r>
              <a:rPr lang="tr-TR" dirty="0"/>
              <a:t> sağlanmıştır. Öncelikle, veri setinde bulunan görüntüler RGB renk uzayından gri ölçekli görüntülere dönüştürülür. Gri ölçekli görüntülerin tersi üzerinde önerilen sistem uygulanır.</a:t>
            </a:r>
          </a:p>
        </p:txBody>
      </p:sp>
    </p:spTree>
    <p:extLst>
      <p:ext uri="{BB962C8B-B14F-4D97-AF65-F5344CB8AC3E}">
        <p14:creationId xmlns:p14="http://schemas.microsoft.com/office/powerpoint/2010/main" val="99290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3.1 Veri seti</a:t>
            </a:r>
          </a:p>
        </p:txBody>
      </p:sp>
      <p:sp>
        <p:nvSpPr>
          <p:cNvPr id="2" name="İçerik Yer Tutucusu 1"/>
          <p:cNvSpPr>
            <a:spLocks noGrp="1"/>
          </p:cNvSpPr>
          <p:nvPr>
            <p:ph idx="1"/>
          </p:nvPr>
        </p:nvSpPr>
        <p:spPr/>
        <p:txBody>
          <a:bodyPr/>
          <a:lstStyle/>
          <a:p>
            <a:r>
              <a:rPr lang="tr-TR" dirty="0"/>
              <a:t>Önerilen yöntem diğer yöntemlerle kıyaslanabilir olması açısından halka açık olarak sunulan DRIVE veri seti üzerinde test edilmiştir.</a:t>
            </a:r>
          </a:p>
          <a:p>
            <a:r>
              <a:rPr lang="tr-TR" dirty="0"/>
              <a:t>Veri setindeki damar pikselleri, deneyimli bir göz doktoru tarafından eğitilmiş üç gözlemci tarafından manuel olarak bölümlere ayrılmıştır. Test seti iki farklı gözlemci tarafından iki kez </a:t>
            </a:r>
            <a:r>
              <a:rPr lang="tr-TR" dirty="0" err="1"/>
              <a:t>bölütlendirilmiş</a:t>
            </a:r>
            <a:r>
              <a:rPr lang="tr-TR" dirty="0"/>
              <a:t> görüntülerden oluşur. </a:t>
            </a:r>
          </a:p>
        </p:txBody>
      </p:sp>
    </p:spTree>
    <p:extLst>
      <p:ext uri="{BB962C8B-B14F-4D97-AF65-F5344CB8AC3E}">
        <p14:creationId xmlns:p14="http://schemas.microsoft.com/office/powerpoint/2010/main" val="116443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3.2 Morfolojik işlemler</a:t>
            </a:r>
          </a:p>
        </p:txBody>
      </p:sp>
      <p:sp>
        <p:nvSpPr>
          <p:cNvPr id="2" name="İçerik Yer Tutucusu 1"/>
          <p:cNvSpPr>
            <a:spLocks noGrp="1"/>
          </p:cNvSpPr>
          <p:nvPr>
            <p:ph idx="1"/>
          </p:nvPr>
        </p:nvSpPr>
        <p:spPr/>
        <p:txBody>
          <a:bodyPr>
            <a:normAutofit fontScale="70000" lnSpcReduction="20000"/>
          </a:bodyPr>
          <a:lstStyle/>
          <a:p>
            <a:r>
              <a:rPr lang="tr-TR" dirty="0"/>
              <a:t>Retina kan damarları, retina arka planına göre daha koyu görünürler. Ancak, bazı durumlarda kan damarlarının merkez çizgisi bölgesinde parlaklık görünür.</a:t>
            </a:r>
          </a:p>
          <a:p>
            <a:r>
              <a:rPr lang="tr-TR" dirty="0"/>
              <a:t>Belirli bir açıda yönlendirilmiş çizgisel bir yapılandırma elamanı </a:t>
            </a:r>
            <a:r>
              <a:rPr lang="tr-TR" dirty="0" err="1"/>
              <a:t>fundus</a:t>
            </a:r>
            <a:r>
              <a:rPr lang="tr-TR" dirty="0"/>
              <a:t> içerisinde tutulamadığında bir damarı veya damarın bir kısmını yok edebilir. Bu problem genelde yapılandırma elemanı dikey yönlere sahip olduğunda ve yapılandırma elemanı damar genişliğinden daha büyük olduğu durumlarda ortaya çıkmıştır</a:t>
            </a:r>
          </a:p>
          <a:p>
            <a:r>
              <a:rPr lang="tr-TR" dirty="0"/>
              <a:t>M. </a:t>
            </a:r>
            <a:r>
              <a:rPr lang="tr-TR" dirty="0" err="1"/>
              <a:t>Fraz</a:t>
            </a:r>
            <a:r>
              <a:rPr lang="tr-TR" dirty="0"/>
              <a:t> vd. bu probleme çözüm olması için 21 piksel uzunluğunda bir çizgisel yapılandırma elemanı belirlemiştir. </a:t>
            </a:r>
          </a:p>
          <a:p>
            <a:r>
              <a:rPr lang="tr-TR" dirty="0"/>
              <a:t>M. </a:t>
            </a:r>
            <a:r>
              <a:rPr lang="tr-TR" dirty="0" err="1"/>
              <a:t>Fraz</a:t>
            </a:r>
            <a:r>
              <a:rPr lang="tr-TR" dirty="0"/>
              <a:t> vd. tarafından önerilen toplam üst şapka dönüşümünden esinlenerek her biri 21 piksel uzunluğunda bir çizgiyi temsil eden ve her 22.5° 'de döndürülen bir çizgi yapılandırma elemanı sadece üst şapkaya değil ayrıca alt şapka ve morfolojik açma işlemine uygulanmıştır.</a:t>
            </a:r>
          </a:p>
          <a:p>
            <a:r>
              <a:rPr lang="tr-TR" dirty="0"/>
              <a:t>Daha sonra, M. D. </a:t>
            </a:r>
            <a:r>
              <a:rPr lang="tr-TR" dirty="0" err="1"/>
              <a:t>Saleh</a:t>
            </a:r>
            <a:r>
              <a:rPr lang="tr-TR" dirty="0"/>
              <a:t> vd. tarafından önerilen matematiksel ifade kullanılmış ve Denklem (10)’ da elde edilen sonuçlar bu matematiksel ifadeye göre nihai sonuca ulaşmıştır</a:t>
            </a:r>
          </a:p>
        </p:txBody>
      </p:sp>
    </p:spTree>
    <p:extLst>
      <p:ext uri="{BB962C8B-B14F-4D97-AF65-F5344CB8AC3E}">
        <p14:creationId xmlns:p14="http://schemas.microsoft.com/office/powerpoint/2010/main" val="3263518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4 Bulgular ve tartışma 4.1 </a:t>
            </a:r>
            <a:r>
              <a:rPr lang="tr-TR" dirty="0" err="1"/>
              <a:t>Bölütleme</a:t>
            </a:r>
            <a:r>
              <a:rPr lang="tr-TR" dirty="0"/>
              <a:t> sonuçları</a:t>
            </a:r>
          </a:p>
        </p:txBody>
      </p:sp>
      <p:sp>
        <p:nvSpPr>
          <p:cNvPr id="2" name="İçerik Yer Tutucusu 1"/>
          <p:cNvSpPr>
            <a:spLocks noGrp="1"/>
          </p:cNvSpPr>
          <p:nvPr>
            <p:ph idx="1"/>
          </p:nvPr>
        </p:nvSpPr>
        <p:spPr/>
        <p:txBody>
          <a:bodyPr>
            <a:normAutofit fontScale="70000" lnSpcReduction="20000"/>
          </a:bodyPr>
          <a:lstStyle/>
          <a:p>
            <a:r>
              <a:rPr lang="tr-TR" dirty="0"/>
              <a:t>Üç farklı </a:t>
            </a:r>
            <a:r>
              <a:rPr lang="tr-TR" dirty="0" err="1"/>
              <a:t>eşikleme</a:t>
            </a:r>
            <a:r>
              <a:rPr lang="tr-TR" dirty="0"/>
              <a:t> algoritması iyileştirilmiş </a:t>
            </a:r>
            <a:r>
              <a:rPr lang="tr-TR" dirty="0" err="1"/>
              <a:t>fundus</a:t>
            </a:r>
            <a:r>
              <a:rPr lang="tr-TR" dirty="0"/>
              <a:t> görüntüleri üzerinde uygulanarak damar piksellerinin </a:t>
            </a:r>
            <a:r>
              <a:rPr lang="tr-TR" dirty="0" err="1"/>
              <a:t>bölütlenmesi</a:t>
            </a:r>
            <a:r>
              <a:rPr lang="tr-TR" dirty="0"/>
              <a:t> sağlanmıştır.</a:t>
            </a:r>
          </a:p>
          <a:p>
            <a:r>
              <a:rPr lang="tr-TR" dirty="0"/>
              <a:t>Performans iyileştirme yönteminde damara ait olmayan damar benzeri görüntüler morfolojik işlemler kullanılarak yok edilmiştir.</a:t>
            </a:r>
          </a:p>
          <a:p>
            <a:r>
              <a:rPr lang="tr-TR" dirty="0"/>
              <a:t>ACC=TP+TN/TP+FP+TN+FN</a:t>
            </a:r>
          </a:p>
          <a:p>
            <a:r>
              <a:rPr lang="tr-TR" dirty="0"/>
              <a:t>Burada, TP parametresi doğru pozitif, FP parametresi yanlış pozitif, TN parametresi doğru negatif ve FN parametresi yanlış negatif pikselleri temsil eder. ACC parametresi doğruluk oranını temsil eder</a:t>
            </a:r>
          </a:p>
          <a:p>
            <a:r>
              <a:rPr lang="tr-TR" dirty="0"/>
              <a:t>“1” olan piksellerin toplamı TP parametresinin değerini oluşturur. </a:t>
            </a:r>
          </a:p>
          <a:p>
            <a:r>
              <a:rPr lang="tr-TR" dirty="0"/>
              <a:t>“0” olan piksellerin toplamı TN parametresinin değerini oluşturur</a:t>
            </a:r>
          </a:p>
          <a:p>
            <a:r>
              <a:rPr lang="tr-TR" dirty="0"/>
              <a:t>e piksel değerleri </a:t>
            </a:r>
            <a:r>
              <a:rPr lang="tr-TR" dirty="0" err="1"/>
              <a:t>bölütlenmiş</a:t>
            </a:r>
            <a:r>
              <a:rPr lang="tr-TR" dirty="0"/>
              <a:t> görüntü için “0”, gerçek zemin görüntüsü için “1” olan piksellerin toplamı FN</a:t>
            </a:r>
          </a:p>
          <a:p>
            <a:r>
              <a:rPr lang="tr-TR" dirty="0"/>
              <a:t>piksel değerleri </a:t>
            </a:r>
            <a:r>
              <a:rPr lang="tr-TR" dirty="0" err="1"/>
              <a:t>bölütlenmiş</a:t>
            </a:r>
            <a:r>
              <a:rPr lang="tr-TR" dirty="0"/>
              <a:t> görüntü için “1”, gerçek zemin görüntüsü için “0” olan piksellerin toplamı FP parametresinin değerini oluşturur</a:t>
            </a:r>
          </a:p>
        </p:txBody>
      </p:sp>
    </p:spTree>
    <p:extLst>
      <p:ext uri="{BB962C8B-B14F-4D97-AF65-F5344CB8AC3E}">
        <p14:creationId xmlns:p14="http://schemas.microsoft.com/office/powerpoint/2010/main" val="2787228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5 Sonuçlar</a:t>
            </a:r>
          </a:p>
        </p:txBody>
      </p:sp>
      <p:sp>
        <p:nvSpPr>
          <p:cNvPr id="2" name="İçerik Yer Tutucusu 1"/>
          <p:cNvSpPr>
            <a:spLocks noGrp="1"/>
          </p:cNvSpPr>
          <p:nvPr>
            <p:ph idx="1"/>
          </p:nvPr>
        </p:nvSpPr>
        <p:spPr/>
        <p:txBody>
          <a:bodyPr>
            <a:normAutofit/>
          </a:bodyPr>
          <a:lstStyle/>
          <a:p>
            <a:r>
              <a:rPr lang="tr-TR" dirty="0"/>
              <a:t>Bu makalede, paylaşıma açık olarak sunulan DRIVE veri seti üzerinde morfolojik işlemlere dayalı bir damar iyileştirme yöntemi kullanılmıştır. Damar iyileştirme aşamasından sonra Çoklu </a:t>
            </a:r>
            <a:r>
              <a:rPr lang="tr-TR" dirty="0" err="1"/>
              <a:t>Eşikleme</a:t>
            </a:r>
            <a:r>
              <a:rPr lang="tr-TR" dirty="0"/>
              <a:t>, Bulanık Mantık Tabanlı </a:t>
            </a:r>
            <a:r>
              <a:rPr lang="tr-TR" dirty="0" err="1"/>
              <a:t>Eşikleme</a:t>
            </a:r>
            <a:r>
              <a:rPr lang="tr-TR" dirty="0"/>
              <a:t> ve Maksimum </a:t>
            </a:r>
            <a:r>
              <a:rPr lang="tr-TR" dirty="0" err="1"/>
              <a:t>Eşikleme</a:t>
            </a:r>
            <a:r>
              <a:rPr lang="tr-TR" dirty="0"/>
              <a:t> yöntemleri kullanılarak damar </a:t>
            </a:r>
            <a:r>
              <a:rPr lang="tr-TR" dirty="0" err="1"/>
              <a:t>bölütlemesi</a:t>
            </a:r>
            <a:r>
              <a:rPr lang="tr-TR" dirty="0"/>
              <a:t> yapılmıştır.</a:t>
            </a:r>
          </a:p>
          <a:p>
            <a:r>
              <a:rPr lang="tr-TR" dirty="0"/>
              <a:t>Bu makalede, Bulanık Mantık Tabanlı </a:t>
            </a:r>
            <a:r>
              <a:rPr lang="tr-TR" dirty="0" err="1"/>
              <a:t>Eşikleme</a:t>
            </a:r>
            <a:r>
              <a:rPr lang="tr-TR" dirty="0"/>
              <a:t> yönteminin ortalama doğruluk oranı 0.952 olarak hesaplanmış ve diğer iki </a:t>
            </a:r>
            <a:r>
              <a:rPr lang="tr-TR" dirty="0" err="1"/>
              <a:t>eşikleme</a:t>
            </a:r>
            <a:r>
              <a:rPr lang="tr-TR" dirty="0"/>
              <a:t> yönteminden daha yüksek bir değere sahip olmuştur. </a:t>
            </a:r>
          </a:p>
        </p:txBody>
      </p:sp>
    </p:spTree>
    <p:extLst>
      <p:ext uri="{BB962C8B-B14F-4D97-AF65-F5344CB8AC3E}">
        <p14:creationId xmlns:p14="http://schemas.microsoft.com/office/powerpoint/2010/main" val="2794272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683568" y="3140968"/>
            <a:ext cx="7756263" cy="1054250"/>
          </a:xfrm>
        </p:spPr>
        <p:txBody>
          <a:bodyPr>
            <a:normAutofit fontScale="90000"/>
          </a:bodyPr>
          <a:lstStyle/>
          <a:p>
            <a:r>
              <a:rPr lang="tr-TR" dirty="0"/>
              <a:t>Görüntü işleme teknikleri ve kümeleme yöntemleri kullanılarak fındık meyvesinin tespit ve sınıflandırılması </a:t>
            </a:r>
          </a:p>
        </p:txBody>
      </p:sp>
    </p:spTree>
    <p:extLst>
      <p:ext uri="{BB962C8B-B14F-4D97-AF65-F5344CB8AC3E}">
        <p14:creationId xmlns:p14="http://schemas.microsoft.com/office/powerpoint/2010/main" val="3678703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1. GİRİŞ</a:t>
            </a:r>
          </a:p>
        </p:txBody>
      </p:sp>
      <p:sp>
        <p:nvSpPr>
          <p:cNvPr id="2" name="İçerik Yer Tutucusu 1"/>
          <p:cNvSpPr>
            <a:spLocks noGrp="1"/>
          </p:cNvSpPr>
          <p:nvPr>
            <p:ph idx="1"/>
          </p:nvPr>
        </p:nvSpPr>
        <p:spPr/>
        <p:txBody>
          <a:bodyPr>
            <a:normAutofit fontScale="92500" lnSpcReduction="10000"/>
          </a:bodyPr>
          <a:lstStyle/>
          <a:p>
            <a:r>
              <a:rPr lang="tr-TR" dirty="0"/>
              <a:t>Görüntü işleme ve bilgisayarlı görme uygulamaları son yıllarda ciddi bir artış göstermektedir.</a:t>
            </a:r>
          </a:p>
          <a:p>
            <a:r>
              <a:rPr lang="tr-TR" dirty="0"/>
              <a:t>Görüntü işleme teknikleri kullanılarak yapılan çalışmalarda, ilk olarak kameradan görüntüler alınmaktadır.</a:t>
            </a:r>
          </a:p>
          <a:p>
            <a:r>
              <a:rPr lang="tr-TR" dirty="0"/>
              <a:t>Alınan görüntüler üzerinde, görüntü ön işleme adımları uygulanmakta ve ilgilenilen nesnelere ait özellik çıkartımı gerçekleştirilmektedir. </a:t>
            </a:r>
          </a:p>
          <a:p>
            <a:r>
              <a:rPr lang="tr-TR" dirty="0"/>
              <a:t>Nesnelere ait basit özellikler kullanılarak hızlı ve etkili nesne tanımaya yönelik çalışmalar, karmaşık arka plan çıkarımı ile tanıma, şekil tanıma, renk tanıma, kenar ve köşe tanıma, istatistiksel örüntü tanıma, şablon eşleme gibi çeşitli yöntemler kullanılmaktadır . </a:t>
            </a:r>
          </a:p>
        </p:txBody>
      </p:sp>
    </p:spTree>
    <p:extLst>
      <p:ext uri="{BB962C8B-B14F-4D97-AF65-F5344CB8AC3E}">
        <p14:creationId xmlns:p14="http://schemas.microsoft.com/office/powerpoint/2010/main" val="502236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83568" y="260648"/>
            <a:ext cx="8064896" cy="6264696"/>
          </a:xfrm>
        </p:spPr>
        <p:txBody>
          <a:bodyPr/>
          <a:lstStyle/>
          <a:p>
            <a:r>
              <a:rPr lang="tr-TR" dirty="0"/>
              <a:t>Ayrıca tarım alanında, görüntü işleme tekniklerinin kullanılması ile yapılan çeşitli çalışmalarda şeftali , elma, buğday , fındık , kiraz, ceviz , badem vb. meyveler sınıflandırılmakta ve özellikleri belirlenmektedir.</a:t>
            </a:r>
          </a:p>
          <a:p>
            <a:r>
              <a:rPr lang="tr-TR" dirty="0"/>
              <a:t>K-</a:t>
            </a:r>
            <a:r>
              <a:rPr lang="tr-TR" dirty="0" err="1"/>
              <a:t>means</a:t>
            </a:r>
            <a:r>
              <a:rPr lang="tr-TR" dirty="0"/>
              <a:t> ve türevleri yaygın olarak kullanılmakta olan kümeleme algoritmalarıdır. K-</a:t>
            </a:r>
            <a:r>
              <a:rPr lang="tr-TR" dirty="0" err="1"/>
              <a:t>means</a:t>
            </a:r>
            <a:r>
              <a:rPr lang="tr-TR" dirty="0"/>
              <a:t> algoritması ile aynı türden nesneler farklı özelliklerine göre, benzer kümelere ayrılmaktadırlar.</a:t>
            </a:r>
          </a:p>
          <a:p>
            <a:r>
              <a:rPr lang="tr-TR" dirty="0"/>
              <a:t>ilk aşamasında kameradan alınan görüntü üzerinde, görüntü ön işleme adımı uygulanmaktadır. İkinci aşamada, ortamda bulunan nesneler tespit edilmekte ve nesnelere ait veriler bilgi </a:t>
            </a:r>
            <a:r>
              <a:rPr lang="tr-TR" dirty="0" err="1"/>
              <a:t>veritabanına</a:t>
            </a:r>
            <a:r>
              <a:rPr lang="tr-TR" dirty="0"/>
              <a:t> aktarılmaktadır. Son aşamada ise bilgi </a:t>
            </a:r>
            <a:r>
              <a:rPr lang="tr-TR" dirty="0" err="1"/>
              <a:t>veritabanı</a:t>
            </a:r>
            <a:r>
              <a:rPr lang="tr-TR" dirty="0"/>
              <a:t> kullanılarak nesnelerin sınıflandırılması gerçekleştirilmektedir. </a:t>
            </a:r>
          </a:p>
        </p:txBody>
      </p:sp>
    </p:spTree>
    <p:extLst>
      <p:ext uri="{BB962C8B-B14F-4D97-AF65-F5344CB8AC3E}">
        <p14:creationId xmlns:p14="http://schemas.microsoft.com/office/powerpoint/2010/main" val="3758754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ÖNERİLEN YÖNTEM (PROPOSED METHOD)</a:t>
            </a:r>
          </a:p>
        </p:txBody>
      </p:sp>
      <p:sp>
        <p:nvSpPr>
          <p:cNvPr id="2" name="İçerik Yer Tutucusu 1"/>
          <p:cNvSpPr>
            <a:spLocks noGrp="1"/>
          </p:cNvSpPr>
          <p:nvPr>
            <p:ph idx="1"/>
          </p:nvPr>
        </p:nvSpPr>
        <p:spPr/>
        <p:txBody>
          <a:bodyPr>
            <a:normAutofit/>
          </a:bodyPr>
          <a:lstStyle/>
          <a:p>
            <a:r>
              <a:rPr lang="tr-TR" dirty="0"/>
              <a:t>Ortamda bulunan aynı nesnelerin tespit edilerek, sınıflandırılmasına yönelik yapılan çalışmada üç aşamalı bir yöntem önerilmektedir.</a:t>
            </a:r>
          </a:p>
          <a:p>
            <a:r>
              <a:rPr lang="tr-TR"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p>
        </p:txBody>
      </p:sp>
    </p:spTree>
    <p:extLst>
      <p:ext uri="{BB962C8B-B14F-4D97-AF65-F5344CB8AC3E}">
        <p14:creationId xmlns:p14="http://schemas.microsoft.com/office/powerpoint/2010/main" val="1449775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normAutofit fontScale="90000"/>
          </a:bodyPr>
          <a:lstStyle/>
          <a:p>
            <a:r>
              <a:rPr lang="tr-TR" dirty="0"/>
              <a:t>2.1. Görüntü ön işleme aşaması (Image </a:t>
            </a:r>
            <a:r>
              <a:rPr lang="tr-TR" dirty="0" err="1"/>
              <a:t>preprocessing</a:t>
            </a:r>
            <a:r>
              <a:rPr lang="tr-TR" dirty="0"/>
              <a:t>)</a:t>
            </a:r>
          </a:p>
        </p:txBody>
      </p:sp>
      <p:sp>
        <p:nvSpPr>
          <p:cNvPr id="2" name="İçerik Yer Tutucusu 1"/>
          <p:cNvSpPr>
            <a:spLocks noGrp="1"/>
          </p:cNvSpPr>
          <p:nvPr>
            <p:ph idx="1"/>
          </p:nvPr>
        </p:nvSpPr>
        <p:spPr>
          <a:xfrm>
            <a:off x="699247" y="2248347"/>
            <a:ext cx="7833193" cy="4349005"/>
          </a:xfrm>
        </p:spPr>
        <p:txBody>
          <a:bodyPr>
            <a:normAutofit fontScale="70000" lnSpcReduction="20000"/>
          </a:bodyPr>
          <a:lstStyle/>
          <a:p>
            <a:r>
              <a:rPr lang="tr-TR" dirty="0"/>
              <a:t>Görüntü ön işleme aşamasında, kameradan alınan görüntü üzerinde sırasıyla filtreleme, resmin grileştirilmesi ve ikili resme çevrilmesi işlemleri uygulanmaktadır. </a:t>
            </a:r>
          </a:p>
          <a:p>
            <a:r>
              <a:rPr lang="tr-TR" dirty="0"/>
              <a:t>Filtre uygulama adımında, görüntü üzerinde yer alan tuz biber gürültülerinin giderilmesi ve resimde yer alan gereksiz ayrıntıların azaltılması sağlanmaktadır.</a:t>
            </a:r>
          </a:p>
          <a:p>
            <a:r>
              <a:rPr lang="tr-TR" dirty="0"/>
              <a:t>Çekirdek matrisi, görüntü üzerinde kayan pencere yöntemi kullanılarak gezdirilmekte ve her bir piksel için, yeni değerler hesaplanmaktadır. </a:t>
            </a:r>
          </a:p>
          <a:p>
            <a:r>
              <a:rPr lang="tr-TR" dirty="0"/>
              <a:t>K, </a:t>
            </a:r>
            <a:r>
              <a:rPr lang="tr-TR" dirty="0" err="1"/>
              <a:t>NxN</a:t>
            </a:r>
            <a:r>
              <a:rPr lang="tr-TR" dirty="0"/>
              <a:t> boyutlarında filtreleme için kullanılan çekirdek matrisini, IR, kameradan alınan renkli görüntüye ait matrisi, I R I , filtreleme sonunda oluşan yeni görüntü matrisini ifade etmektedir. </a:t>
            </a:r>
          </a:p>
          <a:p>
            <a:r>
              <a:rPr lang="tr-TR" dirty="0"/>
              <a:t>Filtreleme işleminden sonra renkli görüntünün, grileştirilmesi adımı gerçekleştirilmektedir</a:t>
            </a:r>
          </a:p>
          <a:p>
            <a:r>
              <a:rPr lang="tr-TR" dirty="0"/>
              <a:t>Gri olarak elde edilen görüntü üzerinde, </a:t>
            </a:r>
            <a:r>
              <a:rPr lang="tr-TR" dirty="0" err="1"/>
              <a:t>eşikleme</a:t>
            </a:r>
            <a:r>
              <a:rPr lang="tr-TR" dirty="0"/>
              <a:t> işlemi uygulanarak sadece ilgili nesnelere ait yer alan bölümler kullanılmaktadır. </a:t>
            </a:r>
            <a:r>
              <a:rPr lang="tr-TR" dirty="0" err="1"/>
              <a:t>Eşikleme</a:t>
            </a:r>
            <a:r>
              <a:rPr lang="tr-TR" dirty="0"/>
              <a:t> işleminde kullanılan en küçük (</a:t>
            </a:r>
            <a:r>
              <a:rPr lang="tr-TR" dirty="0" err="1"/>
              <a:t>min</a:t>
            </a:r>
            <a:r>
              <a:rPr lang="tr-TR" dirty="0"/>
              <a:t>) ve en büyük değerler (</a:t>
            </a:r>
            <a:r>
              <a:rPr lang="tr-TR" dirty="0" err="1"/>
              <a:t>max</a:t>
            </a:r>
            <a:r>
              <a:rPr lang="tr-TR" dirty="0"/>
              <a:t>) deneysel çalışmalar sonucunda belirlenmektedir. Gri görüntü içerisinde yer alan piksel değerleri </a:t>
            </a:r>
            <a:r>
              <a:rPr lang="tr-TR" dirty="0" err="1"/>
              <a:t>min</a:t>
            </a:r>
            <a:r>
              <a:rPr lang="tr-TR" dirty="0"/>
              <a:t> ve </a:t>
            </a:r>
            <a:r>
              <a:rPr lang="tr-TR" dirty="0" err="1"/>
              <a:t>max</a:t>
            </a:r>
            <a:r>
              <a:rPr lang="tr-TR" dirty="0"/>
              <a:t> değerleri arasında bulunup bulunmadığı karşılaştırılarak, ikili görüntü için yeni değer ataması gerçekleştirilmektedir.</a:t>
            </a:r>
          </a:p>
        </p:txBody>
      </p:sp>
    </p:spTree>
    <p:extLst>
      <p:ext uri="{BB962C8B-B14F-4D97-AF65-F5344CB8AC3E}">
        <p14:creationId xmlns:p14="http://schemas.microsoft.com/office/powerpoint/2010/main" val="179416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539552" y="332656"/>
            <a:ext cx="8136904" cy="5904656"/>
          </a:xfrm>
        </p:spPr>
        <p:txBody>
          <a:bodyPr>
            <a:normAutofit fontScale="85000" lnSpcReduction="10000"/>
          </a:bodyPr>
          <a:lstStyle/>
          <a:p>
            <a:r>
              <a:rPr lang="tr-TR" dirty="0"/>
              <a:t>Diyabete bağlı retina bozuklukları kişilerde körlüğe sebep olan ve Diyabetik </a:t>
            </a:r>
            <a:r>
              <a:rPr lang="tr-TR" dirty="0" err="1"/>
              <a:t>Retinopati</a:t>
            </a:r>
            <a:r>
              <a:rPr lang="tr-TR" dirty="0"/>
              <a:t> (DR) olarak adlandırılan en önemli hastalıklardan biridir</a:t>
            </a:r>
          </a:p>
          <a:p>
            <a:r>
              <a:rPr lang="tr-TR" dirty="0"/>
              <a:t>Derin öğrenme yöntemleri ile retina damar </a:t>
            </a:r>
            <a:r>
              <a:rPr lang="tr-TR" dirty="0" err="1"/>
              <a:t>bölütleme</a:t>
            </a:r>
            <a:r>
              <a:rPr lang="tr-TR" dirty="0"/>
              <a:t> sistemlerinin geliştirilmesi daha sağlam sonuçlar verir ancak donanım bağlılığı gerektirir. </a:t>
            </a:r>
          </a:p>
          <a:p>
            <a:r>
              <a:rPr lang="tr-TR" dirty="0"/>
              <a:t>Bu makalede geleneksel bir yöntem olan morfolojik tabanlı bir yöntem kullanılmış olup literatürde önerilen diğer yöntemler şöyledir: </a:t>
            </a:r>
          </a:p>
          <a:p>
            <a:r>
              <a:rPr lang="tr-TR" dirty="0" err="1"/>
              <a:t>Soares</a:t>
            </a:r>
            <a:r>
              <a:rPr lang="tr-TR" dirty="0"/>
              <a:t> </a:t>
            </a:r>
            <a:r>
              <a:rPr lang="tr-TR" dirty="0" err="1"/>
              <a:t>vd</a:t>
            </a:r>
            <a:r>
              <a:rPr lang="tr-TR" dirty="0"/>
              <a:t> tarafından retina görüntülerinin piksel parlaklık değerleri üzerinde faklı ölçeklerde </a:t>
            </a:r>
            <a:r>
              <a:rPr lang="tr-TR" dirty="0" err="1"/>
              <a:t>Gabor</a:t>
            </a:r>
            <a:r>
              <a:rPr lang="tr-TR" dirty="0"/>
              <a:t>-Dalgacık dönüşümü uygulanmıştır.</a:t>
            </a:r>
          </a:p>
          <a:p>
            <a:r>
              <a:rPr lang="tr-TR" dirty="0" err="1"/>
              <a:t>Niemeijer</a:t>
            </a:r>
            <a:r>
              <a:rPr lang="tr-TR" dirty="0"/>
              <a:t> </a:t>
            </a:r>
            <a:r>
              <a:rPr lang="tr-TR" dirty="0" err="1"/>
              <a:t>vd</a:t>
            </a:r>
            <a:r>
              <a:rPr lang="tr-TR" dirty="0"/>
              <a:t> piksel sınıflandırma yöntemini önermişlerdir.</a:t>
            </a:r>
          </a:p>
          <a:p>
            <a:r>
              <a:rPr lang="tr-TR" dirty="0"/>
              <a:t>Diego </a:t>
            </a:r>
            <a:r>
              <a:rPr lang="tr-TR" dirty="0" err="1"/>
              <a:t>Marín</a:t>
            </a:r>
            <a:r>
              <a:rPr lang="tr-TR" dirty="0"/>
              <a:t> vd. tarafından </a:t>
            </a:r>
            <a:r>
              <a:rPr lang="tr-TR" dirty="0" err="1"/>
              <a:t>fundus</a:t>
            </a:r>
            <a:r>
              <a:rPr lang="tr-TR" dirty="0"/>
              <a:t> görüntüsündeki her pikselden yedi boyutlu bir özellik vektörü çıkarılmıştır. </a:t>
            </a:r>
          </a:p>
          <a:p>
            <a:r>
              <a:rPr lang="tr-TR" dirty="0"/>
              <a:t>M. Elena </a:t>
            </a:r>
            <a:r>
              <a:rPr lang="tr-TR" dirty="0" err="1"/>
              <a:t>Martinez-Perez</a:t>
            </a:r>
            <a:r>
              <a:rPr lang="tr-TR" dirty="0"/>
              <a:t> vd. tarafından </a:t>
            </a:r>
            <a:r>
              <a:rPr lang="tr-TR" dirty="0" err="1"/>
              <a:t>hessian</a:t>
            </a:r>
            <a:r>
              <a:rPr lang="tr-TR" dirty="0"/>
              <a:t> matrisinin </a:t>
            </a:r>
            <a:r>
              <a:rPr lang="tr-TR" dirty="0" err="1"/>
              <a:t>özdeğer</a:t>
            </a:r>
            <a:r>
              <a:rPr lang="tr-TR" dirty="0"/>
              <a:t> analizine dayanan bir çizgi geliştirme filtresi önerilmiştir.</a:t>
            </a:r>
          </a:p>
          <a:p>
            <a:r>
              <a:rPr lang="tr-TR" dirty="0" err="1"/>
              <a:t>Sven</a:t>
            </a:r>
            <a:r>
              <a:rPr lang="tr-TR" dirty="0"/>
              <a:t> </a:t>
            </a:r>
            <a:r>
              <a:rPr lang="tr-TR" dirty="0" err="1"/>
              <a:t>Holm</a:t>
            </a:r>
            <a:r>
              <a:rPr lang="tr-TR" dirty="0"/>
              <a:t> vd. tarafından damar </a:t>
            </a:r>
            <a:r>
              <a:rPr lang="tr-TR" dirty="0" err="1"/>
              <a:t>bölütleme</a:t>
            </a:r>
            <a:r>
              <a:rPr lang="tr-TR" dirty="0"/>
              <a:t> için iki paralel yöntem önerilmiştir.</a:t>
            </a:r>
          </a:p>
          <a:p>
            <a:r>
              <a:rPr lang="tr-TR" dirty="0" err="1"/>
              <a:t>Chengzhang</a:t>
            </a:r>
            <a:r>
              <a:rPr lang="tr-TR" dirty="0"/>
              <a:t> </a:t>
            </a:r>
            <a:r>
              <a:rPr lang="tr-TR" dirty="0" err="1"/>
              <a:t>Zhu</a:t>
            </a:r>
            <a:r>
              <a:rPr lang="tr-TR" dirty="0"/>
              <a:t> </a:t>
            </a:r>
            <a:r>
              <a:rPr lang="tr-TR" dirty="0" err="1"/>
              <a:t>vd</a:t>
            </a:r>
            <a:r>
              <a:rPr lang="tr-TR" dirty="0"/>
              <a:t> tarafından Aşırı Öğrenme Makinesine dayalı denetimli bir yöntem önerilmiştir.</a:t>
            </a:r>
          </a:p>
        </p:txBody>
      </p:sp>
    </p:spTree>
    <p:extLst>
      <p:ext uri="{BB962C8B-B14F-4D97-AF65-F5344CB8AC3E}">
        <p14:creationId xmlns:p14="http://schemas.microsoft.com/office/powerpoint/2010/main" val="3734479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2"/>
          <p:cNvSpPr>
            <a:spLocks noGrp="1"/>
          </p:cNvSpPr>
          <p:nvPr>
            <p:ph idx="1"/>
          </p:nvPr>
        </p:nvSpPr>
        <p:spPr>
          <a:xfrm>
            <a:off x="684213" y="260350"/>
            <a:ext cx="8135937" cy="6337300"/>
          </a:xfrm>
        </p:spPr>
        <p:txBody>
          <a:bodyPr/>
          <a:lstStyle/>
          <a:p>
            <a:r>
              <a:rPr lang="tr-TR" dirty="0" err="1"/>
              <a:t>Eşikleme</a:t>
            </a:r>
            <a:r>
              <a:rPr lang="tr-TR" dirty="0"/>
              <a:t>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a:t>
            </a:r>
          </a:p>
          <a:p>
            <a:r>
              <a:rPr lang="tr-TR" dirty="0"/>
              <a:t>Önerilen çalışmada, ikili görüntü üzerinde, aşındırma (</a:t>
            </a:r>
            <a:r>
              <a:rPr lang="tr-TR" dirty="0" err="1"/>
              <a:t>erosion</a:t>
            </a:r>
            <a:r>
              <a:rPr lang="tr-TR" dirty="0"/>
              <a:t>) ve genişleme (</a:t>
            </a:r>
            <a:r>
              <a:rPr lang="tr-TR" dirty="0" err="1"/>
              <a:t>dilation</a:t>
            </a:r>
            <a:r>
              <a:rPr lang="tr-TR" dirty="0"/>
              <a:t>) morfolojik işlemleri uygulanmaktadır.</a:t>
            </a:r>
          </a:p>
          <a:p>
            <a:r>
              <a:rPr lang="tr-TR" dirty="0"/>
              <a:t>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a:t>
            </a:r>
          </a:p>
        </p:txBody>
      </p:sp>
    </p:spTree>
    <p:extLst>
      <p:ext uri="{BB962C8B-B14F-4D97-AF65-F5344CB8AC3E}">
        <p14:creationId xmlns:p14="http://schemas.microsoft.com/office/powerpoint/2010/main" val="916758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179512" y="0"/>
            <a:ext cx="8784976" cy="1700808"/>
          </a:xfrm>
        </p:spPr>
        <p:txBody>
          <a:bodyPr/>
          <a:lstStyle/>
          <a:p>
            <a:r>
              <a:rPr lang="tr-TR" dirty="0"/>
              <a:t>2.2. Nesne bulma ve özellik çıkarımı işlemi aşaması</a:t>
            </a:r>
          </a:p>
        </p:txBody>
      </p:sp>
      <p:sp>
        <p:nvSpPr>
          <p:cNvPr id="2" name="İçerik Yer Tutucusu 1"/>
          <p:cNvSpPr>
            <a:spLocks noGrp="1"/>
          </p:cNvSpPr>
          <p:nvPr>
            <p:ph idx="1"/>
          </p:nvPr>
        </p:nvSpPr>
        <p:spPr>
          <a:xfrm>
            <a:off x="251520" y="1772816"/>
            <a:ext cx="8568952" cy="4968552"/>
          </a:xfrm>
        </p:spPr>
        <p:txBody>
          <a:bodyPr>
            <a:normAutofit/>
          </a:bodyPr>
          <a:lstStyle/>
          <a:p>
            <a:r>
              <a:rPr lang="tr-TR" dirty="0"/>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a:t>
            </a:r>
          </a:p>
          <a:p>
            <a:r>
              <a:rPr lang="tr-TR" dirty="0"/>
              <a:t>Her bir nesneye ait dış hatlar ve nesne numaraları belirlendikten sonra, nesnenin alanını hesaplamak için moment alma işlemi gerçekleştirilmektedir. </a:t>
            </a:r>
          </a:p>
          <a:p>
            <a:r>
              <a:rPr lang="tr-TR" dirty="0"/>
              <a:t>Önerilen 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 </a:t>
            </a:r>
          </a:p>
        </p:txBody>
      </p:sp>
    </p:spTree>
    <p:extLst>
      <p:ext uri="{BB962C8B-B14F-4D97-AF65-F5344CB8AC3E}">
        <p14:creationId xmlns:p14="http://schemas.microsoft.com/office/powerpoint/2010/main" val="1207573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251520" y="332656"/>
            <a:ext cx="8640960" cy="936104"/>
          </a:xfrm>
        </p:spPr>
        <p:txBody>
          <a:bodyPr/>
          <a:lstStyle/>
          <a:p>
            <a:r>
              <a:rPr lang="tr-TR" dirty="0"/>
              <a:t>Ortalama tabanlı sınıflandırma</a:t>
            </a:r>
          </a:p>
        </p:txBody>
      </p:sp>
      <p:sp>
        <p:nvSpPr>
          <p:cNvPr id="2" name="İçerik Yer Tutucusu 1"/>
          <p:cNvSpPr>
            <a:spLocks noGrp="1"/>
          </p:cNvSpPr>
          <p:nvPr>
            <p:ph idx="1"/>
          </p:nvPr>
        </p:nvSpPr>
        <p:spPr/>
        <p:txBody>
          <a:bodyPr/>
          <a:lstStyle/>
          <a:p>
            <a:r>
              <a:rPr lang="tr-TR" dirty="0"/>
              <a:t>Önerilen ilk yöntemde ortamda bulunan nesneler kendi aralarında otomatik olarak 3 sınıfa ayrıştırılmaktadır. </a:t>
            </a:r>
          </a:p>
          <a:p>
            <a:r>
              <a:rPr lang="tr-TR" dirty="0"/>
              <a:t>Nesneleri sınıflandırma aşamasında, ilgili nesnenin alanı ile her bir küme merkezi arasındaki mesafe hesaplanmaktadır. Nesneler kendilerine en yakın noktada bulunan küme merkezlerine yerleştirilerek sınıflandırılmaktadır.</a:t>
            </a:r>
          </a:p>
        </p:txBody>
      </p:sp>
    </p:spTree>
    <p:extLst>
      <p:ext uri="{BB962C8B-B14F-4D97-AF65-F5344CB8AC3E}">
        <p14:creationId xmlns:p14="http://schemas.microsoft.com/office/powerpoint/2010/main" val="1733632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 K-</a:t>
            </a:r>
            <a:r>
              <a:rPr lang="tr-TR" dirty="0" err="1"/>
              <a:t>means</a:t>
            </a:r>
            <a:r>
              <a:rPr lang="tr-TR" dirty="0"/>
              <a:t> kümeleme yöntemi</a:t>
            </a:r>
          </a:p>
        </p:txBody>
      </p:sp>
      <p:sp>
        <p:nvSpPr>
          <p:cNvPr id="2" name="İçerik Yer Tutucusu 1"/>
          <p:cNvSpPr>
            <a:spLocks noGrp="1"/>
          </p:cNvSpPr>
          <p:nvPr>
            <p:ph idx="1"/>
          </p:nvPr>
        </p:nvSpPr>
        <p:spPr/>
        <p:txBody>
          <a:bodyPr/>
          <a:lstStyle/>
          <a:p>
            <a:r>
              <a:rPr lang="tr-TR" dirty="0"/>
              <a:t>K-</a:t>
            </a:r>
            <a:r>
              <a:rPr lang="tr-TR" dirty="0" err="1"/>
              <a:t>means</a:t>
            </a:r>
            <a:r>
              <a:rPr lang="tr-TR" dirty="0"/>
              <a:t> algoritması, N adet veri nesnesinin K adet kümeye bölünmesidir</a:t>
            </a:r>
          </a:p>
          <a:p>
            <a:r>
              <a:rPr lang="tr-TR" dirty="0"/>
              <a:t>K-</a:t>
            </a:r>
            <a:r>
              <a:rPr lang="tr-TR" dirty="0" err="1"/>
              <a:t>means</a:t>
            </a:r>
            <a:r>
              <a:rPr lang="tr-TR" dirty="0"/>
              <a:t> algoritmasının temel amacı bölümleme sonucunda elde edilen küme içindeki verilerin benzerliklerinin maksimum, kümeler arasındaki benzerliklerin ise minimum olmasıdır.</a:t>
            </a:r>
          </a:p>
          <a:p>
            <a:r>
              <a:rPr lang="tr-TR" dirty="0"/>
              <a:t>-4 aşaması vardır.</a:t>
            </a:r>
          </a:p>
          <a:p>
            <a:endParaRPr lang="tr-TR" dirty="0"/>
          </a:p>
        </p:txBody>
      </p:sp>
    </p:spTree>
    <p:extLst>
      <p:ext uri="{BB962C8B-B14F-4D97-AF65-F5344CB8AC3E}">
        <p14:creationId xmlns:p14="http://schemas.microsoft.com/office/powerpoint/2010/main" val="3278004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755576" y="188640"/>
            <a:ext cx="7848872" cy="6048672"/>
          </a:xfrm>
        </p:spPr>
        <p:txBody>
          <a:bodyPr>
            <a:normAutofit/>
          </a:bodyPr>
          <a:lstStyle/>
          <a:p>
            <a:r>
              <a:rPr lang="tr-TR" dirty="0"/>
              <a:t>1. İlk olarak, K adet küme için rastgele başlangıç küme merkezleri belirlenmektedir, </a:t>
            </a:r>
          </a:p>
          <a:p>
            <a:r>
              <a:rPr lang="tr-TR" dirty="0"/>
              <a:t>2. Her nesnenin seçilmiş olan küme merkez noktalarına olan uzaklığı hesaplanmaktadır. Küme merkez noktalarına olan uzaklıklarına göre tüm nesneler k adet kümeden en yakın olan kümeye yerleştirilmektedir,</a:t>
            </a:r>
          </a:p>
          <a:p>
            <a:r>
              <a:rPr lang="tr-TR" dirty="0"/>
              <a:t> 3. Yeni oluşan kümelerin merkez noktaları, o kümedeki tüm nesnelerin ortalama değerlerinden elde edilmiş veriye göre değiştirilmektedir, </a:t>
            </a:r>
          </a:p>
          <a:p>
            <a:r>
              <a:rPr lang="tr-TR" dirty="0"/>
              <a:t>4. Küme merkez noktaları sabit olmadığı sürece 2. ve 3. adımlar tekrarlanmaktadır</a:t>
            </a:r>
          </a:p>
        </p:txBody>
      </p:sp>
    </p:spTree>
    <p:extLst>
      <p:ext uri="{BB962C8B-B14F-4D97-AF65-F5344CB8AC3E}">
        <p14:creationId xmlns:p14="http://schemas.microsoft.com/office/powerpoint/2010/main" val="3248960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3. DENEYSEL ÇALIŞMA</a:t>
            </a:r>
          </a:p>
        </p:txBody>
      </p:sp>
      <p:sp>
        <p:nvSpPr>
          <p:cNvPr id="2" name="İçerik Yer Tutucusu 1"/>
          <p:cNvSpPr>
            <a:spLocks noGrp="1"/>
          </p:cNvSpPr>
          <p:nvPr>
            <p:ph idx="1"/>
          </p:nvPr>
        </p:nvSpPr>
        <p:spPr/>
        <p:txBody>
          <a:bodyPr>
            <a:normAutofit fontScale="85000" lnSpcReduction="10000"/>
          </a:bodyPr>
          <a:lstStyle/>
          <a:p>
            <a:r>
              <a:rPr lang="tr-TR" dirty="0"/>
              <a:t>Önerilen yöntem ile ortamda bulunan fındıkların tespit edilerek kümelenmesine yönelik deneysel çalışma yapılmaktadır.</a:t>
            </a:r>
          </a:p>
          <a:p>
            <a:r>
              <a:rPr lang="tr-TR" dirty="0"/>
              <a:t>Alınan görüntüler, </a:t>
            </a:r>
            <a:r>
              <a:rPr lang="tr-TR" dirty="0" err="1"/>
              <a:t>Ubuntu</a:t>
            </a:r>
            <a:r>
              <a:rPr lang="tr-TR" dirty="0"/>
              <a:t> 12.04 işletim sistemine sahip bir bilgisayar üzerinde işlenmektedir. Görüntülerin işlenmesi ve sınıflandırılması aşamalarında </a:t>
            </a:r>
            <a:r>
              <a:rPr lang="tr-TR" dirty="0" err="1"/>
              <a:t>OpenCV</a:t>
            </a:r>
            <a:r>
              <a:rPr lang="tr-TR" dirty="0"/>
              <a:t> Kütüphanesi ve </a:t>
            </a:r>
            <a:r>
              <a:rPr lang="tr-TR" dirty="0" err="1"/>
              <a:t>Weka</a:t>
            </a:r>
            <a:r>
              <a:rPr lang="tr-TR" dirty="0"/>
              <a:t> yazılımları kullanılmaktadır.</a:t>
            </a:r>
          </a:p>
          <a:p>
            <a:r>
              <a:rPr lang="tr-TR" dirty="0"/>
              <a:t>Sunulan örnek çalışmada, iki yöntem ile kümelemenin %92 oranda benzerlik gösterdiği gözlenmektedir. </a:t>
            </a:r>
          </a:p>
          <a:p>
            <a:r>
              <a:rPr lang="tr-TR" dirty="0"/>
              <a:t>Ortama yerleştirilen fındıkların görüntü işleme tekniği kullanılarak %100 oranında tespit edildiği gözlenmiştir. </a:t>
            </a:r>
            <a:r>
              <a:rPr lang="tr-TR" dirty="0" err="1"/>
              <a:t>Kmeans</a:t>
            </a:r>
            <a:r>
              <a:rPr lang="tr-TR" dirty="0"/>
              <a:t> ve ortalama tabanlı kümeleme yöntemleri kullanılarak yapılan sınıflama sonuçlarındaki benzeşen fındık sayısı ve iki yöntemin benzerlik sunulmaktadır. </a:t>
            </a:r>
          </a:p>
        </p:txBody>
      </p:sp>
    </p:spTree>
    <p:extLst>
      <p:ext uri="{BB962C8B-B14F-4D97-AF65-F5344CB8AC3E}">
        <p14:creationId xmlns:p14="http://schemas.microsoft.com/office/powerpoint/2010/main" val="709568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SONUÇLAR</a:t>
            </a:r>
          </a:p>
        </p:txBody>
      </p:sp>
      <p:sp>
        <p:nvSpPr>
          <p:cNvPr id="2" name="İçerik Yer Tutucusu 1"/>
          <p:cNvSpPr>
            <a:spLocks noGrp="1"/>
          </p:cNvSpPr>
          <p:nvPr>
            <p:ph idx="1"/>
          </p:nvPr>
        </p:nvSpPr>
        <p:spPr/>
        <p:txBody>
          <a:bodyPr>
            <a:normAutofit fontScale="92500" lnSpcReduction="20000"/>
          </a:bodyPr>
          <a:lstStyle/>
          <a:p>
            <a:r>
              <a:rPr lang="tr-TR" dirty="0"/>
              <a:t>Makalede, görüntü işleme teknikleri kullanılarak ortamda bulunan nesnelerin tespit ve sınıflandırılmasına yönelik çalışma sunulmaktadır.</a:t>
            </a:r>
          </a:p>
          <a:p>
            <a:r>
              <a:rPr lang="tr-TR" dirty="0"/>
              <a:t>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a:t>
            </a:r>
          </a:p>
          <a:p>
            <a:r>
              <a:rPr lang="tr-TR" dirty="0"/>
              <a:t>Nesne tespiti ve özellik çıkarımı aşamasında ise, ortamda yer alan nesnelerin bulunması ve alan, boyut ve konum gibi özellik bilgileri elde edilmektedir. Sınıflandırma aşamasında, bilgi </a:t>
            </a:r>
            <a:r>
              <a:rPr lang="tr-TR" dirty="0" err="1"/>
              <a:t>veritabanında</a:t>
            </a:r>
            <a:r>
              <a:rPr lang="tr-TR" dirty="0"/>
              <a:t> bulunan veriler, ortalama tabanlı ve K-</a:t>
            </a:r>
            <a:r>
              <a:rPr lang="tr-TR" dirty="0" err="1"/>
              <a:t>means</a:t>
            </a:r>
            <a:r>
              <a:rPr lang="tr-TR" dirty="0"/>
              <a:t> algoritmaları kullanılarak sınıflandırılmaktadır. </a:t>
            </a:r>
          </a:p>
        </p:txBody>
      </p:sp>
    </p:spTree>
    <p:extLst>
      <p:ext uri="{BB962C8B-B14F-4D97-AF65-F5344CB8AC3E}">
        <p14:creationId xmlns:p14="http://schemas.microsoft.com/office/powerpoint/2010/main" val="3466693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11560" y="332656"/>
            <a:ext cx="7920880" cy="6048672"/>
          </a:xfrm>
        </p:spPr>
        <p:txBody>
          <a:bodyPr>
            <a:normAutofit/>
          </a:bodyPr>
          <a:lstStyle/>
          <a:p>
            <a:r>
              <a:rPr lang="tr-TR" dirty="0"/>
              <a:t>Makalenin, deneysel çalışma bölümünde örnekleme işlemi için fındık meyvesi kullanılmaktadır.</a:t>
            </a:r>
          </a:p>
          <a:p>
            <a:r>
              <a:rPr lang="tr-TR" dirty="0"/>
              <a:t> Çalışma ortamında bulunan fındık meyveleri gerçek zamanlı olarak %100 başarımla tespit edilmektedir. Ortalama tabanlı ve K-</a:t>
            </a:r>
            <a:r>
              <a:rPr lang="tr-TR" dirty="0" err="1"/>
              <a:t>means</a:t>
            </a:r>
            <a:r>
              <a:rPr lang="tr-TR" dirty="0"/>
              <a:t> kümeleme yöntemleri kullanılarak fındık meyvelerinin küçük, orta ve büyük olarak sınıflandırılması gerçekleştirilmektedir. </a:t>
            </a:r>
          </a:p>
          <a:p>
            <a:r>
              <a:rPr lang="tr-TR" dirty="0"/>
              <a:t>Yapılan deneysel çalışmalarda, </a:t>
            </a:r>
            <a:r>
              <a:rPr lang="tr-TR" dirty="0" err="1"/>
              <a:t>gerçeklenen</a:t>
            </a:r>
            <a:r>
              <a:rPr lang="tr-TR" dirty="0"/>
              <a:t> iki algoritma ile sınıflandırmanın %90 ile %100 oranlarında benzerlik gösterdiği tespit edilmektedir.</a:t>
            </a:r>
          </a:p>
        </p:txBody>
      </p:sp>
    </p:spTree>
    <p:extLst>
      <p:ext uri="{BB962C8B-B14F-4D97-AF65-F5344CB8AC3E}">
        <p14:creationId xmlns:p14="http://schemas.microsoft.com/office/powerpoint/2010/main" val="3653864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4287E2E-CF55-25D4-B71C-2055C142DD3C}"/>
              </a:ext>
            </a:extLst>
          </p:cNvPr>
          <p:cNvSpPr>
            <a:spLocks noGrp="1"/>
          </p:cNvSpPr>
          <p:nvPr>
            <p:ph idx="1"/>
          </p:nvPr>
        </p:nvSpPr>
        <p:spPr/>
        <p:txBody>
          <a:bodyPr/>
          <a:lstStyle/>
          <a:p>
            <a:r>
              <a:rPr lang="tr-TR" sz="4000" dirty="0"/>
              <a:t>AHMET KASAP </a:t>
            </a:r>
          </a:p>
          <a:p>
            <a:r>
              <a:rPr lang="tr-TR" sz="4000" dirty="0"/>
              <a:t>02205076032</a:t>
            </a:r>
          </a:p>
          <a:p>
            <a:endParaRPr lang="tr-TR" dirty="0"/>
          </a:p>
          <a:p>
            <a:endParaRPr lang="tr-TR" dirty="0"/>
          </a:p>
          <a:p>
            <a:pPr marL="0" indent="0">
              <a:buNone/>
            </a:pPr>
            <a:endParaRPr lang="tr-TR" dirty="0"/>
          </a:p>
        </p:txBody>
      </p:sp>
    </p:spTree>
    <p:extLst>
      <p:ext uri="{BB962C8B-B14F-4D97-AF65-F5344CB8AC3E}">
        <p14:creationId xmlns:p14="http://schemas.microsoft.com/office/powerpoint/2010/main" val="316610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83568" y="188640"/>
            <a:ext cx="8064896" cy="6336704"/>
          </a:xfrm>
        </p:spPr>
        <p:txBody>
          <a:bodyPr/>
          <a:lstStyle/>
          <a:p>
            <a:r>
              <a:rPr lang="tr-TR" dirty="0" err="1"/>
              <a:t>Jingliang</a:t>
            </a:r>
            <a:r>
              <a:rPr lang="tr-TR" dirty="0"/>
              <a:t> </a:t>
            </a:r>
            <a:r>
              <a:rPr lang="tr-TR" dirty="0" err="1"/>
              <a:t>Zhao</a:t>
            </a:r>
            <a:r>
              <a:rPr lang="tr-TR" dirty="0"/>
              <a:t> vd. tarafından öncelikli olarak </a:t>
            </a:r>
            <a:r>
              <a:rPr lang="tr-TR" dirty="0" err="1"/>
              <a:t>fundus</a:t>
            </a:r>
            <a:r>
              <a:rPr lang="tr-TR" dirty="0"/>
              <a:t> görüntüler üzerinde görüntü iyileştirilmesi yapılmıştır.</a:t>
            </a:r>
          </a:p>
          <a:p>
            <a:r>
              <a:rPr lang="tr-TR" dirty="0"/>
              <a:t>Retinanın oksijensiz kalması sonucu retinada istenmeyen yeni damarlar oluşur. Bu damarlar hassas bir yapıda olup DR hastalığının habercisidir.</a:t>
            </a:r>
          </a:p>
          <a:p>
            <a:r>
              <a:rPr lang="tr-TR" dirty="0"/>
              <a:t>Bu makalede, retina damar ağ yapısını otomatik olarak </a:t>
            </a:r>
            <a:r>
              <a:rPr lang="tr-TR" dirty="0" err="1"/>
              <a:t>bölütleyen</a:t>
            </a:r>
            <a:r>
              <a:rPr lang="tr-TR" dirty="0"/>
              <a:t> morfolojik tabanlı bir yöntem önerilmiştir. Bu yöntem morfolojik işlemlere dayalı iki farklı yöntemden esinlenerek oluşturulmuştur.</a:t>
            </a:r>
          </a:p>
          <a:p>
            <a:r>
              <a:rPr lang="tr-TR" dirty="0"/>
              <a:t>İlk önce RGB renk uzayındaki görüntüler gri ölçekli görüntülere dönüştürülmüştür. Daha sonra, gri ölçekli görüntünün tersi üzerinde üst-şapka, alt-şapka ve morfolojik açma yöntemi uygulanmıştır. </a:t>
            </a:r>
          </a:p>
          <a:p>
            <a:r>
              <a:rPr lang="tr-TR" dirty="0"/>
              <a:t>Çoklu </a:t>
            </a:r>
            <a:r>
              <a:rPr lang="tr-TR" dirty="0" err="1"/>
              <a:t>Eşikleme</a:t>
            </a:r>
            <a:r>
              <a:rPr lang="tr-TR" dirty="0"/>
              <a:t> yöntemi, Maksimum </a:t>
            </a:r>
            <a:r>
              <a:rPr lang="tr-TR" dirty="0" err="1"/>
              <a:t>Entropi</a:t>
            </a:r>
            <a:r>
              <a:rPr lang="tr-TR" dirty="0"/>
              <a:t> Tabanlı </a:t>
            </a:r>
            <a:r>
              <a:rPr lang="tr-TR" dirty="0" err="1"/>
              <a:t>Eşikleme</a:t>
            </a:r>
            <a:r>
              <a:rPr lang="tr-TR" dirty="0"/>
              <a:t> yöntemi ve Bulanık Kümeleme Tabanlı </a:t>
            </a:r>
            <a:r>
              <a:rPr lang="tr-TR" dirty="0" err="1"/>
              <a:t>Eşikleme</a:t>
            </a:r>
            <a:r>
              <a:rPr lang="tr-TR" dirty="0"/>
              <a:t> yöntemidir</a:t>
            </a:r>
          </a:p>
          <a:p>
            <a:endParaRPr lang="tr-TR" dirty="0"/>
          </a:p>
        </p:txBody>
      </p:sp>
    </p:spTree>
    <p:extLst>
      <p:ext uri="{BB962C8B-B14F-4D97-AF65-F5344CB8AC3E}">
        <p14:creationId xmlns:p14="http://schemas.microsoft.com/office/powerpoint/2010/main" val="304173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683568" y="332656"/>
            <a:ext cx="7756263" cy="1054250"/>
          </a:xfrm>
        </p:spPr>
        <p:txBody>
          <a:bodyPr>
            <a:normAutofit fontScale="90000"/>
          </a:bodyPr>
          <a:lstStyle/>
          <a:p>
            <a:r>
              <a:rPr lang="tr-TR" dirty="0"/>
              <a:t>2 Materyal ve metot</a:t>
            </a:r>
            <a:br>
              <a:rPr lang="tr-TR" dirty="0"/>
            </a:br>
            <a:r>
              <a:rPr lang="tr-TR" dirty="0"/>
              <a:t>2.1 Morfolojik işlemler</a:t>
            </a:r>
          </a:p>
        </p:txBody>
      </p:sp>
      <p:sp>
        <p:nvSpPr>
          <p:cNvPr id="2" name="İçerik Yer Tutucusu 1"/>
          <p:cNvSpPr>
            <a:spLocks noGrp="1"/>
          </p:cNvSpPr>
          <p:nvPr>
            <p:ph idx="1"/>
          </p:nvPr>
        </p:nvSpPr>
        <p:spPr>
          <a:xfrm>
            <a:off x="683569" y="1700809"/>
            <a:ext cx="7761184" cy="4425354"/>
          </a:xfrm>
        </p:spPr>
        <p:txBody>
          <a:bodyPr>
            <a:normAutofit/>
          </a:bodyPr>
          <a:lstStyle/>
          <a:p>
            <a:r>
              <a:rPr lang="tr-TR" dirty="0"/>
              <a:t>Morfolojik işlemlerin temel amacı, görüntünün temel özelliklerini korumak ve görüntüyü basitleştirmektir.</a:t>
            </a:r>
          </a:p>
          <a:p>
            <a:r>
              <a:rPr lang="tr-TR" dirty="0" err="1"/>
              <a:t>Üstşapka</a:t>
            </a:r>
            <a:r>
              <a:rPr lang="tr-TR" dirty="0"/>
              <a:t> dönüşümü, bir giriş görüntüsüne morfolojik açma işlemi uygulandıktan sonra uygulama sonucunun orijinal giriş görüntüsünden çıkarılması işlemidir.</a:t>
            </a:r>
          </a:p>
          <a:p>
            <a:r>
              <a:rPr lang="tr-TR" dirty="0"/>
              <a:t>Alt-şapka dönüşümü, bir giriş görüntüsüne morfolojik bir kapama işlemi uygulandıktan sonra uygulama sonucunun orijinal giriş görüntüsünden çıkarılması işlemidir.</a:t>
            </a:r>
          </a:p>
          <a:p>
            <a:r>
              <a:rPr lang="fr-FR" dirty="0"/>
              <a:t>T (g)</a:t>
            </a:r>
            <a:r>
              <a:rPr lang="tr-TR" dirty="0"/>
              <a:t> =</a:t>
            </a:r>
            <a:r>
              <a:rPr lang="fr-FR" dirty="0"/>
              <a:t> </a:t>
            </a:r>
            <a:r>
              <a:rPr lang="tr-TR" dirty="0"/>
              <a:t>g-(</a:t>
            </a:r>
            <a:r>
              <a:rPr lang="fr-FR" dirty="0"/>
              <a:t>g</a:t>
            </a:r>
            <a:r>
              <a:rPr lang="tr-TR" dirty="0"/>
              <a:t> o</a:t>
            </a:r>
            <a:r>
              <a:rPr lang="fr-FR" dirty="0"/>
              <a:t> SE)</a:t>
            </a:r>
            <a:r>
              <a:rPr lang="tr-TR" dirty="0"/>
              <a:t>	DENKLEM 1</a:t>
            </a:r>
          </a:p>
          <a:p>
            <a:r>
              <a:rPr lang="tr-TR" dirty="0"/>
              <a:t>B (g)= (g o SE) –g		DENKLEM 2</a:t>
            </a:r>
          </a:p>
        </p:txBody>
      </p:sp>
    </p:spTree>
    <p:extLst>
      <p:ext uri="{BB962C8B-B14F-4D97-AF65-F5344CB8AC3E}">
        <p14:creationId xmlns:p14="http://schemas.microsoft.com/office/powerpoint/2010/main" val="883422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2"/>
          <p:cNvSpPr>
            <a:spLocks noGrp="1"/>
          </p:cNvSpPr>
          <p:nvPr>
            <p:ph idx="1"/>
          </p:nvPr>
        </p:nvSpPr>
        <p:spPr>
          <a:xfrm>
            <a:off x="684213" y="260350"/>
            <a:ext cx="7991475" cy="6264275"/>
          </a:xfrm>
        </p:spPr>
        <p:txBody>
          <a:bodyPr/>
          <a:lstStyle/>
          <a:p>
            <a:r>
              <a:rPr lang="tr-TR" dirty="0"/>
              <a:t>Denklem (1) 'e göre, açma operatörü görüntünün arka planına etki ettiğinden, üst-şapka dönüşümünün görüntünün arka planını çıkarması beklenir.</a:t>
            </a:r>
          </a:p>
          <a:p>
            <a:r>
              <a:rPr lang="tr-TR" dirty="0"/>
              <a:t>Denklem (2) 'ye göre, alt-şapka dönüşümü görüntünün arka planını etkiler ve görüntünün arka plandaki maskeden daha küçük olan bazı karanlık alanları üzerinde etkili olur. </a:t>
            </a:r>
          </a:p>
          <a:p>
            <a:endParaRPr lang="tr-TR" dirty="0"/>
          </a:p>
        </p:txBody>
      </p:sp>
    </p:spTree>
    <p:extLst>
      <p:ext uri="{BB962C8B-B14F-4D97-AF65-F5344CB8AC3E}">
        <p14:creationId xmlns:p14="http://schemas.microsoft.com/office/powerpoint/2010/main" val="378489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2.2 </a:t>
            </a:r>
            <a:r>
              <a:rPr lang="tr-TR" dirty="0" err="1"/>
              <a:t>Eşikleme</a:t>
            </a:r>
            <a:r>
              <a:rPr lang="tr-TR" dirty="0"/>
              <a:t> yöntemleri</a:t>
            </a:r>
          </a:p>
        </p:txBody>
      </p:sp>
      <p:sp>
        <p:nvSpPr>
          <p:cNvPr id="2" name="İçerik Yer Tutucusu 1"/>
          <p:cNvSpPr>
            <a:spLocks noGrp="1"/>
          </p:cNvSpPr>
          <p:nvPr>
            <p:ph idx="1"/>
          </p:nvPr>
        </p:nvSpPr>
        <p:spPr/>
        <p:txBody>
          <a:bodyPr/>
          <a:lstStyle/>
          <a:p>
            <a:r>
              <a:rPr lang="tr-TR" dirty="0" err="1"/>
              <a:t>Eşikleme</a:t>
            </a:r>
            <a:r>
              <a:rPr lang="tr-TR" dirty="0"/>
              <a:t> işlemi, gri ölçekli bir görünün yoğunluk seviyesine göre sınıflara ayrıldığı bir işlemdir. Bu sınıflandırma işlemi için tanımlanmış kurallara uygun bir eşik değeri seçmek gerekir.</a:t>
            </a:r>
          </a:p>
        </p:txBody>
      </p:sp>
    </p:spTree>
    <p:extLst>
      <p:ext uri="{BB962C8B-B14F-4D97-AF65-F5344CB8AC3E}">
        <p14:creationId xmlns:p14="http://schemas.microsoft.com/office/powerpoint/2010/main" val="263351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2.2.1 Çok seviyeli </a:t>
            </a:r>
            <a:r>
              <a:rPr lang="tr-TR" dirty="0" err="1"/>
              <a:t>eşikleme</a:t>
            </a:r>
            <a:endParaRPr lang="tr-TR" dirty="0"/>
          </a:p>
        </p:txBody>
      </p:sp>
      <p:sp>
        <p:nvSpPr>
          <p:cNvPr id="2" name="İçerik Yer Tutucusu 1"/>
          <p:cNvSpPr>
            <a:spLocks noGrp="1"/>
          </p:cNvSpPr>
          <p:nvPr>
            <p:ph idx="1"/>
          </p:nvPr>
        </p:nvSpPr>
        <p:spPr/>
        <p:txBody>
          <a:bodyPr/>
          <a:lstStyle/>
          <a:p>
            <a:r>
              <a:rPr lang="tr-TR" dirty="0"/>
              <a:t>Gri ölçekli görüntüyü birkaç farklı bölgeye ayırabilen bir işlemdir [18]. Bu işleme ait uyulması gereken kural Denklem (3)’de matematiksel olarak ifade edilmiştir.</a:t>
            </a:r>
          </a:p>
        </p:txBody>
      </p:sp>
    </p:spTree>
    <p:extLst>
      <p:ext uri="{BB962C8B-B14F-4D97-AF65-F5344CB8AC3E}">
        <p14:creationId xmlns:p14="http://schemas.microsoft.com/office/powerpoint/2010/main" val="2865756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2.2.2 Maksimum </a:t>
            </a:r>
            <a:r>
              <a:rPr lang="tr-TR" dirty="0" err="1"/>
              <a:t>entropi</a:t>
            </a:r>
            <a:r>
              <a:rPr lang="tr-TR" dirty="0"/>
              <a:t> tabanlı </a:t>
            </a:r>
            <a:r>
              <a:rPr lang="tr-TR" dirty="0" err="1"/>
              <a:t>eşikleme</a:t>
            </a:r>
            <a:endParaRPr lang="tr-TR" dirty="0"/>
          </a:p>
        </p:txBody>
      </p:sp>
      <p:sp>
        <p:nvSpPr>
          <p:cNvPr id="2" name="İçerik Yer Tutucusu 1"/>
          <p:cNvSpPr>
            <a:spLocks noGrp="1"/>
          </p:cNvSpPr>
          <p:nvPr>
            <p:ph idx="1"/>
          </p:nvPr>
        </p:nvSpPr>
        <p:spPr/>
        <p:txBody>
          <a:bodyPr/>
          <a:lstStyle/>
          <a:p>
            <a:r>
              <a:rPr lang="tr-TR" dirty="0" err="1"/>
              <a:t>Entopi</a:t>
            </a:r>
            <a:r>
              <a:rPr lang="tr-TR" dirty="0"/>
              <a:t> yöntemlerine bağlı </a:t>
            </a:r>
            <a:r>
              <a:rPr lang="tr-TR" dirty="0" err="1"/>
              <a:t>eşikleme</a:t>
            </a:r>
            <a:r>
              <a:rPr lang="tr-TR" dirty="0"/>
              <a:t> işlemi araştırmacılar tarafından tercih edilen bir yöntemdir</a:t>
            </a:r>
          </a:p>
          <a:p>
            <a:r>
              <a:rPr lang="tr-TR" dirty="0"/>
              <a:t>Bu yönteme göre, bir görüntüdeki yoğunluk değerlerinin olasılık dağılımına katkı veren ön ve arka plan görüntüsüne ait </a:t>
            </a:r>
            <a:r>
              <a:rPr lang="tr-TR" dirty="0" err="1"/>
              <a:t>entropi</a:t>
            </a:r>
            <a:r>
              <a:rPr lang="tr-TR" dirty="0"/>
              <a:t> değerleri ayrı ayrı hesaplanır ve toplamları maksimize edilir.</a:t>
            </a:r>
          </a:p>
        </p:txBody>
      </p:sp>
    </p:spTree>
    <p:extLst>
      <p:ext uri="{BB962C8B-B14F-4D97-AF65-F5344CB8AC3E}">
        <p14:creationId xmlns:p14="http://schemas.microsoft.com/office/powerpoint/2010/main" val="275530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2.2.3 Bulanık mantık tabanlı </a:t>
            </a:r>
            <a:r>
              <a:rPr lang="tr-TR" dirty="0" err="1"/>
              <a:t>eşikleme</a:t>
            </a:r>
            <a:endParaRPr lang="tr-TR" dirty="0"/>
          </a:p>
        </p:txBody>
      </p:sp>
      <p:sp>
        <p:nvSpPr>
          <p:cNvPr id="2" name="İçerik Yer Tutucusu 1"/>
          <p:cNvSpPr>
            <a:spLocks noGrp="1"/>
          </p:cNvSpPr>
          <p:nvPr>
            <p:ph idx="1"/>
          </p:nvPr>
        </p:nvSpPr>
        <p:spPr/>
        <p:txBody>
          <a:bodyPr/>
          <a:lstStyle/>
          <a:p>
            <a:r>
              <a:rPr lang="tr-TR" dirty="0"/>
              <a:t>Bulanık kümeleme bir yumuşak kümeleme tekniğidir. Bu kümeleme yöntemi, nesnelerin kümelere olan aitliğini ifade etmek için bir derece kavramı kullanır</a:t>
            </a:r>
          </a:p>
          <a:p>
            <a:endParaRPr lang="tr-TR" dirty="0"/>
          </a:p>
        </p:txBody>
      </p:sp>
    </p:spTree>
    <p:extLst>
      <p:ext uri="{BB962C8B-B14F-4D97-AF65-F5344CB8AC3E}">
        <p14:creationId xmlns:p14="http://schemas.microsoft.com/office/powerpoint/2010/main" val="3834565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1300</TotalTime>
  <Words>2078</Words>
  <Application>Microsoft Office PowerPoint</Application>
  <PresentationFormat>Ekran Gösterisi (4:3)</PresentationFormat>
  <Paragraphs>107</Paragraphs>
  <Slides>28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28</vt:i4>
      </vt:variant>
    </vt:vector>
  </HeadingPairs>
  <TitlesOfParts>
    <vt:vector size="32" baseType="lpstr">
      <vt:lpstr>Arial</vt:lpstr>
      <vt:lpstr>Century Gothic</vt:lpstr>
      <vt:lpstr>Wingdings 3</vt:lpstr>
      <vt:lpstr>İyon</vt:lpstr>
      <vt:lpstr>Retina kan damarlarını çıkarmak için eşikleme temelli morfolojik bir yöntem</vt:lpstr>
      <vt:lpstr>PowerPoint Sunusu</vt:lpstr>
      <vt:lpstr>PowerPoint Sunusu</vt:lpstr>
      <vt:lpstr>2 Materyal ve metot 2.1 Morfolojik işlemler</vt:lpstr>
      <vt:lpstr>PowerPoint Sunusu</vt:lpstr>
      <vt:lpstr>2.2 Eşikleme yöntemleri</vt:lpstr>
      <vt:lpstr>2.2.1 Çok seviyeli eşikleme</vt:lpstr>
      <vt:lpstr>2.2.2 Maksimum entropi tabanlı eşikleme</vt:lpstr>
      <vt:lpstr>2.2.3 Bulanık mantık tabanlı eşikleme</vt:lpstr>
      <vt:lpstr>3 Kullanılan yöntem</vt:lpstr>
      <vt:lpstr>3.1 Veri seti</vt:lpstr>
      <vt:lpstr>3.2 Morfolojik işlemler</vt:lpstr>
      <vt:lpstr>4 Bulgular ve tartışma 4.1 Bölütleme sonuçları</vt:lpstr>
      <vt:lpstr>5 Sonuçlar</vt:lpstr>
      <vt:lpstr>Görüntü işleme teknikleri ve kümeleme yöntemleri kullanılarak fındık meyvesinin tespit ve sınıflandırılması </vt:lpstr>
      <vt:lpstr>1. GİRİŞ</vt:lpstr>
      <vt:lpstr>PowerPoint Sunusu</vt:lpstr>
      <vt:lpstr>ÖNERİLEN YÖNTEM (PROPOSED METHOD)</vt:lpstr>
      <vt:lpstr>2.1. Görüntü ön işleme aşaması (Image preprocessing)</vt:lpstr>
      <vt:lpstr>PowerPoint Sunusu</vt:lpstr>
      <vt:lpstr>2.2. Nesne bulma ve özellik çıkarımı işlemi aşaması</vt:lpstr>
      <vt:lpstr>Ortalama tabanlı sınıflandırma</vt:lpstr>
      <vt:lpstr>. K-means kümeleme yöntemi</vt:lpstr>
      <vt:lpstr>PowerPoint Sunusu</vt:lpstr>
      <vt:lpstr>3. DENEYSEL ÇALIŞMA</vt:lpstr>
      <vt:lpstr>SONUÇLAR</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toshiba</dc:creator>
  <cp:lastModifiedBy>Ahmet Kasap</cp:lastModifiedBy>
  <cp:revision>9</cp:revision>
  <dcterms:created xsi:type="dcterms:W3CDTF">2022-12-11T12:41:29Z</dcterms:created>
  <dcterms:modified xsi:type="dcterms:W3CDTF">2022-12-15T16:04:05Z</dcterms:modified>
</cp:coreProperties>
</file>