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644BE-FA41-4850-9EDF-662818303C16}" type="datetimeFigureOut">
              <a:rPr lang="tr-TR"/>
              <a:pPr>
                <a:defRPr/>
              </a:pPr>
              <a:t>18.12.2014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ED127-089D-496A-B431-E787BE3BDF7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D06DC-3D8E-45BA-B9C5-0F8EEC1784B5}" type="datetimeFigureOut">
              <a:rPr lang="tr-TR"/>
              <a:pPr>
                <a:defRPr/>
              </a:pPr>
              <a:t>18.12.2014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3FFC1-93BA-4FF8-BD5A-144291C87D5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7130-94FA-4C42-BB1E-FC4208AA0DBA}" type="datetimeFigureOut">
              <a:rPr lang="tr-TR"/>
              <a:pPr>
                <a:defRPr/>
              </a:pPr>
              <a:t>18.12.2014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73838-EA7C-4A0A-BFCA-98E34402590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271D9-0688-483D-BDFA-2CF7B9E79587}" type="datetimeFigureOut">
              <a:rPr lang="tr-TR"/>
              <a:pPr>
                <a:defRPr/>
              </a:pPr>
              <a:t>18.12.2014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93727-87B2-46A4-8F53-84C80037C06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6D0E3-4608-4ADE-B0E3-462E118CA2EC}" type="datetimeFigureOut">
              <a:rPr lang="tr-TR"/>
              <a:pPr>
                <a:defRPr/>
              </a:pPr>
              <a:t>18.12.2014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7B60-5434-4FD6-94E9-FA12BE0BC58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E6981-453A-4628-BA38-4A75CC67A47C}" type="datetimeFigureOut">
              <a:rPr lang="tr-TR"/>
              <a:pPr>
                <a:defRPr/>
              </a:pPr>
              <a:t>18.12.2014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655A6-183B-46A4-9AF4-823628587EC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A8DBB-F34C-4DA6-ABEB-126511EF80CD}" type="datetimeFigureOut">
              <a:rPr lang="tr-TR"/>
              <a:pPr>
                <a:defRPr/>
              </a:pPr>
              <a:t>18.12.2014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2619A-F429-4FA4-9E9D-C82D676B265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75671-319F-4408-A683-3DA966432666}" type="datetimeFigureOut">
              <a:rPr lang="tr-TR"/>
              <a:pPr>
                <a:defRPr/>
              </a:pPr>
              <a:t>18.12.2014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FE099-BA76-4D5A-8BC1-9DFB2A0BB6C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72C14-A7C0-4B5D-982E-B8C80CACB8FF}" type="datetimeFigureOut">
              <a:rPr lang="tr-TR"/>
              <a:pPr>
                <a:defRPr/>
              </a:pPr>
              <a:t>18.12.2014</a:t>
            </a:fld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9C88D-A59A-4812-A9D7-89C1B8C610F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7E5D7-05BD-49DF-A8A3-8A99EF4092D5}" type="datetimeFigureOut">
              <a:rPr lang="tr-TR"/>
              <a:pPr>
                <a:defRPr/>
              </a:pPr>
              <a:t>18.12.2014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F5C15-04A1-41FD-A100-BB44C631ECC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23797-5A45-4CCD-B2C0-C3B6C4843409}" type="datetimeFigureOut">
              <a:rPr lang="tr-TR"/>
              <a:pPr>
                <a:defRPr/>
              </a:pPr>
              <a:t>18.12.2014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0B199-871F-4196-BB07-EF449834721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tr-T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931F45-6FEE-44AB-B426-FE84E05BFAAB}" type="datetimeFigureOut">
              <a:rPr lang="tr-TR"/>
              <a:pPr>
                <a:defRPr/>
              </a:pPr>
              <a:t>18.12.2014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944564-BDBF-4822-AB05-5BD25A77FCD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3*3 Matrix Multiplication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tr-TR" sz="2700" smtClean="0">
                <a:solidFill>
                  <a:srgbClr val="898989"/>
                </a:solidFill>
              </a:rPr>
              <a:t>Ahmet </a:t>
            </a:r>
            <a:r>
              <a:rPr lang="tr-TR" sz="2700" smtClean="0">
                <a:solidFill>
                  <a:srgbClr val="898989"/>
                </a:solidFill>
              </a:rPr>
              <a:t>Tavlı</a:t>
            </a:r>
            <a:endParaRPr lang="tr-TR" sz="2700" dirty="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mov ax , 0000h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mov bl , 00h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mov ax , [5002h]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mov bl , [5024h]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mul bl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add [5041h] , 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adc [5040h] , ah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jmp second_element: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Improvements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We may include negative integers</a:t>
            </a:r>
          </a:p>
          <a:p>
            <a:pPr eaLnBrk="1" hangingPunct="1"/>
            <a:r>
              <a:rPr lang="tr-TR" smtClean="0"/>
              <a:t>We may design the result matrix with decimal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smtClean="0">
                <a:solidFill>
                  <a:srgbClr val="FF0000"/>
                </a:solidFill>
              </a:rPr>
              <a:t>Topics will be covered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0450"/>
          </a:xfrm>
        </p:spPr>
        <p:txBody>
          <a:bodyPr/>
          <a:lstStyle/>
          <a:p>
            <a:pPr eaLnBrk="1" hangingPunct="1"/>
            <a:r>
              <a:rPr lang="tr-TR" smtClean="0">
                <a:solidFill>
                  <a:srgbClr val="00B0F0"/>
                </a:solidFill>
              </a:rPr>
              <a:t>1)</a:t>
            </a:r>
            <a:r>
              <a:rPr lang="tr-TR" smtClean="0"/>
              <a:t> Flowchart</a:t>
            </a:r>
          </a:p>
          <a:p>
            <a:pPr eaLnBrk="1" hangingPunct="1"/>
            <a:r>
              <a:rPr lang="tr-TR" smtClean="0">
                <a:solidFill>
                  <a:srgbClr val="00B0F0"/>
                </a:solidFill>
              </a:rPr>
              <a:t>2)</a:t>
            </a:r>
            <a:r>
              <a:rPr lang="tr-TR" smtClean="0"/>
              <a:t>Getting Ready</a:t>
            </a:r>
          </a:p>
          <a:p>
            <a:pPr eaLnBrk="1" hangingPunct="1"/>
            <a:r>
              <a:rPr lang="tr-TR" smtClean="0">
                <a:solidFill>
                  <a:srgbClr val="00B0F0"/>
                </a:solidFill>
              </a:rPr>
              <a:t>3)</a:t>
            </a:r>
            <a:r>
              <a:rPr lang="tr-TR" smtClean="0"/>
              <a:t>Messages Structure</a:t>
            </a:r>
          </a:p>
          <a:p>
            <a:pPr eaLnBrk="1" hangingPunct="1"/>
            <a:r>
              <a:rPr lang="tr-TR" smtClean="0">
                <a:solidFill>
                  <a:srgbClr val="00B0F0"/>
                </a:solidFill>
              </a:rPr>
              <a:t>4)</a:t>
            </a:r>
            <a:r>
              <a:rPr lang="tr-TR" smtClean="0"/>
              <a:t>Get Digit</a:t>
            </a:r>
          </a:p>
          <a:p>
            <a:pPr eaLnBrk="1" hangingPunct="1"/>
            <a:r>
              <a:rPr lang="tr-TR" smtClean="0">
                <a:solidFill>
                  <a:srgbClr val="00B0F0"/>
                </a:solidFill>
              </a:rPr>
              <a:t>5)</a:t>
            </a:r>
            <a:r>
              <a:rPr lang="tr-TR" smtClean="0"/>
              <a:t>Edit Digit</a:t>
            </a:r>
          </a:p>
          <a:p>
            <a:pPr eaLnBrk="1" hangingPunct="1"/>
            <a:r>
              <a:rPr lang="tr-TR" smtClean="0">
                <a:solidFill>
                  <a:srgbClr val="00B0F0"/>
                </a:solidFill>
              </a:rPr>
              <a:t>6)</a:t>
            </a:r>
            <a:r>
              <a:rPr lang="tr-TR" smtClean="0"/>
              <a:t>Store Digit</a:t>
            </a:r>
          </a:p>
          <a:p>
            <a:pPr eaLnBrk="1" hangingPunct="1"/>
            <a:r>
              <a:rPr lang="tr-TR" smtClean="0">
                <a:solidFill>
                  <a:srgbClr val="00B0F0"/>
                </a:solidFill>
              </a:rPr>
              <a:t>7)</a:t>
            </a:r>
            <a:r>
              <a:rPr lang="tr-TR" smtClean="0"/>
              <a:t>Elements (Matrix Multiplication)</a:t>
            </a:r>
          </a:p>
          <a:p>
            <a:pPr eaLnBrk="1" hangingPunct="1"/>
            <a:r>
              <a:rPr lang="tr-TR" smtClean="0">
                <a:solidFill>
                  <a:srgbClr val="00B0F0"/>
                </a:solidFill>
              </a:rPr>
              <a:t>8)</a:t>
            </a:r>
            <a:r>
              <a:rPr lang="tr-TR" smtClean="0"/>
              <a:t>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>
                <a:solidFill>
                  <a:srgbClr val="FF0000"/>
                </a:solidFill>
              </a:rPr>
              <a:t>Flowchart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>
                <a:solidFill>
                  <a:srgbClr val="FF0000"/>
                </a:solidFill>
              </a:rPr>
              <a:t>Getting 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Initializing the counter:  </a:t>
            </a:r>
            <a:r>
              <a:rPr lang="tr-TR" dirty="0" smtClean="0">
                <a:solidFill>
                  <a:srgbClr val="0070C0"/>
                </a:solidFill>
              </a:rPr>
              <a:t>mov bh ,2h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 Making spaces in DOS screen :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100" dirty="0">
                <a:solidFill>
                  <a:srgbClr val="0070C0"/>
                </a:solidFill>
              </a:rPr>
              <a:t>mov ah , 2h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100" dirty="0">
                <a:solidFill>
                  <a:srgbClr val="0070C0"/>
                </a:solidFill>
              </a:rPr>
              <a:t>mov dl , 10h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3100" dirty="0">
                <a:solidFill>
                  <a:srgbClr val="0070C0"/>
                </a:solidFill>
              </a:rPr>
              <a:t>int 21h</a:t>
            </a:r>
            <a:endParaRPr lang="tr-TR" sz="3100" dirty="0">
              <a:solidFill>
                <a:srgbClr val="0070C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sz="3100" dirty="0">
              <a:solidFill>
                <a:srgbClr val="0070C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100" dirty="0"/>
              <a:t>Final Message: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100" dirty="0">
                <a:solidFill>
                  <a:srgbClr val="0070C0"/>
                </a:solidFill>
              </a:rPr>
              <a:t>mov dx , offset msg19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100" dirty="0">
                <a:solidFill>
                  <a:srgbClr val="0070C0"/>
                </a:solidFill>
              </a:rPr>
              <a:t>mov ah , 9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100" dirty="0">
                <a:solidFill>
                  <a:srgbClr val="0070C0"/>
                </a:solidFill>
              </a:rPr>
              <a:t>int 21h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100" dirty="0">
                <a:solidFill>
                  <a:srgbClr val="0070C0"/>
                </a:solidFill>
              </a:rPr>
              <a:t>hlt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100" dirty="0">
                <a:solidFill>
                  <a:srgbClr val="0070C0"/>
                </a:solidFill>
              </a:rPr>
              <a:t>msg19 db 0dh , 0ah , 'thanks for using this program $'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100" dirty="0">
                <a:solidFill>
                  <a:srgbClr val="0070C0"/>
                </a:solidFill>
              </a:rPr>
              <a:t>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Messages Structure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70C0"/>
                </a:solidFill>
              </a:rPr>
              <a:t>mov dx , offset msg1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70C0"/>
                </a:solidFill>
              </a:rPr>
              <a:t>mov ah , 9</a:t>
            </a:r>
            <a:r>
              <a:rPr lang="tr-TR" smtClean="0">
                <a:solidFill>
                  <a:srgbClr val="0070C0"/>
                </a:solidFill>
              </a:rPr>
              <a:t> </a:t>
            </a:r>
            <a:endParaRPr lang="en-US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70C0"/>
                </a:solidFill>
              </a:rPr>
              <a:t>int 21h</a:t>
            </a:r>
            <a:r>
              <a:rPr lang="tr-TR" smtClean="0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</a:t>
            </a:r>
            <a:r>
              <a:rPr lang="tr-TR" smtClean="0">
                <a:solidFill>
                  <a:schemeClr val="accent1"/>
                </a:solidFill>
                <a:sym typeface="Wingdings" pitchFamily="2" charset="2"/>
              </a:rPr>
              <a:t>this interrupt is used with ah, 9 and it provides an </a:t>
            </a:r>
            <a:r>
              <a:rPr lang="en-US" smtClean="0">
                <a:solidFill>
                  <a:schemeClr val="accent1"/>
                </a:solidFill>
              </a:rPr>
              <a:t>output of a string</a:t>
            </a:r>
            <a:r>
              <a:rPr lang="tr-TR" smtClean="0">
                <a:solidFill>
                  <a:schemeClr val="accent1"/>
                </a:solidFill>
              </a:rPr>
              <a:t> (msg1) </a:t>
            </a:r>
            <a:r>
              <a:rPr lang="en-US" smtClean="0">
                <a:solidFill>
                  <a:schemeClr val="accent1"/>
                </a:solidFill>
              </a:rPr>
              <a:t>at DS:DX</a:t>
            </a:r>
            <a:r>
              <a:rPr lang="tr-TR" smtClean="0">
                <a:solidFill>
                  <a:schemeClr val="accent1"/>
                </a:solidFill>
              </a:rPr>
              <a:t> on the screen.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70C0"/>
                </a:solidFill>
              </a:rPr>
              <a:t>jmp get_dgt ; this will be our first input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70C0"/>
                </a:solidFill>
              </a:rPr>
              <a:t>msg1 db 0dh , 0ah , 'enter the matrix 1st element $'</a:t>
            </a:r>
            <a:endParaRPr lang="tr-TR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/>
            <a:r>
              <a:rPr lang="tr-TR" smtClean="0"/>
              <a:t>Get Digit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374062" cy="4824412"/>
          </a:xfrm>
        </p:spPr>
        <p:txBody>
          <a:bodyPr/>
          <a:lstStyle/>
          <a:p>
            <a:pPr eaLnBrk="1" hangingPunct="1"/>
            <a:r>
              <a:rPr lang="en-US" sz="2700" smtClean="0">
                <a:solidFill>
                  <a:srgbClr val="0070C0"/>
                </a:solidFill>
              </a:rPr>
              <a:t>get_dgt:</a:t>
            </a:r>
          </a:p>
          <a:p>
            <a:pPr eaLnBrk="1" hangingPunct="1"/>
            <a:r>
              <a:rPr lang="en-US" sz="2700" smtClean="0">
                <a:solidFill>
                  <a:srgbClr val="0070C0"/>
                </a:solidFill>
              </a:rPr>
              <a:t>mov ah , 00h</a:t>
            </a:r>
          </a:p>
          <a:p>
            <a:pPr eaLnBrk="1" hangingPunct="1"/>
            <a:r>
              <a:rPr lang="en-US" sz="2700" smtClean="0">
                <a:solidFill>
                  <a:srgbClr val="0070C0"/>
                </a:solidFill>
              </a:rPr>
              <a:t>int 16h</a:t>
            </a:r>
            <a:r>
              <a:rPr lang="tr-TR" sz="2700" smtClean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tr-TR" sz="2700" smtClean="0">
                <a:solidFill>
                  <a:schemeClr val="accent1"/>
                </a:solidFill>
                <a:sym typeface="Wingdings" pitchFamily="2" charset="2"/>
              </a:rPr>
              <a:t>when this interrupt is used with ah, 00h it</a:t>
            </a:r>
            <a:endParaRPr lang="tr-TR" sz="2700" smtClean="0">
              <a:solidFill>
                <a:schemeClr val="accent1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tr-TR" sz="2700" smtClean="0">
                <a:solidFill>
                  <a:schemeClr val="accent1"/>
                </a:solidFill>
              </a:rPr>
              <a:t>   provides us to get char from the keyboard and stores  </a:t>
            </a:r>
          </a:p>
          <a:p>
            <a:pPr eaLnBrk="1" hangingPunct="1">
              <a:buFont typeface="Arial" charset="0"/>
              <a:buNone/>
            </a:pPr>
            <a:r>
              <a:rPr lang="tr-TR" sz="2700" smtClean="0">
                <a:solidFill>
                  <a:schemeClr val="accent1"/>
                </a:solidFill>
              </a:rPr>
              <a:t>   it in the al.</a:t>
            </a:r>
          </a:p>
          <a:p>
            <a:pPr eaLnBrk="1" hangingPunct="1">
              <a:buFontTx/>
              <a:buChar char="•"/>
            </a:pPr>
            <a:r>
              <a:rPr lang="tr-TR" sz="2700" smtClean="0">
                <a:solidFill>
                  <a:srgbClr val="FF0000"/>
                </a:solidFill>
              </a:rPr>
              <a:t> </a:t>
            </a:r>
            <a:r>
              <a:rPr lang="en-US" sz="2700" smtClean="0">
                <a:solidFill>
                  <a:srgbClr val="0070C0"/>
                </a:solidFill>
              </a:rPr>
              <a:t>mov ah , 0eh</a:t>
            </a:r>
          </a:p>
          <a:p>
            <a:pPr eaLnBrk="1" hangingPunct="1"/>
            <a:r>
              <a:rPr lang="en-US" sz="2700" smtClean="0">
                <a:solidFill>
                  <a:srgbClr val="0070C0"/>
                </a:solidFill>
              </a:rPr>
              <a:t>int 10h</a:t>
            </a:r>
            <a:r>
              <a:rPr lang="tr-TR" sz="2700" smtClean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tr-TR" sz="2700" smtClean="0">
                <a:solidFill>
                  <a:schemeClr val="accent1"/>
                </a:solidFill>
                <a:sym typeface="Wingdings" pitchFamily="2" charset="2"/>
              </a:rPr>
              <a:t>when this interrupt is used with ah, Oeh it </a:t>
            </a:r>
          </a:p>
          <a:p>
            <a:pPr eaLnBrk="1" hangingPunct="1">
              <a:buFont typeface="Arial" charset="0"/>
              <a:buNone/>
            </a:pPr>
            <a:r>
              <a:rPr lang="tr-TR" sz="2700" smtClean="0">
                <a:solidFill>
                  <a:schemeClr val="accent1"/>
                </a:solidFill>
                <a:sym typeface="Wingdings" pitchFamily="2" charset="2"/>
              </a:rPr>
              <a:t>   provides the program to display the first element of the </a:t>
            </a:r>
          </a:p>
          <a:p>
            <a:pPr eaLnBrk="1" hangingPunct="1">
              <a:buFont typeface="Arial" charset="0"/>
              <a:buNone/>
            </a:pPr>
            <a:r>
              <a:rPr lang="tr-TR" sz="2700" smtClean="0">
                <a:solidFill>
                  <a:schemeClr val="accent1"/>
                </a:solidFill>
                <a:sym typeface="Wingdings" pitchFamily="2" charset="2"/>
              </a:rPr>
              <a:t>   matrix on the screen that user enters.</a:t>
            </a:r>
          </a:p>
          <a:p>
            <a:pPr eaLnBrk="1" hangingPunct="1">
              <a:buFontTx/>
              <a:buChar char="•"/>
            </a:pPr>
            <a:r>
              <a:rPr lang="tr-TR" sz="270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tr-TR" sz="2700" smtClean="0">
                <a:solidFill>
                  <a:schemeClr val="accent1"/>
                </a:solidFill>
                <a:sym typeface="Wingdings" pitchFamily="2" charset="2"/>
              </a:rPr>
              <a:t>jmp edt_dgt</a:t>
            </a:r>
          </a:p>
          <a:p>
            <a:pPr eaLnBrk="1" hangingPunct="1">
              <a:buFont typeface="Arial" charset="0"/>
              <a:buNone/>
            </a:pPr>
            <a:endParaRPr lang="tr-TR" sz="2700" smtClean="0">
              <a:solidFill>
                <a:schemeClr val="accent1"/>
              </a:solidFill>
              <a:sym typeface="Wingdings" pitchFamily="2" charset="2"/>
            </a:endParaRPr>
          </a:p>
          <a:p>
            <a:pPr eaLnBrk="1" hangingPunct="1">
              <a:buFont typeface="Arial" charset="0"/>
              <a:buNone/>
            </a:pPr>
            <a:endParaRPr lang="tr-TR" sz="2700" smtClean="0">
              <a:solidFill>
                <a:srgbClr val="0070C0"/>
              </a:solidFill>
            </a:endParaRPr>
          </a:p>
          <a:p>
            <a:pPr eaLnBrk="1" hangingPunct="1"/>
            <a:endParaRPr lang="tr-TR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Edit Digit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edt_dgt: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dec bh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cmp bh , 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je str_dgt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sub al , 30h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mov bl , 10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mul bl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mov [5000h] </a:t>
            </a:r>
            <a:r>
              <a:rPr lang="tr-TR" smtClean="0">
                <a:solidFill>
                  <a:srgbClr val="0070C0"/>
                </a:solidFill>
              </a:rPr>
              <a:t>, 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 mov ax , 0000h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 smtClean="0">
              <a:solidFill>
                <a:srgbClr val="0070C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>
                <a:solidFill>
                  <a:srgbClr val="0070C0"/>
                </a:solidFill>
              </a:rPr>
              <a:t>call get_dgt </a:t>
            </a:r>
            <a:endParaRPr lang="tr-T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Store Digit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>
                <a:solidFill>
                  <a:srgbClr val="0070C0"/>
                </a:solidFill>
              </a:rPr>
              <a:t>str_dgt:</a:t>
            </a:r>
          </a:p>
          <a:p>
            <a:pPr eaLnBrk="1" hangingPunct="1"/>
            <a:r>
              <a:rPr lang="pt-BR" smtClean="0">
                <a:solidFill>
                  <a:srgbClr val="0070C0"/>
                </a:solidFill>
              </a:rPr>
              <a:t>sub al , 30h</a:t>
            </a:r>
            <a:r>
              <a:rPr lang="tr-TR" smtClean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tr-TR" smtClean="0">
                <a:solidFill>
                  <a:schemeClr val="accent1"/>
                </a:solidFill>
                <a:sym typeface="Wingdings" pitchFamily="2" charset="2"/>
              </a:rPr>
              <a:t>the program stores the char as ASCII code in the al so we must subtract 30h (48) from the char. </a:t>
            </a:r>
            <a:endParaRPr lang="pt-BR" smtClean="0">
              <a:solidFill>
                <a:schemeClr val="accent1"/>
              </a:solidFill>
            </a:endParaRPr>
          </a:p>
          <a:p>
            <a:pPr eaLnBrk="1" hangingPunct="1"/>
            <a:r>
              <a:rPr lang="pt-BR" smtClean="0">
                <a:solidFill>
                  <a:srgbClr val="0070C0"/>
                </a:solidFill>
              </a:rPr>
              <a:t>add [5000h] , al</a:t>
            </a:r>
            <a:r>
              <a:rPr lang="tr-TR" smtClean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tr-TR" smtClean="0">
                <a:solidFill>
                  <a:schemeClr val="accent1"/>
                </a:solidFill>
                <a:sym typeface="Wingdings" pitchFamily="2" charset="2"/>
              </a:rPr>
              <a:t>we store the first element in the 800h memory address.</a:t>
            </a:r>
            <a:endParaRPr lang="pt-BR" smtClean="0">
              <a:solidFill>
                <a:schemeClr val="accent1"/>
              </a:solidFill>
            </a:endParaRPr>
          </a:p>
          <a:p>
            <a:pPr eaLnBrk="1" hangingPunct="1"/>
            <a:r>
              <a:rPr lang="pt-BR" smtClean="0">
                <a:solidFill>
                  <a:srgbClr val="0070C0"/>
                </a:solidFill>
              </a:rPr>
              <a:t>mov bh , 2h</a:t>
            </a:r>
            <a:endParaRPr lang="tr-TR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Elements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/>
            <a:r>
              <a:rPr lang="tr-TR" sz="1800" smtClean="0">
                <a:solidFill>
                  <a:srgbClr val="0070C0"/>
                </a:solidFill>
              </a:rPr>
              <a:t>first_element:</a:t>
            </a:r>
          </a:p>
          <a:p>
            <a:pPr eaLnBrk="1" hangingPunct="1"/>
            <a:r>
              <a:rPr lang="tr-TR" sz="1800" smtClean="0">
                <a:solidFill>
                  <a:srgbClr val="0070C0"/>
                </a:solidFill>
              </a:rPr>
              <a:t>mov ax , 0000h</a:t>
            </a:r>
          </a:p>
          <a:p>
            <a:pPr eaLnBrk="1" hangingPunct="1"/>
            <a:r>
              <a:rPr lang="tr-TR" sz="1800" smtClean="0">
                <a:solidFill>
                  <a:srgbClr val="0070C0"/>
                </a:solidFill>
              </a:rPr>
              <a:t>mov bl , 00h</a:t>
            </a:r>
          </a:p>
          <a:p>
            <a:pPr eaLnBrk="1" hangingPunct="1"/>
            <a:r>
              <a:rPr lang="tr-TR" sz="1800" smtClean="0">
                <a:solidFill>
                  <a:srgbClr val="0070C0"/>
                </a:solidFill>
              </a:rPr>
              <a:t>mov ax , [5000h]</a:t>
            </a:r>
          </a:p>
          <a:p>
            <a:pPr eaLnBrk="1" hangingPunct="1"/>
            <a:r>
              <a:rPr lang="tr-TR" sz="1800" smtClean="0">
                <a:solidFill>
                  <a:srgbClr val="0070C0"/>
                </a:solidFill>
              </a:rPr>
              <a:t>mov bl , [5004h]</a:t>
            </a:r>
          </a:p>
          <a:p>
            <a:pPr eaLnBrk="1" hangingPunct="1"/>
            <a:r>
              <a:rPr lang="tr-TR" sz="1800" smtClean="0">
                <a:solidFill>
                  <a:srgbClr val="0070C0"/>
                </a:solidFill>
              </a:rPr>
              <a:t>mul bl</a:t>
            </a:r>
          </a:p>
          <a:p>
            <a:pPr eaLnBrk="1" hangingPunct="1"/>
            <a:r>
              <a:rPr lang="tr-TR" sz="1800" smtClean="0">
                <a:solidFill>
                  <a:srgbClr val="0070C0"/>
                </a:solidFill>
              </a:rPr>
              <a:t>mov [5041h] , al</a:t>
            </a:r>
          </a:p>
          <a:p>
            <a:pPr eaLnBrk="1" hangingPunct="1"/>
            <a:r>
              <a:rPr lang="tr-TR" sz="1800" smtClean="0">
                <a:solidFill>
                  <a:srgbClr val="0070C0"/>
                </a:solidFill>
              </a:rPr>
              <a:t>mov [5040h] , ah</a:t>
            </a:r>
          </a:p>
          <a:p>
            <a:pPr eaLnBrk="1" hangingPunct="1"/>
            <a:r>
              <a:rPr lang="tr-TR" sz="1800" smtClean="0">
                <a:solidFill>
                  <a:srgbClr val="0070C0"/>
                </a:solidFill>
              </a:rPr>
              <a:t>mov ax , 0000h</a:t>
            </a:r>
          </a:p>
          <a:p>
            <a:pPr eaLnBrk="1" hangingPunct="1"/>
            <a:r>
              <a:rPr lang="tr-TR" sz="1800" smtClean="0">
                <a:solidFill>
                  <a:srgbClr val="0070C0"/>
                </a:solidFill>
              </a:rPr>
              <a:t>mov bl , 00h</a:t>
            </a:r>
          </a:p>
          <a:p>
            <a:pPr eaLnBrk="1" hangingPunct="1"/>
            <a:r>
              <a:rPr lang="tr-TR" sz="1800" smtClean="0">
                <a:solidFill>
                  <a:srgbClr val="0070C0"/>
                </a:solidFill>
              </a:rPr>
              <a:t>mov ax , [5001h]</a:t>
            </a:r>
          </a:p>
          <a:p>
            <a:pPr eaLnBrk="1" hangingPunct="1"/>
            <a:r>
              <a:rPr lang="tr-TR" sz="1800" smtClean="0">
                <a:solidFill>
                  <a:srgbClr val="0070C0"/>
                </a:solidFill>
              </a:rPr>
              <a:t>mov bl , [5014h]</a:t>
            </a:r>
          </a:p>
          <a:p>
            <a:pPr eaLnBrk="1" hangingPunct="1"/>
            <a:r>
              <a:rPr lang="tr-TR" sz="1800" smtClean="0">
                <a:solidFill>
                  <a:srgbClr val="0070C0"/>
                </a:solidFill>
              </a:rPr>
              <a:t>mul bl          </a:t>
            </a:r>
          </a:p>
          <a:p>
            <a:pPr eaLnBrk="1" hangingPunct="1"/>
            <a:r>
              <a:rPr lang="tr-TR" sz="1800" smtClean="0">
                <a:solidFill>
                  <a:srgbClr val="0070C0"/>
                </a:solidFill>
              </a:rPr>
              <a:t>add [5041h] , al</a:t>
            </a:r>
          </a:p>
          <a:p>
            <a:pPr eaLnBrk="1" hangingPunct="1"/>
            <a:r>
              <a:rPr lang="tr-TR" sz="1800" smtClean="0">
                <a:solidFill>
                  <a:srgbClr val="0070C0"/>
                </a:solidFill>
              </a:rPr>
              <a:t>adc [5040h] , 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436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3*3 Matrix Multiplication</vt:lpstr>
      <vt:lpstr>Topics will be covered</vt:lpstr>
      <vt:lpstr>Flowchart</vt:lpstr>
      <vt:lpstr>Getting Ready</vt:lpstr>
      <vt:lpstr>Messages Structure</vt:lpstr>
      <vt:lpstr>Get Digit</vt:lpstr>
      <vt:lpstr>Edit Digit</vt:lpstr>
      <vt:lpstr>Store Digit</vt:lpstr>
      <vt:lpstr>Elements</vt:lpstr>
      <vt:lpstr>Elements</vt:lpstr>
      <vt:lpstr>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3*3 Matrix Multiplication</dc:title>
  <dc:creator>qwert</dc:creator>
  <cp:lastModifiedBy>Ahmet Tavlı</cp:lastModifiedBy>
  <cp:revision>12</cp:revision>
  <dcterms:created xsi:type="dcterms:W3CDTF">2011-05-30T15:26:58Z</dcterms:created>
  <dcterms:modified xsi:type="dcterms:W3CDTF">2014-12-17T22:59:02Z</dcterms:modified>
</cp:coreProperties>
</file>