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18600" cy="6832600"/>
  <p:notesSz cx="9118600" cy="68326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5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C210D-1479-4268-B29E-BFC751380B3D}" type="datetimeFigureOut">
              <a:rPr lang="tr-TR" smtClean="0"/>
              <a:t>5.4.2013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49563" y="512763"/>
            <a:ext cx="3419475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44850"/>
            <a:ext cx="7296150" cy="307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50A4C-023A-4203-AC35-991D70527AD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50A4C-023A-4203-AC35-991D70527AD6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4602" y="-26517"/>
            <a:ext cx="6089395" cy="149890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176" y="1543050"/>
            <a:ext cx="7310247" cy="24675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41022" y="6504430"/>
            <a:ext cx="4797012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2601" y="6504430"/>
            <a:ext cx="1353515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7,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32426" y="6504430"/>
            <a:ext cx="547124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L15.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00" y="0"/>
            <a:ext cx="1143000" cy="1435100"/>
          </a:xfrm>
          <a:custGeom>
            <a:avLst/>
            <a:gdLst/>
            <a:ahLst/>
            <a:cxnLst/>
            <a:rect l="l" t="t" r="r" b="b"/>
            <a:pathLst>
              <a:path w="1143000" h="1435100">
                <a:moveTo>
                  <a:pt x="0" y="0"/>
                </a:moveTo>
                <a:lnTo>
                  <a:pt x="0" y="1435100"/>
                </a:lnTo>
                <a:lnTo>
                  <a:pt x="1143000" y="1435100"/>
                </a:lnTo>
                <a:lnTo>
                  <a:pt x="11430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3705" y="393398"/>
            <a:ext cx="6089395" cy="1498902"/>
          </a:xfrm>
          <a:prstGeom prst="rect">
            <a:avLst/>
          </a:prstGeom>
        </p:spPr>
        <p:txBody>
          <a:bodyPr vert="horz" wrap="square" lIns="0" tIns="201269" rIns="0" bIns="0" rtlCol="0">
            <a:noAutofit/>
          </a:bodyPr>
          <a:lstStyle/>
          <a:p>
            <a:pPr marL="417830">
              <a:lnSpc>
                <a:spcPts val="5740"/>
              </a:lnSpc>
            </a:pPr>
            <a:r>
              <a:rPr sz="4800" b="1" i="1" spc="-25" smtClean="0">
                <a:latin typeface="Times New Roman"/>
                <a:cs typeface="Times New Roman"/>
              </a:rPr>
              <a:t>Algoritmala</a:t>
            </a:r>
            <a:r>
              <a:rPr lang="tr-TR" sz="4800" b="1" i="1" spc="-25" dirty="0" smtClean="0">
                <a:latin typeface="Times New Roman"/>
                <a:cs typeface="Times New Roman"/>
              </a:rPr>
              <a:t>r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10992" y="1597025"/>
            <a:ext cx="5436235" cy="341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854710">
              <a:lnSpc>
                <a:spcPct val="100000"/>
              </a:lnSpc>
            </a:pPr>
            <a:r>
              <a:rPr sz="3600" b="1" smtClean="0">
                <a:solidFill>
                  <a:srgbClr val="CC0000"/>
                </a:solidFill>
                <a:latin typeface="Times New Roman"/>
                <a:cs typeface="Times New Roman"/>
              </a:rPr>
              <a:t>Ders </a:t>
            </a:r>
            <a:r>
              <a:rPr lang="tr-TR" sz="3600" b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7</a:t>
            </a:r>
          </a:p>
          <a:p>
            <a:pPr marL="854710">
              <a:lnSpc>
                <a:spcPct val="100000"/>
              </a:lnSpc>
            </a:pPr>
            <a:r>
              <a:rPr sz="3200" b="1" spc="-30" smtClean="0">
                <a:latin typeface="Times New Roman"/>
                <a:cs typeface="Times New Roman"/>
              </a:rPr>
              <a:t>D</a:t>
            </a:r>
            <a:r>
              <a:rPr sz="3200" b="1" spc="-20" smtClean="0">
                <a:latin typeface="Times New Roman"/>
                <a:cs typeface="Times New Roman"/>
              </a:rPr>
              <a:t>inamik </a:t>
            </a:r>
            <a:r>
              <a:rPr sz="3200" b="1" spc="-20" dirty="0" smtClean="0">
                <a:latin typeface="Times New Roman"/>
                <a:cs typeface="Times New Roman"/>
              </a:rPr>
              <a:t>Programlama</a:t>
            </a:r>
            <a:endParaRPr sz="3200">
              <a:latin typeface="Times New Roman"/>
              <a:cs typeface="Times New Roman"/>
            </a:endParaRPr>
          </a:p>
          <a:p>
            <a:pPr marL="1097915" indent="-24384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109791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En uzun </a:t>
            </a:r>
            <a:r>
              <a:rPr sz="3200" spc="-15" dirty="0" smtClean="0">
                <a:latin typeface="Times New Roman"/>
                <a:cs typeface="Times New Roman"/>
              </a:rPr>
              <a:t>ortak altdizi</a:t>
            </a:r>
            <a:endParaRPr sz="3200">
              <a:latin typeface="Times New Roman"/>
              <a:cs typeface="Times New Roman"/>
            </a:endParaRPr>
          </a:p>
          <a:p>
            <a:pPr marL="1097915" indent="-24384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1097915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En uygun </a:t>
            </a:r>
            <a:r>
              <a:rPr sz="3200" spc="-15" dirty="0" smtClean="0">
                <a:latin typeface="Times New Roman"/>
                <a:cs typeface="Times New Roman"/>
              </a:rPr>
              <a:t>altyapı</a:t>
            </a:r>
            <a:endParaRPr sz="3200">
              <a:latin typeface="Times New Roman"/>
              <a:cs typeface="Times New Roman"/>
            </a:endParaRPr>
          </a:p>
          <a:p>
            <a:pPr marL="1097915" indent="-24384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1097915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Altproblemleri</a:t>
            </a:r>
            <a:r>
              <a:rPr sz="3200" spc="-20" dirty="0" smtClean="0">
                <a:latin typeface="Times New Roman"/>
                <a:cs typeface="Times New Roman"/>
              </a:rPr>
              <a:t>n </a:t>
            </a:r>
            <a:r>
              <a:rPr sz="3200" spc="-15" dirty="0" smtClean="0">
                <a:latin typeface="Times New Roman"/>
                <a:cs typeface="Times New Roman"/>
              </a:rPr>
              <a:t>çakışması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2722" y="1761998"/>
            <a:ext cx="0" cy="2968752"/>
          </a:xfrm>
          <a:custGeom>
            <a:avLst/>
            <a:gdLst/>
            <a:ahLst/>
            <a:cxnLst/>
            <a:rect l="l" t="t" r="r" b="b"/>
            <a:pathLst>
              <a:path h="2968752">
                <a:moveTo>
                  <a:pt x="0" y="0"/>
                </a:moveTo>
                <a:lnTo>
                  <a:pt x="0" y="2968752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1100" y="1761998"/>
            <a:ext cx="0" cy="2968752"/>
          </a:xfrm>
          <a:custGeom>
            <a:avLst/>
            <a:gdLst/>
            <a:ahLst/>
            <a:cxnLst/>
            <a:rect l="l" t="t" r="r" b="b"/>
            <a:pathLst>
              <a:path h="2968752">
                <a:moveTo>
                  <a:pt x="0" y="0"/>
                </a:moveTo>
                <a:lnTo>
                  <a:pt x="0" y="2968752"/>
                </a:lnTo>
              </a:path>
            </a:pathLst>
          </a:custGeom>
          <a:ln w="27178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9477" y="1761998"/>
            <a:ext cx="0" cy="2968752"/>
          </a:xfrm>
          <a:custGeom>
            <a:avLst/>
            <a:gdLst/>
            <a:ahLst/>
            <a:cxnLst/>
            <a:rect l="l" t="t" r="r" b="b"/>
            <a:pathLst>
              <a:path h="2968752">
                <a:moveTo>
                  <a:pt x="0" y="0"/>
                </a:moveTo>
                <a:lnTo>
                  <a:pt x="0" y="2968752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4199" y="1767217"/>
            <a:ext cx="2303525" cy="272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647" y="1753284"/>
            <a:ext cx="2286000" cy="269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1: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Optimal çözümün yapısının karakteristiği ortaya çıkarılmalı.</a:t>
            </a: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çarpımı için aşağıdaki gibi optimal parantezleme yapabiliriz.</a:t>
            </a: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k  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ve    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j     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1 ≤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≤  k &lt; j ≤  n olmak üzere</a:t>
            </a:r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2: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Özyinelemeli olarak optimal çözümün değerini tanımlamalı.</a:t>
            </a: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çarpımının minimum maliyete sahip parantezlemesinin özyinelemeli tanımı şu şekildedir.</a:t>
            </a: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tr-TR" sz="2600" baseline="-25000" dirty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  <a:cs typeface="Times New Roman" pitchFamily="18" charset="0"/>
              </a:rPr>
              <a:t>  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matrisinin boyutları   </a:t>
            </a:r>
            <a:r>
              <a:rPr lang="tr-TR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i-1 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x </a:t>
            </a:r>
            <a:r>
              <a:rPr lang="tr-TR" sz="2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dir.</a:t>
            </a:r>
            <a:endParaRPr lang="tr-TR" sz="260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500" y="3949700"/>
            <a:ext cx="7863974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3: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Alttan-üste (bottom-up) mantığı ile bir optimal çözümün değerini hesaplamalı.</a:t>
            </a: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2470606"/>
            <a:ext cx="6019800" cy="424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Örnek:</a:t>
            </a: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6100" y="1663700"/>
            <a:ext cx="634018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" y="2578100"/>
            <a:ext cx="6920213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100" y="3873500"/>
            <a:ext cx="75819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-241300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000" b="1" spc="-35" dirty="0" smtClean="0">
                <a:latin typeface="Times New Roman"/>
                <a:cs typeface="Times New Roman"/>
              </a:rPr>
              <a:t>Zincir Matris Çarpımı</a:t>
            </a:r>
            <a:r>
              <a:rPr lang="tr-TR" sz="4400" b="1" spc="-35" dirty="0" smtClean="0">
                <a:latin typeface="Times New Roman"/>
                <a:cs typeface="Times New Roman"/>
              </a:rPr>
              <a:t/>
            </a:r>
            <a:br>
              <a:rPr lang="tr-TR" sz="4400" b="1" spc="-35" dirty="0" smtClean="0">
                <a:latin typeface="Times New Roman"/>
                <a:cs typeface="Times New Roman"/>
              </a:rPr>
            </a:br>
            <a:r>
              <a:rPr lang="tr-TR" sz="3600" b="1" spc="-35" dirty="0" smtClean="0">
                <a:latin typeface="Times New Roman"/>
                <a:cs typeface="Times New Roman"/>
              </a:rPr>
              <a:t>(Dinamik Programlama ile Çözümü)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458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tr-TR" sz="2600" b="1" baseline="0" dirty="0" smtClean="0">
                <a:solidFill>
                  <a:srgbClr val="000000"/>
                </a:solidFill>
                <a:latin typeface="Times New Roman"/>
              </a:rPr>
              <a:t>Adım 4: </a:t>
            </a:r>
            <a:r>
              <a:rPr lang="nn-NO" sz="2600" baseline="0" dirty="0" smtClean="0">
                <a:solidFill>
                  <a:srgbClr val="000000"/>
                </a:solidFill>
                <a:latin typeface="Times New Roman"/>
              </a:rPr>
              <a:t>Hesaplanan bilgilerden optimal çözüm elde edilir. </a:t>
            </a:r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>
              <a:latin typeface="Times New Roman" pitchFamily="18" charset="0"/>
              <a:cs typeface="Times New Roman" pitchFamily="18" charset="0"/>
            </a:endParaRPr>
          </a:p>
          <a:p>
            <a:pPr marL="0" lvl="1"/>
            <a:endParaRPr lang="tr-TR" sz="2600" baseline="0" dirty="0" smtClean="0">
              <a:solidFill>
                <a:srgbClr val="000000"/>
              </a:solidFill>
              <a:latin typeface="Times New Roman"/>
            </a:endParaRPr>
          </a:p>
          <a:p>
            <a:pPr marL="0" lvl="1"/>
            <a:endParaRPr lang="tr-TR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0" y="2273300"/>
            <a:ext cx="6219825" cy="253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02624" y="5485368"/>
            <a:ext cx="90810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500" dirty="0" smtClean="0">
                <a:latin typeface="Times New Roman" pitchFamily="18" charset="0"/>
                <a:cs typeface="Times New Roman" pitchFamily="18" charset="0"/>
              </a:rPr>
              <a:t>Fonksiyonun ilk çalıştırılması: PRINT-OPTIMAL-PARENS(s,1,n)</a:t>
            </a:r>
            <a:endParaRPr lang="tr-TR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D</a:t>
            </a:r>
            <a:r>
              <a:rPr sz="4400" b="1" spc="-25" dirty="0" smtClean="0">
                <a:latin typeface="Times New Roman"/>
                <a:cs typeface="Times New Roman"/>
              </a:rPr>
              <a:t>inamik Programlama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50" indent="-514350">
              <a:lnSpc>
                <a:spcPts val="900"/>
              </a:lnSpc>
              <a:spcBef>
                <a:spcPts val="18"/>
              </a:spcBef>
              <a:buFont typeface="Arial" pitchFamily="34" charset="0"/>
              <a:buChar char="•"/>
            </a:pPr>
            <a:endParaRPr sz="260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Böl-ve-fethet gibi bir tasarım tekniği</a:t>
            </a:r>
            <a:r>
              <a:rPr lang="tr-TR" sz="2600" spc="-10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600" dirty="0" smtClean="0">
              <a:latin typeface="Arial" pitchFamily="34" charset="0"/>
              <a:cs typeface="Arial" pitchFamily="34" charset="0"/>
            </a:endParaRP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Böl ve yönet yönteminde alt problemlerin bağımsız olması gerekiyor.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DP’ da alt problemler bağımsız değilse de, DP uygulanabilir. 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DP her alt problemi bir kez çözer ve çözümleri bir tabloda saklar 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>
                <a:latin typeface="Arial" pitchFamily="34" charset="0"/>
                <a:cs typeface="Arial" pitchFamily="34" charset="0"/>
              </a:rPr>
              <a:t>A</a:t>
            </a: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ynı alt problemin birden fazla ortaya  çıkma durumunda her seferinde tekrar çözüm yapmaz, tabloda  saklamış olduğu değeri problemde yerine koyar. </a:t>
            </a:r>
          </a:p>
          <a:p>
            <a:pPr marL="628650" indent="-514350">
              <a:lnSpc>
                <a:spcPct val="100000"/>
              </a:lnSpc>
              <a:buFont typeface="Arial" pitchFamily="34" charset="0"/>
              <a:buChar char="•"/>
            </a:pPr>
            <a:r>
              <a:rPr lang="tr-TR" sz="2600" spc="-20" dirty="0" smtClean="0">
                <a:latin typeface="Arial" pitchFamily="34" charset="0"/>
                <a:cs typeface="Arial" pitchFamily="34" charset="0"/>
              </a:rPr>
              <a:t>Bu şekilde işlemlerin  çözümünün hızlanması sağlanmış olur.</a:t>
            </a:r>
            <a:endParaRPr sz="2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D</a:t>
            </a:r>
            <a:r>
              <a:rPr sz="4400" b="1" spc="-25" dirty="0" smtClean="0">
                <a:latin typeface="Times New Roman"/>
                <a:cs typeface="Times New Roman"/>
              </a:rPr>
              <a:t>inamik Programlama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50" indent="-514350">
              <a:lnSpc>
                <a:spcPts val="900"/>
              </a:lnSpc>
              <a:spcBef>
                <a:spcPts val="18"/>
              </a:spcBef>
              <a:buFont typeface="Arial" pitchFamily="34" charset="0"/>
              <a:buChar char="•"/>
            </a:pPr>
            <a:endParaRPr sz="260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DP, genelde en iyileme (optimizasyon) problemlerine uygulanır. </a:t>
            </a: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Bu tip problemlerin birden fazla çözümü olabilir. </a:t>
            </a: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Amaç bu çözümler içinde en iyisini bulmaktır. </a:t>
            </a: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DP gelişimi dört adımda özetlenebilir ve bu dört adım DP’ nin temelini oluştururlar.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D</a:t>
            </a:r>
            <a:r>
              <a:rPr sz="4400" b="1" spc="-25" dirty="0" smtClean="0">
                <a:latin typeface="Times New Roman"/>
                <a:cs typeface="Times New Roman"/>
              </a:rPr>
              <a:t>inamik Programlama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4350" indent="-514350">
              <a:lnSpc>
                <a:spcPts val="900"/>
              </a:lnSpc>
              <a:spcBef>
                <a:spcPts val="18"/>
              </a:spcBef>
              <a:buFont typeface="Arial" pitchFamily="34" charset="0"/>
              <a:buChar char="•"/>
            </a:pPr>
            <a:endParaRPr sz="2600">
              <a:latin typeface="Arial" pitchFamily="34" charset="0"/>
              <a:cs typeface="Arial" pitchFamily="34" charset="0"/>
            </a:endParaRPr>
          </a:p>
          <a:p>
            <a:pPr marL="628650" indent="-514350">
              <a:buFont typeface="Arial" pitchFamily="34" charset="0"/>
              <a:buChar char="•"/>
            </a:pP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DP geliştirmek için şu dört adım izlenmelidir:</a:t>
            </a:r>
          </a:p>
          <a:p>
            <a:pPr marL="628650" indent="-514350">
              <a:buFont typeface="Arial" pitchFamily="34" charset="0"/>
              <a:buChar char="•"/>
            </a:pPr>
            <a:endParaRPr lang="tr-TR" sz="2600" spc="-15" dirty="0" smtClean="0">
              <a:latin typeface="Arial" pitchFamily="34" charset="0"/>
              <a:cs typeface="Arial" pitchFamily="34" charset="0"/>
            </a:endParaRP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Optimal çözümün yapısının karakteristiği ortaya çıkarılmalı.</a:t>
            </a: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Özyinelemeli olarak optimal çözümün değerini tanımlamalı.</a:t>
            </a: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Alttan-üste (bottom-up) mantığı ile bir optimal çözümün değerini hesaplamalı.</a:t>
            </a:r>
          </a:p>
          <a:p>
            <a:pPr marL="1085850" lvl="1" indent="-514350">
              <a:buFont typeface="+mj-lt"/>
              <a:buAutoNum type="arabicPeriod"/>
            </a:pPr>
            <a:r>
              <a:rPr lang="tr-TR" sz="2600" dirty="0" smtClean="0">
                <a:latin typeface="Arial" pitchFamily="34" charset="0"/>
                <a:cs typeface="Arial" pitchFamily="34" charset="0"/>
              </a:rPr>
              <a:t>Hesaplanan bilgilerden optimal çözüm elde edilir. </a:t>
            </a:r>
            <a:endParaRPr sz="26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56" y="1365503"/>
            <a:ext cx="8747144" cy="54670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8650" indent="-514350" algn="just"/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tr-TR" sz="2600" spc="-15" baseline="-25000" dirty="0" smtClean="0">
                <a:latin typeface="Arial" pitchFamily="34" charset="0"/>
                <a:cs typeface="Arial" pitchFamily="34" charset="0"/>
              </a:rPr>
              <a:t>50×50</a:t>
            </a: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,B</a:t>
            </a:r>
            <a:r>
              <a:rPr lang="tr-TR" sz="2600" spc="-15" baseline="-25000" dirty="0" smtClean="0">
                <a:latin typeface="Arial" pitchFamily="34" charset="0"/>
                <a:cs typeface="Arial" pitchFamily="34" charset="0"/>
              </a:rPr>
              <a:t>10×40</a:t>
            </a: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,C</a:t>
            </a:r>
            <a:r>
              <a:rPr lang="tr-TR" sz="2600" spc="-15" baseline="-25000" dirty="0" smtClean="0">
                <a:latin typeface="Arial" pitchFamily="34" charset="0"/>
                <a:cs typeface="Arial" pitchFamily="34" charset="0"/>
              </a:rPr>
              <a:t>40×30</a:t>
            </a: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,D</a:t>
            </a:r>
            <a:r>
              <a:rPr lang="tr-TR" sz="2600" spc="-15" baseline="-25000" dirty="0" smtClean="0">
                <a:latin typeface="Arial" pitchFamily="34" charset="0"/>
                <a:cs typeface="Arial" pitchFamily="34" charset="0"/>
              </a:rPr>
              <a:t>30×5</a:t>
            </a:r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 matrislerinin çarpılması </a:t>
            </a:r>
          </a:p>
          <a:p>
            <a:pPr marL="628650" indent="-514350" algn="just"/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için  minimum sayıda çarpma işleminin yapılabilmesi için </a:t>
            </a:r>
          </a:p>
          <a:p>
            <a:pPr marL="628650" indent="-514350" algn="just"/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nasıl bir  parantezleme işlemi yapılmalıdır? </a:t>
            </a:r>
          </a:p>
          <a:p>
            <a:pPr marL="628650" indent="-514350" algn="just"/>
            <a:endParaRPr lang="tr-TR" sz="2600" spc="-15" dirty="0" smtClean="0">
              <a:latin typeface="Arial" pitchFamily="34" charset="0"/>
              <a:cs typeface="Arial" pitchFamily="34" charset="0"/>
            </a:endParaRPr>
          </a:p>
          <a:p>
            <a:pPr marL="628650" indent="-514350" algn="just"/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p×q ve q×r boyutlarındaki iki matrisin çarpımında pqr tane </a:t>
            </a:r>
          </a:p>
          <a:p>
            <a:pPr marL="628650" indent="-514350" algn="just"/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skaler  çarpım işlemi gerçekleştirilir. </a:t>
            </a:r>
          </a:p>
          <a:p>
            <a:pPr marL="628650" indent="-514350" algn="just"/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Buna göre verilen dört tane matris için parantezlemeler ve </a:t>
            </a:r>
          </a:p>
          <a:p>
            <a:pPr marL="628650" indent="-514350" algn="just"/>
            <a:r>
              <a:rPr lang="tr-TR" sz="2600" spc="-15" dirty="0" smtClean="0">
                <a:latin typeface="Arial" pitchFamily="34" charset="0"/>
                <a:cs typeface="Arial" pitchFamily="34" charset="0"/>
              </a:rPr>
              <a:t>yapılacak olan skaler çarpım sayısı aşağıdaki gibi  olur.</a:t>
            </a:r>
          </a:p>
          <a:p>
            <a:pPr marL="628650" indent="-514350"/>
            <a:endParaRPr lang="tr-TR" sz="2600" spc="-15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900" y="4787900"/>
            <a:ext cx="50387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1435100"/>
            <a:ext cx="86741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&lt;A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,...,A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&gt; matris zinciri olsun. C=A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...A</a:t>
            </a:r>
            <a:r>
              <a:rPr lang="tr-TR" sz="26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çarpımı hesaplanmak isteniyor. Matris çarpımının birleşme özelliği vardır.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Bundan dolayı her türlü paranteze alma her zaman için aynı sonucu verecektir. 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Örneğin &lt;A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için beş tane farklı hesaplama yöntemi vardır. 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))) </a:t>
            </a:r>
          </a:p>
          <a:p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pt-B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Seçilecek olan parantezlemenin</a:t>
            </a: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 	</a:t>
            </a:r>
            <a:r>
              <a:rPr lang="pt-B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hesaplama maliyeti üzerinde</a:t>
            </a:r>
            <a:endParaRPr lang="tr-TR" sz="2800" baseline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	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önemli bir etkisi vardır. </a:t>
            </a:r>
            <a:endParaRPr lang="tr-TR" sz="2800" baseline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tr-T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2431560" y="4440896"/>
            <a:ext cx="468000" cy="2016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1435100"/>
            <a:ext cx="86741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Seçilen yolun maliyet üzerindeki etkisini daha rahat görebilmek için &lt;A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,A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&gt; zinciri ele alınsın.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Boyutlar sırasıyla 10x100, 100x5, 5x50 olsun. </a:t>
            </a:r>
          </a:p>
          <a:p>
            <a:pPr marL="971550" lvl="1" indent="-514350"/>
            <a:r>
              <a:rPr lang="tr-TR" sz="2800" b="1" dirty="0" smtClean="0">
                <a:solidFill>
                  <a:srgbClr val="C00000"/>
                </a:solidFill>
                <a:latin typeface="Times New Roman"/>
              </a:rPr>
              <a:t>1. alternatif:</a:t>
            </a:r>
          </a:p>
          <a:p>
            <a:pPr marL="514350" indent="-514350"/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	Bu üç matrisin çarpımı ((A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)A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) parantezlemesine göre yapılırsa,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matrislerinin çarpımında 10.100.5=500 tane skaler çarpım yapılır.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dirty="0" smtClean="0">
                <a:solidFill>
                  <a:srgbClr val="000000"/>
                </a:solidFill>
                <a:latin typeface="Times New Roman"/>
              </a:rPr>
              <a:t>E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lde edilen sonuç matrisin boyutları 10x5 olur.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B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u matris ile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matrisinin çarpımı içinde 10.5.50=2500 tane skaler çarpım yapılır.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b="1" baseline="0" dirty="0" smtClean="0">
                <a:solidFill>
                  <a:srgbClr val="000000"/>
                </a:solidFill>
                <a:latin typeface="Times New Roman"/>
              </a:rPr>
              <a:t>Toplam olarak 7500 tane skaler çarpım yapılır.</a:t>
            </a:r>
            <a:endParaRPr lang="tr-TR" sz="2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dirty="0">
                <a:latin typeface="Times New Roman"/>
                <a:cs typeface="Times New Roman"/>
              </a:rPr>
              <a:t>	</a:t>
            </a:r>
            <a:r>
              <a:rPr lang="tr-TR" sz="4400" b="1" spc="-35" dirty="0" smtClean="0">
                <a:latin typeface="Times New Roman"/>
                <a:cs typeface="Times New Roman"/>
              </a:rPr>
              <a:t>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5900" y="1435100"/>
            <a:ext cx="8674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/>
            <a:r>
              <a:rPr lang="tr-TR" sz="2800" b="1" dirty="0">
                <a:solidFill>
                  <a:srgbClr val="C00000"/>
                </a:solidFill>
                <a:latin typeface="Times New Roman"/>
              </a:rPr>
              <a:t>2</a:t>
            </a:r>
            <a:r>
              <a:rPr lang="tr-TR" sz="2800" b="1" dirty="0" smtClean="0">
                <a:solidFill>
                  <a:srgbClr val="C00000"/>
                </a:solidFill>
                <a:latin typeface="Times New Roman"/>
              </a:rPr>
              <a:t>. alternatif:</a:t>
            </a:r>
          </a:p>
          <a:p>
            <a:pPr marL="514350" indent="-514350"/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	Eğer matrisler 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(A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)) şeklinde çarpılırlarsa,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2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3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matrislerinin çarpımı için 10.100.50=25000 tane skaler çarpıma ihtiyaç vardır. 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Elde edilen sonuç matrisinin boyutları 10x50 olur.</a:t>
            </a:r>
          </a:p>
          <a:p>
            <a:pPr marL="514350" indent="-514350"/>
            <a:r>
              <a:rPr lang="tr-TR" sz="2800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dirty="0" smtClean="0">
                <a:solidFill>
                  <a:srgbClr val="000000"/>
                </a:solidFill>
                <a:latin typeface="Times New Roman"/>
              </a:rPr>
              <a:t>B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u matris ile A</a:t>
            </a:r>
            <a:r>
              <a:rPr lang="tr-TR" sz="1600" baseline="0" dirty="0" smtClean="0">
                <a:solidFill>
                  <a:srgbClr val="000000"/>
                </a:solidFill>
                <a:latin typeface="Times New Roman"/>
              </a:rPr>
              <a:t>1 </a:t>
            </a:r>
            <a:r>
              <a:rPr lang="tr-TR" sz="2800" baseline="0" dirty="0" smtClean="0">
                <a:solidFill>
                  <a:srgbClr val="000000"/>
                </a:solidFill>
                <a:latin typeface="Times New Roman"/>
              </a:rPr>
              <a:t>matrisinin çarpımı için de 10.100.50=50000 tane skaler çarpımyapılır. </a:t>
            </a:r>
          </a:p>
          <a:p>
            <a:pPr marL="514350" indent="-514350"/>
            <a:r>
              <a:rPr lang="tr-TR" sz="2800" b="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tr-TR" sz="2800" b="1" baseline="0" dirty="0" smtClean="0">
                <a:solidFill>
                  <a:srgbClr val="000000"/>
                </a:solidFill>
                <a:latin typeface="Times New Roman"/>
              </a:rPr>
              <a:t>Toplam olarak 75000 tane skaler çarpım</a:t>
            </a:r>
            <a:r>
              <a:rPr lang="tr-TR" sz="2800" b="1" dirty="0" smtClean="0">
                <a:solidFill>
                  <a:srgbClr val="000000"/>
                </a:solidFill>
                <a:latin typeface="Times New Roman"/>
              </a:rPr>
              <a:t> yapılır.</a:t>
            </a:r>
            <a:endParaRPr lang="tr-TR" sz="2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12398"/>
            <a:ext cx="7759700" cy="1498902"/>
          </a:xfrm>
          <a:prstGeom prst="rect">
            <a:avLst/>
          </a:prstGeom>
        </p:spPr>
        <p:txBody>
          <a:bodyPr vert="horz" wrap="square" lIns="0" tIns="341985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lang="tr-TR" sz="4400" b="1" spc="-35" smtClean="0">
                <a:latin typeface="Times New Roman"/>
                <a:cs typeface="Times New Roman"/>
              </a:rPr>
              <a:t>DP: Zincir Matris Çarpımı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fld id="{81D60167-4931-47E6-BA6A-407CBD079E47}" type="slidenum">
              <a:rPr sz="1400" spc="-1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8300" y="1571129"/>
            <a:ext cx="80772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Çarpılacak olan n tane matris için yapılabilecek parantez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sayısı </a:t>
            </a:r>
            <a:r>
              <a:rPr lang="tr-TR" sz="2600" dirty="0">
                <a:solidFill>
                  <a:srgbClr val="000000"/>
                </a:solidFill>
                <a:latin typeface="Times New Roman"/>
              </a:rPr>
              <a:t>P</a:t>
            </a:r>
            <a:r>
              <a:rPr lang="tr-TR" sz="2600" baseline="0" dirty="0" smtClean="0">
                <a:solidFill>
                  <a:srgbClr val="000000"/>
                </a:solidFill>
                <a:latin typeface="Times New Roman"/>
              </a:rPr>
              <a:t>(n) olsun. Bu durumda P(1)=P(2)=1 olur ve P(3)=2, P(4)=5 olur. Fakat n büyüdüğü zaman yapılabilecek parantez sayısı da oldukça hızlı artacaktır.</a:t>
            </a:r>
          </a:p>
          <a:p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Aşağıdaki yineleme bağıntısı n boyutlu matris zinciri için farklı parantezleme sayısını verir.</a:t>
            </a:r>
          </a:p>
          <a:p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endParaRPr lang="tr-TR" sz="2600" dirty="0" smtClean="0">
              <a:solidFill>
                <a:srgbClr val="000000"/>
              </a:solidFill>
              <a:latin typeface="Times New Roman"/>
            </a:endParaRPr>
          </a:p>
          <a:p>
            <a:endParaRPr lang="tr-TR" sz="2600" dirty="0">
              <a:solidFill>
                <a:srgbClr val="000000"/>
              </a:solidFill>
              <a:latin typeface="Times New Roman"/>
            </a:endParaRPr>
          </a:p>
          <a:p>
            <a:endParaRPr lang="tr-TR" sz="2600" dirty="0" smtClean="0">
              <a:solidFill>
                <a:srgbClr val="000000"/>
              </a:solidFill>
              <a:latin typeface="Times New Roman"/>
            </a:endParaRPr>
          </a:p>
          <a:p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P(n)=O(2</a:t>
            </a:r>
            <a:r>
              <a:rPr lang="tr-TR" sz="2600" baseline="30000" dirty="0" smtClean="0">
                <a:solidFill>
                  <a:srgbClr val="000000"/>
                </a:solidFill>
                <a:latin typeface="Times New Roman"/>
              </a:rPr>
              <a:t>n</a:t>
            </a:r>
            <a:r>
              <a:rPr lang="tr-TR" sz="2600" dirty="0" smtClean="0">
                <a:solidFill>
                  <a:srgbClr val="000000"/>
                </a:solidFill>
                <a:latin typeface="Times New Roman"/>
              </a:rPr>
              <a:t>) dir. Yani çözüm sayısı üstel(exponential)dir.</a:t>
            </a:r>
            <a:endParaRPr lang="tr-TR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9900" y="3949700"/>
            <a:ext cx="510822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498</Words>
  <Application>Microsoft Office PowerPoint</Application>
  <PresentationFormat>Custom</PresentationFormat>
  <Paragraphs>115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Algoritmalar</vt:lpstr>
      <vt:lpstr>Dinamik Programlama</vt:lpstr>
      <vt:lpstr>Dinamik Programlama</vt:lpstr>
      <vt:lpstr>Dinamik Programlama</vt:lpstr>
      <vt:lpstr> Zincir Matris Çarpımı</vt:lpstr>
      <vt:lpstr> Zincir Matris Çarpımı</vt:lpstr>
      <vt:lpstr> Zincir Matris Çarpımı</vt:lpstr>
      <vt:lpstr> Zincir Matris Çarpımı</vt:lpstr>
      <vt:lpstr>DP: Zincir Matris Çarpımı</vt:lpstr>
      <vt:lpstr> Zincir Matris Çarpımı (Dinamik Programlama ile Çözümü)</vt:lpstr>
      <vt:lpstr> Zincir Matris Çarpımı (Dinamik Programlama ile Çözümü)</vt:lpstr>
      <vt:lpstr> Zincir Matris Çarpımı (Dinamik Programlama ile Çözümü)</vt:lpstr>
      <vt:lpstr> Zincir Matris Çarpımı (Dinamik Programlama ile Çözümü)</vt:lpstr>
      <vt:lpstr> Zincir Matris Çarpımı (Dinamik Programlama ile Çözümü)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>Introduction to Algorithms</dc:subject>
  <dc:creator>Charles E. Leiserson</dc:creator>
  <cp:lastModifiedBy>kutucu</cp:lastModifiedBy>
  <cp:revision>23</cp:revision>
  <dcterms:created xsi:type="dcterms:W3CDTF">2013-04-04T23:05:02Z</dcterms:created>
  <dcterms:modified xsi:type="dcterms:W3CDTF">2013-04-04T21:39:38Z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2006-02-14T00:00:00Z</vt:filetime>
  </property>
  <property fmtid="{D5CDD505-2E9C-101B-9397-08002B2CF9AE}" pid="3" name="LastSaved">
    <vt:filetime>2013-04-04T00:00:00Z</vt:filetime>
  </property>
</Properties>
</file>