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6" r:id="rId34"/>
    <p:sldId id="288" r:id="rId35"/>
    <p:sldId id="290" r:id="rId36"/>
    <p:sldId id="291" r:id="rId37"/>
    <p:sldId id="292" r:id="rId38"/>
    <p:sldId id="293" r:id="rId39"/>
    <p:sldId id="294" r:id="rId40"/>
    <p:sldId id="295" r:id="rId41"/>
    <p:sldId id="289" r:id="rId42"/>
    <p:sldId id="298" r:id="rId4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6600"/>
    <a:srgbClr val="003300"/>
    <a:srgbClr val="8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75" autoAdjust="0"/>
    <p:restoredTop sz="75661" autoAdjust="0"/>
  </p:normalViewPr>
  <p:slideViewPr>
    <p:cSldViewPr>
      <p:cViewPr>
        <p:scale>
          <a:sx n="70" d="100"/>
          <a:sy n="70" d="100"/>
        </p:scale>
        <p:origin x="-534" y="22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F46C75-774E-44EE-93E9-6320678634CE}" type="doc">
      <dgm:prSet loTypeId="urn:microsoft.com/office/officeart/2005/8/layout/process4" loCatId="list" qsTypeId="urn:microsoft.com/office/officeart/2005/8/quickstyle/simple1" qsCatId="simple" csTypeId="urn:microsoft.com/office/officeart/2005/8/colors/colorful4" csCatId="colorful"/>
      <dgm:spPr/>
      <dgm:t>
        <a:bodyPr/>
        <a:lstStyle/>
        <a:p>
          <a:endParaRPr lang="tr-TR"/>
        </a:p>
      </dgm:t>
    </dgm:pt>
    <dgm:pt modelId="{E3C080B8-F763-45B6-BDAD-E8EB9C5D5077}">
      <dgm:prSet custT="1"/>
      <dgm:spPr/>
      <dgm:t>
        <a:bodyPr/>
        <a:lstStyle/>
        <a:p>
          <a:pPr rtl="0"/>
          <a:r>
            <a:rPr lang="tr-TR" sz="1800" b="0" i="0" baseline="0" smtClean="0">
              <a:effectLst/>
            </a:rPr>
            <a:t>Gereksinim</a:t>
          </a:r>
          <a:r>
            <a:rPr lang="tr-TR" sz="1800" b="0" i="0" smtClean="0">
              <a:effectLst/>
            </a:rPr>
            <a:t> Analizi (</a:t>
          </a:r>
          <a:r>
            <a:rPr lang="en-US" sz="1800" b="0" i="0" smtClean="0">
              <a:effectLst/>
            </a:rPr>
            <a:t>Requirements Analysis</a:t>
          </a:r>
          <a:r>
            <a:rPr lang="tr-TR" sz="1800" b="0" i="0" smtClean="0">
              <a:effectLst/>
            </a:rPr>
            <a:t>)</a:t>
          </a:r>
          <a:endParaRPr lang="tr-TR" sz="1800" b="0" dirty="0">
            <a:effectLst/>
          </a:endParaRPr>
        </a:p>
      </dgm:t>
    </dgm:pt>
    <dgm:pt modelId="{F2604CDB-6EE8-4013-ADE7-A248DADC9F13}" type="parTrans" cxnId="{3598C5C4-F643-4E0A-87D4-B1B3FFC455E3}">
      <dgm:prSet/>
      <dgm:spPr/>
      <dgm:t>
        <a:bodyPr/>
        <a:lstStyle/>
        <a:p>
          <a:endParaRPr lang="tr-TR"/>
        </a:p>
      </dgm:t>
    </dgm:pt>
    <dgm:pt modelId="{9F2FFBE5-4A43-439C-B158-04B40F171CEC}" type="sibTrans" cxnId="{3598C5C4-F643-4E0A-87D4-B1B3FFC455E3}">
      <dgm:prSet/>
      <dgm:spPr/>
      <dgm:t>
        <a:bodyPr/>
        <a:lstStyle/>
        <a:p>
          <a:endParaRPr lang="tr-TR"/>
        </a:p>
      </dgm:t>
    </dgm:pt>
    <dgm:pt modelId="{5D3B2D7B-1C8C-4E82-8C7C-25E891B119FB}">
      <dgm:prSet custT="1"/>
      <dgm:spPr/>
      <dgm:t>
        <a:bodyPr/>
        <a:lstStyle/>
        <a:p>
          <a:pPr rtl="0"/>
          <a:r>
            <a:rPr lang="tr-TR" sz="1800" dirty="0" smtClean="0"/>
            <a:t>Tanımlama (</a:t>
          </a:r>
          <a:r>
            <a:rPr lang="en-US" sz="1800" dirty="0" smtClean="0"/>
            <a:t>Specification</a:t>
          </a:r>
          <a:r>
            <a:rPr lang="tr-TR" sz="1300" dirty="0" smtClean="0"/>
            <a:t>)</a:t>
          </a:r>
          <a:endParaRPr lang="tr-TR" sz="1300" dirty="0"/>
        </a:p>
      </dgm:t>
    </dgm:pt>
    <dgm:pt modelId="{3B618135-63FF-4D6A-B900-595CD4B1B275}" type="parTrans" cxnId="{813BBDC2-970F-495C-9AD2-0F1C80BB05DA}">
      <dgm:prSet/>
      <dgm:spPr/>
      <dgm:t>
        <a:bodyPr/>
        <a:lstStyle/>
        <a:p>
          <a:endParaRPr lang="tr-TR"/>
        </a:p>
      </dgm:t>
    </dgm:pt>
    <dgm:pt modelId="{C3A2AC53-5F23-49A3-9A7F-63C5C8888869}" type="sibTrans" cxnId="{813BBDC2-970F-495C-9AD2-0F1C80BB05DA}">
      <dgm:prSet/>
      <dgm:spPr/>
      <dgm:t>
        <a:bodyPr/>
        <a:lstStyle/>
        <a:p>
          <a:endParaRPr lang="tr-TR"/>
        </a:p>
      </dgm:t>
    </dgm:pt>
    <dgm:pt modelId="{1B47827F-FCC4-4C76-998A-C7866E24AEE7}">
      <dgm:prSet custT="1"/>
      <dgm:spPr/>
      <dgm:t>
        <a:bodyPr/>
        <a:lstStyle/>
        <a:p>
          <a:pPr rtl="0"/>
          <a:r>
            <a:rPr lang="tr-TR" sz="1800" b="0" i="0" dirty="0" smtClean="0"/>
            <a:t>Tasarım (</a:t>
          </a:r>
          <a:r>
            <a:rPr lang="en-US" sz="1800" b="0" i="0" dirty="0" smtClean="0"/>
            <a:t>Design</a:t>
          </a:r>
          <a:r>
            <a:rPr lang="tr-TR" sz="1800" b="0" i="0" dirty="0" smtClean="0"/>
            <a:t>)</a:t>
          </a:r>
          <a:endParaRPr lang="tr-TR" sz="1800" dirty="0"/>
        </a:p>
      </dgm:t>
    </dgm:pt>
    <dgm:pt modelId="{E0339678-5A47-437F-B43D-2612A468805B}" type="parTrans" cxnId="{8E2135FC-192F-4A2C-B3B9-BF3552750C76}">
      <dgm:prSet/>
      <dgm:spPr/>
      <dgm:t>
        <a:bodyPr/>
        <a:lstStyle/>
        <a:p>
          <a:endParaRPr lang="tr-TR"/>
        </a:p>
      </dgm:t>
    </dgm:pt>
    <dgm:pt modelId="{7FB71205-404A-46A2-AE83-53B7C2F99BD8}" type="sibTrans" cxnId="{8E2135FC-192F-4A2C-B3B9-BF3552750C76}">
      <dgm:prSet/>
      <dgm:spPr/>
      <dgm:t>
        <a:bodyPr/>
        <a:lstStyle/>
        <a:p>
          <a:endParaRPr lang="tr-TR"/>
        </a:p>
      </dgm:t>
    </dgm:pt>
    <dgm:pt modelId="{A1D93BD8-B181-433C-AB1E-038A69A1E9B6}">
      <dgm:prSet custT="1"/>
      <dgm:spPr/>
      <dgm:t>
        <a:bodyPr/>
        <a:lstStyle/>
        <a:p>
          <a:pPr rtl="0"/>
          <a:r>
            <a:rPr lang="tr-TR" sz="1800" dirty="0" smtClean="0"/>
            <a:t>Kodlama (</a:t>
          </a:r>
          <a:r>
            <a:rPr lang="en-US" sz="1800" dirty="0" smtClean="0"/>
            <a:t>Coding</a:t>
          </a:r>
          <a:r>
            <a:rPr lang="tr-TR" sz="1800" dirty="0" smtClean="0"/>
            <a:t>)</a:t>
          </a:r>
          <a:endParaRPr lang="tr-TR" sz="1800" b="0" i="0" dirty="0"/>
        </a:p>
      </dgm:t>
    </dgm:pt>
    <dgm:pt modelId="{DBC62E7B-4852-4224-91E6-A730074018B0}" type="parTrans" cxnId="{6603B454-7447-43E3-AFEE-E834BA1DE45D}">
      <dgm:prSet/>
      <dgm:spPr/>
      <dgm:t>
        <a:bodyPr/>
        <a:lstStyle/>
        <a:p>
          <a:endParaRPr lang="tr-TR"/>
        </a:p>
      </dgm:t>
    </dgm:pt>
    <dgm:pt modelId="{294210F0-64CA-4338-98BA-4A1371B11AEB}" type="sibTrans" cxnId="{6603B454-7447-43E3-AFEE-E834BA1DE45D}">
      <dgm:prSet/>
      <dgm:spPr/>
      <dgm:t>
        <a:bodyPr/>
        <a:lstStyle/>
        <a:p>
          <a:endParaRPr lang="tr-TR"/>
        </a:p>
      </dgm:t>
    </dgm:pt>
    <dgm:pt modelId="{6346A342-2B24-4D0B-B462-A8815F225645}">
      <dgm:prSet custT="1"/>
      <dgm:spPr/>
      <dgm:t>
        <a:bodyPr/>
        <a:lstStyle/>
        <a:p>
          <a:pPr rtl="0"/>
          <a:r>
            <a:rPr lang="tr-TR" sz="1800" b="0" i="0" baseline="0" dirty="0" smtClean="0"/>
            <a:t>Doğrulama</a:t>
          </a:r>
          <a:r>
            <a:rPr lang="tr-TR" sz="1800" b="0" i="0" dirty="0" smtClean="0"/>
            <a:t> ve Sağlama (</a:t>
          </a:r>
          <a:r>
            <a:rPr lang="en-US" sz="1800" b="0" i="0" dirty="0" smtClean="0"/>
            <a:t>Verification &amp; Validation</a:t>
          </a:r>
          <a:r>
            <a:rPr lang="tr-TR" sz="1800" b="0" i="0" dirty="0" smtClean="0"/>
            <a:t>)</a:t>
          </a:r>
          <a:endParaRPr lang="tr-TR" sz="1800" dirty="0"/>
        </a:p>
      </dgm:t>
    </dgm:pt>
    <dgm:pt modelId="{C50303B2-1CDF-4894-9C89-98D4073303A0}" type="parTrans" cxnId="{6D2459D8-5959-407C-BFD4-8CC052B478D7}">
      <dgm:prSet/>
      <dgm:spPr/>
      <dgm:t>
        <a:bodyPr/>
        <a:lstStyle/>
        <a:p>
          <a:endParaRPr lang="tr-TR"/>
        </a:p>
      </dgm:t>
    </dgm:pt>
    <dgm:pt modelId="{A4A1C44F-EC6B-4371-8F53-D28099CFDFA4}" type="sibTrans" cxnId="{6D2459D8-5959-407C-BFD4-8CC052B478D7}">
      <dgm:prSet/>
      <dgm:spPr/>
      <dgm:t>
        <a:bodyPr/>
        <a:lstStyle/>
        <a:p>
          <a:endParaRPr lang="tr-TR"/>
        </a:p>
      </dgm:t>
    </dgm:pt>
    <dgm:pt modelId="{F54B9399-91F0-44C3-BD66-FCE3643EDC60}">
      <dgm:prSet custT="1"/>
      <dgm:spPr/>
      <dgm:t>
        <a:bodyPr/>
        <a:lstStyle/>
        <a:p>
          <a:pPr rtl="0"/>
          <a:r>
            <a:rPr lang="tr-TR" sz="1800" baseline="0" dirty="0" smtClean="0"/>
            <a:t>Kurulum (</a:t>
          </a:r>
          <a:r>
            <a:rPr lang="en-US" sz="1800" baseline="0" dirty="0" smtClean="0"/>
            <a:t>Installation</a:t>
          </a:r>
          <a:r>
            <a:rPr lang="tr-TR" sz="1800" baseline="0" dirty="0" smtClean="0"/>
            <a:t>)</a:t>
          </a:r>
          <a:endParaRPr lang="tr-TR" sz="1800" dirty="0"/>
        </a:p>
      </dgm:t>
    </dgm:pt>
    <dgm:pt modelId="{BA42953C-8DFC-44B7-8B85-606A39B0C245}" type="parTrans" cxnId="{5AEAA1FC-57D6-4994-B8C3-192086BA2A0B}">
      <dgm:prSet/>
      <dgm:spPr/>
      <dgm:t>
        <a:bodyPr/>
        <a:lstStyle/>
        <a:p>
          <a:endParaRPr lang="tr-TR"/>
        </a:p>
      </dgm:t>
    </dgm:pt>
    <dgm:pt modelId="{A5BA311E-EF2A-401E-8F7D-451BFD137DC8}" type="sibTrans" cxnId="{5AEAA1FC-57D6-4994-B8C3-192086BA2A0B}">
      <dgm:prSet/>
      <dgm:spPr/>
      <dgm:t>
        <a:bodyPr/>
        <a:lstStyle/>
        <a:p>
          <a:endParaRPr lang="tr-TR"/>
        </a:p>
      </dgm:t>
    </dgm:pt>
    <dgm:pt modelId="{8D3C9C33-D024-462F-B624-5647127306B6}">
      <dgm:prSet custT="1"/>
      <dgm:spPr/>
      <dgm:t>
        <a:bodyPr/>
        <a:lstStyle/>
        <a:p>
          <a:pPr rtl="0"/>
          <a:r>
            <a:rPr lang="tr-TR" sz="1800" b="0" i="0" dirty="0" smtClean="0"/>
            <a:t>Bakım ve Destek (</a:t>
          </a:r>
          <a:r>
            <a:rPr lang="en-US" sz="1800" b="0" i="0" dirty="0" smtClean="0"/>
            <a:t>Maintenance &amp; Support</a:t>
          </a:r>
          <a:r>
            <a:rPr lang="tr-TR" sz="1800" b="0" i="0" dirty="0" smtClean="0"/>
            <a:t>)</a:t>
          </a:r>
          <a:endParaRPr lang="tr-TR" sz="1800" b="0" i="0" baseline="0" dirty="0"/>
        </a:p>
      </dgm:t>
    </dgm:pt>
    <dgm:pt modelId="{6FF0832F-5327-4D76-ACF9-1E1CC7ABF090}" type="parTrans" cxnId="{FAC2F4E8-32B5-4DD5-A0F9-E63D1D138EB9}">
      <dgm:prSet/>
      <dgm:spPr/>
      <dgm:t>
        <a:bodyPr/>
        <a:lstStyle/>
        <a:p>
          <a:endParaRPr lang="tr-TR"/>
        </a:p>
      </dgm:t>
    </dgm:pt>
    <dgm:pt modelId="{0D1B2AA6-D4E4-4A91-B0D6-7E49EEDB486F}" type="sibTrans" cxnId="{FAC2F4E8-32B5-4DD5-A0F9-E63D1D138EB9}">
      <dgm:prSet/>
      <dgm:spPr/>
      <dgm:t>
        <a:bodyPr/>
        <a:lstStyle/>
        <a:p>
          <a:endParaRPr lang="tr-TR"/>
        </a:p>
      </dgm:t>
    </dgm:pt>
    <dgm:pt modelId="{97C43602-5BC7-4116-AB41-D84CB1814E8D}" type="pres">
      <dgm:prSet presAssocID="{91F46C75-774E-44EE-93E9-6320678634CE}" presName="Name0" presStyleCnt="0">
        <dgm:presLayoutVars>
          <dgm:dir/>
          <dgm:animLvl val="lvl"/>
          <dgm:resizeHandles val="exact"/>
        </dgm:presLayoutVars>
      </dgm:prSet>
      <dgm:spPr/>
      <dgm:t>
        <a:bodyPr/>
        <a:lstStyle/>
        <a:p>
          <a:endParaRPr lang="tr-TR"/>
        </a:p>
      </dgm:t>
    </dgm:pt>
    <dgm:pt modelId="{548349FC-82F4-47D3-BAF8-24C7C69DB21D}" type="pres">
      <dgm:prSet presAssocID="{8D3C9C33-D024-462F-B624-5647127306B6}" presName="boxAndChildren" presStyleCnt="0"/>
      <dgm:spPr/>
    </dgm:pt>
    <dgm:pt modelId="{978B7643-E481-4C4F-9730-85D1B141ECC9}" type="pres">
      <dgm:prSet presAssocID="{8D3C9C33-D024-462F-B624-5647127306B6}" presName="parentTextBox" presStyleLbl="node1" presStyleIdx="0" presStyleCnt="7"/>
      <dgm:spPr/>
      <dgm:t>
        <a:bodyPr/>
        <a:lstStyle/>
        <a:p>
          <a:endParaRPr lang="tr-TR"/>
        </a:p>
      </dgm:t>
    </dgm:pt>
    <dgm:pt modelId="{E2135ED3-1101-4B28-B666-1D76DAD8F80D}" type="pres">
      <dgm:prSet presAssocID="{A5BA311E-EF2A-401E-8F7D-451BFD137DC8}" presName="sp" presStyleCnt="0"/>
      <dgm:spPr/>
    </dgm:pt>
    <dgm:pt modelId="{8EBA6CA6-DD01-4387-816B-DD6579961EC4}" type="pres">
      <dgm:prSet presAssocID="{F54B9399-91F0-44C3-BD66-FCE3643EDC60}" presName="arrowAndChildren" presStyleCnt="0"/>
      <dgm:spPr/>
    </dgm:pt>
    <dgm:pt modelId="{72E65B09-79B4-4FEA-818A-A38ACF46F62C}" type="pres">
      <dgm:prSet presAssocID="{F54B9399-91F0-44C3-BD66-FCE3643EDC60}" presName="parentTextArrow" presStyleLbl="node1" presStyleIdx="1" presStyleCnt="7"/>
      <dgm:spPr/>
      <dgm:t>
        <a:bodyPr/>
        <a:lstStyle/>
        <a:p>
          <a:endParaRPr lang="tr-TR"/>
        </a:p>
      </dgm:t>
    </dgm:pt>
    <dgm:pt modelId="{3485DA2F-F3F6-40CD-9234-F2713A11ED64}" type="pres">
      <dgm:prSet presAssocID="{A4A1C44F-EC6B-4371-8F53-D28099CFDFA4}" presName="sp" presStyleCnt="0"/>
      <dgm:spPr/>
    </dgm:pt>
    <dgm:pt modelId="{736B8804-F181-410A-8B5E-3E867BD5CD72}" type="pres">
      <dgm:prSet presAssocID="{6346A342-2B24-4D0B-B462-A8815F225645}" presName="arrowAndChildren" presStyleCnt="0"/>
      <dgm:spPr/>
    </dgm:pt>
    <dgm:pt modelId="{E34006A3-5CA5-4651-9560-9F0FF375B1CD}" type="pres">
      <dgm:prSet presAssocID="{6346A342-2B24-4D0B-B462-A8815F225645}" presName="parentTextArrow" presStyleLbl="node1" presStyleIdx="2" presStyleCnt="7"/>
      <dgm:spPr/>
      <dgm:t>
        <a:bodyPr/>
        <a:lstStyle/>
        <a:p>
          <a:endParaRPr lang="tr-TR"/>
        </a:p>
      </dgm:t>
    </dgm:pt>
    <dgm:pt modelId="{A8B33116-7773-403A-BE34-5385726E710F}" type="pres">
      <dgm:prSet presAssocID="{294210F0-64CA-4338-98BA-4A1371B11AEB}" presName="sp" presStyleCnt="0"/>
      <dgm:spPr/>
    </dgm:pt>
    <dgm:pt modelId="{5868AF6B-140F-45CA-BA7B-8AFE23DAFF21}" type="pres">
      <dgm:prSet presAssocID="{A1D93BD8-B181-433C-AB1E-038A69A1E9B6}" presName="arrowAndChildren" presStyleCnt="0"/>
      <dgm:spPr/>
    </dgm:pt>
    <dgm:pt modelId="{F5A55534-3B65-4BBC-8582-E25F58561BF1}" type="pres">
      <dgm:prSet presAssocID="{A1D93BD8-B181-433C-AB1E-038A69A1E9B6}" presName="parentTextArrow" presStyleLbl="node1" presStyleIdx="3" presStyleCnt="7"/>
      <dgm:spPr/>
      <dgm:t>
        <a:bodyPr/>
        <a:lstStyle/>
        <a:p>
          <a:endParaRPr lang="tr-TR"/>
        </a:p>
      </dgm:t>
    </dgm:pt>
    <dgm:pt modelId="{E8492D34-8306-439E-A1AC-A0DCD59EAE32}" type="pres">
      <dgm:prSet presAssocID="{7FB71205-404A-46A2-AE83-53B7C2F99BD8}" presName="sp" presStyleCnt="0"/>
      <dgm:spPr/>
    </dgm:pt>
    <dgm:pt modelId="{647FCAAE-0F04-44EC-996A-1A4D97D9D44D}" type="pres">
      <dgm:prSet presAssocID="{1B47827F-FCC4-4C76-998A-C7866E24AEE7}" presName="arrowAndChildren" presStyleCnt="0"/>
      <dgm:spPr/>
    </dgm:pt>
    <dgm:pt modelId="{D33A5DC9-D9FA-4F63-A16B-76A6D1DB8E54}" type="pres">
      <dgm:prSet presAssocID="{1B47827F-FCC4-4C76-998A-C7866E24AEE7}" presName="parentTextArrow" presStyleLbl="node1" presStyleIdx="4" presStyleCnt="7"/>
      <dgm:spPr/>
      <dgm:t>
        <a:bodyPr/>
        <a:lstStyle/>
        <a:p>
          <a:endParaRPr lang="tr-TR"/>
        </a:p>
      </dgm:t>
    </dgm:pt>
    <dgm:pt modelId="{B8E4F075-3BBC-4259-863A-1281DC9EE537}" type="pres">
      <dgm:prSet presAssocID="{C3A2AC53-5F23-49A3-9A7F-63C5C8888869}" presName="sp" presStyleCnt="0"/>
      <dgm:spPr/>
    </dgm:pt>
    <dgm:pt modelId="{D65CB180-8127-4283-8503-C7607FB84B76}" type="pres">
      <dgm:prSet presAssocID="{5D3B2D7B-1C8C-4E82-8C7C-25E891B119FB}" presName="arrowAndChildren" presStyleCnt="0"/>
      <dgm:spPr/>
    </dgm:pt>
    <dgm:pt modelId="{BC7AA1D6-CDA6-4029-A645-0CCBFCB3E3B8}" type="pres">
      <dgm:prSet presAssocID="{5D3B2D7B-1C8C-4E82-8C7C-25E891B119FB}" presName="parentTextArrow" presStyleLbl="node1" presStyleIdx="5" presStyleCnt="7"/>
      <dgm:spPr/>
      <dgm:t>
        <a:bodyPr/>
        <a:lstStyle/>
        <a:p>
          <a:endParaRPr lang="tr-TR"/>
        </a:p>
      </dgm:t>
    </dgm:pt>
    <dgm:pt modelId="{9865C397-F3B3-4BFF-9594-07B449A31746}" type="pres">
      <dgm:prSet presAssocID="{9F2FFBE5-4A43-439C-B158-04B40F171CEC}" presName="sp" presStyleCnt="0"/>
      <dgm:spPr/>
    </dgm:pt>
    <dgm:pt modelId="{5D40DFF1-E5CF-48F5-BD51-EE0B746021E2}" type="pres">
      <dgm:prSet presAssocID="{E3C080B8-F763-45B6-BDAD-E8EB9C5D5077}" presName="arrowAndChildren" presStyleCnt="0"/>
      <dgm:spPr/>
    </dgm:pt>
    <dgm:pt modelId="{304C14C7-E99A-49E9-8107-175214331FFC}" type="pres">
      <dgm:prSet presAssocID="{E3C080B8-F763-45B6-BDAD-E8EB9C5D5077}" presName="parentTextArrow" presStyleLbl="node1" presStyleIdx="6" presStyleCnt="7" custLinFactNeighborX="6849" custLinFactNeighborY="-20"/>
      <dgm:spPr/>
      <dgm:t>
        <a:bodyPr/>
        <a:lstStyle/>
        <a:p>
          <a:endParaRPr lang="tr-TR"/>
        </a:p>
      </dgm:t>
    </dgm:pt>
  </dgm:ptLst>
  <dgm:cxnLst>
    <dgm:cxn modelId="{8E2135FC-192F-4A2C-B3B9-BF3552750C76}" srcId="{91F46C75-774E-44EE-93E9-6320678634CE}" destId="{1B47827F-FCC4-4C76-998A-C7866E24AEE7}" srcOrd="2" destOrd="0" parTransId="{E0339678-5A47-437F-B43D-2612A468805B}" sibTransId="{7FB71205-404A-46A2-AE83-53B7C2F99BD8}"/>
    <dgm:cxn modelId="{5AEAA1FC-57D6-4994-B8C3-192086BA2A0B}" srcId="{91F46C75-774E-44EE-93E9-6320678634CE}" destId="{F54B9399-91F0-44C3-BD66-FCE3643EDC60}" srcOrd="5" destOrd="0" parTransId="{BA42953C-8DFC-44B7-8B85-606A39B0C245}" sibTransId="{A5BA311E-EF2A-401E-8F7D-451BFD137DC8}"/>
    <dgm:cxn modelId="{04231DBF-44E1-46B1-9F96-1704E4BA7343}" type="presOf" srcId="{1B47827F-FCC4-4C76-998A-C7866E24AEE7}" destId="{D33A5DC9-D9FA-4F63-A16B-76A6D1DB8E54}" srcOrd="0" destOrd="0" presId="urn:microsoft.com/office/officeart/2005/8/layout/process4"/>
    <dgm:cxn modelId="{88258926-36DB-459D-805B-0D6145FF4589}" type="presOf" srcId="{F54B9399-91F0-44C3-BD66-FCE3643EDC60}" destId="{72E65B09-79B4-4FEA-818A-A38ACF46F62C}" srcOrd="0" destOrd="0" presId="urn:microsoft.com/office/officeart/2005/8/layout/process4"/>
    <dgm:cxn modelId="{813BBDC2-970F-495C-9AD2-0F1C80BB05DA}" srcId="{91F46C75-774E-44EE-93E9-6320678634CE}" destId="{5D3B2D7B-1C8C-4E82-8C7C-25E891B119FB}" srcOrd="1" destOrd="0" parTransId="{3B618135-63FF-4D6A-B900-595CD4B1B275}" sibTransId="{C3A2AC53-5F23-49A3-9A7F-63C5C8888869}"/>
    <dgm:cxn modelId="{1EF3900B-9DD4-492F-8D39-D9AE6AAB9B41}" type="presOf" srcId="{A1D93BD8-B181-433C-AB1E-038A69A1E9B6}" destId="{F5A55534-3B65-4BBC-8582-E25F58561BF1}" srcOrd="0" destOrd="0" presId="urn:microsoft.com/office/officeart/2005/8/layout/process4"/>
    <dgm:cxn modelId="{3598C5C4-F643-4E0A-87D4-B1B3FFC455E3}" srcId="{91F46C75-774E-44EE-93E9-6320678634CE}" destId="{E3C080B8-F763-45B6-BDAD-E8EB9C5D5077}" srcOrd="0" destOrd="0" parTransId="{F2604CDB-6EE8-4013-ADE7-A248DADC9F13}" sibTransId="{9F2FFBE5-4A43-439C-B158-04B40F171CEC}"/>
    <dgm:cxn modelId="{780F311E-591A-43BB-81F8-B48786EFE473}" type="presOf" srcId="{E3C080B8-F763-45B6-BDAD-E8EB9C5D5077}" destId="{304C14C7-E99A-49E9-8107-175214331FFC}" srcOrd="0" destOrd="0" presId="urn:microsoft.com/office/officeart/2005/8/layout/process4"/>
    <dgm:cxn modelId="{6603B454-7447-43E3-AFEE-E834BA1DE45D}" srcId="{91F46C75-774E-44EE-93E9-6320678634CE}" destId="{A1D93BD8-B181-433C-AB1E-038A69A1E9B6}" srcOrd="3" destOrd="0" parTransId="{DBC62E7B-4852-4224-91E6-A730074018B0}" sibTransId="{294210F0-64CA-4338-98BA-4A1371B11AEB}"/>
    <dgm:cxn modelId="{A7D4BF3B-9EC0-4D4A-A12B-2FC16B54A4A2}" type="presOf" srcId="{6346A342-2B24-4D0B-B462-A8815F225645}" destId="{E34006A3-5CA5-4651-9560-9F0FF375B1CD}" srcOrd="0" destOrd="0" presId="urn:microsoft.com/office/officeart/2005/8/layout/process4"/>
    <dgm:cxn modelId="{6D2459D8-5959-407C-BFD4-8CC052B478D7}" srcId="{91F46C75-774E-44EE-93E9-6320678634CE}" destId="{6346A342-2B24-4D0B-B462-A8815F225645}" srcOrd="4" destOrd="0" parTransId="{C50303B2-1CDF-4894-9C89-98D4073303A0}" sibTransId="{A4A1C44F-EC6B-4371-8F53-D28099CFDFA4}"/>
    <dgm:cxn modelId="{FAC2F4E8-32B5-4DD5-A0F9-E63D1D138EB9}" srcId="{91F46C75-774E-44EE-93E9-6320678634CE}" destId="{8D3C9C33-D024-462F-B624-5647127306B6}" srcOrd="6" destOrd="0" parTransId="{6FF0832F-5327-4D76-ACF9-1E1CC7ABF090}" sibTransId="{0D1B2AA6-D4E4-4A91-B0D6-7E49EEDB486F}"/>
    <dgm:cxn modelId="{37282D94-2785-4BF2-A97E-BBFB0EBBDF50}" type="presOf" srcId="{91F46C75-774E-44EE-93E9-6320678634CE}" destId="{97C43602-5BC7-4116-AB41-D84CB1814E8D}" srcOrd="0" destOrd="0" presId="urn:microsoft.com/office/officeart/2005/8/layout/process4"/>
    <dgm:cxn modelId="{59F07C75-A647-4607-B19A-B210637EE204}" type="presOf" srcId="{8D3C9C33-D024-462F-B624-5647127306B6}" destId="{978B7643-E481-4C4F-9730-85D1B141ECC9}" srcOrd="0" destOrd="0" presId="urn:microsoft.com/office/officeart/2005/8/layout/process4"/>
    <dgm:cxn modelId="{FBC1A3D6-CCE1-4524-8516-273791F8C4A3}" type="presOf" srcId="{5D3B2D7B-1C8C-4E82-8C7C-25E891B119FB}" destId="{BC7AA1D6-CDA6-4029-A645-0CCBFCB3E3B8}" srcOrd="0" destOrd="0" presId="urn:microsoft.com/office/officeart/2005/8/layout/process4"/>
    <dgm:cxn modelId="{DD9C795B-8F39-4DB3-A2CB-FB47CD2E4AAA}" type="presParOf" srcId="{97C43602-5BC7-4116-AB41-D84CB1814E8D}" destId="{548349FC-82F4-47D3-BAF8-24C7C69DB21D}" srcOrd="0" destOrd="0" presId="urn:microsoft.com/office/officeart/2005/8/layout/process4"/>
    <dgm:cxn modelId="{17E3D349-A147-4260-9801-67AF7638CE76}" type="presParOf" srcId="{548349FC-82F4-47D3-BAF8-24C7C69DB21D}" destId="{978B7643-E481-4C4F-9730-85D1B141ECC9}" srcOrd="0" destOrd="0" presId="urn:microsoft.com/office/officeart/2005/8/layout/process4"/>
    <dgm:cxn modelId="{547819EE-963F-4E62-B7D3-514FF49EC981}" type="presParOf" srcId="{97C43602-5BC7-4116-AB41-D84CB1814E8D}" destId="{E2135ED3-1101-4B28-B666-1D76DAD8F80D}" srcOrd="1" destOrd="0" presId="urn:microsoft.com/office/officeart/2005/8/layout/process4"/>
    <dgm:cxn modelId="{C458C6A5-AF8A-431A-9D78-0EB7F65276F5}" type="presParOf" srcId="{97C43602-5BC7-4116-AB41-D84CB1814E8D}" destId="{8EBA6CA6-DD01-4387-816B-DD6579961EC4}" srcOrd="2" destOrd="0" presId="urn:microsoft.com/office/officeart/2005/8/layout/process4"/>
    <dgm:cxn modelId="{AF1FD7EA-9A4E-497C-A844-8E69AB68C535}" type="presParOf" srcId="{8EBA6CA6-DD01-4387-816B-DD6579961EC4}" destId="{72E65B09-79B4-4FEA-818A-A38ACF46F62C}" srcOrd="0" destOrd="0" presId="urn:microsoft.com/office/officeart/2005/8/layout/process4"/>
    <dgm:cxn modelId="{4B270CFD-9C03-4C57-A5D0-A216753A5787}" type="presParOf" srcId="{97C43602-5BC7-4116-AB41-D84CB1814E8D}" destId="{3485DA2F-F3F6-40CD-9234-F2713A11ED64}" srcOrd="3" destOrd="0" presId="urn:microsoft.com/office/officeart/2005/8/layout/process4"/>
    <dgm:cxn modelId="{52B46A16-CEE7-4E48-A987-F179C88B0BB8}" type="presParOf" srcId="{97C43602-5BC7-4116-AB41-D84CB1814E8D}" destId="{736B8804-F181-410A-8B5E-3E867BD5CD72}" srcOrd="4" destOrd="0" presId="urn:microsoft.com/office/officeart/2005/8/layout/process4"/>
    <dgm:cxn modelId="{C430EC46-F613-4FAC-B548-99FCF9B1DC51}" type="presParOf" srcId="{736B8804-F181-410A-8B5E-3E867BD5CD72}" destId="{E34006A3-5CA5-4651-9560-9F0FF375B1CD}" srcOrd="0" destOrd="0" presId="urn:microsoft.com/office/officeart/2005/8/layout/process4"/>
    <dgm:cxn modelId="{88CB7DD7-7718-4288-BFB7-14FB565058AB}" type="presParOf" srcId="{97C43602-5BC7-4116-AB41-D84CB1814E8D}" destId="{A8B33116-7773-403A-BE34-5385726E710F}" srcOrd="5" destOrd="0" presId="urn:microsoft.com/office/officeart/2005/8/layout/process4"/>
    <dgm:cxn modelId="{1249E960-6AC9-4EA6-BEF1-DCC1F42EF669}" type="presParOf" srcId="{97C43602-5BC7-4116-AB41-D84CB1814E8D}" destId="{5868AF6B-140F-45CA-BA7B-8AFE23DAFF21}" srcOrd="6" destOrd="0" presId="urn:microsoft.com/office/officeart/2005/8/layout/process4"/>
    <dgm:cxn modelId="{972721A9-B6FC-4A9D-B709-7109DCC9BA9E}" type="presParOf" srcId="{5868AF6B-140F-45CA-BA7B-8AFE23DAFF21}" destId="{F5A55534-3B65-4BBC-8582-E25F58561BF1}" srcOrd="0" destOrd="0" presId="urn:microsoft.com/office/officeart/2005/8/layout/process4"/>
    <dgm:cxn modelId="{82CAF605-7744-40E7-9A51-CBE1EDCA5CE3}" type="presParOf" srcId="{97C43602-5BC7-4116-AB41-D84CB1814E8D}" destId="{E8492D34-8306-439E-A1AC-A0DCD59EAE32}" srcOrd="7" destOrd="0" presId="urn:microsoft.com/office/officeart/2005/8/layout/process4"/>
    <dgm:cxn modelId="{A3FB8D0A-364E-45AA-8235-98775AE83B18}" type="presParOf" srcId="{97C43602-5BC7-4116-AB41-D84CB1814E8D}" destId="{647FCAAE-0F04-44EC-996A-1A4D97D9D44D}" srcOrd="8" destOrd="0" presId="urn:microsoft.com/office/officeart/2005/8/layout/process4"/>
    <dgm:cxn modelId="{50BF37C6-BF24-4214-915C-07F27BEF1FD2}" type="presParOf" srcId="{647FCAAE-0F04-44EC-996A-1A4D97D9D44D}" destId="{D33A5DC9-D9FA-4F63-A16B-76A6D1DB8E54}" srcOrd="0" destOrd="0" presId="urn:microsoft.com/office/officeart/2005/8/layout/process4"/>
    <dgm:cxn modelId="{6DA0CBA2-BC97-4037-9398-CEFCE8C5091F}" type="presParOf" srcId="{97C43602-5BC7-4116-AB41-D84CB1814E8D}" destId="{B8E4F075-3BBC-4259-863A-1281DC9EE537}" srcOrd="9" destOrd="0" presId="urn:microsoft.com/office/officeart/2005/8/layout/process4"/>
    <dgm:cxn modelId="{098759C6-7B32-433A-BF1B-BB7357989F91}" type="presParOf" srcId="{97C43602-5BC7-4116-AB41-D84CB1814E8D}" destId="{D65CB180-8127-4283-8503-C7607FB84B76}" srcOrd="10" destOrd="0" presId="urn:microsoft.com/office/officeart/2005/8/layout/process4"/>
    <dgm:cxn modelId="{E1E1EC3C-5109-4663-A0DE-BB4B9AC4632F}" type="presParOf" srcId="{D65CB180-8127-4283-8503-C7607FB84B76}" destId="{BC7AA1D6-CDA6-4029-A645-0CCBFCB3E3B8}" srcOrd="0" destOrd="0" presId="urn:microsoft.com/office/officeart/2005/8/layout/process4"/>
    <dgm:cxn modelId="{42068310-79D1-489D-9E47-C8A1E3349AC5}" type="presParOf" srcId="{97C43602-5BC7-4116-AB41-D84CB1814E8D}" destId="{9865C397-F3B3-4BFF-9594-07B449A31746}" srcOrd="11" destOrd="0" presId="urn:microsoft.com/office/officeart/2005/8/layout/process4"/>
    <dgm:cxn modelId="{82F9567F-9579-4347-9067-FF209EF47734}" type="presParOf" srcId="{97C43602-5BC7-4116-AB41-D84CB1814E8D}" destId="{5D40DFF1-E5CF-48F5-BD51-EE0B746021E2}" srcOrd="12" destOrd="0" presId="urn:microsoft.com/office/officeart/2005/8/layout/process4"/>
    <dgm:cxn modelId="{CA74A595-2F37-4AFB-A4BE-539488BFDB8E}" type="presParOf" srcId="{5D40DFF1-E5CF-48F5-BD51-EE0B746021E2}" destId="{304C14C7-E99A-49E9-8107-175214331FFC}"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F46C75-774E-44EE-93E9-6320678634CE}" type="doc">
      <dgm:prSet loTypeId="urn:microsoft.com/office/officeart/2005/8/layout/process4" loCatId="list" qsTypeId="urn:microsoft.com/office/officeart/2005/8/quickstyle/simple1" qsCatId="simple" csTypeId="urn:microsoft.com/office/officeart/2005/8/colors/colorful4" csCatId="colorful"/>
      <dgm:spPr/>
      <dgm:t>
        <a:bodyPr/>
        <a:lstStyle/>
        <a:p>
          <a:endParaRPr lang="tr-TR"/>
        </a:p>
      </dgm:t>
    </dgm:pt>
    <dgm:pt modelId="{E3C080B8-F763-45B6-BDAD-E8EB9C5D5077}">
      <dgm:prSet custT="1"/>
      <dgm:spPr/>
      <dgm:t>
        <a:bodyPr/>
        <a:lstStyle/>
        <a:p>
          <a:pPr rtl="0"/>
          <a:r>
            <a:rPr lang="tr-TR" sz="1600" b="0" i="0" baseline="0" dirty="0" smtClean="0">
              <a:effectLst/>
            </a:rPr>
            <a:t>Gereksinim</a:t>
          </a:r>
          <a:r>
            <a:rPr lang="tr-TR" sz="1600" b="0" i="0" dirty="0" smtClean="0">
              <a:effectLst/>
            </a:rPr>
            <a:t> Analizi (</a:t>
          </a:r>
          <a:r>
            <a:rPr lang="en-US" sz="1600" b="0" i="0" dirty="0" smtClean="0">
              <a:effectLst/>
            </a:rPr>
            <a:t>Requirements Analysis</a:t>
          </a:r>
          <a:r>
            <a:rPr lang="tr-TR" sz="1600" b="0" i="0" dirty="0" smtClean="0">
              <a:effectLst/>
            </a:rPr>
            <a:t>)</a:t>
          </a:r>
          <a:endParaRPr lang="tr-TR" sz="1600" b="0" dirty="0">
            <a:effectLst/>
          </a:endParaRPr>
        </a:p>
      </dgm:t>
    </dgm:pt>
    <dgm:pt modelId="{F2604CDB-6EE8-4013-ADE7-A248DADC9F13}" type="parTrans" cxnId="{3598C5C4-F643-4E0A-87D4-B1B3FFC455E3}">
      <dgm:prSet/>
      <dgm:spPr/>
      <dgm:t>
        <a:bodyPr/>
        <a:lstStyle/>
        <a:p>
          <a:endParaRPr lang="tr-TR"/>
        </a:p>
      </dgm:t>
    </dgm:pt>
    <dgm:pt modelId="{9F2FFBE5-4A43-439C-B158-04B40F171CEC}" type="sibTrans" cxnId="{3598C5C4-F643-4E0A-87D4-B1B3FFC455E3}">
      <dgm:prSet/>
      <dgm:spPr/>
      <dgm:t>
        <a:bodyPr/>
        <a:lstStyle/>
        <a:p>
          <a:endParaRPr lang="tr-TR"/>
        </a:p>
      </dgm:t>
    </dgm:pt>
    <dgm:pt modelId="{5D3B2D7B-1C8C-4E82-8C7C-25E891B119FB}">
      <dgm:prSet custT="1"/>
      <dgm:spPr/>
      <dgm:t>
        <a:bodyPr/>
        <a:lstStyle/>
        <a:p>
          <a:pPr rtl="0"/>
          <a:r>
            <a:rPr lang="tr-TR" sz="1600" dirty="0" smtClean="0"/>
            <a:t>Tanımlama (</a:t>
          </a:r>
          <a:r>
            <a:rPr lang="en-US" sz="1600" dirty="0" smtClean="0"/>
            <a:t>Specification</a:t>
          </a:r>
          <a:r>
            <a:rPr lang="tr-TR" sz="1200" dirty="0" smtClean="0"/>
            <a:t>)</a:t>
          </a:r>
          <a:endParaRPr lang="tr-TR" sz="1200" dirty="0"/>
        </a:p>
      </dgm:t>
    </dgm:pt>
    <dgm:pt modelId="{3B618135-63FF-4D6A-B900-595CD4B1B275}" type="parTrans" cxnId="{813BBDC2-970F-495C-9AD2-0F1C80BB05DA}">
      <dgm:prSet/>
      <dgm:spPr/>
      <dgm:t>
        <a:bodyPr/>
        <a:lstStyle/>
        <a:p>
          <a:endParaRPr lang="tr-TR"/>
        </a:p>
      </dgm:t>
    </dgm:pt>
    <dgm:pt modelId="{C3A2AC53-5F23-49A3-9A7F-63C5C8888869}" type="sibTrans" cxnId="{813BBDC2-970F-495C-9AD2-0F1C80BB05DA}">
      <dgm:prSet/>
      <dgm:spPr/>
      <dgm:t>
        <a:bodyPr/>
        <a:lstStyle/>
        <a:p>
          <a:endParaRPr lang="tr-TR"/>
        </a:p>
      </dgm:t>
    </dgm:pt>
    <dgm:pt modelId="{1B47827F-FCC4-4C76-998A-C7866E24AEE7}">
      <dgm:prSet custT="1"/>
      <dgm:spPr/>
      <dgm:t>
        <a:bodyPr/>
        <a:lstStyle/>
        <a:p>
          <a:pPr rtl="0"/>
          <a:r>
            <a:rPr lang="tr-TR" sz="1600" b="0" i="0" dirty="0" smtClean="0"/>
            <a:t>Tasarım (</a:t>
          </a:r>
          <a:r>
            <a:rPr lang="en-US" sz="1600" b="0" i="0" dirty="0" smtClean="0"/>
            <a:t>Design</a:t>
          </a:r>
          <a:r>
            <a:rPr lang="tr-TR" sz="1600" b="0" i="0" dirty="0" smtClean="0"/>
            <a:t>)</a:t>
          </a:r>
          <a:endParaRPr lang="tr-TR" sz="1600" dirty="0"/>
        </a:p>
      </dgm:t>
    </dgm:pt>
    <dgm:pt modelId="{E0339678-5A47-437F-B43D-2612A468805B}" type="parTrans" cxnId="{8E2135FC-192F-4A2C-B3B9-BF3552750C76}">
      <dgm:prSet/>
      <dgm:spPr/>
      <dgm:t>
        <a:bodyPr/>
        <a:lstStyle/>
        <a:p>
          <a:endParaRPr lang="tr-TR"/>
        </a:p>
      </dgm:t>
    </dgm:pt>
    <dgm:pt modelId="{7FB71205-404A-46A2-AE83-53B7C2F99BD8}" type="sibTrans" cxnId="{8E2135FC-192F-4A2C-B3B9-BF3552750C76}">
      <dgm:prSet/>
      <dgm:spPr/>
      <dgm:t>
        <a:bodyPr/>
        <a:lstStyle/>
        <a:p>
          <a:endParaRPr lang="tr-TR"/>
        </a:p>
      </dgm:t>
    </dgm:pt>
    <dgm:pt modelId="{A1D93BD8-B181-433C-AB1E-038A69A1E9B6}">
      <dgm:prSet custT="1"/>
      <dgm:spPr/>
      <dgm:t>
        <a:bodyPr/>
        <a:lstStyle/>
        <a:p>
          <a:pPr rtl="0"/>
          <a:r>
            <a:rPr lang="tr-TR" sz="1600" dirty="0" smtClean="0"/>
            <a:t>Kodlama (</a:t>
          </a:r>
          <a:r>
            <a:rPr lang="en-US" sz="1600" dirty="0" smtClean="0"/>
            <a:t>Coding</a:t>
          </a:r>
          <a:r>
            <a:rPr lang="tr-TR" sz="1600" dirty="0" smtClean="0"/>
            <a:t>)</a:t>
          </a:r>
          <a:endParaRPr lang="tr-TR" sz="1600" b="0" i="0" dirty="0"/>
        </a:p>
      </dgm:t>
    </dgm:pt>
    <dgm:pt modelId="{DBC62E7B-4852-4224-91E6-A730074018B0}" type="parTrans" cxnId="{6603B454-7447-43E3-AFEE-E834BA1DE45D}">
      <dgm:prSet/>
      <dgm:spPr/>
      <dgm:t>
        <a:bodyPr/>
        <a:lstStyle/>
        <a:p>
          <a:endParaRPr lang="tr-TR"/>
        </a:p>
      </dgm:t>
    </dgm:pt>
    <dgm:pt modelId="{294210F0-64CA-4338-98BA-4A1371B11AEB}" type="sibTrans" cxnId="{6603B454-7447-43E3-AFEE-E834BA1DE45D}">
      <dgm:prSet/>
      <dgm:spPr/>
      <dgm:t>
        <a:bodyPr/>
        <a:lstStyle/>
        <a:p>
          <a:endParaRPr lang="tr-TR"/>
        </a:p>
      </dgm:t>
    </dgm:pt>
    <dgm:pt modelId="{6346A342-2B24-4D0B-B462-A8815F225645}">
      <dgm:prSet custT="1"/>
      <dgm:spPr/>
      <dgm:t>
        <a:bodyPr/>
        <a:lstStyle/>
        <a:p>
          <a:pPr rtl="0"/>
          <a:r>
            <a:rPr lang="tr-TR" sz="1600" b="0" i="0" baseline="0" dirty="0" smtClean="0"/>
            <a:t>Doğrulama</a:t>
          </a:r>
          <a:r>
            <a:rPr lang="tr-TR" sz="1600" b="0" i="0" dirty="0" smtClean="0"/>
            <a:t> ve Sağlama (</a:t>
          </a:r>
          <a:r>
            <a:rPr lang="en-US" sz="1600" b="0" i="0" dirty="0" smtClean="0"/>
            <a:t>Verification &amp; Validation</a:t>
          </a:r>
          <a:r>
            <a:rPr lang="tr-TR" sz="1600" b="0" i="0" dirty="0" smtClean="0"/>
            <a:t>)</a:t>
          </a:r>
          <a:endParaRPr lang="tr-TR" sz="1600" dirty="0"/>
        </a:p>
      </dgm:t>
    </dgm:pt>
    <dgm:pt modelId="{C50303B2-1CDF-4894-9C89-98D4073303A0}" type="parTrans" cxnId="{6D2459D8-5959-407C-BFD4-8CC052B478D7}">
      <dgm:prSet/>
      <dgm:spPr/>
      <dgm:t>
        <a:bodyPr/>
        <a:lstStyle/>
        <a:p>
          <a:endParaRPr lang="tr-TR"/>
        </a:p>
      </dgm:t>
    </dgm:pt>
    <dgm:pt modelId="{A4A1C44F-EC6B-4371-8F53-D28099CFDFA4}" type="sibTrans" cxnId="{6D2459D8-5959-407C-BFD4-8CC052B478D7}">
      <dgm:prSet/>
      <dgm:spPr/>
      <dgm:t>
        <a:bodyPr/>
        <a:lstStyle/>
        <a:p>
          <a:endParaRPr lang="tr-TR"/>
        </a:p>
      </dgm:t>
    </dgm:pt>
    <dgm:pt modelId="{F54B9399-91F0-44C3-BD66-FCE3643EDC60}">
      <dgm:prSet custT="1"/>
      <dgm:spPr/>
      <dgm:t>
        <a:bodyPr/>
        <a:lstStyle/>
        <a:p>
          <a:pPr rtl="0"/>
          <a:r>
            <a:rPr lang="tr-TR" sz="1600" baseline="0" dirty="0" smtClean="0"/>
            <a:t>Kurulum (</a:t>
          </a:r>
          <a:r>
            <a:rPr lang="en-US" sz="1600" baseline="0" dirty="0" smtClean="0"/>
            <a:t>Installation</a:t>
          </a:r>
          <a:r>
            <a:rPr lang="tr-TR" sz="1600" baseline="0" dirty="0" smtClean="0"/>
            <a:t>)</a:t>
          </a:r>
          <a:endParaRPr lang="tr-TR" sz="1600" dirty="0"/>
        </a:p>
      </dgm:t>
    </dgm:pt>
    <dgm:pt modelId="{BA42953C-8DFC-44B7-8B85-606A39B0C245}" type="parTrans" cxnId="{5AEAA1FC-57D6-4994-B8C3-192086BA2A0B}">
      <dgm:prSet/>
      <dgm:spPr/>
      <dgm:t>
        <a:bodyPr/>
        <a:lstStyle/>
        <a:p>
          <a:endParaRPr lang="tr-TR"/>
        </a:p>
      </dgm:t>
    </dgm:pt>
    <dgm:pt modelId="{A5BA311E-EF2A-401E-8F7D-451BFD137DC8}" type="sibTrans" cxnId="{5AEAA1FC-57D6-4994-B8C3-192086BA2A0B}">
      <dgm:prSet/>
      <dgm:spPr/>
      <dgm:t>
        <a:bodyPr/>
        <a:lstStyle/>
        <a:p>
          <a:endParaRPr lang="tr-TR"/>
        </a:p>
      </dgm:t>
    </dgm:pt>
    <dgm:pt modelId="{8D3C9C33-D024-462F-B624-5647127306B6}">
      <dgm:prSet custT="1"/>
      <dgm:spPr/>
      <dgm:t>
        <a:bodyPr/>
        <a:lstStyle/>
        <a:p>
          <a:pPr rtl="0"/>
          <a:r>
            <a:rPr lang="tr-TR" sz="1600" b="0" i="0" dirty="0" smtClean="0"/>
            <a:t>Bakım ve Destek (</a:t>
          </a:r>
          <a:r>
            <a:rPr lang="en-US" sz="1600" b="0" i="0" dirty="0" smtClean="0"/>
            <a:t>Maintenance &amp; Support</a:t>
          </a:r>
          <a:r>
            <a:rPr lang="tr-TR" sz="1600" b="0" i="0" dirty="0" smtClean="0"/>
            <a:t>)</a:t>
          </a:r>
          <a:endParaRPr lang="tr-TR" sz="1600" b="0" i="0" baseline="0" dirty="0"/>
        </a:p>
      </dgm:t>
    </dgm:pt>
    <dgm:pt modelId="{6FF0832F-5327-4D76-ACF9-1E1CC7ABF090}" type="parTrans" cxnId="{FAC2F4E8-32B5-4DD5-A0F9-E63D1D138EB9}">
      <dgm:prSet/>
      <dgm:spPr/>
      <dgm:t>
        <a:bodyPr/>
        <a:lstStyle/>
        <a:p>
          <a:endParaRPr lang="tr-TR"/>
        </a:p>
      </dgm:t>
    </dgm:pt>
    <dgm:pt modelId="{0D1B2AA6-D4E4-4A91-B0D6-7E49EEDB486F}" type="sibTrans" cxnId="{FAC2F4E8-32B5-4DD5-A0F9-E63D1D138EB9}">
      <dgm:prSet/>
      <dgm:spPr/>
      <dgm:t>
        <a:bodyPr/>
        <a:lstStyle/>
        <a:p>
          <a:endParaRPr lang="tr-TR"/>
        </a:p>
      </dgm:t>
    </dgm:pt>
    <dgm:pt modelId="{97C43602-5BC7-4116-AB41-D84CB1814E8D}" type="pres">
      <dgm:prSet presAssocID="{91F46C75-774E-44EE-93E9-6320678634CE}" presName="Name0" presStyleCnt="0">
        <dgm:presLayoutVars>
          <dgm:dir/>
          <dgm:animLvl val="lvl"/>
          <dgm:resizeHandles val="exact"/>
        </dgm:presLayoutVars>
      </dgm:prSet>
      <dgm:spPr/>
      <dgm:t>
        <a:bodyPr/>
        <a:lstStyle/>
        <a:p>
          <a:endParaRPr lang="tr-TR"/>
        </a:p>
      </dgm:t>
    </dgm:pt>
    <dgm:pt modelId="{548349FC-82F4-47D3-BAF8-24C7C69DB21D}" type="pres">
      <dgm:prSet presAssocID="{8D3C9C33-D024-462F-B624-5647127306B6}" presName="boxAndChildren" presStyleCnt="0"/>
      <dgm:spPr/>
    </dgm:pt>
    <dgm:pt modelId="{978B7643-E481-4C4F-9730-85D1B141ECC9}" type="pres">
      <dgm:prSet presAssocID="{8D3C9C33-D024-462F-B624-5647127306B6}" presName="parentTextBox" presStyleLbl="node1" presStyleIdx="0" presStyleCnt="7"/>
      <dgm:spPr/>
      <dgm:t>
        <a:bodyPr/>
        <a:lstStyle/>
        <a:p>
          <a:endParaRPr lang="tr-TR"/>
        </a:p>
      </dgm:t>
    </dgm:pt>
    <dgm:pt modelId="{E2135ED3-1101-4B28-B666-1D76DAD8F80D}" type="pres">
      <dgm:prSet presAssocID="{A5BA311E-EF2A-401E-8F7D-451BFD137DC8}" presName="sp" presStyleCnt="0"/>
      <dgm:spPr/>
    </dgm:pt>
    <dgm:pt modelId="{8EBA6CA6-DD01-4387-816B-DD6579961EC4}" type="pres">
      <dgm:prSet presAssocID="{F54B9399-91F0-44C3-BD66-FCE3643EDC60}" presName="arrowAndChildren" presStyleCnt="0"/>
      <dgm:spPr/>
    </dgm:pt>
    <dgm:pt modelId="{72E65B09-79B4-4FEA-818A-A38ACF46F62C}" type="pres">
      <dgm:prSet presAssocID="{F54B9399-91F0-44C3-BD66-FCE3643EDC60}" presName="parentTextArrow" presStyleLbl="node1" presStyleIdx="1" presStyleCnt="7"/>
      <dgm:spPr/>
      <dgm:t>
        <a:bodyPr/>
        <a:lstStyle/>
        <a:p>
          <a:endParaRPr lang="tr-TR"/>
        </a:p>
      </dgm:t>
    </dgm:pt>
    <dgm:pt modelId="{3485DA2F-F3F6-40CD-9234-F2713A11ED64}" type="pres">
      <dgm:prSet presAssocID="{A4A1C44F-EC6B-4371-8F53-D28099CFDFA4}" presName="sp" presStyleCnt="0"/>
      <dgm:spPr/>
    </dgm:pt>
    <dgm:pt modelId="{736B8804-F181-410A-8B5E-3E867BD5CD72}" type="pres">
      <dgm:prSet presAssocID="{6346A342-2B24-4D0B-B462-A8815F225645}" presName="arrowAndChildren" presStyleCnt="0"/>
      <dgm:spPr/>
    </dgm:pt>
    <dgm:pt modelId="{E34006A3-5CA5-4651-9560-9F0FF375B1CD}" type="pres">
      <dgm:prSet presAssocID="{6346A342-2B24-4D0B-B462-A8815F225645}" presName="parentTextArrow" presStyleLbl="node1" presStyleIdx="2" presStyleCnt="7"/>
      <dgm:spPr/>
      <dgm:t>
        <a:bodyPr/>
        <a:lstStyle/>
        <a:p>
          <a:endParaRPr lang="tr-TR"/>
        </a:p>
      </dgm:t>
    </dgm:pt>
    <dgm:pt modelId="{A8B33116-7773-403A-BE34-5385726E710F}" type="pres">
      <dgm:prSet presAssocID="{294210F0-64CA-4338-98BA-4A1371B11AEB}" presName="sp" presStyleCnt="0"/>
      <dgm:spPr/>
    </dgm:pt>
    <dgm:pt modelId="{5868AF6B-140F-45CA-BA7B-8AFE23DAFF21}" type="pres">
      <dgm:prSet presAssocID="{A1D93BD8-B181-433C-AB1E-038A69A1E9B6}" presName="arrowAndChildren" presStyleCnt="0"/>
      <dgm:spPr/>
    </dgm:pt>
    <dgm:pt modelId="{F5A55534-3B65-4BBC-8582-E25F58561BF1}" type="pres">
      <dgm:prSet presAssocID="{A1D93BD8-B181-433C-AB1E-038A69A1E9B6}" presName="parentTextArrow" presStyleLbl="node1" presStyleIdx="3" presStyleCnt="7"/>
      <dgm:spPr/>
      <dgm:t>
        <a:bodyPr/>
        <a:lstStyle/>
        <a:p>
          <a:endParaRPr lang="tr-TR"/>
        </a:p>
      </dgm:t>
    </dgm:pt>
    <dgm:pt modelId="{E8492D34-8306-439E-A1AC-A0DCD59EAE32}" type="pres">
      <dgm:prSet presAssocID="{7FB71205-404A-46A2-AE83-53B7C2F99BD8}" presName="sp" presStyleCnt="0"/>
      <dgm:spPr/>
    </dgm:pt>
    <dgm:pt modelId="{647FCAAE-0F04-44EC-996A-1A4D97D9D44D}" type="pres">
      <dgm:prSet presAssocID="{1B47827F-FCC4-4C76-998A-C7866E24AEE7}" presName="arrowAndChildren" presStyleCnt="0"/>
      <dgm:spPr/>
    </dgm:pt>
    <dgm:pt modelId="{D33A5DC9-D9FA-4F63-A16B-76A6D1DB8E54}" type="pres">
      <dgm:prSet presAssocID="{1B47827F-FCC4-4C76-998A-C7866E24AEE7}" presName="parentTextArrow" presStyleLbl="node1" presStyleIdx="4" presStyleCnt="7"/>
      <dgm:spPr/>
      <dgm:t>
        <a:bodyPr/>
        <a:lstStyle/>
        <a:p>
          <a:endParaRPr lang="tr-TR"/>
        </a:p>
      </dgm:t>
    </dgm:pt>
    <dgm:pt modelId="{B8E4F075-3BBC-4259-863A-1281DC9EE537}" type="pres">
      <dgm:prSet presAssocID="{C3A2AC53-5F23-49A3-9A7F-63C5C8888869}" presName="sp" presStyleCnt="0"/>
      <dgm:spPr/>
    </dgm:pt>
    <dgm:pt modelId="{D65CB180-8127-4283-8503-C7607FB84B76}" type="pres">
      <dgm:prSet presAssocID="{5D3B2D7B-1C8C-4E82-8C7C-25E891B119FB}" presName="arrowAndChildren" presStyleCnt="0"/>
      <dgm:spPr/>
    </dgm:pt>
    <dgm:pt modelId="{BC7AA1D6-CDA6-4029-A645-0CCBFCB3E3B8}" type="pres">
      <dgm:prSet presAssocID="{5D3B2D7B-1C8C-4E82-8C7C-25E891B119FB}" presName="parentTextArrow" presStyleLbl="node1" presStyleIdx="5" presStyleCnt="7"/>
      <dgm:spPr/>
      <dgm:t>
        <a:bodyPr/>
        <a:lstStyle/>
        <a:p>
          <a:endParaRPr lang="tr-TR"/>
        </a:p>
      </dgm:t>
    </dgm:pt>
    <dgm:pt modelId="{9865C397-F3B3-4BFF-9594-07B449A31746}" type="pres">
      <dgm:prSet presAssocID="{9F2FFBE5-4A43-439C-B158-04B40F171CEC}" presName="sp" presStyleCnt="0"/>
      <dgm:spPr/>
    </dgm:pt>
    <dgm:pt modelId="{5D40DFF1-E5CF-48F5-BD51-EE0B746021E2}" type="pres">
      <dgm:prSet presAssocID="{E3C080B8-F763-45B6-BDAD-E8EB9C5D5077}" presName="arrowAndChildren" presStyleCnt="0"/>
      <dgm:spPr/>
    </dgm:pt>
    <dgm:pt modelId="{304C14C7-E99A-49E9-8107-175214331FFC}" type="pres">
      <dgm:prSet presAssocID="{E3C080B8-F763-45B6-BDAD-E8EB9C5D5077}" presName="parentTextArrow" presStyleLbl="node1" presStyleIdx="6" presStyleCnt="7" custLinFactNeighborX="6849" custLinFactNeighborY="-20"/>
      <dgm:spPr/>
      <dgm:t>
        <a:bodyPr/>
        <a:lstStyle/>
        <a:p>
          <a:endParaRPr lang="tr-TR"/>
        </a:p>
      </dgm:t>
    </dgm:pt>
  </dgm:ptLst>
  <dgm:cxnLst>
    <dgm:cxn modelId="{8E2135FC-192F-4A2C-B3B9-BF3552750C76}" srcId="{91F46C75-774E-44EE-93E9-6320678634CE}" destId="{1B47827F-FCC4-4C76-998A-C7866E24AEE7}" srcOrd="2" destOrd="0" parTransId="{E0339678-5A47-437F-B43D-2612A468805B}" sibTransId="{7FB71205-404A-46A2-AE83-53B7C2F99BD8}"/>
    <dgm:cxn modelId="{29AA7E7B-2640-4B7C-BC19-7975F0F9F670}" type="presOf" srcId="{A1D93BD8-B181-433C-AB1E-038A69A1E9B6}" destId="{F5A55534-3B65-4BBC-8582-E25F58561BF1}" srcOrd="0" destOrd="0" presId="urn:microsoft.com/office/officeart/2005/8/layout/process4"/>
    <dgm:cxn modelId="{813BBDC2-970F-495C-9AD2-0F1C80BB05DA}" srcId="{91F46C75-774E-44EE-93E9-6320678634CE}" destId="{5D3B2D7B-1C8C-4E82-8C7C-25E891B119FB}" srcOrd="1" destOrd="0" parTransId="{3B618135-63FF-4D6A-B900-595CD4B1B275}" sibTransId="{C3A2AC53-5F23-49A3-9A7F-63C5C8888869}"/>
    <dgm:cxn modelId="{2CDA9DC1-919D-4396-AB00-A0D8346840E9}" type="presOf" srcId="{F54B9399-91F0-44C3-BD66-FCE3643EDC60}" destId="{72E65B09-79B4-4FEA-818A-A38ACF46F62C}" srcOrd="0" destOrd="0" presId="urn:microsoft.com/office/officeart/2005/8/layout/process4"/>
    <dgm:cxn modelId="{7ADCDACC-1217-4DAF-BF3C-B07C43E9B0A8}" type="presOf" srcId="{5D3B2D7B-1C8C-4E82-8C7C-25E891B119FB}" destId="{BC7AA1D6-CDA6-4029-A645-0CCBFCB3E3B8}" srcOrd="0" destOrd="0" presId="urn:microsoft.com/office/officeart/2005/8/layout/process4"/>
    <dgm:cxn modelId="{5AEAA1FC-57D6-4994-B8C3-192086BA2A0B}" srcId="{91F46C75-774E-44EE-93E9-6320678634CE}" destId="{F54B9399-91F0-44C3-BD66-FCE3643EDC60}" srcOrd="5" destOrd="0" parTransId="{BA42953C-8DFC-44B7-8B85-606A39B0C245}" sibTransId="{A5BA311E-EF2A-401E-8F7D-451BFD137DC8}"/>
    <dgm:cxn modelId="{05634188-3752-40CF-84AF-43EFB492F107}" type="presOf" srcId="{1B47827F-FCC4-4C76-998A-C7866E24AEE7}" destId="{D33A5DC9-D9FA-4F63-A16B-76A6D1DB8E54}" srcOrd="0" destOrd="0" presId="urn:microsoft.com/office/officeart/2005/8/layout/process4"/>
    <dgm:cxn modelId="{945EB16D-CF0A-4FB3-9F8C-EA40B3A6D8DD}" type="presOf" srcId="{91F46C75-774E-44EE-93E9-6320678634CE}" destId="{97C43602-5BC7-4116-AB41-D84CB1814E8D}" srcOrd="0" destOrd="0" presId="urn:microsoft.com/office/officeart/2005/8/layout/process4"/>
    <dgm:cxn modelId="{FAC2F4E8-32B5-4DD5-A0F9-E63D1D138EB9}" srcId="{91F46C75-774E-44EE-93E9-6320678634CE}" destId="{8D3C9C33-D024-462F-B624-5647127306B6}" srcOrd="6" destOrd="0" parTransId="{6FF0832F-5327-4D76-ACF9-1E1CC7ABF090}" sibTransId="{0D1B2AA6-D4E4-4A91-B0D6-7E49EEDB486F}"/>
    <dgm:cxn modelId="{3598C5C4-F643-4E0A-87D4-B1B3FFC455E3}" srcId="{91F46C75-774E-44EE-93E9-6320678634CE}" destId="{E3C080B8-F763-45B6-BDAD-E8EB9C5D5077}" srcOrd="0" destOrd="0" parTransId="{F2604CDB-6EE8-4013-ADE7-A248DADC9F13}" sibTransId="{9F2FFBE5-4A43-439C-B158-04B40F171CEC}"/>
    <dgm:cxn modelId="{D6E76851-FA09-49A6-A2C1-6452A48765E4}" type="presOf" srcId="{6346A342-2B24-4D0B-B462-A8815F225645}" destId="{E34006A3-5CA5-4651-9560-9F0FF375B1CD}" srcOrd="0" destOrd="0" presId="urn:microsoft.com/office/officeart/2005/8/layout/process4"/>
    <dgm:cxn modelId="{6603B454-7447-43E3-AFEE-E834BA1DE45D}" srcId="{91F46C75-774E-44EE-93E9-6320678634CE}" destId="{A1D93BD8-B181-433C-AB1E-038A69A1E9B6}" srcOrd="3" destOrd="0" parTransId="{DBC62E7B-4852-4224-91E6-A730074018B0}" sibTransId="{294210F0-64CA-4338-98BA-4A1371B11AEB}"/>
    <dgm:cxn modelId="{6D2459D8-5959-407C-BFD4-8CC052B478D7}" srcId="{91F46C75-774E-44EE-93E9-6320678634CE}" destId="{6346A342-2B24-4D0B-B462-A8815F225645}" srcOrd="4" destOrd="0" parTransId="{C50303B2-1CDF-4894-9C89-98D4073303A0}" sibTransId="{A4A1C44F-EC6B-4371-8F53-D28099CFDFA4}"/>
    <dgm:cxn modelId="{9D89B982-4E60-4B9F-AE4A-D916301F8588}" type="presOf" srcId="{E3C080B8-F763-45B6-BDAD-E8EB9C5D5077}" destId="{304C14C7-E99A-49E9-8107-175214331FFC}" srcOrd="0" destOrd="0" presId="urn:microsoft.com/office/officeart/2005/8/layout/process4"/>
    <dgm:cxn modelId="{7FBECCBD-7E76-42F1-9DC2-E2A46C6C4849}" type="presOf" srcId="{8D3C9C33-D024-462F-B624-5647127306B6}" destId="{978B7643-E481-4C4F-9730-85D1B141ECC9}" srcOrd="0" destOrd="0" presId="urn:microsoft.com/office/officeart/2005/8/layout/process4"/>
    <dgm:cxn modelId="{92C020B0-2ED9-4164-8175-8EF71DDE03FF}" type="presParOf" srcId="{97C43602-5BC7-4116-AB41-D84CB1814E8D}" destId="{548349FC-82F4-47D3-BAF8-24C7C69DB21D}" srcOrd="0" destOrd="0" presId="urn:microsoft.com/office/officeart/2005/8/layout/process4"/>
    <dgm:cxn modelId="{F65967D0-C2A9-41A5-84F6-B1C440331325}" type="presParOf" srcId="{548349FC-82F4-47D3-BAF8-24C7C69DB21D}" destId="{978B7643-E481-4C4F-9730-85D1B141ECC9}" srcOrd="0" destOrd="0" presId="urn:microsoft.com/office/officeart/2005/8/layout/process4"/>
    <dgm:cxn modelId="{D5352C6B-28B9-4A1C-BDB2-66B0D6B3CD60}" type="presParOf" srcId="{97C43602-5BC7-4116-AB41-D84CB1814E8D}" destId="{E2135ED3-1101-4B28-B666-1D76DAD8F80D}" srcOrd="1" destOrd="0" presId="urn:microsoft.com/office/officeart/2005/8/layout/process4"/>
    <dgm:cxn modelId="{F3A7ACE3-9D8B-401B-A6A0-151638153F71}" type="presParOf" srcId="{97C43602-5BC7-4116-AB41-D84CB1814E8D}" destId="{8EBA6CA6-DD01-4387-816B-DD6579961EC4}" srcOrd="2" destOrd="0" presId="urn:microsoft.com/office/officeart/2005/8/layout/process4"/>
    <dgm:cxn modelId="{AC137432-1C86-4EF8-AAB4-FFCBF15CAD9F}" type="presParOf" srcId="{8EBA6CA6-DD01-4387-816B-DD6579961EC4}" destId="{72E65B09-79B4-4FEA-818A-A38ACF46F62C}" srcOrd="0" destOrd="0" presId="urn:microsoft.com/office/officeart/2005/8/layout/process4"/>
    <dgm:cxn modelId="{7EA638A3-01C2-4BB4-BB1F-A219E1FDA8D3}" type="presParOf" srcId="{97C43602-5BC7-4116-AB41-D84CB1814E8D}" destId="{3485DA2F-F3F6-40CD-9234-F2713A11ED64}" srcOrd="3" destOrd="0" presId="urn:microsoft.com/office/officeart/2005/8/layout/process4"/>
    <dgm:cxn modelId="{3BD018AE-CA88-4D6C-B8D0-509D0A50D501}" type="presParOf" srcId="{97C43602-5BC7-4116-AB41-D84CB1814E8D}" destId="{736B8804-F181-410A-8B5E-3E867BD5CD72}" srcOrd="4" destOrd="0" presId="urn:microsoft.com/office/officeart/2005/8/layout/process4"/>
    <dgm:cxn modelId="{78C8B5F3-E4A9-4E68-9C76-6863BE7A5AFD}" type="presParOf" srcId="{736B8804-F181-410A-8B5E-3E867BD5CD72}" destId="{E34006A3-5CA5-4651-9560-9F0FF375B1CD}" srcOrd="0" destOrd="0" presId="urn:microsoft.com/office/officeart/2005/8/layout/process4"/>
    <dgm:cxn modelId="{C42FE79A-F775-4EBE-85EA-EC360DECF002}" type="presParOf" srcId="{97C43602-5BC7-4116-AB41-D84CB1814E8D}" destId="{A8B33116-7773-403A-BE34-5385726E710F}" srcOrd="5" destOrd="0" presId="urn:microsoft.com/office/officeart/2005/8/layout/process4"/>
    <dgm:cxn modelId="{7524E2CC-DACA-415D-8F8C-BF7091CF6967}" type="presParOf" srcId="{97C43602-5BC7-4116-AB41-D84CB1814E8D}" destId="{5868AF6B-140F-45CA-BA7B-8AFE23DAFF21}" srcOrd="6" destOrd="0" presId="urn:microsoft.com/office/officeart/2005/8/layout/process4"/>
    <dgm:cxn modelId="{72CA2CFE-3242-43B6-9B70-5EBE414D400B}" type="presParOf" srcId="{5868AF6B-140F-45CA-BA7B-8AFE23DAFF21}" destId="{F5A55534-3B65-4BBC-8582-E25F58561BF1}" srcOrd="0" destOrd="0" presId="urn:microsoft.com/office/officeart/2005/8/layout/process4"/>
    <dgm:cxn modelId="{20EE42A5-B9A5-4B70-B1F5-026475F20DCA}" type="presParOf" srcId="{97C43602-5BC7-4116-AB41-D84CB1814E8D}" destId="{E8492D34-8306-439E-A1AC-A0DCD59EAE32}" srcOrd="7" destOrd="0" presId="urn:microsoft.com/office/officeart/2005/8/layout/process4"/>
    <dgm:cxn modelId="{60305A6F-A033-42BF-9867-AA90AE35E9EE}" type="presParOf" srcId="{97C43602-5BC7-4116-AB41-D84CB1814E8D}" destId="{647FCAAE-0F04-44EC-996A-1A4D97D9D44D}" srcOrd="8" destOrd="0" presId="urn:microsoft.com/office/officeart/2005/8/layout/process4"/>
    <dgm:cxn modelId="{FABDD099-E480-417B-9C75-E9B273B30B77}" type="presParOf" srcId="{647FCAAE-0F04-44EC-996A-1A4D97D9D44D}" destId="{D33A5DC9-D9FA-4F63-A16B-76A6D1DB8E54}" srcOrd="0" destOrd="0" presId="urn:microsoft.com/office/officeart/2005/8/layout/process4"/>
    <dgm:cxn modelId="{9106FC5C-8765-498E-97D8-ED51AA226C3E}" type="presParOf" srcId="{97C43602-5BC7-4116-AB41-D84CB1814E8D}" destId="{B8E4F075-3BBC-4259-863A-1281DC9EE537}" srcOrd="9" destOrd="0" presId="urn:microsoft.com/office/officeart/2005/8/layout/process4"/>
    <dgm:cxn modelId="{FF41C6B5-19CA-4EE5-8950-ADDBA8A434C8}" type="presParOf" srcId="{97C43602-5BC7-4116-AB41-D84CB1814E8D}" destId="{D65CB180-8127-4283-8503-C7607FB84B76}" srcOrd="10" destOrd="0" presId="urn:microsoft.com/office/officeart/2005/8/layout/process4"/>
    <dgm:cxn modelId="{1E1EE682-F7D7-4C3E-8D49-9C8807D3CC20}" type="presParOf" srcId="{D65CB180-8127-4283-8503-C7607FB84B76}" destId="{BC7AA1D6-CDA6-4029-A645-0CCBFCB3E3B8}" srcOrd="0" destOrd="0" presId="urn:microsoft.com/office/officeart/2005/8/layout/process4"/>
    <dgm:cxn modelId="{C1544BDD-03D4-4EB2-BFDF-F806A69D65B2}" type="presParOf" srcId="{97C43602-5BC7-4116-AB41-D84CB1814E8D}" destId="{9865C397-F3B3-4BFF-9594-07B449A31746}" srcOrd="11" destOrd="0" presId="urn:microsoft.com/office/officeart/2005/8/layout/process4"/>
    <dgm:cxn modelId="{F7C9B380-20BD-451A-962F-40BB5A29D117}" type="presParOf" srcId="{97C43602-5BC7-4116-AB41-D84CB1814E8D}" destId="{5D40DFF1-E5CF-48F5-BD51-EE0B746021E2}" srcOrd="12" destOrd="0" presId="urn:microsoft.com/office/officeart/2005/8/layout/process4"/>
    <dgm:cxn modelId="{85D6C413-588A-4B70-BD4A-075497770B94}" type="presParOf" srcId="{5D40DFF1-E5CF-48F5-BD51-EE0B746021E2}" destId="{304C14C7-E99A-49E9-8107-175214331FFC}"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A2A135-22CC-429C-9706-1CC56B005689}" type="datetimeFigureOut">
              <a:rPr lang="tr-TR" smtClean="0"/>
              <a:pPr/>
              <a:t>24.09.2012</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281E5-013A-4FDC-BBE5-88D0D9098083}" type="slidenum">
              <a:rPr lang="tr-TR" smtClean="0"/>
              <a:pPr/>
              <a:t>‹#›</a:t>
            </a:fld>
            <a:endParaRPr lang="tr-TR"/>
          </a:p>
        </p:txBody>
      </p:sp>
    </p:spTree>
    <p:extLst>
      <p:ext uri="{BB962C8B-B14F-4D97-AF65-F5344CB8AC3E}">
        <p14:creationId xmlns:p14="http://schemas.microsoft.com/office/powerpoint/2010/main" val="1831691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indent="0" algn="just">
              <a:buFont typeface="Wingdings" pitchFamily="2" charset="2"/>
              <a:buNone/>
            </a:pPr>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10</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indent="0" algn="just">
              <a:buFont typeface="Wingdings" pitchFamily="2" charset="2"/>
              <a:buNone/>
            </a:pPr>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11</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indent="0" algn="just">
              <a:buFont typeface="Wingdings" pitchFamily="2" charset="2"/>
              <a:buNone/>
            </a:pPr>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12</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indent="0" algn="just">
              <a:buFont typeface="Wingdings" pitchFamily="2" charset="2"/>
              <a:buNone/>
            </a:pPr>
            <a:r>
              <a:rPr lang="tr-TR" dirty="0" smtClean="0">
                <a:latin typeface="Times New Roman" pitchFamily="18" charset="0"/>
                <a:cs typeface="Times New Roman" pitchFamily="18" charset="0"/>
              </a:rPr>
              <a:t>Genelde proje yönetim tekniklerinin çoğu,</a:t>
            </a:r>
            <a:r>
              <a:rPr lang="tr-TR" baseline="0" dirty="0" smtClean="0">
                <a:latin typeface="Times New Roman" pitchFamily="18" charset="0"/>
                <a:cs typeface="Times New Roman" pitchFamily="18" charset="0"/>
              </a:rPr>
              <a:t> aynı zamanda yazılım proje yönetimi için uygulanmaktadır. Ancak </a:t>
            </a:r>
            <a:r>
              <a:rPr lang="tr-TR" baseline="0" dirty="0" err="1" smtClean="0">
                <a:latin typeface="Times New Roman" pitchFamily="18" charset="0"/>
                <a:cs typeface="Times New Roman" pitchFamily="18" charset="0"/>
              </a:rPr>
              <a:t>Fred</a:t>
            </a:r>
            <a:r>
              <a:rPr lang="tr-TR" baseline="0" dirty="0" smtClean="0">
                <a:latin typeface="Times New Roman" pitchFamily="18" charset="0"/>
                <a:cs typeface="Times New Roman" pitchFamily="18" charset="0"/>
              </a:rPr>
              <a:t> </a:t>
            </a:r>
            <a:r>
              <a:rPr lang="tr-TR" baseline="0" dirty="0" err="1" smtClean="0">
                <a:latin typeface="Times New Roman" pitchFamily="18" charset="0"/>
                <a:cs typeface="Times New Roman" pitchFamily="18" charset="0"/>
              </a:rPr>
              <a:t>Brooks</a:t>
            </a:r>
            <a:r>
              <a:rPr lang="tr-TR" baseline="0" dirty="0" smtClean="0">
                <a:latin typeface="Times New Roman" pitchFamily="18" charset="0"/>
                <a:cs typeface="Times New Roman" pitchFamily="18" charset="0"/>
              </a:rPr>
              <a:t> yazılım projelerini diğer projelerden ayıran bazı karakteristik özellikler tanımlamıştır.</a:t>
            </a:r>
          </a:p>
          <a:p>
            <a:pPr marL="0" indent="0" algn="just">
              <a:buFont typeface="Wingdings" pitchFamily="2" charset="2"/>
              <a:buNone/>
            </a:pPr>
            <a:endParaRPr lang="tr-TR" baseline="0" dirty="0" smtClean="0">
              <a:latin typeface="Times New Roman" pitchFamily="18" charset="0"/>
              <a:cs typeface="Times New Roman" pitchFamily="18" charset="0"/>
            </a:endParaRPr>
          </a:p>
          <a:p>
            <a:pPr marL="0" indent="0" algn="just">
              <a:buFont typeface="Wingdings" pitchFamily="2" charset="2"/>
              <a:buNone/>
            </a:pPr>
            <a:r>
              <a:rPr lang="tr-TR" b="1" baseline="0" dirty="0" smtClean="0">
                <a:latin typeface="Times New Roman" pitchFamily="18" charset="0"/>
                <a:cs typeface="Times New Roman" pitchFamily="18" charset="0"/>
              </a:rPr>
              <a:t>Görünmezlik Özelliğinin Devamı: </a:t>
            </a:r>
            <a:r>
              <a:rPr lang="tr-TR" baseline="0" dirty="0" smtClean="0">
                <a:latin typeface="Times New Roman" pitchFamily="18" charset="0"/>
                <a:cs typeface="Times New Roman" pitchFamily="18" charset="0"/>
              </a:rPr>
              <a:t>Yazılım proje yönetimi, görünürlüğü görünmezlik yapan bir süreç olarak görülebilir. </a:t>
            </a:r>
          </a:p>
          <a:p>
            <a:pPr marL="0" indent="0" algn="just">
              <a:buFont typeface="Wingdings" pitchFamily="2" charset="2"/>
              <a:buNone/>
            </a:pPr>
            <a:endParaRPr lang="tr-TR" baseline="0" dirty="0" smtClean="0">
              <a:latin typeface="Times New Roman" pitchFamily="18" charset="0"/>
              <a:cs typeface="Times New Roman" pitchFamily="18" charset="0"/>
            </a:endParaRPr>
          </a:p>
          <a:p>
            <a:pPr marL="0" indent="0" algn="just">
              <a:buFont typeface="Wingdings" pitchFamily="2" charset="2"/>
              <a:buNone/>
            </a:pPr>
            <a:r>
              <a:rPr lang="tr-TR" b="1" baseline="0" dirty="0" smtClean="0">
                <a:latin typeface="Times New Roman" pitchFamily="18" charset="0"/>
                <a:cs typeface="Times New Roman" pitchFamily="18" charset="0"/>
              </a:rPr>
              <a:t>Esneklik Özelliğinin Devamı: </a:t>
            </a:r>
            <a:r>
              <a:rPr lang="tr-TR" b="0" baseline="0" dirty="0" smtClean="0">
                <a:latin typeface="Times New Roman" pitchFamily="18" charset="0"/>
                <a:cs typeface="Times New Roman" pitchFamily="18" charset="0"/>
              </a:rPr>
              <a:t>Güç olarak görünen bir yazılımı değiştirmek kolaydır. </a:t>
            </a: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13</a:t>
            </a:fld>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indent="0" algn="just">
              <a:buFont typeface="Wingdings" pitchFamily="2" charset="2"/>
              <a:buNone/>
            </a:pPr>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14</a:t>
            </a:fld>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indent="0" algn="just">
              <a:buFont typeface="Wingdings" pitchFamily="2" charset="2"/>
              <a:buNone/>
            </a:pPr>
            <a:r>
              <a:rPr lang="tr-TR" dirty="0" smtClean="0">
                <a:latin typeface="Times New Roman" pitchFamily="18" charset="0"/>
                <a:cs typeface="Times New Roman" pitchFamily="18" charset="0"/>
              </a:rPr>
              <a:t>Bir yazılım projesi,  geçerli yazılımın sadece yazılması ile ilgili değildir. Aslında, bir yazılım uygulaması hazır</a:t>
            </a:r>
            <a:r>
              <a:rPr lang="tr-TR" baseline="0" dirty="0" smtClean="0">
                <a:latin typeface="Times New Roman" pitchFamily="18" charset="0"/>
                <a:cs typeface="Times New Roman" pitchFamily="18" charset="0"/>
              </a:rPr>
              <a:t> paket program olarak</a:t>
            </a:r>
            <a:r>
              <a:rPr lang="tr-TR" dirty="0" smtClean="0">
                <a:latin typeface="Times New Roman" pitchFamily="18" charset="0"/>
                <a:cs typeface="Times New Roman" pitchFamily="18" charset="0"/>
              </a:rPr>
              <a:t> satın alınabilinir.</a:t>
            </a:r>
            <a:r>
              <a:rPr lang="tr-TR" baseline="0" dirty="0" smtClean="0">
                <a:latin typeface="Times New Roman" pitchFamily="18" charset="0"/>
                <a:cs typeface="Times New Roman" pitchFamily="18" charset="0"/>
              </a:rPr>
              <a:t> Satın alınacak bu yazılıma ilişkin aktivitelerin, özelliklerin incelenmesi ve gerekli alt yapı çalışmalarının yapılması süreci de bir yazılım projesi olarak değerlendirilebilir. </a:t>
            </a:r>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15</a:t>
            </a:fld>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indent="0" algn="just">
              <a:buFont typeface="Wingdings" pitchFamily="2" charset="2"/>
              <a:buNone/>
            </a:pPr>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16</a:t>
            </a:fld>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indent="0" algn="just">
              <a:buFont typeface="Wingdings" pitchFamily="2" charset="2"/>
              <a:buNone/>
            </a:pPr>
            <a:r>
              <a:rPr lang="tr-TR" sz="1200" kern="1200" baseline="0" dirty="0" smtClean="0">
                <a:solidFill>
                  <a:schemeClr val="tx1"/>
                </a:solidFill>
                <a:latin typeface="Times New Roman" pitchFamily="18" charset="0"/>
                <a:ea typeface="+mn-ea"/>
                <a:cs typeface="Times New Roman" pitchFamily="18" charset="0"/>
              </a:rPr>
              <a:t>Fizibilite çalışması bir projeye başlamadan önce yapılan bir ön çalışmadır. Proje ile ilgili olarak yapılan bir ön değerlendirme olarak düşünülebilir. </a:t>
            </a:r>
          </a:p>
          <a:p>
            <a:pPr marL="0" indent="0" algn="just">
              <a:buFont typeface="Wingdings" pitchFamily="2" charset="2"/>
              <a:buNone/>
            </a:pPr>
            <a:endParaRPr lang="tr-TR" sz="1200" kern="1200" baseline="0" dirty="0" smtClean="0">
              <a:solidFill>
                <a:schemeClr val="tx1"/>
              </a:solidFill>
              <a:latin typeface="Times New Roman" pitchFamily="18" charset="0"/>
              <a:ea typeface="+mn-ea"/>
              <a:cs typeface="Times New Roman" pitchFamily="18" charset="0"/>
            </a:endParaRPr>
          </a:p>
          <a:p>
            <a:pPr marL="0" indent="0" algn="just">
              <a:buFont typeface="Wingdings" pitchFamily="2" charset="2"/>
              <a:buNone/>
            </a:pPr>
            <a:r>
              <a:rPr lang="tr-TR" sz="1200" kern="1200" baseline="0" dirty="0" smtClean="0">
                <a:solidFill>
                  <a:schemeClr val="tx1"/>
                </a:solidFill>
                <a:latin typeface="Times New Roman" pitchFamily="18" charset="0"/>
                <a:ea typeface="+mn-ea"/>
                <a:cs typeface="Times New Roman" pitchFamily="18" charset="0"/>
              </a:rPr>
              <a:t>Geliştirilecek proje ile ilgili gereksinimler toplanır. Gereksinimleri ortaya çıkarma, başlangıçta karmaşık ve zor olabilir. Kurumsal paydaşlar, proje ile ilgili gerçekleştirmek istedikleri hedefleri biliyor olabilir, ama bunların başarılı olacağı hakkında emin olamayız. Geliştirme ve işletme maliyetleri ile yeni sistemin getirileri hesaplanır.</a:t>
            </a:r>
          </a:p>
          <a:p>
            <a:pPr marL="0" indent="0" algn="just">
              <a:buFont typeface="Wingdings" pitchFamily="2" charset="2"/>
              <a:buNone/>
            </a:pPr>
            <a:endParaRPr lang="tr-TR" sz="1200" kern="1200" baseline="0" dirty="0" smtClean="0">
              <a:solidFill>
                <a:schemeClr val="tx1"/>
              </a:solidFill>
              <a:latin typeface="Times New Roman" pitchFamily="18" charset="0"/>
              <a:ea typeface="+mn-ea"/>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 typeface="Wingdings" pitchFamily="2" charset="2"/>
              <a:buNone/>
              <a:tabLst/>
              <a:defRPr/>
            </a:pPr>
            <a:r>
              <a:rPr lang="tr-TR" sz="1200" kern="1200" baseline="0" dirty="0" smtClean="0">
                <a:solidFill>
                  <a:schemeClr val="tx1"/>
                </a:solidFill>
                <a:latin typeface="Times New Roman" pitchFamily="18" charset="0"/>
                <a:ea typeface="+mn-ea"/>
                <a:cs typeface="Times New Roman" pitchFamily="18" charset="0"/>
              </a:rPr>
              <a:t>Büyük sistemlerdeki fizibilite çalışması ayrı bir proje gibi yürütülür.</a:t>
            </a:r>
          </a:p>
          <a:p>
            <a:pPr marL="0" indent="0" algn="just">
              <a:buFont typeface="Wingdings" pitchFamily="2" charset="2"/>
              <a:buNone/>
            </a:pPr>
            <a:endParaRPr lang="tr-TR" sz="1200" kern="1200" baseline="0" dirty="0" smtClean="0">
              <a:solidFill>
                <a:schemeClr val="tx1"/>
              </a:solidFill>
              <a:latin typeface="Times New Roman" pitchFamily="18" charset="0"/>
              <a:ea typeface="+mn-ea"/>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 typeface="Wingdings" pitchFamily="2" charset="2"/>
              <a:buNone/>
              <a:tabLst/>
              <a:defRPr/>
            </a:pPr>
            <a:r>
              <a:rPr lang="tr-TR" sz="1200" kern="1200" baseline="0" dirty="0" smtClean="0">
                <a:solidFill>
                  <a:schemeClr val="tx1"/>
                </a:solidFill>
                <a:latin typeface="Times New Roman" pitchFamily="18" charset="0"/>
                <a:ea typeface="+mn-ea"/>
                <a:cs typeface="Times New Roman" pitchFamily="18" charset="0"/>
              </a:rPr>
              <a:t>Yapılan çalışma, yazılım geliştirmenin gereklilik ve önceliklerinin belirlendiği bir stratejik planlama gibidir. Bazen organizasyonlar, bir çok projeden oluşan bir geliştirme programını da fizibilite çalışması olarak değerlendirirler.</a:t>
            </a: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17</a:t>
            </a:fld>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indent="0" algn="just">
              <a:buFont typeface="Wingdings" pitchFamily="2" charset="2"/>
              <a:buNone/>
            </a:pPr>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18</a:t>
            </a:fld>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indent="0" algn="just">
              <a:buFont typeface="Wingdings" pitchFamily="2" charset="2"/>
              <a:buNone/>
            </a:pPr>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19</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E49281E5-013A-4FDC-BBE5-88D0D9098083}" type="slidenum">
              <a:rPr lang="tr-TR" smtClean="0"/>
              <a:pPr/>
              <a:t>2</a:t>
            </a:fld>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indent="0" algn="just">
              <a:buFont typeface="Wingdings" pitchFamily="2" charset="2"/>
              <a:buNone/>
            </a:pPr>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20</a:t>
            </a:fld>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indent="0" algn="just">
              <a:buFont typeface="Wingdings" pitchFamily="2" charset="2"/>
              <a:buNone/>
            </a:pPr>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21</a:t>
            </a:fld>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indent="0" algn="just">
              <a:buFont typeface="Wingdings" pitchFamily="2" charset="2"/>
              <a:buNone/>
            </a:pPr>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22</a:t>
            </a:fld>
            <a:endParaRPr lang="tr-T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indent="0" algn="just">
              <a:buFont typeface="Wingdings" pitchFamily="2" charset="2"/>
              <a:buNone/>
            </a:pPr>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23</a:t>
            </a:fld>
            <a:endParaRPr lang="tr-T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indent="0" algn="just">
              <a:buFont typeface="Wingdings" pitchFamily="2" charset="2"/>
              <a:buNone/>
            </a:pPr>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24</a:t>
            </a:fld>
            <a:endParaRPr lang="tr-T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25</a:t>
            </a:fld>
            <a:endParaRPr lang="tr-T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26</a:t>
            </a:fld>
            <a:endParaRPr lang="tr-T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27</a:t>
            </a:fld>
            <a:endParaRPr lang="tr-T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indent="0" algn="just">
              <a:buFont typeface="Wingdings" pitchFamily="2" charset="2"/>
              <a:buNone/>
            </a:pPr>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28</a:t>
            </a:fld>
            <a:endParaRPr lang="tr-T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29</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kern="1200" dirty="0" smtClean="0">
                <a:solidFill>
                  <a:schemeClr val="tx1"/>
                </a:solidFill>
                <a:latin typeface="Times New Roman" pitchFamily="18" charset="0"/>
                <a:ea typeface="+mn-ea"/>
                <a:cs typeface="Times New Roman" pitchFamily="18" charset="0"/>
              </a:rPr>
              <a:t>Bu bölüm kapsamında, Yazılım</a:t>
            </a:r>
            <a:r>
              <a:rPr lang="tr-TR" sz="1200" kern="1200" baseline="0" dirty="0" smtClean="0">
                <a:solidFill>
                  <a:schemeClr val="tx1"/>
                </a:solidFill>
                <a:latin typeface="Times New Roman" pitchFamily="18" charset="0"/>
                <a:ea typeface="+mn-ea"/>
                <a:cs typeface="Times New Roman" pitchFamily="18" charset="0"/>
              </a:rPr>
              <a:t> Proje Yönetimi ile ilgili temel kavramları </a:t>
            </a:r>
            <a:r>
              <a:rPr lang="tr-TR" sz="1200" kern="1200" dirty="0" smtClean="0">
                <a:solidFill>
                  <a:schemeClr val="tx1"/>
                </a:solidFill>
                <a:latin typeface="Times New Roman" pitchFamily="18" charset="0"/>
                <a:ea typeface="+mn-ea"/>
                <a:cs typeface="Times New Roman" pitchFamily="18" charset="0"/>
              </a:rPr>
              <a:t>inceleyeceğiz. Bu</a:t>
            </a:r>
            <a:r>
              <a:rPr lang="tr-TR" sz="1200" kern="1200" baseline="0" dirty="0" smtClean="0">
                <a:solidFill>
                  <a:schemeClr val="tx1"/>
                </a:solidFill>
                <a:latin typeface="Times New Roman" pitchFamily="18" charset="0"/>
                <a:ea typeface="+mn-ea"/>
                <a:cs typeface="Times New Roman" pitchFamily="18" charset="0"/>
              </a:rPr>
              <a:t> bağlamda, önce yazılım proje yönetiminin öneminden bahsedeceğiz.</a:t>
            </a:r>
            <a:endParaRPr lang="tr-TR" sz="1200" kern="1200" dirty="0" smtClean="0">
              <a:solidFill>
                <a:schemeClr val="tx1"/>
              </a:solidFill>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tr-TR" sz="1200" kern="1200" dirty="0" smtClean="0">
              <a:solidFill>
                <a:schemeClr val="tx1"/>
              </a:solidFill>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kern="1200" baseline="0" dirty="0" smtClean="0">
                <a:solidFill>
                  <a:schemeClr val="tx1"/>
                </a:solidFill>
                <a:latin typeface="Times New Roman" pitchFamily="18" charset="0"/>
                <a:ea typeface="+mn-ea"/>
                <a:cs typeface="Times New Roman" pitchFamily="18" charset="0"/>
              </a:rPr>
              <a:t>Ardından bir çok derste sıkça duyduğunuz temel bir kavram olan proje ile ilgili </a:t>
            </a:r>
            <a:r>
              <a:rPr lang="tr-TR" sz="1200" kern="1200" dirty="0" smtClean="0">
                <a:solidFill>
                  <a:schemeClr val="tx1"/>
                </a:solidFill>
                <a:latin typeface="Times New Roman" pitchFamily="18" charset="0"/>
                <a:ea typeface="+mn-ea"/>
                <a:cs typeface="Times New Roman" pitchFamily="18" charset="0"/>
              </a:rPr>
              <a:t>konularını göreceğiz. Proje</a:t>
            </a:r>
            <a:r>
              <a:rPr lang="tr-TR" sz="1200" kern="1200" baseline="0" dirty="0" smtClean="0">
                <a:solidFill>
                  <a:schemeClr val="tx1"/>
                </a:solidFill>
                <a:latin typeface="Times New Roman" pitchFamily="18" charset="0"/>
                <a:ea typeface="+mn-ea"/>
                <a:cs typeface="Times New Roman" pitchFamily="18" charset="0"/>
              </a:rPr>
              <a:t> türlerini inceleyip, bunları sınıflandıracağız. Sözleşme yönetimi ve teknik proje yönetiminden söz edeceğiz. Bunun yanında yazılım proje yönetimi kapsamındaki faaliyet adımlarının ne olduğunu öğreneceğiz.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tr-TR" sz="1200" kern="1200" baseline="0" dirty="0" smtClean="0">
              <a:solidFill>
                <a:schemeClr val="tx1"/>
              </a:solidFill>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kern="1200" baseline="0" dirty="0" smtClean="0">
                <a:solidFill>
                  <a:schemeClr val="tx1"/>
                </a:solidFill>
                <a:latin typeface="Times New Roman" pitchFamily="18" charset="0"/>
                <a:ea typeface="+mn-ea"/>
                <a:cs typeface="Times New Roman" pitchFamily="18" charset="0"/>
              </a:rPr>
              <a:t>Proje yönetimi içersinde yer alan planlar, metotlar ve kullanılan metodolojiler ile birlikte yazılım projelerinin sınıflandırılmasına ilişkin bazı yolları inceleyeceğiz. Ardından proje yönetiminde önemli bir yeri olan kurumsal paydaşlardan bahsedeceğiz. Projelerin düzenlenmesine ilişkin hedefleri ve projenin yapılabilirliği konularını tartışacağız. Projelerin başarılı veya başarısız olma nedenlerini inceleyeceğiz.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tr-TR" sz="1200" kern="1200" baseline="0" dirty="0" smtClean="0">
              <a:solidFill>
                <a:schemeClr val="tx1"/>
              </a:solidFill>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kern="1200" baseline="0" dirty="0" smtClean="0">
                <a:solidFill>
                  <a:schemeClr val="tx1"/>
                </a:solidFill>
                <a:latin typeface="Times New Roman" pitchFamily="18" charset="0"/>
                <a:ea typeface="+mn-ea"/>
                <a:cs typeface="Times New Roman" pitchFamily="18" charset="0"/>
              </a:rPr>
              <a:t>Son olarak yönetimin (</a:t>
            </a:r>
            <a:r>
              <a:rPr lang="tr-TR" sz="1200" kern="1200" baseline="0" dirty="0" err="1" smtClean="0">
                <a:solidFill>
                  <a:schemeClr val="tx1"/>
                </a:solidFill>
                <a:latin typeface="Times New Roman" pitchFamily="18" charset="0"/>
                <a:ea typeface="+mn-ea"/>
                <a:cs typeface="Times New Roman" pitchFamily="18" charset="0"/>
              </a:rPr>
              <a:t>management</a:t>
            </a:r>
            <a:r>
              <a:rPr lang="tr-TR" sz="1200" kern="1200" baseline="0" dirty="0" smtClean="0">
                <a:solidFill>
                  <a:schemeClr val="tx1"/>
                </a:solidFill>
                <a:latin typeface="Times New Roman" pitchFamily="18" charset="0"/>
                <a:ea typeface="+mn-ea"/>
                <a:cs typeface="Times New Roman" pitchFamily="18" charset="0"/>
              </a:rPr>
              <a:t>) ne olduğunu ve hangi yönetim araçlarını kullanabileceğimizi öğreneceğiz.</a:t>
            </a:r>
            <a:endParaRPr lang="tr-TR" sz="1200" kern="1200" dirty="0" smtClean="0">
              <a:solidFill>
                <a:schemeClr val="tx1"/>
              </a:solidFill>
              <a:latin typeface="Times New Roman" pitchFamily="18" charset="0"/>
              <a:ea typeface="+mn-ea"/>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3</a:t>
            </a:fld>
            <a:endParaRPr lang="tr-T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30</a:t>
            </a:fld>
            <a:endParaRPr lang="tr-T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tr-TR" sz="1200" dirty="0" smtClean="0"/>
              <a:t>Ayrıca her bir aktivite için;</a:t>
            </a:r>
          </a:p>
          <a:p>
            <a:pPr algn="just" rtl="0"/>
            <a:r>
              <a:rPr lang="tr-TR" dirty="0" smtClean="0">
                <a:latin typeface="Times New Roman" pitchFamily="18" charset="0"/>
                <a:cs typeface="Times New Roman" pitchFamily="18" charset="0"/>
              </a:rPr>
              <a:t>- Aktivitenin</a:t>
            </a:r>
            <a:r>
              <a:rPr lang="tr-TR" baseline="0" dirty="0" smtClean="0">
                <a:latin typeface="Times New Roman" pitchFamily="18" charset="0"/>
                <a:cs typeface="Times New Roman" pitchFamily="18" charset="0"/>
              </a:rPr>
              <a:t> başlangıç ve bitiş tarihi,</a:t>
            </a:r>
          </a:p>
          <a:p>
            <a:pPr algn="just" rtl="0"/>
            <a:r>
              <a:rPr lang="tr-TR" baseline="0" dirty="0" smtClean="0">
                <a:latin typeface="Times New Roman" pitchFamily="18" charset="0"/>
                <a:cs typeface="Times New Roman" pitchFamily="18" charset="0"/>
              </a:rPr>
              <a:t>- Aktiviteyi kimin gerçekleştireceği,</a:t>
            </a:r>
          </a:p>
          <a:p>
            <a:pPr algn="just" rtl="0"/>
            <a:r>
              <a:rPr lang="tr-TR" baseline="0" dirty="0" smtClean="0">
                <a:latin typeface="Times New Roman" pitchFamily="18" charset="0"/>
                <a:cs typeface="Times New Roman" pitchFamily="18" charset="0"/>
              </a:rPr>
              <a:t>- Hangi araç ve materyallere gereksinim duyulacağı belirlenir.</a:t>
            </a:r>
          </a:p>
          <a:p>
            <a:pPr rtl="0"/>
            <a:r>
              <a:rPr lang="tr-TR" baseline="0" dirty="0" smtClean="0"/>
              <a:t> </a:t>
            </a:r>
            <a:endParaRPr lang="tr-TR" dirty="0" smtClean="0"/>
          </a:p>
          <a:p>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31</a:t>
            </a:fld>
            <a:endParaRPr lang="tr-T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tr-TR" dirty="0" smtClean="0">
                <a:latin typeface="Times New Roman" pitchFamily="18" charset="0"/>
                <a:cs typeface="Times New Roman" pitchFamily="18" charset="0"/>
              </a:rPr>
              <a:t>Kullanıcılara karşı sorumluluklar:</a:t>
            </a:r>
            <a:r>
              <a:rPr lang="tr-TR" baseline="0" dirty="0" smtClean="0">
                <a:latin typeface="Times New Roman" pitchFamily="18" charset="0"/>
                <a:cs typeface="Times New Roman" pitchFamily="18" charset="0"/>
              </a:rPr>
              <a:t> geliştirilecek yazılım projesi bir ERP projesi ise, bu ERP yazılımını kullanacaklar için gerekli kullanım kolaylıkları, güvenlik özellikleri gibi bir takım gereksinimler karşılanmalıdır.</a:t>
            </a:r>
          </a:p>
          <a:p>
            <a:pPr marL="0" marR="0" indent="0" algn="just" defTabSz="914400" rtl="0" eaLnBrk="1" fontAlgn="auto" latinLnBrk="0" hangingPunct="1">
              <a:lnSpc>
                <a:spcPct val="100000"/>
              </a:lnSpc>
              <a:spcBef>
                <a:spcPts val="0"/>
              </a:spcBef>
              <a:spcAft>
                <a:spcPts val="0"/>
              </a:spcAft>
              <a:buClrTx/>
              <a:buSzTx/>
              <a:buFontTx/>
              <a:buNone/>
              <a:tabLst/>
              <a:defRPr/>
            </a:pPr>
            <a:endParaRPr lang="tr-TR" baseline="0" dirty="0" smtClean="0">
              <a:latin typeface="Times New Roman" pitchFamily="18" charset="0"/>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tr-TR" baseline="0" dirty="0" smtClean="0">
                <a:latin typeface="Times New Roman" pitchFamily="18" charset="0"/>
                <a:cs typeface="Times New Roman" pitchFamily="18" charset="0"/>
              </a:rPr>
              <a:t>Gömülü sistemler de kontrol makineye ait iken, bilgi sistemlerinde kontrol bilgi sisteminin kullanıcısına aittir. Bilgi sistemine örnek olarak stok kontrol sistemi verilebilir. Gömülü sistemlere ise, bir bina içindeki klima kontrol (havalandırma) sistemini örnek olarak verebiliriz. Bina içersindeki ısıya göre sistem ya sıcaklığı arttırıyor ya da azaltıyor.</a:t>
            </a:r>
          </a:p>
          <a:p>
            <a:pPr marL="0" marR="0" indent="0" algn="just" defTabSz="914400" rtl="0" eaLnBrk="1" fontAlgn="auto" latinLnBrk="0" hangingPunct="1">
              <a:lnSpc>
                <a:spcPct val="100000"/>
              </a:lnSpc>
              <a:spcBef>
                <a:spcPts val="0"/>
              </a:spcBef>
              <a:spcAft>
                <a:spcPts val="0"/>
              </a:spcAft>
              <a:buClrTx/>
              <a:buSzTx/>
              <a:buFontTx/>
              <a:buNone/>
              <a:tabLst/>
              <a:defRPr/>
            </a:pPr>
            <a:endParaRPr lang="tr-TR" baseline="0" dirty="0" smtClean="0">
              <a:latin typeface="Times New Roman" pitchFamily="18" charset="0"/>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tr-TR" baseline="0" dirty="0" smtClean="0">
                <a:latin typeface="Times New Roman" pitchFamily="18" charset="0"/>
                <a:cs typeface="Times New Roman" pitchFamily="18" charset="0"/>
              </a:rPr>
              <a:t>Projeleri sınıflandırırken ürününün belirli hedefleri karşılayıp karşılamadığına yönelik olarak gerekli ayrımları yapabiliriz. Müşteri tarafından belirlenen detaylara bağlı olarak bir ürününün geliştirilmesine yönelik bir proje olabilir. </a:t>
            </a:r>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32</a:t>
            </a:fld>
            <a:endParaRPr lang="tr-T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tr-TR" sz="1200" kern="1200" dirty="0" smtClean="0">
                <a:solidFill>
                  <a:schemeClr val="tx1"/>
                </a:solidFill>
                <a:latin typeface="Times New Roman" pitchFamily="18" charset="0"/>
                <a:ea typeface="+mn-ea"/>
                <a:cs typeface="Times New Roman" pitchFamily="18" charset="0"/>
              </a:rPr>
              <a:t>İşletmeler günümüzde toplumu oluşturan birçok farklı kesimle ilişki içindedir ve başarıları bu öğelerle olan ilişkilerinin iyi yönetilmesine bağlıdır. Literatüründe bu konuyu açıklayan kavrama “</a:t>
            </a:r>
            <a:r>
              <a:rPr lang="tr-TR" sz="1200" i="1" kern="1200" dirty="0" smtClean="0">
                <a:solidFill>
                  <a:schemeClr val="tx1"/>
                </a:solidFill>
                <a:latin typeface="Times New Roman" pitchFamily="18" charset="0"/>
                <a:ea typeface="+mn-ea"/>
                <a:cs typeface="Times New Roman" pitchFamily="18" charset="0"/>
              </a:rPr>
              <a:t>kurumsal</a:t>
            </a:r>
            <a:r>
              <a:rPr lang="tr-TR" sz="1200" kern="1200" dirty="0" smtClean="0">
                <a:solidFill>
                  <a:schemeClr val="tx1"/>
                </a:solidFill>
                <a:latin typeface="Times New Roman" pitchFamily="18" charset="0"/>
                <a:ea typeface="+mn-ea"/>
                <a:cs typeface="Times New Roman" pitchFamily="18" charset="0"/>
              </a:rPr>
              <a:t> </a:t>
            </a:r>
            <a:r>
              <a:rPr lang="tr-TR" sz="1200" i="1" kern="1200" dirty="0" smtClean="0">
                <a:solidFill>
                  <a:schemeClr val="tx1"/>
                </a:solidFill>
                <a:latin typeface="Times New Roman" pitchFamily="18" charset="0"/>
                <a:ea typeface="+mn-ea"/>
                <a:cs typeface="Times New Roman" pitchFamily="18" charset="0"/>
              </a:rPr>
              <a:t>paydaşlar (</a:t>
            </a:r>
            <a:r>
              <a:rPr lang="tr-TR" sz="1200" i="1" kern="1200" dirty="0" err="1" smtClean="0">
                <a:solidFill>
                  <a:schemeClr val="tx1"/>
                </a:solidFill>
                <a:latin typeface="Times New Roman" pitchFamily="18" charset="0"/>
                <a:ea typeface="+mn-ea"/>
                <a:cs typeface="Times New Roman" pitchFamily="18" charset="0"/>
              </a:rPr>
              <a:t>stakeholders</a:t>
            </a:r>
            <a:r>
              <a:rPr lang="tr-TR" sz="1200" i="1" kern="1200" dirty="0" smtClean="0">
                <a:solidFill>
                  <a:schemeClr val="tx1"/>
                </a:solidFill>
                <a:latin typeface="Times New Roman" pitchFamily="18" charset="0"/>
                <a:ea typeface="+mn-ea"/>
                <a:cs typeface="Times New Roman" pitchFamily="18" charset="0"/>
              </a:rPr>
              <a:t>)</a:t>
            </a:r>
            <a:r>
              <a:rPr lang="tr-TR" sz="1200" kern="1200" dirty="0" smtClean="0">
                <a:solidFill>
                  <a:schemeClr val="tx1"/>
                </a:solidFill>
                <a:latin typeface="Times New Roman" pitchFamily="18" charset="0"/>
                <a:ea typeface="+mn-ea"/>
                <a:cs typeface="Times New Roman" pitchFamily="18" charset="0"/>
              </a:rPr>
              <a:t>” adı verilmektedir.</a:t>
            </a:r>
          </a:p>
          <a:p>
            <a:pPr marL="0" marR="0" indent="0" algn="just" defTabSz="914400" rtl="0" eaLnBrk="1" fontAlgn="auto" latinLnBrk="0" hangingPunct="1">
              <a:lnSpc>
                <a:spcPct val="100000"/>
              </a:lnSpc>
              <a:spcBef>
                <a:spcPts val="0"/>
              </a:spcBef>
              <a:spcAft>
                <a:spcPts val="0"/>
              </a:spcAft>
              <a:buClrTx/>
              <a:buSzTx/>
              <a:buFontTx/>
              <a:buNone/>
              <a:tabLst/>
              <a:defRPr/>
            </a:pPr>
            <a:endParaRPr lang="tr-TR" sz="1200" kern="1200" dirty="0" smtClean="0">
              <a:solidFill>
                <a:schemeClr val="tx1"/>
              </a:solidFill>
              <a:latin typeface="Times New Roman" pitchFamily="18" charset="0"/>
              <a:ea typeface="+mn-ea"/>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34</a:t>
            </a:fld>
            <a:endParaRPr lang="tr-T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tr-TR" sz="1200" kern="1200" dirty="0" smtClean="0">
              <a:solidFill>
                <a:schemeClr val="tx1"/>
              </a:solidFill>
              <a:latin typeface="Times New Roman" pitchFamily="18" charset="0"/>
              <a:ea typeface="+mn-ea"/>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35</a:t>
            </a:fld>
            <a:endParaRPr lang="tr-T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200" kern="1200" baseline="0" dirty="0" smtClean="0">
                <a:solidFill>
                  <a:schemeClr val="tx1"/>
                </a:solidFill>
                <a:latin typeface="+mn-lt"/>
                <a:ea typeface="+mn-ea"/>
                <a:cs typeface="+mn-cs"/>
              </a:rPr>
              <a:t>İş planının taslak hali Proje Yönergesi içerisinde bulunmalıdır. Proje Özeti içerisinde bulunup bulunmadığı kontrol edilir ve düzenlenmiş tam hali Proje Başlangıç Belgesi içerisinde yer alır. Proje süresince belirli noktalarda (örneğin her aşamanın sonunda) güncellenir.</a:t>
            </a:r>
            <a:endParaRPr lang="tr-TR" sz="1200" kern="1200" dirty="0" smtClean="0">
              <a:solidFill>
                <a:schemeClr val="tx1"/>
              </a:solidFill>
              <a:latin typeface="Times New Roman" pitchFamily="18" charset="0"/>
              <a:ea typeface="+mn-ea"/>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36</a:t>
            </a:fld>
            <a:endParaRPr lang="tr-T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sz="1200" kern="1200" dirty="0" smtClean="0">
              <a:solidFill>
                <a:schemeClr val="tx1"/>
              </a:solidFill>
              <a:latin typeface="Times New Roman" pitchFamily="18" charset="0"/>
              <a:ea typeface="+mn-ea"/>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37</a:t>
            </a:fld>
            <a:endParaRPr lang="tr-T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sz="1200" kern="1200" dirty="0" smtClean="0">
              <a:solidFill>
                <a:schemeClr val="tx1"/>
              </a:solidFill>
              <a:latin typeface="Times New Roman" pitchFamily="18" charset="0"/>
              <a:ea typeface="+mn-ea"/>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38</a:t>
            </a:fld>
            <a:endParaRPr lang="tr-T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sz="1200" kern="1200" dirty="0" smtClean="0">
              <a:solidFill>
                <a:schemeClr val="tx1"/>
              </a:solidFill>
              <a:latin typeface="Times New Roman" pitchFamily="18" charset="0"/>
              <a:ea typeface="+mn-ea"/>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39</a:t>
            </a:fld>
            <a:endParaRPr lang="tr-T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200" kern="1200" baseline="0" dirty="0" smtClean="0">
                <a:solidFill>
                  <a:schemeClr val="tx1"/>
                </a:solidFill>
                <a:latin typeface="Times New Roman" pitchFamily="18" charset="0"/>
                <a:ea typeface="+mn-ea"/>
                <a:cs typeface="Times New Roman" pitchFamily="18" charset="0"/>
              </a:rPr>
              <a:t>Doğru sürece sahip olmak başarıyı garanti etmez, ancak doğru sürece sahip olmamak başarısızlığı garantiler.</a:t>
            </a:r>
            <a:endParaRPr lang="tr-TR" sz="1200" kern="1200" dirty="0" smtClean="0">
              <a:solidFill>
                <a:schemeClr val="tx1"/>
              </a:solidFill>
              <a:latin typeface="Times New Roman" pitchFamily="18" charset="0"/>
              <a:ea typeface="+mn-ea"/>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41</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baseline="0" dirty="0" smtClean="0">
                <a:latin typeface="Times New Roman" pitchFamily="18" charset="0"/>
                <a:cs typeface="Times New Roman" pitchFamily="18" charset="0"/>
              </a:rPr>
              <a:t>İlerleyen haftalar da göreceğiz ki,  bütün projeler belirlenen hedeflerin karşılanması konu almaktadır.</a:t>
            </a:r>
          </a:p>
          <a:p>
            <a:pPr algn="just"/>
            <a:endParaRPr lang="tr-TR" baseline="0" dirty="0" smtClean="0">
              <a:latin typeface="Times New Roman" pitchFamily="18" charset="0"/>
              <a:cs typeface="Times New Roman" pitchFamily="18" charset="0"/>
            </a:endParaRPr>
          </a:p>
          <a:p>
            <a:pPr algn="just"/>
            <a:r>
              <a:rPr lang="tr-TR" baseline="0" dirty="0" smtClean="0">
                <a:latin typeface="Times New Roman" pitchFamily="18" charset="0"/>
                <a:cs typeface="Times New Roman" pitchFamily="18" charset="0"/>
              </a:rPr>
              <a:t>Diğer projelerin aksine bir yazılım projesi, mutlaka </a:t>
            </a:r>
            <a:r>
              <a:rPr lang="tr-TR" sz="1200" dirty="0" smtClean="0">
                <a:latin typeface="Times New Roman" pitchFamily="18" charset="0"/>
                <a:cs typeface="Times New Roman" pitchFamily="18" charset="0"/>
              </a:rPr>
              <a:t>gereksinimleri karşılamalıdır. Bu</a:t>
            </a:r>
            <a:r>
              <a:rPr lang="tr-TR" sz="1200" baseline="0" dirty="0" smtClean="0">
                <a:latin typeface="Times New Roman" pitchFamily="18" charset="0"/>
                <a:cs typeface="Times New Roman" pitchFamily="18" charset="0"/>
              </a:rPr>
              <a:t> gereksinimleri</a:t>
            </a:r>
            <a:r>
              <a:rPr lang="tr-TR" sz="1200" dirty="0" smtClean="0">
                <a:latin typeface="Times New Roman" pitchFamily="18" charset="0"/>
                <a:cs typeface="Times New Roman" pitchFamily="18" charset="0"/>
              </a:rPr>
              <a:t> karşılamak için,</a:t>
            </a:r>
            <a:r>
              <a:rPr lang="tr-TR" sz="1200" baseline="0" dirty="0" smtClean="0">
                <a:latin typeface="Times New Roman" pitchFamily="18" charset="0"/>
                <a:cs typeface="Times New Roman" pitchFamily="18" charset="0"/>
              </a:rPr>
              <a:t> projenin hedefleri ve kurumsal paydaşları belirlenmelidir. Bütün hedefler yerine getirildiğinde, proje yönetiminin hedefleri de karşılanmış olacaktır. </a:t>
            </a:r>
          </a:p>
          <a:p>
            <a:pPr algn="just"/>
            <a:endParaRPr lang="tr-TR" sz="1200" baseline="0" dirty="0" smtClean="0">
              <a:latin typeface="Times New Roman" pitchFamily="18" charset="0"/>
              <a:cs typeface="Times New Roman" pitchFamily="18" charset="0"/>
            </a:endParaRPr>
          </a:p>
          <a:p>
            <a:pPr algn="just"/>
            <a:r>
              <a:rPr lang="tr-TR" sz="1200" baseline="0" dirty="0" smtClean="0">
                <a:latin typeface="Times New Roman" pitchFamily="18" charset="0"/>
                <a:cs typeface="Times New Roman" pitchFamily="18" charset="0"/>
              </a:rPr>
              <a:t>Bununla birlikte, projenin durumu hakkında herhangi bir fikrimiz yoksa, o projenin gelecekte hedefleri karşılayıp karşılayamayacağı hakkında herhangi bir şey söyleyemeyiz.</a:t>
            </a:r>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4</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sz="1200" baseline="0" dirty="0" smtClean="0">
                <a:latin typeface="Times New Roman" pitchFamily="18" charset="0"/>
                <a:cs typeface="Times New Roman" pitchFamily="18" charset="0"/>
              </a:rPr>
              <a:t>Öncelikle para söz konusudur. Bilgi ve İletişim Teknolojilerine  ICT (</a:t>
            </a:r>
            <a:r>
              <a:rPr lang="tr-TR" sz="1200" baseline="0" dirty="0" err="1" smtClean="0">
                <a:latin typeface="Times New Roman" pitchFamily="18" charset="0"/>
                <a:cs typeface="Times New Roman" pitchFamily="18" charset="0"/>
              </a:rPr>
              <a:t>Information</a:t>
            </a:r>
            <a:r>
              <a:rPr lang="tr-TR" sz="1200" baseline="0" dirty="0" smtClean="0">
                <a:latin typeface="Times New Roman" pitchFamily="18" charset="0"/>
                <a:cs typeface="Times New Roman" pitchFamily="18" charset="0"/>
              </a:rPr>
              <a:t> </a:t>
            </a:r>
            <a:r>
              <a:rPr lang="tr-TR" sz="1200" baseline="0" dirty="0" err="1" smtClean="0">
                <a:latin typeface="Times New Roman" pitchFamily="18" charset="0"/>
                <a:cs typeface="Times New Roman" pitchFamily="18" charset="0"/>
              </a:rPr>
              <a:t>and</a:t>
            </a:r>
            <a:r>
              <a:rPr lang="tr-TR" sz="1200" baseline="0" dirty="0" smtClean="0">
                <a:latin typeface="Times New Roman" pitchFamily="18" charset="0"/>
                <a:cs typeface="Times New Roman" pitchFamily="18" charset="0"/>
              </a:rPr>
              <a:t> </a:t>
            </a:r>
            <a:r>
              <a:rPr lang="tr-TR" sz="1200" baseline="0" dirty="0" err="1" smtClean="0">
                <a:latin typeface="Times New Roman" pitchFamily="18" charset="0"/>
                <a:cs typeface="Times New Roman" pitchFamily="18" charset="0"/>
              </a:rPr>
              <a:t>Communication</a:t>
            </a:r>
            <a:r>
              <a:rPr lang="tr-TR" sz="1200" baseline="0" dirty="0" smtClean="0">
                <a:latin typeface="Times New Roman" pitchFamily="18" charset="0"/>
                <a:cs typeface="Times New Roman" pitchFamily="18" charset="0"/>
              </a:rPr>
              <a:t> Technologies) ilişkin projeler ile dünyanın parası tehlike altındadır. 2002-2003 bütçe yılı süresince İngiltere’de, yolların yapımına ilişkin projelerden daha fazlası Bilgi ve İletişim Teknolojileri projelerine harcanmış. Bilgi teknolojileri projelerinin kötü yönetimi hükümetler için, sağlık harcamaları gibi iyi şeylere daha az kaynak ayırması anlamına gelecektir.</a:t>
            </a:r>
          </a:p>
          <a:p>
            <a:pPr algn="just"/>
            <a:endParaRPr lang="tr-TR" sz="1200" baseline="0" dirty="0" smtClean="0">
              <a:latin typeface="Times New Roman" pitchFamily="18" charset="0"/>
              <a:cs typeface="Times New Roman" pitchFamily="18" charset="0"/>
            </a:endParaRPr>
          </a:p>
          <a:p>
            <a:pPr algn="just"/>
            <a:r>
              <a:rPr lang="tr-TR" sz="1200" baseline="0" dirty="0" smtClean="0">
                <a:latin typeface="Times New Roman" pitchFamily="18" charset="0"/>
                <a:cs typeface="Times New Roman" pitchFamily="18" charset="0"/>
              </a:rPr>
              <a:t>Ne yazık ki, projeler her zaman başarılı olamamaktadır. </a:t>
            </a:r>
            <a:r>
              <a:rPr lang="tr-TR" sz="1600" dirty="0" err="1" smtClean="0">
                <a:latin typeface="Times New Roman" pitchFamily="18" charset="0"/>
                <a:cs typeface="Times New Roman" pitchFamily="18" charset="0"/>
              </a:rPr>
              <a:t>The</a:t>
            </a:r>
            <a:r>
              <a:rPr lang="tr-TR" sz="1600" dirty="0" smtClean="0">
                <a:latin typeface="Times New Roman" pitchFamily="18" charset="0"/>
                <a:cs typeface="Times New Roman" pitchFamily="18" charset="0"/>
              </a:rPr>
              <a:t> </a:t>
            </a:r>
            <a:r>
              <a:rPr lang="tr-TR" sz="1600" dirty="0" err="1" smtClean="0">
                <a:latin typeface="Times New Roman" pitchFamily="18" charset="0"/>
                <a:cs typeface="Times New Roman" pitchFamily="18" charset="0"/>
              </a:rPr>
              <a:t>Standish</a:t>
            </a:r>
            <a:r>
              <a:rPr lang="tr-TR" sz="1600" dirty="0" smtClean="0">
                <a:latin typeface="Times New Roman" pitchFamily="18" charset="0"/>
                <a:cs typeface="Times New Roman" pitchFamily="18" charset="0"/>
              </a:rPr>
              <a:t> </a:t>
            </a:r>
            <a:r>
              <a:rPr lang="tr-TR" sz="1600" dirty="0" err="1" smtClean="0">
                <a:latin typeface="Times New Roman" pitchFamily="18" charset="0"/>
                <a:cs typeface="Times New Roman" pitchFamily="18" charset="0"/>
              </a:rPr>
              <a:t>Group’un</a:t>
            </a:r>
            <a:r>
              <a:rPr lang="tr-TR" sz="1600" dirty="0" smtClean="0">
                <a:latin typeface="Times New Roman" pitchFamily="18" charset="0"/>
                <a:cs typeface="Times New Roman" pitchFamily="18" charset="0"/>
              </a:rPr>
              <a:t> 2003 yılında 13522 proje üzerinde yapmış olduğu araştırmaya göre yazılım projelerinin;</a:t>
            </a:r>
            <a:r>
              <a:rPr lang="tr-TR" sz="1600" baseline="0" dirty="0" smtClean="0">
                <a:latin typeface="Times New Roman" pitchFamily="18" charset="0"/>
                <a:cs typeface="Times New Roman" pitchFamily="18" charset="0"/>
              </a:rPr>
              <a:t> </a:t>
            </a:r>
            <a:r>
              <a:rPr lang="tr-TR" sz="1600" dirty="0" smtClean="0">
                <a:latin typeface="Times New Roman" pitchFamily="18" charset="0"/>
                <a:cs typeface="Times New Roman" pitchFamily="18" charset="0"/>
              </a:rPr>
              <a:t>% 90’ında gecikme var,</a:t>
            </a:r>
            <a:r>
              <a:rPr lang="tr-TR" sz="1600" baseline="0" dirty="0" smtClean="0">
                <a:latin typeface="Times New Roman" pitchFamily="18" charset="0"/>
                <a:cs typeface="Times New Roman" pitchFamily="18" charset="0"/>
              </a:rPr>
              <a:t> </a:t>
            </a:r>
            <a:r>
              <a:rPr lang="tr-TR" sz="1600" dirty="0" smtClean="0">
                <a:latin typeface="Times New Roman" pitchFamily="18" charset="0"/>
                <a:cs typeface="Times New Roman" pitchFamily="18" charset="0"/>
              </a:rPr>
              <a:t>% 50’sinde bütçe aşımı gerçekleşmiş,</a:t>
            </a:r>
            <a:r>
              <a:rPr lang="tr-TR" sz="1600" baseline="0" dirty="0" smtClean="0">
                <a:latin typeface="Times New Roman" pitchFamily="18" charset="0"/>
                <a:cs typeface="Times New Roman" pitchFamily="18" charset="0"/>
              </a:rPr>
              <a:t> </a:t>
            </a:r>
            <a:r>
              <a:rPr lang="tr-TR" sz="1600" dirty="0" smtClean="0">
                <a:latin typeface="Times New Roman" pitchFamily="18" charset="0"/>
                <a:cs typeface="Times New Roman" pitchFamily="18" charset="0"/>
              </a:rPr>
              <a:t>% 50’sinde müşteri isterleri tam karşılanamamış,</a:t>
            </a:r>
            <a:r>
              <a:rPr lang="tr-TR" sz="1600" baseline="0" dirty="0" smtClean="0">
                <a:latin typeface="Times New Roman" pitchFamily="18" charset="0"/>
                <a:cs typeface="Times New Roman" pitchFamily="18" charset="0"/>
              </a:rPr>
              <a:t> </a:t>
            </a:r>
            <a:r>
              <a:rPr lang="tr-TR" sz="1600" dirty="0" smtClean="0">
                <a:latin typeface="Times New Roman" pitchFamily="18" charset="0"/>
                <a:cs typeface="Times New Roman" pitchFamily="18" charset="0"/>
              </a:rPr>
              <a:t>% 20’si sonuçlanmadan iptal edilmiş.</a:t>
            </a:r>
          </a:p>
          <a:p>
            <a:pPr algn="just"/>
            <a:endParaRPr lang="tr-TR" sz="1200" kern="1200" baseline="0" dirty="0" smtClean="0">
              <a:solidFill>
                <a:schemeClr val="tx1"/>
              </a:solidFill>
              <a:latin typeface="Times New Roman" pitchFamily="18" charset="0"/>
              <a:ea typeface="+mn-ea"/>
              <a:cs typeface="Times New Roman" pitchFamily="18" charset="0"/>
            </a:endParaRPr>
          </a:p>
          <a:p>
            <a:pPr algn="just"/>
            <a:r>
              <a:rPr lang="tr-TR" sz="1200" kern="1200" baseline="0" dirty="0" smtClean="0">
                <a:solidFill>
                  <a:schemeClr val="tx1"/>
                </a:solidFill>
                <a:latin typeface="Times New Roman" pitchFamily="18" charset="0"/>
                <a:ea typeface="+mn-ea"/>
                <a:cs typeface="Times New Roman" pitchFamily="18" charset="0"/>
              </a:rPr>
              <a:t>Bu proje eksikliklerini sebebi, genellikle proje yönetimidir. Proje ve risk yönetiminin eksikliği yazılım projelerini etkilemektedir. Bu açıdan yazılım projeleri içersinde proje yönetim süreci önemli bir yere sahiptir.</a:t>
            </a:r>
          </a:p>
        </p:txBody>
      </p:sp>
      <p:sp>
        <p:nvSpPr>
          <p:cNvPr id="4" name="3 Slayt Numarası Yer Tutucusu"/>
          <p:cNvSpPr>
            <a:spLocks noGrp="1"/>
          </p:cNvSpPr>
          <p:nvPr>
            <p:ph type="sldNum" sz="quarter" idx="10"/>
          </p:nvPr>
        </p:nvSpPr>
        <p:spPr/>
        <p:txBody>
          <a:bodyPr/>
          <a:lstStyle/>
          <a:p>
            <a:fld id="{E49281E5-013A-4FDC-BBE5-88D0D9098083}" type="slidenum">
              <a:rPr lang="tr-TR" smtClean="0"/>
              <a:pPr/>
              <a:t>5</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indent="0" algn="just">
              <a:buFont typeface="Wingdings" pitchFamily="2" charset="2"/>
              <a:buNone/>
            </a:pPr>
            <a:r>
              <a:rPr lang="tr-TR" sz="1200" dirty="0" smtClean="0">
                <a:latin typeface="Times New Roman" pitchFamily="18" charset="0"/>
                <a:cs typeface="Times New Roman" pitchFamily="18" charset="0"/>
              </a:rPr>
              <a:t>Projeler bir değişim ihtiyacı sonunda ortaya çıkarlar. Burada, değişim tabirinden yenilik getirmeyi anlıyoruz. Yenilik dediğimiz şey, herhangi bir sistemin daha ileri bir düzeye gelmesi için gerçekleştirilmesi tasarlanan ürün, işlem veya faaliyettir.</a:t>
            </a:r>
          </a:p>
          <a:p>
            <a:pPr marL="0" indent="0" algn="just">
              <a:buFont typeface="Wingdings" pitchFamily="2" charset="2"/>
              <a:buNone/>
            </a:pPr>
            <a:endParaRPr lang="tr-TR" sz="300" dirty="0" smtClean="0">
              <a:latin typeface="Times New Roman" pitchFamily="18" charset="0"/>
              <a:cs typeface="Times New Roman" pitchFamily="18" charset="0"/>
            </a:endParaRPr>
          </a:p>
          <a:p>
            <a:pPr marL="0" indent="0" algn="just">
              <a:buFont typeface="Wingdings" pitchFamily="2" charset="2"/>
              <a:buNone/>
            </a:pPr>
            <a:r>
              <a:rPr lang="tr-TR" sz="1200" dirty="0" smtClean="0">
                <a:latin typeface="Times New Roman" pitchFamily="18" charset="0"/>
                <a:cs typeface="Times New Roman" pitchFamily="18" charset="0"/>
              </a:rPr>
              <a:t>Örneğin; otobüste, trende veya metro da kullanılan biletlerin yerine, “akıllı bilet” tabir edilen mıknatıslı sayaçların kullanılması bir yeniliktir. Banka hesap cüzdanlarının yerine bankamatik kartlarının kullanılması bir başka yeniliktir. Anlaşılacağı üzere, hemen her yeniliğin arkasında çoğunlukla bir teknolojik ilerleme vardır. Bununla beraber, her yenilik mutlak bir surette bir teknolojik gelişmenin sonucudur demek, her zaman için geçerli değildir. </a:t>
            </a:r>
          </a:p>
          <a:p>
            <a:pPr marL="0" indent="0" algn="just">
              <a:buFont typeface="Wingdings" pitchFamily="2" charset="2"/>
              <a:buNone/>
            </a:pPr>
            <a:endParaRPr lang="tr-TR" sz="300" dirty="0" smtClean="0">
              <a:latin typeface="Times New Roman" pitchFamily="18" charset="0"/>
              <a:cs typeface="Times New Roman" pitchFamily="18" charset="0"/>
            </a:endParaRPr>
          </a:p>
          <a:p>
            <a:pPr marL="0" indent="0" algn="just">
              <a:buFont typeface="Wingdings" pitchFamily="2" charset="2"/>
              <a:buNone/>
            </a:pPr>
            <a:r>
              <a:rPr lang="tr-TR" sz="1200" dirty="0" smtClean="0">
                <a:latin typeface="Times New Roman" pitchFamily="18" charset="0"/>
                <a:cs typeface="Times New Roman" pitchFamily="18" charset="0"/>
              </a:rPr>
              <a:t>Projeler bir yenilik getirirler. Bu bir ürün geliştirme projesi olabileceği gibi, süreç iyileştirme, yeni kalite standartlarının belirlenmesi gibi projeler de olabilir. Projelerin getirmesi amaçlanan yenilikler; genellikle büyük ölçekli, çok yaygın etkisi olan, kapsamlı, karmaşık düzenlemeler olup, günlük olağan değişiklikler sonucu yapılan küçük düzenlemeler bu tarz yenilikten sayılmazlar. Onlar daha ziyade, kurumun doğal gelişmesi sonucu oluşan küçük ilerlemelerdir.</a:t>
            </a:r>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6</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indent="0" algn="just">
              <a:buFont typeface="Wingdings" pitchFamily="2" charset="2"/>
              <a:buNone/>
            </a:pPr>
            <a:r>
              <a:rPr lang="tr-TR" sz="1200" dirty="0" smtClean="0">
                <a:latin typeface="Times New Roman" pitchFamily="18" charset="0"/>
                <a:cs typeface="Times New Roman" pitchFamily="18" charset="0"/>
              </a:rPr>
              <a:t>Günümüzün refahını oluşturan bütün sanayi üretim araçları, binalar, bütün mamuller, etrafımızda gördüğümüz her şey çeşitli projelerin ürünleridir. </a:t>
            </a:r>
          </a:p>
          <a:p>
            <a:pPr marL="0" indent="0" algn="just">
              <a:buFont typeface="Wingdings" pitchFamily="2" charset="2"/>
              <a:buNone/>
            </a:pPr>
            <a:endParaRPr lang="tr-TR" sz="1200" dirty="0" smtClean="0">
              <a:latin typeface="Times New Roman" pitchFamily="18" charset="0"/>
              <a:cs typeface="Times New Roman" pitchFamily="18" charset="0"/>
            </a:endParaRPr>
          </a:p>
          <a:p>
            <a:pPr marL="0" indent="0" algn="just">
              <a:buFont typeface="Wingdings" pitchFamily="2" charset="2"/>
              <a:buNone/>
            </a:pPr>
            <a:r>
              <a:rPr lang="tr-TR" sz="1200" dirty="0" smtClean="0">
                <a:latin typeface="Times New Roman" pitchFamily="18" charset="0"/>
                <a:cs typeface="Times New Roman" pitchFamily="18" charset="0"/>
              </a:rPr>
              <a:t>Bir projenin amacı bir fayda sağlamak, bir ihtiyacı gidermek ve bir probleme çözüm bulmaktır. </a:t>
            </a:r>
          </a:p>
          <a:p>
            <a:pPr marL="0" indent="0" algn="just">
              <a:buFont typeface="Wingdings" pitchFamily="2" charset="2"/>
              <a:buNone/>
            </a:pPr>
            <a:endParaRPr lang="tr-TR" sz="1200"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7</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just" defTabSz="914400" rtl="0" eaLnBrk="1" fontAlgn="auto" latinLnBrk="0" hangingPunct="1">
              <a:lnSpc>
                <a:spcPct val="100000"/>
              </a:lnSpc>
              <a:spcBef>
                <a:spcPts val="0"/>
              </a:spcBef>
              <a:spcAft>
                <a:spcPts val="0"/>
              </a:spcAft>
              <a:buClrTx/>
              <a:buSzTx/>
              <a:buFont typeface="Wingdings" pitchFamily="2" charset="2"/>
              <a:buNone/>
              <a:tabLst/>
              <a:defRPr/>
            </a:pPr>
            <a:r>
              <a:rPr lang="tr-TR" sz="1200" b="1" i="0"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Projeler sıradan olmayan işleri</a:t>
            </a:r>
            <a:r>
              <a:rPr lang="tr-TR" sz="1200" b="1" i="0" baseline="0"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içerir: </a:t>
            </a:r>
            <a:r>
              <a:rPr lang="tr-TR" sz="1200" dirty="0" smtClean="0">
                <a:latin typeface="Times New Roman" pitchFamily="18" charset="0"/>
                <a:cs typeface="Times New Roman" pitchFamily="18" charset="0"/>
              </a:rPr>
              <a:t>Projeler tekrarlanmazlar, bir kerelik veya bir adetlik yapılırlar. Örneğin, Boğaz köprüsü yapımı gibi… Bir adetten fazla yapılan işler; sıradan, tekrarlanan, rutin işlerdir. Bu işlerde hiçbir belirsizlik yoktur, yapılacak her şey bellidir. Örneğin, yeni ürün geliştirme veya prototip yapımı bir proje kapsamına girer, ürünün seri olarak üretimi ise rutin bir iş olup, proje kapsamına girmez.</a:t>
            </a:r>
          </a:p>
          <a:p>
            <a:pPr marL="0" marR="0" indent="0" algn="just" defTabSz="914400" rtl="0" eaLnBrk="1" fontAlgn="auto" latinLnBrk="0" hangingPunct="1">
              <a:lnSpc>
                <a:spcPct val="100000"/>
              </a:lnSpc>
              <a:spcBef>
                <a:spcPts val="0"/>
              </a:spcBef>
              <a:spcAft>
                <a:spcPts val="0"/>
              </a:spcAft>
              <a:buClrTx/>
              <a:buSzTx/>
              <a:buFont typeface="Wingdings" pitchFamily="2" charset="2"/>
              <a:buNone/>
              <a:tabLst/>
              <a:defRPr/>
            </a:pPr>
            <a:endParaRPr lang="tr-TR" sz="1200" dirty="0" smtClean="0">
              <a:latin typeface="Times New Roman" pitchFamily="18" charset="0"/>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 typeface="Wingdings" pitchFamily="2" charset="2"/>
              <a:buNone/>
              <a:tabLst/>
              <a:defRPr/>
            </a:pPr>
            <a:r>
              <a:rPr lang="tr-TR" sz="1200" dirty="0" smtClean="0">
                <a:latin typeface="Times New Roman" pitchFamily="18" charset="0"/>
                <a:cs typeface="Times New Roman" pitchFamily="18" charset="0"/>
              </a:rPr>
              <a:t>Her proje belli bir amaç için yapılır ve bu amaca ulaşınca proje sona erer. Bu amacın; açık ve anlaşılır biçimde tanımlanması, gerçekçi, somut ve ölçülebilir olması gerekir.</a:t>
            </a:r>
          </a:p>
          <a:p>
            <a:pPr marL="0" marR="0" indent="0" algn="just" defTabSz="914400" rtl="0" eaLnBrk="1" fontAlgn="auto" latinLnBrk="0" hangingPunct="1">
              <a:lnSpc>
                <a:spcPct val="100000"/>
              </a:lnSpc>
              <a:spcBef>
                <a:spcPts val="0"/>
              </a:spcBef>
              <a:spcAft>
                <a:spcPts val="0"/>
              </a:spcAft>
              <a:buClrTx/>
              <a:buSzTx/>
              <a:buFont typeface="Wingdings" pitchFamily="2" charset="2"/>
              <a:buNone/>
              <a:tabLst/>
              <a:defRPr/>
            </a:pPr>
            <a:endParaRPr lang="tr-TR" sz="1200" dirty="0" smtClean="0">
              <a:latin typeface="Times New Roman" pitchFamily="18" charset="0"/>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 typeface="Wingdings" pitchFamily="2" charset="2"/>
              <a:buNone/>
              <a:tabLst/>
              <a:defRPr/>
            </a:pPr>
            <a:r>
              <a:rPr lang="tr-TR" sz="1200" b="1" dirty="0" smtClean="0">
                <a:latin typeface="Times New Roman" pitchFamily="18" charset="0"/>
                <a:cs typeface="Times New Roman" pitchFamily="18" charset="0"/>
              </a:rPr>
              <a:t>EN SON SÖYLE: </a:t>
            </a:r>
            <a:r>
              <a:rPr lang="tr-TR" sz="1200" dirty="0" smtClean="0">
                <a:latin typeface="Times New Roman" pitchFamily="18" charset="0"/>
                <a:cs typeface="Times New Roman" pitchFamily="18" charset="0"/>
              </a:rPr>
              <a:t>Projede söz konusu olan iş veya ürün belli bir ölçeğin üstünde büyüklükte ve/veya karmaşık yapılıdır. Örneğin, bir gemi yapımı, uzay aracının yapımı aylar, hatta yıllar sürebilir.</a:t>
            </a:r>
          </a:p>
          <a:p>
            <a:pPr marL="0" marR="0" indent="0" algn="just" defTabSz="914400" rtl="0" eaLnBrk="1" fontAlgn="auto" latinLnBrk="0" hangingPunct="1">
              <a:lnSpc>
                <a:spcPct val="100000"/>
              </a:lnSpc>
              <a:spcBef>
                <a:spcPts val="0"/>
              </a:spcBef>
              <a:spcAft>
                <a:spcPts val="0"/>
              </a:spcAft>
              <a:buClrTx/>
              <a:buSzTx/>
              <a:buFont typeface="Wingdings" pitchFamily="2" charset="2"/>
              <a:buNone/>
              <a:tabLst/>
              <a:defRPr/>
            </a:pPr>
            <a:endParaRPr lang="tr-TR" sz="1200" dirty="0" smtClean="0">
              <a:latin typeface="Times New Roman" pitchFamily="18" charset="0"/>
              <a:cs typeface="Times New Roman" pitchFamily="18" charset="0"/>
            </a:endParaRPr>
          </a:p>
          <a:p>
            <a:pPr marL="0" indent="0" algn="just">
              <a:buFont typeface="Wingdings" pitchFamily="2" charset="2"/>
              <a:buNone/>
            </a:pPr>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8</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just" defTabSz="914400" rtl="0" eaLnBrk="1" fontAlgn="auto" latinLnBrk="0" hangingPunct="1">
              <a:lnSpc>
                <a:spcPct val="100000"/>
              </a:lnSpc>
              <a:spcBef>
                <a:spcPts val="0"/>
              </a:spcBef>
              <a:spcAft>
                <a:spcPts val="0"/>
              </a:spcAft>
              <a:buClrTx/>
              <a:buSzTx/>
              <a:buFont typeface="Wingdings" pitchFamily="2" charset="2"/>
              <a:buNone/>
              <a:tabLst/>
              <a:defRPr/>
            </a:pPr>
            <a:r>
              <a:rPr lang="tr-TR" sz="1200" i="0" dirty="0" smtClean="0">
                <a:latin typeface="Times New Roman" pitchFamily="18" charset="0"/>
                <a:cs typeface="Times New Roman" pitchFamily="18" charset="0"/>
              </a:rPr>
              <a:t>Proje yönetimi, </a:t>
            </a:r>
            <a:r>
              <a:rPr lang="tr-TR" sz="1200" dirty="0" smtClean="0">
                <a:latin typeface="Times New Roman" pitchFamily="18" charset="0"/>
                <a:cs typeface="Times New Roman" pitchFamily="18" charset="0"/>
              </a:rPr>
              <a:t>performans, maliyet ve zaman hedeflerine ulaşabilmek için eldeki kaynakları en verimli bir şekilde programlama ve proje aktivitelerini kontrol etme sürecidir.</a:t>
            </a:r>
          </a:p>
          <a:p>
            <a:pPr marL="0" indent="0" algn="just">
              <a:buFont typeface="Wingdings" pitchFamily="2" charset="2"/>
              <a:buNone/>
            </a:pPr>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9</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7" name="6 Dikdörtgen"/>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Başlık"/>
          <p:cNvSpPr>
            <a:spLocks noGrp="1"/>
          </p:cNvSpPr>
          <p:nvPr>
            <p:ph type="ctrTitle"/>
          </p:nvPr>
        </p:nvSpPr>
        <p:spPr>
          <a:xfrm>
            <a:off x="2362200" y="4038600"/>
            <a:ext cx="6477000" cy="1828800"/>
          </a:xfrm>
        </p:spPr>
        <p:txBody>
          <a:bodyPr anchor="b"/>
          <a:lstStyle>
            <a:lvl1pPr>
              <a:defRPr cap="all" baseline="0"/>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0CA45E9-5927-4F05-B2CF-ED8DB00B4560}" type="datetime1">
              <a:rPr lang="tr-TR" smtClean="0"/>
              <a:pPr/>
              <a:t>24.09.2012</a:t>
            </a:fld>
            <a:endParaRPr lang="tr-TR"/>
          </a:p>
        </p:txBody>
      </p:sp>
      <p:sp>
        <p:nvSpPr>
          <p:cNvPr id="17" name="16 Altbilgi Yer Tutucusu"/>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tr-TR" smtClean="0"/>
              <a:t>YZM 403 - Yazılım Proje Yönetimi</a:t>
            </a:r>
            <a:endParaRPr lang="tr-TR"/>
          </a:p>
        </p:txBody>
      </p:sp>
      <p:sp>
        <p:nvSpPr>
          <p:cNvPr id="29" name="28 Slayt Numarası Yer Tutucusu"/>
          <p:cNvSpPr>
            <a:spLocks noGrp="1"/>
          </p:cNvSpPr>
          <p:nvPr>
            <p:ph type="sldNum" sz="quarter" idx="12"/>
          </p:nvPr>
        </p:nvSpPr>
        <p:spPr>
          <a:xfrm>
            <a:off x="8001000" y="228600"/>
            <a:ext cx="838200" cy="381000"/>
          </a:xfrm>
        </p:spPr>
        <p:txBody>
          <a:bodyPr/>
          <a:lstStyle>
            <a:lvl1pPr>
              <a:defRPr>
                <a:solidFill>
                  <a:schemeClr val="tx2"/>
                </a:solidFill>
              </a:defRPr>
            </a:lvl1pPr>
          </a:lstStyle>
          <a:p>
            <a:fld id="{389D34F3-C30E-42B3-B3FB-7DE9F1DA43CC}"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66A8F5BA-D1D8-45BA-B286-A5F5CD22C5B4}" type="datetime1">
              <a:rPr lang="tr-TR" smtClean="0"/>
              <a:pPr/>
              <a:t>24.09.2012</a:t>
            </a:fld>
            <a:endParaRPr lang="tr-T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
        <p:nvSpPr>
          <p:cNvPr id="6" name="5 Slayt Numarası Yer Tutucusu"/>
          <p:cNvSpPr>
            <a:spLocks noGrp="1"/>
          </p:cNvSpPr>
          <p:nvPr>
            <p:ph type="sldNum" sz="quarter" idx="12"/>
          </p:nvPr>
        </p:nvSpPr>
        <p:spPr/>
        <p:txBody>
          <a:bodyPr/>
          <a:lstStyle/>
          <a:p>
            <a:fld id="{389D34F3-C30E-42B3-B3FB-7DE9F1DA43CC}"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1"/>
      </p:bgRef>
    </p:bg>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553200" y="609600"/>
            <a:ext cx="2057400" cy="55165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609600"/>
            <a:ext cx="5562600" cy="5516564"/>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a:xfrm>
            <a:off x="6553200" y="6248402"/>
            <a:ext cx="2209800" cy="365125"/>
          </a:xfrm>
        </p:spPr>
        <p:txBody>
          <a:bodyPr/>
          <a:lstStyle/>
          <a:p>
            <a:fld id="{1A05A020-BD22-4998-A0E3-9CB7040FF8E3}" type="datetime1">
              <a:rPr lang="tr-TR" smtClean="0"/>
              <a:pPr/>
              <a:t>24.09.2012</a:t>
            </a:fld>
            <a:endParaRPr lang="tr-TR"/>
          </a:p>
        </p:txBody>
      </p:sp>
      <p:sp>
        <p:nvSpPr>
          <p:cNvPr id="5" name="4 Altbilgi Yer Tutucusu"/>
          <p:cNvSpPr>
            <a:spLocks noGrp="1"/>
          </p:cNvSpPr>
          <p:nvPr>
            <p:ph type="ftr" sz="quarter" idx="11"/>
          </p:nvPr>
        </p:nvSpPr>
        <p:spPr>
          <a:xfrm>
            <a:off x="457201" y="6248207"/>
            <a:ext cx="5573483" cy="365125"/>
          </a:xfrm>
        </p:spPr>
        <p:txBody>
          <a:bodyPr/>
          <a:lstStyle/>
          <a:p>
            <a:r>
              <a:rPr lang="tr-TR" smtClean="0"/>
              <a:t>YZM 403 - Yazılım Proje Yönetimi</a:t>
            </a:r>
            <a:endParaRPr lang="tr-TR"/>
          </a:p>
        </p:txBody>
      </p:sp>
      <p:sp>
        <p:nvSpPr>
          <p:cNvPr id="7" name="6 Dikdörtgen"/>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Dikdörtgen"/>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Dikdörtgen"/>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Slayt Numarası Yer Tutucusu"/>
          <p:cNvSpPr>
            <a:spLocks noGrp="1"/>
          </p:cNvSpPr>
          <p:nvPr>
            <p:ph type="sldNum" sz="quarter" idx="12"/>
          </p:nvPr>
        </p:nvSpPr>
        <p:spPr>
          <a:xfrm rot="5400000">
            <a:off x="5989638" y="144462"/>
            <a:ext cx="533400" cy="244476"/>
          </a:xfrm>
        </p:spPr>
        <p:txBody>
          <a:bodyPr/>
          <a:lstStyle/>
          <a:p>
            <a:fld id="{389D34F3-C30E-42B3-B3FB-7DE9F1DA43CC}"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12648" y="228600"/>
            <a:ext cx="8153400" cy="990600"/>
          </a:xfrm>
        </p:spPr>
        <p:txBody>
          <a:bodyPr/>
          <a:lstStyle/>
          <a:p>
            <a:r>
              <a:rPr kumimoji="0" lang="tr-TR" smtClean="0"/>
              <a:t>Asıl başlık stili için tıklatın</a:t>
            </a:r>
            <a:endParaRPr kumimoji="0" lang="en-US"/>
          </a:p>
        </p:txBody>
      </p:sp>
      <p:sp>
        <p:nvSpPr>
          <p:cNvPr id="4" name="3 Veri Yer Tutucusu"/>
          <p:cNvSpPr>
            <a:spLocks noGrp="1"/>
          </p:cNvSpPr>
          <p:nvPr>
            <p:ph type="dt" sz="half" idx="10"/>
          </p:nvPr>
        </p:nvSpPr>
        <p:spPr/>
        <p:txBody>
          <a:bodyPr/>
          <a:lstStyle/>
          <a:p>
            <a:fld id="{807B4F09-1DE7-4177-AC6E-1F76FBF68B7F}" type="datetime1">
              <a:rPr lang="tr-TR" smtClean="0"/>
              <a:pPr/>
              <a:t>24.09.2012</a:t>
            </a:fld>
            <a:endParaRPr lang="tr-T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
        <p:nvSpPr>
          <p:cNvPr id="6" name="5 Slayt Numarası Yer Tutucusu"/>
          <p:cNvSpPr>
            <a:spLocks noGrp="1"/>
          </p:cNvSpPr>
          <p:nvPr>
            <p:ph type="sldNum" sz="quarter" idx="12"/>
          </p:nvPr>
        </p:nvSpPr>
        <p:spPr/>
        <p:txBody>
          <a:bodyPr/>
          <a:lstStyle>
            <a:lvl1pPr>
              <a:defRPr>
                <a:solidFill>
                  <a:srgbClr val="FFFFFF"/>
                </a:solidFill>
              </a:defRPr>
            </a:lvl1pPr>
          </a:lstStyle>
          <a:p>
            <a:fld id="{389D34F3-C30E-42B3-B3FB-7DE9F1DA43CC}" type="slidenum">
              <a:rPr lang="tr-TR" smtClean="0"/>
              <a:pPr/>
              <a:t>‹#›</a:t>
            </a:fld>
            <a:endParaRPr lang="tr-TR"/>
          </a:p>
        </p:txBody>
      </p:sp>
      <p:sp>
        <p:nvSpPr>
          <p:cNvPr id="8" name="7 İçerik Yer Tutucusu"/>
          <p:cNvSpPr>
            <a:spLocks noGrp="1"/>
          </p:cNvSpPr>
          <p:nvPr>
            <p:ph sz="quarter" idx="1"/>
          </p:nvPr>
        </p:nvSpPr>
        <p:spPr>
          <a:xfrm>
            <a:off x="612648" y="1600200"/>
            <a:ext cx="8153400" cy="44958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3" name="2 Metin Yer Tutucusu"/>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7" name="6 Dikdörtgen"/>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Dikdörtgen"/>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tr-TR" smtClean="0"/>
              <a:t>Asıl başlık stili için tıklatın</a:t>
            </a:r>
            <a:endParaRPr kumimoji="0" lang="en-US"/>
          </a:p>
        </p:txBody>
      </p:sp>
      <p:sp>
        <p:nvSpPr>
          <p:cNvPr id="12" name="11 Veri Yer Tutucusu"/>
          <p:cNvSpPr>
            <a:spLocks noGrp="1"/>
          </p:cNvSpPr>
          <p:nvPr>
            <p:ph type="dt" sz="half" idx="10"/>
          </p:nvPr>
        </p:nvSpPr>
        <p:spPr/>
        <p:txBody>
          <a:bodyPr/>
          <a:lstStyle/>
          <a:p>
            <a:fld id="{78F9CE52-BAEF-488F-BD0B-0C57322C9973}" type="datetime1">
              <a:rPr lang="tr-TR" smtClean="0"/>
              <a:pPr/>
              <a:t>24.09.2012</a:t>
            </a:fld>
            <a:endParaRPr lang="tr-TR"/>
          </a:p>
        </p:txBody>
      </p:sp>
      <p:sp>
        <p:nvSpPr>
          <p:cNvPr id="13" name="12 Slayt Numarası Yer Tutucusu"/>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89D34F3-C30E-42B3-B3FB-7DE9F1DA43CC}" type="slidenum">
              <a:rPr lang="tr-TR" smtClean="0"/>
              <a:pPr/>
              <a:t>‹#›</a:t>
            </a:fld>
            <a:endParaRPr lang="tr-TR"/>
          </a:p>
        </p:txBody>
      </p:sp>
      <p:sp>
        <p:nvSpPr>
          <p:cNvPr id="14" name="13 Altbilgi Yer Tutucusu"/>
          <p:cNvSpPr>
            <a:spLocks noGrp="1"/>
          </p:cNvSpPr>
          <p:nvPr>
            <p:ph type="ftr" sz="quarter" idx="12"/>
          </p:nvPr>
        </p:nvSpPr>
        <p:spPr/>
        <p:txBody>
          <a:bodyPr/>
          <a:lstStyle/>
          <a:p>
            <a:r>
              <a:rPr lang="tr-TR" smtClean="0"/>
              <a:t>YZM 403 - Yazılım Proje Yönetimi</a:t>
            </a:r>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9" name="8 İçerik Yer Tutucusu"/>
          <p:cNvSpPr>
            <a:spLocks noGrp="1"/>
          </p:cNvSpPr>
          <p:nvPr>
            <p:ph sz="quarter" idx="1"/>
          </p:nvPr>
        </p:nvSpPr>
        <p:spPr>
          <a:xfrm>
            <a:off x="609600"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844901"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8" name="7 Veri Yer Tutucusu"/>
          <p:cNvSpPr>
            <a:spLocks noGrp="1"/>
          </p:cNvSpPr>
          <p:nvPr>
            <p:ph type="dt" sz="half" idx="15"/>
          </p:nvPr>
        </p:nvSpPr>
        <p:spPr/>
        <p:txBody>
          <a:bodyPr rtlCol="0"/>
          <a:lstStyle/>
          <a:p>
            <a:fld id="{B3E3471E-E250-4439-9493-55DBC35AF8BC}" type="datetime1">
              <a:rPr lang="tr-TR" smtClean="0"/>
              <a:pPr/>
              <a:t>24.09.2012</a:t>
            </a:fld>
            <a:endParaRPr lang="tr-TR"/>
          </a:p>
        </p:txBody>
      </p:sp>
      <p:sp>
        <p:nvSpPr>
          <p:cNvPr id="10" name="9 Slayt Numarası Yer Tutucusu"/>
          <p:cNvSpPr>
            <a:spLocks noGrp="1"/>
          </p:cNvSpPr>
          <p:nvPr>
            <p:ph type="sldNum" sz="quarter" idx="16"/>
          </p:nvPr>
        </p:nvSpPr>
        <p:spPr/>
        <p:txBody>
          <a:bodyPr rtlCol="0"/>
          <a:lstStyle/>
          <a:p>
            <a:fld id="{389D34F3-C30E-42B3-B3FB-7DE9F1DA43CC}" type="slidenum">
              <a:rPr lang="tr-TR" smtClean="0"/>
              <a:pPr/>
              <a:t>‹#›</a:t>
            </a:fld>
            <a:endParaRPr lang="tr-TR"/>
          </a:p>
        </p:txBody>
      </p:sp>
      <p:sp>
        <p:nvSpPr>
          <p:cNvPr id="12" name="11 Altbilgi Yer Tutucusu"/>
          <p:cNvSpPr>
            <a:spLocks noGrp="1"/>
          </p:cNvSpPr>
          <p:nvPr>
            <p:ph type="ftr" sz="quarter" idx="17"/>
          </p:nvPr>
        </p:nvSpPr>
        <p:spPr/>
        <p:txBody>
          <a:bodyPr rtlCol="0"/>
          <a:lstStyle/>
          <a:p>
            <a:r>
              <a:rPr lang="tr-TR" smtClean="0"/>
              <a:t>YZM 403 - Yazılım Proje Yönetimi</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533400" y="273050"/>
            <a:ext cx="8153400" cy="869950"/>
          </a:xfrm>
        </p:spPr>
        <p:txBody>
          <a:bodyPr anchor="ctr"/>
          <a:lstStyle>
            <a:lvl1pPr>
              <a:defRPr/>
            </a:lvl1pPr>
          </a:lstStyle>
          <a:p>
            <a:r>
              <a:rPr kumimoji="0" lang="tr-TR" smtClean="0"/>
              <a:t>Asıl başlık stili için tıklatın</a:t>
            </a:r>
            <a:endParaRPr kumimoji="0" lang="en-US"/>
          </a:p>
        </p:txBody>
      </p:sp>
      <p:sp>
        <p:nvSpPr>
          <p:cNvPr id="11" name="10 İçerik Yer Tutucusu"/>
          <p:cNvSpPr>
            <a:spLocks noGrp="1"/>
          </p:cNvSpPr>
          <p:nvPr>
            <p:ph sz="quarter" idx="2"/>
          </p:nvPr>
        </p:nvSpPr>
        <p:spPr>
          <a:xfrm>
            <a:off x="609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800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9 Veri Yer Tutucusu"/>
          <p:cNvSpPr>
            <a:spLocks noGrp="1"/>
          </p:cNvSpPr>
          <p:nvPr>
            <p:ph type="dt" sz="half" idx="15"/>
          </p:nvPr>
        </p:nvSpPr>
        <p:spPr/>
        <p:txBody>
          <a:bodyPr rtlCol="0"/>
          <a:lstStyle/>
          <a:p>
            <a:fld id="{8EFBE03A-D2C4-4F08-96DC-69543B223A75}" type="datetime1">
              <a:rPr lang="tr-TR" smtClean="0"/>
              <a:pPr/>
              <a:t>24.09.2012</a:t>
            </a:fld>
            <a:endParaRPr lang="tr-TR"/>
          </a:p>
        </p:txBody>
      </p:sp>
      <p:sp>
        <p:nvSpPr>
          <p:cNvPr id="12" name="11 Slayt Numarası Yer Tutucusu"/>
          <p:cNvSpPr>
            <a:spLocks noGrp="1"/>
          </p:cNvSpPr>
          <p:nvPr>
            <p:ph type="sldNum" sz="quarter" idx="16"/>
          </p:nvPr>
        </p:nvSpPr>
        <p:spPr/>
        <p:txBody>
          <a:bodyPr rtlCol="0"/>
          <a:lstStyle/>
          <a:p>
            <a:fld id="{389D34F3-C30E-42B3-B3FB-7DE9F1DA43CC}" type="slidenum">
              <a:rPr lang="tr-TR" smtClean="0"/>
              <a:pPr/>
              <a:t>‹#›</a:t>
            </a:fld>
            <a:endParaRPr lang="tr-TR"/>
          </a:p>
        </p:txBody>
      </p:sp>
      <p:sp>
        <p:nvSpPr>
          <p:cNvPr id="14" name="13 Altbilgi Yer Tutucusu"/>
          <p:cNvSpPr>
            <a:spLocks noGrp="1"/>
          </p:cNvSpPr>
          <p:nvPr>
            <p:ph type="ftr" sz="quarter" idx="17"/>
          </p:nvPr>
        </p:nvSpPr>
        <p:spPr/>
        <p:txBody>
          <a:bodyPr rtlCol="0"/>
          <a:lstStyle/>
          <a:p>
            <a:r>
              <a:rPr lang="tr-TR" smtClean="0"/>
              <a:t>YZM 403 - Yazılım Proje Yönetimi</a:t>
            </a:r>
            <a:endParaRPr lang="tr-TR"/>
          </a:p>
        </p:txBody>
      </p:sp>
      <p:sp>
        <p:nvSpPr>
          <p:cNvPr id="16" name="15 Metin Yer Tutucusu"/>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5" name="14 Metin Yer Tutucusu"/>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2292A730-054A-459A-B698-05F2DEB26FD4}" type="datetime1">
              <a:rPr lang="tr-TR" smtClean="0"/>
              <a:pPr/>
              <a:t>24.09.2012</a:t>
            </a:fld>
            <a:endParaRPr lang="tr-TR"/>
          </a:p>
        </p:txBody>
      </p:sp>
      <p:sp>
        <p:nvSpPr>
          <p:cNvPr id="4" name="3 Altbilgi Yer Tutucusu"/>
          <p:cNvSpPr>
            <a:spLocks noGrp="1"/>
          </p:cNvSpPr>
          <p:nvPr>
            <p:ph type="ftr" sz="quarter" idx="11"/>
          </p:nvPr>
        </p:nvSpPr>
        <p:spPr/>
        <p:txBody>
          <a:bodyPr/>
          <a:lstStyle/>
          <a:p>
            <a:r>
              <a:rPr lang="tr-TR" smtClean="0"/>
              <a:t>YZM 403 - Yazılım Proje Yönetimi</a:t>
            </a:r>
            <a:endParaRPr lang="tr-TR"/>
          </a:p>
        </p:txBody>
      </p:sp>
      <p:sp>
        <p:nvSpPr>
          <p:cNvPr id="5" name="4 Slayt Numarası Yer Tutucusu"/>
          <p:cNvSpPr>
            <a:spLocks noGrp="1"/>
          </p:cNvSpPr>
          <p:nvPr>
            <p:ph type="sldNum" sz="quarter" idx="12"/>
          </p:nvPr>
        </p:nvSpPr>
        <p:spPr/>
        <p:txBody>
          <a:bodyPr/>
          <a:lstStyle>
            <a:lvl1pPr>
              <a:defRPr>
                <a:solidFill>
                  <a:srgbClr val="FFFFFF"/>
                </a:solidFill>
              </a:defRPr>
            </a:lvl1pPr>
          </a:lstStyle>
          <a:p>
            <a:fld id="{389D34F3-C30E-42B3-B3FB-7DE9F1DA43CC}"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316E7548-DEC9-4892-93F6-88CACCBE2B27}" type="datetime1">
              <a:rPr lang="tr-TR" smtClean="0"/>
              <a:pPr/>
              <a:t>24.09.2012</a:t>
            </a:fld>
            <a:endParaRPr lang="tr-T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4" name="3 Slayt Numarası Yer Tutucusu"/>
          <p:cNvSpPr>
            <a:spLocks noGrp="1"/>
          </p:cNvSpPr>
          <p:nvPr>
            <p:ph type="sldNum" sz="quarter" idx="12"/>
          </p:nvPr>
        </p:nvSpPr>
        <p:spPr>
          <a:xfrm>
            <a:off x="0" y="6248400"/>
            <a:ext cx="533400" cy="381000"/>
          </a:xfrm>
        </p:spPr>
        <p:txBody>
          <a:bodyPr/>
          <a:lstStyle>
            <a:lvl1pPr>
              <a:defRPr>
                <a:solidFill>
                  <a:schemeClr val="tx2"/>
                </a:solidFill>
              </a:defRPr>
            </a:lvl1pPr>
          </a:lstStyle>
          <a:p>
            <a:fld id="{389D34F3-C30E-42B3-B3FB-7DE9F1DA43CC}"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73050"/>
            <a:ext cx="8077200" cy="869950"/>
          </a:xfrm>
        </p:spPr>
        <p:txBody>
          <a:bodyPr anchor="ctr"/>
          <a:lstStyle>
            <a:lvl1pPr algn="l">
              <a:buNone/>
              <a:defRPr sz="4400" b="0"/>
            </a:lvl1p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fld id="{49D0E790-88D4-4195-8935-48A17289FCB7}" type="datetime1">
              <a:rPr lang="tr-TR" smtClean="0"/>
              <a:pPr/>
              <a:t>24.09.2012</a:t>
            </a:fld>
            <a:endParaRPr lang="tr-TR"/>
          </a:p>
        </p:txBody>
      </p:sp>
      <p:sp>
        <p:nvSpPr>
          <p:cNvPr id="6" name="5 Altbilgi Yer Tutucusu"/>
          <p:cNvSpPr>
            <a:spLocks noGrp="1"/>
          </p:cNvSpPr>
          <p:nvPr>
            <p:ph type="ftr" sz="quarter" idx="11"/>
          </p:nvPr>
        </p:nvSpPr>
        <p:spPr/>
        <p:txBody>
          <a:bodyPr/>
          <a:lstStyle/>
          <a:p>
            <a:r>
              <a:rPr lang="tr-TR" smtClean="0"/>
              <a:t>YZM 403 - Yazılım Proje Yönetimi</a:t>
            </a:r>
            <a:endParaRPr lang="tr-TR"/>
          </a:p>
        </p:txBody>
      </p:sp>
      <p:sp>
        <p:nvSpPr>
          <p:cNvPr id="7" name="6 Slayt Numarası Yer Tutucusu"/>
          <p:cNvSpPr>
            <a:spLocks noGrp="1"/>
          </p:cNvSpPr>
          <p:nvPr>
            <p:ph type="sldNum" sz="quarter" idx="12"/>
          </p:nvPr>
        </p:nvSpPr>
        <p:spPr/>
        <p:txBody>
          <a:bodyPr/>
          <a:lstStyle>
            <a:lvl1pPr>
              <a:defRPr>
                <a:solidFill>
                  <a:srgbClr val="FFFFFF"/>
                </a:solidFill>
              </a:defRPr>
            </a:lvl1pPr>
          </a:lstStyle>
          <a:p>
            <a:fld id="{389D34F3-C30E-42B3-B3FB-7DE9F1DA43CC}" type="slidenum">
              <a:rPr lang="tr-TR" smtClean="0"/>
              <a:pPr/>
              <a:t>‹#›</a:t>
            </a:fld>
            <a:endParaRPr lang="tr-TR"/>
          </a:p>
        </p:txBody>
      </p:sp>
      <p:sp>
        <p:nvSpPr>
          <p:cNvPr id="3" name="2 Metin Yer Tutucusu"/>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9" name="8 İçerik Yer Tutucusu"/>
          <p:cNvSpPr>
            <a:spLocks noGrp="1"/>
          </p:cNvSpPr>
          <p:nvPr>
            <p:ph sz="quarter" idx="1"/>
          </p:nvPr>
        </p:nvSpPr>
        <p:spPr>
          <a:xfrm>
            <a:off x="2362200" y="1752600"/>
            <a:ext cx="6400800" cy="4419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3">
        <a:schemeClr val="bg2"/>
      </p:bgRef>
    </p:bg>
    <p:spTree>
      <p:nvGrpSpPr>
        <p:cNvPr id="1" name=""/>
        <p:cNvGrpSpPr/>
        <p:nvPr/>
      </p:nvGrpSpPr>
      <p:grpSpPr>
        <a:xfrm>
          <a:off x="0" y="0"/>
          <a:ext cx="0" cy="0"/>
          <a:chOff x="0" y="0"/>
          <a:chExt cx="0" cy="0"/>
        </a:xfrm>
      </p:grpSpPr>
      <p:sp>
        <p:nvSpPr>
          <p:cNvPr id="4" name="3 Metin Yer Tutucusu"/>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8" name="7 Dikdörtgen"/>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tr-TR" smtClean="0"/>
              <a:t>Asıl başlık stili için tıklatın</a:t>
            </a:r>
            <a:endParaRPr kumimoji="0" lang="en-US"/>
          </a:p>
        </p:txBody>
      </p:sp>
      <p:sp>
        <p:nvSpPr>
          <p:cNvPr id="11" name="10 Dikdörtgen"/>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Veri Yer Tutucusu"/>
          <p:cNvSpPr>
            <a:spLocks noGrp="1"/>
          </p:cNvSpPr>
          <p:nvPr>
            <p:ph type="dt" sz="half" idx="10"/>
          </p:nvPr>
        </p:nvSpPr>
        <p:spPr>
          <a:xfrm>
            <a:off x="6248400" y="6248400"/>
            <a:ext cx="2667000" cy="365125"/>
          </a:xfrm>
        </p:spPr>
        <p:txBody>
          <a:bodyPr rtlCol="0"/>
          <a:lstStyle/>
          <a:p>
            <a:fld id="{54B40825-8104-4F81-9FC8-09A7705577B6}" type="datetime1">
              <a:rPr lang="tr-TR" smtClean="0"/>
              <a:pPr/>
              <a:t>24.09.2012</a:t>
            </a:fld>
            <a:endParaRPr lang="tr-TR"/>
          </a:p>
        </p:txBody>
      </p:sp>
      <p:sp>
        <p:nvSpPr>
          <p:cNvPr id="13" name="12 Slayt Numarası Yer Tutucusu"/>
          <p:cNvSpPr>
            <a:spLocks noGrp="1"/>
          </p:cNvSpPr>
          <p:nvPr>
            <p:ph type="sldNum" sz="quarter" idx="11"/>
          </p:nvPr>
        </p:nvSpPr>
        <p:spPr>
          <a:xfrm>
            <a:off x="0" y="4667249"/>
            <a:ext cx="1447800" cy="663578"/>
          </a:xfrm>
        </p:spPr>
        <p:txBody>
          <a:bodyPr rtlCol="0"/>
          <a:lstStyle>
            <a:lvl1pPr>
              <a:defRPr sz="2800"/>
            </a:lvl1pPr>
          </a:lstStyle>
          <a:p>
            <a:fld id="{389D34F3-C30E-42B3-B3FB-7DE9F1DA43CC}" type="slidenum">
              <a:rPr lang="tr-TR" smtClean="0"/>
              <a:pPr/>
              <a:t>‹#›</a:t>
            </a:fld>
            <a:endParaRPr lang="tr-TR"/>
          </a:p>
        </p:txBody>
      </p:sp>
      <p:sp>
        <p:nvSpPr>
          <p:cNvPr id="14" name="13 Altbilgi Yer Tutucusu"/>
          <p:cNvSpPr>
            <a:spLocks noGrp="1"/>
          </p:cNvSpPr>
          <p:nvPr>
            <p:ph type="ftr" sz="quarter" idx="12"/>
          </p:nvPr>
        </p:nvSpPr>
        <p:spPr>
          <a:xfrm>
            <a:off x="1600200" y="6248206"/>
            <a:ext cx="4572000" cy="365125"/>
          </a:xfrm>
        </p:spPr>
        <p:txBody>
          <a:bodyPr rtlCol="0"/>
          <a:lstStyle/>
          <a:p>
            <a:r>
              <a:rPr lang="tr-TR" smtClean="0"/>
              <a:t>YZM 403 - Yazılım Proje Yönetimi</a:t>
            </a:r>
            <a:endParaRPr lang="tr-TR"/>
          </a:p>
        </p:txBody>
      </p:sp>
      <p:sp>
        <p:nvSpPr>
          <p:cNvPr id="3" name="2 Resim Yer Tutucusu"/>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tr-TR" smtClean="0"/>
              <a:t>Resim eklemek için simgeyi tıklatın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Başlık Yer Tutucusu"/>
          <p:cNvSpPr>
            <a:spLocks noGrp="1"/>
          </p:cNvSpPr>
          <p:nvPr>
            <p:ph type="title"/>
          </p:nvPr>
        </p:nvSpPr>
        <p:spPr>
          <a:xfrm>
            <a:off x="609600" y="228600"/>
            <a:ext cx="8153400" cy="990600"/>
          </a:xfrm>
          <a:prstGeom prst="rect">
            <a:avLst/>
          </a:prstGeom>
        </p:spPr>
        <p:txBody>
          <a:bodyPr vert="horz" anchor="ctr">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EAD7151B-2DC5-4627-8125-9360063274B3}" type="datetime1">
              <a:rPr lang="tr-TR" smtClean="0"/>
              <a:pPr/>
              <a:t>24.09.2012</a:t>
            </a:fld>
            <a:endParaRPr lang="tr-TR"/>
          </a:p>
        </p:txBody>
      </p:sp>
      <p:sp>
        <p:nvSpPr>
          <p:cNvPr id="3" name="2 Altbilgi Yer Tutucusu"/>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tr-TR" smtClean="0"/>
              <a:t>YZM 403 - Yazılım Proje Yönetimi</a:t>
            </a:r>
            <a:endParaRPr lang="tr-TR"/>
          </a:p>
        </p:txBody>
      </p:sp>
      <p:sp>
        <p:nvSpPr>
          <p:cNvPr id="7" name="6 Dikdörtgen"/>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Dikdörtgen"/>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Slayt Numarası Yer Tutucusu"/>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89D34F3-C30E-42B3-B3FB-7DE9F1DA43CC}"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1 Başlık"/>
          <p:cNvSpPr>
            <a:spLocks noGrp="1"/>
          </p:cNvSpPr>
          <p:nvPr>
            <p:ph type="ctrTitle"/>
          </p:nvPr>
        </p:nvSpPr>
        <p:spPr>
          <a:xfrm>
            <a:off x="104775" y="2062146"/>
            <a:ext cx="8929718" cy="1581168"/>
          </a:xfrm>
        </p:spPr>
        <p:txBody>
          <a:bodyPr>
            <a:normAutofit/>
          </a:bodyPr>
          <a:lstStyle/>
          <a:p>
            <a:pPr algn="ctr"/>
            <a:r>
              <a:rPr lang="tr-TR" sz="3600" dirty="0" smtClean="0">
                <a:latin typeface="Times New Roman" pitchFamily="18" charset="0"/>
                <a:cs typeface="Times New Roman" pitchFamily="18" charset="0"/>
              </a:rPr>
              <a:t>YAZILIM PROJE </a:t>
            </a:r>
            <a:r>
              <a:rPr lang="tr-TR" sz="3600" dirty="0" smtClean="0">
                <a:latin typeface="Times New Roman" pitchFamily="18" charset="0"/>
                <a:cs typeface="Times New Roman" pitchFamily="18" charset="0"/>
              </a:rPr>
              <a:t>YÖNETİMİ</a:t>
            </a:r>
            <a:r>
              <a:rPr lang="tr-TR" sz="2400" dirty="0" smtClean="0">
                <a:latin typeface="Times New Roman" pitchFamily="18" charset="0"/>
                <a:cs typeface="Times New Roman" pitchFamily="18" charset="0"/>
              </a:rPr>
              <a:t/>
            </a:r>
            <a:br>
              <a:rPr lang="tr-TR" sz="2400" dirty="0" smtClean="0">
                <a:latin typeface="Times New Roman" pitchFamily="18" charset="0"/>
                <a:cs typeface="Times New Roman" pitchFamily="18" charset="0"/>
              </a:rPr>
            </a:br>
            <a:r>
              <a:rPr lang="tr-TR" sz="1200" dirty="0" smtClean="0">
                <a:latin typeface="Times New Roman" pitchFamily="18" charset="0"/>
                <a:cs typeface="Times New Roman" pitchFamily="18" charset="0"/>
              </a:rPr>
              <a:t/>
            </a:r>
            <a:br>
              <a:rPr lang="tr-TR" sz="1200" dirty="0" smtClean="0">
                <a:latin typeface="Times New Roman" pitchFamily="18" charset="0"/>
                <a:cs typeface="Times New Roman" pitchFamily="18" charset="0"/>
              </a:rPr>
            </a:br>
            <a:r>
              <a:rPr lang="tr-TR" sz="1800" cap="none" dirty="0" err="1" smtClean="0">
                <a:latin typeface="Times New Roman" pitchFamily="18" charset="0"/>
                <a:cs typeface="Times New Roman" pitchFamily="18" charset="0"/>
              </a:rPr>
              <a:t>Yrd.Doç.Dr</a:t>
            </a:r>
            <a:r>
              <a:rPr lang="tr-TR" sz="1800" cap="none" dirty="0" smtClean="0">
                <a:latin typeface="Times New Roman" pitchFamily="18" charset="0"/>
                <a:cs typeface="Times New Roman" pitchFamily="18" charset="0"/>
              </a:rPr>
              <a:t>. Emin BORANDAĞ</a:t>
            </a:r>
            <a:br>
              <a:rPr lang="tr-TR" sz="1800" cap="none" dirty="0" smtClean="0">
                <a:latin typeface="Times New Roman" pitchFamily="18" charset="0"/>
                <a:cs typeface="Times New Roman" pitchFamily="18" charset="0"/>
              </a:rPr>
            </a:br>
            <a:r>
              <a:rPr lang="tr-TR" sz="1800" cap="none" dirty="0" err="1" smtClean="0">
                <a:latin typeface="Times New Roman" pitchFamily="18" charset="0"/>
                <a:cs typeface="Times New Roman" pitchFamily="18" charset="0"/>
              </a:rPr>
              <a:t>eminb</a:t>
            </a:r>
            <a:r>
              <a:rPr lang="tr-TR" sz="1800" cap="none" dirty="0" smtClean="0">
                <a:latin typeface="Times New Roman" pitchFamily="18" charset="0"/>
                <a:cs typeface="Times New Roman" pitchFamily="18" charset="0"/>
              </a:rPr>
              <a:t>@</a:t>
            </a:r>
            <a:r>
              <a:rPr lang="tr-TR" sz="1800" cap="none" dirty="0" err="1" smtClean="0">
                <a:latin typeface="Times New Roman" pitchFamily="18" charset="0"/>
                <a:cs typeface="Times New Roman" pitchFamily="18" charset="0"/>
              </a:rPr>
              <a:t>maltepe</a:t>
            </a:r>
            <a:r>
              <a:rPr lang="tr-TR" sz="1800" cap="none" dirty="0" smtClean="0">
                <a:latin typeface="Times New Roman" pitchFamily="18" charset="0"/>
                <a:cs typeface="Times New Roman" pitchFamily="18" charset="0"/>
              </a:rPr>
              <a:t>.edu.tr</a:t>
            </a:r>
            <a:endParaRPr lang="tr-TR" sz="3600" cap="none" dirty="0">
              <a:latin typeface="Times New Roman" pitchFamily="18" charset="0"/>
              <a:cs typeface="Times New Roman" pitchFamily="18" charset="0"/>
            </a:endParaRPr>
          </a:p>
        </p:txBody>
      </p:sp>
      <p:sp>
        <p:nvSpPr>
          <p:cNvPr id="5" name="2 Alt Başlık"/>
          <p:cNvSpPr>
            <a:spLocks noGrp="1"/>
          </p:cNvSpPr>
          <p:nvPr>
            <p:ph type="subTitle" idx="1"/>
          </p:nvPr>
        </p:nvSpPr>
        <p:spPr>
          <a:xfrm>
            <a:off x="2362200" y="6050037"/>
            <a:ext cx="6705600" cy="685800"/>
          </a:xfrm>
        </p:spPr>
        <p:txBody>
          <a:bodyPr/>
          <a:lstStyle/>
          <a:p>
            <a:pPr algn="ctr"/>
            <a:r>
              <a:rPr lang="tr-TR" dirty="0" smtClean="0"/>
              <a:t>Maltepe Üniversitesi Mühendislik Fakültesi</a:t>
            </a:r>
            <a:endParaRPr lang="tr-TR" dirty="0"/>
          </a:p>
        </p:txBody>
      </p:sp>
      <p:sp>
        <p:nvSpPr>
          <p:cNvPr id="6" name="2 Alt Başlık"/>
          <p:cNvSpPr txBox="1">
            <a:spLocks/>
          </p:cNvSpPr>
          <p:nvPr/>
        </p:nvSpPr>
        <p:spPr>
          <a:xfrm>
            <a:off x="0" y="6072206"/>
            <a:ext cx="2214546" cy="685800"/>
          </a:xfrm>
          <a:prstGeom prst="rect">
            <a:avLst/>
          </a:prstGeom>
        </p:spPr>
        <p:txBody>
          <a:bodyPr vert="horz" anchor="ctr">
            <a:normAutofit/>
          </a:bodyPr>
          <a:lstStyle/>
          <a:p>
            <a:pPr marL="0" marR="0" lvl="0" indent="0" algn="ctr" defTabSz="914400" rtl="0" eaLnBrk="1" fontAlgn="auto" latinLnBrk="0" hangingPunct="1">
              <a:lnSpc>
                <a:spcPct val="100000"/>
              </a:lnSpc>
              <a:spcBef>
                <a:spcPts val="700"/>
              </a:spcBef>
              <a:spcAft>
                <a:spcPts val="0"/>
              </a:spcAft>
              <a:buClr>
                <a:schemeClr val="accent2"/>
              </a:buClr>
              <a:buSzPct val="60000"/>
              <a:buFont typeface="Wingdings"/>
              <a:buNone/>
              <a:tabLst/>
              <a:defRPr/>
            </a:pPr>
            <a:r>
              <a:rPr lang="tr-TR" sz="2600" dirty="0" smtClean="0">
                <a:solidFill>
                  <a:srgbClr val="FFFFFF"/>
                </a:solidFill>
              </a:rPr>
              <a:t>YZM 403</a:t>
            </a:r>
            <a:endParaRPr kumimoji="0" lang="tr-TR" sz="2600" b="0"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Proje Yönetimi ile İlgili İstatistikler</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637112"/>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A.B.D. projelere her yıl $2.3 trilyon harcamaktadır. </a:t>
            </a:r>
          </a:p>
          <a:p>
            <a:pPr algn="just">
              <a:buSzPct val="100000"/>
              <a:buNone/>
            </a:pPr>
            <a:endParaRPr lang="tr-TR" sz="4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Tüm dünyada ise yaklaşık $10 trilyon harcanmakta.</a:t>
            </a:r>
            <a:r>
              <a:rPr lang="tr-TR" sz="2000" dirty="0" smtClean="0">
                <a:latin typeface="Times New Roman" pitchFamily="18" charset="0"/>
                <a:cs typeface="Times New Roman" pitchFamily="18" charset="0"/>
              </a:rPr>
              <a:t> </a:t>
            </a:r>
          </a:p>
          <a:p>
            <a:pPr algn="just">
              <a:buSzPct val="100000"/>
              <a:buNone/>
            </a:pPr>
            <a:endParaRPr lang="tr-TR" sz="4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Ortalama bir proje yöneticisi yılda $82,000 kazanıyor.</a:t>
            </a:r>
          </a:p>
          <a:p>
            <a:pPr algn="just">
              <a:buSzPct val="100000"/>
              <a:buNone/>
            </a:pPr>
            <a:endParaRPr lang="tr-TR" sz="4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Proje İşletmeciliği Enstitüsü (PMI), 1969 yılında kurulmuştur. 1990 yılına kadar 7.500 üyesi varken 5 yıl sonra 17.000’nin üzerinde üyesi olmuştur. 2001 yılına kadar 86.000 üyeye sahip olup, günümüzde bu rakam 100.000 üyeyi geçmiştir.</a:t>
            </a:r>
          </a:p>
          <a:p>
            <a:pPr algn="just">
              <a:buSzPct val="100000"/>
              <a:buFont typeface="Arial" pitchFamily="34" charset="0"/>
              <a:buChar char="•"/>
            </a:pPr>
            <a:endParaRPr lang="tr-TR" sz="2100" dirty="0" smtClean="0">
              <a:solidFill>
                <a:schemeClr val="tx1">
                  <a:lumMod val="85000"/>
                  <a:lumOff val="15000"/>
                </a:schemeClr>
              </a:solidFill>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10</a:t>
            </a:fld>
            <a:endParaRPr lang="tr-T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Proje Yönetiminin Popülerliği</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637112"/>
          </a:xfrm>
        </p:spPr>
        <p:txBody>
          <a:bodyPr>
            <a:normAutofit/>
          </a:bodyPr>
          <a:lstStyle/>
          <a:p>
            <a:pPr algn="just">
              <a:buSzPct val="100000"/>
              <a:buFont typeface="Arial" pitchFamily="34" charset="0"/>
              <a:buChar char="•"/>
            </a:pPr>
            <a:r>
              <a:rPr lang="tr-TR" sz="2100" dirty="0" smtClean="0">
                <a:solidFill>
                  <a:schemeClr val="tx1">
                    <a:lumMod val="85000"/>
                    <a:lumOff val="15000"/>
                  </a:schemeClr>
                </a:solidFill>
                <a:latin typeface="Times New Roman" pitchFamily="18" charset="0"/>
                <a:cs typeface="Times New Roman" pitchFamily="18" charset="0"/>
              </a:rPr>
              <a:t>Proje yönetiminin son yıllarda  popülaritesinin artmasının bazı nedenleri:</a:t>
            </a:r>
          </a:p>
          <a:p>
            <a:pPr lvl="1" algn="just">
              <a:buSzPct val="100000"/>
              <a:buFont typeface="Arial" pitchFamily="34" charset="0"/>
              <a:buChar char="•"/>
            </a:pPr>
            <a:r>
              <a:rPr lang="tr-TR" sz="1900" dirty="0" smtClean="0">
                <a:solidFill>
                  <a:schemeClr val="tx1">
                    <a:lumMod val="85000"/>
                    <a:lumOff val="15000"/>
                  </a:schemeClr>
                </a:solidFill>
                <a:latin typeface="Times New Roman" pitchFamily="18" charset="0"/>
                <a:cs typeface="Times New Roman" pitchFamily="18" charset="0"/>
              </a:rPr>
              <a:t>Firmalarda çalışan insan kaynağında azalma olmasına rağmen, ortaya çıkarılan işlerin niteliğinde ve kalitesindeki artış (teknolojik  gelişmelerin etkisi),</a:t>
            </a:r>
          </a:p>
          <a:p>
            <a:pPr lvl="1" algn="just">
              <a:buSzPct val="100000"/>
              <a:buFont typeface="Arial" pitchFamily="34" charset="0"/>
              <a:buChar char="•"/>
            </a:pPr>
            <a:r>
              <a:rPr lang="tr-TR" sz="1900" dirty="0" smtClean="0">
                <a:solidFill>
                  <a:schemeClr val="tx1">
                    <a:lumMod val="85000"/>
                    <a:lumOff val="15000"/>
                  </a:schemeClr>
                </a:solidFill>
                <a:latin typeface="Times New Roman" pitchFamily="18" charset="0"/>
                <a:cs typeface="Times New Roman" pitchFamily="18" charset="0"/>
              </a:rPr>
              <a:t>Projelerin daha kapsamlı olmaya başlaması,</a:t>
            </a:r>
          </a:p>
          <a:p>
            <a:pPr lvl="1" algn="just">
              <a:buSzPct val="100000"/>
              <a:buFont typeface="Arial" pitchFamily="34" charset="0"/>
              <a:buChar char="•"/>
            </a:pPr>
            <a:r>
              <a:rPr lang="tr-TR" sz="1900" dirty="0" smtClean="0">
                <a:solidFill>
                  <a:schemeClr val="tx1">
                    <a:lumMod val="85000"/>
                    <a:lumOff val="15000"/>
                  </a:schemeClr>
                </a:solidFill>
                <a:latin typeface="Times New Roman" pitchFamily="18" charset="0"/>
                <a:cs typeface="Times New Roman" pitchFamily="18" charset="0"/>
              </a:rPr>
              <a:t>Küreselleşmenin getirdiği rekabet ortamı,</a:t>
            </a:r>
          </a:p>
          <a:p>
            <a:pPr lvl="1" algn="just">
              <a:buSzPct val="100000"/>
              <a:buFont typeface="Arial" pitchFamily="34" charset="0"/>
              <a:buChar char="•"/>
            </a:pPr>
            <a:r>
              <a:rPr lang="tr-TR" sz="1900" dirty="0" smtClean="0">
                <a:solidFill>
                  <a:schemeClr val="tx1">
                    <a:lumMod val="85000"/>
                    <a:lumOff val="15000"/>
                  </a:schemeClr>
                </a:solidFill>
                <a:latin typeface="Times New Roman" pitchFamily="18" charset="0"/>
                <a:cs typeface="Times New Roman" pitchFamily="18" charset="0"/>
              </a:rPr>
              <a:t>İletişimin daha kolaylaşması,</a:t>
            </a:r>
          </a:p>
          <a:p>
            <a:pPr lvl="1" algn="just">
              <a:buSzPct val="100000"/>
              <a:buFont typeface="Arial" pitchFamily="34" charset="0"/>
              <a:buChar char="•"/>
            </a:pPr>
            <a:r>
              <a:rPr lang="tr-TR" sz="1900" dirty="0" smtClean="0">
                <a:solidFill>
                  <a:schemeClr val="tx1">
                    <a:lumMod val="85000"/>
                    <a:lumOff val="15000"/>
                  </a:schemeClr>
                </a:solidFill>
                <a:latin typeface="Times New Roman" pitchFamily="18" charset="0"/>
                <a:cs typeface="Times New Roman" pitchFamily="18" charset="0"/>
              </a:rPr>
              <a:t>Pazarın genelini devamlı takip eden ve üreticilerin istekleri doğrultusunda yönlendirilebilen müşterilerin etkisi,</a:t>
            </a:r>
          </a:p>
          <a:p>
            <a:pPr lvl="1" algn="just">
              <a:buSzPct val="100000"/>
              <a:buFont typeface="Arial" pitchFamily="34" charset="0"/>
              <a:buChar char="•"/>
            </a:pPr>
            <a:r>
              <a:rPr lang="tr-TR" sz="1900" dirty="0" smtClean="0">
                <a:solidFill>
                  <a:schemeClr val="tx1">
                    <a:lumMod val="85000"/>
                    <a:lumOff val="15000"/>
                  </a:schemeClr>
                </a:solidFill>
                <a:latin typeface="Times New Roman" pitchFamily="18" charset="0"/>
                <a:cs typeface="Times New Roman" pitchFamily="18" charset="0"/>
              </a:rPr>
              <a:t>Çok uluslu iş yapma olanaklarındaki artış,</a:t>
            </a:r>
          </a:p>
          <a:p>
            <a:pPr lvl="1" algn="just">
              <a:buSzPct val="100000"/>
              <a:buFont typeface="Arial" pitchFamily="34" charset="0"/>
              <a:buChar char="•"/>
            </a:pPr>
            <a:r>
              <a:rPr lang="tr-TR" sz="1900" dirty="0" smtClean="0">
                <a:solidFill>
                  <a:schemeClr val="tx1">
                    <a:lumMod val="85000"/>
                    <a:lumOff val="15000"/>
                  </a:schemeClr>
                </a:solidFill>
                <a:latin typeface="Times New Roman" pitchFamily="18" charset="0"/>
                <a:cs typeface="Times New Roman" pitchFamily="18" charset="0"/>
              </a:rPr>
              <a:t>Gelişmeleri merkezden düzenli olarak izleyebilme ve gerekirse müdahale edebilme isteği.</a:t>
            </a: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11</a:t>
            </a:fld>
            <a:endParaRPr lang="tr-T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Yazılım Proje Yönetimi Neler İçerir?</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2447184" cy="4637112"/>
          </a:xfrm>
        </p:spPr>
        <p:txBody>
          <a:bodyPr>
            <a:normAutofit/>
          </a:bodyPr>
          <a:lstStyle/>
          <a:p>
            <a:pPr algn="just">
              <a:buSzPct val="100000"/>
              <a:buFont typeface="Arial" pitchFamily="34" charset="0"/>
              <a:buChar char="•"/>
            </a:pPr>
            <a:r>
              <a:rPr lang="tr-TR" sz="2100" dirty="0" smtClean="0">
                <a:solidFill>
                  <a:srgbClr val="336600"/>
                </a:solidFill>
                <a:effectLst>
                  <a:outerShdw blurRad="38100" dist="38100" dir="2700000" algn="tl">
                    <a:srgbClr val="000000">
                      <a:alpha val="43137"/>
                    </a:srgbClr>
                  </a:outerShdw>
                </a:effectLst>
                <a:latin typeface="Times New Roman" pitchFamily="18" charset="0"/>
                <a:cs typeface="Times New Roman" pitchFamily="18" charset="0"/>
              </a:rPr>
              <a:t>Planlama</a:t>
            </a:r>
          </a:p>
          <a:p>
            <a:pPr algn="just">
              <a:buSzPct val="100000"/>
              <a:buFont typeface="Arial" pitchFamily="34" charset="0"/>
              <a:buChar char="•"/>
            </a:pPr>
            <a:r>
              <a:rPr lang="tr-TR" sz="2100" dirty="0" smtClean="0">
                <a:solidFill>
                  <a:srgbClr val="336600"/>
                </a:solidFill>
                <a:effectLst>
                  <a:outerShdw blurRad="38100" dist="38100" dir="2700000" algn="tl">
                    <a:srgbClr val="000000">
                      <a:alpha val="43137"/>
                    </a:srgbClr>
                  </a:outerShdw>
                </a:effectLst>
                <a:latin typeface="Times New Roman" pitchFamily="18" charset="0"/>
                <a:cs typeface="Times New Roman" pitchFamily="18" charset="0"/>
              </a:rPr>
              <a:t>Organize Etme</a:t>
            </a:r>
          </a:p>
          <a:p>
            <a:pPr algn="just">
              <a:buSzPct val="100000"/>
              <a:buFont typeface="Arial" pitchFamily="34" charset="0"/>
              <a:buChar char="•"/>
            </a:pPr>
            <a:r>
              <a:rPr lang="tr-TR" sz="2100" dirty="0" smtClean="0">
                <a:solidFill>
                  <a:srgbClr val="336600"/>
                </a:solidFill>
                <a:effectLst>
                  <a:outerShdw blurRad="38100" dist="38100" dir="2700000" algn="tl">
                    <a:srgbClr val="000000">
                      <a:alpha val="43137"/>
                    </a:srgbClr>
                  </a:outerShdw>
                </a:effectLst>
                <a:latin typeface="Times New Roman" pitchFamily="18" charset="0"/>
                <a:cs typeface="Times New Roman" pitchFamily="18" charset="0"/>
              </a:rPr>
              <a:t>Kadrolaşma</a:t>
            </a:r>
          </a:p>
          <a:p>
            <a:pPr algn="just">
              <a:buSzPct val="100000"/>
              <a:buFont typeface="Arial" pitchFamily="34" charset="0"/>
              <a:buChar char="•"/>
            </a:pPr>
            <a:r>
              <a:rPr lang="tr-TR" sz="2100" dirty="0" smtClean="0">
                <a:solidFill>
                  <a:srgbClr val="336600"/>
                </a:solidFill>
                <a:effectLst>
                  <a:outerShdw blurRad="38100" dist="38100" dir="2700000" algn="tl">
                    <a:srgbClr val="000000">
                      <a:alpha val="43137"/>
                    </a:srgbClr>
                  </a:outerShdw>
                </a:effectLst>
                <a:latin typeface="Times New Roman" pitchFamily="18" charset="0"/>
                <a:cs typeface="Times New Roman" pitchFamily="18" charset="0"/>
              </a:rPr>
              <a:t>Yönlendirme</a:t>
            </a:r>
          </a:p>
          <a:p>
            <a:pPr algn="just">
              <a:buSzPct val="100000"/>
              <a:buFont typeface="Arial" pitchFamily="34" charset="0"/>
              <a:buChar char="•"/>
            </a:pPr>
            <a:r>
              <a:rPr lang="tr-TR" sz="2100" dirty="0" smtClean="0">
                <a:solidFill>
                  <a:srgbClr val="336600"/>
                </a:solidFill>
                <a:effectLst>
                  <a:outerShdw blurRad="38100" dist="38100" dir="2700000" algn="tl">
                    <a:srgbClr val="000000">
                      <a:alpha val="43137"/>
                    </a:srgbClr>
                  </a:outerShdw>
                </a:effectLst>
                <a:latin typeface="Times New Roman" pitchFamily="18" charset="0"/>
                <a:cs typeface="Times New Roman" pitchFamily="18" charset="0"/>
              </a:rPr>
              <a:t>Görüntüleme</a:t>
            </a:r>
          </a:p>
          <a:p>
            <a:pPr algn="just">
              <a:buSzPct val="100000"/>
              <a:buFont typeface="Arial" pitchFamily="34" charset="0"/>
              <a:buChar char="•"/>
            </a:pPr>
            <a:r>
              <a:rPr lang="tr-TR" sz="2100" dirty="0" smtClean="0">
                <a:solidFill>
                  <a:srgbClr val="336600"/>
                </a:solidFill>
                <a:effectLst>
                  <a:outerShdw blurRad="38100" dist="38100" dir="2700000" algn="tl">
                    <a:srgbClr val="000000">
                      <a:alpha val="43137"/>
                    </a:srgbClr>
                  </a:outerShdw>
                </a:effectLst>
                <a:latin typeface="Times New Roman" pitchFamily="18" charset="0"/>
                <a:cs typeface="Times New Roman" pitchFamily="18" charset="0"/>
              </a:rPr>
              <a:t>Kontrol Etme</a:t>
            </a:r>
          </a:p>
          <a:p>
            <a:pPr algn="just">
              <a:buSzPct val="100000"/>
              <a:buFont typeface="Arial" pitchFamily="34" charset="0"/>
              <a:buChar char="•"/>
            </a:pPr>
            <a:r>
              <a:rPr lang="tr-TR" sz="2100" dirty="0" smtClean="0">
                <a:solidFill>
                  <a:srgbClr val="336600"/>
                </a:solidFill>
                <a:effectLst>
                  <a:outerShdw blurRad="38100" dist="38100" dir="2700000" algn="tl">
                    <a:srgbClr val="000000">
                      <a:alpha val="43137"/>
                    </a:srgbClr>
                  </a:outerShdw>
                </a:effectLst>
                <a:latin typeface="Times New Roman" pitchFamily="18" charset="0"/>
                <a:cs typeface="Times New Roman" pitchFamily="18" charset="0"/>
              </a:rPr>
              <a:t>Yenilik Getirme</a:t>
            </a:r>
          </a:p>
          <a:p>
            <a:pPr algn="just">
              <a:buSzPct val="100000"/>
              <a:buFont typeface="Arial" pitchFamily="34" charset="0"/>
              <a:buChar char="•"/>
            </a:pPr>
            <a:r>
              <a:rPr lang="tr-TR" sz="2100" dirty="0" smtClean="0">
                <a:solidFill>
                  <a:srgbClr val="336600"/>
                </a:solidFill>
                <a:effectLst>
                  <a:outerShdw blurRad="38100" dist="38100" dir="2700000" algn="tl">
                    <a:srgbClr val="000000">
                      <a:alpha val="43137"/>
                    </a:srgbClr>
                  </a:outerShdw>
                </a:effectLst>
                <a:latin typeface="Times New Roman" pitchFamily="18" charset="0"/>
                <a:cs typeface="Times New Roman" pitchFamily="18" charset="0"/>
              </a:rPr>
              <a:t>Temsil Etme</a:t>
            </a: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12</a:t>
            </a:fld>
            <a:endParaRPr lang="tr-TR"/>
          </a:p>
        </p:txBody>
      </p:sp>
      <p:sp>
        <p:nvSpPr>
          <p:cNvPr id="7" name="4 İçerik Yer Tutucusu"/>
          <p:cNvSpPr txBox="1">
            <a:spLocks/>
          </p:cNvSpPr>
          <p:nvPr/>
        </p:nvSpPr>
        <p:spPr>
          <a:xfrm>
            <a:off x="3721552" y="1601504"/>
            <a:ext cx="4896544" cy="4637112"/>
          </a:xfrm>
          <a:prstGeom prst="rect">
            <a:avLst/>
          </a:prstGeom>
        </p:spPr>
        <p:txBody>
          <a:bodyPr vert="horz">
            <a:normAutofit/>
          </a:bodyPr>
          <a:lstStyle/>
          <a:p>
            <a:pPr marL="320040" marR="0" lvl="0" indent="-320040" algn="just" defTabSz="914400" rtl="0" eaLnBrk="1" fontAlgn="auto" latinLnBrk="0" hangingPunct="1">
              <a:lnSpc>
                <a:spcPct val="100000"/>
              </a:lnSpc>
              <a:spcBef>
                <a:spcPts val="700"/>
              </a:spcBef>
              <a:spcAft>
                <a:spcPts val="0"/>
              </a:spcAft>
              <a:buClr>
                <a:schemeClr val="accent2"/>
              </a:buClr>
              <a:buSzPct val="100000"/>
              <a:tabLst/>
              <a:defRPr/>
            </a:pPr>
            <a:r>
              <a:rPr lang="tr-TR" sz="2100" dirty="0" smtClean="0">
                <a:latin typeface="Times New Roman" pitchFamily="18" charset="0"/>
                <a:cs typeface="Times New Roman" pitchFamily="18" charset="0"/>
              </a:rPr>
              <a:t>Yapılacaklara karar verme.</a:t>
            </a:r>
            <a:endParaRPr kumimoji="0" lang="tr-TR" sz="2100" b="0" i="0" u="none" strike="noStrike" kern="1200" cap="none" spc="0" normalizeH="0" baseline="0" noProof="0" dirty="0" smtClean="0">
              <a:ln>
                <a:noFill/>
              </a:ln>
              <a:uLnTx/>
              <a:uFillTx/>
              <a:latin typeface="Times New Roman" pitchFamily="18" charset="0"/>
              <a:ea typeface="+mn-ea"/>
              <a:cs typeface="Times New Roman" pitchFamily="18" charset="0"/>
            </a:endParaRPr>
          </a:p>
          <a:p>
            <a:pPr marL="320040" marR="0" lvl="0" indent="-320040" algn="just" defTabSz="914400" rtl="0" eaLnBrk="1" fontAlgn="auto" latinLnBrk="0" hangingPunct="1">
              <a:lnSpc>
                <a:spcPct val="100000"/>
              </a:lnSpc>
              <a:spcBef>
                <a:spcPts val="700"/>
              </a:spcBef>
              <a:spcAft>
                <a:spcPts val="0"/>
              </a:spcAft>
              <a:buClr>
                <a:schemeClr val="accent2"/>
              </a:buClr>
              <a:buSzPct val="100000"/>
              <a:tabLst/>
              <a:defRPr/>
            </a:pPr>
            <a:r>
              <a:rPr lang="tr-TR" sz="2100" dirty="0" smtClean="0">
                <a:latin typeface="Times New Roman" pitchFamily="18" charset="0"/>
                <a:cs typeface="Times New Roman" pitchFamily="18" charset="0"/>
              </a:rPr>
              <a:t>Gerekli düzenlemeleri yapma</a:t>
            </a:r>
            <a:endParaRPr kumimoji="0" lang="tr-TR" sz="2100" b="0" i="0" u="none" strike="noStrike" kern="1200" cap="none" spc="0" normalizeH="0" baseline="0" noProof="0" dirty="0" smtClean="0">
              <a:ln>
                <a:noFill/>
              </a:ln>
              <a:uLnTx/>
              <a:uFillTx/>
              <a:latin typeface="Times New Roman" pitchFamily="18" charset="0"/>
              <a:ea typeface="+mn-ea"/>
              <a:cs typeface="Times New Roman" pitchFamily="18" charset="0"/>
            </a:endParaRPr>
          </a:p>
          <a:p>
            <a:pPr marL="320040" marR="0" lvl="0" indent="-320040" algn="just" defTabSz="914400" rtl="0" eaLnBrk="1" fontAlgn="auto" latinLnBrk="0" hangingPunct="1">
              <a:lnSpc>
                <a:spcPct val="100000"/>
              </a:lnSpc>
              <a:spcBef>
                <a:spcPts val="700"/>
              </a:spcBef>
              <a:spcAft>
                <a:spcPts val="0"/>
              </a:spcAft>
              <a:buClr>
                <a:schemeClr val="accent2"/>
              </a:buClr>
              <a:buSzPct val="100000"/>
              <a:tabLst/>
              <a:defRPr/>
            </a:pPr>
            <a:r>
              <a:rPr lang="tr-TR" sz="2100" dirty="0" smtClean="0">
                <a:latin typeface="Times New Roman" pitchFamily="18" charset="0"/>
                <a:cs typeface="Times New Roman" pitchFamily="18" charset="0"/>
              </a:rPr>
              <a:t>Yapılacak iş için doğru kişileri seçme</a:t>
            </a:r>
            <a:endParaRPr kumimoji="0" lang="tr-TR" sz="2100" b="0" i="0" u="none" strike="noStrike" kern="1200" cap="none" spc="0" normalizeH="0" baseline="0" noProof="0" dirty="0" smtClean="0">
              <a:ln>
                <a:noFill/>
              </a:ln>
              <a:uLnTx/>
              <a:uFillTx/>
              <a:latin typeface="Times New Roman" pitchFamily="18" charset="0"/>
              <a:ea typeface="+mn-ea"/>
              <a:cs typeface="Times New Roman" pitchFamily="18" charset="0"/>
            </a:endParaRPr>
          </a:p>
          <a:p>
            <a:pPr marL="320040" marR="0" lvl="0" indent="-320040" algn="just" defTabSz="914400" rtl="0" eaLnBrk="1" fontAlgn="auto" latinLnBrk="0" hangingPunct="1">
              <a:lnSpc>
                <a:spcPct val="100000"/>
              </a:lnSpc>
              <a:spcBef>
                <a:spcPts val="700"/>
              </a:spcBef>
              <a:spcAft>
                <a:spcPts val="0"/>
              </a:spcAft>
              <a:buClr>
                <a:schemeClr val="accent2"/>
              </a:buClr>
              <a:buSzPct val="100000"/>
              <a:tabLst/>
              <a:defRPr/>
            </a:pPr>
            <a:r>
              <a:rPr lang="tr-TR" sz="2100" dirty="0" smtClean="0">
                <a:latin typeface="Times New Roman" pitchFamily="18" charset="0"/>
                <a:cs typeface="Times New Roman" pitchFamily="18" charset="0"/>
              </a:rPr>
              <a:t>Gerekli talimatların verilmesi</a:t>
            </a:r>
            <a:endParaRPr kumimoji="0" lang="tr-TR" sz="2100" b="0" i="0" u="none" strike="noStrike" kern="1200" cap="none" spc="0" normalizeH="0" baseline="0" noProof="0" dirty="0" smtClean="0">
              <a:ln>
                <a:noFill/>
              </a:ln>
              <a:uLnTx/>
              <a:uFillTx/>
              <a:latin typeface="Times New Roman" pitchFamily="18" charset="0"/>
              <a:ea typeface="+mn-ea"/>
              <a:cs typeface="Times New Roman" pitchFamily="18" charset="0"/>
            </a:endParaRPr>
          </a:p>
          <a:p>
            <a:pPr marL="320040" marR="0" lvl="0" indent="-320040" algn="just" defTabSz="914400" rtl="0" eaLnBrk="1" fontAlgn="auto" latinLnBrk="0" hangingPunct="1">
              <a:lnSpc>
                <a:spcPct val="100000"/>
              </a:lnSpc>
              <a:spcBef>
                <a:spcPts val="700"/>
              </a:spcBef>
              <a:spcAft>
                <a:spcPts val="0"/>
              </a:spcAft>
              <a:buClr>
                <a:schemeClr val="accent2"/>
              </a:buClr>
              <a:buSzPct val="100000"/>
              <a:tabLst/>
              <a:defRPr/>
            </a:pPr>
            <a:r>
              <a:rPr lang="tr-TR" sz="2100" dirty="0" smtClean="0">
                <a:latin typeface="Times New Roman" pitchFamily="18" charset="0"/>
                <a:cs typeface="Times New Roman" pitchFamily="18" charset="0"/>
              </a:rPr>
              <a:t>İşlemin izlenerek kontrol edilmesi</a:t>
            </a:r>
            <a:endParaRPr kumimoji="0" lang="tr-TR" sz="2100" b="0" i="0" u="none" strike="noStrike" kern="1200" cap="none" spc="0" normalizeH="0" baseline="0" noProof="0" dirty="0" smtClean="0">
              <a:ln>
                <a:noFill/>
              </a:ln>
              <a:uLnTx/>
              <a:uFillTx/>
              <a:latin typeface="Times New Roman" pitchFamily="18" charset="0"/>
              <a:ea typeface="+mn-ea"/>
              <a:cs typeface="Times New Roman" pitchFamily="18" charset="0"/>
            </a:endParaRPr>
          </a:p>
          <a:p>
            <a:pPr marL="320040" marR="0" lvl="0" indent="-320040" algn="just" defTabSz="914400" rtl="0" eaLnBrk="1" fontAlgn="auto" latinLnBrk="0" hangingPunct="1">
              <a:lnSpc>
                <a:spcPct val="100000"/>
              </a:lnSpc>
              <a:spcBef>
                <a:spcPts val="700"/>
              </a:spcBef>
              <a:spcAft>
                <a:spcPts val="0"/>
              </a:spcAft>
              <a:buClr>
                <a:schemeClr val="accent2"/>
              </a:buClr>
              <a:buSzPct val="100000"/>
              <a:tabLst/>
              <a:defRPr/>
            </a:pPr>
            <a:r>
              <a:rPr lang="tr-TR" sz="2100" dirty="0" smtClean="0">
                <a:latin typeface="Times New Roman" pitchFamily="18" charset="0"/>
                <a:cs typeface="Times New Roman" pitchFamily="18" charset="0"/>
              </a:rPr>
              <a:t>Aksaklıklara karşı tedbir alma</a:t>
            </a:r>
            <a:endParaRPr kumimoji="0" lang="tr-TR" sz="2100" b="0" i="0" u="none" strike="noStrike" kern="1200" cap="none" spc="0" normalizeH="0" baseline="0" noProof="0" dirty="0" smtClean="0">
              <a:ln>
                <a:noFill/>
              </a:ln>
              <a:uLnTx/>
              <a:uFillTx/>
              <a:latin typeface="Times New Roman" pitchFamily="18" charset="0"/>
              <a:ea typeface="+mn-ea"/>
              <a:cs typeface="Times New Roman" pitchFamily="18" charset="0"/>
            </a:endParaRPr>
          </a:p>
          <a:p>
            <a:pPr marL="320040" marR="0" lvl="0" indent="-320040" algn="just" defTabSz="914400" rtl="0" eaLnBrk="1" fontAlgn="auto" latinLnBrk="0" hangingPunct="1">
              <a:lnSpc>
                <a:spcPct val="100000"/>
              </a:lnSpc>
              <a:spcBef>
                <a:spcPts val="700"/>
              </a:spcBef>
              <a:spcAft>
                <a:spcPts val="0"/>
              </a:spcAft>
              <a:buClr>
                <a:schemeClr val="accent2"/>
              </a:buClr>
              <a:buSzPct val="100000"/>
              <a:tabLst/>
              <a:defRPr/>
            </a:pPr>
            <a:r>
              <a:rPr kumimoji="0" lang="tr-TR" sz="2100" b="0" i="0" u="none" strike="noStrike" kern="1200" cap="none" spc="0" normalizeH="0" baseline="0" noProof="0" dirty="0" smtClean="0">
                <a:ln>
                  <a:noFill/>
                </a:ln>
                <a:uLnTx/>
                <a:uFillTx/>
                <a:latin typeface="Times New Roman" pitchFamily="18" charset="0"/>
                <a:ea typeface="+mn-ea"/>
                <a:cs typeface="Times New Roman" pitchFamily="18" charset="0"/>
              </a:rPr>
              <a:t>Yeni</a:t>
            </a:r>
            <a:r>
              <a:rPr kumimoji="0" lang="tr-TR" sz="2100" b="0" i="0" u="none" strike="noStrike" kern="1200" cap="none" spc="0" normalizeH="0" noProof="0" dirty="0" smtClean="0">
                <a:ln>
                  <a:noFill/>
                </a:ln>
                <a:uLnTx/>
                <a:uFillTx/>
                <a:latin typeface="Times New Roman" pitchFamily="18" charset="0"/>
                <a:ea typeface="+mn-ea"/>
                <a:cs typeface="Times New Roman" pitchFamily="18" charset="0"/>
              </a:rPr>
              <a:t> çözümler önerme</a:t>
            </a:r>
            <a:endParaRPr kumimoji="0" lang="tr-TR" sz="2100" b="0" i="0" u="none" strike="noStrike" kern="1200" cap="none" spc="0" normalizeH="0" baseline="0" noProof="0" dirty="0" smtClean="0">
              <a:ln>
                <a:noFill/>
              </a:ln>
              <a:uLnTx/>
              <a:uFillTx/>
              <a:latin typeface="Times New Roman" pitchFamily="18" charset="0"/>
              <a:ea typeface="+mn-ea"/>
              <a:cs typeface="Times New Roman" pitchFamily="18" charset="0"/>
            </a:endParaRPr>
          </a:p>
          <a:p>
            <a:pPr marL="320040" marR="0" lvl="0" indent="-320040" algn="just" defTabSz="914400" rtl="0" eaLnBrk="1" fontAlgn="auto" latinLnBrk="0" hangingPunct="1">
              <a:lnSpc>
                <a:spcPct val="100000"/>
              </a:lnSpc>
              <a:spcBef>
                <a:spcPts val="700"/>
              </a:spcBef>
              <a:spcAft>
                <a:spcPts val="0"/>
              </a:spcAft>
              <a:buClr>
                <a:schemeClr val="accent2"/>
              </a:buClr>
              <a:buSzPct val="100000"/>
              <a:tabLst/>
              <a:defRPr/>
            </a:pPr>
            <a:r>
              <a:rPr lang="tr-TR" sz="2100" noProof="0" dirty="0" smtClean="0">
                <a:latin typeface="Times New Roman" pitchFamily="18" charset="0"/>
                <a:cs typeface="Times New Roman" pitchFamily="18" charset="0"/>
              </a:rPr>
              <a:t>Kullanıcılarla iletişim kurma</a:t>
            </a:r>
            <a:endParaRPr kumimoji="0" lang="tr-TR" sz="2100" b="0" i="0" u="none" strike="noStrike" kern="1200" cap="none" spc="0" normalizeH="0" baseline="0" noProof="0" dirty="0" smtClean="0">
              <a:ln>
                <a:noFill/>
              </a:ln>
              <a:uLnTx/>
              <a:uFillTx/>
              <a:latin typeface="Times New Roman" pitchFamily="18" charset="0"/>
              <a:ea typeface="+mn-ea"/>
              <a:cs typeface="Times New Roman" pitchFamily="18" charset="0"/>
            </a:endParaRPr>
          </a:p>
        </p:txBody>
      </p:sp>
      <p:cxnSp>
        <p:nvCxnSpPr>
          <p:cNvPr id="9" name="8 Düz Ok Bağlayıcısı"/>
          <p:cNvCxnSpPr/>
          <p:nvPr/>
        </p:nvCxnSpPr>
        <p:spPr>
          <a:xfrm>
            <a:off x="2915816" y="1844824"/>
            <a:ext cx="72008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1" name="10 Düz Ok Bağlayıcısı"/>
          <p:cNvCxnSpPr/>
          <p:nvPr/>
        </p:nvCxnSpPr>
        <p:spPr>
          <a:xfrm>
            <a:off x="2915816" y="2232160"/>
            <a:ext cx="72008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2" name="11 Düz Ok Bağlayıcısı"/>
          <p:cNvCxnSpPr/>
          <p:nvPr/>
        </p:nvCxnSpPr>
        <p:spPr>
          <a:xfrm>
            <a:off x="2919584" y="2654328"/>
            <a:ext cx="72008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3" name="12 Düz Ok Bağlayıcısı"/>
          <p:cNvCxnSpPr/>
          <p:nvPr/>
        </p:nvCxnSpPr>
        <p:spPr>
          <a:xfrm>
            <a:off x="2915816" y="3068960"/>
            <a:ext cx="72008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4" name="13 Düz Ok Bağlayıcısı"/>
          <p:cNvCxnSpPr/>
          <p:nvPr/>
        </p:nvCxnSpPr>
        <p:spPr>
          <a:xfrm>
            <a:off x="2915816" y="3460064"/>
            <a:ext cx="72008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5" name="14 Düz Ok Bağlayıcısı"/>
          <p:cNvCxnSpPr/>
          <p:nvPr/>
        </p:nvCxnSpPr>
        <p:spPr>
          <a:xfrm>
            <a:off x="2915816" y="3874696"/>
            <a:ext cx="72008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6" name="15 Düz Ok Bağlayıcısı"/>
          <p:cNvCxnSpPr/>
          <p:nvPr/>
        </p:nvCxnSpPr>
        <p:spPr>
          <a:xfrm>
            <a:off x="2915816" y="4293096"/>
            <a:ext cx="72008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7" name="16 Düz Ok Bağlayıcısı"/>
          <p:cNvCxnSpPr/>
          <p:nvPr/>
        </p:nvCxnSpPr>
        <p:spPr>
          <a:xfrm>
            <a:off x="2915816" y="4680432"/>
            <a:ext cx="72008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i="1" dirty="0" smtClean="0">
                <a:solidFill>
                  <a:srgbClr val="336600"/>
                </a:solidFill>
                <a:effectLst>
                  <a:outerShdw blurRad="38100" dist="38100" dir="2700000" algn="tl">
                    <a:srgbClr val="000000">
                      <a:alpha val="43137"/>
                    </a:srgbClr>
                  </a:outerShdw>
                </a:effectLst>
                <a:latin typeface="Times New Roman" pitchFamily="18" charset="0"/>
                <a:cs typeface="Times New Roman" pitchFamily="18" charset="0"/>
              </a:rPr>
              <a:t>Yazılım Projelerinin Diğer Projelerden Farkları </a:t>
            </a:r>
            <a:endParaRPr lang="tr-TR" sz="3200" i="1" dirty="0">
              <a:solidFill>
                <a:srgbClr val="3366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637112"/>
          </a:xfrm>
        </p:spPr>
        <p:txBody>
          <a:bodyPr>
            <a:normAutofit/>
          </a:bodyPr>
          <a:lstStyle/>
          <a:p>
            <a:pPr algn="just">
              <a:buSzPct val="100000"/>
              <a:buFont typeface="Arial" pitchFamily="34" charset="0"/>
              <a:buChar char="•"/>
            </a:pPr>
            <a:r>
              <a:rPr lang="tr-TR" sz="2100" dirty="0" smtClean="0">
                <a:solidFill>
                  <a:schemeClr val="tx1">
                    <a:lumMod val="85000"/>
                    <a:lumOff val="15000"/>
                  </a:schemeClr>
                </a:solidFill>
                <a:latin typeface="Times New Roman" pitchFamily="18" charset="0"/>
                <a:cs typeface="Times New Roman" pitchFamily="18" charset="0"/>
              </a:rPr>
              <a:t>Yazılım projelerini diğer projelerden ayıran özellikler:</a:t>
            </a:r>
          </a:p>
          <a:p>
            <a:pPr algn="just">
              <a:buSzPct val="100000"/>
              <a:buNone/>
            </a:pPr>
            <a:endParaRPr lang="tr-TR" sz="600" dirty="0" smtClean="0">
              <a:solidFill>
                <a:schemeClr val="tx1">
                  <a:lumMod val="85000"/>
                  <a:lumOff val="15000"/>
                </a:schemeClr>
              </a:solidFill>
              <a:latin typeface="Times New Roman" pitchFamily="18" charset="0"/>
              <a:cs typeface="Times New Roman" pitchFamily="18" charset="0"/>
            </a:endParaRPr>
          </a:p>
          <a:p>
            <a:pPr lvl="1" algn="just">
              <a:buSzPct val="100000"/>
              <a:buFont typeface="Arial" pitchFamily="34" charset="0"/>
              <a:buChar char="•"/>
            </a:pPr>
            <a:r>
              <a:rPr lang="tr-TR" sz="19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Görünmezlik (</a:t>
            </a:r>
            <a:r>
              <a:rPr lang="en-US" sz="19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Invisibility</a:t>
            </a:r>
            <a:r>
              <a:rPr lang="tr-TR" sz="19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tr-TR" sz="1900" dirty="0" smtClean="0">
                <a:solidFill>
                  <a:schemeClr val="tx1">
                    <a:lumMod val="85000"/>
                    <a:lumOff val="15000"/>
                  </a:schemeClr>
                </a:solidFill>
                <a:latin typeface="Times New Roman" pitchFamily="18" charset="0"/>
                <a:cs typeface="Times New Roman" pitchFamily="18" charset="0"/>
              </a:rPr>
              <a:t>Bina, köprü gibi bir inşaat projesi yapıldığı sırada görünürdür, ancak bir yazılım projesi görünür değildir.</a:t>
            </a:r>
          </a:p>
          <a:p>
            <a:pPr lvl="1" algn="just">
              <a:buSzPct val="100000"/>
              <a:buNone/>
            </a:pPr>
            <a:endParaRPr lang="tr-TR" sz="600" dirty="0" smtClean="0">
              <a:solidFill>
                <a:schemeClr val="tx1">
                  <a:lumMod val="85000"/>
                  <a:lumOff val="15000"/>
                </a:schemeClr>
              </a:solidFill>
              <a:latin typeface="Times New Roman" pitchFamily="18" charset="0"/>
              <a:cs typeface="Times New Roman" pitchFamily="18" charset="0"/>
            </a:endParaRPr>
          </a:p>
          <a:p>
            <a:pPr lvl="1" algn="just">
              <a:buSzPct val="100000"/>
              <a:buFont typeface="Arial" pitchFamily="34" charset="0"/>
              <a:buChar char="•"/>
            </a:pPr>
            <a:r>
              <a:rPr lang="tr-TR" sz="19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Karmaşıklık (</a:t>
            </a:r>
            <a:r>
              <a:rPr lang="en-US" sz="19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Complexity</a:t>
            </a:r>
            <a:r>
              <a:rPr lang="tr-TR" sz="19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tr-TR" sz="1900" dirty="0" smtClean="0">
                <a:solidFill>
                  <a:schemeClr val="tx1">
                    <a:lumMod val="85000"/>
                    <a:lumOff val="15000"/>
                  </a:schemeClr>
                </a:solidFill>
                <a:latin typeface="Times New Roman" pitchFamily="18" charset="0"/>
                <a:cs typeface="Times New Roman" pitchFamily="18" charset="0"/>
              </a:rPr>
              <a:t>Yazılım ürünleri yapılan harcamalar göz önünde bulundurulduğunda, diğer projelere göre daha karmaşıktır.</a:t>
            </a:r>
          </a:p>
          <a:p>
            <a:pPr lvl="1" algn="just">
              <a:buSzPct val="100000"/>
              <a:buNone/>
            </a:pPr>
            <a:endParaRPr lang="tr-TR" sz="600" dirty="0" smtClean="0">
              <a:solidFill>
                <a:schemeClr val="tx1">
                  <a:lumMod val="85000"/>
                  <a:lumOff val="15000"/>
                </a:schemeClr>
              </a:solidFill>
              <a:latin typeface="Times New Roman" pitchFamily="18" charset="0"/>
              <a:cs typeface="Times New Roman" pitchFamily="18" charset="0"/>
            </a:endParaRPr>
          </a:p>
          <a:p>
            <a:pPr lvl="1" algn="just">
              <a:buSzPct val="100000"/>
              <a:buFont typeface="Arial" pitchFamily="34" charset="0"/>
              <a:buChar char="•"/>
            </a:pPr>
            <a:r>
              <a:rPr lang="tr-TR" sz="19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Uygunluk (</a:t>
            </a:r>
            <a:r>
              <a:rPr lang="en-US" sz="19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Conformity</a:t>
            </a:r>
            <a:r>
              <a:rPr lang="tr-TR" sz="19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tr-TR" sz="1900" dirty="0" smtClean="0">
                <a:solidFill>
                  <a:schemeClr val="tx1">
                    <a:lumMod val="85000"/>
                    <a:lumOff val="15000"/>
                  </a:schemeClr>
                </a:solidFill>
                <a:latin typeface="Times New Roman" pitchFamily="18" charset="0"/>
                <a:cs typeface="Times New Roman" pitchFamily="18" charset="0"/>
              </a:rPr>
              <a:t>Fiziksel sistemler belli malzemeler kullanılarak yapılır, ancak hepsinin sabit belli kuralları vardır. Yazılım projelerinde amaç müşteri istekleri ile uygunluktur.</a:t>
            </a:r>
          </a:p>
          <a:p>
            <a:pPr lvl="1" algn="just">
              <a:buSzPct val="100000"/>
              <a:buNone/>
            </a:pPr>
            <a:endParaRPr lang="tr-TR" sz="600" dirty="0" smtClean="0">
              <a:solidFill>
                <a:schemeClr val="tx1">
                  <a:lumMod val="85000"/>
                  <a:lumOff val="15000"/>
                </a:schemeClr>
              </a:solidFill>
              <a:latin typeface="Times New Roman" pitchFamily="18" charset="0"/>
              <a:cs typeface="Times New Roman" pitchFamily="18" charset="0"/>
            </a:endParaRPr>
          </a:p>
          <a:p>
            <a:pPr lvl="1" algn="just">
              <a:buSzPct val="100000"/>
              <a:buFont typeface="Arial" pitchFamily="34" charset="0"/>
              <a:buChar char="•"/>
            </a:pPr>
            <a:r>
              <a:rPr lang="tr-TR" sz="19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Esneklik (</a:t>
            </a:r>
            <a:r>
              <a:rPr lang="en-US" sz="19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Flexibility</a:t>
            </a:r>
            <a:r>
              <a:rPr lang="tr-TR" sz="19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tr-TR" sz="1900" dirty="0" smtClean="0">
                <a:solidFill>
                  <a:schemeClr val="tx1">
                    <a:lumMod val="85000"/>
                    <a:lumOff val="15000"/>
                  </a:schemeClr>
                </a:solidFill>
                <a:latin typeface="Times New Roman" pitchFamily="18" charset="0"/>
                <a:cs typeface="Times New Roman" pitchFamily="18" charset="0"/>
              </a:rPr>
              <a:t>Yazılım ürünlerinde kolayca değişiklik yapılabilmesi esneklik sağlar.</a:t>
            </a: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13</a:t>
            </a:fld>
            <a:endParaRPr lang="tr-T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i="1" dirty="0" smtClean="0">
                <a:solidFill>
                  <a:srgbClr val="336600"/>
                </a:solidFill>
                <a:effectLst>
                  <a:outerShdw blurRad="38100" dist="38100" dir="2700000" algn="tl">
                    <a:srgbClr val="000000">
                      <a:alpha val="43137"/>
                    </a:srgbClr>
                  </a:outerShdw>
                </a:effectLst>
                <a:latin typeface="Times New Roman" pitchFamily="18" charset="0"/>
                <a:cs typeface="Times New Roman" pitchFamily="18" charset="0"/>
              </a:rPr>
              <a:t>Yazılım Proje Yönetimi ile İlgili Bir Araştırma</a:t>
            </a:r>
            <a:endParaRPr lang="tr-TR" sz="3200" i="1" dirty="0">
              <a:solidFill>
                <a:srgbClr val="3366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637112"/>
          </a:xfrm>
        </p:spPr>
        <p:txBody>
          <a:bodyPr>
            <a:normAutofit/>
          </a:bodyPr>
          <a:lstStyle/>
          <a:p>
            <a:pPr algn="just">
              <a:buSzPct val="100000"/>
              <a:buFont typeface="Arial" pitchFamily="34" charset="0"/>
              <a:buChar char="•"/>
            </a:pPr>
            <a:r>
              <a:rPr lang="tr-TR" sz="2100" dirty="0" smtClean="0">
                <a:solidFill>
                  <a:schemeClr val="tx1">
                    <a:lumMod val="85000"/>
                    <a:lumOff val="15000"/>
                  </a:schemeClr>
                </a:solidFill>
                <a:latin typeface="Times New Roman" pitchFamily="18" charset="0"/>
                <a:cs typeface="Times New Roman" pitchFamily="18" charset="0"/>
              </a:rPr>
              <a:t>Amerika’da </a:t>
            </a:r>
            <a:r>
              <a:rPr lang="tr-TR" sz="2100" dirty="0" err="1" smtClean="0">
                <a:solidFill>
                  <a:schemeClr val="tx1">
                    <a:lumMod val="85000"/>
                    <a:lumOff val="15000"/>
                  </a:schemeClr>
                </a:solidFill>
                <a:latin typeface="Times New Roman" pitchFamily="18" charset="0"/>
                <a:cs typeface="Times New Roman" pitchFamily="18" charset="0"/>
              </a:rPr>
              <a:t>Standish</a:t>
            </a:r>
            <a:r>
              <a:rPr lang="tr-TR" sz="2100" dirty="0" smtClean="0">
                <a:solidFill>
                  <a:schemeClr val="tx1">
                    <a:lumMod val="85000"/>
                    <a:lumOff val="15000"/>
                  </a:schemeClr>
                </a:solidFill>
                <a:latin typeface="Times New Roman" pitchFamily="18" charset="0"/>
                <a:cs typeface="Times New Roman" pitchFamily="18" charset="0"/>
              </a:rPr>
              <a:t> </a:t>
            </a:r>
            <a:r>
              <a:rPr lang="tr-TR" sz="2100" dirty="0" err="1" smtClean="0">
                <a:solidFill>
                  <a:schemeClr val="tx1">
                    <a:lumMod val="85000"/>
                    <a:lumOff val="15000"/>
                  </a:schemeClr>
                </a:solidFill>
                <a:latin typeface="Times New Roman" pitchFamily="18" charset="0"/>
                <a:cs typeface="Times New Roman" pitchFamily="18" charset="0"/>
              </a:rPr>
              <a:t>Group</a:t>
            </a:r>
            <a:r>
              <a:rPr lang="tr-TR" sz="2100" dirty="0" smtClean="0">
                <a:solidFill>
                  <a:schemeClr val="tx1">
                    <a:lumMod val="85000"/>
                    <a:lumOff val="15000"/>
                  </a:schemeClr>
                </a:solidFill>
                <a:latin typeface="Times New Roman" pitchFamily="18" charset="0"/>
                <a:cs typeface="Times New Roman" pitchFamily="18" charset="0"/>
              </a:rPr>
              <a:t> tarafından yapılan bir araştırmaya göre yazılım projelerinin:</a:t>
            </a:r>
          </a:p>
          <a:p>
            <a:pPr lvl="1" algn="just">
              <a:buSzPct val="100000"/>
              <a:buFont typeface="Arial" pitchFamily="34" charset="0"/>
              <a:buChar char="•"/>
            </a:pPr>
            <a:r>
              <a:rPr lang="tr-TR" sz="1900" dirty="0" smtClean="0">
                <a:solidFill>
                  <a:schemeClr val="tx1">
                    <a:lumMod val="85000"/>
                    <a:lumOff val="15000"/>
                  </a:schemeClr>
                </a:solidFill>
                <a:latin typeface="Times New Roman" pitchFamily="18" charset="0"/>
                <a:cs typeface="Times New Roman" pitchFamily="18" charset="0"/>
              </a:rPr>
              <a:t>%33’ü bitmeden iptal edilmekte,</a:t>
            </a:r>
          </a:p>
          <a:p>
            <a:pPr lvl="1" algn="just">
              <a:buSzPct val="100000"/>
              <a:buFont typeface="Arial" pitchFamily="34" charset="0"/>
              <a:buChar char="•"/>
            </a:pPr>
            <a:r>
              <a:rPr lang="tr-TR" sz="1900" dirty="0" smtClean="0">
                <a:solidFill>
                  <a:schemeClr val="tx1">
                    <a:lumMod val="85000"/>
                    <a:lumOff val="15000"/>
                  </a:schemeClr>
                </a:solidFill>
                <a:latin typeface="Times New Roman" pitchFamily="18" charset="0"/>
                <a:cs typeface="Times New Roman" pitchFamily="18" charset="0"/>
              </a:rPr>
              <a:t>%53’ünde maliyet tahminleri % 189 oranında aşılmakta,</a:t>
            </a:r>
          </a:p>
          <a:p>
            <a:pPr lvl="1" algn="just">
              <a:buSzPct val="100000"/>
              <a:buFont typeface="Arial" pitchFamily="34" charset="0"/>
              <a:buChar char="•"/>
            </a:pPr>
            <a:r>
              <a:rPr lang="tr-TR" sz="1900" dirty="0" smtClean="0">
                <a:solidFill>
                  <a:schemeClr val="tx1">
                    <a:lumMod val="85000"/>
                    <a:lumOff val="15000"/>
                  </a:schemeClr>
                </a:solidFill>
                <a:latin typeface="Times New Roman" pitchFamily="18" charset="0"/>
                <a:cs typeface="Times New Roman" pitchFamily="18" charset="0"/>
              </a:rPr>
              <a:t>proje süre aşımı ortalama olarak % 222 oranında olmaktadır.</a:t>
            </a:r>
          </a:p>
          <a:p>
            <a:pPr lvl="1" algn="just">
              <a:buSzPct val="100000"/>
              <a:buNone/>
            </a:pPr>
            <a:endParaRPr lang="tr-TR" sz="800" dirty="0" smtClean="0">
              <a:solidFill>
                <a:schemeClr val="tx1">
                  <a:lumMod val="85000"/>
                  <a:lumOff val="15000"/>
                </a:schemeClr>
              </a:solidFill>
              <a:latin typeface="Times New Roman" pitchFamily="18" charset="0"/>
              <a:cs typeface="Times New Roman" pitchFamily="18" charset="0"/>
            </a:endParaRPr>
          </a:p>
          <a:p>
            <a:pPr algn="just">
              <a:buSzPct val="100000"/>
              <a:buFont typeface="Arial" pitchFamily="34" charset="0"/>
              <a:buChar char="•"/>
            </a:pPr>
            <a:r>
              <a:rPr lang="tr-TR" sz="2100" dirty="0" smtClean="0">
                <a:solidFill>
                  <a:schemeClr val="tx1">
                    <a:lumMod val="85000"/>
                    <a:lumOff val="15000"/>
                  </a:schemeClr>
                </a:solidFill>
                <a:latin typeface="Times New Roman" pitchFamily="18" charset="0"/>
                <a:cs typeface="Times New Roman" pitchFamily="18" charset="0"/>
              </a:rPr>
              <a:t>Sebepler:</a:t>
            </a:r>
          </a:p>
          <a:p>
            <a:pPr lvl="1" algn="just">
              <a:buSzPct val="100000"/>
              <a:buFont typeface="Arial" pitchFamily="34" charset="0"/>
              <a:buChar char="•"/>
            </a:pPr>
            <a:r>
              <a:rPr lang="tr-TR" sz="1900" dirty="0" smtClean="0">
                <a:solidFill>
                  <a:schemeClr val="tx1">
                    <a:lumMod val="85000"/>
                    <a:lumOff val="15000"/>
                  </a:schemeClr>
                </a:solidFill>
                <a:latin typeface="Times New Roman" pitchFamily="18" charset="0"/>
                <a:cs typeface="Times New Roman" pitchFamily="18" charset="0"/>
              </a:rPr>
              <a:t>Hedeflerdeki belirsizlikler,</a:t>
            </a:r>
          </a:p>
          <a:p>
            <a:pPr lvl="1" algn="just">
              <a:buSzPct val="100000"/>
              <a:buFont typeface="Arial" pitchFamily="34" charset="0"/>
              <a:buChar char="•"/>
            </a:pPr>
            <a:r>
              <a:rPr lang="tr-TR" sz="1900" dirty="0" smtClean="0">
                <a:solidFill>
                  <a:schemeClr val="tx1">
                    <a:lumMod val="85000"/>
                    <a:lumOff val="15000"/>
                  </a:schemeClr>
                </a:solidFill>
                <a:latin typeface="Times New Roman" pitchFamily="18" charset="0"/>
                <a:cs typeface="Times New Roman" pitchFamily="18" charset="0"/>
              </a:rPr>
              <a:t>Kötü planlama,</a:t>
            </a:r>
          </a:p>
          <a:p>
            <a:pPr lvl="1" algn="just">
              <a:buSzPct val="100000"/>
              <a:buFont typeface="Arial" pitchFamily="34" charset="0"/>
              <a:buChar char="•"/>
            </a:pPr>
            <a:r>
              <a:rPr lang="tr-TR" sz="1900" dirty="0" smtClean="0">
                <a:solidFill>
                  <a:schemeClr val="tx1">
                    <a:lumMod val="85000"/>
                    <a:lumOff val="15000"/>
                  </a:schemeClr>
                </a:solidFill>
                <a:latin typeface="Times New Roman" pitchFamily="18" charset="0"/>
                <a:cs typeface="Times New Roman" pitchFamily="18" charset="0"/>
              </a:rPr>
              <a:t>Teknolojideki yenilikler,</a:t>
            </a:r>
          </a:p>
          <a:p>
            <a:pPr lvl="1" algn="just">
              <a:buSzPct val="100000"/>
              <a:buFont typeface="Arial" pitchFamily="34" charset="0"/>
              <a:buChar char="•"/>
            </a:pPr>
            <a:r>
              <a:rPr lang="tr-TR" sz="1900" dirty="0" smtClean="0">
                <a:solidFill>
                  <a:schemeClr val="tx1">
                    <a:lumMod val="85000"/>
                    <a:lumOff val="15000"/>
                  </a:schemeClr>
                </a:solidFill>
                <a:latin typeface="Times New Roman" pitchFamily="18" charset="0"/>
                <a:cs typeface="Times New Roman" pitchFamily="18" charset="0"/>
              </a:rPr>
              <a:t>Proje yönetim yöntemi eksikliği,</a:t>
            </a:r>
          </a:p>
          <a:p>
            <a:pPr lvl="1" algn="just">
              <a:buSzPct val="100000"/>
              <a:buFont typeface="Arial" pitchFamily="34" charset="0"/>
              <a:buChar char="•"/>
            </a:pPr>
            <a:r>
              <a:rPr lang="tr-TR" sz="1900" dirty="0" smtClean="0">
                <a:solidFill>
                  <a:schemeClr val="tx1">
                    <a:lumMod val="85000"/>
                    <a:lumOff val="15000"/>
                  </a:schemeClr>
                </a:solidFill>
                <a:latin typeface="Times New Roman" pitchFamily="18" charset="0"/>
                <a:cs typeface="Times New Roman" pitchFamily="18" charset="0"/>
              </a:rPr>
              <a:t>Yetersiz çalışan sayısı.</a:t>
            </a: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14</a:t>
            </a:fld>
            <a:endParaRPr lang="tr-T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40978" y="228600"/>
            <a:ext cx="8429684" cy="990600"/>
          </a:xfrm>
        </p:spPr>
        <p:txBody>
          <a:bodyPr>
            <a:noAutofit/>
          </a:bodyPr>
          <a:lstStyle/>
          <a:p>
            <a:r>
              <a:rPr lang="tr-TR" sz="3500" dirty="0" smtClean="0">
                <a:latin typeface="Times New Roman" pitchFamily="18" charset="0"/>
                <a:cs typeface="Times New Roman" pitchFamily="18" charset="0"/>
              </a:rPr>
              <a:t>Sözleşme Yönetimi ve Teknik Proje Yönetimi</a:t>
            </a: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15</a:t>
            </a:fld>
            <a:endParaRPr lang="tr-TR"/>
          </a:p>
        </p:txBody>
      </p:sp>
      <p:sp>
        <p:nvSpPr>
          <p:cNvPr id="5" name="4 İçerik Yer Tutucusu"/>
          <p:cNvSpPr>
            <a:spLocks noGrp="1"/>
          </p:cNvSpPr>
          <p:nvPr>
            <p:ph sz="quarter" idx="1"/>
          </p:nvPr>
        </p:nvSpPr>
        <p:spPr>
          <a:xfrm>
            <a:off x="612648" y="1600200"/>
            <a:ext cx="7888442" cy="4637112"/>
          </a:xfrm>
        </p:spPr>
        <p:txBody>
          <a:bodyPr>
            <a:normAutofit/>
          </a:bodyPr>
          <a:lstStyle/>
          <a:p>
            <a:pPr algn="just">
              <a:buSzPct val="100000"/>
              <a:buFont typeface="Arial" pitchFamily="34" charset="0"/>
              <a:buChar char="•"/>
            </a:pPr>
            <a:r>
              <a:rPr lang="tr-TR" sz="2100" dirty="0" smtClean="0">
                <a:solidFill>
                  <a:schemeClr val="tx1">
                    <a:lumMod val="85000"/>
                    <a:lumOff val="15000"/>
                  </a:schemeClr>
                </a:solidFill>
                <a:latin typeface="Times New Roman" pitchFamily="18" charset="0"/>
                <a:cs typeface="Times New Roman" pitchFamily="18" charset="0"/>
              </a:rPr>
              <a:t>Kurum-içi projeler (</a:t>
            </a:r>
            <a:r>
              <a:rPr lang="en-US" sz="2100" dirty="0" smtClean="0">
                <a:solidFill>
                  <a:schemeClr val="tx1">
                    <a:lumMod val="85000"/>
                    <a:lumOff val="15000"/>
                  </a:schemeClr>
                </a:solidFill>
                <a:latin typeface="Times New Roman" pitchFamily="18" charset="0"/>
                <a:cs typeface="Times New Roman" pitchFamily="18" charset="0"/>
              </a:rPr>
              <a:t>in-house projects</a:t>
            </a:r>
            <a:r>
              <a:rPr lang="tr-TR" sz="2100" dirty="0" smtClean="0">
                <a:solidFill>
                  <a:schemeClr val="tx1">
                    <a:lumMod val="85000"/>
                    <a:lumOff val="15000"/>
                  </a:schemeClr>
                </a:solidFill>
                <a:latin typeface="Times New Roman" pitchFamily="18" charset="0"/>
                <a:cs typeface="Times New Roman" pitchFamily="18" charset="0"/>
              </a:rPr>
              <a:t>), kurumun ihtiyaçları  doğrultusunda kullanıcılar ile geliştiricilerin ortaklaşa çalışması sonucu ortaya çıkan projelerdir. Kurumlar bu tür projelerde genellikle sözleşmeli programcılardan yararlanırlar. Kurum ile geliştirici yazılım firması arasında sözleşme yapılmaktadır.</a:t>
            </a:r>
          </a:p>
          <a:p>
            <a:pPr algn="just">
              <a:buSzPct val="100000"/>
              <a:buNone/>
            </a:pPr>
            <a:endParaRPr lang="tr-TR" sz="600" dirty="0" smtClean="0">
              <a:solidFill>
                <a:schemeClr val="tx1">
                  <a:lumMod val="85000"/>
                  <a:lumOff val="15000"/>
                </a:schemeClr>
              </a:solidFill>
              <a:latin typeface="Times New Roman" pitchFamily="18" charset="0"/>
              <a:cs typeface="Times New Roman" pitchFamily="18" charset="0"/>
            </a:endParaRPr>
          </a:p>
          <a:p>
            <a:pPr algn="just">
              <a:buSzPct val="100000"/>
              <a:buFont typeface="Arial" pitchFamily="34" charset="0"/>
              <a:buChar char="•"/>
            </a:pPr>
            <a:r>
              <a:rPr lang="tr-TR" sz="2100" dirty="0" smtClean="0">
                <a:solidFill>
                  <a:schemeClr val="tx1">
                    <a:lumMod val="85000"/>
                    <a:lumOff val="15000"/>
                  </a:schemeClr>
                </a:solidFill>
                <a:latin typeface="Times New Roman" pitchFamily="18" charset="0"/>
                <a:cs typeface="Times New Roman" pitchFamily="18" charset="0"/>
              </a:rPr>
              <a:t>Ayrıca kurumlar bu tür projeler için, hem yapılan sözleşmeyi denetleyecek hem de proje için teknik kararları alabilecek bir kişiyi “proje yöneticisi” olarak belirlemektedir. </a:t>
            </a:r>
          </a:p>
          <a:p>
            <a:pPr algn="just">
              <a:buSzPct val="100000"/>
              <a:buNone/>
            </a:pPr>
            <a:endParaRPr lang="tr-TR" sz="600" dirty="0" smtClean="0">
              <a:solidFill>
                <a:schemeClr val="tx1">
                  <a:lumMod val="85000"/>
                  <a:lumOff val="15000"/>
                </a:schemeClr>
              </a:solidFill>
              <a:latin typeface="Times New Roman" pitchFamily="18" charset="0"/>
              <a:cs typeface="Times New Roman" pitchFamily="18" charset="0"/>
            </a:endParaRPr>
          </a:p>
          <a:p>
            <a:pPr algn="just">
              <a:buSzPct val="100000"/>
              <a:buFont typeface="Arial" pitchFamily="34" charset="0"/>
              <a:buChar char="•"/>
            </a:pPr>
            <a:r>
              <a:rPr lang="tr-TR" sz="2100" dirty="0" smtClean="0">
                <a:solidFill>
                  <a:schemeClr val="tx1">
                    <a:lumMod val="85000"/>
                    <a:lumOff val="15000"/>
                  </a:schemeClr>
                </a:solidFill>
                <a:latin typeface="Times New Roman" pitchFamily="18" charset="0"/>
                <a:cs typeface="Times New Roman" pitchFamily="18" charset="0"/>
              </a:rPr>
              <a:t>Bu sayede geliştirilen projenin, müşteri gereksinimlerini karşılaması, zamanında ve bütçesinde tamamlanmasına çalışılır.</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40978" y="228600"/>
            <a:ext cx="8429684" cy="990600"/>
          </a:xfrm>
        </p:spPr>
        <p:txBody>
          <a:bodyPr>
            <a:noAutofit/>
          </a:bodyPr>
          <a:lstStyle/>
          <a:p>
            <a:r>
              <a:rPr lang="tr-TR" sz="3200" dirty="0" smtClean="0">
                <a:latin typeface="Times New Roman" pitchFamily="18" charset="0"/>
                <a:cs typeface="Times New Roman" pitchFamily="18" charset="0"/>
              </a:rPr>
              <a:t>Yazılım Proje Yönetimi Kapsamındaki Faaliyetler</a:t>
            </a:r>
            <a:endParaRPr lang="tr-TR" sz="32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1971676"/>
          </a:xfrm>
        </p:spPr>
        <p:txBody>
          <a:bodyPr>
            <a:normAutofit/>
          </a:bodyPr>
          <a:lstStyle/>
          <a:p>
            <a:pPr algn="just">
              <a:buSzPct val="100000"/>
              <a:buFont typeface="Arial" pitchFamily="34" charset="0"/>
              <a:buChar char="•"/>
            </a:pPr>
            <a:r>
              <a:rPr lang="tr-TR" sz="2100" dirty="0" smtClean="0">
                <a:solidFill>
                  <a:schemeClr val="tx1">
                    <a:lumMod val="85000"/>
                    <a:lumOff val="15000"/>
                  </a:schemeClr>
                </a:solidFill>
                <a:latin typeface="Times New Roman" pitchFamily="18" charset="0"/>
                <a:cs typeface="Times New Roman" pitchFamily="18" charset="0"/>
              </a:rPr>
              <a:t>Genellikle yeni bir sistemin geliştirilmesine yönelik olarak üç temel adım vardır:</a:t>
            </a:r>
          </a:p>
          <a:p>
            <a:pPr lvl="1" algn="just">
              <a:buSzPct val="100000"/>
              <a:buFont typeface="Arial" pitchFamily="34" charset="0"/>
              <a:buChar char="•"/>
            </a:pPr>
            <a:r>
              <a:rPr lang="tr-TR" sz="1900" dirty="0" smtClean="0">
                <a:solidFill>
                  <a:schemeClr val="tx1">
                    <a:lumMod val="85000"/>
                    <a:lumOff val="15000"/>
                  </a:schemeClr>
                </a:solidFill>
                <a:latin typeface="Times New Roman" pitchFamily="18" charset="0"/>
                <a:cs typeface="Times New Roman" pitchFamily="18" charset="0"/>
              </a:rPr>
              <a:t>Fizibilite Çalışması,</a:t>
            </a:r>
          </a:p>
          <a:p>
            <a:pPr lvl="1" algn="just">
              <a:buSzPct val="100000"/>
              <a:buFont typeface="Arial" pitchFamily="34" charset="0"/>
              <a:buChar char="•"/>
            </a:pPr>
            <a:r>
              <a:rPr lang="tr-TR" sz="1900" dirty="0" smtClean="0">
                <a:solidFill>
                  <a:schemeClr val="tx1">
                    <a:lumMod val="85000"/>
                    <a:lumOff val="15000"/>
                  </a:schemeClr>
                </a:solidFill>
                <a:latin typeface="Times New Roman" pitchFamily="18" charset="0"/>
                <a:cs typeface="Times New Roman" pitchFamily="18" charset="0"/>
              </a:rPr>
              <a:t>Planlama,</a:t>
            </a:r>
          </a:p>
          <a:p>
            <a:pPr lvl="1" algn="just">
              <a:buSzPct val="100000"/>
              <a:buFont typeface="Arial" pitchFamily="34" charset="0"/>
              <a:buChar char="•"/>
            </a:pPr>
            <a:r>
              <a:rPr lang="tr-TR" sz="1900" dirty="0" smtClean="0">
                <a:solidFill>
                  <a:schemeClr val="tx1">
                    <a:lumMod val="85000"/>
                    <a:lumOff val="15000"/>
                  </a:schemeClr>
                </a:solidFill>
                <a:latin typeface="Times New Roman" pitchFamily="18" charset="0"/>
                <a:cs typeface="Times New Roman" pitchFamily="18" charset="0"/>
              </a:rPr>
              <a:t>Projenin Yürütülmesi.</a:t>
            </a: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16</a:t>
            </a:fld>
            <a:endParaRPr lang="tr-TR"/>
          </a:p>
        </p:txBody>
      </p:sp>
      <p:pic>
        <p:nvPicPr>
          <p:cNvPr id="1026" name="Picture 2"/>
          <p:cNvPicPr>
            <a:picLocks noChangeAspect="1" noChangeArrowheads="1"/>
          </p:cNvPicPr>
          <p:nvPr/>
        </p:nvPicPr>
        <p:blipFill>
          <a:blip r:embed="rId3" cstate="print"/>
          <a:srcRect/>
          <a:stretch>
            <a:fillRect/>
          </a:stretch>
        </p:blipFill>
        <p:spPr bwMode="auto">
          <a:xfrm>
            <a:off x="4071934" y="2428868"/>
            <a:ext cx="4229357" cy="28813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40978" y="228600"/>
            <a:ext cx="8429684" cy="990600"/>
          </a:xfrm>
        </p:spPr>
        <p:txBody>
          <a:bodyPr>
            <a:noAutofit/>
          </a:bodyPr>
          <a:lstStyle/>
          <a:p>
            <a:r>
              <a:rPr lang="tr-TR" sz="32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Fizibilite Çalışması</a:t>
            </a:r>
            <a:endParaRPr lang="tr-TR" sz="3200"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114816"/>
          </a:xfrm>
        </p:spPr>
        <p:txBody>
          <a:bodyPr>
            <a:normAutofit/>
          </a:bodyPr>
          <a:lstStyle/>
          <a:p>
            <a:pPr algn="just">
              <a:buSzPct val="100000"/>
              <a:buFont typeface="Arial" pitchFamily="34" charset="0"/>
              <a:buChar char="•"/>
            </a:pPr>
            <a:r>
              <a:rPr lang="tr-TR" sz="2100" dirty="0" smtClean="0">
                <a:solidFill>
                  <a:schemeClr val="tx1">
                    <a:lumMod val="85000"/>
                    <a:lumOff val="15000"/>
                  </a:schemeClr>
                </a:solidFill>
                <a:latin typeface="Times New Roman" pitchFamily="18" charset="0"/>
                <a:cs typeface="Times New Roman" pitchFamily="18" charset="0"/>
              </a:rPr>
              <a:t>Proje çalışmasına başlanmasına karar verilen bir ön çalışmadır.</a:t>
            </a:r>
          </a:p>
          <a:p>
            <a:pPr algn="just">
              <a:buSzPct val="100000"/>
              <a:buNone/>
            </a:pPr>
            <a:endParaRPr lang="tr-TR" sz="600" dirty="0" smtClean="0">
              <a:solidFill>
                <a:schemeClr val="tx1">
                  <a:lumMod val="85000"/>
                  <a:lumOff val="15000"/>
                </a:schemeClr>
              </a:solidFill>
              <a:latin typeface="Times New Roman" pitchFamily="18" charset="0"/>
              <a:cs typeface="Times New Roman" pitchFamily="18" charset="0"/>
            </a:endParaRPr>
          </a:p>
          <a:p>
            <a:pPr algn="just">
              <a:buSzPct val="100000"/>
              <a:buFont typeface="Arial" pitchFamily="34" charset="0"/>
              <a:buChar char="•"/>
            </a:pPr>
            <a:r>
              <a:rPr lang="tr-TR" sz="2100" dirty="0" smtClean="0">
                <a:solidFill>
                  <a:schemeClr val="tx1">
                    <a:lumMod val="85000"/>
                    <a:lumOff val="15000"/>
                  </a:schemeClr>
                </a:solidFill>
                <a:latin typeface="Times New Roman" pitchFamily="18" charset="0"/>
                <a:cs typeface="Times New Roman" pitchFamily="18" charset="0"/>
              </a:rPr>
              <a:t>Gereksinimler toplanır, geliştirme ve işletim giderleri ile yeni sistemin getirileri belirlenir.</a:t>
            </a:r>
          </a:p>
          <a:p>
            <a:pPr algn="just">
              <a:buSzPct val="100000"/>
              <a:buNone/>
            </a:pPr>
            <a:endParaRPr lang="tr-TR" sz="600" dirty="0" smtClean="0">
              <a:solidFill>
                <a:schemeClr val="tx1">
                  <a:lumMod val="85000"/>
                  <a:lumOff val="15000"/>
                </a:schemeClr>
              </a:solidFill>
              <a:latin typeface="Times New Roman" pitchFamily="18" charset="0"/>
              <a:cs typeface="Times New Roman" pitchFamily="18" charset="0"/>
            </a:endParaRPr>
          </a:p>
          <a:p>
            <a:pPr algn="just">
              <a:buSzPct val="100000"/>
              <a:buFont typeface="Arial" pitchFamily="34" charset="0"/>
              <a:buChar char="•"/>
            </a:pPr>
            <a:r>
              <a:rPr lang="tr-TR" sz="2100" dirty="0" smtClean="0">
                <a:solidFill>
                  <a:schemeClr val="tx1">
                    <a:lumMod val="85000"/>
                    <a:lumOff val="15000"/>
                  </a:schemeClr>
                </a:solidFill>
                <a:latin typeface="Times New Roman" pitchFamily="18" charset="0"/>
                <a:cs typeface="Times New Roman" pitchFamily="18" charset="0"/>
              </a:rPr>
              <a:t>Büyük sistemlerdeki fizibilite çalışması ayrı bir proje gibi yürütülür.</a:t>
            </a:r>
          </a:p>
          <a:p>
            <a:pPr algn="just">
              <a:buSzPct val="100000"/>
              <a:buNone/>
            </a:pPr>
            <a:endParaRPr lang="tr-TR" sz="600" dirty="0" smtClean="0">
              <a:solidFill>
                <a:schemeClr val="tx1">
                  <a:lumMod val="85000"/>
                  <a:lumOff val="15000"/>
                </a:schemeClr>
              </a:solidFill>
              <a:latin typeface="Times New Roman" pitchFamily="18" charset="0"/>
              <a:cs typeface="Times New Roman" pitchFamily="18" charset="0"/>
            </a:endParaRPr>
          </a:p>
          <a:p>
            <a:pPr algn="just">
              <a:buSzPct val="100000"/>
              <a:buFont typeface="Arial" pitchFamily="34" charset="0"/>
              <a:buChar char="•"/>
            </a:pPr>
            <a:r>
              <a:rPr lang="tr-TR" sz="2100" dirty="0" smtClean="0">
                <a:solidFill>
                  <a:schemeClr val="tx1">
                    <a:lumMod val="85000"/>
                    <a:lumOff val="15000"/>
                  </a:schemeClr>
                </a:solidFill>
                <a:latin typeface="Times New Roman" pitchFamily="18" charset="0"/>
                <a:cs typeface="Times New Roman" pitchFamily="18" charset="0"/>
              </a:rPr>
              <a:t>Yapılan çalışma, yazılım geliştirmenin gereklilik ve önceliklerinin belirlendiği bir stratejik planlama gibidir.</a:t>
            </a: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17</a:t>
            </a:fld>
            <a:endParaRPr lang="tr-T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40978" y="228600"/>
            <a:ext cx="8429684" cy="990600"/>
          </a:xfrm>
        </p:spPr>
        <p:txBody>
          <a:bodyPr>
            <a:noAutofit/>
          </a:bodyPr>
          <a:lstStyle/>
          <a:p>
            <a:r>
              <a:rPr lang="tr-TR" sz="32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Planlama</a:t>
            </a:r>
            <a:endParaRPr lang="tr-TR" sz="3200"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114816"/>
          </a:xfrm>
        </p:spPr>
        <p:txBody>
          <a:bodyPr>
            <a:normAutofit/>
          </a:bodyPr>
          <a:lstStyle/>
          <a:p>
            <a:pPr algn="just">
              <a:buSzPct val="100000"/>
              <a:buFont typeface="Arial" pitchFamily="34" charset="0"/>
              <a:buChar char="•"/>
            </a:pPr>
            <a:r>
              <a:rPr lang="tr-TR" sz="2100" dirty="0" smtClean="0">
                <a:solidFill>
                  <a:schemeClr val="tx1">
                    <a:lumMod val="85000"/>
                    <a:lumOff val="15000"/>
                  </a:schemeClr>
                </a:solidFill>
                <a:latin typeface="Times New Roman" pitchFamily="18" charset="0"/>
                <a:cs typeface="Times New Roman" pitchFamily="18" charset="0"/>
              </a:rPr>
              <a:t>Fizibilite çalışması projenin yapılabilir olduğunu gösteriyorsa planlama çalışmalarına geçilir.</a:t>
            </a:r>
          </a:p>
          <a:p>
            <a:pPr algn="just">
              <a:buSzPct val="100000"/>
              <a:buNone/>
            </a:pPr>
            <a:endParaRPr lang="tr-TR" sz="600" dirty="0" smtClean="0">
              <a:solidFill>
                <a:schemeClr val="tx1">
                  <a:lumMod val="85000"/>
                  <a:lumOff val="15000"/>
                </a:schemeClr>
              </a:solidFill>
              <a:latin typeface="Times New Roman" pitchFamily="18" charset="0"/>
              <a:cs typeface="Times New Roman" pitchFamily="18" charset="0"/>
            </a:endParaRPr>
          </a:p>
          <a:p>
            <a:pPr algn="just">
              <a:buSzPct val="100000"/>
              <a:buFont typeface="Arial" pitchFamily="34" charset="0"/>
              <a:buChar char="•"/>
            </a:pPr>
            <a:r>
              <a:rPr lang="tr-TR" sz="2100" dirty="0" smtClean="0">
                <a:solidFill>
                  <a:schemeClr val="tx1">
                    <a:lumMod val="85000"/>
                    <a:lumOff val="15000"/>
                  </a:schemeClr>
                </a:solidFill>
                <a:latin typeface="Times New Roman" pitchFamily="18" charset="0"/>
                <a:cs typeface="Times New Roman" pitchFamily="18" charset="0"/>
              </a:rPr>
              <a:t>Büyük bir proje için detaylı planlama baştan yapılmaz, proje o aşamalara geldikçe detaylı planlama yapılır.</a:t>
            </a:r>
          </a:p>
          <a:p>
            <a:pPr algn="just">
              <a:buSzPct val="100000"/>
              <a:buNone/>
            </a:pPr>
            <a:endParaRPr lang="tr-TR" sz="600" dirty="0" smtClean="0">
              <a:solidFill>
                <a:schemeClr val="tx1">
                  <a:lumMod val="85000"/>
                  <a:lumOff val="15000"/>
                </a:schemeClr>
              </a:solidFill>
              <a:latin typeface="Times New Roman" pitchFamily="18" charset="0"/>
              <a:cs typeface="Times New Roman" pitchFamily="18" charset="0"/>
            </a:endParaRPr>
          </a:p>
          <a:p>
            <a:pPr algn="just">
              <a:buSzPct val="100000"/>
              <a:buFont typeface="Arial" pitchFamily="34" charset="0"/>
              <a:buChar char="•"/>
            </a:pPr>
            <a:r>
              <a:rPr lang="tr-TR" sz="2100" dirty="0" smtClean="0">
                <a:solidFill>
                  <a:schemeClr val="tx1">
                    <a:lumMod val="85000"/>
                    <a:lumOff val="15000"/>
                  </a:schemeClr>
                </a:solidFill>
                <a:latin typeface="Times New Roman" pitchFamily="18" charset="0"/>
                <a:cs typeface="Times New Roman" pitchFamily="18" charset="0"/>
              </a:rPr>
              <a:t>Bunun sebebi, proje aşamaları için daha doğru ve detaylı bilgiler ancak başlama aşamasına gelindiğinde elde edilir.</a:t>
            </a: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18</a:t>
            </a:fld>
            <a:endParaRPr lang="tr-T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40978" y="228600"/>
            <a:ext cx="8429684" cy="990600"/>
          </a:xfrm>
        </p:spPr>
        <p:txBody>
          <a:bodyPr>
            <a:noAutofit/>
          </a:bodyPr>
          <a:lstStyle/>
          <a:p>
            <a:r>
              <a:rPr lang="tr-TR" sz="32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Projenin Yürütülmesi</a:t>
            </a:r>
            <a:endParaRPr lang="tr-TR" sz="3200"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114816"/>
          </a:xfrm>
        </p:spPr>
        <p:txBody>
          <a:bodyPr>
            <a:normAutofit/>
          </a:bodyPr>
          <a:lstStyle/>
          <a:p>
            <a:pPr algn="just">
              <a:buSzPct val="100000"/>
              <a:buFont typeface="Arial" pitchFamily="34" charset="0"/>
              <a:buChar char="•"/>
            </a:pPr>
            <a:r>
              <a:rPr lang="tr-TR" sz="2100" dirty="0" smtClean="0">
                <a:solidFill>
                  <a:schemeClr val="tx1">
                    <a:lumMod val="85000"/>
                    <a:lumOff val="15000"/>
                  </a:schemeClr>
                </a:solidFill>
                <a:latin typeface="Times New Roman" pitchFamily="18" charset="0"/>
                <a:cs typeface="Times New Roman" pitchFamily="18" charset="0"/>
              </a:rPr>
              <a:t>Planlama aşamasını takiben projenin yürütülmesine geçilir.</a:t>
            </a:r>
          </a:p>
          <a:p>
            <a:pPr algn="just">
              <a:buSzPct val="100000"/>
              <a:buNone/>
            </a:pPr>
            <a:endParaRPr lang="tr-TR" sz="600" dirty="0" smtClean="0">
              <a:solidFill>
                <a:schemeClr val="tx1">
                  <a:lumMod val="85000"/>
                  <a:lumOff val="15000"/>
                </a:schemeClr>
              </a:solidFill>
              <a:latin typeface="Times New Roman" pitchFamily="18" charset="0"/>
              <a:cs typeface="Times New Roman" pitchFamily="18" charset="0"/>
            </a:endParaRPr>
          </a:p>
          <a:p>
            <a:pPr algn="just">
              <a:buSzPct val="100000"/>
              <a:buFont typeface="Arial" pitchFamily="34" charset="0"/>
              <a:buChar char="•"/>
            </a:pPr>
            <a:r>
              <a:rPr lang="tr-TR" sz="2100" dirty="0" smtClean="0">
                <a:solidFill>
                  <a:schemeClr val="tx1">
                    <a:lumMod val="85000"/>
                    <a:lumOff val="15000"/>
                  </a:schemeClr>
                </a:solidFill>
                <a:latin typeface="Times New Roman" pitchFamily="18" charset="0"/>
                <a:cs typeface="Times New Roman" pitchFamily="18" charset="0"/>
              </a:rPr>
              <a:t>Projenin yürütülmesi tasarım ve gerçekleştirme alt safhalarını içerir.</a:t>
            </a:r>
          </a:p>
          <a:p>
            <a:pPr algn="just">
              <a:buSzPct val="100000"/>
              <a:buNone/>
            </a:pPr>
            <a:endParaRPr lang="tr-TR" sz="600" dirty="0" smtClean="0">
              <a:solidFill>
                <a:schemeClr val="tx1">
                  <a:lumMod val="85000"/>
                  <a:lumOff val="15000"/>
                </a:schemeClr>
              </a:solidFill>
              <a:latin typeface="Times New Roman" pitchFamily="18" charset="0"/>
              <a:cs typeface="Times New Roman" pitchFamily="18" charset="0"/>
            </a:endParaRPr>
          </a:p>
          <a:p>
            <a:pPr algn="just">
              <a:buSzPct val="100000"/>
              <a:buFont typeface="Arial" pitchFamily="34" charset="0"/>
              <a:buChar char="•"/>
            </a:pPr>
            <a:r>
              <a:rPr lang="tr-TR" sz="2100" dirty="0" smtClean="0">
                <a:solidFill>
                  <a:schemeClr val="tx1">
                    <a:lumMod val="85000"/>
                    <a:lumOff val="15000"/>
                  </a:schemeClr>
                </a:solidFill>
                <a:latin typeface="Times New Roman" pitchFamily="18" charset="0"/>
                <a:cs typeface="Times New Roman" pitchFamily="18" charset="0"/>
              </a:rPr>
              <a:t>Planlama ve tasarım arasındaki fark:</a:t>
            </a:r>
          </a:p>
          <a:p>
            <a:pPr lvl="1" algn="just">
              <a:buSzPct val="100000"/>
              <a:buFont typeface="Arial" pitchFamily="34" charset="0"/>
              <a:buChar char="•"/>
            </a:pPr>
            <a:r>
              <a:rPr lang="tr-TR" sz="1800" dirty="0" smtClean="0">
                <a:solidFill>
                  <a:schemeClr val="tx1">
                    <a:lumMod val="85000"/>
                    <a:lumOff val="15000"/>
                  </a:schemeClr>
                </a:solidFill>
                <a:latin typeface="Times New Roman" pitchFamily="18" charset="0"/>
                <a:cs typeface="Times New Roman" pitchFamily="18" charset="0"/>
              </a:rPr>
              <a:t>Planlama ürünler için yürütülmesi gerekli aktiviteleri içerir, tasarım ise kullanıcı arayüzü, iç mimari gibi dıştan görülen yüzünü içerir.</a:t>
            </a:r>
          </a:p>
          <a:p>
            <a:pPr lvl="1" algn="just">
              <a:buSzPct val="100000"/>
              <a:buNone/>
            </a:pPr>
            <a:endParaRPr lang="tr-TR" sz="600" dirty="0" smtClean="0">
              <a:solidFill>
                <a:schemeClr val="tx1">
                  <a:lumMod val="85000"/>
                  <a:lumOff val="15000"/>
                </a:schemeClr>
              </a:solidFill>
              <a:latin typeface="Times New Roman" pitchFamily="18" charset="0"/>
              <a:cs typeface="Times New Roman" pitchFamily="18" charset="0"/>
            </a:endParaRPr>
          </a:p>
          <a:p>
            <a:pPr algn="just">
              <a:buSzPct val="100000"/>
              <a:buFont typeface="Arial" pitchFamily="34" charset="0"/>
              <a:buChar char="•"/>
            </a:pPr>
            <a:r>
              <a:rPr lang="tr-TR" sz="2100" dirty="0" smtClean="0">
                <a:solidFill>
                  <a:schemeClr val="tx1">
                    <a:lumMod val="85000"/>
                    <a:lumOff val="15000"/>
                  </a:schemeClr>
                </a:solidFill>
                <a:latin typeface="Times New Roman" pitchFamily="18" charset="0"/>
                <a:cs typeface="Times New Roman" pitchFamily="18" charset="0"/>
              </a:rPr>
              <a:t>Detaylı seviyede tasarım kararları planlama kararlarını etkilediği için bu iki kavram karıştırılmaktadır.</a:t>
            </a: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19</a:t>
            </a:fld>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648" y="228600"/>
            <a:ext cx="8031318" cy="990600"/>
          </a:xfrm>
        </p:spPr>
        <p:txBody>
          <a:bodyPr>
            <a:normAutofit/>
          </a:bodyPr>
          <a:lstStyle/>
          <a:p>
            <a:pPr algn="ctr"/>
            <a:r>
              <a:rPr lang="tr-TR" sz="3600" b="1" dirty="0" smtClean="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1. BÖLÜM</a:t>
            </a:r>
            <a:endParaRPr lang="tr-TR" sz="3600" b="1" dirty="0">
              <a:solidFill>
                <a:schemeClr val="accent1">
                  <a:lumMod val="50000"/>
                </a:schemeClr>
              </a:solidFill>
              <a:effectLst>
                <a:outerShdw blurRad="38100" dist="38100" dir="2700000" algn="tl">
                  <a:srgbClr val="000000">
                    <a:alpha val="43137"/>
                  </a:srgbClr>
                </a:outerShdw>
              </a:effectLst>
            </a:endParaRPr>
          </a:p>
        </p:txBody>
      </p:sp>
      <p:sp>
        <p:nvSpPr>
          <p:cNvPr id="4" name="2 İçerik Yer Tutucusu"/>
          <p:cNvSpPr>
            <a:spLocks noGrp="1"/>
          </p:cNvSpPr>
          <p:nvPr>
            <p:ph sz="quarter" idx="1"/>
          </p:nvPr>
        </p:nvSpPr>
        <p:spPr>
          <a:xfrm>
            <a:off x="571472" y="3362692"/>
            <a:ext cx="8081962" cy="642372"/>
          </a:xfrm>
        </p:spPr>
        <p:txBody>
          <a:bodyPr>
            <a:normAutofit/>
          </a:bodyPr>
          <a:lstStyle/>
          <a:p>
            <a:pPr marL="0" indent="0" algn="ctr">
              <a:buNone/>
            </a:pPr>
            <a:r>
              <a:rPr lang="tr-TR" sz="3400" b="1" dirty="0" smtClean="0">
                <a:solidFill>
                  <a:schemeClr val="accent4">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YAZILIM PROJE YÖNETİMİNE GİRİŞ</a:t>
            </a:r>
            <a:endParaRPr lang="tr-TR" sz="3400" b="1" dirty="0">
              <a:solidFill>
                <a:schemeClr val="accent4">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6 Altbilgi Yer Tutucusu"/>
          <p:cNvSpPr>
            <a:spLocks noGrp="1"/>
          </p:cNvSpPr>
          <p:nvPr>
            <p:ph type="ftr" sz="quarter" idx="11"/>
          </p:nvPr>
        </p:nvSpPr>
        <p:spPr/>
        <p:txBody>
          <a:bodyPr/>
          <a:lstStyle/>
          <a:p>
            <a:r>
              <a:rPr lang="tr-TR" dirty="0" smtClean="0">
                <a:latin typeface="Times New Roman" pitchFamily="18" charset="0"/>
                <a:cs typeface="Times New Roman" pitchFamily="18" charset="0"/>
              </a:rPr>
              <a:t>YZM 403 - Yazılım Proje Yönetimi</a:t>
            </a:r>
            <a:endParaRPr lang="tr-TR" dirty="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a:t>
            </a:fld>
            <a:endParaRPr lang="tr-T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40978" y="228600"/>
            <a:ext cx="8429684" cy="990600"/>
          </a:xfrm>
        </p:spPr>
        <p:txBody>
          <a:bodyPr>
            <a:noAutofit/>
          </a:bodyPr>
          <a:lstStyle/>
          <a:p>
            <a:r>
              <a:rPr lang="tr-TR" sz="32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ISO 12207 Yazılım Geliştirme Yaşam Döngüsü</a:t>
            </a:r>
            <a:endParaRPr lang="tr-TR" sz="3200"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20</a:t>
            </a:fld>
            <a:endParaRPr lang="tr-TR"/>
          </a:p>
        </p:txBody>
      </p:sp>
      <p:graphicFrame>
        <p:nvGraphicFramePr>
          <p:cNvPr id="9" name="8 Diyagram"/>
          <p:cNvGraphicFramePr/>
          <p:nvPr/>
        </p:nvGraphicFramePr>
        <p:xfrm>
          <a:off x="1907704" y="1772816"/>
          <a:ext cx="5328592" cy="3816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40978" y="228600"/>
            <a:ext cx="8429684" cy="990600"/>
          </a:xfrm>
        </p:spPr>
        <p:txBody>
          <a:bodyPr>
            <a:noAutofit/>
          </a:bodyPr>
          <a:lstStyle/>
          <a:p>
            <a:r>
              <a:rPr lang="tr-TR" sz="32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Gereksinim Analizi</a:t>
            </a:r>
            <a:endParaRPr lang="tr-TR" sz="3200"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349080"/>
          </a:xfrm>
        </p:spPr>
        <p:txBody>
          <a:bodyPr>
            <a:normAutofit/>
          </a:bodyPr>
          <a:lstStyle/>
          <a:p>
            <a:pPr algn="just">
              <a:buSzPct val="100000"/>
              <a:buFont typeface="Arial" pitchFamily="34" charset="0"/>
              <a:buChar char="•"/>
            </a:pPr>
            <a:r>
              <a:rPr lang="tr-TR" sz="2100" dirty="0" smtClean="0">
                <a:solidFill>
                  <a:schemeClr val="tx1">
                    <a:lumMod val="85000"/>
                    <a:lumOff val="15000"/>
                  </a:schemeClr>
                </a:solidFill>
                <a:latin typeface="Times New Roman" pitchFamily="18" charset="0"/>
                <a:cs typeface="Times New Roman" pitchFamily="18" charset="0"/>
              </a:rPr>
              <a:t>Gerçekleştirilmesi planlanan projedeki kullanıcı sistem beklentileri tanımlanır.</a:t>
            </a:r>
          </a:p>
          <a:p>
            <a:pPr algn="just">
              <a:buSzPct val="100000"/>
              <a:buNone/>
            </a:pPr>
            <a:endParaRPr lang="tr-TR" sz="600" dirty="0" smtClean="0">
              <a:solidFill>
                <a:schemeClr val="tx1">
                  <a:lumMod val="85000"/>
                  <a:lumOff val="15000"/>
                </a:schemeClr>
              </a:solidFill>
              <a:latin typeface="Times New Roman" pitchFamily="18" charset="0"/>
              <a:cs typeface="Times New Roman" pitchFamily="18" charset="0"/>
            </a:endParaRPr>
          </a:p>
          <a:p>
            <a:pPr algn="just">
              <a:buSzPct val="100000"/>
              <a:buFont typeface="Arial" pitchFamily="34" charset="0"/>
              <a:buChar char="•"/>
            </a:pPr>
            <a:r>
              <a:rPr lang="tr-TR" sz="2100" dirty="0" smtClean="0">
                <a:solidFill>
                  <a:schemeClr val="tx1">
                    <a:lumMod val="85000"/>
                    <a:lumOff val="15000"/>
                  </a:schemeClr>
                </a:solidFill>
                <a:latin typeface="Times New Roman" pitchFamily="18" charset="0"/>
                <a:cs typeface="Times New Roman" pitchFamily="18" charset="0"/>
              </a:rPr>
              <a:t>Analiz önce bir fizibilite çalışması gerektirebilir.</a:t>
            </a:r>
          </a:p>
          <a:p>
            <a:pPr algn="just">
              <a:buSzPct val="100000"/>
              <a:buNone/>
            </a:pPr>
            <a:endParaRPr lang="tr-TR" sz="600" dirty="0" smtClean="0">
              <a:solidFill>
                <a:schemeClr val="tx1">
                  <a:lumMod val="85000"/>
                  <a:lumOff val="15000"/>
                </a:schemeClr>
              </a:solidFill>
              <a:latin typeface="Times New Roman" pitchFamily="18" charset="0"/>
              <a:cs typeface="Times New Roman" pitchFamily="18" charset="0"/>
            </a:endParaRPr>
          </a:p>
          <a:p>
            <a:pPr algn="just">
              <a:buSzPct val="100000"/>
              <a:buFont typeface="Arial" pitchFamily="34" charset="0"/>
              <a:buChar char="•"/>
            </a:pPr>
            <a:r>
              <a:rPr lang="tr-TR" sz="2100" dirty="0" smtClean="0">
                <a:solidFill>
                  <a:schemeClr val="tx1">
                    <a:lumMod val="85000"/>
                    <a:lumOff val="15000"/>
                  </a:schemeClr>
                </a:solidFill>
                <a:latin typeface="Times New Roman" pitchFamily="18" charset="0"/>
                <a:cs typeface="Times New Roman" pitchFamily="18" charset="0"/>
              </a:rPr>
              <a:t>Yazılımın servisleri, kısıtları ve hedefleri belirlenir.</a:t>
            </a:r>
          </a:p>
          <a:p>
            <a:pPr algn="just">
              <a:buSzPct val="100000"/>
              <a:buNone/>
            </a:pPr>
            <a:endParaRPr lang="tr-TR" sz="600" dirty="0" smtClean="0">
              <a:solidFill>
                <a:schemeClr val="tx1">
                  <a:lumMod val="85000"/>
                  <a:lumOff val="15000"/>
                </a:schemeClr>
              </a:solidFill>
              <a:latin typeface="Times New Roman" pitchFamily="18" charset="0"/>
              <a:cs typeface="Times New Roman" pitchFamily="18" charset="0"/>
            </a:endParaRPr>
          </a:p>
          <a:p>
            <a:pPr algn="just">
              <a:buSzPct val="100000"/>
              <a:buFont typeface="Arial" pitchFamily="34" charset="0"/>
              <a:buChar char="•"/>
            </a:pPr>
            <a:r>
              <a:rPr lang="tr-TR" sz="2100" dirty="0" smtClean="0">
                <a:solidFill>
                  <a:schemeClr val="tx1">
                    <a:lumMod val="85000"/>
                    <a:lumOff val="15000"/>
                  </a:schemeClr>
                </a:solidFill>
                <a:latin typeface="Times New Roman" pitchFamily="18" charset="0"/>
                <a:cs typeface="Times New Roman" pitchFamily="18" charset="0"/>
              </a:rPr>
              <a:t>Kullanıcı gereksinimlerinin belirlenmesinde değişik yaklaşımlar kullanılabilir.</a:t>
            </a:r>
          </a:p>
          <a:p>
            <a:pPr algn="just">
              <a:buSzPct val="100000"/>
              <a:buNone/>
            </a:pPr>
            <a:endParaRPr lang="tr-TR" sz="600" dirty="0" smtClean="0">
              <a:solidFill>
                <a:schemeClr val="tx1">
                  <a:lumMod val="85000"/>
                  <a:lumOff val="15000"/>
                </a:schemeClr>
              </a:solidFill>
              <a:latin typeface="Times New Roman" pitchFamily="18" charset="0"/>
              <a:cs typeface="Times New Roman" pitchFamily="18" charset="0"/>
            </a:endParaRPr>
          </a:p>
          <a:p>
            <a:pPr algn="just">
              <a:buSzPct val="100000"/>
              <a:buFont typeface="Arial" pitchFamily="34" charset="0"/>
              <a:buChar char="•"/>
            </a:pPr>
            <a:r>
              <a:rPr lang="tr-TR" sz="2100" dirty="0" smtClean="0">
                <a:solidFill>
                  <a:schemeClr val="tx1">
                    <a:lumMod val="85000"/>
                    <a:lumOff val="15000"/>
                  </a:schemeClr>
                </a:solidFill>
                <a:latin typeface="Times New Roman" pitchFamily="18" charset="0"/>
                <a:cs typeface="Times New Roman" pitchFamily="18" charset="0"/>
              </a:rPr>
              <a:t>Örneğin kullanıcıların bütün gereksinimlerini karşılamayan ancak düşük maliyetli bir çözüm ile bütün gereksinimlerin karşılandığı yüksek maliyetli bir çözüm karşılaştırılabilir.</a:t>
            </a: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21</a:t>
            </a:fld>
            <a:endParaRPr lang="tr-T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40978" y="228600"/>
            <a:ext cx="8429684" cy="990600"/>
          </a:xfrm>
        </p:spPr>
        <p:txBody>
          <a:bodyPr>
            <a:noAutofit/>
          </a:bodyPr>
          <a:lstStyle/>
          <a:p>
            <a:r>
              <a:rPr lang="tr-TR" sz="32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Tanımlama</a:t>
            </a:r>
            <a:endParaRPr lang="tr-TR" sz="3200"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565104"/>
          </a:xfrm>
        </p:spPr>
        <p:txBody>
          <a:bodyPr>
            <a:normAutofit lnSpcReduction="10000"/>
          </a:bodyPr>
          <a:lstStyle/>
          <a:p>
            <a:pPr algn="just">
              <a:buSzPct val="100000"/>
              <a:buFont typeface="Arial" pitchFamily="34" charset="0"/>
              <a:buChar char="•"/>
            </a:pPr>
            <a:r>
              <a:rPr lang="tr-TR" sz="2100" dirty="0" smtClean="0">
                <a:solidFill>
                  <a:schemeClr val="tx1">
                    <a:lumMod val="85000"/>
                    <a:lumOff val="15000"/>
                  </a:schemeClr>
                </a:solidFill>
                <a:latin typeface="Times New Roman" pitchFamily="18" charset="0"/>
                <a:cs typeface="Times New Roman" pitchFamily="18" charset="0"/>
              </a:rPr>
              <a:t>Gerçekleştirilecek sistemden beklenenlerin detaylı bir şekilde dokümante edilmesi.</a:t>
            </a:r>
          </a:p>
          <a:p>
            <a:pPr algn="just">
              <a:buSzPct val="100000"/>
              <a:buNone/>
            </a:pPr>
            <a:endParaRPr lang="tr-TR" sz="400" dirty="0" smtClean="0">
              <a:solidFill>
                <a:schemeClr val="tx1">
                  <a:lumMod val="85000"/>
                  <a:lumOff val="15000"/>
                </a:schemeClr>
              </a:solidFill>
              <a:latin typeface="Times New Roman" pitchFamily="18" charset="0"/>
              <a:cs typeface="Times New Roman" pitchFamily="18" charset="0"/>
            </a:endParaRPr>
          </a:p>
          <a:p>
            <a:pPr algn="just">
              <a:buSzPct val="100000"/>
              <a:buFont typeface="Arial" pitchFamily="34" charset="0"/>
              <a:buChar char="•"/>
            </a:pPr>
            <a:r>
              <a:rPr lang="tr-TR" sz="2100" dirty="0" smtClean="0"/>
              <a:t>Yazılım projelerinde projenin amaçları 3 farklı kavram ile tanımlanır:</a:t>
            </a:r>
          </a:p>
          <a:p>
            <a:pPr lvl="1" algn="just">
              <a:buSzPct val="100000"/>
              <a:buFont typeface="Arial" pitchFamily="34" charset="0"/>
              <a:buChar char="•"/>
            </a:pPr>
            <a:r>
              <a:rPr lang="tr-TR" sz="1800" b="1" i="1" dirty="0" smtClean="0"/>
              <a:t>İşlevsel Gereksinimler (</a:t>
            </a:r>
            <a:r>
              <a:rPr lang="en-US" sz="1800" b="1" i="1" dirty="0" smtClean="0"/>
              <a:t>Functional Requirements</a:t>
            </a:r>
            <a:r>
              <a:rPr lang="tr-TR" sz="1800" b="1" i="1" dirty="0" smtClean="0"/>
              <a:t>): </a:t>
            </a:r>
            <a:r>
              <a:rPr lang="tr-TR" sz="1800" dirty="0" smtClean="0"/>
              <a:t>Projeden elde edilecek son ürünün neler yapması gerektiği tanımlanır. Bu tanımlamalar için çeşitli sistem analizi ve tasarım yöntemleri kullanılır.</a:t>
            </a:r>
          </a:p>
          <a:p>
            <a:pPr lvl="1" algn="just">
              <a:buSzPct val="100000"/>
              <a:buFont typeface="Arial" pitchFamily="34" charset="0"/>
              <a:buChar char="•"/>
            </a:pPr>
            <a:r>
              <a:rPr lang="tr-TR" sz="1800" b="1" i="1" dirty="0" smtClean="0"/>
              <a:t>Kalite Gereksinimleri (</a:t>
            </a:r>
            <a:r>
              <a:rPr lang="en-US" sz="1800" b="1" i="1" dirty="0" smtClean="0"/>
              <a:t>Quality Requirements</a:t>
            </a:r>
            <a:r>
              <a:rPr lang="tr-TR" sz="1800" b="1" i="1" dirty="0" smtClean="0"/>
              <a:t>):</a:t>
            </a:r>
            <a:r>
              <a:rPr lang="tr-TR" sz="1800" dirty="0" smtClean="0"/>
              <a:t> Sistemin ne yaptığı ile değil, nasıl yaptığı ile ilgili uygulama özellikleri mevcuttur. Bunlar hala kullanıcılara açık olan taraflardır. (Sistemin yanıt verme süresi, kullanım kolaylığı vb.)</a:t>
            </a:r>
          </a:p>
          <a:p>
            <a:pPr lvl="1" algn="just">
              <a:buSzPct val="100000"/>
              <a:buFont typeface="Arial" pitchFamily="34" charset="0"/>
              <a:buChar char="•"/>
            </a:pPr>
            <a:r>
              <a:rPr lang="tr-TR" sz="1800" b="1" i="1" dirty="0" smtClean="0"/>
              <a:t>Kaynak Gereksinimleri (</a:t>
            </a:r>
            <a:r>
              <a:rPr lang="en-US" sz="1800" b="1" i="1" dirty="0" smtClean="0"/>
              <a:t>Resource Requirements</a:t>
            </a:r>
            <a:r>
              <a:rPr lang="tr-TR" sz="1800" b="1" i="1" dirty="0" smtClean="0"/>
              <a:t>): </a:t>
            </a:r>
            <a:r>
              <a:rPr lang="tr-TR" sz="1800" dirty="0" smtClean="0"/>
              <a:t>Kuruluşun sistem için ne kadar harcama yapmak istediğinin göstergesidir. Bu, sistemin tamamlanma süresi ile ters orantılıdır.</a:t>
            </a: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22</a:t>
            </a:fld>
            <a:endParaRPr lang="tr-T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40978" y="228600"/>
            <a:ext cx="8429684" cy="990600"/>
          </a:xfrm>
        </p:spPr>
        <p:txBody>
          <a:bodyPr>
            <a:noAutofit/>
          </a:bodyPr>
          <a:lstStyle/>
          <a:p>
            <a:r>
              <a:rPr lang="tr-TR" sz="32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Tasarım</a:t>
            </a:r>
            <a:endParaRPr lang="tr-TR" sz="3200"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565104"/>
          </a:xfrm>
        </p:spPr>
        <p:txBody>
          <a:bodyPr>
            <a:normAutofit/>
          </a:bodyPr>
          <a:lstStyle/>
          <a:p>
            <a:pPr algn="just">
              <a:buSzPct val="100000"/>
              <a:buFont typeface="Arial" pitchFamily="34" charset="0"/>
              <a:buChar char="•"/>
            </a:pPr>
            <a:r>
              <a:rPr lang="tr-TR" sz="2100" dirty="0" smtClean="0"/>
              <a:t>Tanımlamaları bütünüyle karşılayan bir tasarımın hatları belirlenir.</a:t>
            </a:r>
          </a:p>
          <a:p>
            <a:pPr algn="just">
              <a:buSzPct val="100000"/>
              <a:buNone/>
            </a:pPr>
            <a:endParaRPr lang="tr-TR" sz="600" dirty="0" smtClean="0"/>
          </a:p>
          <a:p>
            <a:pPr algn="just">
              <a:buSzPct val="100000"/>
              <a:buFont typeface="Arial" pitchFamily="34" charset="0"/>
              <a:buChar char="•"/>
            </a:pPr>
            <a:r>
              <a:rPr lang="tr-TR" sz="2100" dirty="0" smtClean="0"/>
              <a:t>Tasarım iki aşamadır:</a:t>
            </a:r>
          </a:p>
          <a:p>
            <a:pPr lvl="1" algn="just">
              <a:buSzPct val="100000"/>
              <a:buFont typeface="Arial" pitchFamily="34" charset="0"/>
              <a:buChar char="•"/>
            </a:pPr>
            <a:r>
              <a:rPr lang="tr-TR" sz="1800" dirty="0" smtClean="0"/>
              <a:t>Uygulamanın dış görünüşü ile ilgili dış tasarım veya kullanıcı </a:t>
            </a:r>
            <a:r>
              <a:rPr lang="tr-TR" sz="1800" dirty="0" err="1" smtClean="0"/>
              <a:t>arayüz</a:t>
            </a:r>
            <a:r>
              <a:rPr lang="tr-TR" sz="1800" dirty="0" smtClean="0"/>
              <a:t> tasarımı.</a:t>
            </a:r>
          </a:p>
          <a:p>
            <a:pPr lvl="1" algn="just">
              <a:buSzPct val="100000"/>
              <a:buFont typeface="Arial" pitchFamily="34" charset="0"/>
              <a:buChar char="•"/>
            </a:pPr>
            <a:r>
              <a:rPr lang="tr-TR" sz="1800" dirty="0" smtClean="0"/>
              <a:t>Verilerin ve yazılım modüllerinin içsel olarak yapısallaştırıldığı fiziksel tasarım.</a:t>
            </a: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23</a:t>
            </a:fld>
            <a:endParaRPr lang="tr-T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40978" y="228600"/>
            <a:ext cx="8429684" cy="990600"/>
          </a:xfrm>
        </p:spPr>
        <p:txBody>
          <a:bodyPr>
            <a:noAutofit/>
          </a:bodyPr>
          <a:lstStyle/>
          <a:p>
            <a:r>
              <a:rPr lang="tr-TR" sz="32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Kodlama</a:t>
            </a:r>
            <a:endParaRPr lang="tr-TR" sz="3200"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565104"/>
          </a:xfrm>
        </p:spPr>
        <p:txBody>
          <a:bodyPr>
            <a:normAutofit/>
          </a:bodyPr>
          <a:lstStyle/>
          <a:p>
            <a:pPr algn="just">
              <a:buSzPct val="100000"/>
              <a:buFont typeface="Arial" pitchFamily="34" charset="0"/>
              <a:buChar char="•"/>
            </a:pPr>
            <a:r>
              <a:rPr lang="tr-TR" sz="2100" dirty="0" smtClean="0"/>
              <a:t>C, C++, C# veya Java gibi seçilmiş bir programlama dili kullanılarak, uygulamanın kodlamasıdır. </a:t>
            </a:r>
          </a:p>
          <a:p>
            <a:pPr algn="just">
              <a:buSzPct val="100000"/>
              <a:buNone/>
            </a:pPr>
            <a:endParaRPr lang="tr-TR" sz="600" dirty="0" smtClean="0"/>
          </a:p>
          <a:p>
            <a:pPr algn="just">
              <a:buSzPct val="100000"/>
              <a:buFont typeface="Arial" pitchFamily="34" charset="0"/>
              <a:buChar char="•"/>
            </a:pPr>
            <a:r>
              <a:rPr lang="tr-TR" sz="2100" dirty="0" smtClean="0"/>
              <a:t>Hazır paket yazılımlar kullanılmış olsa bile, bu paket yazılımlarda yeni uygulamanın gerektirdiği değişikliklerin yapılması gerekebilir.</a:t>
            </a: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24</a:t>
            </a:fld>
            <a:endParaRPr lang="tr-T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40978" y="228600"/>
            <a:ext cx="8429684" cy="990600"/>
          </a:xfrm>
        </p:spPr>
        <p:txBody>
          <a:bodyPr>
            <a:noAutofit/>
          </a:bodyPr>
          <a:lstStyle/>
          <a:p>
            <a:r>
              <a:rPr lang="tr-TR" sz="32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Doğrulama &amp; Sağlama</a:t>
            </a:r>
            <a:endParaRPr lang="tr-TR" sz="3200"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565104"/>
          </a:xfrm>
        </p:spPr>
        <p:txBody>
          <a:bodyPr>
            <a:normAutofit/>
          </a:bodyPr>
          <a:lstStyle/>
          <a:p>
            <a:pPr algn="just">
              <a:buSzPct val="100000"/>
              <a:buFont typeface="Arial" pitchFamily="34" charset="0"/>
              <a:buChar char="•"/>
            </a:pPr>
            <a:r>
              <a:rPr lang="tr-TR" sz="2100" dirty="0" smtClean="0"/>
              <a:t>Yazılım o andaki uygulama için geliştirilmiş olsun veya olmasın, sistemin gereksinimleri karşılayıp karşılamadığının testi gereklidir. </a:t>
            </a:r>
          </a:p>
          <a:p>
            <a:pPr lvl="0" algn="just">
              <a:buSzPct val="100000"/>
              <a:buNone/>
            </a:pPr>
            <a:endParaRPr lang="tr-TR" sz="600" dirty="0" smtClean="0"/>
          </a:p>
          <a:p>
            <a:pPr lvl="0" algn="just">
              <a:buSzPct val="100000"/>
              <a:buFont typeface="Arial" pitchFamily="34" charset="0"/>
              <a:buChar char="•"/>
            </a:pPr>
            <a:r>
              <a:rPr lang="tr-TR" sz="2100" dirty="0" smtClean="0"/>
              <a:t>Her safhanın sonunda yapılan test işlemine </a:t>
            </a:r>
            <a:r>
              <a:rPr lang="tr-TR" sz="2100" i="1" dirty="0" smtClean="0">
                <a:solidFill>
                  <a:srgbClr val="0000FF"/>
                </a:solidFill>
              </a:rPr>
              <a:t>doğrulama (</a:t>
            </a:r>
            <a:r>
              <a:rPr lang="en-US" sz="2100" i="1" dirty="0" smtClean="0">
                <a:solidFill>
                  <a:srgbClr val="0000FF"/>
                </a:solidFill>
              </a:rPr>
              <a:t>verification</a:t>
            </a:r>
            <a:r>
              <a:rPr lang="tr-TR" sz="2100" i="1" dirty="0" smtClean="0">
                <a:solidFill>
                  <a:srgbClr val="0000FF"/>
                </a:solidFill>
              </a:rPr>
              <a:t>) </a:t>
            </a:r>
            <a:r>
              <a:rPr lang="tr-TR" sz="2100" dirty="0" smtClean="0"/>
              <a:t>denir.</a:t>
            </a:r>
          </a:p>
          <a:p>
            <a:pPr lvl="0" algn="just">
              <a:buSzPct val="100000"/>
              <a:buNone/>
            </a:pPr>
            <a:endParaRPr lang="tr-TR" sz="600" dirty="0" smtClean="0"/>
          </a:p>
          <a:p>
            <a:pPr algn="just">
              <a:buSzPct val="100000"/>
              <a:buFont typeface="Arial" pitchFamily="34" charset="0"/>
              <a:buChar char="•"/>
            </a:pPr>
            <a:r>
              <a:rPr lang="tr-TR" sz="2100" dirty="0" smtClean="0"/>
              <a:t>Projenin sonunda, müşteriye ürünü teslim etmeden önce yapılan test işlemine ise </a:t>
            </a:r>
            <a:r>
              <a:rPr lang="tr-TR" sz="2100" i="1" dirty="0" smtClean="0">
                <a:solidFill>
                  <a:srgbClr val="0000FF"/>
                </a:solidFill>
              </a:rPr>
              <a:t>sağlama (</a:t>
            </a:r>
            <a:r>
              <a:rPr lang="en-US" sz="2100" i="1" dirty="0" smtClean="0">
                <a:solidFill>
                  <a:srgbClr val="0000FF"/>
                </a:solidFill>
              </a:rPr>
              <a:t>validation</a:t>
            </a:r>
            <a:r>
              <a:rPr lang="tr-TR" sz="2100" i="1" dirty="0" smtClean="0">
                <a:solidFill>
                  <a:srgbClr val="0000FF"/>
                </a:solidFill>
              </a:rPr>
              <a:t>)</a:t>
            </a:r>
            <a:r>
              <a:rPr lang="tr-TR" sz="2100" dirty="0" smtClean="0"/>
              <a:t> denir.</a:t>
            </a:r>
            <a:endParaRPr lang="tr-TR" sz="21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25</a:t>
            </a:fld>
            <a:endParaRPr lang="tr-T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40978" y="228600"/>
            <a:ext cx="8429684" cy="990600"/>
          </a:xfrm>
        </p:spPr>
        <p:txBody>
          <a:bodyPr>
            <a:noAutofit/>
          </a:bodyPr>
          <a:lstStyle/>
          <a:p>
            <a:r>
              <a:rPr lang="tr-TR" sz="32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Kurulum</a:t>
            </a:r>
            <a:endParaRPr lang="tr-TR" sz="3200"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565104"/>
          </a:xfrm>
        </p:spPr>
        <p:txBody>
          <a:bodyPr>
            <a:normAutofit/>
          </a:bodyPr>
          <a:lstStyle/>
          <a:p>
            <a:pPr algn="just">
              <a:buSzPct val="100000"/>
              <a:buFont typeface="Arial" pitchFamily="34" charset="0"/>
              <a:buChar char="•"/>
            </a:pPr>
            <a:r>
              <a:rPr lang="tr-TR" sz="2100" dirty="0" smtClean="0"/>
              <a:t>Bazı sistem geliştiriciler, tasarımdan sonraki bütün proje sürecini gerçekleştirim olarak görmekte, bazıları ise sistem geliştirme bittikten sonraki kurulumu gerçekleştirim olarak görmektedir. </a:t>
            </a:r>
          </a:p>
          <a:p>
            <a:pPr algn="just">
              <a:buSzPct val="100000"/>
              <a:buNone/>
            </a:pPr>
            <a:endParaRPr lang="tr-TR" sz="600" dirty="0" smtClean="0"/>
          </a:p>
          <a:p>
            <a:pPr algn="just">
              <a:buSzPct val="100000"/>
              <a:buFont typeface="Arial" pitchFamily="34" charset="0"/>
              <a:buChar char="•"/>
            </a:pPr>
            <a:r>
              <a:rPr lang="tr-TR" sz="2100" dirty="0" smtClean="0"/>
              <a:t>İkinci durum, aynı zamanda veri dosyalarının ve sistem parametrelerinin belirlenmesi, kullanıcı kılavuzlarının yazılması ve yeni sistem kullanıcılarının eğitimini de içermektedir. </a:t>
            </a:r>
            <a:endParaRPr lang="tr-TR" sz="2100" dirty="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26</a:t>
            </a:fld>
            <a:endParaRPr lang="tr-T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40978" y="228600"/>
            <a:ext cx="8429684" cy="990600"/>
          </a:xfrm>
        </p:spPr>
        <p:txBody>
          <a:bodyPr>
            <a:noAutofit/>
          </a:bodyPr>
          <a:lstStyle/>
          <a:p>
            <a:r>
              <a:rPr lang="tr-TR" sz="32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Bakım &amp; Destek </a:t>
            </a:r>
            <a:endParaRPr lang="tr-TR" sz="3200"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565104"/>
          </a:xfrm>
        </p:spPr>
        <p:txBody>
          <a:bodyPr>
            <a:normAutofit/>
          </a:bodyPr>
          <a:lstStyle/>
          <a:p>
            <a:pPr algn="just">
              <a:buSzPct val="100000"/>
              <a:buFont typeface="Arial" pitchFamily="34" charset="0"/>
              <a:buChar char="•"/>
            </a:pPr>
            <a:r>
              <a:rPr lang="tr-TR" sz="2100" dirty="0" smtClean="0"/>
              <a:t>Sistem kurulduktan sonra, oluşmuş hataların düzeltilmesi veya sistemdeki iyileştirmeler veya gelişmeler için devamlı bir bakım söz konusudur. </a:t>
            </a:r>
          </a:p>
          <a:p>
            <a:pPr algn="just">
              <a:buSzPct val="100000"/>
              <a:buNone/>
            </a:pPr>
            <a:endParaRPr lang="tr-TR" sz="600" dirty="0" smtClean="0"/>
          </a:p>
          <a:p>
            <a:pPr algn="just">
              <a:buSzPct val="100000"/>
              <a:buFont typeface="Arial" pitchFamily="34" charset="0"/>
              <a:buChar char="•"/>
            </a:pPr>
            <a:r>
              <a:rPr lang="tr-TR" sz="2100" dirty="0" smtClean="0"/>
              <a:t>Bakım ve destek aktiviteleri zaman zaman ayrı küçük yazılım projeleri gibi görülmelidir. </a:t>
            </a:r>
          </a:p>
          <a:p>
            <a:pPr algn="just">
              <a:buSzPct val="100000"/>
              <a:buNone/>
            </a:pPr>
            <a:endParaRPr lang="tr-TR" sz="600" dirty="0" smtClean="0"/>
          </a:p>
          <a:p>
            <a:pPr algn="just">
              <a:buSzPct val="100000"/>
              <a:buFont typeface="Arial" pitchFamily="34" charset="0"/>
              <a:buChar char="•"/>
            </a:pPr>
            <a:r>
              <a:rPr lang="tr-TR" sz="2100" dirty="0" smtClean="0"/>
              <a:t>Bazı ortamlardaki yazılım geliştirme faaliyeti aslında bir bakım gibi değerlendirilebilir.</a:t>
            </a:r>
            <a:endParaRPr lang="tr-TR" sz="2100" dirty="0" smtClean="0">
              <a:latin typeface="Times New Roman" pitchFamily="18" charset="0"/>
              <a:cs typeface="Times New Roman" pitchFamily="18" charset="0"/>
            </a:endParaRPr>
          </a:p>
          <a:p>
            <a:pPr algn="just">
              <a:buSzPct val="100000"/>
              <a:buFont typeface="Arial" pitchFamily="34" charset="0"/>
              <a:buChar char="•"/>
            </a:pPr>
            <a:endParaRPr lang="tr-TR" sz="2100" dirty="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27</a:t>
            </a:fld>
            <a:endParaRPr lang="tr-T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40978" y="228600"/>
            <a:ext cx="8429684" cy="990600"/>
          </a:xfrm>
        </p:spPr>
        <p:txBody>
          <a:bodyPr>
            <a:noAutofit/>
          </a:bodyPr>
          <a:lstStyle/>
          <a:p>
            <a:r>
              <a:rPr lang="tr-TR" sz="32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Yazılım Projeleri Dokümantasyonu</a:t>
            </a:r>
            <a:endParaRPr lang="tr-TR" sz="3200"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28</a:t>
            </a:fld>
            <a:endParaRPr lang="tr-TR"/>
          </a:p>
        </p:txBody>
      </p:sp>
      <p:graphicFrame>
        <p:nvGraphicFramePr>
          <p:cNvPr id="9" name="8 Diyagram"/>
          <p:cNvGraphicFramePr/>
          <p:nvPr/>
        </p:nvGraphicFramePr>
        <p:xfrm>
          <a:off x="323528" y="1772816"/>
          <a:ext cx="4392488" cy="4392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6 Akış Çizelgesi: Belge"/>
          <p:cNvSpPr/>
          <p:nvPr/>
        </p:nvSpPr>
        <p:spPr>
          <a:xfrm>
            <a:off x="5036536" y="2016136"/>
            <a:ext cx="1000576" cy="607128"/>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sz="1400" dirty="0" smtClean="0">
                <a:effectLst>
                  <a:outerShdw blurRad="38100" dist="38100" dir="2700000" algn="tl">
                    <a:srgbClr val="000000">
                      <a:alpha val="43137"/>
                    </a:srgbClr>
                  </a:outerShdw>
                </a:effectLst>
              </a:rPr>
              <a:t>Şartname Dokümanı</a:t>
            </a:r>
            <a:endParaRPr lang="tr-TR" sz="1400" dirty="0">
              <a:effectLst>
                <a:outerShdw blurRad="38100" dist="38100" dir="2700000" algn="tl">
                  <a:srgbClr val="000000">
                    <a:alpha val="43137"/>
                  </a:srgbClr>
                </a:outerShdw>
              </a:effectLst>
            </a:endParaRPr>
          </a:p>
        </p:txBody>
      </p:sp>
      <p:sp>
        <p:nvSpPr>
          <p:cNvPr id="8" name="7 Akış Çizelgesi: Belge"/>
          <p:cNvSpPr/>
          <p:nvPr/>
        </p:nvSpPr>
        <p:spPr>
          <a:xfrm>
            <a:off x="6161368" y="2026016"/>
            <a:ext cx="1000800" cy="610896"/>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sz="1400" dirty="0" smtClean="0">
                <a:effectLst>
                  <a:outerShdw blurRad="38100" dist="38100" dir="2700000" algn="tl">
                    <a:srgbClr val="000000">
                      <a:alpha val="43137"/>
                    </a:srgbClr>
                  </a:outerShdw>
                </a:effectLst>
              </a:rPr>
              <a:t>Test Planı</a:t>
            </a:r>
            <a:endParaRPr lang="tr-TR" sz="1400" dirty="0">
              <a:effectLst>
                <a:outerShdw blurRad="38100" dist="38100" dir="2700000" algn="tl">
                  <a:srgbClr val="000000">
                    <a:alpha val="43137"/>
                  </a:srgbClr>
                </a:outerShdw>
              </a:effectLst>
            </a:endParaRPr>
          </a:p>
        </p:txBody>
      </p:sp>
      <p:sp>
        <p:nvSpPr>
          <p:cNvPr id="10" name="9 Akış Çizelgesi: Belge"/>
          <p:cNvSpPr/>
          <p:nvPr/>
        </p:nvSpPr>
        <p:spPr>
          <a:xfrm>
            <a:off x="5292080" y="3012944"/>
            <a:ext cx="1000800" cy="608400"/>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sz="1400" dirty="0" smtClean="0">
                <a:effectLst>
                  <a:outerShdw blurRad="38100" dist="38100" dir="2700000" algn="tl">
                    <a:srgbClr val="000000">
                      <a:alpha val="43137"/>
                    </a:srgbClr>
                  </a:outerShdw>
                </a:effectLst>
              </a:rPr>
              <a:t>Üst Düzey Tasarım</a:t>
            </a:r>
            <a:endParaRPr lang="tr-TR" sz="1400" dirty="0">
              <a:effectLst>
                <a:outerShdw blurRad="38100" dist="38100" dir="2700000" algn="tl">
                  <a:srgbClr val="000000">
                    <a:alpha val="43137"/>
                  </a:srgbClr>
                </a:outerShdw>
              </a:effectLst>
            </a:endParaRPr>
          </a:p>
        </p:txBody>
      </p:sp>
      <p:sp>
        <p:nvSpPr>
          <p:cNvPr id="11" name="10 Akış Çizelgesi: Belge"/>
          <p:cNvSpPr/>
          <p:nvPr/>
        </p:nvSpPr>
        <p:spPr>
          <a:xfrm>
            <a:off x="6416912" y="3022976"/>
            <a:ext cx="1000800" cy="608400"/>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sz="1400" dirty="0" smtClean="0">
                <a:effectLst>
                  <a:outerShdw blurRad="38100" dist="38100" dir="2700000" algn="tl">
                    <a:srgbClr val="000000">
                      <a:alpha val="43137"/>
                    </a:srgbClr>
                  </a:outerShdw>
                </a:effectLst>
              </a:rPr>
              <a:t>Test </a:t>
            </a:r>
            <a:r>
              <a:rPr lang="tr-TR" sz="1400" dirty="0" err="1" smtClean="0">
                <a:effectLst>
                  <a:outerShdw blurRad="38100" dist="38100" dir="2700000" algn="tl">
                    <a:srgbClr val="000000">
                      <a:alpha val="43137"/>
                    </a:srgbClr>
                  </a:outerShdw>
                </a:effectLst>
              </a:rPr>
              <a:t>Case</a:t>
            </a:r>
            <a:r>
              <a:rPr lang="tr-TR" sz="1400" dirty="0" smtClean="0">
                <a:effectLst>
                  <a:outerShdw blurRad="38100" dist="38100" dir="2700000" algn="tl">
                    <a:srgbClr val="000000">
                      <a:alpha val="43137"/>
                    </a:srgbClr>
                  </a:outerShdw>
                </a:effectLst>
              </a:rPr>
              <a:t> Tanımları</a:t>
            </a:r>
            <a:endParaRPr lang="tr-TR" sz="1400" dirty="0">
              <a:effectLst>
                <a:outerShdw blurRad="38100" dist="38100" dir="2700000" algn="tl">
                  <a:srgbClr val="000000">
                    <a:alpha val="43137"/>
                  </a:srgbClr>
                </a:outerShdw>
              </a:effectLst>
            </a:endParaRPr>
          </a:p>
        </p:txBody>
      </p:sp>
      <p:sp>
        <p:nvSpPr>
          <p:cNvPr id="12" name="11 Akış Çizelgesi: Belge"/>
          <p:cNvSpPr/>
          <p:nvPr/>
        </p:nvSpPr>
        <p:spPr>
          <a:xfrm>
            <a:off x="7740352" y="3676088"/>
            <a:ext cx="1000800" cy="608400"/>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sz="1400" dirty="0" smtClean="0">
                <a:effectLst>
                  <a:outerShdw blurRad="38100" dist="38100" dir="2700000" algn="tl">
                    <a:srgbClr val="000000">
                      <a:alpha val="43137"/>
                    </a:srgbClr>
                  </a:outerShdw>
                </a:effectLst>
              </a:rPr>
              <a:t>Kaynak Kod</a:t>
            </a:r>
            <a:endParaRPr lang="tr-TR" sz="1400" dirty="0">
              <a:effectLst>
                <a:outerShdw blurRad="38100" dist="38100" dir="2700000" algn="tl">
                  <a:srgbClr val="000000">
                    <a:alpha val="43137"/>
                  </a:srgbClr>
                </a:outerShdw>
              </a:effectLst>
            </a:endParaRPr>
          </a:p>
        </p:txBody>
      </p:sp>
      <p:sp>
        <p:nvSpPr>
          <p:cNvPr id="13" name="12 Akış Çizelgesi: Belge"/>
          <p:cNvSpPr/>
          <p:nvPr/>
        </p:nvSpPr>
        <p:spPr>
          <a:xfrm>
            <a:off x="5306928" y="4329000"/>
            <a:ext cx="1000576" cy="607128"/>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sz="1400" dirty="0" smtClean="0">
                <a:effectLst>
                  <a:outerShdw blurRad="38100" dist="38100" dir="2700000" algn="tl">
                    <a:srgbClr val="000000">
                      <a:alpha val="43137"/>
                    </a:srgbClr>
                  </a:outerShdw>
                </a:effectLst>
              </a:rPr>
              <a:t>Kontrol Listesi</a:t>
            </a:r>
            <a:endParaRPr lang="tr-TR" sz="1400" dirty="0">
              <a:effectLst>
                <a:outerShdw blurRad="38100" dist="38100" dir="2700000" algn="tl">
                  <a:srgbClr val="000000">
                    <a:alpha val="43137"/>
                  </a:srgbClr>
                </a:outerShdw>
              </a:effectLst>
            </a:endParaRPr>
          </a:p>
        </p:txBody>
      </p:sp>
      <p:sp>
        <p:nvSpPr>
          <p:cNvPr id="14" name="13 Akış Çizelgesi: Belge"/>
          <p:cNvSpPr/>
          <p:nvPr/>
        </p:nvSpPr>
        <p:spPr>
          <a:xfrm>
            <a:off x="6451520" y="4332768"/>
            <a:ext cx="1000800" cy="608400"/>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sz="1400" dirty="0" smtClean="0">
                <a:effectLst>
                  <a:outerShdw blurRad="38100" dist="38100" dir="2700000" algn="tl">
                    <a:srgbClr val="000000">
                      <a:alpha val="43137"/>
                    </a:srgbClr>
                  </a:outerShdw>
                </a:effectLst>
              </a:rPr>
              <a:t>Hata Raporları</a:t>
            </a:r>
            <a:endParaRPr lang="tr-TR" sz="1400" dirty="0">
              <a:effectLst>
                <a:outerShdw blurRad="38100" dist="38100" dir="2700000" algn="tl">
                  <a:srgbClr val="000000">
                    <a:alpha val="43137"/>
                  </a:srgbClr>
                </a:outerShdw>
              </a:effectLst>
            </a:endParaRPr>
          </a:p>
        </p:txBody>
      </p:sp>
      <p:sp>
        <p:nvSpPr>
          <p:cNvPr id="15" name="14 Akış Çizelgesi: Belge"/>
          <p:cNvSpPr/>
          <p:nvPr/>
        </p:nvSpPr>
        <p:spPr>
          <a:xfrm>
            <a:off x="7754000" y="4995760"/>
            <a:ext cx="1000576" cy="607128"/>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sz="1400" dirty="0" smtClean="0">
                <a:effectLst>
                  <a:outerShdw blurRad="38100" dist="38100" dir="2700000" algn="tl">
                    <a:srgbClr val="000000">
                      <a:alpha val="43137"/>
                    </a:srgbClr>
                  </a:outerShdw>
                </a:effectLst>
              </a:rPr>
              <a:t>Sürüm Notları</a:t>
            </a:r>
            <a:endParaRPr lang="tr-TR" sz="1400" dirty="0">
              <a:effectLst>
                <a:outerShdw blurRad="38100" dist="38100" dir="2700000" algn="tl">
                  <a:srgbClr val="000000">
                    <a:alpha val="43137"/>
                  </a:srgbClr>
                </a:outerShdw>
              </a:effectLst>
            </a:endParaRPr>
          </a:p>
        </p:txBody>
      </p:sp>
      <p:sp>
        <p:nvSpPr>
          <p:cNvPr id="16" name="15 Sağ Ayraç"/>
          <p:cNvSpPr/>
          <p:nvPr/>
        </p:nvSpPr>
        <p:spPr>
          <a:xfrm>
            <a:off x="4788024" y="1786464"/>
            <a:ext cx="144016" cy="108012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tr-TR"/>
          </a:p>
        </p:txBody>
      </p:sp>
      <p:cxnSp>
        <p:nvCxnSpPr>
          <p:cNvPr id="22" name="21 Düz Ok Bağlayıcısı"/>
          <p:cNvCxnSpPr/>
          <p:nvPr/>
        </p:nvCxnSpPr>
        <p:spPr>
          <a:xfrm>
            <a:off x="4716016" y="3316048"/>
            <a:ext cx="50405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25 Düz Ok Bağlayıcısı"/>
          <p:cNvCxnSpPr/>
          <p:nvPr/>
        </p:nvCxnSpPr>
        <p:spPr>
          <a:xfrm>
            <a:off x="4719784" y="3991416"/>
            <a:ext cx="2988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27 Düz Ok Bağlayıcısı"/>
          <p:cNvCxnSpPr/>
          <p:nvPr/>
        </p:nvCxnSpPr>
        <p:spPr>
          <a:xfrm>
            <a:off x="4719784" y="4637900"/>
            <a:ext cx="50405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28 Düz Ok Bağlayıcısı"/>
          <p:cNvCxnSpPr/>
          <p:nvPr/>
        </p:nvCxnSpPr>
        <p:spPr>
          <a:xfrm>
            <a:off x="4716016" y="5297440"/>
            <a:ext cx="2988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29 Akış Çizelgesi: Belge"/>
          <p:cNvSpPr/>
          <p:nvPr/>
        </p:nvSpPr>
        <p:spPr>
          <a:xfrm>
            <a:off x="7740352" y="5737024"/>
            <a:ext cx="1000576" cy="607128"/>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sz="1400" dirty="0" smtClean="0">
                <a:effectLst>
                  <a:outerShdw blurRad="38100" dist="38100" dir="2700000" algn="tl">
                    <a:srgbClr val="000000">
                      <a:alpha val="43137"/>
                    </a:srgbClr>
                  </a:outerShdw>
                </a:effectLst>
              </a:rPr>
              <a:t>Kullanıcı El Kitabı</a:t>
            </a:r>
            <a:endParaRPr lang="tr-TR" sz="14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40978" y="228600"/>
            <a:ext cx="8429684" cy="990600"/>
          </a:xfrm>
        </p:spPr>
        <p:txBody>
          <a:bodyPr>
            <a:noAutofit/>
          </a:bodyPr>
          <a:lstStyle/>
          <a:p>
            <a:r>
              <a:rPr lang="tr-TR" sz="32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Proje Yönetimine Gelecekte Etki Edecek Faktörler </a:t>
            </a:r>
            <a:endParaRPr lang="tr-TR" sz="3200"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565104"/>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Mühendislik ve teknoloji ağırlıklı işlerin ağırlığı her 5 yılda bir kendini katlayacaktır.</a:t>
            </a:r>
          </a:p>
          <a:p>
            <a:pPr algn="just">
              <a:buSzPct val="100000"/>
              <a:buFont typeface="Arial" pitchFamily="34" charset="0"/>
              <a:buChar char="•"/>
            </a:pPr>
            <a:r>
              <a:rPr lang="tr-TR" sz="2100" dirty="0" smtClean="0">
                <a:latin typeface="Times New Roman" pitchFamily="18" charset="0"/>
                <a:cs typeface="Times New Roman" pitchFamily="18" charset="0"/>
              </a:rPr>
              <a:t>Bilgisayar teknolojisi her 2 yılda bir kendini katlayacaktır.</a:t>
            </a:r>
          </a:p>
          <a:p>
            <a:pPr algn="just">
              <a:buSzPct val="100000"/>
              <a:buFont typeface="Arial" pitchFamily="34" charset="0"/>
              <a:buChar char="•"/>
            </a:pPr>
            <a:r>
              <a:rPr lang="tr-TR" sz="2100" dirty="0" smtClean="0">
                <a:latin typeface="Times New Roman" pitchFamily="18" charset="0"/>
                <a:cs typeface="Times New Roman" pitchFamily="18" charset="0"/>
              </a:rPr>
              <a:t>Ürün-yaşam çevrimleri kısalacaktır.</a:t>
            </a:r>
          </a:p>
          <a:p>
            <a:pPr algn="just">
              <a:buSzPct val="100000"/>
              <a:buFont typeface="Arial" pitchFamily="34" charset="0"/>
              <a:buChar char="•"/>
            </a:pPr>
            <a:r>
              <a:rPr lang="tr-TR" sz="2100" dirty="0" smtClean="0">
                <a:latin typeface="Times New Roman" pitchFamily="18" charset="0"/>
                <a:cs typeface="Times New Roman" pitchFamily="18" charset="0"/>
              </a:rPr>
              <a:t>Daha kısa ürün geliştirme süresinde yeni ürün talebi artacaktır.</a:t>
            </a:r>
          </a:p>
          <a:p>
            <a:pPr algn="just">
              <a:buSzPct val="100000"/>
              <a:buFont typeface="Arial" pitchFamily="34" charset="0"/>
              <a:buChar char="•"/>
            </a:pPr>
            <a:r>
              <a:rPr lang="tr-TR" sz="2100" dirty="0" smtClean="0">
                <a:latin typeface="Times New Roman" pitchFamily="18" charset="0"/>
                <a:cs typeface="Times New Roman" pitchFamily="18" charset="0"/>
              </a:rPr>
              <a:t>Yönetici ve idareciler daha hızlı stratejik karar almak için daha çok bilgiye ihtiyaç duyacaklardır.</a:t>
            </a:r>
          </a:p>
          <a:p>
            <a:pPr algn="just">
              <a:buSzPct val="100000"/>
              <a:buFont typeface="Arial" pitchFamily="34" charset="0"/>
              <a:buChar char="•"/>
            </a:pPr>
            <a:r>
              <a:rPr lang="tr-TR" sz="2100" dirty="0" smtClean="0">
                <a:latin typeface="Times New Roman" pitchFamily="18" charset="0"/>
                <a:cs typeface="Times New Roman" pitchFamily="18" charset="0"/>
              </a:rPr>
              <a:t>Bir çok yönetici, işten çok insana odaklanacaktır.</a:t>
            </a:r>
          </a:p>
          <a:p>
            <a:pPr algn="just">
              <a:buSzPct val="100000"/>
              <a:buFont typeface="Arial" pitchFamily="34" charset="0"/>
              <a:buChar char="•"/>
            </a:pPr>
            <a:r>
              <a:rPr lang="tr-TR" sz="2100" dirty="0" smtClean="0">
                <a:latin typeface="Times New Roman" pitchFamily="18" charset="0"/>
                <a:cs typeface="Times New Roman" pitchFamily="18" charset="0"/>
              </a:rPr>
              <a:t>Yöneticiler, yıllık 10 milyon $’</a:t>
            </a:r>
            <a:r>
              <a:rPr lang="tr-TR" sz="2100" dirty="0" err="1" smtClean="0">
                <a:latin typeface="Times New Roman" pitchFamily="18" charset="0"/>
                <a:cs typeface="Times New Roman" pitchFamily="18" charset="0"/>
              </a:rPr>
              <a:t>lık</a:t>
            </a:r>
            <a:r>
              <a:rPr lang="tr-TR" sz="2100" dirty="0" smtClean="0">
                <a:latin typeface="Times New Roman" pitchFamily="18" charset="0"/>
                <a:cs typeface="Times New Roman" pitchFamily="18" charset="0"/>
              </a:rPr>
              <a:t> iş hacmini yönetmekten 50 milyon $’</a:t>
            </a:r>
            <a:r>
              <a:rPr lang="tr-TR" sz="2100" dirty="0" err="1" smtClean="0">
                <a:latin typeface="Times New Roman" pitchFamily="18" charset="0"/>
                <a:cs typeface="Times New Roman" pitchFamily="18" charset="0"/>
              </a:rPr>
              <a:t>lık</a:t>
            </a:r>
            <a:r>
              <a:rPr lang="tr-TR" sz="2100" dirty="0" smtClean="0">
                <a:latin typeface="Times New Roman" pitchFamily="18" charset="0"/>
                <a:cs typeface="Times New Roman" pitchFamily="18" charset="0"/>
              </a:rPr>
              <a:t> iş hacimlerini yönetmeye başlayacaklardır.</a:t>
            </a:r>
            <a:endParaRPr lang="tr-TR" sz="2100" dirty="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29</a:t>
            </a:fld>
            <a:endParaRPr lang="tr-T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959880" cy="4614882"/>
          </a:xfrm>
        </p:spPr>
        <p:txBody>
          <a:bodyPr>
            <a:normAutofit fontScale="85000" lnSpcReduction="20000"/>
          </a:bodyPr>
          <a:lstStyle/>
          <a:p>
            <a:pPr lvl="0">
              <a:buSzPct val="100000"/>
              <a:buFont typeface="Arial" pitchFamily="34" charset="0"/>
              <a:buChar char="•"/>
            </a:pPr>
            <a:r>
              <a:rPr lang="tr-TR" sz="2600" dirty="0" smtClean="0">
                <a:latin typeface="Times New Roman" pitchFamily="18" charset="0"/>
                <a:cs typeface="Times New Roman" pitchFamily="18" charset="0"/>
              </a:rPr>
              <a:t>Yazılım Proje Yönetiminin Önemi</a:t>
            </a:r>
          </a:p>
          <a:p>
            <a:pPr lvl="0">
              <a:buSzPct val="100000"/>
              <a:buFont typeface="Arial" pitchFamily="34" charset="0"/>
              <a:buChar char="•"/>
            </a:pPr>
            <a:r>
              <a:rPr lang="tr-TR" sz="2600" dirty="0" smtClean="0">
                <a:latin typeface="Times New Roman" pitchFamily="18" charset="0"/>
                <a:cs typeface="Times New Roman" pitchFamily="18" charset="0"/>
              </a:rPr>
              <a:t>Proje Nedir Türleri Nelerdir?</a:t>
            </a:r>
          </a:p>
          <a:p>
            <a:pPr lvl="0">
              <a:buSzPct val="100000"/>
              <a:buFont typeface="Arial" pitchFamily="34" charset="0"/>
              <a:buChar char="•"/>
            </a:pPr>
            <a:r>
              <a:rPr lang="tr-TR" sz="2600" dirty="0" smtClean="0">
                <a:latin typeface="Times New Roman" pitchFamily="18" charset="0"/>
                <a:cs typeface="Times New Roman" pitchFamily="18" charset="0"/>
              </a:rPr>
              <a:t>Diğer Proje Türlerine Karşı Yazılım Projeleri</a:t>
            </a:r>
          </a:p>
          <a:p>
            <a:pPr lvl="0">
              <a:buSzPct val="100000"/>
              <a:buFont typeface="Arial" pitchFamily="34" charset="0"/>
              <a:buChar char="•"/>
            </a:pPr>
            <a:r>
              <a:rPr lang="tr-TR" sz="2600" dirty="0" smtClean="0">
                <a:latin typeface="Times New Roman" pitchFamily="18" charset="0"/>
                <a:cs typeface="Times New Roman" pitchFamily="18" charset="0"/>
              </a:rPr>
              <a:t>Sözleşme Yönetimi ve Teknik Proje Yönetimi</a:t>
            </a:r>
          </a:p>
          <a:p>
            <a:pPr lvl="0">
              <a:buSzPct val="100000"/>
              <a:buFont typeface="Arial" pitchFamily="34" charset="0"/>
              <a:buChar char="•"/>
            </a:pPr>
            <a:r>
              <a:rPr lang="tr-TR" sz="2600" dirty="0" smtClean="0">
                <a:latin typeface="Times New Roman" pitchFamily="18" charset="0"/>
                <a:cs typeface="Times New Roman" pitchFamily="18" charset="0"/>
              </a:rPr>
              <a:t>Yazılım Proje Yönetimi Kapsamındaki Faaliyetler</a:t>
            </a:r>
          </a:p>
          <a:p>
            <a:pPr lvl="0">
              <a:buSzPct val="100000"/>
              <a:buFont typeface="Arial" pitchFamily="34" charset="0"/>
              <a:buChar char="•"/>
            </a:pPr>
            <a:r>
              <a:rPr lang="tr-TR" sz="2600" dirty="0" smtClean="0">
                <a:latin typeface="Times New Roman" pitchFamily="18" charset="0"/>
                <a:cs typeface="Times New Roman" pitchFamily="18" charset="0"/>
              </a:rPr>
              <a:t>Planlar, Metotlar ve Metodolojiler</a:t>
            </a:r>
          </a:p>
          <a:p>
            <a:pPr lvl="0">
              <a:buSzPct val="100000"/>
              <a:buFont typeface="Arial" pitchFamily="34" charset="0"/>
              <a:buChar char="•"/>
            </a:pPr>
            <a:r>
              <a:rPr lang="tr-TR" sz="2600" dirty="0" smtClean="0">
                <a:latin typeface="Times New Roman" pitchFamily="18" charset="0"/>
                <a:cs typeface="Times New Roman" pitchFamily="18" charset="0"/>
              </a:rPr>
              <a:t>Yazılım Projelerini Sınıflandırma Yolları</a:t>
            </a:r>
          </a:p>
          <a:p>
            <a:pPr lvl="0">
              <a:buSzPct val="100000"/>
              <a:buFont typeface="Arial" pitchFamily="34" charset="0"/>
              <a:buChar char="•"/>
            </a:pPr>
            <a:r>
              <a:rPr lang="tr-TR" sz="2600" dirty="0" smtClean="0">
                <a:latin typeface="Times New Roman" pitchFamily="18" charset="0"/>
                <a:cs typeface="Times New Roman" pitchFamily="18" charset="0"/>
              </a:rPr>
              <a:t>Kurumsal Paydaşlar (</a:t>
            </a:r>
            <a:r>
              <a:rPr lang="tr-TR" sz="2600" dirty="0" err="1" smtClean="0">
                <a:latin typeface="Times New Roman" pitchFamily="18" charset="0"/>
                <a:cs typeface="Times New Roman" pitchFamily="18" charset="0"/>
              </a:rPr>
              <a:t>Stakeholders</a:t>
            </a:r>
            <a:r>
              <a:rPr lang="tr-TR" sz="2600" dirty="0" smtClean="0">
                <a:latin typeface="Times New Roman" pitchFamily="18" charset="0"/>
                <a:cs typeface="Times New Roman" pitchFamily="18" charset="0"/>
              </a:rPr>
              <a:t>)</a:t>
            </a:r>
          </a:p>
          <a:p>
            <a:pPr lvl="0">
              <a:buSzPct val="100000"/>
              <a:buFont typeface="Arial" pitchFamily="34" charset="0"/>
              <a:buChar char="•"/>
            </a:pPr>
            <a:r>
              <a:rPr lang="tr-TR" sz="2600" dirty="0" smtClean="0">
                <a:latin typeface="Times New Roman" pitchFamily="18" charset="0"/>
                <a:cs typeface="Times New Roman" pitchFamily="18" charset="0"/>
              </a:rPr>
              <a:t>İş Planı Hazırlama (</a:t>
            </a:r>
            <a:r>
              <a:rPr lang="tr-TR" sz="2600" dirty="0" err="1" smtClean="0">
                <a:latin typeface="Times New Roman" pitchFamily="18" charset="0"/>
                <a:cs typeface="Times New Roman" pitchFamily="18" charset="0"/>
              </a:rPr>
              <a:t>Business</a:t>
            </a:r>
            <a:r>
              <a:rPr lang="tr-TR" sz="2600" dirty="0" smtClean="0">
                <a:latin typeface="Times New Roman" pitchFamily="18" charset="0"/>
                <a:cs typeface="Times New Roman" pitchFamily="18" charset="0"/>
              </a:rPr>
              <a:t> </a:t>
            </a:r>
            <a:r>
              <a:rPr lang="tr-TR" sz="2600" dirty="0" err="1" smtClean="0">
                <a:latin typeface="Times New Roman" pitchFamily="18" charset="0"/>
                <a:cs typeface="Times New Roman" pitchFamily="18" charset="0"/>
              </a:rPr>
              <a:t>Case</a:t>
            </a:r>
            <a:r>
              <a:rPr lang="tr-TR" sz="2600" dirty="0" smtClean="0">
                <a:latin typeface="Times New Roman" pitchFamily="18" charset="0"/>
                <a:cs typeface="Times New Roman" pitchFamily="18" charset="0"/>
              </a:rPr>
              <a:t>)</a:t>
            </a:r>
          </a:p>
          <a:p>
            <a:pPr lvl="0">
              <a:buSzPct val="100000"/>
              <a:buFont typeface="Arial" pitchFamily="34" charset="0"/>
              <a:buChar char="•"/>
            </a:pPr>
            <a:r>
              <a:rPr lang="tr-TR" sz="2600" dirty="0" smtClean="0">
                <a:latin typeface="Times New Roman" pitchFamily="18" charset="0"/>
                <a:cs typeface="Times New Roman" pitchFamily="18" charset="0"/>
              </a:rPr>
              <a:t>Proje Başarısı ve Başarısızlığı</a:t>
            </a:r>
          </a:p>
          <a:p>
            <a:pPr lvl="0">
              <a:buSzPct val="100000"/>
              <a:buFont typeface="Arial" pitchFamily="34" charset="0"/>
              <a:buChar char="•"/>
            </a:pPr>
            <a:r>
              <a:rPr lang="tr-TR" sz="2600" dirty="0" smtClean="0">
                <a:latin typeface="Times New Roman" pitchFamily="18" charset="0"/>
                <a:cs typeface="Times New Roman" pitchFamily="18" charset="0"/>
              </a:rPr>
              <a:t>Yönetim Nedir?</a:t>
            </a:r>
          </a:p>
          <a:p>
            <a:pPr lvl="0">
              <a:buSzPct val="100000"/>
              <a:buFont typeface="Arial" pitchFamily="34" charset="0"/>
              <a:buChar char="•"/>
            </a:pPr>
            <a:r>
              <a:rPr lang="tr-TR" sz="2600" dirty="0" smtClean="0">
                <a:latin typeface="Times New Roman" pitchFamily="18" charset="0"/>
                <a:cs typeface="Times New Roman" pitchFamily="18" charset="0"/>
              </a:rPr>
              <a:t>Yönetim Araçları</a:t>
            </a:r>
          </a:p>
          <a:p>
            <a:pPr lvl="0">
              <a:buSzPct val="100000"/>
              <a:buFont typeface="Arial" pitchFamily="34" charset="0"/>
              <a:buChar char="•"/>
            </a:pPr>
            <a:endParaRPr lang="tr-TR" sz="2400" dirty="0" smtClean="0">
              <a:latin typeface="Times New Roman" pitchFamily="18" charset="0"/>
              <a:cs typeface="Times New Roman" pitchFamily="18" charset="0"/>
            </a:endParaRPr>
          </a:p>
        </p:txBody>
      </p:sp>
      <p:sp>
        <p:nvSpPr>
          <p:cNvPr id="6" name="1 Başlık"/>
          <p:cNvSpPr>
            <a:spLocks noGrp="1"/>
          </p:cNvSpPr>
          <p:nvPr>
            <p:ph type="title"/>
          </p:nvPr>
        </p:nvSpPr>
        <p:spPr>
          <a:xfrm>
            <a:off x="612648" y="228600"/>
            <a:ext cx="8153400" cy="990600"/>
          </a:xfrm>
        </p:spPr>
        <p:txBody>
          <a:bodyPr>
            <a:normAutofit/>
          </a:bodyPr>
          <a:lstStyle/>
          <a:p>
            <a:r>
              <a:rPr lang="tr-TR" sz="4000" dirty="0" smtClean="0">
                <a:latin typeface="Times New Roman" pitchFamily="18" charset="0"/>
                <a:cs typeface="Times New Roman" pitchFamily="18" charset="0"/>
              </a:rPr>
              <a:t>Genel Bakış…</a:t>
            </a:r>
            <a:endParaRPr lang="tr-TR" sz="4000" dirty="0">
              <a:latin typeface="Times New Roman" pitchFamily="18" charset="0"/>
              <a:cs typeface="Times New Roman" pitchFamily="18" charset="0"/>
            </a:endParaRPr>
          </a:p>
        </p:txBody>
      </p:sp>
      <p:sp>
        <p:nvSpPr>
          <p:cNvPr id="7" name="6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3</a:t>
            </a:fld>
            <a:endParaRPr lang="tr-T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40978" y="228600"/>
            <a:ext cx="8429684" cy="990600"/>
          </a:xfrm>
        </p:spPr>
        <p:txBody>
          <a:bodyPr>
            <a:noAutofit/>
          </a:bodyPr>
          <a:lstStyle/>
          <a:p>
            <a:r>
              <a:rPr lang="tr-TR" sz="3600" dirty="0" smtClean="0">
                <a:latin typeface="Times New Roman" pitchFamily="18" charset="0"/>
                <a:cs typeface="Times New Roman" pitchFamily="18" charset="0"/>
              </a:rPr>
              <a:t>Planlar, Metotlar ve Metodolojiler</a:t>
            </a:r>
            <a:endParaRPr lang="tr-TR" sz="3600"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565104"/>
          </a:xfrm>
        </p:spPr>
        <p:txBody>
          <a:bodyPr>
            <a:normAutofit/>
          </a:bodyPr>
          <a:lstStyle/>
          <a:p>
            <a:pPr algn="just">
              <a:buSzPct val="100000"/>
              <a:buFont typeface="Arial" pitchFamily="34" charset="0"/>
              <a:buChar char="•"/>
            </a:pPr>
            <a:r>
              <a:rPr lang="tr-TR" sz="2100" dirty="0" smtClean="0"/>
              <a:t>Bir aktivite için plan yapılacaksa, çalışma yöntemine ilişkin amaç temel alınmalıdır.</a:t>
            </a:r>
          </a:p>
          <a:p>
            <a:pPr algn="just">
              <a:buSzPct val="100000"/>
              <a:buNone/>
            </a:pPr>
            <a:endParaRPr lang="tr-TR" sz="400" dirty="0" smtClean="0"/>
          </a:p>
          <a:p>
            <a:pPr algn="just">
              <a:buSzPct val="100000"/>
              <a:buFont typeface="Arial" pitchFamily="34" charset="0"/>
              <a:buChar char="•"/>
            </a:pPr>
            <a:r>
              <a:rPr lang="tr-TR" sz="2100" dirty="0" smtClean="0"/>
              <a:t>Örneğin; bir yazılımı test etmemiz istendi ve test edilecek yazılım hakkında hiçbir şey bilmiyoruz. Böyle bir durumda bu test işlemini gerçekleştirmek için aşağıdakilere gereksinim duyulmaktadır;</a:t>
            </a:r>
          </a:p>
          <a:p>
            <a:pPr lvl="1" algn="just">
              <a:buSzPct val="100000"/>
              <a:buFont typeface="Arial" pitchFamily="34" charset="0"/>
              <a:buChar char="•"/>
            </a:pPr>
            <a:r>
              <a:rPr lang="tr-TR" sz="1800" dirty="0" smtClean="0"/>
              <a:t>Yazılım gereksinimlerinin analizi,</a:t>
            </a:r>
          </a:p>
          <a:p>
            <a:pPr lvl="1" algn="just">
              <a:buSzPct val="100000"/>
              <a:buFont typeface="Arial" pitchFamily="34" charset="0"/>
              <a:buChar char="•"/>
            </a:pPr>
            <a:r>
              <a:rPr lang="tr-TR" sz="1800" dirty="0" smtClean="0"/>
              <a:t>Her gereksinimin yerine getirilip getirmediğini kontrol edecek test durumlarının yazılması ve düzenlemesi,</a:t>
            </a:r>
          </a:p>
          <a:p>
            <a:pPr lvl="1" algn="just">
              <a:buSzPct val="100000"/>
              <a:buFont typeface="Arial" pitchFamily="34" charset="0"/>
              <a:buChar char="•"/>
            </a:pPr>
            <a:r>
              <a:rPr lang="tr-TR" sz="1800" dirty="0" smtClean="0"/>
              <a:t>Her test durumu için beklenen sonuçlar ve test  kodlarının yaratılması,</a:t>
            </a:r>
          </a:p>
          <a:p>
            <a:pPr lvl="1" algn="just">
              <a:buSzPct val="100000"/>
              <a:buFont typeface="Arial" pitchFamily="34" charset="0"/>
              <a:buChar char="•"/>
            </a:pPr>
            <a:r>
              <a:rPr lang="tr-TR" sz="1800" dirty="0" smtClean="0"/>
              <a:t>Beklenen sonuçlar ile gerçek sonuçların karşılaştırılması ve uyuşmazlıkların belirlenmesi.</a:t>
            </a:r>
          </a:p>
          <a:p>
            <a:pPr algn="just">
              <a:buSzPct val="100000"/>
              <a:buNone/>
            </a:pPr>
            <a:endParaRPr lang="tr-TR" sz="600" dirty="0" smtClean="0"/>
          </a:p>
          <a:p>
            <a:pPr algn="just">
              <a:buSzPct val="100000"/>
              <a:buFont typeface="Arial" pitchFamily="34" charset="0"/>
              <a:buChar char="•"/>
            </a:pPr>
            <a:endParaRPr lang="tr-TR" sz="2100" dirty="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30</a:t>
            </a:fld>
            <a:endParaRPr lang="tr-T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40978" y="228600"/>
            <a:ext cx="8429684" cy="990600"/>
          </a:xfrm>
        </p:spPr>
        <p:txBody>
          <a:bodyPr>
            <a:noAutofit/>
          </a:bodyPr>
          <a:lstStyle/>
          <a:p>
            <a:r>
              <a:rPr lang="tr-TR" sz="3600" dirty="0" smtClean="0">
                <a:latin typeface="Times New Roman" pitchFamily="18" charset="0"/>
                <a:cs typeface="Times New Roman" pitchFamily="18" charset="0"/>
              </a:rPr>
              <a:t>Planlar, Metotlar ve Metodolojiler  </a:t>
            </a:r>
            <a:r>
              <a:rPr lang="tr-TR" sz="2000" dirty="0" smtClean="0">
                <a:latin typeface="Times New Roman" pitchFamily="18" charset="0"/>
                <a:cs typeface="Times New Roman" pitchFamily="18" charset="0"/>
              </a:rPr>
              <a:t>(devam…)</a:t>
            </a:r>
            <a:endParaRPr lang="tr-TR" sz="3600"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565104"/>
          </a:xfrm>
        </p:spPr>
        <p:txBody>
          <a:bodyPr>
            <a:normAutofit/>
          </a:bodyPr>
          <a:lstStyle/>
          <a:p>
            <a:pPr algn="just">
              <a:buSzPct val="100000"/>
              <a:buFont typeface="Arial" pitchFamily="34" charset="0"/>
              <a:buChar char="•"/>
            </a:pPr>
            <a:r>
              <a:rPr lang="tr-TR" sz="2100" dirty="0" smtClean="0"/>
              <a:t>Metot genel olarak bir aktivite türü ile ilgilidir, plan ise bu metodu alır ve gerçek aktivitelere dönüştürür. </a:t>
            </a:r>
          </a:p>
          <a:p>
            <a:pPr algn="just">
              <a:buSzPct val="100000"/>
              <a:buNone/>
            </a:pPr>
            <a:endParaRPr lang="tr-TR" sz="400" dirty="0" smtClean="0"/>
          </a:p>
          <a:p>
            <a:pPr algn="just">
              <a:buSzPct val="100000"/>
              <a:buFont typeface="Arial" pitchFamily="34" charset="0"/>
              <a:buChar char="•"/>
            </a:pPr>
            <a:r>
              <a:rPr lang="tr-TR" sz="2100" dirty="0" smtClean="0"/>
              <a:t>Ayrıca her bir aktivite için;</a:t>
            </a:r>
          </a:p>
          <a:p>
            <a:pPr lvl="1" algn="just">
              <a:buSzPct val="100000"/>
              <a:buFont typeface="Arial" pitchFamily="34" charset="0"/>
              <a:buChar char="•"/>
            </a:pPr>
            <a:r>
              <a:rPr lang="tr-TR" sz="2100" dirty="0" smtClean="0"/>
              <a:t>başlangıç ve bitiş tarihi,</a:t>
            </a:r>
          </a:p>
          <a:p>
            <a:pPr lvl="1" algn="just">
              <a:buSzPct val="100000"/>
              <a:buFont typeface="Arial" pitchFamily="34" charset="0"/>
              <a:buChar char="•"/>
            </a:pPr>
            <a:r>
              <a:rPr lang="tr-TR" sz="2100" dirty="0" smtClean="0"/>
              <a:t>kimin gerçekleştireceği,</a:t>
            </a:r>
          </a:p>
          <a:p>
            <a:pPr lvl="1" algn="just">
              <a:buSzPct val="100000"/>
              <a:buFont typeface="Arial" pitchFamily="34" charset="0"/>
              <a:buChar char="•"/>
            </a:pPr>
            <a:r>
              <a:rPr lang="tr-TR" sz="2100" dirty="0" smtClean="0"/>
              <a:t>hangi araç ve materyallere gereksinim duyulacağı belirlenir.</a:t>
            </a:r>
          </a:p>
          <a:p>
            <a:pPr lvl="1" algn="just">
              <a:buSzPct val="100000"/>
              <a:buNone/>
            </a:pPr>
            <a:endParaRPr lang="tr-TR" sz="400" dirty="0" smtClean="0"/>
          </a:p>
          <a:p>
            <a:pPr algn="just">
              <a:buSzPct val="100000"/>
              <a:buFont typeface="Arial" pitchFamily="34" charset="0"/>
              <a:buChar char="•"/>
            </a:pPr>
            <a:r>
              <a:rPr lang="tr-TR" sz="2100" dirty="0" smtClean="0"/>
              <a:t>Bir metodun çıktısı, diğer bir metot için girdi olabilir.</a:t>
            </a:r>
          </a:p>
          <a:p>
            <a:pPr algn="just">
              <a:buSzPct val="100000"/>
              <a:buNone/>
            </a:pPr>
            <a:endParaRPr lang="tr-TR" sz="400" dirty="0" smtClean="0"/>
          </a:p>
          <a:p>
            <a:pPr algn="just">
              <a:buSzPct val="100000"/>
              <a:buFont typeface="Arial" pitchFamily="34" charset="0"/>
              <a:buChar char="•"/>
            </a:pPr>
            <a:r>
              <a:rPr lang="tr-TR" sz="2100" dirty="0" smtClean="0"/>
              <a:t>Metot grupları veya teknikleri, metodoloji altında toplanmaktadır.</a:t>
            </a:r>
          </a:p>
          <a:p>
            <a:pPr lvl="1" algn="just">
              <a:buSzPct val="100000"/>
              <a:buFont typeface="Arial" pitchFamily="34" charset="0"/>
              <a:buChar char="•"/>
            </a:pPr>
            <a:r>
              <a:rPr lang="tr-TR" sz="2100" dirty="0" smtClean="0"/>
              <a:t>Örn: Nesne-tabanlı tasarım (</a:t>
            </a:r>
            <a:r>
              <a:rPr lang="en-US" sz="2100" dirty="0" smtClean="0"/>
              <a:t>object-oriented design</a:t>
            </a:r>
            <a:r>
              <a:rPr lang="tr-TR" sz="2100" dirty="0" smtClean="0"/>
              <a:t>)</a:t>
            </a:r>
          </a:p>
          <a:p>
            <a:pPr algn="just">
              <a:buSzPct val="100000"/>
              <a:buNone/>
            </a:pPr>
            <a:endParaRPr lang="tr-TR" sz="600" dirty="0" smtClean="0"/>
          </a:p>
          <a:p>
            <a:pPr algn="just">
              <a:buSzPct val="100000"/>
              <a:buNone/>
            </a:pPr>
            <a:endParaRPr lang="tr-TR" sz="2100" dirty="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31</a:t>
            </a:fld>
            <a:endParaRPr lang="tr-T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40978" y="228600"/>
            <a:ext cx="8429684" cy="990600"/>
          </a:xfrm>
        </p:spPr>
        <p:txBody>
          <a:bodyPr>
            <a:noAutofit/>
          </a:bodyPr>
          <a:lstStyle/>
          <a:p>
            <a:r>
              <a:rPr lang="tr-TR" sz="3600" dirty="0" smtClean="0">
                <a:latin typeface="Times New Roman" pitchFamily="18" charset="0"/>
                <a:cs typeface="Times New Roman" pitchFamily="18" charset="0"/>
              </a:rPr>
              <a:t>Yazılım Projelerini Sınıflandırma Yolları</a:t>
            </a:r>
            <a:endParaRPr lang="tr-TR" sz="3600"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565104"/>
          </a:xfrm>
        </p:spPr>
        <p:txBody>
          <a:bodyPr>
            <a:normAutofit/>
          </a:bodyPr>
          <a:lstStyle/>
          <a:p>
            <a:pPr algn="just">
              <a:buSzPct val="100000"/>
              <a:buFont typeface="Arial" pitchFamily="34" charset="0"/>
              <a:buChar char="•"/>
            </a:pPr>
            <a:r>
              <a:rPr lang="tr-TR" sz="2100" dirty="0" smtClean="0"/>
              <a:t>Projeler, farklı teknik ürünleri oluşturmak üzere değişebilir. Bu yüzden, planlanmasına ve yönetilmesine bağlı olarak bir projenin karakteristiklerini tanımlamaya gereksinim duyarız. </a:t>
            </a:r>
          </a:p>
          <a:p>
            <a:pPr algn="just">
              <a:buSzPct val="100000"/>
              <a:buNone/>
            </a:pPr>
            <a:endParaRPr lang="tr-TR" sz="400" dirty="0" smtClean="0"/>
          </a:p>
          <a:p>
            <a:pPr algn="just">
              <a:buSzPct val="100000"/>
              <a:buFont typeface="Arial" pitchFamily="34" charset="0"/>
              <a:buChar char="•"/>
            </a:pPr>
            <a:r>
              <a:rPr lang="tr-TR" sz="2100" dirty="0" smtClean="0"/>
              <a:t>Bu tanımlamayı yaparken aşağıdaki faktörleri göz önünde bulundurmak gerekir:</a:t>
            </a:r>
          </a:p>
          <a:p>
            <a:pPr lvl="1" algn="just">
              <a:buSzPct val="100000"/>
              <a:buFont typeface="Arial" pitchFamily="34" charset="0"/>
              <a:buChar char="•"/>
            </a:pPr>
            <a:r>
              <a:rPr lang="tr-TR" sz="2100" dirty="0" smtClean="0"/>
              <a:t>kullanıcılara karşı sorumluklar,</a:t>
            </a:r>
          </a:p>
          <a:p>
            <a:pPr lvl="1" algn="just">
              <a:buSzPct val="100000"/>
              <a:buFont typeface="Arial" pitchFamily="34" charset="0"/>
              <a:buChar char="•"/>
            </a:pPr>
            <a:r>
              <a:rPr lang="tr-TR" sz="2100" dirty="0" smtClean="0"/>
              <a:t>gömülü sistemlere karşı bilgi sistemleri,</a:t>
            </a:r>
          </a:p>
          <a:p>
            <a:pPr lvl="1" algn="just">
              <a:buSzPct val="100000"/>
              <a:buFont typeface="Arial" pitchFamily="34" charset="0"/>
              <a:buChar char="•"/>
            </a:pPr>
            <a:r>
              <a:rPr lang="tr-TR" sz="2100" dirty="0" smtClean="0"/>
              <a:t>ürünlere karşı hedefler.</a:t>
            </a:r>
            <a:endParaRPr lang="tr-TR" sz="600" dirty="0" smtClean="0"/>
          </a:p>
          <a:p>
            <a:pPr algn="just">
              <a:buSzPct val="100000"/>
              <a:buNone/>
            </a:pPr>
            <a:endParaRPr lang="tr-TR" sz="2100" dirty="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32</a:t>
            </a:fld>
            <a:endParaRPr lang="tr-T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latin typeface="Times New Roman" pitchFamily="18" charset="0"/>
                <a:cs typeface="Times New Roman" pitchFamily="18" charset="0"/>
              </a:rPr>
              <a:t>Yazılım Projelerini Sınıflandırma Yolları</a:t>
            </a:r>
            <a:endParaRPr lang="en-US" dirty="0"/>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33</a:t>
            </a:fld>
            <a:endParaRPr lang="tr-TR"/>
          </a:p>
        </p:txBody>
      </p:sp>
      <p:sp>
        <p:nvSpPr>
          <p:cNvPr id="5" name="4 İçerik Yer Tutucusu"/>
          <p:cNvSpPr>
            <a:spLocks noGrp="1"/>
          </p:cNvSpPr>
          <p:nvPr>
            <p:ph sz="quarter" idx="1"/>
          </p:nvPr>
        </p:nvSpPr>
        <p:spPr/>
        <p:txBody>
          <a:bodyPr>
            <a:normAutofit fontScale="77500" lnSpcReduction="20000"/>
          </a:bodyPr>
          <a:lstStyle/>
          <a:p>
            <a:pPr marL="0" indent="0" algn="just">
              <a:spcBef>
                <a:spcPts val="0"/>
              </a:spcBef>
              <a:buClrTx/>
              <a:buSzTx/>
              <a:buNone/>
              <a:defRPr/>
            </a:pPr>
            <a:r>
              <a:rPr lang="tr-TR" dirty="0" smtClean="0">
                <a:latin typeface="Times New Roman" pitchFamily="18" charset="0"/>
                <a:cs typeface="Times New Roman" pitchFamily="18" charset="0"/>
              </a:rPr>
              <a:t>Kullanıcılara karşı sorumluluklar: geliştirilecek yazılım projesi bir ERP projesi ise, bu ERP yazılımını kullanacaklar için gerekli kullanım kolaylıkları, güvenlik özellikleri gibi bir takım gereksinimler karşılanmalıdır.</a:t>
            </a:r>
          </a:p>
          <a:p>
            <a:pPr marL="0" indent="0" algn="just">
              <a:spcBef>
                <a:spcPts val="0"/>
              </a:spcBef>
              <a:buClrTx/>
              <a:buSzTx/>
              <a:buNone/>
              <a:defRPr/>
            </a:pPr>
            <a:endParaRPr lang="tr-TR" dirty="0" smtClean="0">
              <a:latin typeface="Times New Roman" pitchFamily="18" charset="0"/>
              <a:cs typeface="Times New Roman" pitchFamily="18" charset="0"/>
            </a:endParaRPr>
          </a:p>
          <a:p>
            <a:pPr marL="0" indent="0" algn="just">
              <a:spcBef>
                <a:spcPts val="0"/>
              </a:spcBef>
              <a:buClrTx/>
              <a:buSzTx/>
              <a:buNone/>
              <a:defRPr/>
            </a:pPr>
            <a:r>
              <a:rPr lang="tr-TR" dirty="0" smtClean="0">
                <a:latin typeface="Times New Roman" pitchFamily="18" charset="0"/>
                <a:cs typeface="Times New Roman" pitchFamily="18" charset="0"/>
              </a:rPr>
              <a:t>Gömülü sistemler de kontrol makineye ait iken, bilgi sistemlerinde kontrol bilgi sisteminin kullanıcısına aittir. Bilgi sistemine örnek olarak stok kontrol sistemi verilebilir. Gömülü sistemlere ise, bir bina içindeki klima kontrol (havalandırma) sistemini örnek olarak verebiliriz. Bina içersindeki ısıya göre sistem ya sıcaklığı arttırıyor ya da azaltıyor.</a:t>
            </a:r>
          </a:p>
          <a:p>
            <a:pPr marL="0" indent="0" algn="just">
              <a:spcBef>
                <a:spcPts val="0"/>
              </a:spcBef>
              <a:buClrTx/>
              <a:buSzTx/>
              <a:buNone/>
              <a:defRPr/>
            </a:pPr>
            <a:endParaRPr lang="tr-TR" dirty="0" smtClean="0">
              <a:latin typeface="Times New Roman" pitchFamily="18" charset="0"/>
              <a:cs typeface="Times New Roman" pitchFamily="18" charset="0"/>
            </a:endParaRPr>
          </a:p>
          <a:p>
            <a:pPr marL="0" indent="0" algn="just">
              <a:spcBef>
                <a:spcPts val="0"/>
              </a:spcBef>
              <a:buClrTx/>
              <a:buSzTx/>
              <a:buNone/>
              <a:defRPr/>
            </a:pPr>
            <a:r>
              <a:rPr lang="tr-TR" dirty="0" smtClean="0">
                <a:latin typeface="Times New Roman" pitchFamily="18" charset="0"/>
                <a:cs typeface="Times New Roman" pitchFamily="18" charset="0"/>
              </a:rPr>
              <a:t>Projeleri sınıflandırırken ürününün belirli hedefleri karşılayıp karşılamadığına yönelik olarak gerekli ayrımları yapabiliriz. Müşteri tarafından belirlenen detaylara bağlı olarak bir ürününün geliştirilmesine yönelik bir proje olabilir. </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40978" y="228600"/>
            <a:ext cx="8429684" cy="990600"/>
          </a:xfrm>
        </p:spPr>
        <p:txBody>
          <a:bodyPr>
            <a:noAutofit/>
          </a:bodyPr>
          <a:lstStyle/>
          <a:p>
            <a:r>
              <a:rPr lang="tr-TR" sz="3600" dirty="0" smtClean="0">
                <a:latin typeface="Times New Roman" pitchFamily="18" charset="0"/>
                <a:cs typeface="Times New Roman" pitchFamily="18" charset="0"/>
              </a:rPr>
              <a:t>Kurumsal Paydaşlar</a:t>
            </a:r>
            <a:endParaRPr lang="tr-TR" sz="3600"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565104"/>
          </a:xfrm>
        </p:spPr>
        <p:txBody>
          <a:bodyPr>
            <a:normAutofit/>
          </a:bodyPr>
          <a:lstStyle/>
          <a:p>
            <a:pPr algn="just">
              <a:buSzPct val="100000"/>
              <a:buFont typeface="Arial" pitchFamily="34" charset="0"/>
              <a:buChar char="•"/>
            </a:pPr>
            <a:r>
              <a:rPr lang="tr-TR" sz="2100" dirty="0" smtClean="0"/>
              <a:t>Kurumsal paydaş (</a:t>
            </a:r>
            <a:r>
              <a:rPr lang="tr-TR" sz="2100" dirty="0" err="1" smtClean="0"/>
              <a:t>stakeholder</a:t>
            </a:r>
            <a:r>
              <a:rPr lang="tr-TR" sz="2100" dirty="0" smtClean="0"/>
              <a:t>) kavramı, bir kurum veya sistemin (proje) varlığından olumlu veya olumsuz yönde etkilenen veya bu kurum veya sistemi bilinçli veya bilinçsiz olarak etkileyen kişi veya gruplardır.</a:t>
            </a:r>
          </a:p>
          <a:p>
            <a:pPr algn="just">
              <a:buSzPct val="100000"/>
              <a:buNone/>
            </a:pPr>
            <a:endParaRPr lang="tr-TR" sz="400" dirty="0" smtClean="0"/>
          </a:p>
          <a:p>
            <a:pPr algn="just">
              <a:buSzPct val="100000"/>
              <a:buFont typeface="Arial" pitchFamily="34" charset="0"/>
              <a:buChar char="•"/>
            </a:pPr>
            <a:r>
              <a:rPr lang="tr-TR" sz="2100" dirty="0" smtClean="0"/>
              <a:t>Bir projenin kurumsal paydaşlarını, </a:t>
            </a:r>
            <a:r>
              <a:rPr lang="tr-TR" sz="2100" i="1" dirty="0" smtClean="0">
                <a:solidFill>
                  <a:srgbClr val="0000FF"/>
                </a:solidFill>
                <a:effectLst>
                  <a:outerShdw blurRad="38100" dist="38100" dir="2700000" algn="tl">
                    <a:srgbClr val="000000">
                      <a:alpha val="43137"/>
                    </a:srgbClr>
                  </a:outerShdw>
                </a:effectLst>
              </a:rPr>
              <a:t>“kurum içi paydaşlar”</a:t>
            </a:r>
            <a:r>
              <a:rPr lang="tr-TR" sz="2100" dirty="0" smtClean="0">
                <a:solidFill>
                  <a:srgbClr val="0000FF"/>
                </a:solidFill>
                <a:effectLst>
                  <a:outerShdw blurRad="38100" dist="38100" dir="2700000" algn="tl">
                    <a:srgbClr val="000000">
                      <a:alpha val="43137"/>
                    </a:srgbClr>
                  </a:outerShdw>
                </a:effectLst>
              </a:rPr>
              <a:t> </a:t>
            </a:r>
            <a:r>
              <a:rPr lang="tr-TR" sz="2100" dirty="0" smtClean="0"/>
              <a:t>ve </a:t>
            </a:r>
            <a:r>
              <a:rPr lang="tr-TR" sz="2100" i="1" dirty="0" smtClean="0">
                <a:solidFill>
                  <a:srgbClr val="0000FF"/>
                </a:solidFill>
                <a:effectLst>
                  <a:outerShdw blurRad="38100" dist="38100" dir="2700000" algn="tl">
                    <a:srgbClr val="000000">
                      <a:alpha val="43137"/>
                    </a:srgbClr>
                  </a:outerShdw>
                </a:effectLst>
              </a:rPr>
              <a:t>“kurum dışı paydaşlar” </a:t>
            </a:r>
            <a:r>
              <a:rPr lang="tr-TR" sz="2100" dirty="0" smtClean="0"/>
              <a:t>olmak üze</a:t>
            </a:r>
            <a:r>
              <a:rPr lang="tr-TR" sz="2100" i="1" dirty="0" smtClean="0"/>
              <a:t>re </a:t>
            </a:r>
            <a:r>
              <a:rPr lang="tr-TR" sz="2100" dirty="0" smtClean="0"/>
              <a:t>iki grupta sınıflandırmak mümkündür:</a:t>
            </a:r>
          </a:p>
          <a:p>
            <a:pPr lvl="1" algn="just">
              <a:buSzPct val="100000"/>
              <a:buFont typeface="Arial" pitchFamily="34" charset="0"/>
              <a:buChar char="•"/>
            </a:pPr>
            <a:r>
              <a:rPr lang="tr-TR" sz="1900" dirty="0" smtClean="0"/>
              <a:t>Kurum içi paydaşlar; şirketin sahibi, hissedarlar, proje yöneticileri, teknik yöneticiler, takım liderleri, programcılar ve diğer çalışanlardan oluşur.</a:t>
            </a:r>
          </a:p>
          <a:p>
            <a:pPr lvl="1" algn="just">
              <a:buSzPct val="100000"/>
              <a:buFont typeface="Arial" pitchFamily="34" charset="0"/>
              <a:buChar char="•"/>
            </a:pPr>
            <a:r>
              <a:rPr lang="tr-TR" sz="1900" dirty="0" smtClean="0"/>
              <a:t>Kurum dışı  paydaşlar ise hükümet, ordu, müşteriler, tedarikçiler, rakip firmalar vs. kesimlerden oluşur.</a:t>
            </a:r>
            <a:endParaRPr lang="tr-TR" sz="1900" dirty="0" smtClean="0">
              <a:latin typeface="Times New Roman" pitchFamily="18" charset="0"/>
              <a:cs typeface="Times New Roman" pitchFamily="18" charset="0"/>
            </a:endParaRPr>
          </a:p>
          <a:p>
            <a:pPr algn="just">
              <a:buSzPct val="100000"/>
              <a:buFont typeface="Arial" pitchFamily="34" charset="0"/>
              <a:buChar char="•"/>
            </a:pPr>
            <a:endParaRPr lang="tr-TR" sz="600" dirty="0" smtClean="0"/>
          </a:p>
          <a:p>
            <a:pPr algn="just">
              <a:buSzPct val="100000"/>
              <a:buNone/>
            </a:pPr>
            <a:endParaRPr lang="tr-TR" sz="2100" dirty="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34</a:t>
            </a:fld>
            <a:endParaRPr lang="tr-T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40978" y="228600"/>
            <a:ext cx="8429684" cy="990600"/>
          </a:xfrm>
        </p:spPr>
        <p:txBody>
          <a:bodyPr>
            <a:noAutofit/>
          </a:bodyPr>
          <a:lstStyle/>
          <a:p>
            <a:r>
              <a:rPr lang="tr-TR" sz="3600" dirty="0" smtClean="0">
                <a:latin typeface="Times New Roman" pitchFamily="18" charset="0"/>
                <a:cs typeface="Times New Roman" pitchFamily="18" charset="0"/>
              </a:rPr>
              <a:t>Kurumsal Paydaşlar</a:t>
            </a:r>
            <a:endParaRPr lang="tr-TR" sz="3600"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35</a:t>
            </a:fld>
            <a:endParaRPr lang="tr-TR"/>
          </a:p>
        </p:txBody>
      </p:sp>
      <p:pic>
        <p:nvPicPr>
          <p:cNvPr id="2050" name="Picture 2"/>
          <p:cNvPicPr>
            <a:picLocks noChangeAspect="1" noChangeArrowheads="1"/>
          </p:cNvPicPr>
          <p:nvPr/>
        </p:nvPicPr>
        <p:blipFill>
          <a:blip r:embed="rId3" cstate="print"/>
          <a:srcRect/>
          <a:stretch>
            <a:fillRect/>
          </a:stretch>
        </p:blipFill>
        <p:spPr bwMode="auto">
          <a:xfrm>
            <a:off x="1835696" y="1628800"/>
            <a:ext cx="5472608" cy="45848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40978" y="228600"/>
            <a:ext cx="8429684" cy="990600"/>
          </a:xfrm>
        </p:spPr>
        <p:txBody>
          <a:bodyPr>
            <a:noAutofit/>
          </a:bodyPr>
          <a:lstStyle/>
          <a:p>
            <a:r>
              <a:rPr lang="tr-TR" sz="3600" dirty="0" smtClean="0">
                <a:latin typeface="Times New Roman" pitchFamily="18" charset="0"/>
                <a:cs typeface="Times New Roman" pitchFamily="18" charset="0"/>
              </a:rPr>
              <a:t>İş Planı Hazırlama (</a:t>
            </a:r>
            <a:r>
              <a:rPr lang="en-US" sz="3600" dirty="0" smtClean="0">
                <a:latin typeface="Times New Roman" pitchFamily="18" charset="0"/>
                <a:cs typeface="Times New Roman" pitchFamily="18" charset="0"/>
              </a:rPr>
              <a:t>Business Case</a:t>
            </a:r>
            <a:r>
              <a:rPr lang="tr-TR" sz="3600" dirty="0" smtClean="0">
                <a:latin typeface="Times New Roman" pitchFamily="18" charset="0"/>
                <a:cs typeface="Times New Roman" pitchFamily="18" charset="0"/>
              </a:rPr>
              <a:t>)</a:t>
            </a:r>
            <a:endParaRPr lang="tr-TR" sz="3600"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6263608" cy="4565104"/>
          </a:xfrm>
        </p:spPr>
        <p:txBody>
          <a:bodyPr>
            <a:normAutofit/>
          </a:bodyPr>
          <a:lstStyle/>
          <a:p>
            <a:pPr algn="just">
              <a:buSzPct val="100000"/>
              <a:buFont typeface="Arial" pitchFamily="34" charset="0"/>
              <a:buChar char="•"/>
            </a:pPr>
            <a:r>
              <a:rPr lang="tr-TR" sz="2100" dirty="0" smtClean="0"/>
              <a:t>Bir fikrin, isteğin, zorunluluğun ya da önerinin hayata geçirilebilmesi için öncelikle iş planının hazırlanması gerekmektedir. </a:t>
            </a:r>
          </a:p>
          <a:p>
            <a:pPr algn="just">
              <a:buSzPct val="100000"/>
              <a:buNone/>
            </a:pPr>
            <a:endParaRPr lang="tr-TR" sz="400" dirty="0" smtClean="0"/>
          </a:p>
          <a:p>
            <a:pPr algn="just">
              <a:buSzPct val="100000"/>
              <a:buFont typeface="Arial" pitchFamily="34" charset="0"/>
              <a:buChar char="•"/>
            </a:pPr>
            <a:r>
              <a:rPr lang="tr-TR" sz="2100" dirty="0" smtClean="0"/>
              <a:t>Yapılacak iş planları ele alınan projeye ilişkin doğru adımların atılmasında kritik rol oynamaktadır:</a:t>
            </a:r>
          </a:p>
          <a:p>
            <a:pPr lvl="1" algn="just">
              <a:buSzPct val="100000"/>
              <a:buFont typeface="Arial" pitchFamily="34" charset="0"/>
              <a:buChar char="•"/>
            </a:pPr>
            <a:r>
              <a:rPr lang="tr-TR" sz="1900" dirty="0" smtClean="0"/>
              <a:t>projeye yol açan sebepler,</a:t>
            </a:r>
          </a:p>
          <a:p>
            <a:pPr lvl="1" algn="just">
              <a:buSzPct val="100000"/>
              <a:buFont typeface="Arial" pitchFamily="34" charset="0"/>
              <a:buChar char="•"/>
            </a:pPr>
            <a:r>
              <a:rPr lang="tr-TR" sz="1900" dirty="0" smtClean="0"/>
              <a:t>seçenekler,</a:t>
            </a:r>
          </a:p>
          <a:p>
            <a:pPr lvl="1" algn="just">
              <a:buSzPct val="100000"/>
              <a:buFont typeface="Arial" pitchFamily="34" charset="0"/>
              <a:buChar char="•"/>
            </a:pPr>
            <a:r>
              <a:rPr lang="tr-TR" sz="1900" dirty="0" smtClean="0"/>
              <a:t>beklenen fayda,</a:t>
            </a:r>
          </a:p>
          <a:p>
            <a:pPr lvl="1" algn="just">
              <a:buSzPct val="100000"/>
              <a:buFont typeface="Arial" pitchFamily="34" charset="0"/>
              <a:buChar char="•"/>
            </a:pPr>
            <a:r>
              <a:rPr lang="tr-TR" sz="1900" dirty="0" smtClean="0"/>
              <a:t>riskler,</a:t>
            </a:r>
          </a:p>
          <a:p>
            <a:pPr lvl="1" algn="just">
              <a:buSzPct val="100000"/>
              <a:buFont typeface="Arial" pitchFamily="34" charset="0"/>
              <a:buChar char="•"/>
            </a:pPr>
            <a:r>
              <a:rPr lang="tr-TR" sz="1900" dirty="0" smtClean="0"/>
              <a:t>maliyet ve zaman,</a:t>
            </a:r>
          </a:p>
          <a:p>
            <a:pPr lvl="1" algn="just">
              <a:buSzPct val="100000"/>
              <a:buFont typeface="Arial" pitchFamily="34" charset="0"/>
              <a:buChar char="•"/>
            </a:pPr>
            <a:r>
              <a:rPr lang="tr-TR" sz="1900" dirty="0" smtClean="0"/>
              <a:t>yatırımın geri dönüşü,</a:t>
            </a:r>
          </a:p>
          <a:p>
            <a:pPr lvl="1" algn="just">
              <a:buSzPct val="100000"/>
              <a:buFont typeface="Arial" pitchFamily="34" charset="0"/>
              <a:buChar char="•"/>
            </a:pPr>
            <a:r>
              <a:rPr lang="tr-TR" sz="1900" dirty="0" smtClean="0"/>
              <a:t>değerlendirme.</a:t>
            </a:r>
          </a:p>
          <a:p>
            <a:pPr algn="just">
              <a:buSzPct val="100000"/>
              <a:buFont typeface="Arial" pitchFamily="34" charset="0"/>
              <a:buChar char="•"/>
            </a:pPr>
            <a:endParaRPr lang="tr-TR" sz="2100" dirty="0" smtClean="0">
              <a:latin typeface="Times New Roman" pitchFamily="18" charset="0"/>
              <a:cs typeface="Times New Roman" pitchFamily="18" charset="0"/>
            </a:endParaRPr>
          </a:p>
          <a:p>
            <a:pPr algn="just">
              <a:buSzPct val="100000"/>
              <a:buFont typeface="Arial" pitchFamily="34" charset="0"/>
              <a:buChar char="•"/>
            </a:pPr>
            <a:endParaRPr lang="tr-TR" sz="600" dirty="0" smtClean="0"/>
          </a:p>
          <a:p>
            <a:pPr algn="just">
              <a:buSzPct val="100000"/>
              <a:buNone/>
            </a:pPr>
            <a:endParaRPr lang="tr-TR" sz="2100" dirty="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36</a:t>
            </a:fld>
            <a:endParaRPr lang="tr-TR"/>
          </a:p>
        </p:txBody>
      </p:sp>
      <p:pic>
        <p:nvPicPr>
          <p:cNvPr id="1026" name="Picture 2"/>
          <p:cNvPicPr>
            <a:picLocks noChangeAspect="1" noChangeArrowheads="1"/>
          </p:cNvPicPr>
          <p:nvPr/>
        </p:nvPicPr>
        <p:blipFill>
          <a:blip r:embed="rId3" cstate="print"/>
          <a:srcRect/>
          <a:stretch>
            <a:fillRect/>
          </a:stretch>
        </p:blipFill>
        <p:spPr bwMode="auto">
          <a:xfrm>
            <a:off x="7092280" y="1700808"/>
            <a:ext cx="1495425" cy="2124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40978" y="228600"/>
            <a:ext cx="8429684" cy="990600"/>
          </a:xfrm>
        </p:spPr>
        <p:txBody>
          <a:bodyPr>
            <a:noAutofit/>
          </a:bodyPr>
          <a:lstStyle/>
          <a:p>
            <a:r>
              <a:rPr lang="tr-TR" sz="3600" dirty="0" smtClean="0">
                <a:latin typeface="Times New Roman" pitchFamily="18" charset="0"/>
                <a:cs typeface="Times New Roman" pitchFamily="18" charset="0"/>
              </a:rPr>
              <a:t>Proje Başarısı ve Başarısızlığı</a:t>
            </a:r>
            <a:endParaRPr lang="tr-TR" sz="3600"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991800" cy="4565104"/>
          </a:xfrm>
        </p:spPr>
        <p:txBody>
          <a:bodyPr>
            <a:normAutofit/>
          </a:bodyPr>
          <a:lstStyle/>
          <a:p>
            <a:pPr algn="just">
              <a:buSzPct val="100000"/>
              <a:buFont typeface="Arial" pitchFamily="34" charset="0"/>
              <a:buChar char="•"/>
            </a:pPr>
            <a:r>
              <a:rPr lang="tr-TR" sz="2100" dirty="0" smtClean="0"/>
              <a:t>Bilgi Teknolojileri sektöründe gerçekleştirilen projelerin büyük çoğunluğu, planlama aşamasında belirlenen sürelerde tamamlanamaz, bütçelerini ciddi miktarlarda aşar, dolayısıyla “başarısız proje” damgasını yemekten kurtulamazlar. Bunun tüm uzmanlarca kabul edilen en önemli nedeni de proje yönetiminde ortaya konulan başarısızlık, iyi bir “proje yönetimi” yapılamamasıdır</a:t>
            </a:r>
            <a:r>
              <a:rPr lang="tr-TR" sz="2400" dirty="0" smtClean="0"/>
              <a:t>.</a:t>
            </a:r>
          </a:p>
          <a:p>
            <a:pPr algn="just">
              <a:buSzPct val="100000"/>
              <a:buNone/>
            </a:pPr>
            <a:endParaRPr lang="tr-TR" sz="600" dirty="0" smtClean="0"/>
          </a:p>
          <a:p>
            <a:pPr algn="just">
              <a:buSzPct val="100000"/>
              <a:buFont typeface="Arial" pitchFamily="34" charset="0"/>
              <a:buChar char="•"/>
            </a:pPr>
            <a:r>
              <a:rPr lang="tr-TR" sz="2100" dirty="0" smtClean="0"/>
              <a:t>Bir projeyi başarılı yapan üç önemli faktör:</a:t>
            </a:r>
          </a:p>
          <a:p>
            <a:pPr lvl="1" algn="just">
              <a:buSzPct val="100000"/>
              <a:buFont typeface="Arial" pitchFamily="34" charset="0"/>
              <a:buChar char="•"/>
            </a:pPr>
            <a:r>
              <a:rPr lang="tr-TR" sz="1900" dirty="0" smtClean="0"/>
              <a:t>kullanıcı/müşteri katılımı,</a:t>
            </a:r>
          </a:p>
          <a:p>
            <a:pPr lvl="1" algn="just">
              <a:buSzPct val="100000"/>
              <a:buFont typeface="Arial" pitchFamily="34" charset="0"/>
              <a:buChar char="•"/>
            </a:pPr>
            <a:r>
              <a:rPr lang="tr-TR" sz="1900" dirty="0" smtClean="0"/>
              <a:t>üst yönetim desteği,</a:t>
            </a:r>
          </a:p>
          <a:p>
            <a:pPr lvl="1" algn="just">
              <a:buSzPct val="100000"/>
              <a:buFont typeface="Arial" pitchFamily="34" charset="0"/>
              <a:buChar char="•"/>
            </a:pPr>
            <a:r>
              <a:rPr lang="tr-TR" sz="1900" dirty="0" smtClean="0"/>
              <a:t>ihtiyaçların açık biçimde tanımlanmış olması.</a:t>
            </a:r>
          </a:p>
          <a:p>
            <a:pPr algn="just">
              <a:buSzPct val="100000"/>
              <a:buNone/>
            </a:pPr>
            <a:endParaRPr lang="tr-TR" sz="2100" dirty="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37</a:t>
            </a:fld>
            <a:endParaRPr lang="tr-T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40978" y="228600"/>
            <a:ext cx="8429684" cy="990600"/>
          </a:xfrm>
        </p:spPr>
        <p:txBody>
          <a:bodyPr>
            <a:noAutofit/>
          </a:bodyPr>
          <a:lstStyle/>
          <a:p>
            <a:r>
              <a:rPr lang="tr-TR" sz="3600" dirty="0" smtClean="0">
                <a:latin typeface="Times New Roman" pitchFamily="18" charset="0"/>
                <a:cs typeface="Times New Roman" pitchFamily="18" charset="0"/>
              </a:rPr>
              <a:t>Proje Başarısı ve Başarısızlığı  </a:t>
            </a:r>
            <a:r>
              <a:rPr lang="tr-TR" sz="2000" dirty="0" smtClean="0">
                <a:latin typeface="Times New Roman" pitchFamily="18" charset="0"/>
                <a:cs typeface="Times New Roman" pitchFamily="18" charset="0"/>
              </a:rPr>
              <a:t>(devam…)</a:t>
            </a:r>
            <a:endParaRPr lang="tr-TR" sz="3600"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991800" cy="4565104"/>
          </a:xfrm>
        </p:spPr>
        <p:txBody>
          <a:bodyPr>
            <a:normAutofit/>
          </a:bodyPr>
          <a:lstStyle/>
          <a:p>
            <a:pPr algn="just">
              <a:buSzPct val="100000"/>
              <a:buFont typeface="Arial" pitchFamily="34" charset="0"/>
              <a:buChar char="•"/>
            </a:pPr>
            <a:r>
              <a:rPr lang="tr-TR" sz="2100" dirty="0" smtClean="0"/>
              <a:t>Projelerde başarısızlık genellikle birbirini etkileyen birçok nedenden ortaya çıkıyor. Nedenler arasında: </a:t>
            </a:r>
          </a:p>
          <a:p>
            <a:pPr lvl="1" algn="just">
              <a:buSzPct val="100000"/>
              <a:buFont typeface="Arial" pitchFamily="34" charset="0"/>
              <a:buChar char="•"/>
            </a:pPr>
            <a:r>
              <a:rPr lang="tr-TR" sz="1900" dirty="0" smtClean="0"/>
              <a:t>deneyimsiz proje yöneticisi ve yetersiz eğitimler, </a:t>
            </a:r>
          </a:p>
          <a:p>
            <a:pPr lvl="1" algn="just">
              <a:buSzPct val="100000"/>
              <a:buFont typeface="Arial" pitchFamily="34" charset="0"/>
              <a:buChar char="•"/>
            </a:pPr>
            <a:r>
              <a:rPr lang="tr-TR" sz="1900" dirty="0" smtClean="0"/>
              <a:t>beklentileri belirleme ve yönetimsel başarısızlıklar, </a:t>
            </a:r>
          </a:p>
          <a:p>
            <a:pPr lvl="1" algn="just">
              <a:buSzPct val="100000"/>
              <a:buFont typeface="Arial" pitchFamily="34" charset="0"/>
              <a:buChar char="•"/>
            </a:pPr>
            <a:r>
              <a:rPr lang="tr-TR" sz="1900" dirty="0" smtClean="0"/>
              <a:t>zayıf liderlik, </a:t>
            </a:r>
          </a:p>
          <a:p>
            <a:pPr lvl="1" algn="just">
              <a:buSzPct val="100000"/>
              <a:buFont typeface="Arial" pitchFamily="34" charset="0"/>
              <a:buChar char="•"/>
            </a:pPr>
            <a:r>
              <a:rPr lang="tr-TR" sz="1900" dirty="0" smtClean="0"/>
              <a:t>gereksinimleri gerektiği şekilde belirlememek ve dokümante etmemek,</a:t>
            </a:r>
          </a:p>
          <a:p>
            <a:pPr lvl="1" algn="just">
              <a:buSzPct val="100000"/>
              <a:buFont typeface="Arial" pitchFamily="34" charset="0"/>
              <a:buChar char="•"/>
            </a:pPr>
            <a:r>
              <a:rPr lang="tr-TR" sz="1900" dirty="0" smtClean="0"/>
              <a:t>planlama sürecinin ve yapılan planların yetersiz olması, </a:t>
            </a:r>
          </a:p>
          <a:p>
            <a:pPr lvl="1" algn="just">
              <a:buSzPct val="100000"/>
              <a:buFont typeface="Arial" pitchFamily="34" charset="0"/>
              <a:buChar char="•"/>
            </a:pPr>
            <a:r>
              <a:rPr lang="tr-TR" sz="1900" dirty="0" smtClean="0"/>
              <a:t>kaynak tahminlerinin zayıflığı, </a:t>
            </a:r>
          </a:p>
          <a:p>
            <a:pPr lvl="1" algn="just">
              <a:buSzPct val="100000"/>
              <a:buFont typeface="Arial" pitchFamily="34" charset="0"/>
              <a:buChar char="•"/>
            </a:pPr>
            <a:r>
              <a:rPr lang="tr-TR" sz="1900" dirty="0" smtClean="0"/>
              <a:t>kültürel ve etik zaaflar, </a:t>
            </a:r>
          </a:p>
          <a:p>
            <a:pPr lvl="1" algn="just">
              <a:buSzPct val="100000"/>
              <a:buFont typeface="Arial" pitchFamily="34" charset="0"/>
              <a:buChar char="•"/>
            </a:pPr>
            <a:r>
              <a:rPr lang="tr-TR" sz="1900" dirty="0" smtClean="0"/>
              <a:t>proje ekibinin alan bilgisi eksikliği, </a:t>
            </a:r>
          </a:p>
          <a:p>
            <a:pPr lvl="1" algn="just">
              <a:buSzPct val="100000"/>
              <a:buFont typeface="Arial" pitchFamily="34" charset="0"/>
              <a:buChar char="•"/>
            </a:pPr>
            <a:r>
              <a:rPr lang="tr-TR" sz="1900" dirty="0" smtClean="0"/>
              <a:t>hatalı metotlar ve metodoloji kullanılmaması, </a:t>
            </a:r>
          </a:p>
          <a:p>
            <a:pPr lvl="1" algn="just">
              <a:buSzPct val="100000"/>
              <a:buFont typeface="Arial" pitchFamily="34" charset="0"/>
              <a:buChar char="•"/>
            </a:pPr>
            <a:r>
              <a:rPr lang="tr-TR" sz="1900" dirty="0" smtClean="0"/>
              <a:t>İletişim sorunları gibi eksikler sayılabilir.</a:t>
            </a:r>
            <a:endParaRPr lang="tr-TR" sz="19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38</a:t>
            </a:fld>
            <a:endParaRPr lang="tr-T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40978" y="228600"/>
            <a:ext cx="8429684" cy="990600"/>
          </a:xfrm>
        </p:spPr>
        <p:txBody>
          <a:bodyPr>
            <a:noAutofit/>
          </a:bodyPr>
          <a:lstStyle/>
          <a:p>
            <a:r>
              <a:rPr lang="tr-TR" sz="3600" dirty="0" smtClean="0">
                <a:latin typeface="Times New Roman" pitchFamily="18" charset="0"/>
                <a:cs typeface="Times New Roman" pitchFamily="18" charset="0"/>
              </a:rPr>
              <a:t>Proje Başarısı ve Başarısızlığı  </a:t>
            </a:r>
            <a:r>
              <a:rPr lang="tr-TR" sz="2000" dirty="0" smtClean="0">
                <a:latin typeface="Times New Roman" pitchFamily="18" charset="0"/>
                <a:cs typeface="Times New Roman" pitchFamily="18" charset="0"/>
              </a:rPr>
              <a:t>(devam…)</a:t>
            </a:r>
            <a:endParaRPr lang="tr-TR" sz="3600"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991800" cy="4565104"/>
          </a:xfrm>
        </p:spPr>
        <p:txBody>
          <a:bodyPr>
            <a:normAutofit/>
          </a:bodyPr>
          <a:lstStyle/>
          <a:p>
            <a:pPr algn="just">
              <a:buSzPct val="100000"/>
              <a:buFont typeface="Arial" pitchFamily="34" charset="0"/>
              <a:buChar char="•"/>
            </a:pPr>
            <a:r>
              <a:rPr lang="tr-TR" sz="2000" dirty="0" smtClean="0"/>
              <a:t>Diğer taraftan proje ekibinin büyüklüğü, en son teknolojinin kullanılma eğilimi, yazılım projelerinde metodoloji kullanılmaması, süreç yaklaşımının olmaması da başarısızlık nedenleri arasına eklenirse proje yönetiminde bir başka boyut ortaya çıkacaktır. </a:t>
            </a:r>
          </a:p>
          <a:p>
            <a:pPr algn="just">
              <a:buSzPct val="100000"/>
              <a:buNone/>
            </a:pPr>
            <a:endParaRPr lang="tr-TR" sz="400" dirty="0" smtClean="0"/>
          </a:p>
          <a:p>
            <a:pPr algn="just">
              <a:buSzPct val="100000"/>
              <a:buFont typeface="Arial" pitchFamily="34" charset="0"/>
              <a:buChar char="•"/>
            </a:pPr>
            <a:r>
              <a:rPr lang="tr-TR" sz="2000" dirty="0" smtClean="0"/>
              <a:t>Yapılan araştırma sonuçları değerlendirildiğinde başarılı yazılım projelerinin süresinin 1 yılı aşmadığı görülmektedir. </a:t>
            </a:r>
          </a:p>
          <a:p>
            <a:pPr algn="just">
              <a:buSzPct val="100000"/>
              <a:buNone/>
            </a:pPr>
            <a:endParaRPr lang="tr-TR" sz="400" dirty="0" smtClean="0"/>
          </a:p>
          <a:p>
            <a:pPr algn="just">
              <a:buSzPct val="100000"/>
              <a:buFont typeface="Arial" pitchFamily="34" charset="0"/>
              <a:buChar char="•"/>
            </a:pPr>
            <a:r>
              <a:rPr lang="tr-TR" sz="2000" dirty="0" smtClean="0"/>
              <a:t>Bütün bu nedenler projenin risklerine işaret ediyor. Projelerde risklerin artıyor olması, proje yönetim ihtiyacını arttırır, projenin daha iyi yönetilmesi gereğini ortaya koyar.</a:t>
            </a:r>
            <a:endParaRPr lang="tr-TR" sz="2000" dirty="0" smtClean="0">
              <a:latin typeface="Times New Roman" pitchFamily="18" charset="0"/>
              <a:cs typeface="Times New Roman" pitchFamily="18" charset="0"/>
            </a:endParaRPr>
          </a:p>
          <a:p>
            <a:pPr algn="just">
              <a:buSzPct val="100000"/>
              <a:buFont typeface="Arial" pitchFamily="34" charset="0"/>
              <a:buChar char="•"/>
            </a:pPr>
            <a:endParaRPr lang="tr-TR" sz="19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39</a:t>
            </a:fld>
            <a:endParaRPr lang="tr-T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Giriş</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Yazılım projelerin doğru yönetilmesi yazılım projesi hedeflerden biridir. Diğerleri nelerdir?</a:t>
            </a:r>
          </a:p>
          <a:p>
            <a:pPr algn="just">
              <a:buSzPct val="100000"/>
              <a:buNone/>
            </a:pPr>
            <a:endParaRPr lang="tr-TR" sz="8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Yazılım projelerinin;</a:t>
            </a:r>
          </a:p>
          <a:p>
            <a:pPr lvl="1" algn="just">
              <a:buClr>
                <a:srgbClr val="C00000"/>
              </a:buClr>
              <a:buSzPct val="100000"/>
              <a:buFont typeface="Times New Roman" pitchFamily="18" charset="0"/>
              <a:buChar char="-"/>
            </a:pPr>
            <a:r>
              <a:rPr lang="tr-TR" sz="1800" dirty="0" smtClean="0">
                <a:latin typeface="Times New Roman" pitchFamily="18" charset="0"/>
                <a:cs typeface="Times New Roman" pitchFamily="18" charset="0"/>
              </a:rPr>
              <a:t>planlanması (</a:t>
            </a:r>
            <a:r>
              <a:rPr lang="tr-TR" sz="1800" dirty="0" err="1" smtClean="0">
                <a:latin typeface="Times New Roman" pitchFamily="18" charset="0"/>
                <a:cs typeface="Times New Roman" pitchFamily="18" charset="0"/>
              </a:rPr>
              <a:t>planning</a:t>
            </a:r>
            <a:r>
              <a:rPr lang="tr-TR" sz="1800" dirty="0" smtClean="0">
                <a:latin typeface="Times New Roman" pitchFamily="18" charset="0"/>
                <a:cs typeface="Times New Roman" pitchFamily="18" charset="0"/>
              </a:rPr>
              <a:t>),</a:t>
            </a:r>
          </a:p>
          <a:p>
            <a:pPr lvl="1" algn="just">
              <a:buClr>
                <a:srgbClr val="C00000"/>
              </a:buClr>
              <a:buSzPct val="100000"/>
              <a:buFont typeface="Times New Roman" pitchFamily="18" charset="0"/>
              <a:buChar char="-"/>
            </a:pPr>
            <a:r>
              <a:rPr lang="tr-TR" sz="1800" dirty="0" smtClean="0">
                <a:latin typeface="Times New Roman" pitchFamily="18" charset="0"/>
                <a:cs typeface="Times New Roman" pitchFamily="18" charset="0"/>
              </a:rPr>
              <a:t>kontrol edilmesi (</a:t>
            </a:r>
            <a:r>
              <a:rPr lang="tr-TR" sz="1800" dirty="0" err="1" smtClean="0">
                <a:latin typeface="Times New Roman" pitchFamily="18" charset="0"/>
                <a:cs typeface="Times New Roman" pitchFamily="18" charset="0"/>
              </a:rPr>
              <a:t>control</a:t>
            </a:r>
            <a:r>
              <a:rPr lang="tr-TR" sz="1800" dirty="0" smtClean="0">
                <a:latin typeface="Times New Roman" pitchFamily="18" charset="0"/>
                <a:cs typeface="Times New Roman" pitchFamily="18" charset="0"/>
              </a:rPr>
              <a:t>), </a:t>
            </a:r>
          </a:p>
          <a:p>
            <a:pPr lvl="1" algn="just">
              <a:buClr>
                <a:srgbClr val="C00000"/>
              </a:buClr>
              <a:buSzPct val="100000"/>
              <a:buFont typeface="Times New Roman" pitchFamily="18" charset="0"/>
              <a:buChar char="-"/>
            </a:pPr>
            <a:r>
              <a:rPr lang="tr-TR" sz="1800" dirty="0" smtClean="0">
                <a:latin typeface="Times New Roman" pitchFamily="18" charset="0"/>
                <a:cs typeface="Times New Roman" pitchFamily="18" charset="0"/>
              </a:rPr>
              <a:t>izlenmesi (</a:t>
            </a:r>
            <a:r>
              <a:rPr lang="tr-TR" sz="1800" dirty="0" err="1" smtClean="0">
                <a:latin typeface="Times New Roman" pitchFamily="18" charset="0"/>
                <a:cs typeface="Times New Roman" pitchFamily="18" charset="0"/>
              </a:rPr>
              <a:t>monitoring</a:t>
            </a:r>
            <a:r>
              <a:rPr lang="tr-TR" sz="1800" dirty="0" smtClean="0">
                <a:latin typeface="Times New Roman" pitchFamily="18" charset="0"/>
                <a:cs typeface="Times New Roman" pitchFamily="18" charset="0"/>
              </a:rPr>
              <a:t>).</a:t>
            </a:r>
          </a:p>
          <a:p>
            <a:pPr algn="just">
              <a:buSzPct val="100000"/>
              <a:buNone/>
            </a:pPr>
            <a:endParaRPr lang="tr-TR" sz="8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solidFill>
                  <a:srgbClr val="FF0000"/>
                </a:solidFill>
                <a:latin typeface="Times New Roman" pitchFamily="18" charset="0"/>
                <a:cs typeface="Times New Roman" pitchFamily="18" charset="0"/>
              </a:rPr>
              <a:t>Bir </a:t>
            </a:r>
            <a:r>
              <a:rPr lang="tr-TR" sz="2100" dirty="0" smtClean="0">
                <a:solidFill>
                  <a:schemeClr val="tx1">
                    <a:lumMod val="85000"/>
                    <a:lumOff val="15000"/>
                  </a:schemeClr>
                </a:solidFill>
                <a:effectLst>
                  <a:outerShdw blurRad="38100" dist="38100" dir="2700000" algn="tl">
                    <a:srgbClr val="000000">
                      <a:alpha val="43137"/>
                    </a:srgbClr>
                  </a:outerShdw>
                </a:effectLst>
                <a:latin typeface="Times New Roman" pitchFamily="18" charset="0"/>
                <a:cs typeface="Times New Roman" pitchFamily="18" charset="0"/>
              </a:rPr>
              <a:t>yazılım projesi </a:t>
            </a:r>
            <a:r>
              <a:rPr lang="tr-TR" sz="2100" dirty="0" smtClean="0">
                <a:solidFill>
                  <a:srgbClr val="FF0000"/>
                </a:solidFill>
                <a:latin typeface="Times New Roman" pitchFamily="18" charset="0"/>
                <a:cs typeface="Times New Roman" pitchFamily="18" charset="0"/>
              </a:rPr>
              <a:t>mutlaka gereksinimleri karşılamalıdır!!!</a:t>
            </a:r>
          </a:p>
          <a:p>
            <a:pPr algn="just">
              <a:buSzPct val="100000"/>
              <a:buNone/>
            </a:pPr>
            <a:endParaRPr lang="tr-TR" sz="8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Gereksinimleri karşılamak için, projenin hedefleri ve kurumsal paydaşları belirlenmelidir.</a:t>
            </a:r>
          </a:p>
          <a:p>
            <a:pPr algn="just">
              <a:buSzPct val="100000"/>
              <a:buNone/>
            </a:pPr>
            <a:endParaRPr lang="tr-TR" sz="2100" dirty="0" smtClean="0">
              <a:latin typeface="Times New Roman" pitchFamily="18" charset="0"/>
              <a:cs typeface="Times New Roman" pitchFamily="18" charset="0"/>
            </a:endParaRPr>
          </a:p>
          <a:p>
            <a:pPr algn="just">
              <a:buSzPct val="100000"/>
              <a:buNone/>
            </a:pPr>
            <a:endParaRPr lang="tr-TR" sz="10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4</a:t>
            </a:fld>
            <a:endParaRPr lang="tr-T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Proje Yönetim Araçları</a:t>
            </a:r>
            <a:endParaRPr lang="tr-TR" sz="3600" dirty="0"/>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40</a:t>
            </a:fld>
            <a:endParaRPr lang="tr-TR"/>
          </a:p>
        </p:txBody>
      </p:sp>
      <p:sp>
        <p:nvSpPr>
          <p:cNvPr id="5" name="4 İçerik Yer Tutucusu"/>
          <p:cNvSpPr>
            <a:spLocks noGrp="1"/>
          </p:cNvSpPr>
          <p:nvPr>
            <p:ph sz="quarter" idx="1"/>
          </p:nvPr>
        </p:nvSpPr>
        <p:spPr>
          <a:xfrm>
            <a:off x="612648" y="1600200"/>
            <a:ext cx="7991800" cy="4709120"/>
          </a:xfrm>
        </p:spPr>
        <p:txBody>
          <a:bodyPr>
            <a:normAutofit fontScale="70000" lnSpcReduction="20000"/>
          </a:bodyPr>
          <a:lstStyle/>
          <a:p>
            <a:pPr algn="just">
              <a:buSzPct val="100000"/>
              <a:buFont typeface="Arial" pitchFamily="34" charset="0"/>
              <a:buChar char="•"/>
            </a:pPr>
            <a:r>
              <a:rPr lang="en-US" b="1" dirty="0" smtClean="0">
                <a:effectLst>
                  <a:outerShdw blurRad="38100" dist="38100" dir="2700000" algn="tl">
                    <a:srgbClr val="000000">
                      <a:alpha val="43137"/>
                    </a:srgbClr>
                  </a:outerShdw>
                </a:effectLst>
              </a:rPr>
              <a:t>Giga Plan: </a:t>
            </a:r>
            <a:r>
              <a:rPr lang="en-US" dirty="0" smtClean="0"/>
              <a:t>Developers of a revolutionary new web based tool that allows multiple users to interrogate, analyze, and update Microsoft Project plans in real time. </a:t>
            </a:r>
          </a:p>
          <a:p>
            <a:pPr algn="just">
              <a:buSzPct val="100000"/>
              <a:buFont typeface="Arial" pitchFamily="34" charset="0"/>
              <a:buChar char="•"/>
            </a:pPr>
            <a:r>
              <a:rPr lang="en-US" b="1" dirty="0" smtClean="0">
                <a:effectLst>
                  <a:outerShdw blurRad="38100" dist="38100" dir="2700000" algn="tl">
                    <a:srgbClr val="000000">
                      <a:alpha val="43137"/>
                    </a:srgbClr>
                  </a:outerShdw>
                </a:effectLst>
              </a:rPr>
              <a:t>Microsoft Project: </a:t>
            </a:r>
            <a:r>
              <a:rPr lang="en-US" dirty="0" smtClean="0"/>
              <a:t>Best selling project management software in the world.</a:t>
            </a:r>
          </a:p>
          <a:p>
            <a:pPr algn="just">
              <a:buSzPct val="100000"/>
              <a:buFont typeface="Arial" pitchFamily="34" charset="0"/>
              <a:buChar char="•"/>
            </a:pPr>
            <a:r>
              <a:rPr lang="en-US" b="1" dirty="0" smtClean="0">
                <a:effectLst>
                  <a:outerShdw blurRad="38100" dist="38100" dir="2700000" algn="tl">
                    <a:srgbClr val="000000">
                      <a:alpha val="43137"/>
                    </a:srgbClr>
                  </a:outerShdw>
                </a:effectLst>
              </a:rPr>
              <a:t>Technology Associates: </a:t>
            </a:r>
            <a:r>
              <a:rPr lang="en-US" dirty="0" smtClean="0"/>
              <a:t>Project Management software specialists, providing tailored training, consultancy and development services in all software products.</a:t>
            </a:r>
          </a:p>
          <a:p>
            <a:pPr algn="just">
              <a:buSzPct val="100000"/>
              <a:buFont typeface="Arial" pitchFamily="34" charset="0"/>
              <a:buChar char="•"/>
            </a:pPr>
            <a:r>
              <a:rPr lang="en-US" b="1" dirty="0" smtClean="0">
                <a:effectLst>
                  <a:outerShdw blurRad="38100" dist="38100" dir="2700000" algn="tl">
                    <a:srgbClr val="000000">
                      <a:alpha val="43137"/>
                    </a:srgbClr>
                  </a:outerShdw>
                </a:effectLst>
              </a:rPr>
              <a:t>Project World: </a:t>
            </a:r>
            <a:r>
              <a:rPr lang="en-US" dirty="0" smtClean="0"/>
              <a:t>Project management techniques and tools for project, program, and process managers from high-tech environments.</a:t>
            </a:r>
          </a:p>
          <a:p>
            <a:pPr algn="just">
              <a:buSzPct val="100000"/>
              <a:buFont typeface="Arial" pitchFamily="34" charset="0"/>
              <a:buChar char="•"/>
            </a:pPr>
            <a:r>
              <a:rPr lang="en-US" b="1" dirty="0" smtClean="0">
                <a:effectLst>
                  <a:outerShdw blurRad="38100" dist="38100" dir="2700000" algn="tl">
                    <a:srgbClr val="000000">
                      <a:alpha val="43137"/>
                    </a:srgbClr>
                  </a:outerShdw>
                </a:effectLst>
              </a:rPr>
              <a:t>The Project Management Foundation: </a:t>
            </a:r>
            <a:r>
              <a:rPr lang="en-US" dirty="0" smtClean="0"/>
              <a:t>Aims are to promote excellence in project management standards and achievement. </a:t>
            </a:r>
          </a:p>
          <a:p>
            <a:pPr algn="just">
              <a:buSzPct val="100000"/>
              <a:buFont typeface="Arial" pitchFamily="34" charset="0"/>
              <a:buChar char="•"/>
            </a:pPr>
            <a:r>
              <a:rPr lang="en-US" b="1" dirty="0" smtClean="0">
                <a:effectLst>
                  <a:outerShdw blurRad="38100" dist="38100" dir="2700000" algn="tl">
                    <a:srgbClr val="000000">
                      <a:alpha val="43137"/>
                    </a:srgbClr>
                  </a:outerShdw>
                </a:effectLst>
              </a:rPr>
              <a:t>System Solvers: </a:t>
            </a:r>
            <a:r>
              <a:rPr lang="en-US" dirty="0" smtClean="0"/>
              <a:t>Professional Project Management Services organization delivering a range of services and products to all industries.</a:t>
            </a:r>
          </a:p>
          <a:p>
            <a:pPr algn="just">
              <a:buSzPct val="100000"/>
              <a:buFont typeface="Arial" pitchFamily="34" charset="0"/>
              <a:buChar char="•"/>
            </a:pPr>
            <a:r>
              <a:rPr lang="en-US" b="1" dirty="0" err="1" smtClean="0">
                <a:effectLst>
                  <a:outerShdw blurRad="38100" dist="38100" dir="2700000" algn="tl">
                    <a:srgbClr val="000000">
                      <a:alpha val="43137"/>
                    </a:srgbClr>
                  </a:outerShdw>
                </a:effectLst>
              </a:rPr>
              <a:t>Tenrox</a:t>
            </a:r>
            <a:r>
              <a:rPr lang="en-US" b="1" dirty="0" smtClean="0">
                <a:effectLst>
                  <a:outerShdw blurRad="38100" dist="38100" dir="2700000" algn="tl">
                    <a:srgbClr val="000000">
                      <a:alpha val="43137"/>
                    </a:srgbClr>
                  </a:outerShdw>
                </a:effectLst>
              </a:rPr>
              <a:t> Corporation: </a:t>
            </a:r>
            <a:r>
              <a:rPr lang="en-US" dirty="0" smtClean="0"/>
              <a:t>Developers of Project -</a:t>
            </a:r>
            <a:r>
              <a:rPr lang="tr-TR" dirty="0" smtClean="0"/>
              <a:t> </a:t>
            </a:r>
            <a:r>
              <a:rPr lang="en-US" dirty="0" smtClean="0"/>
              <a:t>an enterprise wide timesheet tracking and cost collection system.</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40978" y="228600"/>
            <a:ext cx="8429684" cy="990600"/>
          </a:xfrm>
        </p:spPr>
        <p:txBody>
          <a:bodyPr>
            <a:noAutofit/>
          </a:bodyPr>
          <a:lstStyle/>
          <a:p>
            <a:r>
              <a:rPr lang="tr-TR" sz="3600" dirty="0" smtClean="0">
                <a:latin typeface="Times New Roman" pitchFamily="18" charset="0"/>
                <a:cs typeface="Times New Roman" pitchFamily="18" charset="0"/>
              </a:rPr>
              <a:t>Günün Sözü…</a:t>
            </a:r>
            <a:endParaRPr lang="tr-TR" sz="3600"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991800" cy="4565104"/>
          </a:xfrm>
        </p:spPr>
        <p:txBody>
          <a:bodyPr>
            <a:normAutofit/>
          </a:bodyPr>
          <a:lstStyle/>
          <a:p>
            <a:pPr marL="0" indent="0" algn="ctr">
              <a:buNone/>
            </a:pPr>
            <a:endParaRPr lang="tr-TR" sz="2800" dirty="0" smtClean="0">
              <a:latin typeface="Monotype Corsiva" pitchFamily="66" charset="0"/>
            </a:endParaRPr>
          </a:p>
          <a:p>
            <a:pPr marL="0" indent="0" algn="ctr">
              <a:buNone/>
            </a:pPr>
            <a:endParaRPr lang="tr-TR" sz="2800" dirty="0" smtClean="0">
              <a:latin typeface="Monotype Corsiva" pitchFamily="66" charset="0"/>
            </a:endParaRPr>
          </a:p>
          <a:p>
            <a:pPr marL="0" indent="0" algn="ctr">
              <a:buNone/>
            </a:pPr>
            <a:r>
              <a:rPr lang="en-US" sz="2800" dirty="0" smtClean="0">
                <a:latin typeface="Monotype Corsiva" pitchFamily="66" charset="0"/>
              </a:rPr>
              <a:t>Having the right process does not</a:t>
            </a:r>
            <a:r>
              <a:rPr lang="tr-TR" sz="2800" dirty="0" smtClean="0">
                <a:latin typeface="Monotype Corsiva" pitchFamily="66" charset="0"/>
              </a:rPr>
              <a:t> </a:t>
            </a:r>
            <a:r>
              <a:rPr lang="en-US" sz="2800" dirty="0" smtClean="0">
                <a:latin typeface="Monotype Corsiva" pitchFamily="66" charset="0"/>
              </a:rPr>
              <a:t>guarantee success, but not having the</a:t>
            </a:r>
            <a:r>
              <a:rPr lang="tr-TR" sz="2800" dirty="0" smtClean="0">
                <a:latin typeface="Monotype Corsiva" pitchFamily="66" charset="0"/>
              </a:rPr>
              <a:t> </a:t>
            </a:r>
            <a:r>
              <a:rPr lang="en-US" sz="2800" dirty="0" smtClean="0">
                <a:latin typeface="Monotype Corsiva" pitchFamily="66" charset="0"/>
              </a:rPr>
              <a:t>right process does guarantee failure.</a:t>
            </a:r>
            <a:r>
              <a:rPr lang="tr-TR" sz="2800" dirty="0" smtClean="0">
                <a:latin typeface="Monotype Corsiva" pitchFamily="66" charset="0"/>
              </a:rPr>
              <a:t> </a:t>
            </a:r>
          </a:p>
          <a:p>
            <a:pPr marL="0" indent="0" algn="ctr">
              <a:buNone/>
            </a:pPr>
            <a:r>
              <a:rPr lang="tr-TR" sz="2800" dirty="0" smtClean="0">
                <a:solidFill>
                  <a:srgbClr val="0000FF"/>
                </a:solidFill>
                <a:effectLst>
                  <a:outerShdw blurRad="38100" dist="38100" dir="2700000" algn="tl">
                    <a:srgbClr val="000000">
                      <a:alpha val="43137"/>
                    </a:srgbClr>
                  </a:outerShdw>
                </a:effectLst>
                <a:latin typeface="Monotype Corsiva" pitchFamily="66" charset="0"/>
              </a:rPr>
              <a:t>(General Eisenhower)</a:t>
            </a:r>
            <a:endParaRPr lang="tr-TR" sz="2800" dirty="0" smtClean="0">
              <a:solidFill>
                <a:srgbClr val="0000FF"/>
              </a:solidFill>
              <a:effectLst>
                <a:outerShdw blurRad="38100" dist="38100" dir="2700000" algn="tl">
                  <a:srgbClr val="000000">
                    <a:alpha val="43137"/>
                  </a:srgbClr>
                </a:outerShdw>
              </a:effectLst>
              <a:latin typeface="Monotype Corsiva" pitchFamily="66" charset="0"/>
              <a:cs typeface="Times New Roman" pitchFamily="18" charset="0"/>
            </a:endParaRPr>
          </a:p>
          <a:p>
            <a:pPr algn="just">
              <a:buSzPct val="100000"/>
              <a:buFont typeface="Arial" pitchFamily="34" charset="0"/>
              <a:buChar char="•"/>
            </a:pPr>
            <a:endParaRPr lang="tr-TR" sz="600" dirty="0" smtClean="0"/>
          </a:p>
          <a:p>
            <a:pPr algn="just">
              <a:buSzPct val="100000"/>
              <a:buNone/>
            </a:pPr>
            <a:endParaRPr lang="tr-TR" sz="2100" dirty="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41</a:t>
            </a:fld>
            <a:endParaRPr lang="tr-T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Ödev-1</a:t>
            </a:r>
            <a:endParaRPr lang="en-US" dirty="0"/>
          </a:p>
        </p:txBody>
      </p:sp>
      <p:sp>
        <p:nvSpPr>
          <p:cNvPr id="3" name="Altbilgi Yer Tutucusu 2"/>
          <p:cNvSpPr>
            <a:spLocks noGrp="1"/>
          </p:cNvSpPr>
          <p:nvPr>
            <p:ph type="ftr" sz="quarter" idx="11"/>
          </p:nvPr>
        </p:nvSpPr>
        <p:spPr/>
        <p:txBody>
          <a:bodyPr/>
          <a:lstStyle/>
          <a:p>
            <a:r>
              <a:rPr lang="tr-TR" smtClean="0"/>
              <a:t>YZM 403 - Yazılım Proje Yönetimi</a:t>
            </a:r>
            <a:endParaRPr lang="tr-TR"/>
          </a:p>
        </p:txBody>
      </p:sp>
      <p:sp>
        <p:nvSpPr>
          <p:cNvPr id="4" name="Slayt Numarası Yer Tutucusu 3"/>
          <p:cNvSpPr>
            <a:spLocks noGrp="1"/>
          </p:cNvSpPr>
          <p:nvPr>
            <p:ph type="sldNum" sz="quarter" idx="12"/>
          </p:nvPr>
        </p:nvSpPr>
        <p:spPr/>
        <p:txBody>
          <a:bodyPr>
            <a:normAutofit fontScale="85000" lnSpcReduction="20000"/>
          </a:bodyPr>
          <a:lstStyle/>
          <a:p>
            <a:fld id="{389D34F3-C30E-42B3-B3FB-7DE9F1DA43CC}" type="slidenum">
              <a:rPr lang="tr-TR" smtClean="0"/>
              <a:pPr/>
              <a:t>42</a:t>
            </a:fld>
            <a:endParaRPr lang="tr-TR"/>
          </a:p>
        </p:txBody>
      </p:sp>
      <p:sp>
        <p:nvSpPr>
          <p:cNvPr id="5" name="İçerik Yer Tutucusu 4"/>
          <p:cNvSpPr>
            <a:spLocks noGrp="1"/>
          </p:cNvSpPr>
          <p:nvPr>
            <p:ph sz="quarter" idx="1"/>
          </p:nvPr>
        </p:nvSpPr>
        <p:spPr/>
        <p:txBody>
          <a:bodyPr/>
          <a:lstStyle/>
          <a:p>
            <a:r>
              <a:rPr lang="en-US" dirty="0" err="1" smtClean="0"/>
              <a:t>Sadece</a:t>
            </a:r>
            <a:r>
              <a:rPr lang="en-US" dirty="0" smtClean="0"/>
              <a:t> </a:t>
            </a:r>
            <a:r>
              <a:rPr lang="tr-TR" dirty="0" smtClean="0"/>
              <a:t>siyah</a:t>
            </a:r>
            <a:r>
              <a:rPr lang="en-US" dirty="0" smtClean="0"/>
              <a:t> </a:t>
            </a:r>
            <a:r>
              <a:rPr lang="en-US" dirty="0" err="1" smtClean="0"/>
              <a:t>ve</a:t>
            </a:r>
            <a:r>
              <a:rPr lang="en-US" dirty="0" smtClean="0"/>
              <a:t> </a:t>
            </a:r>
            <a:r>
              <a:rPr lang="tr-TR" dirty="0" smtClean="0"/>
              <a:t>beyaz taşlardan</a:t>
            </a:r>
            <a:r>
              <a:rPr lang="en-US" dirty="0" smtClean="0"/>
              <a:t> </a:t>
            </a:r>
            <a:r>
              <a:rPr lang="en-US" dirty="0" err="1" smtClean="0"/>
              <a:t>oluşmuş</a:t>
            </a:r>
            <a:r>
              <a:rPr lang="en-US" dirty="0" smtClean="0"/>
              <a:t> </a:t>
            </a:r>
            <a:r>
              <a:rPr lang="en-US" dirty="0" err="1" smtClean="0"/>
              <a:t>ve</a:t>
            </a:r>
            <a:r>
              <a:rPr lang="en-US" dirty="0" smtClean="0"/>
              <a:t> </a:t>
            </a:r>
            <a:r>
              <a:rPr lang="en-US" dirty="0" err="1" smtClean="0"/>
              <a:t>içinde</a:t>
            </a:r>
            <a:r>
              <a:rPr lang="en-US" dirty="0" smtClean="0"/>
              <a:t> </a:t>
            </a:r>
            <a:r>
              <a:rPr lang="tr-TR" dirty="0" smtClean="0"/>
              <a:t>iki tane siyah taşın</a:t>
            </a:r>
            <a:r>
              <a:rPr lang="en-US" dirty="0" smtClean="0"/>
              <a:t> </a:t>
            </a:r>
            <a:r>
              <a:rPr lang="en-US" dirty="0" err="1" smtClean="0"/>
              <a:t>yan</a:t>
            </a:r>
            <a:r>
              <a:rPr lang="en-US" dirty="0" smtClean="0"/>
              <a:t> </a:t>
            </a:r>
            <a:r>
              <a:rPr lang="en-US" dirty="0" err="1" smtClean="0"/>
              <a:t>yana</a:t>
            </a:r>
            <a:r>
              <a:rPr lang="en-US" dirty="0" smtClean="0"/>
              <a:t> </a:t>
            </a:r>
            <a:r>
              <a:rPr lang="en-US" dirty="0" err="1" smtClean="0"/>
              <a:t>gelmediği</a:t>
            </a:r>
            <a:r>
              <a:rPr lang="en-US" dirty="0" smtClean="0"/>
              <a:t> </a:t>
            </a:r>
            <a:r>
              <a:rPr lang="en-US" dirty="0" err="1" smtClean="0"/>
              <a:t>kaç</a:t>
            </a:r>
            <a:r>
              <a:rPr lang="en-US" dirty="0" smtClean="0"/>
              <a:t> </a:t>
            </a:r>
            <a:r>
              <a:rPr lang="en-US" dirty="0" err="1" smtClean="0"/>
              <a:t>tane</a:t>
            </a:r>
            <a:r>
              <a:rPr lang="en-US" dirty="0" smtClean="0"/>
              <a:t> 1</a:t>
            </a:r>
            <a:r>
              <a:rPr lang="tr-TR" dirty="0" smtClean="0"/>
              <a:t>5</a:t>
            </a:r>
            <a:r>
              <a:rPr lang="en-US" dirty="0" smtClean="0"/>
              <a:t> </a:t>
            </a:r>
            <a:r>
              <a:rPr lang="en-US" dirty="0" err="1" smtClean="0"/>
              <a:t>basamaklı</a:t>
            </a:r>
            <a:r>
              <a:rPr lang="en-US" dirty="0" smtClean="0"/>
              <a:t> </a:t>
            </a:r>
            <a:r>
              <a:rPr lang="tr-TR" dirty="0" smtClean="0"/>
              <a:t>taş dizimi vardır</a:t>
            </a:r>
            <a:r>
              <a:rPr lang="en-US" dirty="0" smtClean="0"/>
              <a:t>?</a:t>
            </a:r>
            <a:endParaRPr lang="tr-TR" dirty="0" smtClean="0"/>
          </a:p>
          <a:p>
            <a:r>
              <a:rPr lang="tr-TR" dirty="0" smtClean="0"/>
              <a:t>İlk taş siyah olamaz!</a:t>
            </a:r>
            <a:endParaRPr lang="en-US" dirty="0" smtClean="0"/>
          </a:p>
          <a:p>
            <a:r>
              <a:rPr lang="en-US" dirty="0" err="1" smtClean="0"/>
              <a:t>Örnek</a:t>
            </a:r>
            <a:r>
              <a:rPr lang="en-US" dirty="0" smtClean="0"/>
              <a:t>: </a:t>
            </a:r>
            <a:r>
              <a:rPr lang="tr-TR" dirty="0" err="1" smtClean="0"/>
              <a:t>bbbbb</a:t>
            </a:r>
            <a:r>
              <a:rPr lang="en-US" dirty="0" smtClean="0"/>
              <a:t> , </a:t>
            </a:r>
            <a:r>
              <a:rPr lang="tr-TR" dirty="0" err="1" smtClean="0"/>
              <a:t>bsbbs</a:t>
            </a:r>
            <a:r>
              <a:rPr lang="en-US" dirty="0" smtClean="0"/>
              <a:t>,</a:t>
            </a:r>
            <a:r>
              <a:rPr lang="tr-TR" dirty="0" smtClean="0"/>
              <a:t> </a:t>
            </a:r>
            <a:r>
              <a:rPr lang="tr-TR" dirty="0" err="1" smtClean="0"/>
              <a:t>bssbb</a:t>
            </a:r>
            <a:r>
              <a:rPr lang="en-US" dirty="0" smtClean="0"/>
              <a:t> </a:t>
            </a:r>
            <a:endParaRPr lang="tr-TR" dirty="0" smtClean="0"/>
          </a:p>
          <a:p>
            <a:endParaRPr lang="tr-TR" dirty="0" smtClean="0"/>
          </a:p>
          <a:p>
            <a:r>
              <a:rPr lang="tr-TR" dirty="0" smtClean="0"/>
              <a:t>eminb@maltepe.edu.tr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lvl="0"/>
            <a:r>
              <a:rPr lang="tr-TR" sz="4000" dirty="0" smtClean="0">
                <a:latin typeface="Times New Roman" pitchFamily="18" charset="0"/>
                <a:cs typeface="Times New Roman" pitchFamily="18" charset="0"/>
              </a:rPr>
              <a:t>Yazılım Proje Yönetiminin Önemi</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a:bodyPr>
          <a:lstStyle/>
          <a:p>
            <a:pPr algn="just">
              <a:buSzPct val="100000"/>
              <a:buNone/>
            </a:pPr>
            <a:endParaRPr lang="tr-TR" sz="500" dirty="0" smtClean="0">
              <a:latin typeface="Times New Roman" pitchFamily="18" charset="0"/>
              <a:cs typeface="Times New Roman" pitchFamily="18" charset="0"/>
            </a:endParaRPr>
          </a:p>
          <a:p>
            <a:pPr lvl="1" algn="just">
              <a:buClr>
                <a:srgbClr val="C00000"/>
              </a:buClr>
              <a:buSzPct val="100000"/>
              <a:buFont typeface="Times New Roman" pitchFamily="18" charset="0"/>
              <a:buChar char="-"/>
            </a:pPr>
            <a:r>
              <a:rPr lang="tr-TR" sz="1900" dirty="0" smtClean="0">
                <a:latin typeface="Times New Roman" pitchFamily="18" charset="0"/>
                <a:cs typeface="Times New Roman" pitchFamily="18" charset="0"/>
              </a:rPr>
              <a:t>para (</a:t>
            </a:r>
            <a:r>
              <a:rPr lang="tr-TR" sz="1900" dirty="0" err="1" smtClean="0">
                <a:latin typeface="Times New Roman" pitchFamily="18" charset="0"/>
                <a:cs typeface="Times New Roman" pitchFamily="18" charset="0"/>
              </a:rPr>
              <a:t>money</a:t>
            </a:r>
            <a:r>
              <a:rPr lang="tr-TR" sz="1900" dirty="0" smtClean="0">
                <a:latin typeface="Times New Roman" pitchFamily="18" charset="0"/>
                <a:cs typeface="Times New Roman" pitchFamily="18" charset="0"/>
              </a:rPr>
              <a:t>),</a:t>
            </a:r>
          </a:p>
          <a:p>
            <a:pPr lvl="2" algn="just">
              <a:buClr>
                <a:srgbClr val="C00000"/>
              </a:buClr>
              <a:buSzPct val="100000"/>
              <a:buFont typeface="Times New Roman" pitchFamily="18" charset="0"/>
              <a:buChar char="-"/>
            </a:pPr>
            <a:r>
              <a:rPr lang="tr-TR" sz="1600" dirty="0" smtClean="0">
                <a:latin typeface="Times New Roman" pitchFamily="18" charset="0"/>
                <a:cs typeface="Times New Roman" pitchFamily="18" charset="0"/>
              </a:rPr>
              <a:t>İngiltere’de 2002-2003 yılları arasında, ICT projelerine yaklaşık 2.3 milyon pound harcanırken, yol yapım projelerine yaklaşık 1.4 milyon pound harcanmış.</a:t>
            </a:r>
          </a:p>
          <a:p>
            <a:pPr lvl="2" algn="just">
              <a:buClr>
                <a:srgbClr val="C00000"/>
              </a:buClr>
              <a:buSzPct val="100000"/>
              <a:buNone/>
            </a:pPr>
            <a:endParaRPr lang="tr-TR" sz="800" dirty="0" smtClean="0">
              <a:latin typeface="Times New Roman" pitchFamily="18" charset="0"/>
              <a:cs typeface="Times New Roman" pitchFamily="18" charset="0"/>
            </a:endParaRPr>
          </a:p>
          <a:p>
            <a:pPr lvl="1" algn="just">
              <a:buClr>
                <a:srgbClr val="C00000"/>
              </a:buClr>
              <a:buSzPct val="100000"/>
              <a:buFont typeface="Times New Roman" pitchFamily="18" charset="0"/>
              <a:buChar char="-"/>
            </a:pPr>
            <a:r>
              <a:rPr lang="tr-TR" sz="1900" dirty="0" smtClean="0">
                <a:latin typeface="Times New Roman" pitchFamily="18" charset="0"/>
                <a:cs typeface="Times New Roman" pitchFamily="18" charset="0"/>
              </a:rPr>
              <a:t>proje başarısı, </a:t>
            </a:r>
          </a:p>
          <a:p>
            <a:pPr lvl="2" algn="just">
              <a:buClr>
                <a:srgbClr val="C00000"/>
              </a:buClr>
              <a:buSzPct val="100000"/>
              <a:buFont typeface="Times New Roman" pitchFamily="18" charset="0"/>
              <a:buChar char="-"/>
            </a:pPr>
            <a:r>
              <a:rPr lang="tr-TR" sz="1600" dirty="0" err="1" smtClean="0">
                <a:latin typeface="Times New Roman" pitchFamily="18" charset="0"/>
                <a:cs typeface="Times New Roman" pitchFamily="18" charset="0"/>
              </a:rPr>
              <a:t>The</a:t>
            </a:r>
            <a:r>
              <a:rPr lang="tr-TR" sz="1600" dirty="0" smtClean="0">
                <a:latin typeface="Times New Roman" pitchFamily="18" charset="0"/>
                <a:cs typeface="Times New Roman" pitchFamily="18" charset="0"/>
              </a:rPr>
              <a:t> </a:t>
            </a:r>
            <a:r>
              <a:rPr lang="tr-TR" sz="1600" dirty="0" err="1" smtClean="0">
                <a:latin typeface="Times New Roman" pitchFamily="18" charset="0"/>
                <a:cs typeface="Times New Roman" pitchFamily="18" charset="0"/>
              </a:rPr>
              <a:t>Standish</a:t>
            </a:r>
            <a:r>
              <a:rPr lang="tr-TR" sz="1600" dirty="0" smtClean="0">
                <a:latin typeface="Times New Roman" pitchFamily="18" charset="0"/>
                <a:cs typeface="Times New Roman" pitchFamily="18" charset="0"/>
              </a:rPr>
              <a:t> </a:t>
            </a:r>
            <a:r>
              <a:rPr lang="tr-TR" sz="1600" dirty="0" err="1" smtClean="0">
                <a:latin typeface="Times New Roman" pitchFamily="18" charset="0"/>
                <a:cs typeface="Times New Roman" pitchFamily="18" charset="0"/>
              </a:rPr>
              <a:t>Group’un</a:t>
            </a:r>
            <a:r>
              <a:rPr lang="tr-TR" sz="1600" dirty="0" smtClean="0">
                <a:latin typeface="Times New Roman" pitchFamily="18" charset="0"/>
                <a:cs typeface="Times New Roman" pitchFamily="18" charset="0"/>
              </a:rPr>
              <a:t> 2003 yılında 13522 proje üzerinde yapmış olduğu araştırmaya göre yazılım projelerinin;</a:t>
            </a:r>
          </a:p>
          <a:p>
            <a:pPr marL="1714183" lvl="3" indent="-355600" algn="just">
              <a:buSzPct val="100000"/>
              <a:buFont typeface="Wingdings" pitchFamily="2" charset="2"/>
              <a:buChar char="ü"/>
            </a:pPr>
            <a:r>
              <a:rPr lang="tr-TR" sz="1600" dirty="0" smtClean="0">
                <a:latin typeface="Times New Roman" pitchFamily="18" charset="0"/>
                <a:cs typeface="Times New Roman" pitchFamily="18" charset="0"/>
              </a:rPr>
              <a:t>% 90’ında gecikme var.</a:t>
            </a:r>
          </a:p>
          <a:p>
            <a:pPr marL="1714183" lvl="3" indent="-355600" algn="just">
              <a:buSzPct val="100000"/>
              <a:buFont typeface="Wingdings" pitchFamily="2" charset="2"/>
              <a:buChar char="ü"/>
            </a:pPr>
            <a:r>
              <a:rPr lang="tr-TR" sz="1600" dirty="0" smtClean="0">
                <a:latin typeface="Times New Roman" pitchFamily="18" charset="0"/>
                <a:cs typeface="Times New Roman" pitchFamily="18" charset="0"/>
              </a:rPr>
              <a:t>% 50’sinde bütçe aşımı gerçekleşmiş.</a:t>
            </a:r>
          </a:p>
          <a:p>
            <a:pPr marL="1714183" lvl="3" indent="-355600" algn="just">
              <a:buSzPct val="100000"/>
              <a:buFont typeface="Wingdings" pitchFamily="2" charset="2"/>
              <a:buChar char="ü"/>
            </a:pPr>
            <a:r>
              <a:rPr lang="tr-TR" sz="1600" dirty="0" smtClean="0">
                <a:latin typeface="Times New Roman" pitchFamily="18" charset="0"/>
                <a:cs typeface="Times New Roman" pitchFamily="18" charset="0"/>
              </a:rPr>
              <a:t>% 50’sinde müşteri isterleri tam karşılanamamış.</a:t>
            </a:r>
          </a:p>
          <a:p>
            <a:pPr marL="1714183" lvl="3" indent="-355600" algn="just">
              <a:buSzPct val="100000"/>
              <a:buFont typeface="Wingdings" pitchFamily="2" charset="2"/>
              <a:buChar char="ü"/>
            </a:pPr>
            <a:r>
              <a:rPr lang="tr-TR" sz="1600" dirty="0" smtClean="0">
                <a:latin typeface="Times New Roman" pitchFamily="18" charset="0"/>
                <a:cs typeface="Times New Roman" pitchFamily="18" charset="0"/>
              </a:rPr>
              <a:t>% 20’si sonuçlanmadan iptal edilmiş.</a:t>
            </a:r>
          </a:p>
          <a:p>
            <a:pPr algn="just">
              <a:buSzPct val="100000"/>
              <a:buNone/>
            </a:pPr>
            <a:endParaRPr lang="tr-TR" sz="2100" dirty="0" smtClean="0">
              <a:latin typeface="Times New Roman" pitchFamily="18" charset="0"/>
              <a:cs typeface="Times New Roman" pitchFamily="18" charset="0"/>
            </a:endParaRPr>
          </a:p>
          <a:p>
            <a:pPr algn="just">
              <a:buSzPct val="100000"/>
              <a:buNone/>
            </a:pPr>
            <a:endParaRPr lang="tr-TR" sz="10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5</a:t>
            </a:fld>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Proje Nedir?</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lnSpcReduction="10000"/>
          </a:bodyPr>
          <a:lstStyle/>
          <a:p>
            <a:pPr algn="just">
              <a:buSzPct val="100000"/>
              <a:buFont typeface="Arial" pitchFamily="34" charset="0"/>
              <a:buChar char="•"/>
            </a:pPr>
            <a:r>
              <a:rPr lang="tr-TR" sz="2100" dirty="0" smtClean="0">
                <a:latin typeface="Times New Roman" pitchFamily="18" charset="0"/>
                <a:cs typeface="Times New Roman" pitchFamily="18" charset="0"/>
              </a:rPr>
              <a:t>Proje gerekliliği : </a:t>
            </a:r>
            <a:r>
              <a:rPr lang="tr-TR" sz="2100" b="1" dirty="0" smtClean="0">
                <a:latin typeface="Times New Roman" pitchFamily="18" charset="0"/>
                <a:cs typeface="Times New Roman" pitchFamily="18" charset="0"/>
              </a:rPr>
              <a:t>İhtiyaçlar ve Değişim</a:t>
            </a:r>
          </a:p>
          <a:p>
            <a:pPr algn="just">
              <a:buSzPct val="100000"/>
              <a:buFont typeface="Arial" pitchFamily="34" charset="0"/>
              <a:buChar char="•"/>
            </a:pPr>
            <a:r>
              <a:rPr lang="tr-TR" sz="2100" dirty="0" smtClean="0">
                <a:latin typeface="Times New Roman" pitchFamily="18" charset="0"/>
                <a:cs typeface="Times New Roman" pitchFamily="18" charset="0"/>
              </a:rPr>
              <a:t>Proje, </a:t>
            </a:r>
          </a:p>
          <a:p>
            <a:pPr lvl="1" algn="just">
              <a:buClr>
                <a:srgbClr val="C00000"/>
              </a:buClr>
              <a:buSzPct val="100000"/>
              <a:buFont typeface="Times New Roman" pitchFamily="18" charset="0"/>
              <a:buChar char="-"/>
            </a:pPr>
            <a:r>
              <a:rPr lang="tr-TR" sz="2100" dirty="0" smtClean="0">
                <a:latin typeface="Times New Roman" pitchFamily="18" charset="0"/>
                <a:cs typeface="Times New Roman" pitchFamily="18" charset="0"/>
              </a:rPr>
              <a:t>belirli bir başlangıç ve bitiş noktası olan,</a:t>
            </a:r>
          </a:p>
          <a:p>
            <a:pPr lvl="1" algn="just">
              <a:buClr>
                <a:srgbClr val="C00000"/>
              </a:buClr>
              <a:buSzPct val="100000"/>
              <a:buFont typeface="Times New Roman" pitchFamily="18" charset="0"/>
              <a:buChar char="-"/>
            </a:pPr>
            <a:r>
              <a:rPr lang="tr-TR" sz="2100" dirty="0" smtClean="0">
                <a:latin typeface="Times New Roman" pitchFamily="18" charset="0"/>
                <a:cs typeface="Times New Roman" pitchFamily="18" charset="0"/>
              </a:rPr>
              <a:t>amacı, </a:t>
            </a:r>
          </a:p>
          <a:p>
            <a:pPr lvl="1" algn="just">
              <a:buClr>
                <a:srgbClr val="C00000"/>
              </a:buClr>
              <a:buSzPct val="100000"/>
              <a:buFont typeface="Times New Roman" pitchFamily="18" charset="0"/>
              <a:buChar char="-"/>
            </a:pPr>
            <a:r>
              <a:rPr lang="tr-TR" sz="2100" dirty="0" smtClean="0">
                <a:latin typeface="Times New Roman" pitchFamily="18" charset="0"/>
                <a:cs typeface="Times New Roman" pitchFamily="18" charset="0"/>
              </a:rPr>
              <a:t>kapsamı,</a:t>
            </a:r>
          </a:p>
          <a:p>
            <a:pPr lvl="1" algn="just">
              <a:buClr>
                <a:srgbClr val="C00000"/>
              </a:buClr>
              <a:buSzPct val="100000"/>
              <a:buFont typeface="Times New Roman" pitchFamily="18" charset="0"/>
              <a:buChar char="-"/>
            </a:pPr>
            <a:r>
              <a:rPr lang="tr-TR" sz="2100" dirty="0" smtClean="0">
                <a:latin typeface="Times New Roman" pitchFamily="18" charset="0"/>
                <a:cs typeface="Times New Roman" pitchFamily="18" charset="0"/>
              </a:rPr>
              <a:t>bütçesi açıkça tanımlanmış ve</a:t>
            </a:r>
          </a:p>
          <a:p>
            <a:pPr lvl="1" algn="just">
              <a:buClr>
                <a:srgbClr val="C00000"/>
              </a:buClr>
              <a:buSzPct val="100000"/>
              <a:buFont typeface="Times New Roman" pitchFamily="18" charset="0"/>
              <a:buChar char="-"/>
            </a:pPr>
            <a:r>
              <a:rPr lang="tr-TR" sz="2100" dirty="0" smtClean="0">
                <a:latin typeface="Times New Roman" pitchFamily="18" charset="0"/>
                <a:cs typeface="Times New Roman" pitchFamily="18" charset="0"/>
              </a:rPr>
              <a:t>bir defaya mahsus olarak gerçekleştirilen planlanmış aktiviteler  bütünüdür.</a:t>
            </a:r>
          </a:p>
          <a:p>
            <a:pPr algn="just">
              <a:buSzPct val="100000"/>
              <a:buNone/>
            </a:pPr>
            <a:endParaRPr lang="tr-TR" sz="8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Proje, tanımlanabilen bir sorunun çözümüne yöneliktir.</a:t>
            </a:r>
          </a:p>
          <a:p>
            <a:pPr algn="just">
              <a:buSzPct val="100000"/>
              <a:buNone/>
            </a:pPr>
            <a:endParaRPr lang="tr-TR" sz="8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Proje, bir sonuca ulaştırılması gereken, özgül, dinamik, süreli bir değişim sürecidir.</a:t>
            </a:r>
            <a:endParaRPr lang="tr-TR" sz="2100" dirty="0" smtClean="0">
              <a:solidFill>
                <a:schemeClr val="tx1">
                  <a:lumMod val="85000"/>
                  <a:lumOff val="15000"/>
                </a:schemeClr>
              </a:solidFill>
              <a:latin typeface="Times New Roman" pitchFamily="18" charset="0"/>
              <a:cs typeface="Times New Roman" pitchFamily="18" charset="0"/>
            </a:endParaRPr>
          </a:p>
          <a:p>
            <a:pPr algn="just">
              <a:buSzPct val="100000"/>
              <a:buNone/>
            </a:pPr>
            <a:endParaRPr lang="tr-TR" sz="800" dirty="0" smtClean="0">
              <a:latin typeface="Times New Roman" pitchFamily="18" charset="0"/>
              <a:cs typeface="Times New Roman" pitchFamily="18" charset="0"/>
            </a:endParaRPr>
          </a:p>
          <a:p>
            <a:pPr algn="just">
              <a:buSzPct val="100000"/>
              <a:buNone/>
            </a:pPr>
            <a:endParaRPr lang="tr-TR" sz="2100" dirty="0" smtClean="0">
              <a:latin typeface="Times New Roman" pitchFamily="18" charset="0"/>
              <a:cs typeface="Times New Roman" pitchFamily="18" charset="0"/>
            </a:endParaRPr>
          </a:p>
          <a:p>
            <a:pPr algn="just">
              <a:buSzPct val="100000"/>
              <a:buNone/>
            </a:pPr>
            <a:endParaRPr lang="tr-TR" sz="10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6</a:t>
            </a:fld>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Proje Nedir?   </a:t>
            </a:r>
            <a:r>
              <a:rPr lang="tr-TR" sz="2000" dirty="0" smtClean="0">
                <a:latin typeface="Times New Roman" pitchFamily="18" charset="0"/>
                <a:cs typeface="Times New Roman" pitchFamily="18" charset="0"/>
              </a:rPr>
              <a:t>(devam…)</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3340968"/>
          </a:xfrm>
        </p:spPr>
        <p:txBody>
          <a:bodyPr>
            <a:normAutofit/>
          </a:bodyPr>
          <a:lstStyle/>
          <a:p>
            <a:pPr algn="just">
              <a:buSzPct val="100000"/>
              <a:buFont typeface="Arial" pitchFamily="34" charset="0"/>
              <a:buChar char="•"/>
            </a:pPr>
            <a:r>
              <a:rPr lang="tr-TR" sz="2100" dirty="0" smtClean="0">
                <a:solidFill>
                  <a:schemeClr val="tx1">
                    <a:lumMod val="85000"/>
                    <a:lumOff val="15000"/>
                  </a:schemeClr>
                </a:solidFill>
                <a:latin typeface="Times New Roman" pitchFamily="18" charset="0"/>
                <a:cs typeface="Times New Roman" pitchFamily="18" charset="0"/>
              </a:rPr>
              <a:t>İnsanoğlunun kurduğu ve yaşattığı medeniyetler dikkatlice incelendiğinde, projelerin planlanması ve yönetimi süreçleriyle karşılaşırız.</a:t>
            </a:r>
          </a:p>
          <a:p>
            <a:pPr algn="just">
              <a:buSzPct val="100000"/>
              <a:buNone/>
            </a:pPr>
            <a:endParaRPr lang="tr-TR" sz="800" dirty="0" smtClean="0">
              <a:solidFill>
                <a:schemeClr val="tx1">
                  <a:lumMod val="85000"/>
                  <a:lumOff val="15000"/>
                </a:schemeClr>
              </a:solidFill>
              <a:latin typeface="Times New Roman" pitchFamily="18" charset="0"/>
              <a:cs typeface="Times New Roman" pitchFamily="18" charset="0"/>
            </a:endParaRPr>
          </a:p>
          <a:p>
            <a:pPr algn="just">
              <a:buSzPct val="100000"/>
              <a:buFont typeface="Arial" pitchFamily="34" charset="0"/>
              <a:buChar char="•"/>
            </a:pPr>
            <a:r>
              <a:rPr lang="tr-TR" sz="2100" dirty="0" smtClean="0">
                <a:solidFill>
                  <a:schemeClr val="tx1">
                    <a:lumMod val="85000"/>
                    <a:lumOff val="15000"/>
                  </a:schemeClr>
                </a:solidFill>
                <a:latin typeface="Times New Roman" pitchFamily="18" charset="0"/>
                <a:cs typeface="Times New Roman" pitchFamily="18" charset="0"/>
              </a:rPr>
              <a:t>Modern organizasyonlar, proje yönetiminin bir çok avantaj kazandırdığını keşfetmiştir.</a:t>
            </a:r>
          </a:p>
          <a:p>
            <a:pPr algn="just">
              <a:buSzPct val="100000"/>
              <a:buNone/>
            </a:pPr>
            <a:endParaRPr lang="tr-TR" sz="800" dirty="0" smtClean="0">
              <a:solidFill>
                <a:schemeClr val="tx1">
                  <a:lumMod val="85000"/>
                  <a:lumOff val="15000"/>
                </a:schemeClr>
              </a:solidFill>
              <a:latin typeface="Times New Roman" pitchFamily="18" charset="0"/>
              <a:cs typeface="Times New Roman" pitchFamily="18" charset="0"/>
            </a:endParaRPr>
          </a:p>
          <a:p>
            <a:pPr algn="just">
              <a:buSzPct val="100000"/>
              <a:buFont typeface="Arial" pitchFamily="34" charset="0"/>
              <a:buChar char="•"/>
            </a:pPr>
            <a:r>
              <a:rPr lang="tr-TR" sz="2100" dirty="0" smtClean="0">
                <a:solidFill>
                  <a:schemeClr val="tx1">
                    <a:lumMod val="85000"/>
                    <a:lumOff val="15000"/>
                  </a:schemeClr>
                </a:solidFill>
                <a:latin typeface="Times New Roman" pitchFamily="18" charset="0"/>
                <a:cs typeface="Times New Roman" pitchFamily="18" charset="0"/>
              </a:rPr>
              <a:t>Müşterilerin daha iyi ve daha hızlı ürün veya hizmet beklentilerine, en kolay cevap verme yönteminin proje yönetimi metodolojisi olduğu ispatlanmıştır.</a:t>
            </a:r>
            <a:endParaRPr lang="tr-TR" sz="800" dirty="0" smtClean="0">
              <a:latin typeface="Times New Roman" pitchFamily="18" charset="0"/>
              <a:cs typeface="Times New Roman" pitchFamily="18" charset="0"/>
            </a:endParaRPr>
          </a:p>
          <a:p>
            <a:pPr algn="just">
              <a:buSzPct val="100000"/>
              <a:buNone/>
            </a:pPr>
            <a:endParaRPr lang="tr-TR" sz="21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7</a:t>
            </a:fld>
            <a:endParaRPr lang="tr-TR"/>
          </a:p>
        </p:txBody>
      </p:sp>
      <p:sp>
        <p:nvSpPr>
          <p:cNvPr id="7" name="6 Metin kutusu"/>
          <p:cNvSpPr txBox="1"/>
          <p:nvPr/>
        </p:nvSpPr>
        <p:spPr>
          <a:xfrm>
            <a:off x="868528" y="5050352"/>
            <a:ext cx="1872208" cy="523220"/>
          </a:xfrm>
          <a:prstGeom prst="rect">
            <a:avLst/>
          </a:prstGeom>
          <a:noFill/>
        </p:spPr>
        <p:txBody>
          <a:bodyPr wrap="square" rtlCol="0">
            <a:spAutoFit/>
          </a:bodyPr>
          <a:lstStyle/>
          <a:p>
            <a:pPr algn="ctr"/>
            <a:r>
              <a:rPr lang="tr-TR" sz="1400" dirty="0" smtClean="0">
                <a:effectLst>
                  <a:outerShdw blurRad="38100" dist="38100" dir="2700000" algn="tl">
                    <a:srgbClr val="000000">
                      <a:alpha val="43137"/>
                    </a:srgbClr>
                  </a:outerShdw>
                </a:effectLst>
              </a:rPr>
              <a:t>Rekabet Koşullarının Zorlaşması</a:t>
            </a:r>
            <a:endParaRPr lang="tr-TR" sz="1400" dirty="0">
              <a:effectLst>
                <a:outerShdw blurRad="38100" dist="38100" dir="2700000" algn="tl">
                  <a:srgbClr val="000000">
                    <a:alpha val="43137"/>
                  </a:srgbClr>
                </a:outerShdw>
              </a:effectLst>
            </a:endParaRPr>
          </a:p>
        </p:txBody>
      </p:sp>
      <p:sp>
        <p:nvSpPr>
          <p:cNvPr id="8" name="7 Şeritli Sağ Ok"/>
          <p:cNvSpPr/>
          <p:nvPr/>
        </p:nvSpPr>
        <p:spPr>
          <a:xfrm>
            <a:off x="2744504" y="5230948"/>
            <a:ext cx="360040" cy="21602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8 Metin kutusu"/>
          <p:cNvSpPr txBox="1"/>
          <p:nvPr/>
        </p:nvSpPr>
        <p:spPr>
          <a:xfrm>
            <a:off x="3016544" y="5055868"/>
            <a:ext cx="1872208" cy="523220"/>
          </a:xfrm>
          <a:prstGeom prst="rect">
            <a:avLst/>
          </a:prstGeom>
          <a:noFill/>
        </p:spPr>
        <p:txBody>
          <a:bodyPr wrap="square" rtlCol="0">
            <a:spAutoFit/>
          </a:bodyPr>
          <a:lstStyle/>
          <a:p>
            <a:pPr algn="ctr"/>
            <a:r>
              <a:rPr lang="tr-TR" sz="1400" dirty="0" smtClean="0">
                <a:effectLst>
                  <a:outerShdw blurRad="38100" dist="38100" dir="2700000" algn="tl">
                    <a:srgbClr val="000000">
                      <a:alpha val="43137"/>
                    </a:srgbClr>
                  </a:outerShdw>
                </a:effectLst>
              </a:rPr>
              <a:t>Esnek Organizasyon Yapısı</a:t>
            </a:r>
            <a:endParaRPr lang="tr-TR" sz="1400" dirty="0">
              <a:effectLst>
                <a:outerShdw blurRad="38100" dist="38100" dir="2700000" algn="tl">
                  <a:srgbClr val="000000">
                    <a:alpha val="43137"/>
                  </a:srgbClr>
                </a:outerShdw>
              </a:effectLst>
            </a:endParaRPr>
          </a:p>
        </p:txBody>
      </p:sp>
      <p:sp>
        <p:nvSpPr>
          <p:cNvPr id="10" name="9 Metin kutusu"/>
          <p:cNvSpPr txBox="1"/>
          <p:nvPr/>
        </p:nvSpPr>
        <p:spPr>
          <a:xfrm>
            <a:off x="5120264" y="5064000"/>
            <a:ext cx="2016224" cy="523220"/>
          </a:xfrm>
          <a:prstGeom prst="rect">
            <a:avLst/>
          </a:prstGeom>
          <a:noFill/>
        </p:spPr>
        <p:txBody>
          <a:bodyPr wrap="square" rtlCol="0">
            <a:spAutoFit/>
          </a:bodyPr>
          <a:lstStyle/>
          <a:p>
            <a:pPr algn="ctr"/>
            <a:r>
              <a:rPr lang="tr-TR" sz="1400" dirty="0" smtClean="0">
                <a:effectLst>
                  <a:outerShdw blurRad="38100" dist="38100" dir="2700000" algn="tl">
                    <a:srgbClr val="000000">
                      <a:alpha val="43137"/>
                    </a:srgbClr>
                  </a:outerShdw>
                </a:effectLst>
              </a:rPr>
              <a:t>Birimlerin Koordinasyon İçinde Yönetimi</a:t>
            </a:r>
            <a:endParaRPr lang="tr-TR" sz="1400" dirty="0">
              <a:effectLst>
                <a:outerShdw blurRad="38100" dist="38100" dir="2700000" algn="tl">
                  <a:srgbClr val="000000">
                    <a:alpha val="43137"/>
                  </a:srgbClr>
                </a:outerShdw>
              </a:effectLst>
            </a:endParaRPr>
          </a:p>
        </p:txBody>
      </p:sp>
      <p:sp>
        <p:nvSpPr>
          <p:cNvPr id="11" name="10 Şeritli Sağ Ok"/>
          <p:cNvSpPr/>
          <p:nvPr/>
        </p:nvSpPr>
        <p:spPr>
          <a:xfrm>
            <a:off x="7140256" y="5244596"/>
            <a:ext cx="360040" cy="21602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11 Metin kutusu"/>
          <p:cNvSpPr txBox="1"/>
          <p:nvPr/>
        </p:nvSpPr>
        <p:spPr>
          <a:xfrm>
            <a:off x="7112040" y="5069516"/>
            <a:ext cx="1872208" cy="523220"/>
          </a:xfrm>
          <a:prstGeom prst="rect">
            <a:avLst/>
          </a:prstGeom>
          <a:noFill/>
        </p:spPr>
        <p:txBody>
          <a:bodyPr wrap="square" rtlCol="0">
            <a:spAutoFit/>
          </a:bodyPr>
          <a:lstStyle/>
          <a:p>
            <a:pPr algn="ctr"/>
            <a:r>
              <a:rPr lang="tr-TR" sz="1400" dirty="0" smtClean="0">
                <a:effectLst>
                  <a:outerShdw blurRad="38100" dist="38100" dir="2700000" algn="tl">
                    <a:srgbClr val="000000">
                      <a:alpha val="43137"/>
                    </a:srgbClr>
                  </a:outerShdw>
                </a:effectLst>
              </a:rPr>
              <a:t>Verimliliğin Arttırılması</a:t>
            </a:r>
            <a:endParaRPr lang="tr-TR" sz="14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Projenin Özellikleri</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3340968"/>
          </a:xfrm>
        </p:spPr>
        <p:txBody>
          <a:bodyPr>
            <a:normAutofit/>
          </a:bodyPr>
          <a:lstStyle/>
          <a:p>
            <a:pPr algn="just">
              <a:buSzPct val="100000"/>
              <a:buFont typeface="Arial" pitchFamily="34" charset="0"/>
              <a:buChar char="•"/>
            </a:pPr>
            <a:r>
              <a:rPr lang="tr-TR" sz="2100" dirty="0" smtClean="0">
                <a:solidFill>
                  <a:schemeClr val="tx1">
                    <a:lumMod val="85000"/>
                    <a:lumOff val="15000"/>
                  </a:schemeClr>
                </a:solidFill>
                <a:latin typeface="Times New Roman" pitchFamily="18" charset="0"/>
                <a:cs typeface="Times New Roman" pitchFamily="18" charset="0"/>
              </a:rPr>
              <a:t>Projeyi rutin işlerden ayıran özellikler:</a:t>
            </a:r>
          </a:p>
          <a:p>
            <a:pPr lvl="1" algn="just">
              <a:buSzPct val="100000"/>
              <a:buFont typeface="Arial" pitchFamily="34" charset="0"/>
              <a:buChar char="•"/>
            </a:pPr>
            <a:r>
              <a:rPr lang="tr-TR" sz="1800" dirty="0" smtClean="0">
                <a:solidFill>
                  <a:schemeClr val="tx1">
                    <a:lumMod val="85000"/>
                    <a:lumOff val="15000"/>
                  </a:schemeClr>
                </a:solidFill>
                <a:latin typeface="Times New Roman" pitchFamily="18" charset="0"/>
                <a:cs typeface="Times New Roman" pitchFamily="18" charset="0"/>
              </a:rPr>
              <a:t>Sıradan olmayan işleri içerir,</a:t>
            </a:r>
          </a:p>
          <a:p>
            <a:pPr lvl="1" algn="just">
              <a:buSzPct val="100000"/>
              <a:buFont typeface="Arial" pitchFamily="34" charset="0"/>
              <a:buChar char="•"/>
            </a:pPr>
            <a:r>
              <a:rPr lang="tr-TR" sz="1800" dirty="0" smtClean="0">
                <a:solidFill>
                  <a:schemeClr val="tx1">
                    <a:lumMod val="85000"/>
                    <a:lumOff val="15000"/>
                  </a:schemeClr>
                </a:solidFill>
                <a:latin typeface="Times New Roman" pitchFamily="18" charset="0"/>
                <a:cs typeface="Times New Roman" pitchFamily="18" charset="0"/>
              </a:rPr>
              <a:t>Planlama gerektirir,</a:t>
            </a:r>
          </a:p>
          <a:p>
            <a:pPr lvl="1" algn="just">
              <a:buSzPct val="100000"/>
              <a:buFont typeface="Arial" pitchFamily="34" charset="0"/>
              <a:buChar char="•"/>
            </a:pPr>
            <a:r>
              <a:rPr lang="tr-TR" sz="1800" dirty="0" smtClean="0">
                <a:solidFill>
                  <a:schemeClr val="tx1">
                    <a:lumMod val="85000"/>
                    <a:lumOff val="15000"/>
                  </a:schemeClr>
                </a:solidFill>
                <a:latin typeface="Times New Roman" pitchFamily="18" charset="0"/>
                <a:cs typeface="Times New Roman" pitchFamily="18" charset="0"/>
              </a:rPr>
              <a:t>Özel hedeflere veya ürünlere yöneliktir,</a:t>
            </a:r>
          </a:p>
          <a:p>
            <a:pPr lvl="1" algn="just">
              <a:buSzPct val="100000"/>
              <a:buFont typeface="Arial" pitchFamily="34" charset="0"/>
              <a:buChar char="•"/>
            </a:pPr>
            <a:r>
              <a:rPr lang="tr-TR" sz="1800" dirty="0" smtClean="0">
                <a:solidFill>
                  <a:schemeClr val="tx1">
                    <a:lumMod val="85000"/>
                    <a:lumOff val="15000"/>
                  </a:schemeClr>
                </a:solidFill>
                <a:latin typeface="Times New Roman" pitchFamily="18" charset="0"/>
                <a:cs typeface="Times New Roman" pitchFamily="18" charset="0"/>
              </a:rPr>
              <a:t>Önceden belirlenmiş bir süresi vardır,</a:t>
            </a:r>
          </a:p>
          <a:p>
            <a:pPr lvl="1" algn="just">
              <a:buSzPct val="100000"/>
              <a:buFont typeface="Arial" pitchFamily="34" charset="0"/>
              <a:buChar char="•"/>
            </a:pPr>
            <a:r>
              <a:rPr lang="tr-TR" sz="1800" dirty="0" smtClean="0">
                <a:solidFill>
                  <a:schemeClr val="tx1">
                    <a:lumMod val="85000"/>
                    <a:lumOff val="15000"/>
                  </a:schemeClr>
                </a:solidFill>
                <a:latin typeface="Times New Roman" pitchFamily="18" charset="0"/>
                <a:cs typeface="Times New Roman" pitchFamily="18" charset="0"/>
              </a:rPr>
              <a:t>Yapılan iş çeşitli alanlarda uzmanlık ister,</a:t>
            </a:r>
          </a:p>
          <a:p>
            <a:pPr lvl="1" algn="just">
              <a:buSzPct val="100000"/>
              <a:buFont typeface="Arial" pitchFamily="34" charset="0"/>
              <a:buChar char="•"/>
            </a:pPr>
            <a:r>
              <a:rPr lang="tr-TR" sz="1800" dirty="0" smtClean="0">
                <a:solidFill>
                  <a:schemeClr val="tx1">
                    <a:lumMod val="85000"/>
                    <a:lumOff val="15000"/>
                  </a:schemeClr>
                </a:solidFill>
                <a:latin typeface="Times New Roman" pitchFamily="18" charset="0"/>
                <a:cs typeface="Times New Roman" pitchFamily="18" charset="0"/>
              </a:rPr>
              <a:t>Yapılan işin çeşitli aşamaları bulunur,</a:t>
            </a:r>
          </a:p>
          <a:p>
            <a:pPr lvl="1" algn="just">
              <a:buSzPct val="100000"/>
              <a:buFont typeface="Arial" pitchFamily="34" charset="0"/>
              <a:buChar char="•"/>
            </a:pPr>
            <a:r>
              <a:rPr lang="tr-TR" sz="1800" dirty="0" smtClean="0">
                <a:solidFill>
                  <a:schemeClr val="tx1">
                    <a:lumMod val="85000"/>
                    <a:lumOff val="15000"/>
                  </a:schemeClr>
                </a:solidFill>
                <a:latin typeface="Times New Roman" pitchFamily="18" charset="0"/>
                <a:cs typeface="Times New Roman" pitchFamily="18" charset="0"/>
              </a:rPr>
              <a:t>Proje için kullanılacak kaynaklar belirlenir,</a:t>
            </a:r>
          </a:p>
          <a:p>
            <a:pPr lvl="1" algn="just">
              <a:buSzPct val="100000"/>
              <a:buFont typeface="Arial" pitchFamily="34" charset="0"/>
              <a:buChar char="•"/>
            </a:pPr>
            <a:r>
              <a:rPr lang="tr-TR" sz="1800" dirty="0" smtClean="0">
                <a:solidFill>
                  <a:schemeClr val="tx1">
                    <a:lumMod val="85000"/>
                    <a:lumOff val="15000"/>
                  </a:schemeClr>
                </a:solidFill>
                <a:latin typeface="Times New Roman" pitchFamily="18" charset="0"/>
                <a:cs typeface="Times New Roman" pitchFamily="18" charset="0"/>
              </a:rPr>
              <a:t>Projeler daha büyük ve karmaşıktırlar.</a:t>
            </a: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8</a:t>
            </a:fld>
            <a:endParaRPr lang="tr-T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Proje Yönetimi Nedir?</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277072"/>
          </a:xfrm>
        </p:spPr>
        <p:txBody>
          <a:bodyPr>
            <a:normAutofit/>
          </a:bodyPr>
          <a:lstStyle/>
          <a:p>
            <a:pPr algn="just">
              <a:buSzPct val="100000"/>
              <a:buFont typeface="Arial" pitchFamily="34" charset="0"/>
              <a:buChar char="•"/>
            </a:pPr>
            <a:r>
              <a:rPr lang="tr-TR" sz="2100" i="1"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Proje yönetimi</a:t>
            </a:r>
            <a:r>
              <a:rPr lang="tr-TR" sz="2100" dirty="0" smtClean="0">
                <a:solidFill>
                  <a:schemeClr val="tx1">
                    <a:lumMod val="85000"/>
                    <a:lumOff val="15000"/>
                  </a:schemeClr>
                </a:solidFill>
                <a:latin typeface="Times New Roman" pitchFamily="18" charset="0"/>
                <a:cs typeface="Times New Roman" pitchFamily="18" charset="0"/>
              </a:rPr>
              <a:t>, proje hedeflerine ulaşmak için maliyet, zamanlama ve kalite kriterlerinin göz önünde bulundurularak, mühendislik aktivitelerinin doğru olarak planlanması ve denetimi işlemleridir.</a:t>
            </a:r>
          </a:p>
          <a:p>
            <a:pPr algn="just">
              <a:buSzPct val="100000"/>
              <a:buNone/>
            </a:pPr>
            <a:endParaRPr lang="tr-TR" sz="800" dirty="0" smtClean="0">
              <a:solidFill>
                <a:schemeClr val="tx1">
                  <a:lumMod val="85000"/>
                  <a:lumOff val="15000"/>
                </a:schemeClr>
              </a:solidFill>
              <a:latin typeface="Times New Roman" pitchFamily="18" charset="0"/>
              <a:cs typeface="Times New Roman" pitchFamily="18" charset="0"/>
            </a:endParaRPr>
          </a:p>
          <a:p>
            <a:pPr algn="just">
              <a:buSzPct val="100000"/>
              <a:buFont typeface="Arial" pitchFamily="34" charset="0"/>
              <a:buChar char="•"/>
            </a:pPr>
            <a:r>
              <a:rPr lang="tr-TR" sz="2100" dirty="0" smtClean="0">
                <a:solidFill>
                  <a:schemeClr val="tx1">
                    <a:lumMod val="85000"/>
                    <a:lumOff val="15000"/>
                  </a:schemeClr>
                </a:solidFill>
                <a:latin typeface="Times New Roman" pitchFamily="18" charset="0"/>
                <a:cs typeface="Times New Roman" pitchFamily="18" charset="0"/>
              </a:rPr>
              <a:t>Her projenin başarılı olabilmesi için ;</a:t>
            </a:r>
          </a:p>
          <a:p>
            <a:pPr marL="804863" indent="-354013" algn="just">
              <a:buClr>
                <a:schemeClr val="accent1">
                  <a:lumMod val="75000"/>
                </a:schemeClr>
              </a:buClr>
              <a:buSzPct val="100000"/>
              <a:buFont typeface="Wingdings" pitchFamily="2" charset="2"/>
              <a:buChar char="ü"/>
              <a:defRPr/>
            </a:pPr>
            <a:r>
              <a:rPr lang="tr-TR" sz="2100" dirty="0" smtClean="0">
                <a:solidFill>
                  <a:schemeClr val="tx1">
                    <a:lumMod val="85000"/>
                    <a:lumOff val="15000"/>
                  </a:schemeClr>
                </a:solidFill>
                <a:latin typeface="Times New Roman" pitchFamily="18" charset="0"/>
                <a:cs typeface="Times New Roman" pitchFamily="18" charset="0"/>
              </a:rPr>
              <a:t>Zamanında tamamlanması, </a:t>
            </a:r>
          </a:p>
          <a:p>
            <a:pPr marL="804863" indent="-354013" algn="just">
              <a:buClr>
                <a:schemeClr val="accent1">
                  <a:lumMod val="75000"/>
                </a:schemeClr>
              </a:buClr>
              <a:buSzPct val="100000"/>
              <a:buFont typeface="Wingdings" pitchFamily="2" charset="2"/>
              <a:buChar char="ü"/>
              <a:defRPr/>
            </a:pPr>
            <a:r>
              <a:rPr lang="tr-TR" sz="2100" dirty="0" smtClean="0">
                <a:solidFill>
                  <a:schemeClr val="tx1">
                    <a:lumMod val="85000"/>
                    <a:lumOff val="15000"/>
                  </a:schemeClr>
                </a:solidFill>
                <a:latin typeface="Times New Roman" pitchFamily="18" charset="0"/>
                <a:cs typeface="Times New Roman" pitchFamily="18" charset="0"/>
              </a:rPr>
              <a:t>Kendisi için tanılanan bütçe dahilinde tamamlanması,</a:t>
            </a:r>
          </a:p>
          <a:p>
            <a:pPr marL="804863" indent="-354013" algn="just">
              <a:buClr>
                <a:schemeClr val="accent1">
                  <a:lumMod val="75000"/>
                </a:schemeClr>
              </a:buClr>
              <a:buSzPct val="100000"/>
              <a:buFont typeface="Wingdings" pitchFamily="2" charset="2"/>
              <a:buChar char="ü"/>
              <a:defRPr/>
            </a:pPr>
            <a:r>
              <a:rPr lang="tr-TR" sz="2100" dirty="0" smtClean="0">
                <a:solidFill>
                  <a:schemeClr val="tx1">
                    <a:lumMod val="85000"/>
                    <a:lumOff val="15000"/>
                  </a:schemeClr>
                </a:solidFill>
                <a:latin typeface="Times New Roman" pitchFamily="18" charset="0"/>
                <a:cs typeface="Times New Roman" pitchFamily="18" charset="0"/>
              </a:rPr>
              <a:t>Başından itibaren şart koşulan performans gereklerini yerine getirmesi gerekmektedir.</a:t>
            </a: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9</a:t>
            </a:fld>
            <a:endParaRPr lang="tr-T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talama">
  <a:themeElements>
    <a:clrScheme name="Hisse Senedi">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Özel 1">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Hisse Senedi">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docProps/app.xml><?xml version="1.0" encoding="utf-8"?>
<Properties xmlns="http://schemas.openxmlformats.org/officeDocument/2006/extended-properties" xmlns:vt="http://schemas.openxmlformats.org/officeDocument/2006/docPropsVTypes">
  <Template/>
  <TotalTime>4167</TotalTime>
  <Words>4007</Words>
  <Application>Microsoft Office PowerPoint</Application>
  <PresentationFormat>Ekran Gösterisi (4:3)</PresentationFormat>
  <Paragraphs>523</Paragraphs>
  <Slides>42</Slides>
  <Notes>39</Notes>
  <HiddenSlides>0</HiddenSlides>
  <MMClips>0</MMClips>
  <ScaleCrop>false</ScaleCrop>
  <HeadingPairs>
    <vt:vector size="4" baseType="variant">
      <vt:variant>
        <vt:lpstr>Tema</vt:lpstr>
      </vt:variant>
      <vt:variant>
        <vt:i4>1</vt:i4>
      </vt:variant>
      <vt:variant>
        <vt:lpstr>Slayt Başlıkları</vt:lpstr>
      </vt:variant>
      <vt:variant>
        <vt:i4>42</vt:i4>
      </vt:variant>
    </vt:vector>
  </HeadingPairs>
  <TitlesOfParts>
    <vt:vector size="43" baseType="lpstr">
      <vt:lpstr>Ortalama</vt:lpstr>
      <vt:lpstr>YAZILIM PROJE YÖNETİMİ  Yrd.Doç.Dr. Emin BORANDAĞ eminb@maltepe.edu.tr</vt:lpstr>
      <vt:lpstr>1. BÖLÜM</vt:lpstr>
      <vt:lpstr>Genel Bakış…</vt:lpstr>
      <vt:lpstr>Giriş</vt:lpstr>
      <vt:lpstr>Yazılım Proje Yönetiminin Önemi</vt:lpstr>
      <vt:lpstr>Proje Nedir?</vt:lpstr>
      <vt:lpstr>Proje Nedir?   (devam…)</vt:lpstr>
      <vt:lpstr>Projenin Özellikleri</vt:lpstr>
      <vt:lpstr>Proje Yönetimi Nedir?</vt:lpstr>
      <vt:lpstr>Proje Yönetimi ile İlgili İstatistikler</vt:lpstr>
      <vt:lpstr>Proje Yönetiminin Popülerliği</vt:lpstr>
      <vt:lpstr>Yazılım Proje Yönetimi Neler İçerir?</vt:lpstr>
      <vt:lpstr>Yazılım Projelerinin Diğer Projelerden Farkları </vt:lpstr>
      <vt:lpstr>Yazılım Proje Yönetimi ile İlgili Bir Araştırma</vt:lpstr>
      <vt:lpstr>Sözleşme Yönetimi ve Teknik Proje Yönetimi</vt:lpstr>
      <vt:lpstr>Yazılım Proje Yönetimi Kapsamındaki Faaliyetler</vt:lpstr>
      <vt:lpstr>Fizibilite Çalışması</vt:lpstr>
      <vt:lpstr>Planlama</vt:lpstr>
      <vt:lpstr>Projenin Yürütülmesi</vt:lpstr>
      <vt:lpstr>ISO 12207 Yazılım Geliştirme Yaşam Döngüsü</vt:lpstr>
      <vt:lpstr>Gereksinim Analizi</vt:lpstr>
      <vt:lpstr>Tanımlama</vt:lpstr>
      <vt:lpstr>Tasarım</vt:lpstr>
      <vt:lpstr>Kodlama</vt:lpstr>
      <vt:lpstr>Doğrulama &amp; Sağlama</vt:lpstr>
      <vt:lpstr>Kurulum</vt:lpstr>
      <vt:lpstr>Bakım &amp; Destek </vt:lpstr>
      <vt:lpstr>Yazılım Projeleri Dokümantasyonu</vt:lpstr>
      <vt:lpstr>Proje Yönetimine Gelecekte Etki Edecek Faktörler </vt:lpstr>
      <vt:lpstr>Planlar, Metotlar ve Metodolojiler</vt:lpstr>
      <vt:lpstr>Planlar, Metotlar ve Metodolojiler  (devam…)</vt:lpstr>
      <vt:lpstr>Yazılım Projelerini Sınıflandırma Yolları</vt:lpstr>
      <vt:lpstr>Yazılım Projelerini Sınıflandırma Yolları</vt:lpstr>
      <vt:lpstr>Kurumsal Paydaşlar</vt:lpstr>
      <vt:lpstr>Kurumsal Paydaşlar</vt:lpstr>
      <vt:lpstr>İş Planı Hazırlama (Business Case)</vt:lpstr>
      <vt:lpstr>Proje Başarısı ve Başarısızlığı</vt:lpstr>
      <vt:lpstr>Proje Başarısı ve Başarısızlığı  (devam…)</vt:lpstr>
      <vt:lpstr>Proje Başarısı ve Başarısızlığı  (devam…)</vt:lpstr>
      <vt:lpstr>Proje Yönetim Araçları</vt:lpstr>
      <vt:lpstr>Günün Sözü…</vt:lpstr>
      <vt:lpstr>Ödev-1</vt:lpstr>
    </vt:vector>
  </TitlesOfParts>
  <Company>Maltepe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Yazılım Proje Yönetimi</dc:title>
  <dc:creator>Fatih Yücalar</dc:creator>
  <cp:lastModifiedBy>Administrator</cp:lastModifiedBy>
  <cp:revision>1093</cp:revision>
  <dcterms:created xsi:type="dcterms:W3CDTF">2009-02-19T19:45:44Z</dcterms:created>
  <dcterms:modified xsi:type="dcterms:W3CDTF">2012-09-24T08:54:06Z</dcterms:modified>
</cp:coreProperties>
</file>