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53"/>
  </p:notesMasterIdLst>
  <p:sldIdLst>
    <p:sldId id="256" r:id="rId2"/>
    <p:sldId id="257" r:id="rId3"/>
    <p:sldId id="258" r:id="rId4"/>
    <p:sldId id="259" r:id="rId5"/>
    <p:sldId id="261" r:id="rId6"/>
    <p:sldId id="307"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2" r:id="rId26"/>
    <p:sldId id="279" r:id="rId27"/>
    <p:sldId id="281" r:id="rId28"/>
    <p:sldId id="280" r:id="rId29"/>
    <p:sldId id="283" r:id="rId30"/>
    <p:sldId id="286" r:id="rId31"/>
    <p:sldId id="284" r:id="rId32"/>
    <p:sldId id="285" r:id="rId33"/>
    <p:sldId id="287" r:id="rId34"/>
    <p:sldId id="289" r:id="rId35"/>
    <p:sldId id="288" r:id="rId36"/>
    <p:sldId id="290" r:id="rId37"/>
    <p:sldId id="301" r:id="rId38"/>
    <p:sldId id="291" r:id="rId39"/>
    <p:sldId id="293" r:id="rId40"/>
    <p:sldId id="300" r:id="rId41"/>
    <p:sldId id="294" r:id="rId42"/>
    <p:sldId id="295" r:id="rId43"/>
    <p:sldId id="296" r:id="rId44"/>
    <p:sldId id="297" r:id="rId45"/>
    <p:sldId id="298" r:id="rId46"/>
    <p:sldId id="299" r:id="rId47"/>
    <p:sldId id="302" r:id="rId48"/>
    <p:sldId id="303" r:id="rId49"/>
    <p:sldId id="304" r:id="rId50"/>
    <p:sldId id="305" r:id="rId51"/>
    <p:sldId id="306" r:id="rId5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00"/>
    <a:srgbClr val="003300"/>
    <a:srgbClr val="808000"/>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75" autoAdjust="0"/>
    <p:restoredTop sz="82187" autoAdjust="0"/>
  </p:normalViewPr>
  <p:slideViewPr>
    <p:cSldViewPr>
      <p:cViewPr>
        <p:scale>
          <a:sx n="70" d="100"/>
          <a:sy n="70" d="100"/>
        </p:scale>
        <p:origin x="-53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2A135-22CC-429C-9706-1CC56B005689}" type="datetimeFigureOut">
              <a:rPr lang="tr-TR" smtClean="0"/>
              <a:pPr/>
              <a:t>18.10.2011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281E5-013A-4FDC-BBE5-88D0D9098083}"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E49281E5-013A-4FDC-BBE5-88D0D9098083}" type="slidenum">
              <a:rPr lang="tr-TR" smtClean="0"/>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1" kern="1200" baseline="0" dirty="0" smtClean="0">
                <a:solidFill>
                  <a:schemeClr val="tx1"/>
                </a:solidFill>
                <a:latin typeface="Times New Roman" pitchFamily="18" charset="0"/>
                <a:ea typeface="+mn-ea"/>
                <a:cs typeface="Times New Roman" pitchFamily="18" charset="0"/>
              </a:rPr>
              <a:t>İKİNCİ MADDE İÇİN SÖYLE: </a:t>
            </a:r>
            <a:r>
              <a:rPr lang="tr-TR" sz="1200" kern="1200" baseline="0" dirty="0" smtClean="0">
                <a:solidFill>
                  <a:schemeClr val="tx1"/>
                </a:solidFill>
                <a:latin typeface="Times New Roman" pitchFamily="18" charset="0"/>
                <a:ea typeface="+mn-ea"/>
                <a:cs typeface="Times New Roman" pitchFamily="18" charset="0"/>
              </a:rPr>
              <a:t>Bu yaklaşım iş ve </a:t>
            </a:r>
            <a:r>
              <a:rPr lang="tr-TR" sz="1200" kern="1200" baseline="0" dirty="0" err="1" smtClean="0">
                <a:solidFill>
                  <a:schemeClr val="tx1"/>
                </a:solidFill>
                <a:latin typeface="Times New Roman" pitchFamily="18" charset="0"/>
                <a:ea typeface="+mn-ea"/>
                <a:cs typeface="Times New Roman" pitchFamily="18" charset="0"/>
              </a:rPr>
              <a:t>BT’nin</a:t>
            </a:r>
            <a:r>
              <a:rPr lang="tr-TR" sz="1200" kern="1200" baseline="0" dirty="0" smtClean="0">
                <a:solidFill>
                  <a:schemeClr val="tx1"/>
                </a:solidFill>
                <a:latin typeface="Times New Roman" pitchFamily="18" charset="0"/>
                <a:ea typeface="+mn-ea"/>
                <a:cs typeface="Times New Roman" pitchFamily="18" charset="0"/>
              </a:rPr>
              <a:t> uyumlandırılması için önemli bir fırsat sağlar ve BT ve iş taraflarını ortaklaşa plan yapmaya zorlar.</a:t>
            </a:r>
          </a:p>
          <a:p>
            <a:pPr algn="just"/>
            <a:endParaRPr lang="tr-TR" sz="1200" kern="1200" baseline="0" dirty="0" smtClean="0">
              <a:solidFill>
                <a:schemeClr val="tx1"/>
              </a:solidFill>
              <a:latin typeface="Times New Roman" pitchFamily="18" charset="0"/>
              <a:ea typeface="+mn-ea"/>
              <a:cs typeface="Times New Roman" pitchFamily="18" charset="0"/>
            </a:endParaRPr>
          </a:p>
          <a:p>
            <a:pPr algn="just"/>
            <a:r>
              <a:rPr lang="tr-TR" sz="1200" b="1" kern="1200" baseline="0" dirty="0" smtClean="0">
                <a:solidFill>
                  <a:schemeClr val="tx1"/>
                </a:solidFill>
                <a:latin typeface="Times New Roman" pitchFamily="18" charset="0"/>
                <a:ea typeface="+mn-ea"/>
                <a:cs typeface="Times New Roman" pitchFamily="18" charset="0"/>
              </a:rPr>
              <a:t>SON MADDE İÇİN SÖYLE: </a:t>
            </a:r>
            <a:r>
              <a:rPr lang="tr-TR" sz="1200" kern="1200" baseline="0" dirty="0" smtClean="0">
                <a:solidFill>
                  <a:schemeClr val="tx1"/>
                </a:solidFill>
                <a:latin typeface="Times New Roman" pitchFamily="18" charset="0"/>
                <a:ea typeface="+mn-ea"/>
                <a:cs typeface="Times New Roman" pitchFamily="18" charset="0"/>
              </a:rPr>
              <a:t>Örneğin bir kurumun pazarlamadan sorumlu üst düzey yöneticisinin pazarlama projeleri portföyünün sponsorluğunu üstlenmesi gibi.</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1" kern="1200" baseline="0" dirty="0" smtClean="0">
                <a:solidFill>
                  <a:schemeClr val="tx1"/>
                </a:solidFill>
                <a:latin typeface="Times New Roman" pitchFamily="18" charset="0"/>
                <a:ea typeface="+mn-ea"/>
                <a:cs typeface="Times New Roman" pitchFamily="18" charset="0"/>
              </a:rPr>
              <a:t>BİRİNCİ MADDE İÇİN SÖYLE: </a:t>
            </a:r>
            <a:r>
              <a:rPr lang="tr-TR" sz="1200" kern="1200" baseline="0" dirty="0" smtClean="0">
                <a:solidFill>
                  <a:schemeClr val="tx1"/>
                </a:solidFill>
                <a:latin typeface="Times New Roman" pitchFamily="18" charset="0"/>
                <a:ea typeface="+mn-ea"/>
                <a:cs typeface="Times New Roman" pitchFamily="18" charset="0"/>
              </a:rPr>
              <a:t>BT kaynakları sınırlıdır ve </a:t>
            </a:r>
            <a:r>
              <a:rPr lang="tr-TR" sz="1200" kern="1200" baseline="0" dirty="0" err="1" smtClean="0">
                <a:solidFill>
                  <a:schemeClr val="tx1"/>
                </a:solidFill>
                <a:latin typeface="Times New Roman" pitchFamily="18" charset="0"/>
                <a:ea typeface="+mn-ea"/>
                <a:cs typeface="Times New Roman" pitchFamily="18" charset="0"/>
              </a:rPr>
              <a:t>BT’ye</a:t>
            </a:r>
            <a:r>
              <a:rPr lang="tr-TR" sz="1200" kern="1200" baseline="0" dirty="0" smtClean="0">
                <a:solidFill>
                  <a:schemeClr val="tx1"/>
                </a:solidFill>
                <a:latin typeface="Times New Roman" pitchFamily="18" charset="0"/>
                <a:ea typeface="+mn-ea"/>
                <a:cs typeface="Times New Roman" pitchFamily="18" charset="0"/>
              </a:rPr>
              <a:t> gelen talepler her zaman eldeki kaynakla karşılanamamaktadır. BT bölümleri eksik kaynak ile çalışmaktan ve üzerlerinde yaratılan baskıdan şikayetçidirler.</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itchFamily="18" charset="0"/>
                <a:cs typeface="Times New Roman" pitchFamily="18" charset="0"/>
              </a:rPr>
              <a:t>İş gerekçelerini değerlendiren komite belirlenen kriterler doğrultusunda </a:t>
            </a:r>
            <a:r>
              <a:rPr lang="tr-TR" sz="1200" dirty="0" err="1" smtClean="0">
                <a:latin typeface="Times New Roman" pitchFamily="18" charset="0"/>
                <a:cs typeface="Times New Roman" pitchFamily="18" charset="0"/>
              </a:rPr>
              <a:t>önceliklendirmeyi</a:t>
            </a:r>
            <a:r>
              <a:rPr lang="tr-TR" sz="1200" dirty="0" smtClean="0">
                <a:latin typeface="Times New Roman" pitchFamily="18" charset="0"/>
                <a:cs typeface="Times New Roman" pitchFamily="18" charset="0"/>
              </a:rPr>
              <a:t> gerçekleştirir.</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14</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1" kern="1200" baseline="0" dirty="0" smtClean="0">
                <a:solidFill>
                  <a:schemeClr val="tx1"/>
                </a:solidFill>
                <a:latin typeface="Times New Roman" pitchFamily="18" charset="0"/>
                <a:ea typeface="+mn-ea"/>
                <a:cs typeface="Times New Roman" pitchFamily="18" charset="0"/>
              </a:rPr>
              <a:t>EN SON SÖYLE: </a:t>
            </a:r>
            <a:r>
              <a:rPr lang="tr-TR" sz="1200" kern="1200" baseline="0" dirty="0" smtClean="0">
                <a:solidFill>
                  <a:schemeClr val="tx1"/>
                </a:solidFill>
                <a:latin typeface="Times New Roman" pitchFamily="18" charset="0"/>
                <a:ea typeface="+mn-ea"/>
                <a:cs typeface="Times New Roman" pitchFamily="18" charset="0"/>
              </a:rPr>
              <a:t>Bu plan iş yöneticilerinin de yıllık bazdaki iş planlarını oluşturmalarında temel bir girdidir. Bu doğrultuda kendi eğitim, pazarlama, reklam vb. aktivitelerini planlayabilirler.</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15</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1" kern="1200" baseline="0" dirty="0" smtClean="0">
                <a:solidFill>
                  <a:schemeClr val="tx1"/>
                </a:solidFill>
                <a:latin typeface="Times New Roman" pitchFamily="18" charset="0"/>
                <a:ea typeface="+mn-ea"/>
                <a:cs typeface="Times New Roman" pitchFamily="18" charset="0"/>
              </a:rPr>
              <a:t>İKİNCİ MADDEDEN SONRA SÖYLE: </a:t>
            </a:r>
            <a:r>
              <a:rPr lang="tr-TR" sz="1200" kern="1200" baseline="0" dirty="0" smtClean="0">
                <a:solidFill>
                  <a:schemeClr val="tx1"/>
                </a:solidFill>
                <a:latin typeface="Times New Roman" pitchFamily="18" charset="0"/>
                <a:ea typeface="+mn-ea"/>
                <a:cs typeface="Times New Roman" pitchFamily="18" charset="0"/>
              </a:rPr>
              <a:t>Gelişen pazar şartları doğrultusunda proje portföy sponsoru önceliklerde değişiklik yapabilir, bu da kaynakların dağılımın tekrar planlanması anlamına gelir. </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16</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1" dirty="0" smtClean="0">
                <a:latin typeface="Times New Roman" pitchFamily="18" charset="0"/>
                <a:cs typeface="Times New Roman" pitchFamily="18" charset="0"/>
              </a:rPr>
              <a:t>EN SON SÖYLE: </a:t>
            </a:r>
            <a:r>
              <a:rPr lang="tr-TR" sz="1200" dirty="0" smtClean="0">
                <a:latin typeface="Times New Roman" pitchFamily="18" charset="0"/>
                <a:cs typeface="Times New Roman" pitchFamily="18" charset="0"/>
              </a:rPr>
              <a:t>Bu </a:t>
            </a:r>
            <a:r>
              <a:rPr lang="tr-TR" sz="1200" dirty="0" err="1" smtClean="0">
                <a:latin typeface="Times New Roman" pitchFamily="18" charset="0"/>
                <a:cs typeface="Times New Roman" pitchFamily="18" charset="0"/>
              </a:rPr>
              <a:t>BT’nin</a:t>
            </a:r>
            <a:r>
              <a:rPr lang="tr-TR" sz="1200" dirty="0" smtClean="0">
                <a:latin typeface="Times New Roman" pitchFamily="18" charset="0"/>
                <a:cs typeface="Times New Roman" pitchFamily="18" charset="0"/>
              </a:rPr>
              <a:t> işe kattığı değerin ortaya konması açısından da çok önemlidir. </a:t>
            </a:r>
            <a:r>
              <a:rPr lang="tr-TR" sz="1200" kern="1200" baseline="0" dirty="0" smtClean="0">
                <a:solidFill>
                  <a:schemeClr val="tx1"/>
                </a:solidFill>
                <a:latin typeface="Times New Roman" pitchFamily="18" charset="0"/>
                <a:ea typeface="+mn-ea"/>
                <a:cs typeface="Times New Roman" pitchFamily="18" charset="0"/>
              </a:rPr>
              <a:t>Proje portföy yönetimini benimseyen kurumlar BT Yönetişim atmosferinin kurum içinde oluşmasını sağlamak üzere sağlam bir adım atarlar. Bunun kurumun performansına yansıması kaçınılmazdır.</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17</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dirty="0" smtClean="0">
                <a:latin typeface="Times New Roman" pitchFamily="18" charset="0"/>
                <a:cs typeface="Times New Roman" pitchFamily="18" charset="0"/>
              </a:rPr>
              <a:t>Bu başlık altında</a:t>
            </a:r>
            <a:r>
              <a:rPr lang="tr-TR" baseline="0" dirty="0" smtClean="0">
                <a:latin typeface="Times New Roman" pitchFamily="18" charset="0"/>
                <a:cs typeface="Times New Roman" pitchFamily="18" charset="0"/>
              </a:rPr>
              <a:t> bireysel</a:t>
            </a:r>
            <a:r>
              <a:rPr lang="tr-TR" dirty="0" smtClean="0">
                <a:latin typeface="Times New Roman" pitchFamily="18" charset="0"/>
                <a:cs typeface="Times New Roman" pitchFamily="18" charset="0"/>
              </a:rPr>
              <a:t> bir projeye</a:t>
            </a:r>
            <a:r>
              <a:rPr lang="tr-TR" baseline="0" dirty="0" smtClean="0">
                <a:latin typeface="Times New Roman" pitchFamily="18" charset="0"/>
                <a:cs typeface="Times New Roman" pitchFamily="18" charset="0"/>
              </a:rPr>
              <a:t> ait</a:t>
            </a:r>
            <a:r>
              <a:rPr lang="tr-TR" dirty="0" smtClean="0">
                <a:latin typeface="Times New Roman" pitchFamily="18" charset="0"/>
                <a:cs typeface="Times New Roman" pitchFamily="18" charset="0"/>
              </a:rPr>
              <a:t> fizibilitenin nasıl değerlendirilebileceğine daha yakından bakacağız.</a:t>
            </a:r>
          </a:p>
          <a:p>
            <a:pPr algn="just"/>
            <a:endParaRPr lang="tr-TR" sz="1200" kern="1200" baseline="0" dirty="0" smtClean="0">
              <a:solidFill>
                <a:schemeClr val="tx1"/>
              </a:solidFill>
              <a:latin typeface="Times New Roman" pitchFamily="18" charset="0"/>
              <a:ea typeface="+mn-ea"/>
              <a:cs typeface="Times New Roman" pitchFamily="18" charset="0"/>
            </a:endParaRPr>
          </a:p>
          <a:p>
            <a:pPr algn="just"/>
            <a:r>
              <a:rPr lang="tr-TR" sz="1200" b="1" kern="1200" baseline="0" dirty="0" smtClean="0">
                <a:solidFill>
                  <a:schemeClr val="tx1"/>
                </a:solidFill>
                <a:latin typeface="Times New Roman" pitchFamily="18" charset="0"/>
                <a:ea typeface="+mn-ea"/>
                <a:cs typeface="Times New Roman" pitchFamily="18" charset="0"/>
              </a:rPr>
              <a:t>TEKNİK DEĞERLENDİRME: </a:t>
            </a:r>
            <a:r>
              <a:rPr lang="tr-TR" sz="1200" kern="1200" baseline="0" dirty="0" smtClean="0">
                <a:solidFill>
                  <a:schemeClr val="tx1"/>
                </a:solidFill>
                <a:latin typeface="Times New Roman" pitchFamily="18" charset="0"/>
                <a:ea typeface="+mn-ea"/>
                <a:cs typeface="Times New Roman" pitchFamily="18" charset="0"/>
              </a:rPr>
              <a:t>Önerilmiş bir sistemin teknik değerlendirmesi, mevcut ekonomik teknolojiler ile gerekli işlevselliğin başarılıp başarılamayacağının değerlendirilmesini içerir. Kurumsal politika, düşünülen olası teknik çözümleri sınırlandırmak için </a:t>
            </a:r>
            <a:r>
              <a:rPr lang="tr-TR" dirty="0" smtClean="0">
                <a:latin typeface="Times New Roman" pitchFamily="18" charset="0"/>
                <a:cs typeface="Times New Roman" pitchFamily="18" charset="0"/>
              </a:rPr>
              <a:t>tutarlı bir donanım / yazılım altyapısının</a:t>
            </a:r>
            <a:r>
              <a:rPr lang="tr-TR" baseline="0"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sağlanmasını amaçlamaktadır. Uyarlanmış teknolojinin maliyeti, maliyet-fayda analizi içinde dikkate alınmalıdır.</a:t>
            </a:r>
            <a:endParaRPr lang="tr-TR" baseline="0" dirty="0" smtClean="0">
              <a:latin typeface="Times New Roman" pitchFamily="18" charset="0"/>
              <a:cs typeface="Times New Roman" pitchFamily="18" charset="0"/>
            </a:endParaRPr>
          </a:p>
          <a:p>
            <a:pPr algn="just"/>
            <a:endParaRPr lang="tr-TR" sz="1200" kern="1200" baseline="0" dirty="0" smtClean="0">
              <a:solidFill>
                <a:schemeClr val="tx1"/>
              </a:solidFill>
              <a:latin typeface="Times New Roman" pitchFamily="18" charset="0"/>
              <a:ea typeface="+mn-ea"/>
              <a:cs typeface="Times New Roman" pitchFamily="18" charset="0"/>
            </a:endParaRPr>
          </a:p>
          <a:p>
            <a:pPr algn="just"/>
            <a:r>
              <a:rPr lang="tr-TR" sz="1200" b="1" kern="1200" baseline="0" dirty="0" smtClean="0">
                <a:solidFill>
                  <a:schemeClr val="tx1"/>
                </a:solidFill>
                <a:latin typeface="Times New Roman" pitchFamily="18" charset="0"/>
                <a:ea typeface="+mn-ea"/>
                <a:cs typeface="Times New Roman" pitchFamily="18" charset="0"/>
              </a:rPr>
              <a:t>MALİYET-FAYDA ANALİZİ:</a:t>
            </a:r>
            <a:r>
              <a:rPr lang="tr-TR" sz="1200" kern="1200" baseline="0" dirty="0" smtClean="0">
                <a:solidFill>
                  <a:schemeClr val="tx1"/>
                </a:solidFill>
                <a:latin typeface="Times New Roman" pitchFamily="18" charset="0"/>
                <a:ea typeface="+mn-ea"/>
                <a:cs typeface="Times New Roman" pitchFamily="18" charset="0"/>
              </a:rPr>
              <a:t> Alternatif seçenekler içersinden fayda ile maliyet arasında farkın en yüksek olduğu seçenek değerlendirilmelidir.</a:t>
            </a:r>
          </a:p>
          <a:p>
            <a:pPr algn="just"/>
            <a:endParaRPr lang="tr-TR" sz="1200" kern="1200" baseline="0" dirty="0" smtClean="0">
              <a:solidFill>
                <a:schemeClr val="tx1"/>
              </a:solidFill>
              <a:latin typeface="Times New Roman" pitchFamily="18" charset="0"/>
              <a:ea typeface="+mn-ea"/>
              <a:cs typeface="Times New Roman" pitchFamily="18" charset="0"/>
            </a:endParaRPr>
          </a:p>
          <a:p>
            <a:pPr algn="just"/>
            <a:r>
              <a:rPr lang="tr-TR" sz="1200" b="1" kern="1200" dirty="0" smtClean="0">
                <a:solidFill>
                  <a:schemeClr val="tx1"/>
                </a:solidFill>
                <a:latin typeface="Times New Roman" pitchFamily="18" charset="0"/>
                <a:ea typeface="+mn-ea"/>
                <a:cs typeface="Times New Roman" pitchFamily="18" charset="0"/>
              </a:rPr>
              <a:t>NAKİT</a:t>
            </a:r>
            <a:r>
              <a:rPr lang="tr-TR" sz="1200" b="1" kern="1200" baseline="0" dirty="0" smtClean="0">
                <a:solidFill>
                  <a:schemeClr val="tx1"/>
                </a:solidFill>
                <a:latin typeface="Times New Roman" pitchFamily="18" charset="0"/>
                <a:ea typeface="+mn-ea"/>
                <a:cs typeface="Times New Roman" pitchFamily="18" charset="0"/>
              </a:rPr>
              <a:t> AKIŞ </a:t>
            </a:r>
            <a:r>
              <a:rPr lang="tr-TR" sz="1200" b="1" kern="1200" dirty="0" smtClean="0">
                <a:solidFill>
                  <a:schemeClr val="tx1"/>
                </a:solidFill>
                <a:latin typeface="Times New Roman" pitchFamily="18" charset="0"/>
                <a:ea typeface="+mn-ea"/>
                <a:cs typeface="Times New Roman" pitchFamily="18" charset="0"/>
              </a:rPr>
              <a:t>TAHMİNİ</a:t>
            </a:r>
            <a:r>
              <a:rPr lang="tr-TR" sz="1200" b="1" kern="1200" baseline="0" dirty="0" smtClean="0">
                <a:solidFill>
                  <a:schemeClr val="tx1"/>
                </a:solidFill>
                <a:latin typeface="Times New Roman" pitchFamily="18" charset="0"/>
                <a:ea typeface="+mn-ea"/>
                <a:cs typeface="Times New Roman" pitchFamily="18" charset="0"/>
              </a:rPr>
              <a:t>: </a:t>
            </a:r>
            <a:r>
              <a:rPr lang="tr-TR" sz="1200" kern="1200" dirty="0" smtClean="0">
                <a:solidFill>
                  <a:schemeClr val="tx1"/>
                </a:solidFill>
                <a:latin typeface="Times New Roman" pitchFamily="18" charset="0"/>
                <a:ea typeface="+mn-ea"/>
                <a:cs typeface="Times New Roman" pitchFamily="18" charset="0"/>
              </a:rPr>
              <a:t>Projenin genel maliyet ve faydalarının tahmin edilmesi ne kadar önemli ise, proje</a:t>
            </a:r>
            <a:r>
              <a:rPr lang="tr-TR" sz="1200" kern="1200" baseline="0" dirty="0" smtClean="0">
                <a:solidFill>
                  <a:schemeClr val="tx1"/>
                </a:solidFill>
                <a:latin typeface="Times New Roman" pitchFamily="18" charset="0"/>
                <a:ea typeface="+mn-ea"/>
                <a:cs typeface="Times New Roman" pitchFamily="18" charset="0"/>
              </a:rPr>
              <a:t> süresince ortaya çıkacak</a:t>
            </a:r>
            <a:r>
              <a:rPr lang="tr-TR" sz="1200" kern="1200" dirty="0" smtClean="0">
                <a:solidFill>
                  <a:schemeClr val="tx1"/>
                </a:solidFill>
                <a:latin typeface="Times New Roman" pitchFamily="18" charset="0"/>
                <a:ea typeface="+mn-ea"/>
                <a:cs typeface="Times New Roman" pitchFamily="18" charset="0"/>
              </a:rPr>
              <a:t> gelir ve giderlerin nakit akışını gösteren bir tahminin</a:t>
            </a:r>
            <a:r>
              <a:rPr lang="tr-TR" sz="1200" kern="1200" baseline="0" dirty="0" smtClean="0">
                <a:solidFill>
                  <a:schemeClr val="tx1"/>
                </a:solidFill>
                <a:latin typeface="Times New Roman" pitchFamily="18" charset="0"/>
                <a:ea typeface="+mn-ea"/>
                <a:cs typeface="Times New Roman" pitchFamily="18" charset="0"/>
              </a:rPr>
              <a:t> üretilmesi gerekmektedir.</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18</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19</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dirty="0" smtClean="0">
                <a:latin typeface="Times New Roman" pitchFamily="18" charset="0"/>
                <a:cs typeface="Times New Roman" pitchFamily="18" charset="0"/>
              </a:rPr>
              <a:t>Beklenen faydalar ile geliştirme ve işletme maliyetlerinin</a:t>
            </a:r>
            <a:r>
              <a:rPr lang="tr-TR" sz="1200" baseline="0" dirty="0" smtClean="0">
                <a:latin typeface="Times New Roman" pitchFamily="18" charset="0"/>
                <a:cs typeface="Times New Roman" pitchFamily="18" charset="0"/>
              </a:rPr>
              <a:t> belirlenmesine yönelik tahminler yapılır. B</a:t>
            </a:r>
            <a:r>
              <a:rPr lang="tr-TR" dirty="0" smtClean="0">
                <a:latin typeface="Times New Roman" pitchFamily="18" charset="0"/>
                <a:cs typeface="Times New Roman" pitchFamily="18" charset="0"/>
              </a:rPr>
              <a:t>u tahminler maliyetler ile faydalar arasındaki değişikliği yansıtmalıdır.</a:t>
            </a:r>
          </a:p>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Geliştirme maliyetleri: yeni</a:t>
            </a:r>
            <a:r>
              <a:rPr lang="tr-TR" baseline="0" dirty="0" smtClean="0">
                <a:latin typeface="Times New Roman" pitchFamily="18" charset="0"/>
                <a:cs typeface="Times New Roman" pitchFamily="18" charset="0"/>
              </a:rPr>
              <a:t> sistemin </a:t>
            </a:r>
            <a:r>
              <a:rPr lang="tr-TR" dirty="0" smtClean="0">
                <a:latin typeface="Times New Roman" pitchFamily="18" charset="0"/>
                <a:cs typeface="Times New Roman" pitchFamily="18" charset="0"/>
              </a:rPr>
              <a:t>geliştirilmesine</a:t>
            </a:r>
            <a:r>
              <a:rPr lang="tr-TR" baseline="0" dirty="0" smtClean="0">
                <a:latin typeface="Times New Roman" pitchFamily="18" charset="0"/>
                <a:cs typeface="Times New Roman" pitchFamily="18" charset="0"/>
              </a:rPr>
              <a:t> </a:t>
            </a:r>
            <a:r>
              <a:rPr lang="tr-TR" baseline="0" smtClean="0">
                <a:latin typeface="Times New Roman" pitchFamily="18" charset="0"/>
                <a:cs typeface="Times New Roman" pitchFamily="18" charset="0"/>
              </a:rPr>
              <a:t>ilişkin</a:t>
            </a:r>
            <a:r>
              <a:rPr lang="tr-TR" smtClean="0">
                <a:latin typeface="Times New Roman" pitchFamily="18" charset="0"/>
                <a:cs typeface="Times New Roman" pitchFamily="18" charset="0"/>
              </a:rPr>
              <a:t> harcanılan maliyetler</a:t>
            </a:r>
            <a:r>
              <a:rPr lang="tr-TR" dirty="0" smtClean="0">
                <a:latin typeface="Times New Roman" pitchFamily="18" charset="0"/>
                <a:cs typeface="Times New Roman" pitchFamily="18" charset="0"/>
              </a:rPr>
              <a:t>.</a:t>
            </a:r>
          </a:p>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Kurulum maliyetleri:</a:t>
            </a:r>
            <a:r>
              <a:rPr lang="tr-TR" baseline="0" dirty="0" smtClean="0">
                <a:latin typeface="Times New Roman" pitchFamily="18" charset="0"/>
                <a:cs typeface="Times New Roman" pitchFamily="18" charset="0"/>
              </a:rPr>
              <a:t> yeni donanım maliyetleri, çalışanların eğitimine ilişkin maliyetler, mevcut sistemin yeni sisteme dönüştürülmesine ilişkin maliyetler.</a:t>
            </a:r>
          </a:p>
          <a:p>
            <a:pPr algn="just"/>
            <a:endParaRPr lang="tr-TR" baseline="0" dirty="0" smtClean="0">
              <a:latin typeface="Times New Roman" pitchFamily="18" charset="0"/>
              <a:cs typeface="Times New Roman" pitchFamily="18" charset="0"/>
            </a:endParaRPr>
          </a:p>
          <a:p>
            <a:pPr algn="just"/>
            <a:r>
              <a:rPr lang="tr-TR" baseline="0" dirty="0" smtClean="0">
                <a:latin typeface="Times New Roman" pitchFamily="18" charset="0"/>
                <a:cs typeface="Times New Roman" pitchFamily="18" charset="0"/>
              </a:rPr>
              <a:t>İşletim maliyetleri: kurulumdan sonra sistemin işletilmesine ilişkin maliyetler.</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20</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21</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E49281E5-013A-4FDC-BBE5-88D0D9098083}"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22</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1" dirty="0" smtClean="0">
                <a:latin typeface="Times New Roman" pitchFamily="18" charset="0"/>
                <a:cs typeface="Times New Roman" pitchFamily="18" charset="0"/>
              </a:rPr>
              <a:t>GİRİŞ:</a:t>
            </a:r>
            <a:r>
              <a:rPr lang="tr-TR" dirty="0" smtClean="0">
                <a:latin typeface="Times New Roman" pitchFamily="18" charset="0"/>
                <a:cs typeface="Times New Roman" pitchFamily="18" charset="0"/>
              </a:rPr>
              <a:t> Bu başlık altında,</a:t>
            </a:r>
            <a:r>
              <a:rPr lang="tr-TR" baseline="0" dirty="0" smtClean="0">
                <a:latin typeface="Times New Roman" pitchFamily="18" charset="0"/>
                <a:cs typeface="Times New Roman" pitchFamily="18" charset="0"/>
              </a:rPr>
              <a:t> nakit akış tahminlerini temel alan projelerin karşılaştırılması için kullanılan bazı yöntemleri ele alacağız.</a:t>
            </a:r>
          </a:p>
          <a:p>
            <a:pPr algn="just"/>
            <a:endParaRPr lang="tr-TR" baseline="0" dirty="0" smtClean="0">
              <a:latin typeface="Times New Roman" pitchFamily="18" charset="0"/>
              <a:cs typeface="Times New Roman" pitchFamily="18" charset="0"/>
            </a:endParaRPr>
          </a:p>
          <a:p>
            <a:pPr algn="just"/>
            <a:r>
              <a:rPr lang="tr-TR" baseline="0" dirty="0" smtClean="0">
                <a:latin typeface="Times New Roman" pitchFamily="18" charset="0"/>
                <a:cs typeface="Times New Roman" pitchFamily="18" charset="0"/>
              </a:rPr>
              <a:t>Tabloda, dört proje için nakit akış tahminleri verilmiştir. </a:t>
            </a:r>
            <a:r>
              <a:rPr lang="tr-TR" dirty="0" smtClean="0">
                <a:latin typeface="Times New Roman" pitchFamily="18" charset="0"/>
                <a:cs typeface="Times New Roman" pitchFamily="18" charset="0"/>
              </a:rPr>
              <a:t>Bütün</a:t>
            </a:r>
            <a:r>
              <a:rPr lang="tr-TR" baseline="0" dirty="0" smtClean="0">
                <a:latin typeface="Times New Roman" pitchFamily="18" charset="0"/>
                <a:cs typeface="Times New Roman" pitchFamily="18" charset="0"/>
              </a:rPr>
              <a:t> durumlar göz önünde bulundurularak</a:t>
            </a:r>
            <a:r>
              <a:rPr lang="tr-TR" dirty="0" smtClean="0">
                <a:latin typeface="Times New Roman" pitchFamily="18" charset="0"/>
                <a:cs typeface="Times New Roman" pitchFamily="18" charset="0"/>
              </a:rPr>
              <a:t>, her yılın sonunda nakit akışın</a:t>
            </a:r>
            <a:r>
              <a:rPr lang="tr-TR" baseline="0"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gerçekleşeceği varsayılır.</a:t>
            </a:r>
            <a:r>
              <a:rPr lang="tr-TR" baseline="0"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Kısa vadeli projeler için genellikle aylık ya da üç aylık nakit akışı tahminlerinde bulunulmalıdır.</a:t>
            </a:r>
          </a:p>
          <a:p>
            <a:pPr algn="just"/>
            <a:endParaRPr lang="tr-TR" dirty="0" smtClean="0">
              <a:latin typeface="Times New Roman" pitchFamily="18" charset="0"/>
              <a:cs typeface="Times New Roman" pitchFamily="18" charset="0"/>
            </a:endParaRPr>
          </a:p>
          <a:p>
            <a:pPr algn="just"/>
            <a:r>
              <a:rPr lang="tr-TR" baseline="0" dirty="0" smtClean="0">
                <a:latin typeface="Times New Roman" pitchFamily="18" charset="0"/>
                <a:cs typeface="Times New Roman" pitchFamily="18" charset="0"/>
              </a:rPr>
              <a:t>Tabloda dört projeye ilişkin olarak verilen nakit akış tahminlerini inceleyelim. Negatif değerler proje için harcanan gideri, pozitif değerler ise proje ile kazanılan geliri temsil etmektedir. Finansal üstünlüğüne göre bu dört projeyi sıralayalım ve sıralamayı neden bu şekilde gerçekleştirdiğinizi not edin. </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23</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1" dirty="0" smtClean="0">
                <a:latin typeface="Times New Roman" pitchFamily="18" charset="0"/>
                <a:cs typeface="Times New Roman" pitchFamily="18" charset="0"/>
              </a:rPr>
              <a:t>İKİNCİ MADDE EN SON:</a:t>
            </a:r>
            <a:r>
              <a:rPr lang="tr-TR" dirty="0" smtClean="0">
                <a:latin typeface="Times New Roman" pitchFamily="18" charset="0"/>
                <a:cs typeface="Times New Roman" pitchFamily="18" charset="0"/>
              </a:rPr>
              <a:t> Tüm projelerin risk unsuru içerdiğini unutmamız</a:t>
            </a:r>
            <a:r>
              <a:rPr lang="tr-TR" baseline="0" dirty="0" smtClean="0">
                <a:latin typeface="Times New Roman" pitchFamily="18" charset="0"/>
                <a:cs typeface="Times New Roman" pitchFamily="18" charset="0"/>
              </a:rPr>
              <a:t> gerekir ve </a:t>
            </a:r>
            <a:r>
              <a:rPr lang="tr-TR" dirty="0" smtClean="0">
                <a:latin typeface="Times New Roman" pitchFamily="18" charset="0"/>
                <a:cs typeface="Times New Roman" pitchFamily="18" charset="0"/>
              </a:rPr>
              <a:t> £1m’u riske etmek için hazırlıklı olmayabiliriz. Bu bölüm kapsamında daha sonra yatırım ve risk</a:t>
            </a:r>
            <a:r>
              <a:rPr lang="tr-TR" baseline="0" dirty="0" smtClean="0">
                <a:latin typeface="Times New Roman" pitchFamily="18" charset="0"/>
                <a:cs typeface="Times New Roman" pitchFamily="18" charset="0"/>
              </a:rPr>
              <a:t> etkilerini inceleyeceğiz.</a:t>
            </a:r>
          </a:p>
          <a:p>
            <a:pPr algn="just"/>
            <a:endParaRPr lang="tr-TR" baseline="0" dirty="0" smtClean="0">
              <a:latin typeface="Times New Roman" pitchFamily="18" charset="0"/>
              <a:cs typeface="Times New Roman" pitchFamily="18" charset="0"/>
            </a:endParaRPr>
          </a:p>
          <a:p>
            <a:pPr algn="just"/>
            <a:r>
              <a:rPr lang="tr-TR" sz="1200" b="1" kern="1200" dirty="0" smtClean="0">
                <a:solidFill>
                  <a:schemeClr val="tx1"/>
                </a:solidFill>
                <a:latin typeface="Times New Roman" pitchFamily="18" charset="0"/>
                <a:ea typeface="+mn-ea"/>
                <a:cs typeface="Times New Roman" pitchFamily="18" charset="0"/>
              </a:rPr>
              <a:t>ÜÇÜNCÜ MADDE GİRİŞ: </a:t>
            </a:r>
            <a:r>
              <a:rPr lang="tr-TR" sz="1200" kern="1200" dirty="0" smtClean="0">
                <a:solidFill>
                  <a:schemeClr val="tx1"/>
                </a:solidFill>
                <a:latin typeface="Times New Roman" pitchFamily="18" charset="0"/>
                <a:ea typeface="+mn-ea"/>
                <a:cs typeface="Times New Roman" pitchFamily="18" charset="0"/>
              </a:rPr>
              <a:t>Ayrıca, </a:t>
            </a:r>
            <a:r>
              <a:rPr lang="tr-TR" dirty="0" smtClean="0">
                <a:latin typeface="Times New Roman" pitchFamily="18" charset="0"/>
                <a:cs typeface="Times New Roman" pitchFamily="18" charset="0"/>
              </a:rPr>
              <a:t>basit net kar, nakit akışların zamanlamasını</a:t>
            </a:r>
            <a:r>
              <a:rPr lang="tr-TR" baseline="0" dirty="0" smtClean="0">
                <a:latin typeface="Times New Roman" pitchFamily="18" charset="0"/>
                <a:cs typeface="Times New Roman" pitchFamily="18" charset="0"/>
              </a:rPr>
              <a:t> saymamaktadır. </a:t>
            </a:r>
          </a:p>
          <a:p>
            <a:pPr algn="just"/>
            <a:endParaRPr lang="tr-TR" dirty="0" smtClean="0">
              <a:latin typeface="Times New Roman" pitchFamily="18" charset="0"/>
              <a:cs typeface="Times New Roman" pitchFamily="18" charset="0"/>
            </a:endParaRPr>
          </a:p>
          <a:p>
            <a:pPr algn="just"/>
            <a:r>
              <a:rPr lang="tr-TR" sz="1200" b="1" kern="1200" dirty="0" smtClean="0">
                <a:solidFill>
                  <a:schemeClr val="tx1"/>
                </a:solidFill>
                <a:latin typeface="Times New Roman" pitchFamily="18" charset="0"/>
                <a:ea typeface="+mn-ea"/>
                <a:cs typeface="Times New Roman" pitchFamily="18" charset="0"/>
              </a:rPr>
              <a:t>ÜÇÜNCÜ MADDE EN SON SÖYLE: </a:t>
            </a:r>
            <a:r>
              <a:rPr lang="tr-TR" dirty="0" smtClean="0">
                <a:latin typeface="Times New Roman" pitchFamily="18" charset="0"/>
                <a:cs typeface="Times New Roman" pitchFamily="18" charset="0"/>
              </a:rPr>
              <a:t>Yatırım geri dönüşü uzun</a:t>
            </a:r>
            <a:r>
              <a:rPr lang="tr-TR" baseline="0" dirty="0" smtClean="0">
                <a:latin typeface="Times New Roman" pitchFamily="18" charset="0"/>
                <a:cs typeface="Times New Roman" pitchFamily="18" charset="0"/>
              </a:rPr>
              <a:t> süre </a:t>
            </a:r>
            <a:r>
              <a:rPr lang="tr-TR" dirty="0" smtClean="0">
                <a:latin typeface="Times New Roman" pitchFamily="18" charset="0"/>
                <a:cs typeface="Times New Roman" pitchFamily="18" charset="0"/>
              </a:rPr>
              <a:t>beklemenin dezavantajları vardır. Bu gerçeğe ek olarak, uzun vadeli tahminlerden çok kısa vadeli tahminlerin daha güvenilir olduğunu unutmamak gerekir. Proje</a:t>
            </a:r>
            <a:r>
              <a:rPr lang="tr-TR" baseline="0" dirty="0" smtClean="0">
                <a:latin typeface="Times New Roman" pitchFamily="18" charset="0"/>
                <a:cs typeface="Times New Roman" pitchFamily="18" charset="0"/>
              </a:rPr>
              <a:t> 1 ve Proje 3’ün aynı ölçüde tercih edilemeyeceğini göreceğiz.</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24</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25</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baseline="0" dirty="0" smtClean="0">
                <a:solidFill>
                  <a:schemeClr val="tx1"/>
                </a:solidFill>
                <a:latin typeface="Times New Roman" pitchFamily="18" charset="0"/>
                <a:ea typeface="+mn-ea"/>
                <a:cs typeface="Times New Roman" pitchFamily="18" charset="0"/>
              </a:rPr>
              <a:t>Geri Ödeme Süresi, projenin getirilerinin toplamının, yatırım bedellerini geçtiği zamana verilen addır. Bir diğer ifadeyle projenin kara geçtiği andır. Birden </a:t>
            </a:r>
            <a:r>
              <a:rPr lang="tr-TR" sz="1200" kern="1200" baseline="0" smtClean="0">
                <a:solidFill>
                  <a:schemeClr val="tx1"/>
                </a:solidFill>
                <a:latin typeface="Times New Roman" pitchFamily="18" charset="0"/>
                <a:ea typeface="+mn-ea"/>
                <a:cs typeface="Times New Roman" pitchFamily="18" charset="0"/>
              </a:rPr>
              <a:t>fazla projeyi karşılaştırırken </a:t>
            </a:r>
            <a:r>
              <a:rPr lang="tr-TR" sz="1200" kern="1200" baseline="0" dirty="0" smtClean="0">
                <a:solidFill>
                  <a:schemeClr val="tx1"/>
                </a:solidFill>
                <a:latin typeface="Times New Roman" pitchFamily="18" charset="0"/>
                <a:ea typeface="+mn-ea"/>
                <a:cs typeface="Times New Roman" pitchFamily="18" charset="0"/>
              </a:rPr>
              <a:t>hızlı geri dönüş sağlayacak projenin seçimi doğru olacaktır. Bu da Geri Ödeme Süresi küçük olan projenin daha iyi olduğunun göstergesidir.</a:t>
            </a:r>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26</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27</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28</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aseline="0" dirty="0" smtClean="0">
                <a:latin typeface="Times New Roman" pitchFamily="18" charset="0"/>
                <a:cs typeface="Times New Roman" pitchFamily="18" charset="0"/>
              </a:rPr>
              <a:t>P2 ROI = %2</a:t>
            </a:r>
          </a:p>
          <a:p>
            <a:pPr algn="just"/>
            <a:r>
              <a:rPr lang="tr-TR" baseline="0" dirty="0" smtClean="0">
                <a:latin typeface="Times New Roman" pitchFamily="18" charset="0"/>
                <a:cs typeface="Times New Roman" pitchFamily="18" charset="0"/>
              </a:rPr>
              <a:t>P3 ROI = %10</a:t>
            </a:r>
          </a:p>
          <a:p>
            <a:pPr algn="just"/>
            <a:r>
              <a:rPr lang="tr-TR" baseline="0" dirty="0" smtClean="0">
                <a:latin typeface="Times New Roman" pitchFamily="18" charset="0"/>
                <a:cs typeface="Times New Roman" pitchFamily="18" charset="0"/>
              </a:rPr>
              <a:t>P4 ROI = %12,5</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29</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30</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dirty="0" smtClean="0">
                <a:latin typeface="Times New Roman" pitchFamily="18" charset="0"/>
                <a:cs typeface="Times New Roman" pitchFamily="18" charset="0"/>
              </a:rPr>
              <a:t>Bugün bir bankaya 100 $ yatırdık ve bir yıl içinde faiz artı 100 $’a sahibiz. 100</a:t>
            </a:r>
            <a:r>
              <a:rPr lang="tr-TR" baseline="0" dirty="0" smtClean="0">
                <a:latin typeface="Times New Roman" pitchFamily="18" charset="0"/>
                <a:cs typeface="Times New Roman" pitchFamily="18" charset="0"/>
              </a:rPr>
              <a:t>$’</a:t>
            </a:r>
            <a:r>
              <a:rPr lang="tr-TR" baseline="0" dirty="0" err="1" smtClean="0">
                <a:latin typeface="Times New Roman" pitchFamily="18" charset="0"/>
                <a:cs typeface="Times New Roman" pitchFamily="18" charset="0"/>
              </a:rPr>
              <a:t>ın</a:t>
            </a:r>
            <a:r>
              <a:rPr lang="tr-TR" baseline="0" dirty="0" smtClean="0">
                <a:latin typeface="Times New Roman" pitchFamily="18" charset="0"/>
                <a:cs typeface="Times New Roman" pitchFamily="18" charset="0"/>
              </a:rPr>
              <a:t> bugünkü değerinin bir yıl içinde 91$ olduğunu söylersek, </a:t>
            </a:r>
            <a:r>
              <a:rPr lang="tr-TR" dirty="0" smtClean="0">
                <a:latin typeface="Times New Roman" pitchFamily="18" charset="0"/>
                <a:cs typeface="Times New Roman" pitchFamily="18" charset="0"/>
              </a:rPr>
              <a:t>bir yıl içinde bu 100 $’</a:t>
            </a:r>
            <a:r>
              <a:rPr lang="tr-TR" dirty="0" err="1" smtClean="0">
                <a:latin typeface="Times New Roman" pitchFamily="18" charset="0"/>
                <a:cs typeface="Times New Roman" pitchFamily="18" charset="0"/>
              </a:rPr>
              <a:t>ın</a:t>
            </a:r>
            <a:r>
              <a:rPr lang="tr-TR" dirty="0" smtClean="0">
                <a:latin typeface="Times New Roman" pitchFamily="18" charset="0"/>
                <a:cs typeface="Times New Roman" pitchFamily="18" charset="0"/>
              </a:rPr>
              <a:t> şuan 91 $’a eşdeğer</a:t>
            </a:r>
            <a:r>
              <a:rPr lang="tr-TR" baseline="0" dirty="0" smtClean="0">
                <a:latin typeface="Times New Roman" pitchFamily="18" charset="0"/>
                <a:cs typeface="Times New Roman" pitchFamily="18" charset="0"/>
              </a:rPr>
              <a:t> olduğunu anlarız</a:t>
            </a:r>
            <a:r>
              <a:rPr lang="tr-TR" dirty="0" smtClean="0">
                <a:latin typeface="Times New Roman" pitchFamily="18" charset="0"/>
                <a:cs typeface="Times New Roman" pitchFamily="18" charset="0"/>
              </a:rPr>
              <a:t>.</a:t>
            </a:r>
          </a:p>
          <a:p>
            <a:pPr algn="just"/>
            <a:endParaRPr lang="tr-TR" baseline="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tr-TR" sz="1200" b="1" kern="1200" baseline="0" dirty="0" smtClean="0">
                <a:solidFill>
                  <a:schemeClr val="tx1"/>
                </a:solidFill>
                <a:latin typeface="Times New Roman" pitchFamily="18" charset="0"/>
                <a:ea typeface="+mn-ea"/>
                <a:cs typeface="Times New Roman" pitchFamily="18" charset="0"/>
              </a:rPr>
              <a:t>Bugünkü Değer: </a:t>
            </a:r>
            <a:r>
              <a:rPr lang="tr-TR" sz="1200" kern="1200" baseline="0" dirty="0" smtClean="0">
                <a:solidFill>
                  <a:schemeClr val="tx1"/>
                </a:solidFill>
                <a:latin typeface="Times New Roman" pitchFamily="18" charset="0"/>
                <a:ea typeface="+mn-ea"/>
                <a:cs typeface="Times New Roman" pitchFamily="18" charset="0"/>
              </a:rPr>
              <a:t>Gelecekte oluşacak nakit akışlarının bugünkü değere çekilmiş değerleridir. Bugünkü Değer için verilen formüle göre; t yıl sonraki parasal miktarın bugünkü değeri hesaplanmaktadır.</a:t>
            </a:r>
            <a:endParaRPr lang="tr-TR" baseline="0" dirty="0" smtClean="0">
              <a:latin typeface="Times New Roman" pitchFamily="18" charset="0"/>
              <a:cs typeface="Times New Roman" pitchFamily="18" charset="0"/>
            </a:endParaRPr>
          </a:p>
          <a:p>
            <a:pPr algn="just"/>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31</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Bu bölüm kapsamında, Proje Değerlendirme ve Program Yönetimi </a:t>
            </a:r>
            <a:r>
              <a:rPr lang="tr-TR" sz="1200" kern="1200" baseline="0" dirty="0" smtClean="0">
                <a:solidFill>
                  <a:schemeClr val="tx1"/>
                </a:solidFill>
                <a:latin typeface="Times New Roman" pitchFamily="18" charset="0"/>
                <a:ea typeface="+mn-ea"/>
                <a:cs typeface="Times New Roman" pitchFamily="18" charset="0"/>
              </a:rPr>
              <a:t>ile ilgili temel kavramları </a:t>
            </a:r>
            <a:r>
              <a:rPr lang="tr-TR" sz="1200" kern="1200" dirty="0" smtClean="0">
                <a:solidFill>
                  <a:schemeClr val="tx1"/>
                </a:solidFill>
                <a:latin typeface="Times New Roman" pitchFamily="18" charset="0"/>
                <a:ea typeface="+mn-ea"/>
                <a:cs typeface="Times New Roman" pitchFamily="18" charset="0"/>
              </a:rPr>
              <a:t>inceleyeceğiz. Bu</a:t>
            </a:r>
            <a:r>
              <a:rPr lang="tr-TR" sz="1200" kern="1200" baseline="0" dirty="0" smtClean="0">
                <a:solidFill>
                  <a:schemeClr val="tx1"/>
                </a:solidFill>
                <a:latin typeface="Times New Roman" pitchFamily="18" charset="0"/>
                <a:ea typeface="+mn-ea"/>
                <a:cs typeface="Times New Roman" pitchFamily="18" charset="0"/>
              </a:rPr>
              <a:t> bağlamda, önce projelerin nasıl değerlendirildiğinden bahsedeceğiz.</a:t>
            </a:r>
            <a:endParaRPr lang="tr-TR" sz="1200" kern="120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baseline="0" dirty="0" smtClean="0">
                <a:solidFill>
                  <a:schemeClr val="tx1"/>
                </a:solidFill>
                <a:latin typeface="Times New Roman" pitchFamily="18" charset="0"/>
                <a:ea typeface="+mn-ea"/>
                <a:cs typeface="Times New Roman" pitchFamily="18" charset="0"/>
              </a:rPr>
              <a:t>Ardından proje portföy yönetimi ve bireysel projelerin değerlendirilmesi ile ilgili </a:t>
            </a:r>
            <a:r>
              <a:rPr lang="tr-TR" sz="1200" kern="1200" dirty="0" smtClean="0">
                <a:solidFill>
                  <a:schemeClr val="tx1"/>
                </a:solidFill>
                <a:latin typeface="Times New Roman" pitchFamily="18" charset="0"/>
                <a:ea typeface="+mn-ea"/>
                <a:cs typeface="Times New Roman" pitchFamily="18" charset="0"/>
              </a:rPr>
              <a:t>konularını göreceğiz. Maliyet/</a:t>
            </a:r>
            <a:r>
              <a:rPr lang="tr-TR" sz="1200" kern="1200" baseline="0" dirty="0" smtClean="0">
                <a:solidFill>
                  <a:schemeClr val="tx1"/>
                </a:solidFill>
                <a:latin typeface="Times New Roman" pitchFamily="18" charset="0"/>
                <a:ea typeface="+mn-ea"/>
                <a:cs typeface="Times New Roman" pitchFamily="18" charset="0"/>
              </a:rPr>
              <a:t>Fayda değerlendirme tekniklerini inceleyip, bunları sınıflandıracağız. Daha sonra risk değerlendirme ve program yönetiminden söz edeceğiz. Bunun yanında programlardaki kaynak tahsisine ilişkin yönetimin nasıl yapıldığını öğreneceğiz.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kern="1200" baseline="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baseline="0" dirty="0" smtClean="0">
                <a:solidFill>
                  <a:schemeClr val="tx1"/>
                </a:solidFill>
                <a:latin typeface="Times New Roman" pitchFamily="18" charset="0"/>
                <a:ea typeface="+mn-ea"/>
                <a:cs typeface="Times New Roman" pitchFamily="18" charset="0"/>
              </a:rPr>
              <a:t>Daha sonra stratejik program yönetimini inceleyeceğiz. Ardından bir programın nasıl yaratıldığını ve program yönetiminin hedeflerini öğreneceğiz. Son olarak fayda yönetiminin ne olduğunu öğreneceğiz.</a:t>
            </a:r>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baseline="0" dirty="0" smtClean="0">
                <a:solidFill>
                  <a:schemeClr val="tx1"/>
                </a:solidFill>
                <a:latin typeface="Times New Roman" pitchFamily="18" charset="0"/>
                <a:ea typeface="+mn-ea"/>
                <a:cs typeface="Times New Roman" pitchFamily="18" charset="0"/>
              </a:rPr>
              <a:t>Gelecekte oluşacak nakit akışlarının bugünkü değere çekilmiş değerleridir. </a:t>
            </a:r>
          </a:p>
          <a:p>
            <a:pPr algn="just"/>
            <a:endParaRPr lang="tr-TR" sz="1200" kern="1200" baseline="0" dirty="0" smtClean="0">
              <a:solidFill>
                <a:schemeClr val="tx1"/>
              </a:solidFill>
              <a:latin typeface="Times New Roman" pitchFamily="18" charset="0"/>
              <a:ea typeface="+mn-ea"/>
              <a:cs typeface="Times New Roman" pitchFamily="18" charset="0"/>
            </a:endParaRPr>
          </a:p>
          <a:p>
            <a:pPr algn="just"/>
            <a:r>
              <a:rPr lang="tr-TR" sz="1200" kern="1200" baseline="0" dirty="0" smtClean="0">
                <a:solidFill>
                  <a:schemeClr val="tx1"/>
                </a:solidFill>
                <a:latin typeface="Times New Roman" pitchFamily="18" charset="0"/>
                <a:ea typeface="+mn-ea"/>
                <a:cs typeface="Times New Roman" pitchFamily="18" charset="0"/>
              </a:rPr>
              <a:t>Net Bugünkü Değer (Net </a:t>
            </a:r>
            <a:r>
              <a:rPr lang="tr-TR" sz="1200" kern="1200" baseline="0" dirty="0" err="1" smtClean="0">
                <a:solidFill>
                  <a:schemeClr val="tx1"/>
                </a:solidFill>
                <a:latin typeface="Times New Roman" pitchFamily="18" charset="0"/>
                <a:ea typeface="+mn-ea"/>
                <a:cs typeface="Times New Roman" pitchFamily="18" charset="0"/>
              </a:rPr>
              <a:t>Present</a:t>
            </a:r>
            <a:r>
              <a:rPr lang="tr-TR" sz="1200" kern="1200" baseline="0" dirty="0" smtClean="0">
                <a:solidFill>
                  <a:schemeClr val="tx1"/>
                </a:solidFill>
                <a:latin typeface="Times New Roman" pitchFamily="18" charset="0"/>
                <a:ea typeface="+mn-ea"/>
                <a:cs typeface="Times New Roman" pitchFamily="18" charset="0"/>
              </a:rPr>
              <a:t> </a:t>
            </a:r>
            <a:r>
              <a:rPr lang="tr-TR" sz="1200" kern="1200" baseline="0" dirty="0" err="1" smtClean="0">
                <a:solidFill>
                  <a:schemeClr val="tx1"/>
                </a:solidFill>
                <a:latin typeface="Times New Roman" pitchFamily="18" charset="0"/>
                <a:ea typeface="+mn-ea"/>
                <a:cs typeface="Times New Roman" pitchFamily="18" charset="0"/>
              </a:rPr>
              <a:t>Value</a:t>
            </a:r>
            <a:r>
              <a:rPr lang="tr-TR" sz="1200" kern="1200" baseline="0" dirty="0" smtClean="0">
                <a:solidFill>
                  <a:schemeClr val="tx1"/>
                </a:solidFill>
                <a:latin typeface="Times New Roman" pitchFamily="18" charset="0"/>
                <a:ea typeface="+mn-ea"/>
                <a:cs typeface="Times New Roman" pitchFamily="18" charset="0"/>
              </a:rPr>
              <a:t>): Bugünkü değer yöntemiyle bulunan bütün değerlerin toplamının alınmasıyla elde edilir. Pozitif değer çıkması, kazancımızın, yatırımımızdan yüksek olacağını (karlı), negatif değer çıkması yatırım giderlerinin, getiriden fazla olacağının göstergesidir (zarar). Sıfıra eşit olması ise projenin başa baş noktasın da olduğunun göstergesidir.</a:t>
            </a:r>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32</a:t>
            </a:fld>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tr-TR" sz="1200" i="0" dirty="0" smtClean="0">
                <a:solidFill>
                  <a:srgbClr val="0000FF"/>
                </a:solidFill>
                <a:effectLst/>
                <a:latin typeface="Times New Roman" pitchFamily="18" charset="0"/>
                <a:cs typeface="Times New Roman" pitchFamily="18" charset="0"/>
              </a:rPr>
              <a:t>İndirim Faktörü</a:t>
            </a:r>
            <a:r>
              <a:rPr lang="tr-TR" sz="1200" i="0" baseline="0" dirty="0" smtClean="0">
                <a:solidFill>
                  <a:srgbClr val="0000FF"/>
                </a:solidFill>
                <a:effectLst/>
                <a:latin typeface="Times New Roman" pitchFamily="18" charset="0"/>
                <a:cs typeface="Times New Roman" pitchFamily="18" charset="0"/>
              </a:rPr>
              <a:t> </a:t>
            </a:r>
            <a:r>
              <a:rPr lang="en-GB" sz="1200" i="0" dirty="0" smtClean="0">
                <a:solidFill>
                  <a:srgbClr val="0000FF"/>
                </a:solidFill>
                <a:effectLst/>
                <a:latin typeface="Times New Roman" pitchFamily="18" charset="0"/>
                <a:cs typeface="Times New Roman" pitchFamily="18" charset="0"/>
              </a:rPr>
              <a:t>=</a:t>
            </a:r>
            <a:r>
              <a:rPr lang="tr-TR" sz="1200" i="0" baseline="0" dirty="0" smtClean="0">
                <a:solidFill>
                  <a:srgbClr val="0000FF"/>
                </a:solidFill>
                <a:effectLst/>
                <a:latin typeface="Times New Roman" pitchFamily="18" charset="0"/>
                <a:cs typeface="Times New Roman" pitchFamily="18" charset="0"/>
              </a:rPr>
              <a:t> </a:t>
            </a:r>
            <a:r>
              <a:rPr lang="en-GB" sz="1200" i="0" dirty="0" smtClean="0">
                <a:solidFill>
                  <a:srgbClr val="0000FF"/>
                </a:solidFill>
                <a:effectLst/>
                <a:latin typeface="Times New Roman" pitchFamily="18" charset="0"/>
                <a:cs typeface="Times New Roman" pitchFamily="18" charset="0"/>
              </a:rPr>
              <a:t>1/(1+r)</a:t>
            </a:r>
            <a:r>
              <a:rPr lang="tr-TR" sz="1200" i="0" dirty="0" smtClean="0">
                <a:solidFill>
                  <a:srgbClr val="0000FF"/>
                </a:solidFill>
                <a:effectLst/>
                <a:latin typeface="Times New Roman" pitchFamily="18" charset="0"/>
                <a:cs typeface="Times New Roman" pitchFamily="18" charset="0"/>
              </a:rPr>
              <a:t> </a:t>
            </a:r>
            <a:r>
              <a:rPr lang="en-GB" sz="1200" i="0" baseline="30000" dirty="0" smtClean="0">
                <a:solidFill>
                  <a:srgbClr val="0000FF"/>
                </a:solidFill>
                <a:effectLst/>
                <a:latin typeface="Times New Roman" pitchFamily="18" charset="0"/>
                <a:cs typeface="Times New Roman" pitchFamily="18" charset="0"/>
              </a:rPr>
              <a:t>t</a:t>
            </a:r>
            <a:endParaRPr lang="tr-TR" sz="1200" i="0" baseline="30000" dirty="0" smtClean="0">
              <a:solidFill>
                <a:srgbClr val="0000FF"/>
              </a:solidFill>
              <a:effectLst/>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33</a:t>
            </a:fld>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itchFamily="18" charset="0"/>
                <a:cs typeface="Times New Roman" pitchFamily="18" charset="0"/>
              </a:rPr>
              <a:t>Alternatif olarak nakit akışlarının bugünkü değeri yani indirim uygulanmış nakit akışı, uygun bir indirim faktörü (</a:t>
            </a:r>
            <a:r>
              <a:rPr lang="en-US" sz="1200" dirty="0" smtClean="0">
                <a:latin typeface="Times New Roman" pitchFamily="18" charset="0"/>
                <a:cs typeface="Times New Roman" pitchFamily="18" charset="0"/>
              </a:rPr>
              <a:t>discount factor</a:t>
            </a:r>
            <a:r>
              <a:rPr lang="tr-TR" sz="1200" dirty="0" smtClean="0">
                <a:latin typeface="Times New Roman" pitchFamily="18" charset="0"/>
                <a:cs typeface="Times New Roman" pitchFamily="18" charset="0"/>
              </a:rPr>
              <a:t>) ile nakit akışlar çarpılarak hesaplanabilir.</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itchFamily="18" charset="0"/>
                <a:cs typeface="Times New Roman" pitchFamily="18" charset="0"/>
              </a:rPr>
              <a:t>Net bugünkü değer, her bir nakit akışın hesaplanması ve sonuçların toplanması ile elde edilmektedir. </a:t>
            </a:r>
            <a:r>
              <a:rPr lang="tr-TR" sz="1200" kern="1200" baseline="0" dirty="0" smtClean="0">
                <a:solidFill>
                  <a:schemeClr val="tx1"/>
                </a:solidFill>
                <a:latin typeface="Times New Roman" pitchFamily="18" charset="0"/>
                <a:ea typeface="+mn-ea"/>
                <a:cs typeface="Times New Roman" pitchFamily="18" charset="0"/>
              </a:rPr>
              <a:t>Pozitif değer çıkması, kazancımızın, yatırımımızdan yüksek olacağını (karlı), negatif değer çıkması yatırım giderlerinin, getiriden fazla olacağının göstergesidir (zarar). Sıfıra eşit olması ise projenin başa baş noktasın da olduğunun göstergesidir.</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34</a:t>
            </a:fld>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1" baseline="0" dirty="0" smtClean="0">
                <a:latin typeface="Times New Roman" pitchFamily="18" charset="0"/>
                <a:cs typeface="Times New Roman" pitchFamily="18" charset="0"/>
              </a:rPr>
              <a:t>BİRİNCİ MADDE İÇİN SÖYLE: </a:t>
            </a:r>
            <a:r>
              <a:rPr lang="tr-TR" baseline="0" dirty="0" smtClean="0">
                <a:latin typeface="Times New Roman" pitchFamily="18" charset="0"/>
                <a:cs typeface="Times New Roman" pitchFamily="18" charset="0"/>
              </a:rPr>
              <a:t>Projeler arasında karar verirken Net Bugünkü Değerin kullanımı sırasında karşılaşılan temel zorluk, uygun indirim oranının seçilmesidir. Bazı kurumlarda standart bir oran vardır, ama burada bu durum böyle değildir. </a:t>
            </a:r>
            <a:r>
              <a:rPr lang="tr-TR" dirty="0" smtClean="0">
                <a:latin typeface="Times New Roman" pitchFamily="18" charset="0"/>
                <a:cs typeface="Times New Roman" pitchFamily="18" charset="0"/>
              </a:rPr>
              <a:t>İndirim oranı, mevcut faiz oranlarını ve bazı</a:t>
            </a:r>
            <a:r>
              <a:rPr lang="tr-TR" baseline="0" dirty="0" smtClean="0">
                <a:latin typeface="Times New Roman" pitchFamily="18" charset="0"/>
                <a:cs typeface="Times New Roman" pitchFamily="18" charset="0"/>
              </a:rPr>
              <a:t> değerleri </a:t>
            </a:r>
            <a:r>
              <a:rPr lang="tr-TR" dirty="0" smtClean="0">
                <a:latin typeface="Times New Roman" pitchFamily="18" charset="0"/>
                <a:cs typeface="Times New Roman" pitchFamily="18" charset="0"/>
              </a:rPr>
              <a:t>yansıtacak şekilde seçilmelidir.</a:t>
            </a:r>
            <a:r>
              <a:rPr lang="tr-TR" baseline="0" dirty="0" smtClean="0">
                <a:latin typeface="Times New Roman" pitchFamily="18" charset="0"/>
                <a:cs typeface="Times New Roman" pitchFamily="18" charset="0"/>
              </a:rPr>
              <a:t> Çünkü yazılım projeleri, borç para veren bir bankadan daha fazla risk taşımaktadır.</a:t>
            </a:r>
          </a:p>
          <a:p>
            <a:pPr algn="just"/>
            <a:endParaRPr lang="tr-TR" b="0" baseline="0" dirty="0" smtClean="0">
              <a:latin typeface="Times New Roman" pitchFamily="18" charset="0"/>
              <a:cs typeface="Times New Roman" pitchFamily="18" charset="0"/>
            </a:endParaRPr>
          </a:p>
          <a:p>
            <a:pPr algn="just"/>
            <a:r>
              <a:rPr lang="tr-TR" b="1" dirty="0" smtClean="0"/>
              <a:t>İKİNCİ MADDE İÇİN SÖYLE: </a:t>
            </a:r>
            <a:r>
              <a:rPr lang="tr-TR" dirty="0" smtClean="0"/>
              <a:t>Aşağı yukarı benzer indirim oranlarından</a:t>
            </a:r>
            <a:r>
              <a:rPr lang="tr-TR" baseline="0" dirty="0" smtClean="0"/>
              <a:t> ziyade gerçek indirim oranlarının kullanımı ile</a:t>
            </a:r>
            <a:r>
              <a:rPr lang="tr-TR" dirty="0" smtClean="0"/>
              <a:t> tüm projelerin karşılaştırılması</a:t>
            </a:r>
            <a:r>
              <a:rPr lang="tr-TR" baseline="0" dirty="0" smtClean="0"/>
              <a:t> daha doğrudur.</a:t>
            </a:r>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35</a:t>
            </a:fld>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36</a:t>
            </a:fld>
            <a:endParaRPr lang="tr-T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37</a:t>
            </a:fld>
            <a:endParaRPr lang="tr-T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p>
        </p:txBody>
      </p:sp>
      <p:sp>
        <p:nvSpPr>
          <p:cNvPr id="4" name="3 Slayt Numarası Yer Tutucusu"/>
          <p:cNvSpPr>
            <a:spLocks noGrp="1"/>
          </p:cNvSpPr>
          <p:nvPr>
            <p:ph type="sldNum" sz="quarter" idx="10"/>
          </p:nvPr>
        </p:nvSpPr>
        <p:spPr/>
        <p:txBody>
          <a:bodyPr/>
          <a:lstStyle/>
          <a:p>
            <a:fld id="{E49281E5-013A-4FDC-BBE5-88D0D9098083}" type="slidenum">
              <a:rPr lang="tr-TR" smtClean="0"/>
              <a:pPr/>
              <a:t>38</a:t>
            </a:fld>
            <a:endParaRPr lang="tr-T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39</a:t>
            </a:fld>
            <a:endParaRPr lang="tr-T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40</a:t>
            </a:fld>
            <a:endParaRPr lang="tr-T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Tx/>
              <a:buNone/>
            </a:pPr>
            <a:endParaRPr lang="en-GB" sz="800" dirty="0" smtClean="0">
              <a:latin typeface="Cambria" pitchFamily="18" charset="0"/>
            </a:endParaRPr>
          </a:p>
          <a:p>
            <a:pPr algn="just"/>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41</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nn-NO" sz="1200" kern="1200" baseline="0" dirty="0" smtClean="0">
                <a:solidFill>
                  <a:schemeClr val="tx1"/>
                </a:solidFill>
                <a:latin typeface="Times New Roman" pitchFamily="18" charset="0"/>
                <a:ea typeface="+mn-ea"/>
                <a:cs typeface="Times New Roman" pitchFamily="18" charset="0"/>
              </a:rPr>
              <a:t>Bu değerlendirme kriterlerine göre karara</a:t>
            </a:r>
            <a:r>
              <a:rPr lang="tr-TR" sz="1200" kern="1200" baseline="0" dirty="0" smtClean="0">
                <a:solidFill>
                  <a:schemeClr val="tx1"/>
                </a:solidFill>
                <a:latin typeface="Times New Roman" pitchFamily="18" charset="0"/>
                <a:ea typeface="+mn-ea"/>
                <a:cs typeface="Times New Roman" pitchFamily="18" charset="0"/>
              </a:rPr>
              <a:t> varılır. Ya proje reddedilir, ya da kabul edilerek fiziki olarak yatırıma başlanır.</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a:t>
            </a:fld>
            <a:endParaRPr lang="tr-T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smtClean="0"/>
          </a:p>
        </p:txBody>
      </p:sp>
      <p:sp>
        <p:nvSpPr>
          <p:cNvPr id="4" name="3 Slayt Numarası Yer Tutucusu"/>
          <p:cNvSpPr>
            <a:spLocks noGrp="1"/>
          </p:cNvSpPr>
          <p:nvPr>
            <p:ph type="sldNum" sz="quarter" idx="10"/>
          </p:nvPr>
        </p:nvSpPr>
        <p:spPr/>
        <p:txBody>
          <a:bodyPr/>
          <a:lstStyle/>
          <a:p>
            <a:fld id="{E49281E5-013A-4FDC-BBE5-88D0D9098083}" type="slidenum">
              <a:rPr lang="tr-TR" smtClean="0"/>
              <a:pPr/>
              <a:t>42</a:t>
            </a:fld>
            <a:endParaRPr lang="tr-T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itchFamily="18" charset="0"/>
                <a:cs typeface="Times New Roman" pitchFamily="18" charset="0"/>
              </a:rPr>
              <a:t>Bu karar ağacı,</a:t>
            </a:r>
            <a:r>
              <a:rPr lang="tr-TR" sz="1200" baseline="0" dirty="0" smtClean="0">
                <a:latin typeface="Times New Roman" pitchFamily="18" charset="0"/>
                <a:cs typeface="Times New Roman" pitchFamily="18" charset="0"/>
              </a:rPr>
              <a:t> </a:t>
            </a:r>
            <a:r>
              <a:rPr lang="tr-TR" sz="1200" dirty="0" smtClean="0">
                <a:latin typeface="Times New Roman" pitchFamily="18" charset="0"/>
                <a:cs typeface="Times New Roman" pitchFamily="18" charset="0"/>
              </a:rPr>
              <a:t>IOE örnek olayı ile ilgili bir senaryoyu göstermektedir. Amanda, faturalama sisteminin genişletilmesinden sorumludur. Bir alternatif sistemin tamamını değiştirmektir. Karardan </a:t>
            </a:r>
            <a:r>
              <a:rPr lang="tr-TR" sz="1200" dirty="0" err="1" smtClean="0">
                <a:latin typeface="Times New Roman" pitchFamily="18" charset="0"/>
                <a:cs typeface="Times New Roman" pitchFamily="18" charset="0"/>
              </a:rPr>
              <a:t>IOE’nin</a:t>
            </a:r>
            <a:r>
              <a:rPr lang="tr-TR" sz="1200" dirty="0" smtClean="0">
                <a:latin typeface="Times New Roman" pitchFamily="18" charset="0"/>
                <a:cs typeface="Times New Roman" pitchFamily="18" charset="0"/>
              </a:rPr>
              <a:t> pazar genişletme olasılığı etkilenmektedir.</a:t>
            </a:r>
            <a:r>
              <a:rPr lang="tr-TR" sz="1200" baseline="0" dirty="0" smtClean="0">
                <a:latin typeface="Times New Roman" pitchFamily="18" charset="0"/>
                <a:cs typeface="Times New Roman" pitchFamily="18" charset="0"/>
              </a:rPr>
              <a:t> </a:t>
            </a:r>
            <a:r>
              <a:rPr lang="tr-TR" sz="1200" dirty="0" smtClean="0">
                <a:latin typeface="Times New Roman" pitchFamily="18" charset="0"/>
                <a:cs typeface="Times New Roman" pitchFamily="18" charset="0"/>
              </a:rPr>
              <a:t>Rakiplerin işi  bırakması</a:t>
            </a:r>
            <a:r>
              <a:rPr lang="tr-TR" sz="1200" baseline="0" dirty="0" smtClean="0">
                <a:latin typeface="Times New Roman" pitchFamily="18" charset="0"/>
                <a:cs typeface="Times New Roman" pitchFamily="18" charset="0"/>
              </a:rPr>
              <a:t> ile bu durumdan yararlanılabileceğine yönelik </a:t>
            </a:r>
            <a:r>
              <a:rPr lang="tr-TR" sz="1200" dirty="0" smtClean="0">
                <a:latin typeface="Times New Roman" pitchFamily="18" charset="0"/>
                <a:cs typeface="Times New Roman" pitchFamily="18" charset="0"/>
              </a:rPr>
              <a:t>güçlü bir söylenti vardır. Bu örnek durumda, büyük bir miktardaki</a:t>
            </a:r>
            <a:r>
              <a:rPr lang="tr-TR" sz="1200" baseline="0" dirty="0" smtClean="0">
                <a:latin typeface="Times New Roman" pitchFamily="18" charset="0"/>
                <a:cs typeface="Times New Roman" pitchFamily="18" charset="0"/>
              </a:rPr>
              <a:t> </a:t>
            </a:r>
            <a:r>
              <a:rPr lang="tr-TR" sz="1200" dirty="0" smtClean="0">
                <a:latin typeface="Times New Roman" pitchFamily="18" charset="0"/>
                <a:cs typeface="Times New Roman" pitchFamily="18" charset="0"/>
              </a:rPr>
              <a:t>yeni işi toparlayabildiler, ancak faturalama sistemini başaramadılar. </a:t>
            </a:r>
            <a:r>
              <a:rPr lang="tr-TR" sz="1200" kern="1200" dirty="0" smtClean="0">
                <a:solidFill>
                  <a:schemeClr val="tx1"/>
                </a:solidFill>
                <a:latin typeface="Times New Roman" pitchFamily="18" charset="0"/>
                <a:ea typeface="+mn-ea"/>
                <a:cs typeface="Times New Roman" pitchFamily="18" charset="0"/>
              </a:rPr>
              <a:t>Ani bir genişletme yoksa faturalama sisteminin genişletilmesinin net bugünkü değeri  £75,000 olarak değerlendirilmiştir. Ani bir genişletme varsa, o zaman £100.000’lık bir kayıp olacaktır. Tüm sistem değiştirilmiş olsaydı ve büyük bir genişletme varsa, artan satışları ele alabilmenin faydalarına göre net bugünkü değer </a:t>
            </a:r>
            <a:r>
              <a:rPr lang="en-GB" sz="1200" kern="1200" dirty="0" smtClean="0">
                <a:solidFill>
                  <a:schemeClr val="tx1"/>
                </a:solidFill>
                <a:latin typeface="Times New Roman" pitchFamily="18" charset="0"/>
                <a:ea typeface="+mn-ea"/>
                <a:cs typeface="Times New Roman" pitchFamily="18" charset="0"/>
              </a:rPr>
              <a:t>£250,000 </a:t>
            </a:r>
            <a:r>
              <a:rPr lang="tr-TR" sz="1200" kern="1200" dirty="0" smtClean="0">
                <a:solidFill>
                  <a:schemeClr val="tx1"/>
                </a:solidFill>
                <a:latin typeface="Times New Roman" pitchFamily="18" charset="0"/>
                <a:ea typeface="+mn-ea"/>
                <a:cs typeface="Times New Roman" pitchFamily="18" charset="0"/>
              </a:rPr>
              <a:t>olacaktır. Eğer satışlar artmamışsa net bugünkü değer -</a:t>
            </a:r>
            <a:r>
              <a:rPr lang="en-GB" sz="1200" kern="1200" dirty="0" smtClean="0">
                <a:solidFill>
                  <a:schemeClr val="tx1"/>
                </a:solidFill>
                <a:latin typeface="Times New Roman" pitchFamily="18" charset="0"/>
                <a:ea typeface="+mn-ea"/>
                <a:cs typeface="Times New Roman" pitchFamily="18" charset="0"/>
              </a:rPr>
              <a:t>£50,000 </a:t>
            </a:r>
            <a:r>
              <a:rPr lang="tr-TR" sz="1200" kern="1200" dirty="0" smtClean="0">
                <a:solidFill>
                  <a:schemeClr val="tx1"/>
                </a:solidFill>
                <a:latin typeface="Times New Roman" pitchFamily="18" charset="0"/>
                <a:ea typeface="+mn-ea"/>
                <a:cs typeface="Times New Roman" pitchFamily="18" charset="0"/>
              </a:rPr>
              <a:t>olacaktır. </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Karar ağacı, bu olası sonuçları ve aynı zamanda her bir sonucun tahmini olasılığını göstermektedir. Her sonucun değeri, meydana gelen olasılık ile çarpılan net bugünkü değerdir. Belirli bir karardan ortaya çıkan bir yolun değeri,  bu karara ilişkin olası sonuç değerlerinin toplamıdır. Sistemin yenisi ile değiştirilmesi </a:t>
            </a:r>
            <a:r>
              <a:rPr lang="en-GB" sz="1200" kern="1200" dirty="0" smtClean="0">
                <a:solidFill>
                  <a:schemeClr val="tx1"/>
                </a:solidFill>
                <a:latin typeface="+mn-lt"/>
                <a:ea typeface="+mn-ea"/>
                <a:cs typeface="+mn-cs"/>
              </a:rPr>
              <a:t>£10,000 (250,000 x 0.2 – 50,000 x 0.80) </a:t>
            </a:r>
            <a:r>
              <a:rPr lang="tr-TR" sz="1200" kern="1200" dirty="0" smtClean="0">
                <a:solidFill>
                  <a:schemeClr val="tx1"/>
                </a:solidFill>
                <a:latin typeface="+mn-lt"/>
                <a:ea typeface="+mn-ea"/>
                <a:cs typeface="+mn-cs"/>
              </a:rPr>
              <a:t>olacak iken, sistemin genişletmesi kararı ile bu sonuçların değerlerinin toplamı  £40.000 </a:t>
            </a:r>
            <a:r>
              <a:rPr lang="en-GB" sz="1200" kern="1200" dirty="0" smtClean="0">
                <a:solidFill>
                  <a:schemeClr val="tx1"/>
                </a:solidFill>
                <a:latin typeface="+mn-lt"/>
                <a:ea typeface="+mn-ea"/>
                <a:cs typeface="+mn-cs"/>
              </a:rPr>
              <a:t>(75,000 x 0.8 – 100,000 x 0.2)</a:t>
            </a:r>
            <a:r>
              <a:rPr lang="tr-TR" sz="1200" kern="1200" dirty="0" smtClean="0">
                <a:solidFill>
                  <a:schemeClr val="tx1"/>
                </a:solidFill>
                <a:latin typeface="+mn-lt"/>
                <a:ea typeface="+mn-ea"/>
                <a:cs typeface="+mn-cs"/>
              </a:rPr>
              <a:t>’dır.  Sistemin genişletilmesi en iyi şey gibi görünüyor, ama öyle değil.</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43</a:t>
            </a:fld>
            <a:endParaRPr lang="tr-T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itchFamily="18" charset="0"/>
                <a:cs typeface="Times New Roman" pitchFamily="18" charset="0"/>
              </a:rPr>
              <a:t>An </a:t>
            </a:r>
            <a:r>
              <a:rPr lang="tr-TR" sz="1200" dirty="0" err="1" smtClean="0">
                <a:latin typeface="Times New Roman" pitchFamily="18" charset="0"/>
                <a:cs typeface="Times New Roman" pitchFamily="18" charset="0"/>
              </a:rPr>
              <a:t>approach</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which</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attempts</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to</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overcome</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some</a:t>
            </a:r>
            <a:r>
              <a:rPr lang="tr-TR" sz="1200" baseline="0" dirty="0" smtClean="0">
                <a:latin typeface="Times New Roman" pitchFamily="18" charset="0"/>
                <a:cs typeface="Times New Roman" pitchFamily="18" charset="0"/>
              </a:rPr>
              <a:t> of </a:t>
            </a:r>
            <a:r>
              <a:rPr lang="tr-TR" sz="1200" baseline="0" dirty="0" err="1" smtClean="0">
                <a:latin typeface="Times New Roman" pitchFamily="18" charset="0"/>
                <a:cs typeface="Times New Roman" pitchFamily="18" charset="0"/>
              </a:rPr>
              <a:t>the</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objection</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to</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cost</a:t>
            </a:r>
            <a:r>
              <a:rPr lang="tr-TR" sz="1200" baseline="0" dirty="0" smtClean="0">
                <a:latin typeface="Times New Roman" pitchFamily="18" charset="0"/>
                <a:cs typeface="Times New Roman" pitchFamily="18" charset="0"/>
              </a:rPr>
              <a:t>-</a:t>
            </a:r>
            <a:r>
              <a:rPr lang="tr-TR" sz="1200" baseline="0" dirty="0" err="1" smtClean="0">
                <a:latin typeface="Times New Roman" pitchFamily="18" charset="0"/>
                <a:cs typeface="Times New Roman" pitchFamily="18" charset="0"/>
              </a:rPr>
              <a:t>benefit</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averaging</a:t>
            </a:r>
            <a:r>
              <a:rPr lang="tr-TR" sz="1200" baseline="0" dirty="0" smtClean="0">
                <a:latin typeface="Times New Roman" pitchFamily="18" charset="0"/>
                <a:cs typeface="Times New Roman" pitchFamily="18" charset="0"/>
              </a:rPr>
              <a:t> is </a:t>
            </a:r>
            <a:r>
              <a:rPr lang="tr-TR" sz="1200" baseline="0" dirty="0" err="1" smtClean="0">
                <a:latin typeface="Times New Roman" pitchFamily="18" charset="0"/>
                <a:cs typeface="Times New Roman" pitchFamily="18" charset="0"/>
              </a:rPr>
              <a:t>the</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construction</a:t>
            </a:r>
            <a:r>
              <a:rPr lang="tr-TR" sz="1200" baseline="0" dirty="0" smtClean="0">
                <a:latin typeface="Times New Roman" pitchFamily="18" charset="0"/>
                <a:cs typeface="Times New Roman" pitchFamily="18" charset="0"/>
              </a:rPr>
              <a:t> of risk </a:t>
            </a:r>
            <a:r>
              <a:rPr lang="tr-TR" sz="1200" baseline="0" dirty="0" err="1" smtClean="0">
                <a:latin typeface="Times New Roman" pitchFamily="18" charset="0"/>
                <a:cs typeface="Times New Roman" pitchFamily="18" charset="0"/>
              </a:rPr>
              <a:t>profiles</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using</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sensitivity</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analysis</a:t>
            </a:r>
            <a:r>
              <a:rPr lang="tr-TR" sz="1200" baseline="0" dirty="0" smtClean="0">
                <a:latin typeface="Times New Roman" pitchFamily="18" charset="0"/>
                <a:cs typeface="Times New Roman" pitchFamily="18"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baseline="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44</a:t>
            </a:fld>
            <a:endParaRPr lang="tr-T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err="1" smtClean="0"/>
              <a:t>Programme</a:t>
            </a:r>
            <a:r>
              <a:rPr lang="tr-TR" dirty="0" smtClean="0"/>
              <a:t> </a:t>
            </a:r>
            <a:r>
              <a:rPr lang="tr-TR" dirty="0" err="1" smtClean="0"/>
              <a:t>Management</a:t>
            </a:r>
            <a:endParaRPr lang="tr-TR" dirty="0" smtClean="0"/>
          </a:p>
          <a:p>
            <a:r>
              <a:rPr lang="tr-TR" dirty="0" err="1" smtClean="0"/>
              <a:t>Business</a:t>
            </a:r>
            <a:r>
              <a:rPr lang="tr-TR" dirty="0" smtClean="0"/>
              <a:t> </a:t>
            </a:r>
            <a:r>
              <a:rPr lang="tr-TR" dirty="0" err="1" smtClean="0"/>
              <a:t>cycle</a:t>
            </a:r>
            <a:r>
              <a:rPr lang="tr-TR" dirty="0" smtClean="0"/>
              <a:t> </a:t>
            </a:r>
            <a:r>
              <a:rPr lang="tr-TR" dirty="0" err="1" smtClean="0"/>
              <a:t>programmes</a:t>
            </a:r>
            <a:endParaRPr lang="tr-TR" dirty="0" smtClean="0"/>
          </a:p>
          <a:p>
            <a:r>
              <a:rPr lang="tr-TR" dirty="0" err="1" smtClean="0"/>
              <a:t>Strategic</a:t>
            </a:r>
            <a:r>
              <a:rPr lang="tr-TR" dirty="0" smtClean="0"/>
              <a:t> </a:t>
            </a:r>
            <a:r>
              <a:rPr lang="tr-TR" dirty="0" err="1" smtClean="0"/>
              <a:t>programmes</a:t>
            </a:r>
            <a:endParaRPr lang="tr-TR" dirty="0" smtClean="0"/>
          </a:p>
          <a:p>
            <a:r>
              <a:rPr lang="tr-TR" dirty="0" err="1" smtClean="0"/>
              <a:t>Infrastructure</a:t>
            </a:r>
            <a:r>
              <a:rPr lang="tr-TR" baseline="0" dirty="0" smtClean="0"/>
              <a:t> </a:t>
            </a:r>
            <a:r>
              <a:rPr lang="tr-TR" baseline="0" dirty="0" err="1" smtClean="0"/>
              <a:t>programmes</a:t>
            </a:r>
            <a:endParaRPr lang="tr-TR" baseline="0" dirty="0" smtClean="0"/>
          </a:p>
          <a:p>
            <a:r>
              <a:rPr lang="tr-TR" baseline="0" dirty="0" err="1" smtClean="0"/>
              <a:t>Research</a:t>
            </a:r>
            <a:r>
              <a:rPr lang="tr-TR" baseline="0" dirty="0" smtClean="0"/>
              <a:t> </a:t>
            </a:r>
            <a:r>
              <a:rPr lang="tr-TR" baseline="0" dirty="0" err="1" smtClean="0"/>
              <a:t>and</a:t>
            </a:r>
            <a:r>
              <a:rPr lang="tr-TR" baseline="0" dirty="0" smtClean="0"/>
              <a:t> </a:t>
            </a:r>
            <a:r>
              <a:rPr lang="tr-TR" baseline="0" dirty="0" err="1" smtClean="0"/>
              <a:t>development</a:t>
            </a:r>
            <a:r>
              <a:rPr lang="tr-TR" baseline="0" dirty="0" smtClean="0"/>
              <a:t> </a:t>
            </a:r>
            <a:r>
              <a:rPr lang="tr-TR" baseline="0" dirty="0" err="1" smtClean="0"/>
              <a:t>programmes</a:t>
            </a:r>
            <a:endParaRPr lang="tr-TR" baseline="0" dirty="0" smtClean="0"/>
          </a:p>
          <a:p>
            <a:r>
              <a:rPr lang="tr-TR" baseline="0" dirty="0" err="1" smtClean="0"/>
              <a:t>Innovative</a:t>
            </a:r>
            <a:r>
              <a:rPr lang="tr-TR" baseline="0" dirty="0" smtClean="0"/>
              <a:t> </a:t>
            </a:r>
            <a:r>
              <a:rPr lang="tr-TR" baseline="0" dirty="0" err="1" smtClean="0"/>
              <a:t>partnerships</a:t>
            </a:r>
            <a:endParaRPr lang="tr-TR" baseline="0" dirty="0" smtClean="0"/>
          </a:p>
          <a:p>
            <a:r>
              <a:rPr lang="tr-TR" baseline="0" dirty="0" err="1" smtClean="0"/>
              <a:t>Managing</a:t>
            </a:r>
            <a:r>
              <a:rPr lang="tr-TR" baseline="0" dirty="0" smtClean="0"/>
              <a:t> </a:t>
            </a:r>
            <a:r>
              <a:rPr lang="tr-TR" baseline="0" dirty="0" err="1" smtClean="0"/>
              <a:t>the</a:t>
            </a:r>
            <a:r>
              <a:rPr lang="tr-TR" baseline="0" dirty="0" smtClean="0"/>
              <a:t> </a:t>
            </a:r>
            <a:r>
              <a:rPr lang="tr-TR" baseline="0" dirty="0" err="1" smtClean="0"/>
              <a:t>allocation</a:t>
            </a:r>
            <a:r>
              <a:rPr lang="tr-TR" baseline="0" dirty="0" smtClean="0"/>
              <a:t> of </a:t>
            </a:r>
            <a:r>
              <a:rPr lang="tr-TR" baseline="0" dirty="0" err="1" smtClean="0"/>
              <a:t>resources</a:t>
            </a:r>
            <a:r>
              <a:rPr lang="tr-TR" baseline="0" dirty="0" smtClean="0"/>
              <a:t> </a:t>
            </a:r>
            <a:r>
              <a:rPr lang="tr-TR" baseline="0" dirty="0" err="1" smtClean="0"/>
              <a:t>within</a:t>
            </a:r>
            <a:r>
              <a:rPr lang="tr-TR" baseline="0" dirty="0" smtClean="0"/>
              <a:t> </a:t>
            </a:r>
            <a:r>
              <a:rPr lang="tr-TR" baseline="0" dirty="0" err="1" smtClean="0"/>
              <a:t>programmes</a:t>
            </a:r>
            <a:r>
              <a:rPr lang="tr-TR" baseline="0" dirty="0" smtClean="0"/>
              <a:t> (karşılaştırma tablosu var)</a:t>
            </a:r>
          </a:p>
          <a:p>
            <a:r>
              <a:rPr lang="tr-TR" baseline="0" dirty="0" err="1" smtClean="0"/>
              <a:t>Strategic</a:t>
            </a:r>
            <a:r>
              <a:rPr lang="tr-TR" baseline="0" dirty="0" smtClean="0"/>
              <a:t> </a:t>
            </a:r>
            <a:r>
              <a:rPr lang="tr-TR" baseline="0" dirty="0" err="1" smtClean="0"/>
              <a:t>programme</a:t>
            </a:r>
            <a:r>
              <a:rPr lang="tr-TR" baseline="0" dirty="0" smtClean="0"/>
              <a:t> </a:t>
            </a:r>
            <a:r>
              <a:rPr lang="tr-TR" baseline="0" smtClean="0"/>
              <a:t>management</a:t>
            </a:r>
            <a:endParaRPr lang="tr-TR" dirty="0" smtClean="0"/>
          </a:p>
        </p:txBody>
      </p:sp>
      <p:sp>
        <p:nvSpPr>
          <p:cNvPr id="4" name="3 Slayt Numarası Yer Tutucusu"/>
          <p:cNvSpPr>
            <a:spLocks noGrp="1"/>
          </p:cNvSpPr>
          <p:nvPr>
            <p:ph type="sldNum" sz="quarter" idx="10"/>
          </p:nvPr>
        </p:nvSpPr>
        <p:spPr/>
        <p:txBody>
          <a:bodyPr/>
          <a:lstStyle/>
          <a:p>
            <a:fld id="{E49281E5-013A-4FDC-BBE5-88D0D9098083}" type="slidenum">
              <a:rPr lang="tr-TR" smtClean="0"/>
              <a:pPr/>
              <a:t>45</a:t>
            </a:fld>
            <a:endParaRPr lang="tr-T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smtClean="0"/>
          </a:p>
        </p:txBody>
      </p:sp>
      <p:sp>
        <p:nvSpPr>
          <p:cNvPr id="4" name="3 Slayt Numarası Yer Tutucusu"/>
          <p:cNvSpPr>
            <a:spLocks noGrp="1"/>
          </p:cNvSpPr>
          <p:nvPr>
            <p:ph type="sldNum" sz="quarter" idx="10"/>
          </p:nvPr>
        </p:nvSpPr>
        <p:spPr/>
        <p:txBody>
          <a:bodyPr/>
          <a:lstStyle/>
          <a:p>
            <a:fld id="{E49281E5-013A-4FDC-BBE5-88D0D9098083}" type="slidenum">
              <a:rPr lang="tr-TR" smtClean="0"/>
              <a:pPr/>
              <a:t>46</a:t>
            </a:fld>
            <a:endParaRPr lang="tr-T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Programlar</a:t>
            </a:r>
            <a:r>
              <a:rPr lang="tr-TR" baseline="0" dirty="0" smtClean="0"/>
              <a:t> farklı şekillerde karşımıza çıkabilir.</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47</a:t>
            </a:fld>
            <a:endParaRPr lang="tr-T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smtClean="0"/>
          </a:p>
        </p:txBody>
      </p:sp>
      <p:sp>
        <p:nvSpPr>
          <p:cNvPr id="4" name="3 Slayt Numarası Yer Tutucusu"/>
          <p:cNvSpPr>
            <a:spLocks noGrp="1"/>
          </p:cNvSpPr>
          <p:nvPr>
            <p:ph type="sldNum" sz="quarter" idx="10"/>
          </p:nvPr>
        </p:nvSpPr>
        <p:spPr/>
        <p:txBody>
          <a:bodyPr/>
          <a:lstStyle/>
          <a:p>
            <a:fld id="{E49281E5-013A-4FDC-BBE5-88D0D9098083}" type="slidenum">
              <a:rPr lang="tr-TR" smtClean="0"/>
              <a:pPr/>
              <a:t>48</a:t>
            </a:fld>
            <a:endParaRPr lang="tr-T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smtClean="0"/>
          </a:p>
        </p:txBody>
      </p:sp>
      <p:sp>
        <p:nvSpPr>
          <p:cNvPr id="4" name="3 Slayt Numarası Yer Tutucusu"/>
          <p:cNvSpPr>
            <a:spLocks noGrp="1"/>
          </p:cNvSpPr>
          <p:nvPr>
            <p:ph type="sldNum" sz="quarter" idx="10"/>
          </p:nvPr>
        </p:nvSpPr>
        <p:spPr/>
        <p:txBody>
          <a:bodyPr/>
          <a:lstStyle/>
          <a:p>
            <a:fld id="{E49281E5-013A-4FDC-BBE5-88D0D9098083}" type="slidenum">
              <a:rPr lang="tr-TR" smtClean="0"/>
              <a:pPr/>
              <a:t>49</a:t>
            </a:fld>
            <a:endParaRPr lang="tr-T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smtClean="0"/>
          </a:p>
        </p:txBody>
      </p:sp>
      <p:sp>
        <p:nvSpPr>
          <p:cNvPr id="4" name="3 Slayt Numarası Yer Tutucusu"/>
          <p:cNvSpPr>
            <a:spLocks noGrp="1"/>
          </p:cNvSpPr>
          <p:nvPr>
            <p:ph type="sldNum" sz="quarter" idx="10"/>
          </p:nvPr>
        </p:nvSpPr>
        <p:spPr/>
        <p:txBody>
          <a:bodyPr/>
          <a:lstStyle/>
          <a:p>
            <a:fld id="{E49281E5-013A-4FDC-BBE5-88D0D9098083}" type="slidenum">
              <a:rPr lang="tr-TR" smtClean="0"/>
              <a:pPr/>
              <a:t>50</a:t>
            </a:fld>
            <a:endParaRPr lang="tr-T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baseline="0" dirty="0" smtClean="0">
                <a:latin typeface="Times New Roman" pitchFamily="18" charset="0"/>
                <a:cs typeface="Times New Roman" pitchFamily="18" charset="0"/>
              </a:rPr>
              <a:t>B</a:t>
            </a:r>
            <a:r>
              <a:rPr lang="tr-TR" sz="1200" dirty="0" smtClean="0">
                <a:latin typeface="Times New Roman" pitchFamily="18" charset="0"/>
                <a:cs typeface="Times New Roman" pitchFamily="18" charset="0"/>
              </a:rPr>
              <a:t>ir organizasyon;</a:t>
            </a:r>
            <a:r>
              <a:rPr lang="tr-TR" sz="1200" baseline="0" dirty="0" smtClean="0">
                <a:latin typeface="Times New Roman" pitchFamily="18" charset="0"/>
                <a:cs typeface="Times New Roman" pitchFamily="18" charset="0"/>
              </a:rPr>
              <a:t> üretkenlik, hızlı değişim, iş süreçleri, bilgi teknolojileri gibi yeteneklere </a:t>
            </a:r>
            <a:r>
              <a:rPr lang="tr-TR" sz="1200" dirty="0" smtClean="0">
                <a:latin typeface="Times New Roman" pitchFamily="18" charset="0"/>
                <a:cs typeface="Times New Roman" pitchFamily="18" charset="0"/>
              </a:rPr>
              <a:t>sahip olabilir.</a:t>
            </a:r>
          </a:p>
          <a:p>
            <a:endParaRPr lang="tr-TR" sz="1200" dirty="0" smtClean="0">
              <a:latin typeface="Times New Roman" pitchFamily="18" charset="0"/>
              <a:cs typeface="Times New Roman" pitchFamily="18" charset="0"/>
            </a:endParaRPr>
          </a:p>
          <a:p>
            <a:r>
              <a:rPr lang="tr-TR" dirty="0" smtClean="0"/>
              <a:t>Bir projeye</a:t>
            </a:r>
            <a:r>
              <a:rPr lang="tr-TR" baseline="0" dirty="0" smtClean="0"/>
              <a:t> ilişkin olarak </a:t>
            </a:r>
            <a:r>
              <a:rPr lang="tr-TR" dirty="0" smtClean="0"/>
              <a:t>organizasyon için beklenen</a:t>
            </a:r>
            <a:r>
              <a:rPr lang="tr-TR" baseline="0" dirty="0" smtClean="0"/>
              <a:t> faydalar neler olabilir?</a:t>
            </a:r>
          </a:p>
          <a:p>
            <a:pPr>
              <a:buFontTx/>
              <a:buChar char="-"/>
            </a:pPr>
            <a:r>
              <a:rPr lang="tr-TR" dirty="0" smtClean="0"/>
              <a:t>Kaçınılmaz gereksinimlerin gerçekleştirilmesi.</a:t>
            </a:r>
          </a:p>
          <a:p>
            <a:pPr>
              <a:buFontTx/>
              <a:buChar char="-"/>
            </a:pPr>
            <a:r>
              <a:rPr lang="tr-TR" dirty="0" smtClean="0"/>
              <a:t>Servis kalitesinin arttırılması</a:t>
            </a:r>
          </a:p>
          <a:p>
            <a:pPr>
              <a:buFontTx/>
              <a:buChar char="-"/>
            </a:pPr>
            <a:r>
              <a:rPr lang="tr-TR" dirty="0" smtClean="0"/>
              <a:t>Verimliliğin arttırılması</a:t>
            </a:r>
          </a:p>
          <a:p>
            <a:pPr>
              <a:buFontTx/>
              <a:buChar char="-"/>
            </a:pPr>
            <a:r>
              <a:rPr lang="tr-TR" dirty="0" smtClean="0"/>
              <a:t>İşgücü motivasyonunun daha </a:t>
            </a:r>
            <a:r>
              <a:rPr lang="tr-TR" smtClean="0"/>
              <a:t>fazla sağlanması.</a:t>
            </a:r>
            <a:endParaRPr lang="tr-TR" dirty="0" smtClean="0"/>
          </a:p>
        </p:txBody>
      </p:sp>
      <p:sp>
        <p:nvSpPr>
          <p:cNvPr id="4" name="3 Slayt Numarası Yer Tutucusu"/>
          <p:cNvSpPr>
            <a:spLocks noGrp="1"/>
          </p:cNvSpPr>
          <p:nvPr>
            <p:ph type="sldNum" sz="quarter" idx="10"/>
          </p:nvPr>
        </p:nvSpPr>
        <p:spPr/>
        <p:txBody>
          <a:bodyPr/>
          <a:lstStyle/>
          <a:p>
            <a:fld id="{E49281E5-013A-4FDC-BBE5-88D0D9098083}" type="slidenum">
              <a:rPr lang="tr-TR" smtClean="0"/>
              <a:pPr/>
              <a:t>51</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1" dirty="0" smtClean="0">
                <a:latin typeface="Times New Roman" pitchFamily="18" charset="0"/>
                <a:cs typeface="Times New Roman" pitchFamily="18" charset="0"/>
              </a:rPr>
              <a:t>SON</a:t>
            </a:r>
            <a:r>
              <a:rPr lang="tr-TR" b="1" baseline="0" dirty="0" smtClean="0">
                <a:latin typeface="Times New Roman" pitchFamily="18" charset="0"/>
                <a:cs typeface="Times New Roman" pitchFamily="18" charset="0"/>
              </a:rPr>
              <a:t> MADDEDEN SONRA SÖYLE: </a:t>
            </a:r>
            <a:r>
              <a:rPr lang="tr-TR" dirty="0" smtClean="0">
                <a:latin typeface="Times New Roman" pitchFamily="18" charset="0"/>
                <a:cs typeface="Times New Roman" pitchFamily="18" charset="0"/>
              </a:rPr>
              <a:t>Günümüzde finansal getirisi yüksek projelerin diğerlerine göre daha çok onaylandığı görülmektedir. Günümüzün rekabetçi dünyasında yatırım karlarını en büyük etkileyen etken bu suretle ortaya çıkan kar-zarar hesaplarıdır. Proje Yöneticisi bunu göz önüne alarak kendisine verilen projenin gerçekleştirmeye değer olup olmadığından emin olmalıdır.</a:t>
            </a:r>
          </a:p>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Bu karar sadece maliyet değerlendirmesine dayanmamalıdır. Bazı yasal zorunlulukların karşılanması yada stratejik bir yön belirleme ve kar adına yapılıyor olabilir. Birçok proje bu değerlendirme sürecini yaşamaz. Birçok firma finansal değerlendirmede standart değerleri kullanır. ÖR. Üç yılda geri dönüşlü, %20 yatırım geri dönüşü vb. Proje yöneticisi kendi organizasyonunda finans ve yönetim muhasebesi uzmanlarıyla uygun metotları kullanarak değerlendirmeyi yapmalıdır.</a:t>
            </a:r>
          </a:p>
          <a:p>
            <a:pPr algn="just"/>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sz="1200" kern="1200" baseline="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1" i="0" dirty="0" smtClean="0">
                <a:latin typeface="Times New Roman" pitchFamily="18" charset="0"/>
                <a:cs typeface="Times New Roman" pitchFamily="18" charset="0"/>
              </a:rPr>
              <a:t>Kurumsal ve operasyonel altyapı; </a:t>
            </a:r>
            <a:r>
              <a:rPr lang="tr-TR" dirty="0" smtClean="0">
                <a:latin typeface="Times New Roman" pitchFamily="18" charset="0"/>
                <a:cs typeface="Times New Roman" pitchFamily="18" charset="0"/>
              </a:rPr>
              <a:t>geliştirilecek</a:t>
            </a:r>
            <a:r>
              <a:rPr lang="tr-TR" baseline="0" dirty="0" smtClean="0">
                <a:latin typeface="Times New Roman" pitchFamily="18" charset="0"/>
                <a:cs typeface="Times New Roman" pitchFamily="18" charset="0"/>
              </a:rPr>
              <a:t> proje için kurumun nasıl bir alt yapı hazırlaması gerekir sorusuna cevap aramaktadır. Dağıtık bir sistem mi gerekir yoksa iş değişim projesi olarak geliştirilen bir bilgi sisteminin düzenlenmesi ve uygulanması için nasıl bir alt yapının kurulması gerektiği gibi sorulara yanıt aranır.</a:t>
            </a:r>
          </a:p>
          <a:p>
            <a:pPr algn="just"/>
            <a:endParaRPr lang="tr-TR" baseline="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1" dirty="0" smtClean="0">
                <a:solidFill>
                  <a:srgbClr val="C00000"/>
                </a:solidFill>
                <a:latin typeface="Times New Roman" pitchFamily="18" charset="0"/>
                <a:cs typeface="Times New Roman" pitchFamily="18" charset="0"/>
              </a:rPr>
              <a:t>Uygulama planı ana hatları;</a:t>
            </a:r>
            <a:r>
              <a:rPr lang="tr-TR" sz="1200" b="1" dirty="0" smtClean="0">
                <a:latin typeface="Times New Roman" pitchFamily="18" charset="0"/>
                <a:cs typeface="Times New Roman" pitchFamily="18" charset="0"/>
              </a:rPr>
              <a:t> </a:t>
            </a:r>
            <a:r>
              <a:rPr lang="tr-TR" sz="1200" dirty="0" smtClean="0">
                <a:latin typeface="Times New Roman" pitchFamily="18" charset="0"/>
                <a:cs typeface="Times New Roman" pitchFamily="18" charset="0"/>
              </a:rPr>
              <a:t>projenin </a:t>
            </a:r>
            <a:r>
              <a:rPr lang="tr-TR" sz="1200" dirty="0" err="1" smtClean="0">
                <a:latin typeface="Times New Roman" pitchFamily="18" charset="0"/>
                <a:cs typeface="Times New Roman" pitchFamily="18" charset="0"/>
              </a:rPr>
              <a:t>outsource</a:t>
            </a:r>
            <a:r>
              <a:rPr lang="tr-TR" sz="1200" dirty="0" smtClean="0">
                <a:latin typeface="Times New Roman" pitchFamily="18" charset="0"/>
                <a:cs typeface="Times New Roman" pitchFamily="18" charset="0"/>
              </a:rPr>
              <a:t> mu edileceği yoksa kurum-içi</a:t>
            </a:r>
            <a:r>
              <a:rPr lang="tr-TR" sz="1200" baseline="0" dirty="0" smtClean="0">
                <a:latin typeface="Times New Roman" pitchFamily="18" charset="0"/>
                <a:cs typeface="Times New Roman" pitchFamily="18" charset="0"/>
              </a:rPr>
              <a:t> mi geliştirileceğine yönelik fikirler sağlar. Ayrıca uygulama planı ana hatları içinde tanımlanan sorumlulukların paylaştırılmasını sağlar. Bir nevi projenin kontrolünü gerçekleştirerek durumu hakkında bize bilgiler sağlar. </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baseline="0" dirty="0" smtClean="0">
                <a:solidFill>
                  <a:schemeClr val="tx1"/>
                </a:solidFill>
                <a:latin typeface="Times New Roman" pitchFamily="18" charset="0"/>
                <a:ea typeface="+mn-ea"/>
                <a:cs typeface="Times New Roman" pitchFamily="18" charset="0"/>
              </a:rPr>
              <a:t>Proje portföyü kurumun tüm projelerini kapsayabileceği gibi, kurum içindeki değişik yönetimlerin kendi proje portföyleri de olabilir. Örneğin bir bankanın Bireysel Bankacılık ile Kurumsal Bankacılık bölümlerinin ayrı proje portföylerinin olması gibi.</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CA45E9-5927-4F05-B2CF-ED8DB00B4560}" type="datetime1">
              <a:rPr lang="tr-TR" smtClean="0"/>
              <a:pPr/>
              <a:t>18.10.2011</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YZM 403 - Yazılım Proje Yönetimi</a:t>
            </a:r>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A8F5BA-D1D8-45BA-B286-A5F5CD22C5B4}" type="datetime1">
              <a:rPr lang="tr-TR" smtClean="0"/>
              <a:pPr/>
              <a:t>18.10.2011</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p>
            <a:fld id="{389D34F3-C30E-42B3-B3FB-7DE9F1DA43C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1A05A020-BD22-4998-A0E3-9CB7040FF8E3}" type="datetime1">
              <a:rPr lang="tr-TR" smtClean="0"/>
              <a:pPr/>
              <a:t>18.10.2011</a:t>
            </a:fld>
            <a:endParaRPr lang="tr-TR"/>
          </a:p>
        </p:txBody>
      </p:sp>
      <p:sp>
        <p:nvSpPr>
          <p:cNvPr id="5" name="4 Altbilgi Yer Tutucusu"/>
          <p:cNvSpPr>
            <a:spLocks noGrp="1"/>
          </p:cNvSpPr>
          <p:nvPr>
            <p:ph type="ftr" sz="quarter" idx="11"/>
          </p:nvPr>
        </p:nvSpPr>
        <p:spPr>
          <a:xfrm>
            <a:off x="457201" y="6248207"/>
            <a:ext cx="5573483" cy="365125"/>
          </a:xfrm>
        </p:spPr>
        <p:txBody>
          <a:bodyPr/>
          <a:lstStyle/>
          <a:p>
            <a:r>
              <a:rPr lang="tr-TR" smtClean="0"/>
              <a:t>YZM 403 - Yazılım Proje Yönetimi</a:t>
            </a:r>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389D34F3-C30E-42B3-B3FB-7DE9F1DA43CC}"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807B4F09-1DE7-4177-AC6E-1F76FBF68B7F}" type="datetime1">
              <a:rPr lang="tr-TR" smtClean="0"/>
              <a:pPr/>
              <a:t>18.10.2011</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78F9CE52-BAEF-488F-BD0B-0C57322C9973}" type="datetime1">
              <a:rPr lang="tr-TR" smtClean="0"/>
              <a:pPr/>
              <a:t>18.10.2011</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p:txBody>
          <a:bodyPr/>
          <a:lstStyle/>
          <a:p>
            <a:r>
              <a:rPr lang="tr-TR" smtClean="0"/>
              <a:t>YZM 403 - Yazılım Proje Yönetimi</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B3E3471E-E250-4439-9493-55DBC35AF8BC}" type="datetime1">
              <a:rPr lang="tr-TR" smtClean="0"/>
              <a:pPr/>
              <a:t>18.10.2011</a:t>
            </a:fld>
            <a:endParaRPr lang="tr-TR"/>
          </a:p>
        </p:txBody>
      </p:sp>
      <p:sp>
        <p:nvSpPr>
          <p:cNvPr id="10" name="9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2" name="11 Altbilgi Yer Tutucusu"/>
          <p:cNvSpPr>
            <a:spLocks noGrp="1"/>
          </p:cNvSpPr>
          <p:nvPr>
            <p:ph type="ftr" sz="quarter" idx="17"/>
          </p:nvPr>
        </p:nvSpPr>
        <p:spPr/>
        <p:txBody>
          <a:bodyPr rtlCol="0"/>
          <a:lstStyle/>
          <a:p>
            <a:r>
              <a:rPr lang="tr-TR" smtClean="0"/>
              <a:t>YZM 403 - Yazılım Proje Yönetimi</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8EFBE03A-D2C4-4F08-96DC-69543B223A75}" type="datetime1">
              <a:rPr lang="tr-TR" smtClean="0"/>
              <a:pPr/>
              <a:t>18.10.2011</a:t>
            </a:fld>
            <a:endParaRPr lang="tr-TR"/>
          </a:p>
        </p:txBody>
      </p:sp>
      <p:sp>
        <p:nvSpPr>
          <p:cNvPr id="12" name="11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4" name="13 Altbilgi Yer Tutucusu"/>
          <p:cNvSpPr>
            <a:spLocks noGrp="1"/>
          </p:cNvSpPr>
          <p:nvPr>
            <p:ph type="ftr" sz="quarter" idx="17"/>
          </p:nvPr>
        </p:nvSpPr>
        <p:spPr/>
        <p:txBody>
          <a:bodyPr rtlCol="0"/>
          <a:lstStyle/>
          <a:p>
            <a:r>
              <a:rPr lang="tr-TR" smtClean="0"/>
              <a:t>YZM 403 - Yazılım Proje Yönetimi</a:t>
            </a:r>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2292A730-054A-459A-B698-05F2DEB26FD4}" type="datetime1">
              <a:rPr lang="tr-TR" smtClean="0"/>
              <a:pPr/>
              <a:t>18.10.2011</a:t>
            </a:fld>
            <a:endParaRPr lang="tr-TR"/>
          </a:p>
        </p:txBody>
      </p:sp>
      <p:sp>
        <p:nvSpPr>
          <p:cNvPr id="4" name="3 Altbilgi Yer Tutucusu"/>
          <p:cNvSpPr>
            <a:spLocks noGrp="1"/>
          </p:cNvSpPr>
          <p:nvPr>
            <p:ph type="ftr" sz="quarter" idx="11"/>
          </p:nvPr>
        </p:nvSpPr>
        <p:spPr/>
        <p:txBody>
          <a:bodyPr/>
          <a:lstStyle/>
          <a:p>
            <a:r>
              <a:rPr lang="tr-TR" smtClean="0"/>
              <a:t>YZM 403 - Yazılım Proje Yönetimi</a:t>
            </a:r>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16E7548-DEC9-4892-93F6-88CACCBE2B27}" type="datetime1">
              <a:rPr lang="tr-TR" smtClean="0"/>
              <a:pPr/>
              <a:t>18.10.2011</a:t>
            </a:fld>
            <a:endParaRPr lang="tr-T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49D0E790-88D4-4195-8935-48A17289FCB7}" type="datetime1">
              <a:rPr lang="tr-TR" smtClean="0"/>
              <a:pPr/>
              <a:t>18.10.2011</a:t>
            </a:fld>
            <a:endParaRPr lang="tr-TR"/>
          </a:p>
        </p:txBody>
      </p:sp>
      <p:sp>
        <p:nvSpPr>
          <p:cNvPr id="6" name="5 Altbilgi Yer Tutucusu"/>
          <p:cNvSpPr>
            <a:spLocks noGrp="1"/>
          </p:cNvSpPr>
          <p:nvPr>
            <p:ph type="ftr" sz="quarter" idx="11"/>
          </p:nvPr>
        </p:nvSpPr>
        <p:spPr/>
        <p:txBody>
          <a:bodyPr/>
          <a:lstStyle/>
          <a:p>
            <a:r>
              <a:rPr lang="tr-TR" smtClean="0"/>
              <a:t>YZM 403 - Yazılım Proje Yönetimi</a:t>
            </a:r>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54B40825-8104-4F81-9FC8-09A7705577B6}" type="datetime1">
              <a:rPr lang="tr-TR" smtClean="0"/>
              <a:pPr/>
              <a:t>18.10.2011</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r>
              <a:rPr lang="tr-TR" smtClean="0"/>
              <a:t>YZM 403 - Yazılım Proje Yönetimi</a:t>
            </a:r>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AD7151B-2DC5-4627-8125-9360063274B3}" type="datetime1">
              <a:rPr lang="tr-TR" smtClean="0"/>
              <a:pPr/>
              <a:t>18.10.2011</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YZM 403 - Yazılım Proje Yönetimi</a:t>
            </a:r>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9D34F3-C30E-42B3-B3FB-7DE9F1DA43CC}"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1 Başlık"/>
          <p:cNvSpPr>
            <a:spLocks noGrp="1"/>
          </p:cNvSpPr>
          <p:nvPr>
            <p:ph type="ctrTitle"/>
          </p:nvPr>
        </p:nvSpPr>
        <p:spPr>
          <a:xfrm>
            <a:off x="104775" y="2062146"/>
            <a:ext cx="8929718" cy="1581168"/>
          </a:xfrm>
        </p:spPr>
        <p:txBody>
          <a:bodyPr>
            <a:normAutofit/>
          </a:bodyPr>
          <a:lstStyle/>
          <a:p>
            <a:pPr algn="ctr"/>
            <a:r>
              <a:rPr lang="tr-TR" sz="3600" dirty="0" smtClean="0">
                <a:latin typeface="Times New Roman" pitchFamily="18" charset="0"/>
                <a:cs typeface="Times New Roman" pitchFamily="18" charset="0"/>
              </a:rPr>
              <a:t>YAZILIM </a:t>
            </a:r>
            <a:r>
              <a:rPr lang="tr-TR" sz="3600" smtClean="0">
                <a:latin typeface="Times New Roman" pitchFamily="18" charset="0"/>
                <a:cs typeface="Times New Roman" pitchFamily="18" charset="0"/>
              </a:rPr>
              <a:t>PROJE </a:t>
            </a:r>
            <a:r>
              <a:rPr lang="tr-TR" sz="3600" smtClean="0">
                <a:latin typeface="Times New Roman" pitchFamily="18" charset="0"/>
                <a:cs typeface="Times New Roman" pitchFamily="18" charset="0"/>
              </a:rPr>
              <a:t>YÖNETİMİ</a:t>
            </a:r>
            <a:r>
              <a:rPr lang="tr-TR" sz="2400" smtClean="0">
                <a:latin typeface="Segoe Print" pitchFamily="2" charset="0"/>
                <a:cs typeface="Times New Roman" pitchFamily="18" charset="0"/>
              </a:rPr>
              <a:t> </a:t>
            </a:r>
            <a:r>
              <a:rPr lang="tr-TR" sz="2400" dirty="0" smtClean="0">
                <a:latin typeface="Times New Roman" pitchFamily="18" charset="0"/>
                <a:cs typeface="Times New Roman" pitchFamily="18" charset="0"/>
              </a:rPr>
              <a:t/>
            </a:r>
            <a:br>
              <a:rPr lang="tr-TR" sz="2400" dirty="0" smtClean="0">
                <a:latin typeface="Times New Roman" pitchFamily="18" charset="0"/>
                <a:cs typeface="Times New Roman" pitchFamily="18" charset="0"/>
              </a:rPr>
            </a:br>
            <a:r>
              <a:rPr lang="tr-TR" sz="1200" dirty="0" smtClean="0">
                <a:latin typeface="Times New Roman" pitchFamily="18" charset="0"/>
                <a:cs typeface="Times New Roman" pitchFamily="18" charset="0"/>
              </a:rPr>
              <a:t/>
            </a:r>
            <a:br>
              <a:rPr lang="tr-TR" sz="1200" dirty="0" smtClean="0">
                <a:latin typeface="Times New Roman" pitchFamily="18" charset="0"/>
                <a:cs typeface="Times New Roman" pitchFamily="18" charset="0"/>
              </a:rPr>
            </a:br>
            <a:r>
              <a:rPr lang="tr-TR" sz="1800" cap="none" dirty="0" smtClean="0">
                <a:latin typeface="Times New Roman" pitchFamily="18" charset="0"/>
                <a:cs typeface="Times New Roman" pitchFamily="18" charset="0"/>
              </a:rPr>
              <a:t>Öğr. Gör. Dr. Emin BORANDAĞ</a:t>
            </a:r>
            <a:br>
              <a:rPr lang="tr-TR" sz="1800" cap="none" dirty="0" smtClean="0">
                <a:latin typeface="Times New Roman" pitchFamily="18" charset="0"/>
                <a:cs typeface="Times New Roman" pitchFamily="18" charset="0"/>
              </a:rPr>
            </a:br>
            <a:r>
              <a:rPr lang="tr-TR" sz="1800" cap="none" dirty="0" err="1" smtClean="0">
                <a:latin typeface="Times New Roman" pitchFamily="18" charset="0"/>
                <a:cs typeface="Times New Roman" pitchFamily="18" charset="0"/>
              </a:rPr>
              <a:t>eminb</a:t>
            </a:r>
            <a:r>
              <a:rPr lang="tr-TR" sz="1800" cap="none" dirty="0" smtClean="0">
                <a:latin typeface="Times New Roman" pitchFamily="18" charset="0"/>
                <a:cs typeface="Times New Roman" pitchFamily="18" charset="0"/>
              </a:rPr>
              <a:t>@</a:t>
            </a:r>
            <a:r>
              <a:rPr lang="tr-TR" sz="1800" cap="none" dirty="0" err="1" smtClean="0">
                <a:latin typeface="Times New Roman" pitchFamily="18" charset="0"/>
                <a:cs typeface="Times New Roman" pitchFamily="18" charset="0"/>
              </a:rPr>
              <a:t>maltepe</a:t>
            </a:r>
            <a:r>
              <a:rPr lang="tr-TR" sz="1800" cap="none" dirty="0" smtClean="0">
                <a:latin typeface="Times New Roman" pitchFamily="18" charset="0"/>
                <a:cs typeface="Times New Roman" pitchFamily="18" charset="0"/>
              </a:rPr>
              <a:t>.edu.tr</a:t>
            </a:r>
            <a:endParaRPr lang="tr-TR" sz="3600" cap="none" dirty="0">
              <a:latin typeface="Times New Roman" pitchFamily="18" charset="0"/>
              <a:cs typeface="Times New Roman" pitchFamily="18" charset="0"/>
            </a:endParaRPr>
          </a:p>
        </p:txBody>
      </p:sp>
      <p:sp>
        <p:nvSpPr>
          <p:cNvPr id="5" name="2 Alt Başlık"/>
          <p:cNvSpPr>
            <a:spLocks noGrp="1"/>
          </p:cNvSpPr>
          <p:nvPr>
            <p:ph type="subTitle" idx="1"/>
          </p:nvPr>
        </p:nvSpPr>
        <p:spPr>
          <a:xfrm>
            <a:off x="2362200" y="6050037"/>
            <a:ext cx="6705600" cy="685800"/>
          </a:xfrm>
        </p:spPr>
        <p:txBody>
          <a:bodyPr/>
          <a:lstStyle/>
          <a:p>
            <a:pPr algn="ctr"/>
            <a:r>
              <a:rPr lang="tr-TR" dirty="0" smtClean="0"/>
              <a:t>Maltepe Üniversitesi Mühendislik Fakültesi</a:t>
            </a:r>
            <a:endParaRPr lang="tr-TR" dirty="0"/>
          </a:p>
        </p:txBody>
      </p:sp>
      <p:sp>
        <p:nvSpPr>
          <p:cNvPr id="6" name="2 Alt Başlık"/>
          <p:cNvSpPr txBox="1">
            <a:spLocks/>
          </p:cNvSpPr>
          <p:nvPr/>
        </p:nvSpPr>
        <p:spPr>
          <a:xfrm>
            <a:off x="0" y="6072206"/>
            <a:ext cx="2214546" cy="685800"/>
          </a:xfrm>
          <a:prstGeom prst="rect">
            <a:avLst/>
          </a:prstGeom>
        </p:spPr>
        <p:txBody>
          <a:bodyPr vert="horz" anchor="ctr">
            <a:normAutofit/>
          </a:bodyPr>
          <a:lstStyle/>
          <a:p>
            <a:pPr marL="0" marR="0" lvl="0" indent="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tr-TR" sz="2600" dirty="0" smtClean="0">
                <a:solidFill>
                  <a:srgbClr val="FFFFFF"/>
                </a:solidFill>
              </a:rPr>
              <a:t>YZM 403</a:t>
            </a:r>
            <a:endParaRPr kumimoji="0" lang="tr-TR"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Portföy Yönetimi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3096"/>
          </a:xfrm>
        </p:spPr>
        <p:txBody>
          <a:bodyPr>
            <a:normAutofit/>
          </a:bodyPr>
          <a:lstStyle/>
          <a:p>
            <a:pPr algn="just">
              <a:buSzPct val="100000"/>
              <a:buFont typeface="Arial" pitchFamily="34" charset="0"/>
              <a:buChar char="•"/>
            </a:pPr>
            <a:r>
              <a:rPr lang="tr-TR" sz="2100" dirty="0" smtClean="0"/>
              <a:t>Kurumlar çeşitli projelerini bir portföy olarak yönetmelidirler.</a:t>
            </a:r>
          </a:p>
          <a:p>
            <a:pPr algn="just">
              <a:buSzPct val="100000"/>
              <a:buNone/>
            </a:pPr>
            <a:endParaRPr lang="tr-TR" sz="500" dirty="0" smtClean="0"/>
          </a:p>
          <a:p>
            <a:pPr algn="just">
              <a:buSzPct val="100000"/>
              <a:buFont typeface="Arial" pitchFamily="34" charset="0"/>
              <a:buChar char="•"/>
            </a:pPr>
            <a:r>
              <a:rPr lang="tr-TR" sz="2100" dirty="0" smtClean="0"/>
              <a:t>Proje portföy yönetimi ile riskler en aza indirilir ve yatırımlardan en yüksek getirinin elde edilmesi sağlanır.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t>Proje portföy yönetimi, bir grup projenin bir bütün olarak ele alınıp önceliklendirilmesi, yürütülmesi ve getirilerinin izlenmesi olarak düşünülebilir.</a:t>
            </a:r>
          </a:p>
          <a:p>
            <a:pPr algn="just">
              <a:buSzPct val="100000"/>
              <a:buNone/>
            </a:pPr>
            <a:endParaRPr lang="tr-TR" sz="500" dirty="0" smtClean="0"/>
          </a:p>
          <a:p>
            <a:pPr algn="just">
              <a:buSzPct val="100000"/>
              <a:buFont typeface="Arial" pitchFamily="34" charset="0"/>
              <a:buChar char="•"/>
            </a:pPr>
            <a:r>
              <a:rPr lang="tr-TR" sz="2100" dirty="0" smtClean="0"/>
              <a:t>Proje portföyü kurumun tüm projelerini kapsayabileceği gibi, kurum içindeki değişik yönetimlerin kendi proje portföyleri de olabilir.</a:t>
            </a:r>
          </a:p>
          <a:p>
            <a:pPr algn="just">
              <a:buSzPct val="100000"/>
              <a:buFont typeface="Arial" pitchFamily="34" charset="0"/>
              <a:buChar char="•"/>
            </a:pPr>
            <a:endParaRPr lang="tr-TR" sz="2100" dirty="0" smtClean="0"/>
          </a:p>
          <a:p>
            <a:pPr algn="just">
              <a:buSzPct val="100000"/>
              <a:buFont typeface="Arial" pitchFamily="34" charset="0"/>
              <a:buChar char="•"/>
            </a:pPr>
            <a:endParaRPr lang="tr-TR" sz="2100" dirty="0" smtClean="0"/>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Portföy Yönetimi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3096"/>
          </a:xfrm>
        </p:spPr>
        <p:txBody>
          <a:bodyPr>
            <a:normAutofit/>
          </a:bodyPr>
          <a:lstStyle/>
          <a:p>
            <a:pPr algn="just">
              <a:buSzPct val="100000"/>
              <a:buFont typeface="Arial" pitchFamily="34" charset="0"/>
              <a:buChar char="•"/>
            </a:pPr>
            <a:r>
              <a:rPr lang="tr-TR" sz="2100" dirty="0" smtClean="0"/>
              <a:t>Proje portföy yönetimi temelde Bilgi Teknolojilerinin değil, iş birimlerinin sorumluluğudur. </a:t>
            </a:r>
          </a:p>
          <a:p>
            <a:pPr algn="just">
              <a:buSzPct val="100000"/>
              <a:buNone/>
            </a:pPr>
            <a:endParaRPr lang="tr-TR" sz="500" dirty="0" smtClean="0"/>
          </a:p>
          <a:p>
            <a:pPr algn="just">
              <a:buSzPct val="100000"/>
              <a:buFont typeface="Arial" pitchFamily="34" charset="0"/>
              <a:buChar char="•"/>
            </a:pPr>
            <a:r>
              <a:rPr lang="tr-TR" sz="2100" dirty="0" smtClean="0"/>
              <a:t>Nasıl ki yapılan bir pazarlama aktivitesinin sonuçlarından pazarlama bölümü sorumluysa, bir Bilgi Teknolojisi projesinin hayata geçmesi sonrası projenin sonuçlarından (karından veya zararından) da proje sahibi yönetim sorumlu olacaktır.</a:t>
            </a:r>
          </a:p>
          <a:p>
            <a:pPr algn="just">
              <a:buSzPct val="100000"/>
              <a:buNone/>
            </a:pPr>
            <a:endParaRPr lang="tr-TR" sz="500" dirty="0" smtClean="0"/>
          </a:p>
          <a:p>
            <a:pPr algn="just">
              <a:buSzPct val="100000"/>
              <a:buFont typeface="Arial" pitchFamily="34" charset="0"/>
              <a:buChar char="•"/>
            </a:pPr>
            <a:r>
              <a:rPr lang="tr-TR" sz="2100" dirty="0" smtClean="0"/>
              <a:t>Proje portföy yönetiminin beklenen faydaları sağlaması için üst yönetim desteğinin sağlanması en önemli faktördür. </a:t>
            </a:r>
          </a:p>
          <a:p>
            <a:pPr algn="just">
              <a:buSzPct val="100000"/>
              <a:buNone/>
            </a:pPr>
            <a:endParaRPr lang="tr-TR" sz="500" dirty="0" smtClean="0"/>
          </a:p>
          <a:p>
            <a:pPr algn="just">
              <a:buSzPct val="100000"/>
              <a:buFont typeface="Arial" pitchFamily="34" charset="0"/>
              <a:buChar char="•"/>
            </a:pPr>
            <a:r>
              <a:rPr lang="tr-TR" sz="2100" dirty="0" smtClean="0"/>
              <a:t>Her proje portföyünün kurumun üst düzey bir yöneticisi tarafından sponsorluğunun üstlenilmesi gerekir. </a:t>
            </a:r>
          </a:p>
          <a:p>
            <a:pPr algn="just">
              <a:buSzPct val="100000"/>
              <a:buNone/>
            </a:pPr>
            <a:endParaRPr lang="tr-TR" sz="500" dirty="0" smtClean="0"/>
          </a:p>
          <a:p>
            <a:pPr algn="just">
              <a:buSzPct val="100000"/>
              <a:buFont typeface="Arial" pitchFamily="34" charset="0"/>
              <a:buChar char="•"/>
            </a:pPr>
            <a:endParaRPr lang="tr-TR" sz="2100" dirty="0" smtClean="0"/>
          </a:p>
          <a:p>
            <a:pPr algn="just">
              <a:buSzPct val="100000"/>
              <a:buFont typeface="Arial" pitchFamily="34" charset="0"/>
              <a:buChar char="•"/>
            </a:pPr>
            <a:endParaRPr lang="tr-TR" sz="2100" dirty="0" smtClean="0"/>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Portföy Yönetimi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3096"/>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Projelerin önceliklendirilmesi Bilgi Teknolojileri (BT) bölümlerinin en önemli sorunudur.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Portföy Yönetimi önceliklendirme için gerekli zemini oluşturur. Tipik bir proje portföy yönetimindeki temel süreçler şöyledir:</a:t>
            </a:r>
          </a:p>
          <a:p>
            <a:pPr lvl="1" algn="just">
              <a:buSzPct val="100000"/>
              <a:buFont typeface="Times New Roman" pitchFamily="18" charset="0"/>
              <a:buChar char="-"/>
            </a:pPr>
            <a:r>
              <a:rPr lang="tr-TR" sz="1800" i="1" dirty="0" smtClean="0">
                <a:latin typeface="Times New Roman" pitchFamily="18" charset="0"/>
                <a:cs typeface="Times New Roman" pitchFamily="18" charset="0"/>
              </a:rPr>
              <a:t>Potansiyel projelerin iş gerekçelerinin hazırlanması.</a:t>
            </a:r>
          </a:p>
          <a:p>
            <a:pPr lvl="1" algn="just">
              <a:buSzPct val="100000"/>
              <a:buFont typeface="Times New Roman" pitchFamily="18" charset="0"/>
              <a:buChar char="-"/>
            </a:pPr>
            <a:r>
              <a:rPr lang="tr-TR" sz="1800" i="1" dirty="0" smtClean="0">
                <a:latin typeface="Times New Roman" pitchFamily="18" charset="0"/>
                <a:cs typeface="Times New Roman" pitchFamily="18" charset="0"/>
              </a:rPr>
              <a:t>Projelerin  BT yönetim komitesi tarafından önceliklendirilmesi.</a:t>
            </a:r>
          </a:p>
          <a:p>
            <a:pPr lvl="1" algn="just">
              <a:buSzPct val="100000"/>
              <a:buFont typeface="Times New Roman" pitchFamily="18" charset="0"/>
              <a:buChar char="-"/>
            </a:pPr>
            <a:r>
              <a:rPr lang="tr-TR" sz="1800" i="1" dirty="0" smtClean="0"/>
              <a:t>Ana planın oluşturulması.</a:t>
            </a:r>
          </a:p>
          <a:p>
            <a:pPr lvl="1" algn="just">
              <a:buSzPct val="100000"/>
              <a:buFont typeface="Times New Roman" pitchFamily="18" charset="0"/>
              <a:buChar char="-"/>
            </a:pPr>
            <a:r>
              <a:rPr lang="tr-TR" sz="1800" i="1" dirty="0" smtClean="0"/>
              <a:t>Proje portföyünün izlenmesi.</a:t>
            </a:r>
          </a:p>
          <a:p>
            <a:pPr lvl="1" algn="just">
              <a:buSzPct val="100000"/>
              <a:buFont typeface="Times New Roman" pitchFamily="18" charset="0"/>
              <a:buChar char="-"/>
            </a:pPr>
            <a:r>
              <a:rPr lang="tr-TR" sz="1800" i="1" dirty="0" smtClean="0"/>
              <a:t>Tamamlanan projelerin değerlendirilmesi.</a:t>
            </a:r>
          </a:p>
          <a:p>
            <a:pPr lvl="1" algn="just">
              <a:buSzPct val="100000"/>
              <a:buFont typeface="Times New Roman" pitchFamily="18" charset="0"/>
              <a:buChar char="-"/>
            </a:pPr>
            <a:endParaRPr lang="tr-TR" sz="1800" i="1"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2900" i="1" dirty="0" smtClean="0">
                <a:solidFill>
                  <a:srgbClr val="C00000"/>
                </a:solidFill>
                <a:latin typeface="Times New Roman" pitchFamily="18" charset="0"/>
                <a:cs typeface="Times New Roman" pitchFamily="18" charset="0"/>
              </a:rPr>
              <a:t>Potansiyel Projelerin </a:t>
            </a:r>
            <a:r>
              <a:rPr lang="tr-TR" sz="2900" i="1" dirty="0">
                <a:solidFill>
                  <a:srgbClr val="C00000"/>
                </a:solidFill>
                <a:latin typeface="Times New Roman" pitchFamily="18" charset="0"/>
                <a:cs typeface="Times New Roman" pitchFamily="18" charset="0"/>
              </a:rPr>
              <a:t>İ</a:t>
            </a:r>
            <a:r>
              <a:rPr lang="tr-TR" sz="2900" i="1" dirty="0" smtClean="0">
                <a:solidFill>
                  <a:srgbClr val="C00000"/>
                </a:solidFill>
                <a:latin typeface="Times New Roman" pitchFamily="18" charset="0"/>
                <a:cs typeface="Times New Roman" pitchFamily="18" charset="0"/>
              </a:rPr>
              <a:t>ş </a:t>
            </a:r>
            <a:r>
              <a:rPr lang="tr-TR" sz="2900" i="1" dirty="0">
                <a:solidFill>
                  <a:srgbClr val="C00000"/>
                </a:solidFill>
                <a:latin typeface="Times New Roman" pitchFamily="18" charset="0"/>
                <a:cs typeface="Times New Roman" pitchFamily="18" charset="0"/>
              </a:rPr>
              <a:t>G</a:t>
            </a:r>
            <a:r>
              <a:rPr lang="tr-TR" sz="2900" i="1" dirty="0" smtClean="0">
                <a:solidFill>
                  <a:srgbClr val="C00000"/>
                </a:solidFill>
                <a:latin typeface="Times New Roman" pitchFamily="18" charset="0"/>
                <a:cs typeface="Times New Roman" pitchFamily="18" charset="0"/>
              </a:rPr>
              <a:t>erekçelerinin Hazırlanması</a:t>
            </a:r>
            <a:endParaRPr lang="tr-TR" sz="2900" dirty="0">
              <a:solidFill>
                <a:srgbClr val="C00000"/>
              </a:solidFill>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13</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lgn="just">
              <a:buSzPct val="100000"/>
              <a:buFont typeface="Arial" pitchFamily="34" charset="0"/>
              <a:buChar char="•"/>
            </a:pPr>
            <a:r>
              <a:rPr lang="tr-TR" sz="2100" dirty="0" smtClean="0"/>
              <a:t>Projenin yapılmasının kuruma yaratacağı değer, kurumun stratejisine katkısı, toplam yatırım bedeli, belirli periyotta nasıl geri dönüş sağlayacağı, yapılacak yatırımının ne kadar sürede kendini amorti edeceği vb. göstergeler iş gerekçesinde özetlenebilir. </a:t>
            </a:r>
          </a:p>
          <a:p>
            <a:pPr algn="just">
              <a:buSzPct val="100000"/>
              <a:buNone/>
            </a:pPr>
            <a:endParaRPr lang="tr-TR" sz="500" dirty="0" smtClean="0"/>
          </a:p>
          <a:p>
            <a:pPr algn="just">
              <a:buSzPct val="100000"/>
              <a:buFont typeface="Arial" pitchFamily="34" charset="0"/>
              <a:buChar char="•"/>
            </a:pPr>
            <a:r>
              <a:rPr lang="tr-TR" sz="2100" dirty="0" smtClean="0"/>
              <a:t>Proje gerekçesinin hazırlanmasından proje sahibi sorumludur, bu çalışmaya BT tahmini donanım, yazılım ve kaynak ihtiyacını tespit ederek destek verir. </a:t>
            </a:r>
          </a:p>
          <a:p>
            <a:pPr algn="just">
              <a:buSzPct val="100000"/>
              <a:buNone/>
            </a:pPr>
            <a:endParaRPr lang="tr-TR" sz="500" dirty="0" smtClean="0"/>
          </a:p>
          <a:p>
            <a:pPr algn="just">
              <a:buSzPct val="100000"/>
              <a:buFont typeface="Arial" pitchFamily="34" charset="0"/>
              <a:buChar char="•"/>
            </a:pPr>
            <a:r>
              <a:rPr lang="tr-TR" sz="2100" dirty="0" smtClean="0"/>
              <a:t>Tüm projeleri aynı bakış açısı ile kıyaslayabilmek için tüm projelerin iş gerekçesi için ortak bir şablonun kullanılması uygun olacaktır.</a:t>
            </a:r>
            <a:endParaRPr lang="tr-TR"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a:solidFill>
                  <a:srgbClr val="C00000"/>
                </a:solidFill>
                <a:latin typeface="Times New Roman" pitchFamily="18" charset="0"/>
                <a:cs typeface="Times New Roman" pitchFamily="18" charset="0"/>
              </a:rPr>
              <a:t>Projelerin </a:t>
            </a:r>
            <a:r>
              <a:rPr lang="tr-TR" sz="3200" i="1" dirty="0" smtClean="0">
                <a:solidFill>
                  <a:srgbClr val="C00000"/>
                </a:solidFill>
                <a:latin typeface="Times New Roman" pitchFamily="18" charset="0"/>
                <a:cs typeface="Times New Roman" pitchFamily="18" charset="0"/>
              </a:rPr>
              <a:t>Önceliklendirilmesi</a:t>
            </a:r>
            <a:endParaRPr lang="tr-TR" sz="3200"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14</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Kısıtlı kaynakların projelere dağıtılmasına taban oluşturacak </a:t>
            </a:r>
            <a:r>
              <a:rPr lang="tr-TR" sz="2100" b="1" dirty="0" smtClean="0">
                <a:latin typeface="Times New Roman" pitchFamily="18" charset="0"/>
                <a:cs typeface="Times New Roman" pitchFamily="18" charset="0"/>
              </a:rPr>
              <a:t>önceliklendirme</a:t>
            </a:r>
            <a:r>
              <a:rPr lang="tr-TR" sz="2100" dirty="0" smtClean="0">
                <a:latin typeface="Times New Roman" pitchFamily="18" charset="0"/>
                <a:cs typeface="Times New Roman" pitchFamily="18" charset="0"/>
              </a:rPr>
              <a:t> kurumun üst düzey yöneticileri tarafından yapılmalıdır. Üst düzey BT ve iş yöneticilerinden oluşan bu komiteye yönetim komitesi denir. </a:t>
            </a:r>
            <a:endParaRPr lang="tr-TR" sz="2100" dirty="0" smtClean="0"/>
          </a:p>
          <a:p>
            <a:pPr algn="just">
              <a:buSzPct val="100000"/>
              <a:buNone/>
            </a:pPr>
            <a:endParaRPr lang="tr-TR" sz="500" dirty="0" smtClean="0"/>
          </a:p>
          <a:p>
            <a:pPr algn="just">
              <a:buSzPct val="100000"/>
              <a:buFont typeface="Arial" pitchFamily="34" charset="0"/>
              <a:buChar char="•"/>
            </a:pPr>
            <a:r>
              <a:rPr lang="tr-TR" sz="2100" dirty="0" smtClean="0">
                <a:latin typeface="Times New Roman" pitchFamily="18" charset="0"/>
                <a:cs typeface="Times New Roman" pitchFamily="18" charset="0"/>
              </a:rPr>
              <a:t>Yönetim komitesi belirli periyotlarda toplanır. Potansiyel projelerin iş gerekçeleri bu komiteye sunulur ve projenin gerçekleştirilebilmesi için gerekli bütçe onayı istenir.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a:t>
            </a:r>
            <a:r>
              <a:rPr lang="tr-TR" sz="2100" dirty="0" err="1" smtClean="0">
                <a:latin typeface="Times New Roman" pitchFamily="18" charset="0"/>
                <a:cs typeface="Times New Roman" pitchFamily="18" charset="0"/>
              </a:rPr>
              <a:t>önceliklendirmesinde</a:t>
            </a:r>
            <a:r>
              <a:rPr lang="tr-TR" sz="2100" dirty="0" smtClean="0">
                <a:latin typeface="Times New Roman" pitchFamily="18" charset="0"/>
                <a:cs typeface="Times New Roman" pitchFamily="18" charset="0"/>
              </a:rPr>
              <a:t> her kurum değişik kriterler kullanabilir.</a:t>
            </a:r>
          </a:p>
          <a:p>
            <a:pPr lvl="1" algn="just">
              <a:buSzPct val="100000"/>
              <a:buFont typeface="Times New Roman" pitchFamily="18" charset="0"/>
              <a:buChar char="-"/>
            </a:pPr>
            <a:r>
              <a:rPr lang="tr-TR" sz="1800" dirty="0" smtClean="0">
                <a:latin typeface="Times New Roman" pitchFamily="18" charset="0"/>
                <a:cs typeface="Times New Roman" pitchFamily="18" charset="0"/>
              </a:rPr>
              <a:t>Mali boyut, kurumun iş yapma performansına katkı, olası riskler, vb. </a:t>
            </a:r>
            <a:r>
              <a:rPr lang="tr-TR" sz="1800" dirty="0" err="1" smtClean="0">
                <a:latin typeface="Times New Roman" pitchFamily="18" charset="0"/>
                <a:cs typeface="Times New Roman" pitchFamily="18" charset="0"/>
              </a:rPr>
              <a:t>önceliklendirmede</a:t>
            </a:r>
            <a:r>
              <a:rPr lang="tr-TR" sz="1800" dirty="0" smtClean="0">
                <a:latin typeface="Times New Roman" pitchFamily="18" charset="0"/>
                <a:cs typeface="Times New Roman" pitchFamily="18" charset="0"/>
              </a:rPr>
              <a:t> kullanılan temel karar verme kriterleridir. </a:t>
            </a:r>
          </a:p>
          <a:p>
            <a:pPr lvl="1" algn="just">
              <a:buSzPct val="100000"/>
              <a:buFont typeface="Times New Roman" pitchFamily="18" charset="0"/>
              <a:buChar char="-"/>
            </a:pPr>
            <a:r>
              <a:rPr lang="tr-TR" sz="1800" dirty="0" smtClean="0">
                <a:latin typeface="Times New Roman" pitchFamily="18" charset="0"/>
                <a:cs typeface="Times New Roman" pitchFamily="18" charset="0"/>
              </a:rPr>
              <a:t>Bu kriterlerin </a:t>
            </a:r>
            <a:r>
              <a:rPr lang="tr-TR" sz="1800" dirty="0" err="1" smtClean="0">
                <a:latin typeface="Times New Roman" pitchFamily="18" charset="0"/>
                <a:cs typeface="Times New Roman" pitchFamily="18" charset="0"/>
              </a:rPr>
              <a:t>önceliklendirmedeki</a:t>
            </a:r>
            <a:r>
              <a:rPr lang="tr-TR" sz="1800" dirty="0" smtClean="0">
                <a:latin typeface="Times New Roman" pitchFamily="18" charset="0"/>
                <a:cs typeface="Times New Roman" pitchFamily="18" charset="0"/>
              </a:rPr>
              <a:t> ağırlığının ne olacağına BT yönetim komitesinin karar vermesi en uygundur. </a:t>
            </a:r>
            <a:endParaRPr lang="tr-TR" sz="1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Ana Planın Oluşturulması</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15</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lgn="just">
              <a:buSzPct val="100000"/>
              <a:buFont typeface="Arial" pitchFamily="34" charset="0"/>
              <a:buChar char="•"/>
            </a:pPr>
            <a:r>
              <a:rPr lang="tr-TR" sz="2100" dirty="0" err="1" smtClean="0">
                <a:latin typeface="Times New Roman" pitchFamily="18" charset="0"/>
                <a:cs typeface="Times New Roman" pitchFamily="18" charset="0"/>
              </a:rPr>
              <a:t>Önceliklendirmeyi</a:t>
            </a:r>
            <a:r>
              <a:rPr lang="tr-TR" sz="2100" dirty="0" smtClean="0">
                <a:latin typeface="Times New Roman" pitchFamily="18" charset="0"/>
                <a:cs typeface="Times New Roman" pitchFamily="18" charset="0"/>
              </a:rPr>
              <a:t> alan </a:t>
            </a:r>
            <a:r>
              <a:rPr lang="tr-TR" sz="2100" dirty="0" err="1" smtClean="0">
                <a:latin typeface="Times New Roman" pitchFamily="18" charset="0"/>
                <a:cs typeface="Times New Roman" pitchFamily="18" charset="0"/>
              </a:rPr>
              <a:t>BT’nin</a:t>
            </a:r>
            <a:r>
              <a:rPr lang="tr-TR" sz="2100" dirty="0" smtClean="0">
                <a:latin typeface="Times New Roman" pitchFamily="18" charset="0"/>
                <a:cs typeface="Times New Roman" pitchFamily="18" charset="0"/>
              </a:rPr>
              <a:t> artık işi daha kolaylaşmıştır.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Eldeki kaynaklar ve becerilere uygun olarak en öncelikli projeden başlanarak projelere kaynak tahsisleri yapılır.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Projeler arasında kaynak çakışmaları olduğunda dikkate alınacak referans, yönetim komitesinin </a:t>
            </a:r>
            <a:r>
              <a:rPr lang="tr-TR" sz="2100" dirty="0" err="1" smtClean="0">
                <a:latin typeface="Times New Roman" pitchFamily="18" charset="0"/>
                <a:cs typeface="Times New Roman" pitchFamily="18" charset="0"/>
              </a:rPr>
              <a:t>önceliklendirmesidir</a:t>
            </a:r>
            <a:r>
              <a:rPr lang="tr-TR" sz="2100" dirty="0" smtClean="0">
                <a:latin typeface="Times New Roman" pitchFamily="18" charset="0"/>
                <a:cs typeface="Times New Roman" pitchFamily="18" charset="0"/>
              </a:rPr>
              <a:t>.</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Ana plan kabaca ay bazında projelerin başlangıç ve bitiş tarihlerini, aylar bazında kaynak dağılımlarını gösterir.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Kuyrukta bekleyen projeler için de ne zaman kaynak ayrılacağı ana planda belirtilir. </a:t>
            </a:r>
            <a:endParaRPr lang="tr-TR" sz="21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2800" i="1" dirty="0">
                <a:solidFill>
                  <a:srgbClr val="C00000"/>
                </a:solidFill>
                <a:latin typeface="Times New Roman" pitchFamily="18" charset="0"/>
                <a:cs typeface="Times New Roman" pitchFamily="18" charset="0"/>
              </a:rPr>
              <a:t>Proje Portföyünün </a:t>
            </a:r>
            <a:r>
              <a:rPr lang="tr-TR" sz="2800" i="1" dirty="0" smtClean="0">
                <a:solidFill>
                  <a:srgbClr val="C00000"/>
                </a:solidFill>
                <a:latin typeface="Times New Roman" pitchFamily="18" charset="0"/>
                <a:cs typeface="Times New Roman" pitchFamily="18" charset="0"/>
              </a:rPr>
              <a:t>İzlenmesi</a:t>
            </a:r>
            <a:endParaRPr lang="tr-TR" sz="28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16</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Kaynak tahsis edilen projelerin durumlarının proje portföy sponsorları tarafından yakından izlenmesi gerekir.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Böylelikle projeye ayrılan kaynakların etkin kullanımı denetlenebilir, risklerin tespiti ve zamanında önlem alınması sağlanabilir.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portföy yönetimi esnek ve hızlı önceliklendirme ve planlama imkanı sunar.</a:t>
            </a: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a:solidFill>
                  <a:srgbClr val="C00000"/>
                </a:solidFill>
                <a:latin typeface="Times New Roman" pitchFamily="18" charset="0"/>
                <a:cs typeface="Times New Roman" pitchFamily="18" charset="0"/>
              </a:rPr>
              <a:t>Tamamlanan </a:t>
            </a:r>
            <a:r>
              <a:rPr lang="tr-TR" sz="3200" i="1" dirty="0" smtClean="0">
                <a:solidFill>
                  <a:srgbClr val="C00000"/>
                </a:solidFill>
                <a:latin typeface="Times New Roman" pitchFamily="18" charset="0"/>
                <a:cs typeface="Times New Roman" pitchFamily="18" charset="0"/>
              </a:rPr>
              <a:t>Projelerin Değerlendirilmesi</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17</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Hayata geçen projelerin iş gerekçesinde öngörülen hedeflere ulaşıp ulaşmadığının değerlendirmesi önemlidir.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Bu değerlendirme BT yönetim komitesi tarafından belirli periyotlarda yapılabilir. </a:t>
            </a:r>
          </a:p>
          <a:p>
            <a:pPr algn="just">
              <a:buSzPct val="100000"/>
              <a:buNone/>
            </a:pPr>
            <a:endParaRPr lang="tr-TR" sz="400" dirty="0" smtClean="0">
              <a:latin typeface="Times New Roman" pitchFamily="18" charset="0"/>
              <a:cs typeface="Times New Roman" pitchFamily="18" charset="0"/>
            </a:endParaRPr>
          </a:p>
          <a:p>
            <a:pPr lvl="1" algn="just">
              <a:buSzPct val="100000"/>
              <a:buFont typeface="Times New Roman" pitchFamily="18" charset="0"/>
              <a:buChar char="-"/>
            </a:pPr>
            <a:r>
              <a:rPr lang="tr-TR" sz="1800" dirty="0" smtClean="0">
                <a:latin typeface="Times New Roman" pitchFamily="18" charset="0"/>
                <a:cs typeface="Times New Roman" pitchFamily="18" charset="0"/>
              </a:rPr>
              <a:t>Örneğin projenin hayata geçişini takiben 6 ay sonra yapılacak bir ölçüm, kaynakların ne kadar doğru kullanıldığını ortaya koyacaktır. </a:t>
            </a: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Bireysel Projelerin Değerlendirilmesi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3096"/>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Bireysel bir projenin fizibilite çalışması </a:t>
            </a:r>
            <a:r>
              <a:rPr lang="tr-TR" sz="2100" smtClean="0">
                <a:latin typeface="Times New Roman" pitchFamily="18" charset="0"/>
                <a:cs typeface="Times New Roman" pitchFamily="18" charset="0"/>
              </a:rPr>
              <a:t>yapılırken üç </a:t>
            </a:r>
            <a:r>
              <a:rPr lang="tr-TR" sz="2100" dirty="0" smtClean="0">
                <a:latin typeface="Times New Roman" pitchFamily="18" charset="0"/>
                <a:cs typeface="Times New Roman" pitchFamily="18" charset="0"/>
              </a:rPr>
              <a:t>yöntem kullanılır:</a:t>
            </a:r>
          </a:p>
          <a:p>
            <a:pPr algn="just">
              <a:buSzPct val="100000"/>
              <a:buNone/>
            </a:pPr>
            <a:endParaRPr lang="tr-TR" sz="500" dirty="0" smtClean="0">
              <a:latin typeface="Times New Roman" pitchFamily="18" charset="0"/>
              <a:cs typeface="Times New Roman" pitchFamily="18" charset="0"/>
            </a:endParaRPr>
          </a:p>
          <a:p>
            <a:pPr lvl="1" algn="just">
              <a:buClr>
                <a:schemeClr val="accent2"/>
              </a:buClr>
              <a:buSzPct val="100000"/>
              <a:buFont typeface="Times New Roman" pitchFamily="18" charset="0"/>
              <a:buChar char="-"/>
            </a:pPr>
            <a:r>
              <a:rPr lang="tr-TR" sz="2100" dirty="0" smtClean="0">
                <a:latin typeface="Times New Roman" pitchFamily="18" charset="0"/>
                <a:cs typeface="Times New Roman" pitchFamily="18" charset="0"/>
              </a:rPr>
              <a:t>Teknik değerlendirme (</a:t>
            </a:r>
            <a:r>
              <a:rPr lang="en-US" sz="2100" dirty="0" smtClean="0">
                <a:latin typeface="Times New Roman" pitchFamily="18" charset="0"/>
                <a:cs typeface="Times New Roman" pitchFamily="18" charset="0"/>
              </a:rPr>
              <a:t>technical assessment</a:t>
            </a:r>
            <a:r>
              <a:rPr lang="tr-TR" sz="2100" dirty="0" smtClean="0">
                <a:latin typeface="Times New Roman" pitchFamily="18" charset="0"/>
                <a:cs typeface="Times New Roman" pitchFamily="18" charset="0"/>
              </a:rPr>
              <a:t>)</a:t>
            </a:r>
          </a:p>
          <a:p>
            <a:pPr lvl="2" algn="just">
              <a:buSzPct val="100000"/>
              <a:buFont typeface="Wingdings" pitchFamily="2" charset="2"/>
              <a:buChar char="ü"/>
            </a:pPr>
            <a:r>
              <a:rPr lang="tr-TR" sz="1800" dirty="0" smtClean="0">
                <a:latin typeface="Times New Roman" pitchFamily="18" charset="0"/>
                <a:cs typeface="Times New Roman" pitchFamily="18" charset="0"/>
              </a:rPr>
              <a:t>Mevcut teknolojiler ile gerekli işlevselliğin başarılıp başarılamayacağının değerlendirilmesidir.</a:t>
            </a:r>
          </a:p>
          <a:p>
            <a:pPr lvl="2" algn="just">
              <a:buSzPct val="100000"/>
              <a:buNone/>
            </a:pPr>
            <a:endParaRPr lang="tr-TR" sz="500" dirty="0" smtClean="0">
              <a:latin typeface="Times New Roman" pitchFamily="18" charset="0"/>
              <a:cs typeface="Times New Roman" pitchFamily="18" charset="0"/>
            </a:endParaRPr>
          </a:p>
          <a:p>
            <a:pPr marL="627063" indent="-271463" algn="just">
              <a:buSzPct val="100000"/>
              <a:buFont typeface="Times New Roman" pitchFamily="18" charset="0"/>
              <a:buChar char="-"/>
            </a:pPr>
            <a:r>
              <a:rPr lang="tr-TR" sz="2100" dirty="0" smtClean="0">
                <a:latin typeface="Times New Roman" pitchFamily="18" charset="0"/>
                <a:cs typeface="Times New Roman" pitchFamily="18" charset="0"/>
              </a:rPr>
              <a:t>Maliyet-fayda analizi (</a:t>
            </a:r>
            <a:r>
              <a:rPr lang="en-US" sz="2100" dirty="0" smtClean="0">
                <a:latin typeface="Times New Roman" pitchFamily="18" charset="0"/>
                <a:cs typeface="Times New Roman" pitchFamily="18" charset="0"/>
              </a:rPr>
              <a:t>cost-benefit analysis</a:t>
            </a:r>
            <a:r>
              <a:rPr lang="tr-TR" sz="2100" dirty="0" smtClean="0">
                <a:latin typeface="Times New Roman" pitchFamily="18" charset="0"/>
                <a:cs typeface="Times New Roman" pitchFamily="18" charset="0"/>
              </a:rPr>
              <a:t>)</a:t>
            </a:r>
            <a:endParaRPr lang="tr-TR" sz="1800" dirty="0" smtClean="0">
              <a:latin typeface="Times New Roman" pitchFamily="18" charset="0"/>
              <a:cs typeface="Times New Roman" pitchFamily="18" charset="0"/>
            </a:endParaRPr>
          </a:p>
          <a:p>
            <a:pPr lvl="2" algn="just">
              <a:buSzPct val="100000"/>
              <a:buFont typeface="Wingdings" pitchFamily="2" charset="2"/>
              <a:buChar char="ü"/>
            </a:pPr>
            <a:r>
              <a:rPr lang="tr-TR" sz="1800" dirty="0" smtClean="0"/>
              <a:t>Alternatif  seçeneklerin, potansiyel faydalar ve olası maliyetler açısından değerlendirilmesini temel alan bir analiz yöntemidir.</a:t>
            </a:r>
          </a:p>
          <a:p>
            <a:pPr lvl="2" algn="just">
              <a:buSzPct val="100000"/>
              <a:buNone/>
            </a:pPr>
            <a:endParaRPr lang="tr-TR" sz="500" dirty="0" smtClean="0"/>
          </a:p>
          <a:p>
            <a:pPr marL="627063" indent="-271463" algn="just">
              <a:buSzPct val="100000"/>
              <a:buFont typeface="Times New Roman" pitchFamily="18" charset="0"/>
              <a:buChar char="-"/>
            </a:pPr>
            <a:r>
              <a:rPr lang="tr-TR" sz="2100" dirty="0" smtClean="0">
                <a:latin typeface="Times New Roman" pitchFamily="18" charset="0"/>
                <a:cs typeface="Times New Roman" pitchFamily="18" charset="0"/>
              </a:rPr>
              <a:t>Nakit akış tahmini (</a:t>
            </a:r>
            <a:r>
              <a:rPr lang="en-US" sz="2100" dirty="0" smtClean="0">
                <a:latin typeface="Times New Roman" pitchFamily="18" charset="0"/>
                <a:cs typeface="Times New Roman" pitchFamily="18" charset="0"/>
              </a:rPr>
              <a:t>cash flow forecasting</a:t>
            </a:r>
            <a:r>
              <a:rPr lang="tr-TR" sz="2100" dirty="0" smtClean="0">
                <a:latin typeface="Times New Roman" pitchFamily="18" charset="0"/>
                <a:cs typeface="Times New Roman" pitchFamily="18" charset="0"/>
              </a:rPr>
              <a:t>)</a:t>
            </a:r>
            <a:endParaRPr lang="tr-TR" sz="1800" dirty="0" smtClean="0"/>
          </a:p>
          <a:p>
            <a:pPr lvl="2" algn="just">
              <a:buSzPct val="100000"/>
              <a:buFont typeface="Wingdings" pitchFamily="2" charset="2"/>
              <a:buChar char="ü"/>
            </a:pPr>
            <a:r>
              <a:rPr lang="tr-TR" sz="1800" dirty="0" smtClean="0"/>
              <a:t>Proje süresince ortaya çıkacak gelir ve giderlerin nakit akışını gösteren bir tahminin yapılmasıdır.</a:t>
            </a:r>
            <a:endParaRPr lang="tr-TR" sz="1400" dirty="0" smtClean="0">
              <a:latin typeface="Times New Roman" pitchFamily="18" charset="0"/>
              <a:cs typeface="Times New Roman" pitchFamily="18" charset="0"/>
            </a:endParaRPr>
          </a:p>
          <a:p>
            <a:pPr lvl="2" algn="just">
              <a:buSzPct val="100000"/>
              <a:buNone/>
            </a:pPr>
            <a:endParaRPr lang="tr-TR" sz="500" dirty="0" smtClean="0"/>
          </a:p>
          <a:p>
            <a:pPr algn="just">
              <a:buSzPct val="100000"/>
              <a:buNone/>
            </a:pPr>
            <a:endParaRPr lang="tr-TR" sz="2100" dirty="0" smtClean="0"/>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Maliyet – Fayda Analizi</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19</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lgn="just">
              <a:buSzPct val="100000"/>
              <a:buFont typeface="Arial" pitchFamily="34" charset="0"/>
              <a:buChar char="•"/>
            </a:pPr>
            <a:r>
              <a:rPr lang="tr-TR" sz="2100" dirty="0" smtClean="0"/>
              <a:t>Ölçülebilir faydaları olan projeler için maliyet – fayda analizi proje değerlendirmesinin temel bir yapı taşıdır.</a:t>
            </a:r>
          </a:p>
          <a:p>
            <a:pPr algn="just">
              <a:buSzPct val="100000"/>
              <a:buNone/>
            </a:pPr>
            <a:endParaRPr lang="tr-TR" sz="500" dirty="0" smtClean="0"/>
          </a:p>
          <a:p>
            <a:pPr algn="just">
              <a:buSzPct val="100000"/>
              <a:buFont typeface="Arial" pitchFamily="34" charset="0"/>
              <a:buChar char="•"/>
            </a:pPr>
            <a:r>
              <a:rPr lang="tr-TR" sz="2100" dirty="0" smtClean="0"/>
              <a:t>Maliyet – fayda analizi, ilgili kesimlerin de görüşü alınarak çok sayıda seçenek arasından önerilen projenin olası faydalarını, maliyetlerini ve diğer etkilerini sistematik ve tutarlı bir şekilde ölçen bir karar alma sürecidir.</a:t>
            </a:r>
          </a:p>
          <a:p>
            <a:pPr algn="just">
              <a:buSzPct val="100000"/>
              <a:buNone/>
            </a:pPr>
            <a:endParaRPr lang="tr-TR" sz="500" dirty="0" smtClean="0"/>
          </a:p>
          <a:p>
            <a:pPr algn="just">
              <a:buSzPct val="100000"/>
              <a:buFont typeface="Arial" pitchFamily="34" charset="0"/>
              <a:buChar char="•"/>
            </a:pPr>
            <a:r>
              <a:rPr lang="tr-TR" sz="2100" dirty="0" smtClean="0"/>
              <a:t>Bu analiz sonucunda, önerilen projenin faydalarının maliyetlerinden fazla olması halinde benimsenmesi öngörülmektedir.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Maliyet – fayda</a:t>
            </a:r>
            <a:r>
              <a:rPr lang="tr-TR" sz="2100" dirty="0" smtClean="0"/>
              <a:t> analizi ile bir yatırım yapılıp yapılmayacağına karar verilir.</a:t>
            </a: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031318" cy="990600"/>
          </a:xfrm>
        </p:spPr>
        <p:txBody>
          <a:bodyPr>
            <a:normAutofit/>
          </a:bodyPr>
          <a:lstStyle/>
          <a:p>
            <a:pPr algn="ctr"/>
            <a:r>
              <a:rPr lang="tr-TR" sz="3600" b="1"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2. BÖLÜM</a:t>
            </a:r>
            <a:endParaRPr lang="tr-TR" sz="3600" b="1" dirty="0">
              <a:solidFill>
                <a:schemeClr val="accent1">
                  <a:lumMod val="50000"/>
                </a:schemeClr>
              </a:solidFill>
              <a:effectLst>
                <a:outerShdw blurRad="38100" dist="38100" dir="2700000" algn="tl">
                  <a:srgbClr val="000000">
                    <a:alpha val="43137"/>
                  </a:srgbClr>
                </a:outerShdw>
              </a:effectLst>
            </a:endParaRPr>
          </a:p>
        </p:txBody>
      </p:sp>
      <p:sp>
        <p:nvSpPr>
          <p:cNvPr id="4" name="2 İçerik Yer Tutucusu"/>
          <p:cNvSpPr>
            <a:spLocks noGrp="1"/>
          </p:cNvSpPr>
          <p:nvPr>
            <p:ph sz="quarter" idx="1"/>
          </p:nvPr>
        </p:nvSpPr>
        <p:spPr>
          <a:xfrm>
            <a:off x="571472" y="3068960"/>
            <a:ext cx="8081962" cy="1218436"/>
          </a:xfrm>
        </p:spPr>
        <p:txBody>
          <a:bodyPr>
            <a:normAutofit/>
          </a:bodyPr>
          <a:lstStyle/>
          <a:p>
            <a:pPr marL="0" indent="0" algn="ctr">
              <a:buNone/>
            </a:pPr>
            <a:r>
              <a:rPr lang="tr-TR" sz="3400" b="1" dirty="0" smtClean="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PROJE DEĞERLENDİRME </a:t>
            </a:r>
          </a:p>
          <a:p>
            <a:pPr marL="0" indent="0" algn="ctr">
              <a:buNone/>
            </a:pPr>
            <a:r>
              <a:rPr lang="tr-TR" sz="3400" b="1" dirty="0" smtClean="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ve PROGRAM YÖNETİMİ</a:t>
            </a:r>
            <a:endParaRPr lang="tr-TR" sz="3400" b="1" dirty="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6 Altbilgi Yer Tutucusu"/>
          <p:cNvSpPr>
            <a:spLocks noGrp="1"/>
          </p:cNvSpPr>
          <p:nvPr>
            <p:ph type="ftr" sz="quarter" idx="11"/>
          </p:nvPr>
        </p:nvSpPr>
        <p:spPr/>
        <p:txBody>
          <a:bodyPr/>
          <a:lstStyle/>
          <a:p>
            <a:r>
              <a:rPr lang="tr-TR" dirty="0" smtClean="0">
                <a:latin typeface="Times New Roman" pitchFamily="18" charset="0"/>
                <a:cs typeface="Times New Roman" pitchFamily="18" charset="0"/>
              </a:rPr>
              <a:t>YZM 403 - Yazılım Proje Yönetimi</a:t>
            </a:r>
            <a:endParaRPr lang="tr-TR"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a:t>
            </a:fld>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Maliyet – Fayda Analizi   </a:t>
            </a:r>
            <a:r>
              <a:rPr lang="tr-TR" sz="2000" i="1" dirty="0" smtClean="0">
                <a:solidFill>
                  <a:srgbClr val="C00000"/>
                </a:solidFill>
                <a:latin typeface="Times New Roman" pitchFamily="18" charset="0"/>
                <a:cs typeface="Times New Roman" pitchFamily="18" charset="0"/>
              </a:rPr>
              <a:t>(devam…)</a:t>
            </a:r>
            <a:endParaRPr lang="tr-TR" sz="28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20</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Maliyet – fayda analizi iki adımdan oluşur:</a:t>
            </a:r>
          </a:p>
          <a:p>
            <a:pPr algn="just">
              <a:buSzPct val="100000"/>
              <a:buNone/>
            </a:pPr>
            <a:endParaRPr lang="tr-TR" sz="500" dirty="0" smtClean="0">
              <a:latin typeface="Times New Roman" pitchFamily="18" charset="0"/>
              <a:cs typeface="Times New Roman" pitchFamily="18" charset="0"/>
            </a:endParaRPr>
          </a:p>
          <a:p>
            <a:pPr lvl="1" algn="just">
              <a:buSzPct val="100000"/>
              <a:buFontTx/>
              <a:buChar char="-"/>
            </a:pPr>
            <a:r>
              <a:rPr lang="tr-TR" sz="2100" dirty="0" smtClean="0"/>
              <a:t>Teslim edilen uygulamanın işletilmesi ve projenin yürütülmesi ile ilgili olarak bütün maliyetlerin ve faydaların tanımlanması;</a:t>
            </a:r>
          </a:p>
          <a:p>
            <a:pPr lvl="2" algn="just">
              <a:buSzPct val="100000"/>
              <a:buFont typeface="Wingdings" pitchFamily="2" charset="2"/>
              <a:buChar char="Ø"/>
            </a:pPr>
            <a:r>
              <a:rPr lang="tr-TR" sz="1800" dirty="0" smtClean="0"/>
              <a:t>Yeni sistemden beklenen faydalar ile geliştirme ve işletme maliyetlerini içerir.</a:t>
            </a:r>
          </a:p>
          <a:p>
            <a:pPr lvl="2" algn="just">
              <a:buSzPct val="100000"/>
              <a:buNone/>
            </a:pPr>
            <a:endParaRPr lang="tr-TR" sz="500" dirty="0" smtClean="0"/>
          </a:p>
          <a:p>
            <a:pPr lvl="1" algn="just">
              <a:buSzPct val="100000"/>
              <a:buFontTx/>
              <a:buChar char="-"/>
            </a:pPr>
            <a:r>
              <a:rPr lang="tr-TR" sz="2100" dirty="0" smtClean="0">
                <a:latin typeface="Times New Roman" pitchFamily="18" charset="0"/>
                <a:cs typeface="Times New Roman" pitchFamily="18" charset="0"/>
              </a:rPr>
              <a:t>Ortak birimler içindeki maliyetlerin ve faydaların açıklanması;</a:t>
            </a:r>
          </a:p>
          <a:p>
            <a:pPr lvl="2" algn="just">
              <a:buSzPct val="100000"/>
              <a:buFont typeface="Wingdings" pitchFamily="2" charset="2"/>
              <a:buChar char="Ø"/>
            </a:pPr>
            <a:r>
              <a:rPr lang="tr-TR" sz="1800" dirty="0" smtClean="0">
                <a:latin typeface="Times New Roman" pitchFamily="18" charset="0"/>
                <a:cs typeface="Times New Roman" pitchFamily="18" charset="0"/>
              </a:rPr>
              <a:t>Her maliyet ve fayda parasal olarak ifade edilmelidir.</a:t>
            </a:r>
          </a:p>
          <a:p>
            <a:pPr lvl="2" algn="just">
              <a:buSzPct val="100000"/>
              <a:buFont typeface="Wingdings" pitchFamily="2" charset="2"/>
              <a:buChar char="Ø"/>
            </a:pPr>
            <a:r>
              <a:rPr lang="tr-TR" sz="1800" dirty="0" smtClean="0"/>
              <a:t>Maliyetleri doğrudan parasal olarak ölçmek kolaydır. Bu aşağıdaki gibi kategorize edilebilir:</a:t>
            </a:r>
          </a:p>
          <a:p>
            <a:pPr lvl="3" algn="just">
              <a:buClr>
                <a:schemeClr val="accent2"/>
              </a:buClr>
              <a:buSzPct val="100000"/>
              <a:buFont typeface="Wingdings" pitchFamily="2" charset="2"/>
              <a:buChar char="ü"/>
            </a:pPr>
            <a:r>
              <a:rPr lang="tr-TR" sz="1600" dirty="0" smtClean="0">
                <a:latin typeface="Times New Roman" pitchFamily="18" charset="0"/>
                <a:cs typeface="Times New Roman" pitchFamily="18" charset="0"/>
              </a:rPr>
              <a:t>Geliştirme maliyetleri,</a:t>
            </a:r>
          </a:p>
          <a:p>
            <a:pPr lvl="3" algn="just">
              <a:buClr>
                <a:schemeClr val="accent2"/>
              </a:buClr>
              <a:buSzPct val="100000"/>
              <a:buFont typeface="Wingdings" pitchFamily="2" charset="2"/>
              <a:buChar char="ü"/>
            </a:pPr>
            <a:r>
              <a:rPr lang="tr-TR" sz="1600" dirty="0" smtClean="0">
                <a:latin typeface="Times New Roman" pitchFamily="18" charset="0"/>
                <a:cs typeface="Times New Roman" pitchFamily="18" charset="0"/>
              </a:rPr>
              <a:t>Kurulum maliyetleri,</a:t>
            </a:r>
          </a:p>
          <a:p>
            <a:pPr lvl="3" algn="just">
              <a:buClr>
                <a:schemeClr val="accent2"/>
              </a:buClr>
              <a:buSzPct val="100000"/>
              <a:buFont typeface="Wingdings" pitchFamily="2" charset="2"/>
              <a:buChar char="ü"/>
            </a:pPr>
            <a:r>
              <a:rPr lang="tr-TR" sz="1600" dirty="0" smtClean="0">
                <a:latin typeface="Times New Roman" pitchFamily="18" charset="0"/>
                <a:cs typeface="Times New Roman" pitchFamily="18" charset="0"/>
              </a:rPr>
              <a:t>İşletim maliyetleri.</a:t>
            </a:r>
          </a:p>
          <a:p>
            <a:pPr lvl="2" algn="just">
              <a:buSzPct val="100000"/>
              <a:buFont typeface="Wingdings" pitchFamily="2" charset="2"/>
              <a:buChar char="Ø"/>
            </a:pPr>
            <a:endParaRPr lang="tr-TR" sz="18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Nakit Akışı Tahmini </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21</a:t>
            </a:fld>
            <a:endParaRPr lang="tr-TR"/>
          </a:p>
        </p:txBody>
      </p:sp>
      <p:sp>
        <p:nvSpPr>
          <p:cNvPr id="5" name="4 İçerik Yer Tutucusu"/>
          <p:cNvSpPr>
            <a:spLocks noGrp="1"/>
          </p:cNvSpPr>
          <p:nvPr>
            <p:ph sz="quarter" idx="1"/>
          </p:nvPr>
        </p:nvSpPr>
        <p:spPr>
          <a:xfrm>
            <a:off x="612648" y="1600200"/>
            <a:ext cx="7991800" cy="4205064"/>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Bir projenin geliştirilmesi süresince, yazılım-donanım ücretleri, personel ücretleri gibi paralar harcanmaktadır.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Gelir ve gider dengesinin sağlanabilmesi için mutlaka projeye ilişkin nakit akış tahmininin yapılması gerekmektedir.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Projenin sağlıklı bir şekilde sürdürülebilmesi ve ihtiyaçların vaktinden önce giderilebilmesi için nakit akışının sağlanması önemlidir.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t>Proje kapsamına göre aylık, üç aylık ya da yıllık bazda nakit akışına ilişkin tahminler yapılmalıdır.</a:t>
            </a: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lvl="2" algn="just">
              <a:buSzPct val="100000"/>
              <a:buNone/>
            </a:pPr>
            <a:endParaRPr lang="tr-TR" sz="18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Nakit Akışı Tahmini</a:t>
            </a:r>
            <a:r>
              <a:rPr lang="tr-TR" sz="2800" i="1" dirty="0" smtClean="0">
                <a:solidFill>
                  <a:srgbClr val="C00000"/>
                </a:solidFill>
                <a:latin typeface="Times New Roman" pitchFamily="18" charset="0"/>
                <a:cs typeface="Times New Roman" pitchFamily="18" charset="0"/>
              </a:rPr>
              <a:t>   </a:t>
            </a:r>
            <a:r>
              <a:rPr lang="tr-TR" sz="2000" i="1" dirty="0" smtClean="0">
                <a:solidFill>
                  <a:srgbClr val="C00000"/>
                </a:solidFill>
                <a:latin typeface="Times New Roman" pitchFamily="18" charset="0"/>
                <a:cs typeface="Times New Roman" pitchFamily="18" charset="0"/>
              </a:rPr>
              <a:t>(devam…)</a:t>
            </a:r>
            <a:r>
              <a:rPr lang="tr-TR" sz="2800" i="1" dirty="0" smtClean="0">
                <a:solidFill>
                  <a:srgbClr val="C00000"/>
                </a:solidFill>
                <a:latin typeface="Times New Roman" pitchFamily="18" charset="0"/>
                <a:cs typeface="Times New Roman" pitchFamily="18" charset="0"/>
              </a:rPr>
              <a:t> </a:t>
            </a:r>
            <a:endParaRPr lang="tr-TR" sz="28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22</a:t>
            </a:fld>
            <a:endParaRPr lang="tr-TR"/>
          </a:p>
        </p:txBody>
      </p:sp>
      <p:sp>
        <p:nvSpPr>
          <p:cNvPr id="5" name="4 İçerik Yer Tutucusu"/>
          <p:cNvSpPr>
            <a:spLocks noGrp="1"/>
          </p:cNvSpPr>
          <p:nvPr>
            <p:ph sz="quarter" idx="1"/>
          </p:nvPr>
        </p:nvSpPr>
        <p:spPr>
          <a:xfrm>
            <a:off x="612648" y="1600200"/>
            <a:ext cx="7991800" cy="1900808"/>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Gelecek nakit akış tahmin edilirken, genellikle enflasyon etkileri göz ardı edilir. Enflasyon oranlarının tahmini, kararsız olma eğilimi göstermektedir. Ayrıca, enflasyondan dolayı gider artmışsa, oransal olarak gelir de artacaktır.</a:t>
            </a:r>
            <a:endParaRPr lang="tr-TR" sz="500" dirty="0" smtClean="0">
              <a:latin typeface="Times New Roman" pitchFamily="18" charset="0"/>
              <a:cs typeface="Times New Roman" pitchFamily="18" charset="0"/>
            </a:endParaRPr>
          </a:p>
          <a:p>
            <a:pPr lvl="2" algn="just">
              <a:buSzPct val="100000"/>
              <a:buNone/>
            </a:pPr>
            <a:endParaRPr lang="tr-TR" sz="18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1183856" y="3356992"/>
            <a:ext cx="6877687" cy="18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600" kern="1200" dirty="0">
                <a:solidFill>
                  <a:schemeClr val="tx2"/>
                </a:solidFill>
                <a:latin typeface="Times New Roman" pitchFamily="18" charset="0"/>
                <a:ea typeface="+mj-ea"/>
                <a:cs typeface="Times New Roman" pitchFamily="18" charset="0"/>
              </a:rPr>
              <a:t>Maliyet – Fayda Değerlendirme Teknikleri</a:t>
            </a: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23</a:t>
            </a:fld>
            <a:endParaRPr lang="tr-TR"/>
          </a:p>
        </p:txBody>
      </p:sp>
      <p:sp>
        <p:nvSpPr>
          <p:cNvPr id="5" name="4 İçerik Yer Tutucusu"/>
          <p:cNvSpPr>
            <a:spLocks noGrp="1"/>
          </p:cNvSpPr>
          <p:nvPr>
            <p:ph sz="quarter" idx="1"/>
          </p:nvPr>
        </p:nvSpPr>
        <p:spPr>
          <a:xfrm>
            <a:off x="612648" y="1600200"/>
            <a:ext cx="7959880" cy="1612776"/>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Projelerin karşılaştırılması için kullanılan birkaç teknik vardır.</a:t>
            </a:r>
          </a:p>
          <a:p>
            <a:pPr lvl="1" algn="just">
              <a:buSzPct val="100000"/>
              <a:buFont typeface="Arial" pitchFamily="34" charset="0"/>
              <a:buChar char="•"/>
            </a:pPr>
            <a:r>
              <a:rPr lang="tr-TR" sz="1800" dirty="0" smtClean="0">
                <a:latin typeface="Times New Roman" pitchFamily="18" charset="0"/>
                <a:cs typeface="Times New Roman" pitchFamily="18" charset="0"/>
              </a:rPr>
              <a:t>net kar, geri ödeme süresi, yatırım geri dönüşü, net bugünkü değer, içsel getiri oranı.</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Tabloda, dört proje için nakit akış tahminleri verilmiştir.</a:t>
            </a: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graphicFrame>
        <p:nvGraphicFramePr>
          <p:cNvPr id="7" name="6 Tablo"/>
          <p:cNvGraphicFramePr>
            <a:graphicFrameLocks noGrp="1"/>
          </p:cNvGraphicFramePr>
          <p:nvPr/>
        </p:nvGraphicFramePr>
        <p:xfrm>
          <a:off x="1475654" y="3442120"/>
          <a:ext cx="6048675" cy="2826256"/>
        </p:xfrm>
        <a:graphic>
          <a:graphicData uri="http://schemas.openxmlformats.org/drawingml/2006/table">
            <a:tbl>
              <a:tblPr firstRow="1" bandRow="1">
                <a:tableStyleId>{5C22544A-7EE6-4342-B048-85BDC9FD1C3A}</a:tableStyleId>
              </a:tblPr>
              <a:tblGrid>
                <a:gridCol w="1209735"/>
                <a:gridCol w="1209735"/>
                <a:gridCol w="1209735"/>
                <a:gridCol w="1209735"/>
                <a:gridCol w="1209735"/>
              </a:tblGrid>
              <a:tr h="353282">
                <a:tc>
                  <a:txBody>
                    <a:bodyPr/>
                    <a:lstStyle/>
                    <a:p>
                      <a:pPr algn="ctr"/>
                      <a:r>
                        <a:rPr lang="tr-TR" sz="1600" dirty="0" smtClean="0"/>
                        <a:t>Yıl</a:t>
                      </a:r>
                      <a:endParaRPr lang="tr-TR" sz="1600" dirty="0"/>
                    </a:p>
                  </a:txBody>
                  <a:tcPr/>
                </a:tc>
                <a:tc>
                  <a:txBody>
                    <a:bodyPr/>
                    <a:lstStyle/>
                    <a:p>
                      <a:pPr algn="r"/>
                      <a:r>
                        <a:rPr lang="tr-TR" sz="1600" dirty="0" smtClean="0"/>
                        <a:t>Proje 1</a:t>
                      </a:r>
                      <a:endParaRPr lang="tr-TR" sz="1600" dirty="0"/>
                    </a:p>
                  </a:txBody>
                  <a:tcPr/>
                </a:tc>
                <a:tc>
                  <a:txBody>
                    <a:bodyPr/>
                    <a:lstStyle/>
                    <a:p>
                      <a:pPr algn="r"/>
                      <a:r>
                        <a:rPr lang="tr-TR" sz="1600" dirty="0" smtClean="0"/>
                        <a:t>Proje 2</a:t>
                      </a:r>
                      <a:endParaRPr lang="tr-TR" sz="1600" dirty="0"/>
                    </a:p>
                  </a:txBody>
                  <a:tcPr/>
                </a:tc>
                <a:tc>
                  <a:txBody>
                    <a:bodyPr/>
                    <a:lstStyle/>
                    <a:p>
                      <a:pPr algn="r"/>
                      <a:r>
                        <a:rPr lang="tr-TR" sz="1600" dirty="0" smtClean="0"/>
                        <a:t>Proje 3</a:t>
                      </a:r>
                      <a:endParaRPr lang="tr-TR" sz="1600" dirty="0"/>
                    </a:p>
                  </a:txBody>
                  <a:tcPr/>
                </a:tc>
                <a:tc>
                  <a:txBody>
                    <a:bodyPr/>
                    <a:lstStyle/>
                    <a:p>
                      <a:pPr algn="r"/>
                      <a:r>
                        <a:rPr lang="tr-TR" sz="1600" dirty="0" smtClean="0"/>
                        <a:t>Proje 4</a:t>
                      </a:r>
                      <a:endParaRPr lang="tr-TR" sz="1600" dirty="0"/>
                    </a:p>
                  </a:txBody>
                  <a:tcPr/>
                </a:tc>
              </a:tr>
              <a:tr h="353282">
                <a:tc>
                  <a:txBody>
                    <a:bodyPr/>
                    <a:lstStyle/>
                    <a:p>
                      <a:pPr algn="ctr"/>
                      <a:r>
                        <a:rPr lang="tr-TR" sz="1600" dirty="0" smtClean="0"/>
                        <a:t>0</a:t>
                      </a:r>
                      <a:endParaRPr lang="tr-TR" sz="1600" dirty="0"/>
                    </a:p>
                  </a:txBody>
                  <a:tcPr/>
                </a:tc>
                <a:tc>
                  <a:txBody>
                    <a:bodyPr/>
                    <a:lstStyle/>
                    <a:p>
                      <a:pPr algn="r"/>
                      <a:r>
                        <a:rPr lang="tr-TR" sz="1600" dirty="0" smtClean="0"/>
                        <a:t>- 100.000</a:t>
                      </a:r>
                      <a:endParaRPr lang="tr-TR" sz="1600" dirty="0"/>
                    </a:p>
                  </a:txBody>
                  <a:tcPr/>
                </a:tc>
                <a:tc>
                  <a:txBody>
                    <a:bodyPr/>
                    <a:lstStyle/>
                    <a:p>
                      <a:pPr algn="r"/>
                      <a:r>
                        <a:rPr lang="tr-TR" sz="1600" dirty="0" smtClean="0"/>
                        <a:t>- 1.000.000</a:t>
                      </a:r>
                      <a:endParaRPr lang="tr-TR" sz="1600" dirty="0"/>
                    </a:p>
                  </a:txBody>
                  <a:tcPr/>
                </a:tc>
                <a:tc>
                  <a:txBody>
                    <a:bodyPr/>
                    <a:lstStyle/>
                    <a:p>
                      <a:pPr algn="r"/>
                      <a:r>
                        <a:rPr lang="tr-TR" sz="1600" dirty="0" smtClean="0"/>
                        <a:t>- 100.000</a:t>
                      </a:r>
                      <a:endParaRPr lang="tr-TR" sz="1600" dirty="0"/>
                    </a:p>
                  </a:txBody>
                  <a:tcPr/>
                </a:tc>
                <a:tc>
                  <a:txBody>
                    <a:bodyPr/>
                    <a:lstStyle/>
                    <a:p>
                      <a:pPr algn="r"/>
                      <a:r>
                        <a:rPr lang="tr-TR" sz="1600" dirty="0" smtClean="0"/>
                        <a:t>- 120.000</a:t>
                      </a:r>
                      <a:endParaRPr lang="tr-TR" sz="1600" dirty="0"/>
                    </a:p>
                  </a:txBody>
                  <a:tcPr/>
                </a:tc>
              </a:tr>
              <a:tr h="353282">
                <a:tc>
                  <a:txBody>
                    <a:bodyPr/>
                    <a:lstStyle/>
                    <a:p>
                      <a:pPr algn="ctr"/>
                      <a:r>
                        <a:rPr lang="tr-TR" sz="1600" dirty="0" smtClean="0"/>
                        <a:t>1</a:t>
                      </a:r>
                      <a:endParaRPr lang="tr-TR" sz="1600" dirty="0"/>
                    </a:p>
                  </a:txBody>
                  <a:tcPr/>
                </a:tc>
                <a:tc>
                  <a:txBody>
                    <a:bodyPr/>
                    <a:lstStyle/>
                    <a:p>
                      <a:pPr algn="r"/>
                      <a:r>
                        <a:rPr lang="tr-TR" sz="1600" dirty="0" smtClean="0"/>
                        <a:t>10.000</a:t>
                      </a:r>
                      <a:endParaRPr lang="tr-TR" sz="1600" dirty="0"/>
                    </a:p>
                  </a:txBody>
                  <a:tcPr/>
                </a:tc>
                <a:tc>
                  <a:txBody>
                    <a:bodyPr/>
                    <a:lstStyle/>
                    <a:p>
                      <a:pPr algn="r"/>
                      <a:r>
                        <a:rPr lang="tr-TR" sz="1600" dirty="0" smtClean="0"/>
                        <a:t>200.000</a:t>
                      </a:r>
                      <a:endParaRPr lang="tr-TR" sz="1600" dirty="0"/>
                    </a:p>
                  </a:txBody>
                  <a:tcPr/>
                </a:tc>
                <a:tc>
                  <a:txBody>
                    <a:bodyPr/>
                    <a:lstStyle/>
                    <a:p>
                      <a:pPr algn="r"/>
                      <a:r>
                        <a:rPr lang="tr-TR" sz="1600" dirty="0" smtClean="0"/>
                        <a:t>30.000</a:t>
                      </a:r>
                      <a:endParaRPr lang="tr-TR" sz="1600" dirty="0"/>
                    </a:p>
                  </a:txBody>
                  <a:tcPr/>
                </a:tc>
                <a:tc>
                  <a:txBody>
                    <a:bodyPr/>
                    <a:lstStyle/>
                    <a:p>
                      <a:pPr algn="r"/>
                      <a:r>
                        <a:rPr lang="tr-TR" sz="1600" dirty="0" smtClean="0"/>
                        <a:t>30.000</a:t>
                      </a:r>
                      <a:endParaRPr lang="tr-TR" sz="1600" dirty="0"/>
                    </a:p>
                  </a:txBody>
                  <a:tcPr/>
                </a:tc>
              </a:tr>
              <a:tr h="353282">
                <a:tc>
                  <a:txBody>
                    <a:bodyPr/>
                    <a:lstStyle/>
                    <a:p>
                      <a:pPr algn="ctr"/>
                      <a:r>
                        <a:rPr lang="tr-TR" sz="1600" dirty="0" smtClean="0"/>
                        <a:t>2</a:t>
                      </a:r>
                      <a:endParaRPr lang="tr-TR" sz="1600" dirty="0"/>
                    </a:p>
                  </a:txBody>
                  <a:tcPr/>
                </a:tc>
                <a:tc>
                  <a:txBody>
                    <a:bodyPr/>
                    <a:lstStyle/>
                    <a:p>
                      <a:pPr algn="r"/>
                      <a:r>
                        <a:rPr lang="tr-TR" sz="1600" dirty="0" smtClean="0"/>
                        <a:t>10.000</a:t>
                      </a:r>
                      <a:endParaRPr lang="tr-TR" sz="16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tr-TR" sz="1600" dirty="0" smtClean="0"/>
                        <a:t>200.000</a:t>
                      </a:r>
                    </a:p>
                  </a:txBody>
                  <a:tcPr/>
                </a:tc>
                <a:tc>
                  <a:txBody>
                    <a:bodyPr/>
                    <a:lstStyle/>
                    <a:p>
                      <a:pPr algn="r"/>
                      <a:r>
                        <a:rPr lang="tr-TR" sz="1600" dirty="0" smtClean="0"/>
                        <a:t>30.000</a:t>
                      </a:r>
                      <a:endParaRPr lang="tr-TR" sz="1600" dirty="0"/>
                    </a:p>
                  </a:txBody>
                  <a:tcPr/>
                </a:tc>
                <a:tc>
                  <a:txBody>
                    <a:bodyPr/>
                    <a:lstStyle/>
                    <a:p>
                      <a:pPr algn="r"/>
                      <a:r>
                        <a:rPr lang="tr-TR" sz="1600" dirty="0" smtClean="0"/>
                        <a:t>30.000</a:t>
                      </a:r>
                      <a:endParaRPr lang="tr-TR" sz="1600" dirty="0"/>
                    </a:p>
                  </a:txBody>
                  <a:tcPr/>
                </a:tc>
              </a:tr>
              <a:tr h="353282">
                <a:tc>
                  <a:txBody>
                    <a:bodyPr/>
                    <a:lstStyle/>
                    <a:p>
                      <a:pPr algn="ctr"/>
                      <a:r>
                        <a:rPr lang="tr-TR" sz="1600" dirty="0" smtClean="0"/>
                        <a:t>3</a:t>
                      </a:r>
                      <a:endParaRPr lang="tr-TR" sz="1600" dirty="0"/>
                    </a:p>
                  </a:txBody>
                  <a:tcPr/>
                </a:tc>
                <a:tc>
                  <a:txBody>
                    <a:bodyPr/>
                    <a:lstStyle/>
                    <a:p>
                      <a:pPr algn="r"/>
                      <a:r>
                        <a:rPr lang="tr-TR" sz="1600" dirty="0" smtClean="0"/>
                        <a:t>10.000</a:t>
                      </a:r>
                      <a:endParaRPr lang="tr-TR" sz="1600" dirty="0"/>
                    </a:p>
                  </a:txBody>
                  <a:tcPr/>
                </a:tc>
                <a:tc>
                  <a:txBody>
                    <a:bodyPr/>
                    <a:lstStyle/>
                    <a:p>
                      <a:pPr algn="r"/>
                      <a:r>
                        <a:rPr lang="tr-TR" sz="1600" dirty="0" smtClean="0"/>
                        <a:t>200.000</a:t>
                      </a:r>
                      <a:endParaRPr lang="tr-TR" sz="1600" dirty="0"/>
                    </a:p>
                  </a:txBody>
                  <a:tcPr/>
                </a:tc>
                <a:tc>
                  <a:txBody>
                    <a:bodyPr/>
                    <a:lstStyle/>
                    <a:p>
                      <a:pPr algn="r"/>
                      <a:r>
                        <a:rPr lang="tr-TR" sz="1600" dirty="0" smtClean="0"/>
                        <a:t>30.000</a:t>
                      </a:r>
                      <a:endParaRPr lang="tr-TR" sz="1600" dirty="0"/>
                    </a:p>
                  </a:txBody>
                  <a:tcPr/>
                </a:tc>
                <a:tc>
                  <a:txBody>
                    <a:bodyPr/>
                    <a:lstStyle/>
                    <a:p>
                      <a:pPr algn="r"/>
                      <a:r>
                        <a:rPr lang="tr-TR" sz="1600" dirty="0" smtClean="0"/>
                        <a:t>30.000</a:t>
                      </a:r>
                      <a:endParaRPr lang="tr-TR" sz="1600" dirty="0"/>
                    </a:p>
                  </a:txBody>
                  <a:tcPr/>
                </a:tc>
              </a:tr>
              <a:tr h="353282">
                <a:tc>
                  <a:txBody>
                    <a:bodyPr/>
                    <a:lstStyle/>
                    <a:p>
                      <a:pPr algn="ctr"/>
                      <a:r>
                        <a:rPr lang="tr-TR" sz="1600" dirty="0" smtClean="0"/>
                        <a:t>4</a:t>
                      </a:r>
                      <a:endParaRPr lang="tr-TR" sz="1600" dirty="0"/>
                    </a:p>
                  </a:txBody>
                  <a:tcPr/>
                </a:tc>
                <a:tc>
                  <a:txBody>
                    <a:bodyPr/>
                    <a:lstStyle/>
                    <a:p>
                      <a:pPr algn="r"/>
                      <a:r>
                        <a:rPr lang="tr-TR" sz="1600" dirty="0" smtClean="0"/>
                        <a:t>20.000</a:t>
                      </a:r>
                      <a:endParaRPr lang="tr-TR" sz="1600" dirty="0"/>
                    </a:p>
                  </a:txBody>
                  <a:tcPr/>
                </a:tc>
                <a:tc>
                  <a:txBody>
                    <a:bodyPr/>
                    <a:lstStyle/>
                    <a:p>
                      <a:pPr algn="r"/>
                      <a:r>
                        <a:rPr lang="tr-TR" sz="1600" dirty="0" smtClean="0"/>
                        <a:t>200.000</a:t>
                      </a:r>
                      <a:endParaRPr lang="tr-TR" sz="1600" dirty="0"/>
                    </a:p>
                  </a:txBody>
                  <a:tcPr/>
                </a:tc>
                <a:tc>
                  <a:txBody>
                    <a:bodyPr/>
                    <a:lstStyle/>
                    <a:p>
                      <a:pPr algn="r"/>
                      <a:r>
                        <a:rPr lang="tr-TR" sz="1600" dirty="0" smtClean="0"/>
                        <a:t>30.000</a:t>
                      </a:r>
                      <a:endParaRPr lang="tr-TR" sz="1600" dirty="0"/>
                    </a:p>
                  </a:txBody>
                  <a:tcPr/>
                </a:tc>
                <a:tc>
                  <a:txBody>
                    <a:bodyPr/>
                    <a:lstStyle/>
                    <a:p>
                      <a:pPr algn="r"/>
                      <a:r>
                        <a:rPr lang="tr-TR" sz="1600" dirty="0" smtClean="0"/>
                        <a:t>30.000</a:t>
                      </a:r>
                      <a:endParaRPr lang="tr-TR" sz="1600" dirty="0"/>
                    </a:p>
                  </a:txBody>
                  <a:tcPr/>
                </a:tc>
              </a:tr>
              <a:tr h="353282">
                <a:tc>
                  <a:txBody>
                    <a:bodyPr/>
                    <a:lstStyle/>
                    <a:p>
                      <a:pPr algn="ctr"/>
                      <a:r>
                        <a:rPr lang="tr-TR" sz="1600" dirty="0" smtClean="0"/>
                        <a:t>5</a:t>
                      </a:r>
                      <a:endParaRPr lang="tr-TR" sz="1600" dirty="0"/>
                    </a:p>
                  </a:txBody>
                  <a:tcPr/>
                </a:tc>
                <a:tc>
                  <a:txBody>
                    <a:bodyPr/>
                    <a:lstStyle/>
                    <a:p>
                      <a:pPr algn="r"/>
                      <a:r>
                        <a:rPr lang="tr-TR" sz="1600" dirty="0" smtClean="0"/>
                        <a:t>100.000</a:t>
                      </a:r>
                      <a:endParaRPr lang="tr-TR" sz="1600" dirty="0"/>
                    </a:p>
                  </a:txBody>
                  <a:tcPr/>
                </a:tc>
                <a:tc>
                  <a:txBody>
                    <a:bodyPr/>
                    <a:lstStyle/>
                    <a:p>
                      <a:pPr algn="r"/>
                      <a:r>
                        <a:rPr lang="tr-TR" sz="1600" dirty="0" smtClean="0"/>
                        <a:t>300.000</a:t>
                      </a:r>
                      <a:endParaRPr lang="tr-TR" sz="1600" dirty="0"/>
                    </a:p>
                  </a:txBody>
                  <a:tcPr/>
                </a:tc>
                <a:tc>
                  <a:txBody>
                    <a:bodyPr/>
                    <a:lstStyle/>
                    <a:p>
                      <a:pPr algn="r"/>
                      <a:r>
                        <a:rPr lang="tr-TR" sz="1600" dirty="0" smtClean="0"/>
                        <a:t>30.000</a:t>
                      </a:r>
                      <a:endParaRPr lang="tr-TR" sz="1600" dirty="0"/>
                    </a:p>
                  </a:txBody>
                  <a:tcPr/>
                </a:tc>
                <a:tc>
                  <a:txBody>
                    <a:bodyPr/>
                    <a:lstStyle/>
                    <a:p>
                      <a:pPr algn="r"/>
                      <a:r>
                        <a:rPr lang="tr-TR" sz="1600" dirty="0" smtClean="0"/>
                        <a:t>75.000</a:t>
                      </a:r>
                      <a:endParaRPr lang="tr-TR" sz="1600" dirty="0"/>
                    </a:p>
                  </a:txBody>
                  <a:tcPr/>
                </a:tc>
              </a:tr>
              <a:tr h="353282">
                <a:tc>
                  <a:txBody>
                    <a:bodyPr/>
                    <a:lstStyle/>
                    <a:p>
                      <a:pPr algn="ctr"/>
                      <a:endParaRPr lang="tr-TR" sz="1600" b="1" dirty="0"/>
                    </a:p>
                  </a:txBody>
                  <a:tcPr/>
                </a:tc>
                <a:tc>
                  <a:txBody>
                    <a:bodyPr/>
                    <a:lstStyle/>
                    <a:p>
                      <a:pPr algn="r"/>
                      <a:endParaRPr lang="tr-TR" sz="1600" b="1" dirty="0"/>
                    </a:p>
                  </a:txBody>
                  <a:tcPr/>
                </a:tc>
                <a:tc>
                  <a:txBody>
                    <a:bodyPr/>
                    <a:lstStyle/>
                    <a:p>
                      <a:pPr algn="r"/>
                      <a:endParaRPr lang="tr-TR" sz="1600" b="1" dirty="0"/>
                    </a:p>
                  </a:txBody>
                  <a:tcPr/>
                </a:tc>
                <a:tc>
                  <a:txBody>
                    <a:bodyPr/>
                    <a:lstStyle/>
                    <a:p>
                      <a:pPr algn="r"/>
                      <a:endParaRPr lang="tr-TR" sz="1600" b="1" dirty="0"/>
                    </a:p>
                  </a:txBody>
                  <a:tcPr/>
                </a:tc>
                <a:tc>
                  <a:txBody>
                    <a:bodyPr/>
                    <a:lstStyle/>
                    <a:p>
                      <a:pPr algn="r"/>
                      <a:endParaRPr lang="tr-TR" sz="1600" b="1"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Net Kar (</a:t>
            </a:r>
            <a:r>
              <a:rPr lang="en-US" sz="3200" i="1" dirty="0" smtClean="0">
                <a:solidFill>
                  <a:srgbClr val="C00000"/>
                </a:solidFill>
                <a:latin typeface="Times New Roman" pitchFamily="18" charset="0"/>
                <a:cs typeface="Times New Roman" pitchFamily="18" charset="0"/>
              </a:rPr>
              <a:t>Net Profit</a:t>
            </a:r>
            <a:r>
              <a:rPr lang="tr-TR" sz="3200" i="1" dirty="0" smtClean="0">
                <a:solidFill>
                  <a:srgbClr val="C00000"/>
                </a:solidFill>
                <a:latin typeface="Times New Roman" pitchFamily="18" charset="0"/>
                <a:cs typeface="Times New Roman" pitchFamily="18" charset="0"/>
              </a:rPr>
              <a:t>)</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24</a:t>
            </a:fld>
            <a:endParaRPr lang="tr-TR"/>
          </a:p>
        </p:txBody>
      </p:sp>
      <p:sp>
        <p:nvSpPr>
          <p:cNvPr id="5" name="4 İçerik Yer Tutucusu"/>
          <p:cNvSpPr>
            <a:spLocks noGrp="1"/>
          </p:cNvSpPr>
          <p:nvPr>
            <p:ph sz="quarter" idx="1"/>
          </p:nvPr>
        </p:nvSpPr>
        <p:spPr>
          <a:xfrm>
            <a:off x="612648" y="1600200"/>
            <a:ext cx="7959880" cy="4565104"/>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Bir projenin net karı, proje yaşam süresince harcanılan toplam maliyet ile elde edilen toplam gelir arasındaki farktır.</a:t>
            </a:r>
          </a:p>
          <a:p>
            <a:pPr algn="just">
              <a:buSzPct val="100000"/>
              <a:buNone/>
            </a:pPr>
            <a:endParaRPr lang="tr-TR" sz="500" dirty="0" smtClean="0">
              <a:latin typeface="Times New Roman" pitchFamily="18" charset="0"/>
              <a:cs typeface="Times New Roman" pitchFamily="18" charset="0"/>
            </a:endParaRPr>
          </a:p>
          <a:p>
            <a:pPr lvl="1" algn="just">
              <a:buSzPct val="100000"/>
              <a:buFontTx/>
              <a:buChar char="-"/>
            </a:pPr>
            <a:r>
              <a:rPr lang="tr-TR" sz="1900" dirty="0" smtClean="0">
                <a:latin typeface="Times New Roman" pitchFamily="18" charset="0"/>
                <a:cs typeface="Times New Roman" pitchFamily="18" charset="0"/>
              </a:rPr>
              <a:t>Tabloya dönersek, en büyük net kar Proje 2’de elde edilmiştir. Ancak, bu büyük bir yatırım pahasınadır. Aslında, yatırım yapmak için </a:t>
            </a:r>
            <a:r>
              <a:rPr lang="tr-TR" sz="1900" dirty="0" smtClean="0"/>
              <a:t>£</a:t>
            </a:r>
            <a:r>
              <a:rPr lang="tr-TR" sz="1900" dirty="0" smtClean="0">
                <a:latin typeface="Times New Roman" pitchFamily="18" charset="0"/>
                <a:cs typeface="Times New Roman" pitchFamily="18" charset="0"/>
              </a:rPr>
              <a:t>1m’a sahipsek, diğer üç projenin tamamını üstlenebilir ve daha fazla net kar elde edebiliriz. </a:t>
            </a:r>
          </a:p>
          <a:p>
            <a:pPr algn="just">
              <a:buSzPct val="100000"/>
              <a:buFontTx/>
              <a:buChar char="-"/>
            </a:pPr>
            <a:endParaRPr lang="tr-TR" sz="300" dirty="0" smtClean="0">
              <a:latin typeface="Times New Roman" pitchFamily="18" charset="0"/>
              <a:cs typeface="Times New Roman" pitchFamily="18" charset="0"/>
            </a:endParaRPr>
          </a:p>
          <a:p>
            <a:pPr lvl="1" algn="just">
              <a:buSzPct val="100000"/>
              <a:buFontTx/>
              <a:buChar char="-"/>
            </a:pPr>
            <a:r>
              <a:rPr lang="tr-TR" sz="1900" dirty="0" smtClean="0"/>
              <a:t>Proje 1 ve Proje 3’ün net katı £50.000’tur ve dolayısıyla bu seçim kriterine göre aynı ölçüde tercih edilebilir durumdadırlar. Proje 3’te gelirin çoğunluğu kullanım ömrünün sonuna doğru elde edilirken, Proje 1’in kullanım ömrü boyunca düzenli bir gelir elde edilmektedir.</a:t>
            </a: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Net Kar (</a:t>
            </a:r>
            <a:r>
              <a:rPr lang="en-US" sz="3200" i="1" dirty="0" smtClean="0">
                <a:solidFill>
                  <a:srgbClr val="C00000"/>
                </a:solidFill>
                <a:latin typeface="Times New Roman" pitchFamily="18" charset="0"/>
                <a:cs typeface="Times New Roman" pitchFamily="18" charset="0"/>
              </a:rPr>
              <a:t>Net Profit</a:t>
            </a:r>
            <a:r>
              <a:rPr lang="tr-TR" sz="3200" i="1" dirty="0" smtClean="0">
                <a:solidFill>
                  <a:srgbClr val="C00000"/>
                </a:solidFill>
                <a:latin typeface="Times New Roman" pitchFamily="18" charset="0"/>
                <a:cs typeface="Times New Roman" pitchFamily="18" charset="0"/>
              </a:rPr>
              <a:t>)       </a:t>
            </a:r>
            <a:r>
              <a:rPr lang="tr-TR" sz="2000" i="1" dirty="0" smtClean="0">
                <a:solidFill>
                  <a:srgbClr val="C00000"/>
                </a:solidFill>
                <a:latin typeface="Times New Roman" pitchFamily="18" charset="0"/>
                <a:cs typeface="Times New Roman" pitchFamily="18" charset="0"/>
              </a:rPr>
              <a:t>(devam…)</a:t>
            </a:r>
            <a:endParaRPr lang="tr-TR" sz="28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25</a:t>
            </a:fld>
            <a:endParaRPr lang="tr-TR"/>
          </a:p>
        </p:txBody>
      </p:sp>
      <p:sp>
        <p:nvSpPr>
          <p:cNvPr id="5" name="4 İçerik Yer Tutucusu"/>
          <p:cNvSpPr>
            <a:spLocks noGrp="1"/>
          </p:cNvSpPr>
          <p:nvPr>
            <p:ph sz="quarter" idx="1"/>
          </p:nvPr>
        </p:nvSpPr>
        <p:spPr>
          <a:xfrm>
            <a:off x="3286116" y="1600200"/>
            <a:ext cx="5286412" cy="2900370"/>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Yıl</a:t>
            </a:r>
            <a:r>
              <a:rPr lang="en-GB" sz="2100" i="1" dirty="0" smtClean="0">
                <a:solidFill>
                  <a:srgbClr val="0000FF"/>
                </a:solidFill>
                <a:latin typeface="Times New Roman" pitchFamily="18" charset="0"/>
                <a:cs typeface="Times New Roman" pitchFamily="18" charset="0"/>
              </a:rPr>
              <a:t> </a:t>
            </a:r>
            <a:r>
              <a:rPr lang="tr-TR" sz="2100" i="1" dirty="0" smtClean="0">
                <a:solidFill>
                  <a:srgbClr val="0000FF"/>
                </a:solidFill>
                <a:latin typeface="Times New Roman" pitchFamily="18" charset="0"/>
                <a:cs typeface="Times New Roman" pitchFamily="18" charset="0"/>
                <a:sym typeface="Wingdings" pitchFamily="2" charset="2"/>
              </a:rPr>
              <a:t> </a:t>
            </a:r>
            <a:r>
              <a:rPr lang="en-GB" sz="2100" i="1" dirty="0" smtClean="0">
                <a:solidFill>
                  <a:srgbClr val="0000FF"/>
                </a:solidFill>
                <a:latin typeface="Times New Roman" pitchFamily="18" charset="0"/>
                <a:cs typeface="Times New Roman" pitchFamily="18" charset="0"/>
              </a:rPr>
              <a:t>0</a:t>
            </a:r>
            <a:r>
              <a:rPr lang="tr-TR" sz="2100" i="1" dirty="0" smtClean="0">
                <a:solidFill>
                  <a:srgbClr val="0000FF"/>
                </a:solidFill>
                <a:latin typeface="Times New Roman" pitchFamily="18" charset="0"/>
                <a:cs typeface="Times New Roman" pitchFamily="18" charset="0"/>
              </a:rPr>
              <a:t> : sistem yürürlüğe girmeden önceki maliyeti belirtir.</a:t>
            </a:r>
          </a:p>
          <a:p>
            <a:pPr algn="just">
              <a:buSzPct val="100000"/>
              <a:buNone/>
            </a:pPr>
            <a:endParaRPr lang="tr-TR" sz="500" i="1" dirty="0" smtClean="0">
              <a:solidFill>
                <a:srgbClr val="0000FF"/>
              </a:solidFill>
              <a:latin typeface="Times New Roman" pitchFamily="18" charset="0"/>
              <a:cs typeface="Times New Roman" pitchFamily="18" charset="0"/>
            </a:endParaRPr>
          </a:p>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Nakit Akış;</a:t>
            </a:r>
            <a:r>
              <a:rPr lang="en-GB" sz="2100" i="1" dirty="0" smtClean="0">
                <a:solidFill>
                  <a:srgbClr val="0000FF"/>
                </a:solidFill>
                <a:latin typeface="Times New Roman" pitchFamily="18" charset="0"/>
                <a:cs typeface="Times New Roman" pitchFamily="18" charset="0"/>
              </a:rPr>
              <a:t> </a:t>
            </a:r>
            <a:r>
              <a:rPr lang="tr-TR" sz="2100" i="1" dirty="0" smtClean="0">
                <a:solidFill>
                  <a:srgbClr val="0000FF"/>
                </a:solidFill>
                <a:latin typeface="Times New Roman" pitchFamily="18" charset="0"/>
                <a:cs typeface="Times New Roman" pitchFamily="18" charset="0"/>
              </a:rPr>
              <a:t>gelir ve gideri belirtir.</a:t>
            </a:r>
          </a:p>
          <a:p>
            <a:pPr algn="just">
              <a:buSzPct val="100000"/>
              <a:buNone/>
            </a:pPr>
            <a:endParaRPr lang="tr-TR" sz="500" i="1" dirty="0" smtClean="0">
              <a:solidFill>
                <a:srgbClr val="0000FF"/>
              </a:solidFill>
              <a:latin typeface="Times New Roman" pitchFamily="18" charset="0"/>
              <a:cs typeface="Times New Roman" pitchFamily="18" charset="0"/>
            </a:endParaRPr>
          </a:p>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Net Kar; uygulamanın kullanım süresi boyunca elde edilen nakit akışına ait</a:t>
            </a:r>
            <a:r>
              <a:rPr lang="en-GB" sz="2100" i="1" dirty="0" smtClean="0">
                <a:solidFill>
                  <a:srgbClr val="0000FF"/>
                </a:solidFill>
                <a:latin typeface="Times New Roman" pitchFamily="18" charset="0"/>
                <a:cs typeface="Times New Roman" pitchFamily="18" charset="0"/>
              </a:rPr>
              <a:t> </a:t>
            </a:r>
            <a:r>
              <a:rPr lang="tr-TR" sz="2100" i="1" dirty="0" smtClean="0">
                <a:solidFill>
                  <a:srgbClr val="0000FF"/>
                </a:solidFill>
                <a:latin typeface="Times New Roman" pitchFamily="18" charset="0"/>
                <a:cs typeface="Times New Roman" pitchFamily="18" charset="0"/>
              </a:rPr>
              <a:t>bir veridir.</a:t>
            </a:r>
            <a:endParaRPr lang="en-GB" sz="2100" i="1" dirty="0" smtClean="0">
              <a:solidFill>
                <a:srgbClr val="0000FF"/>
              </a:solidFill>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graphicFrame>
        <p:nvGraphicFramePr>
          <p:cNvPr id="6" name="5 Tablo"/>
          <p:cNvGraphicFramePr>
            <a:graphicFrameLocks noGrp="1"/>
          </p:cNvGraphicFramePr>
          <p:nvPr/>
        </p:nvGraphicFramePr>
        <p:xfrm>
          <a:off x="588318" y="1693588"/>
          <a:ext cx="2419470" cy="2826256"/>
        </p:xfrm>
        <a:graphic>
          <a:graphicData uri="http://schemas.openxmlformats.org/drawingml/2006/table">
            <a:tbl>
              <a:tblPr firstRow="1" bandRow="1">
                <a:tableStyleId>{93296810-A885-4BE3-A3E7-6D5BEEA58F35}</a:tableStyleId>
              </a:tblPr>
              <a:tblGrid>
                <a:gridCol w="1209735"/>
                <a:gridCol w="1209735"/>
              </a:tblGrid>
              <a:tr h="353282">
                <a:tc>
                  <a:txBody>
                    <a:bodyPr/>
                    <a:lstStyle/>
                    <a:p>
                      <a:pPr algn="ctr"/>
                      <a:r>
                        <a:rPr lang="tr-TR" sz="1600" dirty="0" smtClean="0"/>
                        <a:t>Yıl</a:t>
                      </a:r>
                      <a:endParaRPr lang="tr-TR" sz="1600" dirty="0"/>
                    </a:p>
                  </a:txBody>
                  <a:tcPr/>
                </a:tc>
                <a:tc>
                  <a:txBody>
                    <a:bodyPr/>
                    <a:lstStyle/>
                    <a:p>
                      <a:pPr algn="r"/>
                      <a:r>
                        <a:rPr lang="tr-TR" sz="1600" dirty="0" smtClean="0"/>
                        <a:t>Nakit Akış</a:t>
                      </a:r>
                      <a:endParaRPr lang="tr-TR" sz="1600" dirty="0"/>
                    </a:p>
                  </a:txBody>
                  <a:tcPr/>
                </a:tc>
              </a:tr>
              <a:tr h="353282">
                <a:tc>
                  <a:txBody>
                    <a:bodyPr/>
                    <a:lstStyle/>
                    <a:p>
                      <a:pPr algn="ctr"/>
                      <a:r>
                        <a:rPr lang="tr-TR" sz="1600" dirty="0" smtClean="0"/>
                        <a:t>0</a:t>
                      </a:r>
                      <a:endParaRPr lang="tr-TR" sz="1600" dirty="0"/>
                    </a:p>
                  </a:txBody>
                  <a:tcPr/>
                </a:tc>
                <a:tc>
                  <a:txBody>
                    <a:bodyPr/>
                    <a:lstStyle/>
                    <a:p>
                      <a:pPr algn="r"/>
                      <a:r>
                        <a:rPr lang="tr-TR" sz="1600" dirty="0" smtClean="0"/>
                        <a:t>- 100.000</a:t>
                      </a:r>
                      <a:endParaRPr lang="tr-TR" sz="1600" dirty="0"/>
                    </a:p>
                  </a:txBody>
                  <a:tcPr/>
                </a:tc>
              </a:tr>
              <a:tr h="353282">
                <a:tc>
                  <a:txBody>
                    <a:bodyPr/>
                    <a:lstStyle/>
                    <a:p>
                      <a:pPr algn="ctr"/>
                      <a:r>
                        <a:rPr lang="tr-TR" sz="1600" dirty="0" smtClean="0"/>
                        <a:t>1</a:t>
                      </a:r>
                      <a:endParaRPr lang="tr-TR" sz="1600" dirty="0"/>
                    </a:p>
                  </a:txBody>
                  <a:tcPr/>
                </a:tc>
                <a:tc>
                  <a:txBody>
                    <a:bodyPr/>
                    <a:lstStyle/>
                    <a:p>
                      <a:pPr algn="r"/>
                      <a:r>
                        <a:rPr lang="tr-TR" sz="1600" dirty="0" smtClean="0"/>
                        <a:t>10.000</a:t>
                      </a:r>
                      <a:endParaRPr lang="tr-TR" sz="1600" dirty="0"/>
                    </a:p>
                  </a:txBody>
                  <a:tcPr/>
                </a:tc>
              </a:tr>
              <a:tr h="353282">
                <a:tc>
                  <a:txBody>
                    <a:bodyPr/>
                    <a:lstStyle/>
                    <a:p>
                      <a:pPr algn="ctr"/>
                      <a:r>
                        <a:rPr lang="tr-TR" sz="1600" dirty="0" smtClean="0"/>
                        <a:t>2</a:t>
                      </a:r>
                      <a:endParaRPr lang="tr-TR" sz="1600" dirty="0"/>
                    </a:p>
                  </a:txBody>
                  <a:tcPr/>
                </a:tc>
                <a:tc>
                  <a:txBody>
                    <a:bodyPr/>
                    <a:lstStyle/>
                    <a:p>
                      <a:pPr algn="r"/>
                      <a:r>
                        <a:rPr lang="tr-TR" sz="1600" dirty="0" smtClean="0"/>
                        <a:t>10.000</a:t>
                      </a:r>
                      <a:endParaRPr lang="tr-TR" sz="1600" dirty="0"/>
                    </a:p>
                  </a:txBody>
                  <a:tcPr/>
                </a:tc>
              </a:tr>
              <a:tr h="353282">
                <a:tc>
                  <a:txBody>
                    <a:bodyPr/>
                    <a:lstStyle/>
                    <a:p>
                      <a:pPr algn="ctr"/>
                      <a:r>
                        <a:rPr lang="tr-TR" sz="1600" dirty="0" smtClean="0"/>
                        <a:t>3</a:t>
                      </a:r>
                      <a:endParaRPr lang="tr-TR" sz="1600" dirty="0"/>
                    </a:p>
                  </a:txBody>
                  <a:tcPr/>
                </a:tc>
                <a:tc>
                  <a:txBody>
                    <a:bodyPr/>
                    <a:lstStyle/>
                    <a:p>
                      <a:pPr algn="r"/>
                      <a:r>
                        <a:rPr lang="tr-TR" sz="1600" dirty="0" smtClean="0"/>
                        <a:t>10.000</a:t>
                      </a:r>
                      <a:endParaRPr lang="tr-TR" sz="1600" dirty="0"/>
                    </a:p>
                  </a:txBody>
                  <a:tcPr/>
                </a:tc>
              </a:tr>
              <a:tr h="353282">
                <a:tc>
                  <a:txBody>
                    <a:bodyPr/>
                    <a:lstStyle/>
                    <a:p>
                      <a:pPr algn="ctr"/>
                      <a:r>
                        <a:rPr lang="tr-TR" sz="1600" dirty="0" smtClean="0"/>
                        <a:t>4</a:t>
                      </a:r>
                      <a:endParaRPr lang="tr-TR" sz="1600" dirty="0"/>
                    </a:p>
                  </a:txBody>
                  <a:tcPr/>
                </a:tc>
                <a:tc>
                  <a:txBody>
                    <a:bodyPr/>
                    <a:lstStyle/>
                    <a:p>
                      <a:pPr algn="r"/>
                      <a:r>
                        <a:rPr lang="tr-TR" sz="1600" dirty="0" smtClean="0"/>
                        <a:t>20.000</a:t>
                      </a:r>
                      <a:endParaRPr lang="tr-TR" sz="1600" dirty="0"/>
                    </a:p>
                  </a:txBody>
                  <a:tcPr/>
                </a:tc>
              </a:tr>
              <a:tr h="353282">
                <a:tc>
                  <a:txBody>
                    <a:bodyPr/>
                    <a:lstStyle/>
                    <a:p>
                      <a:pPr algn="ctr"/>
                      <a:r>
                        <a:rPr lang="tr-TR" sz="1600" dirty="0" smtClean="0"/>
                        <a:t>5</a:t>
                      </a:r>
                      <a:endParaRPr lang="tr-TR" sz="1600" dirty="0"/>
                    </a:p>
                  </a:txBody>
                  <a:tcPr/>
                </a:tc>
                <a:tc>
                  <a:txBody>
                    <a:bodyPr/>
                    <a:lstStyle/>
                    <a:p>
                      <a:pPr algn="r"/>
                      <a:r>
                        <a:rPr lang="tr-TR" sz="1600" dirty="0" smtClean="0"/>
                        <a:t>100.000</a:t>
                      </a:r>
                      <a:endParaRPr lang="tr-TR" sz="1600" dirty="0"/>
                    </a:p>
                  </a:txBody>
                  <a:tcPr/>
                </a:tc>
              </a:tr>
              <a:tr h="353282">
                <a:tc>
                  <a:txBody>
                    <a:bodyPr/>
                    <a:lstStyle/>
                    <a:p>
                      <a:pPr algn="ctr"/>
                      <a:r>
                        <a:rPr lang="tr-TR" sz="1600" b="1" dirty="0" smtClean="0"/>
                        <a:t>Net Kar</a:t>
                      </a:r>
                      <a:endParaRPr lang="tr-TR" sz="1600" b="1" dirty="0"/>
                    </a:p>
                  </a:txBody>
                  <a:tcPr/>
                </a:tc>
                <a:tc>
                  <a:txBody>
                    <a:bodyPr/>
                    <a:lstStyle/>
                    <a:p>
                      <a:pPr algn="r"/>
                      <a:r>
                        <a:rPr lang="tr-TR" sz="1600" b="1" dirty="0" smtClean="0"/>
                        <a:t>50.000</a:t>
                      </a:r>
                      <a:endParaRPr lang="tr-TR" sz="1600" b="1"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Geri Ödeme Süresi (</a:t>
            </a:r>
            <a:r>
              <a:rPr lang="en-US" sz="3200" i="1" dirty="0" smtClean="0">
                <a:solidFill>
                  <a:srgbClr val="C00000"/>
                </a:solidFill>
                <a:latin typeface="Times New Roman" pitchFamily="18" charset="0"/>
                <a:cs typeface="Times New Roman" pitchFamily="18" charset="0"/>
              </a:rPr>
              <a:t>Payback Period</a:t>
            </a:r>
            <a:r>
              <a:rPr lang="tr-TR" sz="3200" i="1" dirty="0" smtClean="0">
                <a:solidFill>
                  <a:srgbClr val="C00000"/>
                </a:solidFill>
                <a:latin typeface="Times New Roman" pitchFamily="18" charset="0"/>
                <a:cs typeface="Times New Roman" pitchFamily="18" charset="0"/>
              </a:rPr>
              <a:t>)</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26</a:t>
            </a:fld>
            <a:endParaRPr lang="tr-TR"/>
          </a:p>
        </p:txBody>
      </p:sp>
      <p:sp>
        <p:nvSpPr>
          <p:cNvPr id="5" name="4 İçerik Yer Tutucusu"/>
          <p:cNvSpPr>
            <a:spLocks noGrp="1"/>
          </p:cNvSpPr>
          <p:nvPr>
            <p:ph sz="quarter" idx="1"/>
          </p:nvPr>
        </p:nvSpPr>
        <p:spPr>
          <a:xfrm>
            <a:off x="612648" y="1600200"/>
            <a:ext cx="7959880" cy="4565104"/>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Geri ödeme süresi, ilk yatırım geri ödemesi ya da kar ve zararın eşit olduğu durumlar için alınan zamandır.</a:t>
            </a:r>
          </a:p>
          <a:p>
            <a:pPr algn="just">
              <a:buSzPct val="100000"/>
              <a:buNone/>
            </a:pPr>
            <a:endParaRPr lang="tr-TR" sz="500" dirty="0" smtClean="0">
              <a:latin typeface="Times New Roman" pitchFamily="18" charset="0"/>
              <a:cs typeface="Times New Roman" pitchFamily="18" charset="0"/>
            </a:endParaRPr>
          </a:p>
          <a:p>
            <a:pPr lvl="1" algn="just">
              <a:buSzPct val="100000"/>
              <a:buFontTx/>
              <a:buChar char="-"/>
            </a:pPr>
            <a:r>
              <a:rPr lang="tr-TR" sz="1900" dirty="0" smtClean="0"/>
              <a:t>Çoğunlukla, bir organizasyon bütünüyle proje süresini kısaltacağını varsayarak en kısa geri ödeme süresini seçecektir.</a:t>
            </a:r>
          </a:p>
          <a:p>
            <a:pPr lvl="1" algn="just">
              <a:buSzPct val="100000"/>
              <a:buNone/>
            </a:pPr>
            <a:endParaRPr lang="tr-TR" sz="500" dirty="0" smtClean="0">
              <a:latin typeface="Times New Roman" pitchFamily="18" charset="0"/>
              <a:cs typeface="Times New Roman" pitchFamily="18" charset="0"/>
            </a:endParaRPr>
          </a:p>
          <a:p>
            <a:pPr lvl="1" algn="just">
              <a:buSzPct val="100000"/>
              <a:buFontTx/>
              <a:buChar char="-"/>
            </a:pPr>
            <a:r>
              <a:rPr lang="tr-TR" sz="1900" dirty="0" smtClean="0">
                <a:latin typeface="Times New Roman" pitchFamily="18" charset="0"/>
                <a:cs typeface="Times New Roman" pitchFamily="18" charset="0"/>
              </a:rPr>
              <a:t>Geri ödeme süresinin avantajı hesaplanmasının basit olması ve özellikle küçük tahmin hatalarına karşı duyarlı olmamasıdır.</a:t>
            </a:r>
          </a:p>
          <a:p>
            <a:pPr lvl="1" algn="just">
              <a:buSzPct val="100000"/>
              <a:buNone/>
            </a:pPr>
            <a:endParaRPr lang="tr-TR" sz="500" dirty="0" smtClean="0">
              <a:latin typeface="Times New Roman" pitchFamily="18" charset="0"/>
              <a:cs typeface="Times New Roman" pitchFamily="18" charset="0"/>
            </a:endParaRPr>
          </a:p>
          <a:p>
            <a:pPr lvl="1" algn="just">
              <a:buSzPct val="100000"/>
              <a:buFontTx/>
              <a:buChar char="-"/>
            </a:pPr>
            <a:r>
              <a:rPr lang="tr-TR" sz="1900" dirty="0" smtClean="0"/>
              <a:t>Bir seçim tekniği olarak geri ödeme süresinin dezavantajı projenin genel karlılığı göz ardı edilir.</a:t>
            </a:r>
          </a:p>
          <a:p>
            <a:pPr lvl="2" algn="just">
              <a:buSzPct val="100000"/>
              <a:buFont typeface="Wingdings" pitchFamily="2" charset="2"/>
              <a:buChar char="§"/>
            </a:pPr>
            <a:r>
              <a:rPr lang="tr-TR" sz="1900" dirty="0" smtClean="0">
                <a:latin typeface="Times New Roman" pitchFamily="18" charset="0"/>
                <a:cs typeface="Times New Roman" pitchFamily="18" charset="0"/>
              </a:rPr>
              <a:t>Proje 3’ten daha karlı olan proje 2 ve 4 göz ardı edilmiştir.</a:t>
            </a:r>
          </a:p>
          <a:p>
            <a:pPr lvl="1" algn="just">
              <a:buSzPct val="100000"/>
              <a:buFontTx/>
              <a:buChar char="-"/>
            </a:pPr>
            <a:endParaRPr lang="tr-TR" sz="1900" dirty="0" smtClean="0">
              <a:latin typeface="Times New Roman" pitchFamily="18" charset="0"/>
              <a:cs typeface="Times New Roman" pitchFamily="18" charset="0"/>
            </a:endParaRPr>
          </a:p>
          <a:p>
            <a:pPr lvl="1" algn="just">
              <a:buSzPct val="100000"/>
              <a:buFontTx/>
              <a:buChar char="-"/>
            </a:pPr>
            <a:endParaRPr lang="tr-TR" sz="19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Geri Ödeme Süresi (</a:t>
            </a:r>
            <a:r>
              <a:rPr lang="en-US" sz="3200" i="1" dirty="0" smtClean="0">
                <a:solidFill>
                  <a:srgbClr val="C00000"/>
                </a:solidFill>
                <a:latin typeface="Times New Roman" pitchFamily="18" charset="0"/>
                <a:cs typeface="Times New Roman" pitchFamily="18" charset="0"/>
              </a:rPr>
              <a:t>Payback Period</a:t>
            </a:r>
            <a:r>
              <a:rPr lang="tr-TR" sz="3200" i="1" dirty="0" smtClean="0">
                <a:solidFill>
                  <a:srgbClr val="C00000"/>
                </a:solidFill>
                <a:latin typeface="Times New Roman" pitchFamily="18" charset="0"/>
                <a:cs typeface="Times New Roman" pitchFamily="18" charset="0"/>
              </a:rPr>
              <a:t>)</a:t>
            </a:r>
            <a:r>
              <a:rPr lang="tr-TR" sz="2800" i="1" dirty="0" smtClean="0">
                <a:solidFill>
                  <a:srgbClr val="C00000"/>
                </a:solidFill>
                <a:latin typeface="Times New Roman" pitchFamily="18" charset="0"/>
                <a:cs typeface="Times New Roman" pitchFamily="18" charset="0"/>
              </a:rPr>
              <a:t>      </a:t>
            </a:r>
            <a:r>
              <a:rPr lang="tr-TR" sz="2000" i="1" dirty="0" smtClean="0">
                <a:solidFill>
                  <a:srgbClr val="C00000"/>
                </a:solidFill>
                <a:latin typeface="Times New Roman" pitchFamily="18" charset="0"/>
                <a:cs typeface="Times New Roman" pitchFamily="18" charset="0"/>
              </a:rPr>
              <a:t>(devam…)</a:t>
            </a:r>
            <a:endParaRPr lang="tr-TR" sz="28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27</a:t>
            </a:fld>
            <a:endParaRPr lang="tr-TR"/>
          </a:p>
        </p:txBody>
      </p:sp>
      <p:sp>
        <p:nvSpPr>
          <p:cNvPr id="5" name="4 İçerik Yer Tutucusu"/>
          <p:cNvSpPr>
            <a:spLocks noGrp="1"/>
          </p:cNvSpPr>
          <p:nvPr>
            <p:ph sz="quarter" idx="1"/>
          </p:nvPr>
        </p:nvSpPr>
        <p:spPr>
          <a:xfrm>
            <a:off x="4500562" y="1633892"/>
            <a:ext cx="4071966" cy="2686056"/>
          </a:xfrm>
        </p:spPr>
        <p:txBody>
          <a:bodyPr>
            <a:normAutofit/>
          </a:bodyPr>
          <a:lstStyle/>
          <a:p>
            <a:pPr marL="342900" indent="-342900" algn="just">
              <a:spcBef>
                <a:spcPct val="20000"/>
              </a:spcBef>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Geri ödeme süresini, giderler üzerinden bir gelir fazlalığı yani bir birikim elde etmek üzere gereken zaman olarak ta ifade edebiliriz.</a:t>
            </a:r>
            <a:endParaRPr lang="en-GB" sz="2100" i="1" dirty="0" smtClean="0">
              <a:solidFill>
                <a:srgbClr val="0000FF"/>
              </a:solidFill>
              <a:latin typeface="Times New Roman" pitchFamily="18" charset="0"/>
              <a:cs typeface="Times New Roman" pitchFamily="18" charset="0"/>
            </a:endParaRPr>
          </a:p>
          <a:p>
            <a:pPr algn="just">
              <a:buSzPct val="100000"/>
              <a:buFont typeface="Arial" pitchFamily="34" charset="0"/>
              <a:buChar char="•"/>
            </a:pPr>
            <a:endParaRPr lang="tr-TR" sz="1900" dirty="0" smtClean="0">
              <a:latin typeface="Times New Roman" pitchFamily="18" charset="0"/>
              <a:cs typeface="Times New Roman" pitchFamily="18" charset="0"/>
            </a:endParaRPr>
          </a:p>
          <a:p>
            <a:pPr lvl="1" algn="just">
              <a:buSzPct val="100000"/>
              <a:buFontTx/>
              <a:buChar char="-"/>
            </a:pPr>
            <a:endParaRPr lang="tr-TR" sz="19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graphicFrame>
        <p:nvGraphicFramePr>
          <p:cNvPr id="7" name="6 Tablo"/>
          <p:cNvGraphicFramePr>
            <a:graphicFrameLocks noGrp="1"/>
          </p:cNvGraphicFramePr>
          <p:nvPr/>
        </p:nvGraphicFramePr>
        <p:xfrm>
          <a:off x="585605" y="1717686"/>
          <a:ext cx="3629205" cy="2472974"/>
        </p:xfrm>
        <a:graphic>
          <a:graphicData uri="http://schemas.openxmlformats.org/drawingml/2006/table">
            <a:tbl>
              <a:tblPr firstRow="1" bandRow="1">
                <a:tableStyleId>{93296810-A885-4BE3-A3E7-6D5BEEA58F35}</a:tableStyleId>
              </a:tblPr>
              <a:tblGrid>
                <a:gridCol w="1209735"/>
                <a:gridCol w="1209735"/>
                <a:gridCol w="1209735"/>
              </a:tblGrid>
              <a:tr h="353282">
                <a:tc>
                  <a:txBody>
                    <a:bodyPr/>
                    <a:lstStyle/>
                    <a:p>
                      <a:pPr algn="ctr"/>
                      <a:r>
                        <a:rPr lang="tr-TR" sz="1600" dirty="0" smtClean="0"/>
                        <a:t>Yıl</a:t>
                      </a:r>
                      <a:endParaRPr lang="tr-TR" sz="1600" dirty="0"/>
                    </a:p>
                  </a:txBody>
                  <a:tcPr/>
                </a:tc>
                <a:tc>
                  <a:txBody>
                    <a:bodyPr/>
                    <a:lstStyle/>
                    <a:p>
                      <a:pPr algn="r"/>
                      <a:r>
                        <a:rPr lang="tr-TR" sz="1600" dirty="0" smtClean="0"/>
                        <a:t>Nakit Akış</a:t>
                      </a:r>
                      <a:endParaRPr lang="tr-TR" sz="1600" dirty="0"/>
                    </a:p>
                  </a:txBody>
                  <a:tcPr/>
                </a:tc>
                <a:tc>
                  <a:txBody>
                    <a:bodyPr/>
                    <a:lstStyle/>
                    <a:p>
                      <a:pPr algn="r"/>
                      <a:r>
                        <a:rPr lang="tr-TR" sz="1600" dirty="0" smtClean="0"/>
                        <a:t>Birikim</a:t>
                      </a:r>
                      <a:endParaRPr lang="tr-TR" sz="1600" dirty="0"/>
                    </a:p>
                  </a:txBody>
                  <a:tcPr/>
                </a:tc>
              </a:tr>
              <a:tr h="353282">
                <a:tc>
                  <a:txBody>
                    <a:bodyPr/>
                    <a:lstStyle/>
                    <a:p>
                      <a:pPr algn="ctr"/>
                      <a:r>
                        <a:rPr lang="tr-TR" sz="1600" dirty="0" smtClean="0"/>
                        <a:t>0</a:t>
                      </a:r>
                      <a:endParaRPr lang="tr-TR" sz="1600" dirty="0"/>
                    </a:p>
                  </a:txBody>
                  <a:tcPr/>
                </a:tc>
                <a:tc>
                  <a:txBody>
                    <a:bodyPr/>
                    <a:lstStyle/>
                    <a:p>
                      <a:pPr algn="r"/>
                      <a:r>
                        <a:rPr lang="tr-TR" sz="1600" dirty="0" smtClean="0"/>
                        <a:t>- 100.000</a:t>
                      </a:r>
                      <a:endParaRPr lang="tr-TR" sz="1600" dirty="0"/>
                    </a:p>
                  </a:txBody>
                  <a:tcPr/>
                </a:tc>
                <a:tc>
                  <a:txBody>
                    <a:bodyPr/>
                    <a:lstStyle/>
                    <a:p>
                      <a:pPr algn="r"/>
                      <a:r>
                        <a:rPr lang="tr-TR" sz="1600" dirty="0" smtClean="0"/>
                        <a:t>- 100.000</a:t>
                      </a:r>
                      <a:endParaRPr lang="tr-TR" sz="1600" dirty="0"/>
                    </a:p>
                  </a:txBody>
                  <a:tcPr/>
                </a:tc>
              </a:tr>
              <a:tr h="353282">
                <a:tc>
                  <a:txBody>
                    <a:bodyPr/>
                    <a:lstStyle/>
                    <a:p>
                      <a:pPr algn="ctr"/>
                      <a:r>
                        <a:rPr lang="tr-TR" sz="1600" dirty="0" smtClean="0"/>
                        <a:t>1</a:t>
                      </a:r>
                      <a:endParaRPr lang="tr-TR" sz="1600" dirty="0"/>
                    </a:p>
                  </a:txBody>
                  <a:tcPr/>
                </a:tc>
                <a:tc>
                  <a:txBody>
                    <a:bodyPr/>
                    <a:lstStyle/>
                    <a:p>
                      <a:pPr algn="r"/>
                      <a:r>
                        <a:rPr lang="tr-TR" sz="1600" dirty="0" smtClean="0"/>
                        <a:t>10.000</a:t>
                      </a:r>
                      <a:endParaRPr lang="tr-TR" sz="16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tr-TR" sz="1600" dirty="0" smtClean="0"/>
                        <a:t>- 90.000</a:t>
                      </a:r>
                    </a:p>
                  </a:txBody>
                  <a:tcPr/>
                </a:tc>
              </a:tr>
              <a:tr h="353282">
                <a:tc>
                  <a:txBody>
                    <a:bodyPr/>
                    <a:lstStyle/>
                    <a:p>
                      <a:pPr algn="ctr"/>
                      <a:r>
                        <a:rPr lang="tr-TR" sz="1600" dirty="0" smtClean="0"/>
                        <a:t>2</a:t>
                      </a:r>
                      <a:endParaRPr lang="tr-TR" sz="1600" dirty="0"/>
                    </a:p>
                  </a:txBody>
                  <a:tcPr/>
                </a:tc>
                <a:tc>
                  <a:txBody>
                    <a:bodyPr/>
                    <a:lstStyle/>
                    <a:p>
                      <a:pPr algn="r"/>
                      <a:r>
                        <a:rPr lang="tr-TR" sz="1600" dirty="0" smtClean="0"/>
                        <a:t>10.000</a:t>
                      </a:r>
                      <a:endParaRPr lang="tr-TR" sz="16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tr-TR" sz="1600" dirty="0" smtClean="0"/>
                        <a:t>- 80.000</a:t>
                      </a:r>
                    </a:p>
                  </a:txBody>
                  <a:tcPr/>
                </a:tc>
              </a:tr>
              <a:tr h="353282">
                <a:tc>
                  <a:txBody>
                    <a:bodyPr/>
                    <a:lstStyle/>
                    <a:p>
                      <a:pPr algn="ctr"/>
                      <a:r>
                        <a:rPr lang="tr-TR" sz="1600" dirty="0" smtClean="0"/>
                        <a:t>3</a:t>
                      </a:r>
                      <a:endParaRPr lang="tr-TR" sz="1600" dirty="0"/>
                    </a:p>
                  </a:txBody>
                  <a:tcPr/>
                </a:tc>
                <a:tc>
                  <a:txBody>
                    <a:bodyPr/>
                    <a:lstStyle/>
                    <a:p>
                      <a:pPr algn="r"/>
                      <a:r>
                        <a:rPr lang="tr-TR" sz="1600" dirty="0" smtClean="0"/>
                        <a:t>10.000</a:t>
                      </a:r>
                      <a:endParaRPr lang="tr-TR" sz="16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tr-TR" sz="1600" dirty="0" smtClean="0"/>
                        <a:t>- 70.000</a:t>
                      </a:r>
                    </a:p>
                  </a:txBody>
                  <a:tcPr/>
                </a:tc>
              </a:tr>
              <a:tr h="353282">
                <a:tc>
                  <a:txBody>
                    <a:bodyPr/>
                    <a:lstStyle/>
                    <a:p>
                      <a:pPr algn="ctr"/>
                      <a:r>
                        <a:rPr lang="tr-TR" sz="1600" dirty="0" smtClean="0"/>
                        <a:t>4</a:t>
                      </a:r>
                      <a:endParaRPr lang="tr-TR" sz="1600" dirty="0"/>
                    </a:p>
                  </a:txBody>
                  <a:tcPr/>
                </a:tc>
                <a:tc>
                  <a:txBody>
                    <a:bodyPr/>
                    <a:lstStyle/>
                    <a:p>
                      <a:pPr algn="r"/>
                      <a:r>
                        <a:rPr lang="tr-TR" sz="1600" dirty="0" smtClean="0"/>
                        <a:t>20.000</a:t>
                      </a:r>
                      <a:endParaRPr lang="tr-TR" sz="16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tr-TR" sz="1600" dirty="0" smtClean="0"/>
                        <a:t>- 50.000</a:t>
                      </a:r>
                    </a:p>
                  </a:txBody>
                  <a:tcPr/>
                </a:tc>
              </a:tr>
              <a:tr h="353282">
                <a:tc>
                  <a:txBody>
                    <a:bodyPr/>
                    <a:lstStyle/>
                    <a:p>
                      <a:pPr algn="ctr"/>
                      <a:r>
                        <a:rPr lang="tr-TR" sz="1600" dirty="0" smtClean="0"/>
                        <a:t>5</a:t>
                      </a:r>
                      <a:endParaRPr lang="tr-TR" sz="1600" dirty="0"/>
                    </a:p>
                  </a:txBody>
                  <a:tcPr/>
                </a:tc>
                <a:tc>
                  <a:txBody>
                    <a:bodyPr/>
                    <a:lstStyle/>
                    <a:p>
                      <a:pPr algn="r"/>
                      <a:r>
                        <a:rPr lang="tr-TR" sz="1600" dirty="0" smtClean="0"/>
                        <a:t>100.000</a:t>
                      </a:r>
                      <a:endParaRPr lang="tr-TR" sz="1600" dirty="0"/>
                    </a:p>
                  </a:txBody>
                  <a:tcPr/>
                </a:tc>
                <a:tc>
                  <a:txBody>
                    <a:bodyPr/>
                    <a:lstStyle/>
                    <a:p>
                      <a:pPr algn="r"/>
                      <a:r>
                        <a:rPr lang="tr-TR" sz="1600" dirty="0" smtClean="0"/>
                        <a:t>50.000</a:t>
                      </a:r>
                      <a:endParaRPr lang="tr-TR" sz="16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000" i="1" dirty="0" smtClean="0">
                <a:solidFill>
                  <a:srgbClr val="C00000"/>
                </a:solidFill>
                <a:latin typeface="Times New Roman" pitchFamily="18" charset="0"/>
                <a:cs typeface="Times New Roman" pitchFamily="18" charset="0"/>
              </a:rPr>
              <a:t>Yatırım Geri Dönüşü (</a:t>
            </a:r>
            <a:r>
              <a:rPr lang="en-US" sz="3000" i="1" dirty="0" smtClean="0">
                <a:solidFill>
                  <a:srgbClr val="C00000"/>
                </a:solidFill>
                <a:latin typeface="Times New Roman" pitchFamily="18" charset="0"/>
                <a:cs typeface="Times New Roman" pitchFamily="18" charset="0"/>
              </a:rPr>
              <a:t>Return on Investment</a:t>
            </a:r>
            <a:r>
              <a:rPr lang="tr-TR" sz="3000" i="1" dirty="0" smtClean="0">
                <a:solidFill>
                  <a:srgbClr val="C00000"/>
                </a:solidFill>
                <a:latin typeface="Times New Roman" pitchFamily="18" charset="0"/>
                <a:cs typeface="Times New Roman" pitchFamily="18" charset="0"/>
              </a:rPr>
              <a:t> – ROI)</a:t>
            </a:r>
            <a:endParaRPr lang="tr-TR" sz="30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28</a:t>
            </a:fld>
            <a:endParaRPr lang="tr-TR"/>
          </a:p>
        </p:txBody>
      </p:sp>
      <p:sp>
        <p:nvSpPr>
          <p:cNvPr id="5" name="4 İçerik Yer Tutucusu"/>
          <p:cNvSpPr>
            <a:spLocks noGrp="1"/>
          </p:cNvSpPr>
          <p:nvPr>
            <p:ph sz="quarter" idx="1"/>
          </p:nvPr>
        </p:nvSpPr>
        <p:spPr>
          <a:xfrm>
            <a:off x="612648" y="1600200"/>
            <a:ext cx="7959880" cy="2116832"/>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Basit Getiri Oranı (</a:t>
            </a:r>
            <a:r>
              <a:rPr lang="en-US" sz="2100" i="1" dirty="0" smtClean="0">
                <a:solidFill>
                  <a:srgbClr val="0000FF"/>
                </a:solidFill>
                <a:latin typeface="Times New Roman" pitchFamily="18" charset="0"/>
                <a:cs typeface="Times New Roman" pitchFamily="18" charset="0"/>
              </a:rPr>
              <a:t>Accounting Rate of Return </a:t>
            </a:r>
            <a:r>
              <a:rPr lang="tr-TR" sz="2100" i="1" dirty="0" smtClean="0">
                <a:solidFill>
                  <a:srgbClr val="0000FF"/>
                </a:solidFill>
                <a:latin typeface="Times New Roman" pitchFamily="18" charset="0"/>
                <a:cs typeface="Times New Roman" pitchFamily="18" charset="0"/>
              </a:rPr>
              <a:t>- ARR) olarak ta bilinen, Yatırım Geri Dönüşü (ROI), gerekli yatırımın net karlılığını karşılaştırmak için bir yol sağlar.</a:t>
            </a:r>
          </a:p>
          <a:p>
            <a:pPr algn="just">
              <a:buSzPct val="100000"/>
              <a:buNone/>
            </a:pPr>
            <a:endParaRPr lang="tr-TR" sz="500" dirty="0" smtClean="0">
              <a:latin typeface="Times New Roman" pitchFamily="18" charset="0"/>
              <a:cs typeface="Times New Roman" pitchFamily="18" charset="0"/>
            </a:endParaRPr>
          </a:p>
          <a:p>
            <a:pPr lvl="1" algn="just">
              <a:buSzPct val="100000"/>
              <a:buFontTx/>
              <a:buChar char="-"/>
            </a:pPr>
            <a:r>
              <a:rPr lang="tr-TR" sz="1900" dirty="0" smtClean="0"/>
              <a:t>Yatırım Geri Dönüşünü (ROI) hesaplamak için kullanılan formül üzerinde bazı farklılıklar vardır, ama yaygın olarak kullanılanı:</a:t>
            </a:r>
          </a:p>
          <a:p>
            <a:pPr lvl="1" algn="just">
              <a:buSzPct val="100000"/>
              <a:buNone/>
            </a:pPr>
            <a:endParaRPr lang="tr-TR" sz="19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1" name="Picture 3"/>
          <p:cNvPicPr>
            <a:picLocks noChangeAspect="1" noChangeArrowheads="1"/>
          </p:cNvPicPr>
          <p:nvPr/>
        </p:nvPicPr>
        <p:blipFill>
          <a:blip r:embed="rId3" cstate="print"/>
          <a:srcRect/>
          <a:stretch>
            <a:fillRect/>
          </a:stretch>
        </p:blipFill>
        <p:spPr bwMode="auto">
          <a:xfrm>
            <a:off x="2656822" y="3714752"/>
            <a:ext cx="3844828" cy="6901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000" i="1" dirty="0" smtClean="0">
                <a:solidFill>
                  <a:srgbClr val="C00000"/>
                </a:solidFill>
                <a:latin typeface="Times New Roman" pitchFamily="18" charset="0"/>
                <a:cs typeface="Times New Roman" pitchFamily="18" charset="0"/>
              </a:rPr>
              <a:t>Yatırım Geri Dönüşü (</a:t>
            </a:r>
            <a:r>
              <a:rPr lang="en-US" sz="3000" i="1" dirty="0" smtClean="0">
                <a:solidFill>
                  <a:srgbClr val="C00000"/>
                </a:solidFill>
                <a:latin typeface="Times New Roman" pitchFamily="18" charset="0"/>
                <a:cs typeface="Times New Roman" pitchFamily="18" charset="0"/>
              </a:rPr>
              <a:t>Return on Investment</a:t>
            </a:r>
            <a:r>
              <a:rPr lang="tr-TR" sz="3000" i="1" dirty="0" smtClean="0">
                <a:solidFill>
                  <a:srgbClr val="C00000"/>
                </a:solidFill>
                <a:latin typeface="Times New Roman" pitchFamily="18" charset="0"/>
                <a:cs typeface="Times New Roman" pitchFamily="18" charset="0"/>
              </a:rPr>
              <a:t> – ROI)</a:t>
            </a:r>
            <a:endParaRPr lang="tr-TR" sz="30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29</a:t>
            </a:fld>
            <a:endParaRPr lang="tr-T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1" name="Picture 3"/>
          <p:cNvPicPr>
            <a:picLocks noChangeAspect="1" noChangeArrowheads="1"/>
          </p:cNvPicPr>
          <p:nvPr/>
        </p:nvPicPr>
        <p:blipFill>
          <a:blip r:embed="rId3" cstate="print"/>
          <a:srcRect/>
          <a:stretch>
            <a:fillRect/>
          </a:stretch>
        </p:blipFill>
        <p:spPr bwMode="auto">
          <a:xfrm>
            <a:off x="3482760" y="3060442"/>
            <a:ext cx="3987704" cy="715820"/>
          </a:xfrm>
          <a:prstGeom prst="rect">
            <a:avLst/>
          </a:prstGeom>
          <a:noFill/>
          <a:ln w="9525">
            <a:noFill/>
            <a:miter lim="800000"/>
            <a:headEnd/>
            <a:tailEnd/>
          </a:ln>
        </p:spPr>
      </p:pic>
      <p:graphicFrame>
        <p:nvGraphicFramePr>
          <p:cNvPr id="8" name="7 Tablo"/>
          <p:cNvGraphicFramePr>
            <a:graphicFrameLocks noGrp="1"/>
          </p:cNvGraphicFramePr>
          <p:nvPr/>
        </p:nvGraphicFramePr>
        <p:xfrm>
          <a:off x="588318" y="1693588"/>
          <a:ext cx="2419470" cy="2826256"/>
        </p:xfrm>
        <a:graphic>
          <a:graphicData uri="http://schemas.openxmlformats.org/drawingml/2006/table">
            <a:tbl>
              <a:tblPr firstRow="1" bandRow="1">
                <a:tableStyleId>{93296810-A885-4BE3-A3E7-6D5BEEA58F35}</a:tableStyleId>
              </a:tblPr>
              <a:tblGrid>
                <a:gridCol w="1209735"/>
                <a:gridCol w="1209735"/>
              </a:tblGrid>
              <a:tr h="353282">
                <a:tc>
                  <a:txBody>
                    <a:bodyPr/>
                    <a:lstStyle/>
                    <a:p>
                      <a:pPr algn="ctr"/>
                      <a:r>
                        <a:rPr lang="tr-TR" sz="1600" dirty="0" smtClean="0"/>
                        <a:t>Yıl</a:t>
                      </a:r>
                      <a:endParaRPr lang="tr-TR" sz="1600" dirty="0"/>
                    </a:p>
                  </a:txBody>
                  <a:tcPr/>
                </a:tc>
                <a:tc>
                  <a:txBody>
                    <a:bodyPr/>
                    <a:lstStyle/>
                    <a:p>
                      <a:pPr algn="r"/>
                      <a:r>
                        <a:rPr lang="tr-TR" sz="1600" dirty="0" smtClean="0"/>
                        <a:t>Nakit Akış</a:t>
                      </a:r>
                      <a:endParaRPr lang="tr-TR" sz="1600" dirty="0"/>
                    </a:p>
                  </a:txBody>
                  <a:tcPr/>
                </a:tc>
              </a:tr>
              <a:tr h="353282">
                <a:tc>
                  <a:txBody>
                    <a:bodyPr/>
                    <a:lstStyle/>
                    <a:p>
                      <a:pPr algn="ctr"/>
                      <a:r>
                        <a:rPr lang="tr-TR" sz="1600" dirty="0" smtClean="0"/>
                        <a:t>0</a:t>
                      </a:r>
                      <a:endParaRPr lang="tr-TR" sz="1600" dirty="0"/>
                    </a:p>
                  </a:txBody>
                  <a:tcPr/>
                </a:tc>
                <a:tc>
                  <a:txBody>
                    <a:bodyPr/>
                    <a:lstStyle/>
                    <a:p>
                      <a:pPr algn="r"/>
                      <a:r>
                        <a:rPr lang="tr-TR" sz="1600" dirty="0" smtClean="0"/>
                        <a:t>- 100.000</a:t>
                      </a:r>
                      <a:endParaRPr lang="tr-TR" sz="1600" dirty="0"/>
                    </a:p>
                  </a:txBody>
                  <a:tcPr/>
                </a:tc>
              </a:tr>
              <a:tr h="353282">
                <a:tc>
                  <a:txBody>
                    <a:bodyPr/>
                    <a:lstStyle/>
                    <a:p>
                      <a:pPr algn="ctr"/>
                      <a:r>
                        <a:rPr lang="tr-TR" sz="1600" dirty="0" smtClean="0"/>
                        <a:t>1</a:t>
                      </a:r>
                      <a:endParaRPr lang="tr-TR" sz="1600" dirty="0"/>
                    </a:p>
                  </a:txBody>
                  <a:tcPr/>
                </a:tc>
                <a:tc>
                  <a:txBody>
                    <a:bodyPr/>
                    <a:lstStyle/>
                    <a:p>
                      <a:pPr algn="r"/>
                      <a:r>
                        <a:rPr lang="tr-TR" sz="1600" dirty="0" smtClean="0"/>
                        <a:t>10.000</a:t>
                      </a:r>
                      <a:endParaRPr lang="tr-TR" sz="1600" dirty="0"/>
                    </a:p>
                  </a:txBody>
                  <a:tcPr/>
                </a:tc>
              </a:tr>
              <a:tr h="353282">
                <a:tc>
                  <a:txBody>
                    <a:bodyPr/>
                    <a:lstStyle/>
                    <a:p>
                      <a:pPr algn="ctr"/>
                      <a:r>
                        <a:rPr lang="tr-TR" sz="1600" dirty="0" smtClean="0"/>
                        <a:t>2</a:t>
                      </a:r>
                      <a:endParaRPr lang="tr-TR" sz="1600" dirty="0"/>
                    </a:p>
                  </a:txBody>
                  <a:tcPr/>
                </a:tc>
                <a:tc>
                  <a:txBody>
                    <a:bodyPr/>
                    <a:lstStyle/>
                    <a:p>
                      <a:pPr algn="r"/>
                      <a:r>
                        <a:rPr lang="tr-TR" sz="1600" dirty="0" smtClean="0"/>
                        <a:t>10.000</a:t>
                      </a:r>
                      <a:endParaRPr lang="tr-TR" sz="1600" dirty="0"/>
                    </a:p>
                  </a:txBody>
                  <a:tcPr/>
                </a:tc>
              </a:tr>
              <a:tr h="353282">
                <a:tc>
                  <a:txBody>
                    <a:bodyPr/>
                    <a:lstStyle/>
                    <a:p>
                      <a:pPr algn="ctr"/>
                      <a:r>
                        <a:rPr lang="tr-TR" sz="1600" dirty="0" smtClean="0"/>
                        <a:t>3</a:t>
                      </a:r>
                      <a:endParaRPr lang="tr-TR" sz="1600" dirty="0"/>
                    </a:p>
                  </a:txBody>
                  <a:tcPr/>
                </a:tc>
                <a:tc>
                  <a:txBody>
                    <a:bodyPr/>
                    <a:lstStyle/>
                    <a:p>
                      <a:pPr algn="r"/>
                      <a:r>
                        <a:rPr lang="tr-TR" sz="1600" dirty="0" smtClean="0"/>
                        <a:t>10.000</a:t>
                      </a:r>
                      <a:endParaRPr lang="tr-TR" sz="1600" dirty="0"/>
                    </a:p>
                  </a:txBody>
                  <a:tcPr/>
                </a:tc>
              </a:tr>
              <a:tr h="353282">
                <a:tc>
                  <a:txBody>
                    <a:bodyPr/>
                    <a:lstStyle/>
                    <a:p>
                      <a:pPr algn="ctr"/>
                      <a:r>
                        <a:rPr lang="tr-TR" sz="1600" dirty="0" smtClean="0"/>
                        <a:t>4</a:t>
                      </a:r>
                      <a:endParaRPr lang="tr-TR" sz="1600" dirty="0"/>
                    </a:p>
                  </a:txBody>
                  <a:tcPr/>
                </a:tc>
                <a:tc>
                  <a:txBody>
                    <a:bodyPr/>
                    <a:lstStyle/>
                    <a:p>
                      <a:pPr algn="r"/>
                      <a:r>
                        <a:rPr lang="tr-TR" sz="1600" dirty="0" smtClean="0"/>
                        <a:t>20.000</a:t>
                      </a:r>
                      <a:endParaRPr lang="tr-TR" sz="1600" dirty="0"/>
                    </a:p>
                  </a:txBody>
                  <a:tcPr/>
                </a:tc>
              </a:tr>
              <a:tr h="353282">
                <a:tc>
                  <a:txBody>
                    <a:bodyPr/>
                    <a:lstStyle/>
                    <a:p>
                      <a:pPr algn="ctr"/>
                      <a:r>
                        <a:rPr lang="tr-TR" sz="1600" dirty="0" smtClean="0"/>
                        <a:t>5</a:t>
                      </a:r>
                      <a:endParaRPr lang="tr-TR" sz="1600" dirty="0"/>
                    </a:p>
                  </a:txBody>
                  <a:tcPr/>
                </a:tc>
                <a:tc>
                  <a:txBody>
                    <a:bodyPr/>
                    <a:lstStyle/>
                    <a:p>
                      <a:pPr algn="r"/>
                      <a:r>
                        <a:rPr lang="tr-TR" sz="1600" dirty="0" smtClean="0"/>
                        <a:t>100.000</a:t>
                      </a:r>
                      <a:endParaRPr lang="tr-TR" sz="1600" dirty="0"/>
                    </a:p>
                  </a:txBody>
                  <a:tcPr/>
                </a:tc>
              </a:tr>
              <a:tr h="353282">
                <a:tc>
                  <a:txBody>
                    <a:bodyPr/>
                    <a:lstStyle/>
                    <a:p>
                      <a:pPr algn="ctr"/>
                      <a:r>
                        <a:rPr lang="tr-TR" sz="1600" b="1" dirty="0" smtClean="0"/>
                        <a:t>Net Kar</a:t>
                      </a:r>
                      <a:endParaRPr lang="tr-TR" sz="1600" b="1" dirty="0"/>
                    </a:p>
                  </a:txBody>
                  <a:tcPr/>
                </a:tc>
                <a:tc>
                  <a:txBody>
                    <a:bodyPr/>
                    <a:lstStyle/>
                    <a:p>
                      <a:pPr algn="r"/>
                      <a:r>
                        <a:rPr lang="tr-TR" sz="1600" b="1" dirty="0" smtClean="0"/>
                        <a:t>50.000</a:t>
                      </a:r>
                      <a:endParaRPr lang="tr-TR" sz="1600" b="1" dirty="0"/>
                    </a:p>
                  </a:txBody>
                  <a:tcPr/>
                </a:tc>
              </a:tr>
            </a:tbl>
          </a:graphicData>
        </a:graphic>
      </p:graphicFrame>
      <p:pic>
        <p:nvPicPr>
          <p:cNvPr id="1026" name="Picture 2"/>
          <p:cNvPicPr>
            <a:picLocks noChangeAspect="1" noChangeArrowheads="1"/>
          </p:cNvPicPr>
          <p:nvPr/>
        </p:nvPicPr>
        <p:blipFill>
          <a:blip r:embed="rId4" cstate="print"/>
          <a:srcRect/>
          <a:stretch>
            <a:fillRect/>
          </a:stretch>
        </p:blipFill>
        <p:spPr bwMode="auto">
          <a:xfrm>
            <a:off x="3483774" y="3937742"/>
            <a:ext cx="4061326" cy="571504"/>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3489980" y="4658266"/>
            <a:ext cx="3227569" cy="642942"/>
          </a:xfrm>
          <a:prstGeom prst="rect">
            <a:avLst/>
          </a:prstGeom>
          <a:noFill/>
          <a:ln w="9525">
            <a:noFill/>
            <a:miter lim="800000"/>
            <a:headEnd/>
            <a:tailEnd/>
          </a:ln>
          <a:effectLst/>
        </p:spPr>
      </p:pic>
      <p:sp>
        <p:nvSpPr>
          <p:cNvPr id="10" name="9 Metin kutusu"/>
          <p:cNvSpPr txBox="1"/>
          <p:nvPr/>
        </p:nvSpPr>
        <p:spPr>
          <a:xfrm>
            <a:off x="3275856" y="1772816"/>
            <a:ext cx="5328592" cy="1077218"/>
          </a:xfrm>
          <a:prstGeom prst="rect">
            <a:avLst/>
          </a:prstGeom>
          <a:noFill/>
        </p:spPr>
        <p:txBody>
          <a:bodyPr wrap="square" rtlCol="0">
            <a:spAutoFit/>
          </a:bodyPr>
          <a:lstStyle/>
          <a:p>
            <a:r>
              <a:rPr lang="tr-TR" sz="2000" i="1" dirty="0" smtClean="0">
                <a:solidFill>
                  <a:srgbClr val="336600"/>
                </a:solidFill>
              </a:rPr>
              <a:t>Proje 1 için ROI hesaplaması;</a:t>
            </a:r>
          </a:p>
          <a:p>
            <a:endParaRPr lang="tr-TR" sz="400" i="1" dirty="0" smtClean="0">
              <a:solidFill>
                <a:srgbClr val="336600"/>
              </a:solidFill>
            </a:endParaRPr>
          </a:p>
          <a:p>
            <a:pPr indent="177800">
              <a:buFont typeface="Arial" pitchFamily="34" charset="0"/>
              <a:buChar char="•"/>
            </a:pPr>
            <a:r>
              <a:rPr lang="tr-TR" sz="2000" dirty="0" smtClean="0"/>
              <a:t>Net kar £50.000’dır.</a:t>
            </a:r>
          </a:p>
          <a:p>
            <a:pPr indent="177800">
              <a:buFont typeface="Arial" pitchFamily="34" charset="0"/>
              <a:buChar char="•"/>
            </a:pPr>
            <a:r>
              <a:rPr lang="tr-TR" sz="2000" dirty="0" smtClean="0"/>
              <a:t>Proje için yapılan toplam yatırım £100.000’dır.</a:t>
            </a:r>
            <a:endParaRPr lang="tr-T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59880" cy="4614882"/>
          </a:xfrm>
        </p:spPr>
        <p:txBody>
          <a:bodyPr>
            <a:normAutofit/>
          </a:bodyPr>
          <a:lstStyle/>
          <a:p>
            <a:pPr lvl="0">
              <a:buSzPct val="100000"/>
              <a:buFont typeface="Arial" pitchFamily="34" charset="0"/>
              <a:buChar char="•"/>
            </a:pPr>
            <a:r>
              <a:rPr lang="tr-TR" sz="2100" dirty="0" smtClean="0">
                <a:latin typeface="Times New Roman" pitchFamily="18" charset="0"/>
                <a:cs typeface="Times New Roman" pitchFamily="18" charset="0"/>
              </a:rPr>
              <a:t>İş Planı Hazırlama (</a:t>
            </a:r>
            <a:r>
              <a:rPr lang="tr-TR" sz="2100" dirty="0" err="1" smtClean="0">
                <a:latin typeface="Times New Roman" pitchFamily="18" charset="0"/>
                <a:cs typeface="Times New Roman" pitchFamily="18" charset="0"/>
              </a:rPr>
              <a:t>Business</a:t>
            </a:r>
            <a:r>
              <a:rPr lang="tr-TR" sz="2100" dirty="0" smtClean="0">
                <a:latin typeface="Times New Roman" pitchFamily="18" charset="0"/>
                <a:cs typeface="Times New Roman" pitchFamily="18" charset="0"/>
              </a:rPr>
              <a:t> </a:t>
            </a:r>
            <a:r>
              <a:rPr lang="tr-TR" sz="2100" dirty="0" err="1" smtClean="0">
                <a:latin typeface="Times New Roman" pitchFamily="18" charset="0"/>
                <a:cs typeface="Times New Roman" pitchFamily="18" charset="0"/>
              </a:rPr>
              <a:t>Case</a:t>
            </a:r>
            <a:r>
              <a:rPr lang="tr-TR" sz="2100" dirty="0" smtClean="0">
                <a:latin typeface="Times New Roman" pitchFamily="18" charset="0"/>
                <a:cs typeface="Times New Roman" pitchFamily="18" charset="0"/>
              </a:rPr>
              <a:t>)</a:t>
            </a:r>
          </a:p>
          <a:p>
            <a:pPr lvl="0">
              <a:buSzPct val="100000"/>
              <a:buFont typeface="Arial" pitchFamily="34" charset="0"/>
              <a:buChar char="•"/>
            </a:pPr>
            <a:r>
              <a:rPr lang="tr-TR" sz="2100" dirty="0" smtClean="0">
                <a:latin typeface="Times New Roman" pitchFamily="18" charset="0"/>
                <a:cs typeface="Times New Roman" pitchFamily="18" charset="0"/>
              </a:rPr>
              <a:t>Proje Portföy Yönetimi</a:t>
            </a:r>
          </a:p>
          <a:p>
            <a:pPr lvl="0">
              <a:buSzPct val="100000"/>
              <a:buFont typeface="Arial" pitchFamily="34" charset="0"/>
              <a:buChar char="•"/>
            </a:pPr>
            <a:r>
              <a:rPr lang="tr-TR" sz="2100" dirty="0" smtClean="0">
                <a:latin typeface="Times New Roman" pitchFamily="18" charset="0"/>
                <a:cs typeface="Times New Roman" pitchFamily="18" charset="0"/>
              </a:rPr>
              <a:t>Bireysel Projelerin Değerlendirilmesi</a:t>
            </a:r>
          </a:p>
          <a:p>
            <a:pPr lvl="0">
              <a:buSzPct val="100000"/>
              <a:buFont typeface="Arial" pitchFamily="34" charset="0"/>
              <a:buChar char="•"/>
            </a:pPr>
            <a:r>
              <a:rPr lang="tr-TR" sz="2100" dirty="0" smtClean="0">
                <a:latin typeface="Times New Roman" pitchFamily="18" charset="0"/>
                <a:cs typeface="Times New Roman" pitchFamily="18" charset="0"/>
              </a:rPr>
              <a:t>Maliyet/Fayda Değerlendirme Teknikleri</a:t>
            </a:r>
          </a:p>
          <a:p>
            <a:pPr lvl="0">
              <a:buSzPct val="100000"/>
              <a:buFont typeface="Arial" pitchFamily="34" charset="0"/>
              <a:buChar char="•"/>
            </a:pPr>
            <a:r>
              <a:rPr lang="tr-TR" sz="2100" dirty="0" smtClean="0">
                <a:latin typeface="Times New Roman" pitchFamily="18" charset="0"/>
                <a:cs typeface="Times New Roman" pitchFamily="18" charset="0"/>
              </a:rPr>
              <a:t>Risk Değerlendirme</a:t>
            </a:r>
          </a:p>
          <a:p>
            <a:pPr lvl="0">
              <a:buSzPct val="100000"/>
              <a:buFont typeface="Arial" pitchFamily="34" charset="0"/>
              <a:buChar char="•"/>
            </a:pPr>
            <a:r>
              <a:rPr lang="tr-TR" sz="2100" dirty="0" smtClean="0">
                <a:latin typeface="Times New Roman" pitchFamily="18" charset="0"/>
                <a:cs typeface="Times New Roman" pitchFamily="18" charset="0"/>
              </a:rPr>
              <a:t>Program Yönetimi</a:t>
            </a:r>
          </a:p>
          <a:p>
            <a:pPr lvl="0">
              <a:buSzPct val="100000"/>
              <a:buFont typeface="Arial" pitchFamily="34" charset="0"/>
              <a:buChar char="•"/>
            </a:pPr>
            <a:r>
              <a:rPr lang="tr-TR" sz="2100" dirty="0" smtClean="0">
                <a:latin typeface="Times New Roman" pitchFamily="18" charset="0"/>
                <a:cs typeface="Times New Roman" pitchFamily="18" charset="0"/>
              </a:rPr>
              <a:t>Programlardaki Kaynak Tahsisinin Yönetimi</a:t>
            </a:r>
          </a:p>
          <a:p>
            <a:pPr lvl="0">
              <a:buSzPct val="100000"/>
              <a:buFont typeface="Arial" pitchFamily="34" charset="0"/>
              <a:buChar char="•"/>
            </a:pPr>
            <a:r>
              <a:rPr lang="tr-TR" sz="2100" dirty="0" smtClean="0">
                <a:latin typeface="Times New Roman" pitchFamily="18" charset="0"/>
                <a:cs typeface="Times New Roman" pitchFamily="18" charset="0"/>
              </a:rPr>
              <a:t>Stratejik Program Yönetimi</a:t>
            </a:r>
          </a:p>
          <a:p>
            <a:pPr lvl="0">
              <a:buSzPct val="100000"/>
              <a:buFont typeface="Arial" pitchFamily="34" charset="0"/>
              <a:buChar char="•"/>
            </a:pPr>
            <a:r>
              <a:rPr lang="tr-TR" sz="2100" dirty="0" smtClean="0">
                <a:latin typeface="Times New Roman" pitchFamily="18" charset="0"/>
                <a:cs typeface="Times New Roman" pitchFamily="18" charset="0"/>
              </a:rPr>
              <a:t>Program Oluşturma</a:t>
            </a:r>
          </a:p>
          <a:p>
            <a:pPr lvl="0">
              <a:buSzPct val="100000"/>
              <a:buFont typeface="Arial" pitchFamily="34" charset="0"/>
              <a:buChar char="•"/>
            </a:pPr>
            <a:r>
              <a:rPr lang="tr-TR" sz="2100" dirty="0" smtClean="0">
                <a:latin typeface="Times New Roman" pitchFamily="18" charset="0"/>
                <a:cs typeface="Times New Roman" pitchFamily="18" charset="0"/>
              </a:rPr>
              <a:t>Program Yönetiminin Hedefleri</a:t>
            </a:r>
          </a:p>
          <a:p>
            <a:pPr lvl="0">
              <a:buSzPct val="100000"/>
              <a:buFont typeface="Arial" pitchFamily="34" charset="0"/>
              <a:buChar char="•"/>
            </a:pPr>
            <a:r>
              <a:rPr lang="tr-TR" sz="2100" dirty="0" smtClean="0">
                <a:latin typeface="Times New Roman" pitchFamily="18" charset="0"/>
                <a:cs typeface="Times New Roman" pitchFamily="18" charset="0"/>
              </a:rPr>
              <a:t>Fayda Yönetimi</a:t>
            </a:r>
          </a:p>
          <a:p>
            <a:pPr lvl="0">
              <a:buSzPct val="100000"/>
              <a:buNone/>
            </a:pPr>
            <a:endParaRPr lang="tr-TR" sz="2600" dirty="0" smtClean="0">
              <a:latin typeface="Times New Roman" pitchFamily="18" charset="0"/>
              <a:cs typeface="Times New Roman" pitchFamily="18" charset="0"/>
            </a:endParaRPr>
          </a:p>
          <a:p>
            <a:pPr lvl="0">
              <a:buSzPct val="100000"/>
              <a:buFont typeface="Arial" pitchFamily="34" charset="0"/>
              <a:buChar char="•"/>
            </a:pPr>
            <a:endParaRPr lang="tr-TR" sz="2400" dirty="0" smtClean="0">
              <a:latin typeface="Times New Roman" pitchFamily="18" charset="0"/>
              <a:cs typeface="Times New Roman" pitchFamily="18" charset="0"/>
            </a:endParaRPr>
          </a:p>
        </p:txBody>
      </p:sp>
      <p:sp>
        <p:nvSpPr>
          <p:cNvPr id="6" name="1 Başlık"/>
          <p:cNvSpPr>
            <a:spLocks noGrp="1"/>
          </p:cNvSpPr>
          <p:nvPr>
            <p:ph type="title"/>
          </p:nvPr>
        </p:nvSpPr>
        <p:spPr>
          <a:xfrm>
            <a:off x="612648" y="228600"/>
            <a:ext cx="8153400" cy="990600"/>
          </a:xfrm>
        </p:spPr>
        <p:txBody>
          <a:bodyPr>
            <a:normAutofit/>
          </a:bodyPr>
          <a:lstStyle/>
          <a:p>
            <a:r>
              <a:rPr lang="tr-TR" sz="4000" dirty="0" smtClean="0">
                <a:latin typeface="Times New Roman" pitchFamily="18" charset="0"/>
                <a:cs typeface="Times New Roman" pitchFamily="18" charset="0"/>
              </a:rPr>
              <a:t>Genel Bakış…</a:t>
            </a:r>
            <a:endParaRPr lang="tr-TR" sz="4000" dirty="0">
              <a:latin typeface="Times New Roman" pitchFamily="18" charset="0"/>
              <a:cs typeface="Times New Roman" pitchFamily="18" charset="0"/>
            </a:endParaRPr>
          </a:p>
        </p:txBody>
      </p:sp>
      <p:sp>
        <p:nvSpPr>
          <p:cNvPr id="7" name="6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a:t>
            </a:fld>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000" i="1" dirty="0" smtClean="0">
                <a:solidFill>
                  <a:srgbClr val="C00000"/>
                </a:solidFill>
                <a:latin typeface="Times New Roman" pitchFamily="18" charset="0"/>
                <a:cs typeface="Times New Roman" pitchFamily="18" charset="0"/>
              </a:rPr>
              <a:t>Yatırım Geri Dönüşü (</a:t>
            </a:r>
            <a:r>
              <a:rPr lang="en-US" sz="3000" i="1" dirty="0" smtClean="0">
                <a:solidFill>
                  <a:srgbClr val="C00000"/>
                </a:solidFill>
                <a:latin typeface="Times New Roman" pitchFamily="18" charset="0"/>
                <a:cs typeface="Times New Roman" pitchFamily="18" charset="0"/>
              </a:rPr>
              <a:t>Return on Investment</a:t>
            </a:r>
            <a:r>
              <a:rPr lang="tr-TR" sz="3000" i="1" dirty="0" smtClean="0">
                <a:solidFill>
                  <a:srgbClr val="C00000"/>
                </a:solidFill>
                <a:latin typeface="Times New Roman" pitchFamily="18" charset="0"/>
                <a:cs typeface="Times New Roman" pitchFamily="18" charset="0"/>
              </a:rPr>
              <a:t> – ROI)</a:t>
            </a:r>
            <a:endParaRPr lang="tr-TR" sz="30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30</a:t>
            </a:fld>
            <a:endParaRPr lang="tr-TR"/>
          </a:p>
        </p:txBody>
      </p:sp>
      <p:sp>
        <p:nvSpPr>
          <p:cNvPr id="5" name="4 İçerik Yer Tutucusu"/>
          <p:cNvSpPr>
            <a:spLocks noGrp="1"/>
          </p:cNvSpPr>
          <p:nvPr>
            <p:ph sz="quarter" idx="1"/>
          </p:nvPr>
        </p:nvSpPr>
        <p:spPr>
          <a:xfrm>
            <a:off x="612648" y="1600200"/>
            <a:ext cx="7991800" cy="470912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Tabloyu kullanarak diğer üç projenin de </a:t>
            </a:r>
            <a:r>
              <a:rPr lang="tr-TR" sz="2100" dirty="0" err="1" smtClean="0">
                <a:latin typeface="Times New Roman" pitchFamily="18" charset="0"/>
                <a:cs typeface="Times New Roman" pitchFamily="18" charset="0"/>
              </a:rPr>
              <a:t>ROI’lerini</a:t>
            </a:r>
            <a:r>
              <a:rPr lang="tr-TR" sz="2100" dirty="0" smtClean="0">
                <a:latin typeface="Times New Roman" pitchFamily="18" charset="0"/>
                <a:cs typeface="Times New Roman" pitchFamily="18" charset="0"/>
              </a:rPr>
              <a:t> hesaplarız ve elde edilen değerler doğrultusunda hangi projenin daha değerli olduğuna karar verebiliriz. </a:t>
            </a:r>
            <a:endParaRPr lang="tr-TR" sz="400" dirty="0" smtClean="0">
              <a:latin typeface="Times New Roman" pitchFamily="18" charset="0"/>
              <a:cs typeface="Times New Roman" pitchFamily="18" charset="0"/>
            </a:endParaRPr>
          </a:p>
          <a:p>
            <a:pPr lvl="1" algn="just">
              <a:buSzPct val="100000"/>
              <a:buFontTx/>
              <a:buChar char="-"/>
            </a:pPr>
            <a:r>
              <a:rPr lang="tr-TR" sz="1900" dirty="0" smtClean="0"/>
              <a:t>Proje 2’in </a:t>
            </a:r>
            <a:r>
              <a:rPr lang="tr-TR" sz="1900" dirty="0" err="1" smtClean="0"/>
              <a:t>ROI’si</a:t>
            </a:r>
            <a:r>
              <a:rPr lang="tr-TR" sz="1900" dirty="0" smtClean="0"/>
              <a:t>: %2</a:t>
            </a:r>
          </a:p>
          <a:p>
            <a:pPr lvl="1" algn="just">
              <a:buSzPct val="100000"/>
              <a:buFontTx/>
              <a:buChar char="-"/>
            </a:pPr>
            <a:r>
              <a:rPr lang="tr-TR" sz="1900" dirty="0" smtClean="0"/>
              <a:t>Proje 3’ün </a:t>
            </a:r>
            <a:r>
              <a:rPr lang="tr-TR" sz="1900" dirty="0" err="1" smtClean="0"/>
              <a:t>ROI’si</a:t>
            </a:r>
            <a:r>
              <a:rPr lang="tr-TR" sz="1900" dirty="0" smtClean="0"/>
              <a:t>: %10</a:t>
            </a:r>
          </a:p>
          <a:p>
            <a:pPr lvl="1" algn="just">
              <a:buSzPct val="100000"/>
              <a:buFontTx/>
              <a:buChar char="-"/>
            </a:pPr>
            <a:r>
              <a:rPr lang="tr-TR" sz="1900" dirty="0" smtClean="0"/>
              <a:t>Proje 4’ün </a:t>
            </a:r>
            <a:r>
              <a:rPr lang="tr-TR" sz="1900" dirty="0" err="1" smtClean="0"/>
              <a:t>ROI’si</a:t>
            </a:r>
            <a:r>
              <a:rPr lang="tr-TR" sz="1900" dirty="0" smtClean="0"/>
              <a:t>: %12.5</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Yatırım geri dönüşü, anapara geri dönüşümünün hesaplanmasında kolaylık sağlar. Ne yazık ki iki dezavantajı vardır:</a:t>
            </a:r>
          </a:p>
          <a:p>
            <a:pPr lvl="1" algn="just">
              <a:buSzPct val="100000"/>
              <a:buFont typeface="Times New Roman" pitchFamily="18" charset="0"/>
              <a:buChar char="-"/>
            </a:pPr>
            <a:r>
              <a:rPr lang="tr-TR" sz="1900" dirty="0" smtClean="0">
                <a:latin typeface="Times New Roman" pitchFamily="18" charset="0"/>
                <a:cs typeface="Times New Roman" pitchFamily="18" charset="0"/>
              </a:rPr>
              <a:t>Yatırım geri dönüşü, net karlılık gibi nakit akış süresini hesaba katmamaktadır. </a:t>
            </a:r>
          </a:p>
          <a:p>
            <a:pPr lvl="1" algn="just">
              <a:buSzPct val="100000"/>
              <a:buFont typeface="Times New Roman" pitchFamily="18" charset="0"/>
              <a:buChar char="-"/>
            </a:pPr>
            <a:r>
              <a:rPr lang="tr-TR" sz="1900" dirty="0" smtClean="0">
                <a:latin typeface="Times New Roman" pitchFamily="18" charset="0"/>
                <a:cs typeface="Times New Roman" pitchFamily="18" charset="0"/>
              </a:rPr>
              <a:t>Nakit akış süresini saymamasından dolayı, geri dönüş oranının, bankalar tarafından teklif edilen faiz oranları ile ilişkisi yoktur. </a:t>
            </a:r>
            <a:r>
              <a:rPr lang="tr-TR" sz="1900" dirty="0" smtClean="0"/>
              <a:t>Bu nedenle potansiyel olarak çok yanıltıcıdır.</a:t>
            </a:r>
            <a:endParaRPr lang="tr-TR" sz="1900" dirty="0" smtClean="0">
              <a:latin typeface="Times New Roman" pitchFamily="18" charset="0"/>
              <a:cs typeface="Times New Roman" pitchFamily="18" charset="0"/>
            </a:endParaRPr>
          </a:p>
          <a:p>
            <a:pPr lvl="1" algn="just">
              <a:buSzPct val="100000"/>
              <a:buFont typeface="Times New Roman" pitchFamily="18" charset="0"/>
              <a:buChar char="-"/>
            </a:pPr>
            <a:endParaRPr lang="tr-TR" sz="18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Net Bugünkü Değer (</a:t>
            </a:r>
            <a:r>
              <a:rPr lang="en-US" sz="3200" i="1" dirty="0" smtClean="0">
                <a:solidFill>
                  <a:srgbClr val="C00000"/>
                </a:solidFill>
                <a:latin typeface="Times New Roman" pitchFamily="18" charset="0"/>
                <a:cs typeface="Times New Roman" pitchFamily="18" charset="0"/>
              </a:rPr>
              <a:t>Net Present Value</a:t>
            </a:r>
            <a:r>
              <a:rPr lang="tr-TR" sz="3200" i="1" dirty="0" smtClean="0">
                <a:solidFill>
                  <a:srgbClr val="C00000"/>
                </a:solidFill>
                <a:latin typeface="Times New Roman" pitchFamily="18" charset="0"/>
                <a:cs typeface="Times New Roman" pitchFamily="18" charset="0"/>
              </a:rPr>
              <a:t> – NPV)</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31</a:t>
            </a:fld>
            <a:endParaRPr lang="tr-TR"/>
          </a:p>
        </p:txBody>
      </p:sp>
      <p:sp>
        <p:nvSpPr>
          <p:cNvPr id="5" name="4 İçerik Yer Tutucusu"/>
          <p:cNvSpPr>
            <a:spLocks noGrp="1"/>
          </p:cNvSpPr>
          <p:nvPr>
            <p:ph sz="quarter" idx="1"/>
          </p:nvPr>
        </p:nvSpPr>
        <p:spPr>
          <a:xfrm>
            <a:off x="612648" y="1600200"/>
            <a:ext cx="7959880" cy="4133056"/>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Net bugünkü değer, belirlenmiş olan nakit akışlarının süresini ve projenin karlılığını hesaba katan bir proje değerlendirme tekniğidir.</a:t>
            </a:r>
          </a:p>
          <a:p>
            <a:pPr algn="just">
              <a:buSzPct val="100000"/>
              <a:buNone/>
            </a:pPr>
            <a:endParaRPr lang="tr-TR" sz="500" i="1" dirty="0" smtClean="0">
              <a:solidFill>
                <a:srgbClr val="0000FF"/>
              </a:solidFill>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Bugün 100$ alsanız ya da 12 aylık süreç içersinde 100$ alsanız bunların değeri aynı olur mu?</a:t>
            </a:r>
          </a:p>
          <a:p>
            <a:pPr algn="just">
              <a:buSzPct val="100000"/>
              <a:buFont typeface="Times New Roman" pitchFamily="18" charset="0"/>
              <a:buChar char="-"/>
            </a:pPr>
            <a:endParaRPr lang="tr-TR" sz="2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Eğer şimdi 100$ alsanız bu parayı faizle işletebilir misiniz?</a:t>
            </a:r>
          </a:p>
          <a:p>
            <a:pPr algn="just">
              <a:buSzPct val="100000"/>
              <a:buFont typeface="Times New Roman" pitchFamily="18" charset="0"/>
              <a:buChar char="-"/>
            </a:pPr>
            <a:endParaRPr lang="tr-TR" sz="2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Eğer faiz oranı %10 ise bir yılda 100$ ne kadar kazandırır?</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Net bugünkü değer, nakit akışı ve karlılığı hesaba katar.</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Gelecekte oluşacak nakit akışlarının bugünkü değeri aşağıdaki formül kullanılarak hesaplanabilir:</a:t>
            </a:r>
            <a:endParaRPr lang="tr-TR" sz="5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971600" y="5583128"/>
            <a:ext cx="4265089" cy="720080"/>
          </a:xfrm>
          <a:prstGeom prst="rect">
            <a:avLst/>
          </a:prstGeom>
          <a:noFill/>
          <a:ln w="9525">
            <a:noFill/>
            <a:miter lim="800000"/>
            <a:headEnd/>
            <a:tailEnd/>
          </a:ln>
        </p:spPr>
      </p:pic>
      <p:sp>
        <p:nvSpPr>
          <p:cNvPr id="8" name="7 Metin kutusu"/>
          <p:cNvSpPr txBox="1"/>
          <p:nvPr/>
        </p:nvSpPr>
        <p:spPr>
          <a:xfrm>
            <a:off x="6012160" y="5614192"/>
            <a:ext cx="1872208" cy="646331"/>
          </a:xfrm>
          <a:prstGeom prst="rect">
            <a:avLst/>
          </a:prstGeom>
          <a:noFill/>
        </p:spPr>
        <p:txBody>
          <a:bodyPr wrap="square" rtlCol="0">
            <a:spAutoFit/>
          </a:bodyPr>
          <a:lstStyle/>
          <a:p>
            <a:r>
              <a:rPr lang="tr-TR" i="1" dirty="0" smtClean="0"/>
              <a:t>t </a:t>
            </a:r>
            <a:r>
              <a:rPr lang="tr-TR" i="1" dirty="0" smtClean="0">
                <a:sym typeface="Wingdings" pitchFamily="2" charset="2"/>
              </a:rPr>
              <a:t> yıl sayısı</a:t>
            </a:r>
          </a:p>
          <a:p>
            <a:r>
              <a:rPr lang="tr-TR" i="1" dirty="0" smtClean="0">
                <a:sym typeface="Wingdings" pitchFamily="2" charset="2"/>
              </a:rPr>
              <a:t>r indirim oranı</a:t>
            </a:r>
            <a:endParaRPr lang="tr-TR" i="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Net Bugünkü Değer (</a:t>
            </a:r>
            <a:r>
              <a:rPr lang="en-US" sz="3200" i="1" dirty="0" smtClean="0">
                <a:solidFill>
                  <a:srgbClr val="C00000"/>
                </a:solidFill>
                <a:latin typeface="Times New Roman" pitchFamily="18" charset="0"/>
                <a:cs typeface="Times New Roman" pitchFamily="18" charset="0"/>
              </a:rPr>
              <a:t>Net Present Value</a:t>
            </a:r>
            <a:r>
              <a:rPr lang="tr-TR" sz="3200" i="1" dirty="0" smtClean="0">
                <a:solidFill>
                  <a:srgbClr val="C00000"/>
                </a:solidFill>
                <a:latin typeface="Times New Roman" pitchFamily="18" charset="0"/>
                <a:cs typeface="Times New Roman" pitchFamily="18" charset="0"/>
              </a:rPr>
              <a:t> – NPV)</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32</a:t>
            </a:fld>
            <a:endParaRPr lang="tr-TR"/>
          </a:p>
        </p:txBody>
      </p:sp>
      <p:sp>
        <p:nvSpPr>
          <p:cNvPr id="5" name="4 İçerik Yer Tutucusu"/>
          <p:cNvSpPr>
            <a:spLocks noGrp="1"/>
          </p:cNvSpPr>
          <p:nvPr>
            <p:ph sz="quarter" idx="1"/>
          </p:nvPr>
        </p:nvSpPr>
        <p:spPr>
          <a:xfrm>
            <a:off x="612648" y="1600200"/>
            <a:ext cx="7959880" cy="4493096"/>
          </a:xfrm>
        </p:spPr>
        <p:txBody>
          <a:bodyPr>
            <a:normAutofit lnSpcReduction="10000"/>
          </a:bodyPr>
          <a:lstStyle/>
          <a:p>
            <a:pPr algn="just">
              <a:buSzPct val="100000"/>
              <a:buFont typeface="Arial" pitchFamily="34" charset="0"/>
              <a:buChar char="•"/>
            </a:pPr>
            <a:r>
              <a:rPr lang="tr-TR" sz="2100" dirty="0" smtClean="0">
                <a:latin typeface="Times New Roman" pitchFamily="18" charset="0"/>
                <a:cs typeface="Times New Roman" pitchFamily="18" charset="0"/>
              </a:rPr>
              <a:t>Alternatif olarak nakit akışlarının bugünkü değeri, uygun bir indirim faktörü (</a:t>
            </a:r>
            <a:r>
              <a:rPr lang="en-US" sz="2100" dirty="0" smtClean="0">
                <a:latin typeface="Times New Roman" pitchFamily="18" charset="0"/>
                <a:cs typeface="Times New Roman" pitchFamily="18" charset="0"/>
              </a:rPr>
              <a:t>discount factor</a:t>
            </a:r>
            <a:r>
              <a:rPr lang="tr-TR" sz="2100" dirty="0" smtClean="0">
                <a:latin typeface="Times New Roman" pitchFamily="18" charset="0"/>
                <a:cs typeface="Times New Roman" pitchFamily="18" charset="0"/>
              </a:rPr>
              <a:t>) ile nakit akışlar çarpılarak hesaplanabilir.</a:t>
            </a:r>
          </a:p>
          <a:p>
            <a:pPr algn="just">
              <a:buSzPct val="100000"/>
              <a:buNone/>
            </a:pPr>
            <a:endParaRPr lang="tr-TR" sz="400" dirty="0" smtClean="0">
              <a:latin typeface="Times New Roman" pitchFamily="18" charset="0"/>
              <a:cs typeface="Times New Roman" pitchFamily="18" charset="0"/>
            </a:endParaRPr>
          </a:p>
          <a:p>
            <a:pPr lvl="1" algn="just">
              <a:buSzPct val="100000"/>
              <a:buFont typeface="Wingdings" pitchFamily="2" charset="2"/>
              <a:buChar char="ü"/>
            </a:pPr>
            <a:r>
              <a:rPr lang="tr-TR" sz="21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İndirim Faktörü</a:t>
            </a:r>
            <a:r>
              <a:rPr lang="en-GB" sz="21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1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en-GB" sz="21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1/(1+r)</a:t>
            </a:r>
            <a:r>
              <a:rPr lang="en-GB" sz="2100" i="1" baseline="300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t</a:t>
            </a:r>
            <a:endParaRPr lang="tr-TR" sz="2100" i="1" baseline="300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lvl="2" algn="just">
              <a:buSzPct val="100000"/>
              <a:buFontTx/>
              <a:buChar char="-"/>
            </a:pPr>
            <a:r>
              <a:rPr lang="en-GB" sz="1800" i="1" dirty="0" smtClean="0">
                <a:latin typeface="Cambria" pitchFamily="18" charset="0"/>
              </a:rPr>
              <a:t>r</a:t>
            </a:r>
            <a:r>
              <a:rPr lang="tr-TR" sz="1800" i="1" dirty="0" smtClean="0">
                <a:latin typeface="Cambria" pitchFamily="18" charset="0"/>
              </a:rPr>
              <a:t> =</a:t>
            </a:r>
            <a:r>
              <a:rPr lang="en-GB" sz="1800" dirty="0" smtClean="0">
                <a:latin typeface="Cambria" pitchFamily="18" charset="0"/>
              </a:rPr>
              <a:t> </a:t>
            </a:r>
            <a:r>
              <a:rPr lang="tr-TR" sz="1800" dirty="0" smtClean="0">
                <a:latin typeface="Cambria" pitchFamily="18" charset="0"/>
              </a:rPr>
              <a:t>faiz oranı</a:t>
            </a:r>
            <a:r>
              <a:rPr lang="en-GB" sz="1800" dirty="0" smtClean="0">
                <a:latin typeface="Cambria" pitchFamily="18" charset="0"/>
              </a:rPr>
              <a:t>(</a:t>
            </a:r>
            <a:r>
              <a:rPr lang="tr-TR" sz="1800" dirty="0" smtClean="0">
                <a:latin typeface="Cambria" pitchFamily="18" charset="0"/>
              </a:rPr>
              <a:t>örn:</a:t>
            </a:r>
            <a:r>
              <a:rPr lang="en-GB" sz="1800" dirty="0" smtClean="0">
                <a:latin typeface="Cambria" pitchFamily="18" charset="0"/>
              </a:rPr>
              <a:t> 10% </a:t>
            </a:r>
            <a:r>
              <a:rPr lang="tr-TR" sz="1800" dirty="0" smtClean="0">
                <a:latin typeface="Cambria" pitchFamily="18" charset="0"/>
                <a:sym typeface="Wingdings" pitchFamily="2" charset="2"/>
              </a:rPr>
              <a:t> </a:t>
            </a:r>
            <a:r>
              <a:rPr lang="en-GB" sz="1800" dirty="0" smtClean="0">
                <a:latin typeface="Cambria" pitchFamily="18" charset="0"/>
              </a:rPr>
              <a:t>0.10)</a:t>
            </a:r>
            <a:endParaRPr lang="tr-TR" sz="1800" dirty="0" smtClean="0">
              <a:latin typeface="Cambria" pitchFamily="18" charset="0"/>
            </a:endParaRPr>
          </a:p>
          <a:p>
            <a:pPr lvl="2" algn="just">
              <a:buSzPct val="100000"/>
              <a:buFontTx/>
              <a:buChar char="-"/>
            </a:pPr>
            <a:r>
              <a:rPr lang="en-GB" sz="1800" i="1" dirty="0" smtClean="0">
                <a:latin typeface="Cambria" pitchFamily="18" charset="0"/>
              </a:rPr>
              <a:t>t</a:t>
            </a:r>
            <a:r>
              <a:rPr lang="tr-TR" sz="1800" dirty="0" smtClean="0">
                <a:latin typeface="Cambria" pitchFamily="18" charset="0"/>
              </a:rPr>
              <a:t> = yıl sayısı</a:t>
            </a:r>
          </a:p>
          <a:p>
            <a:pPr lvl="2" algn="just">
              <a:buSzPct val="100000"/>
              <a:buNone/>
            </a:pPr>
            <a:endParaRPr lang="tr-TR" sz="3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lvl="1">
              <a:buSzPct val="100000"/>
              <a:buFont typeface="Wingdings" pitchFamily="2" charset="2"/>
              <a:buChar char="ü"/>
            </a:pPr>
            <a:r>
              <a:rPr lang="tr-TR" sz="2100" dirty="0" smtClean="0">
                <a:latin typeface="Times New Roman" pitchFamily="18" charset="0"/>
                <a:cs typeface="Times New Roman" pitchFamily="18" charset="0"/>
              </a:rPr>
              <a:t>Yılda %10 faiz verme durumunda;</a:t>
            </a:r>
            <a:endParaRPr lang="en-GB" sz="2100" dirty="0" smtClean="0">
              <a:latin typeface="Times New Roman" pitchFamily="18" charset="0"/>
              <a:cs typeface="Times New Roman" pitchFamily="18" charset="0"/>
            </a:endParaRPr>
          </a:p>
          <a:p>
            <a:pPr lvl="2">
              <a:buSzPct val="100000"/>
              <a:buFont typeface="Times New Roman" pitchFamily="18" charset="0"/>
              <a:buChar char="-"/>
            </a:pPr>
            <a:r>
              <a:rPr lang="tr-TR" sz="1800" dirty="0" smtClean="0">
                <a:latin typeface="Times New Roman" pitchFamily="18" charset="0"/>
                <a:cs typeface="Times New Roman" pitchFamily="18" charset="0"/>
              </a:rPr>
              <a:t>İndirim faktörü</a:t>
            </a:r>
            <a:r>
              <a:rPr lang="en-GB" sz="1800" dirty="0" smtClean="0">
                <a:latin typeface="Times New Roman" pitchFamily="18" charset="0"/>
                <a:cs typeface="Times New Roman" pitchFamily="18" charset="0"/>
              </a:rPr>
              <a:t> = 1/(1+0.10)</a:t>
            </a:r>
            <a:r>
              <a:rPr lang="tr-TR" sz="1800" baseline="30000" dirty="0" smtClean="0">
                <a:latin typeface="Times New Roman" pitchFamily="18" charset="0"/>
                <a:cs typeface="Times New Roman" pitchFamily="18" charset="0"/>
              </a:rPr>
              <a:t>1</a:t>
            </a:r>
            <a:r>
              <a:rPr lang="en-GB" sz="1800" dirty="0" smtClean="0">
                <a:latin typeface="Times New Roman" pitchFamily="18" charset="0"/>
                <a:cs typeface="Times New Roman" pitchFamily="18" charset="0"/>
              </a:rPr>
              <a:t> = 0.9091</a:t>
            </a:r>
            <a:endParaRPr lang="tr-TR" sz="1800" dirty="0" smtClean="0">
              <a:latin typeface="Times New Roman" pitchFamily="18" charset="0"/>
              <a:cs typeface="Times New Roman" pitchFamily="18" charset="0"/>
            </a:endParaRPr>
          </a:p>
          <a:p>
            <a:pPr lvl="2">
              <a:buSzPct val="100000"/>
              <a:buNone/>
            </a:pPr>
            <a:endParaRPr lang="tr-TR" sz="400" dirty="0" smtClean="0">
              <a:latin typeface="Times New Roman" pitchFamily="18" charset="0"/>
              <a:cs typeface="Times New Roman" pitchFamily="18" charset="0"/>
            </a:endParaRPr>
          </a:p>
          <a:p>
            <a:pPr lvl="1">
              <a:buSzPct val="100000"/>
              <a:buFont typeface="Wingdings" pitchFamily="2" charset="2"/>
              <a:buChar char="ü"/>
            </a:pPr>
            <a:r>
              <a:rPr lang="tr-TR" sz="2100" dirty="0" smtClean="0">
                <a:latin typeface="Times New Roman" pitchFamily="18" charset="0"/>
                <a:cs typeface="Times New Roman" pitchFamily="18" charset="0"/>
              </a:rPr>
              <a:t>İki yılda %10 faiz verme durumunda;</a:t>
            </a:r>
          </a:p>
          <a:p>
            <a:pPr lvl="2">
              <a:buSzPct val="100000"/>
              <a:buFont typeface="Times New Roman" pitchFamily="18" charset="0"/>
              <a:buChar char="-"/>
            </a:pPr>
            <a:r>
              <a:rPr lang="tr-TR" sz="1800" dirty="0" smtClean="0">
                <a:latin typeface="Times New Roman" pitchFamily="18" charset="0"/>
                <a:cs typeface="Times New Roman" pitchFamily="18" charset="0"/>
              </a:rPr>
              <a:t>İndirim faktörü </a:t>
            </a:r>
            <a:r>
              <a:rPr lang="en-GB" sz="1800" dirty="0" smtClean="0">
                <a:latin typeface="Times New Roman" pitchFamily="18" charset="0"/>
                <a:cs typeface="Times New Roman" pitchFamily="18" charset="0"/>
              </a:rPr>
              <a:t>= 1/(1</a:t>
            </a:r>
            <a:r>
              <a:rPr lang="tr-TR" sz="1800" dirty="0" smtClean="0">
                <a:latin typeface="Times New Roman" pitchFamily="18" charset="0"/>
                <a:cs typeface="Times New Roman" pitchFamily="18" charset="0"/>
              </a:rPr>
              <a:t>+</a:t>
            </a:r>
            <a:r>
              <a:rPr lang="en-GB" sz="1800" dirty="0" smtClean="0">
                <a:latin typeface="Times New Roman" pitchFamily="18" charset="0"/>
                <a:cs typeface="Times New Roman" pitchFamily="18" charset="0"/>
              </a:rPr>
              <a:t> </a:t>
            </a:r>
            <a:r>
              <a:rPr lang="tr-TR" sz="1800" dirty="0" smtClean="0">
                <a:latin typeface="Times New Roman" pitchFamily="18" charset="0"/>
                <a:cs typeface="Times New Roman" pitchFamily="18" charset="0"/>
              </a:rPr>
              <a:t>0</a:t>
            </a:r>
            <a:r>
              <a:rPr lang="en-GB" sz="1800" dirty="0" smtClean="0">
                <a:latin typeface="Times New Roman" pitchFamily="18" charset="0"/>
                <a:cs typeface="Times New Roman" pitchFamily="18" charset="0"/>
              </a:rPr>
              <a:t>.10)</a:t>
            </a:r>
            <a:r>
              <a:rPr lang="tr-TR" sz="1800" baseline="30000" dirty="0" smtClean="0">
                <a:latin typeface="Times New Roman" pitchFamily="18" charset="0"/>
                <a:cs typeface="Times New Roman" pitchFamily="18" charset="0"/>
              </a:rPr>
              <a:t>2</a:t>
            </a:r>
            <a:r>
              <a:rPr lang="en-GB" sz="1800" dirty="0" smtClean="0">
                <a:latin typeface="Times New Roman" pitchFamily="18" charset="0"/>
                <a:cs typeface="Times New Roman" pitchFamily="18" charset="0"/>
              </a:rPr>
              <a:t> =</a:t>
            </a:r>
            <a:r>
              <a:rPr lang="tr-TR"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0.8294</a:t>
            </a:r>
            <a:endParaRPr lang="tr-TR" sz="1800" dirty="0" smtClean="0">
              <a:latin typeface="Times New Roman" pitchFamily="18" charset="0"/>
              <a:cs typeface="Times New Roman" pitchFamily="18" charset="0"/>
            </a:endParaRPr>
          </a:p>
          <a:p>
            <a:pPr lvl="2">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Net bugünkü değer, her bir nakit akışın hesaplanması ve sonuçların toplanması ile elde edilmektedir.</a:t>
            </a:r>
          </a:p>
          <a:p>
            <a:pPr algn="just">
              <a:buSzPct val="100000"/>
              <a:buNone/>
            </a:pPr>
            <a:endParaRPr lang="tr-TR" sz="5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000" i="1" dirty="0" smtClean="0">
                <a:solidFill>
                  <a:srgbClr val="C00000"/>
                </a:solidFill>
                <a:latin typeface="Times New Roman" pitchFamily="18" charset="0"/>
                <a:cs typeface="Times New Roman" pitchFamily="18" charset="0"/>
              </a:rPr>
              <a:t>Net Bugünkü Değer İçin İndirim Faktörleri Tablosu</a:t>
            </a:r>
            <a:endParaRPr lang="tr-TR" sz="30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33</a:t>
            </a:fld>
            <a:endParaRPr lang="tr-T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 name="8 Tablo"/>
          <p:cNvGraphicFramePr>
            <a:graphicFrameLocks noGrp="1"/>
          </p:cNvGraphicFramePr>
          <p:nvPr/>
        </p:nvGraphicFramePr>
        <p:xfrm>
          <a:off x="1523865" y="1615152"/>
          <a:ext cx="6095999" cy="4644000"/>
        </p:xfrm>
        <a:graphic>
          <a:graphicData uri="http://schemas.openxmlformats.org/drawingml/2006/table">
            <a:tbl>
              <a:tblPr firstRow="1" bandRow="1">
                <a:tableStyleId>{BC89EF96-8CEA-46FF-86C4-4CE0E7609802}</a:tableStyleId>
              </a:tblPr>
              <a:tblGrid>
                <a:gridCol w="870857"/>
                <a:gridCol w="870857"/>
                <a:gridCol w="870857"/>
                <a:gridCol w="870857"/>
                <a:gridCol w="870857"/>
                <a:gridCol w="870857"/>
                <a:gridCol w="870857"/>
              </a:tblGrid>
              <a:tr h="309600">
                <a:tc>
                  <a:txBody>
                    <a:bodyPr/>
                    <a:lstStyle/>
                    <a:p>
                      <a:pPr algn="ctr"/>
                      <a:endParaRPr lang="tr-TR" sz="1400" dirty="0"/>
                    </a:p>
                  </a:txBody>
                  <a:tcPr anchor="ctr"/>
                </a:tc>
                <a:tc gridSpan="6">
                  <a:txBody>
                    <a:bodyPr/>
                    <a:lstStyle/>
                    <a:p>
                      <a:pPr algn="ctr"/>
                      <a:r>
                        <a:rPr lang="tr-TR" sz="1400" dirty="0" smtClean="0"/>
                        <a:t>İndirim Oranı (%)</a:t>
                      </a:r>
                      <a:endParaRPr lang="tr-TR" sz="1400" dirty="0"/>
                    </a:p>
                  </a:txBody>
                  <a:tcPr anchor="ctr"/>
                </a:tc>
                <a:tc hMerge="1">
                  <a:txBody>
                    <a:bodyPr/>
                    <a:lstStyle/>
                    <a:p>
                      <a:pPr algn="ctr"/>
                      <a:endParaRPr lang="tr-TR" sz="1400" dirty="0"/>
                    </a:p>
                  </a:txBody>
                  <a:tcPr anchor="ctr"/>
                </a:tc>
                <a:tc hMerge="1">
                  <a:txBody>
                    <a:bodyPr/>
                    <a:lstStyle/>
                    <a:p>
                      <a:pPr algn="ctr"/>
                      <a:endParaRPr lang="tr-TR" sz="1400" dirty="0"/>
                    </a:p>
                  </a:txBody>
                  <a:tcPr anchor="ctr"/>
                </a:tc>
                <a:tc hMerge="1">
                  <a:txBody>
                    <a:bodyPr/>
                    <a:lstStyle/>
                    <a:p>
                      <a:pPr algn="ctr"/>
                      <a:endParaRPr lang="tr-TR" sz="1400" dirty="0"/>
                    </a:p>
                  </a:txBody>
                  <a:tcPr anchor="ctr"/>
                </a:tc>
                <a:tc hMerge="1">
                  <a:txBody>
                    <a:bodyPr/>
                    <a:lstStyle/>
                    <a:p>
                      <a:pPr algn="ctr"/>
                      <a:endParaRPr lang="tr-TR" sz="1400" dirty="0"/>
                    </a:p>
                  </a:txBody>
                  <a:tcPr anchor="ctr"/>
                </a:tc>
                <a:tc hMerge="1">
                  <a:txBody>
                    <a:bodyPr/>
                    <a:lstStyle/>
                    <a:p>
                      <a:pPr algn="ctr"/>
                      <a:endParaRPr lang="tr-TR" sz="1400" dirty="0"/>
                    </a:p>
                  </a:txBody>
                  <a:tcPr anchor="ctr"/>
                </a:tc>
              </a:tr>
              <a:tr h="309600">
                <a:tc>
                  <a:txBody>
                    <a:bodyPr/>
                    <a:lstStyle/>
                    <a:p>
                      <a:pPr algn="ctr"/>
                      <a:r>
                        <a:rPr lang="tr-TR" sz="1400" b="1" dirty="0" smtClean="0"/>
                        <a:t>Yıl</a:t>
                      </a:r>
                      <a:endParaRPr lang="tr-TR" sz="1400" b="1" dirty="0"/>
                    </a:p>
                  </a:txBody>
                  <a:tcPr anchor="ctr"/>
                </a:tc>
                <a:tc>
                  <a:txBody>
                    <a:bodyPr/>
                    <a:lstStyle/>
                    <a:p>
                      <a:pPr algn="ctr"/>
                      <a:r>
                        <a:rPr lang="tr-TR" sz="1400" b="1" dirty="0" smtClean="0"/>
                        <a:t>5</a:t>
                      </a:r>
                      <a:endParaRPr lang="tr-TR" sz="1400" b="1" dirty="0"/>
                    </a:p>
                  </a:txBody>
                  <a:tcPr anchor="ctr"/>
                </a:tc>
                <a:tc>
                  <a:txBody>
                    <a:bodyPr/>
                    <a:lstStyle/>
                    <a:p>
                      <a:pPr algn="ctr"/>
                      <a:r>
                        <a:rPr lang="tr-TR" sz="1400" b="1" dirty="0" smtClean="0"/>
                        <a:t>6</a:t>
                      </a:r>
                      <a:endParaRPr lang="tr-TR" sz="1400" b="1" dirty="0"/>
                    </a:p>
                  </a:txBody>
                  <a:tcPr anchor="ctr"/>
                </a:tc>
                <a:tc>
                  <a:txBody>
                    <a:bodyPr/>
                    <a:lstStyle/>
                    <a:p>
                      <a:pPr algn="ctr"/>
                      <a:r>
                        <a:rPr lang="tr-TR" sz="1400" b="1" dirty="0" smtClean="0"/>
                        <a:t>8</a:t>
                      </a:r>
                      <a:endParaRPr lang="tr-TR" sz="1400" b="1" dirty="0"/>
                    </a:p>
                  </a:txBody>
                  <a:tcPr anchor="ctr"/>
                </a:tc>
                <a:tc>
                  <a:txBody>
                    <a:bodyPr/>
                    <a:lstStyle/>
                    <a:p>
                      <a:pPr algn="ctr"/>
                      <a:r>
                        <a:rPr lang="tr-TR" sz="1400" b="1" dirty="0" smtClean="0"/>
                        <a:t>10</a:t>
                      </a:r>
                      <a:endParaRPr lang="tr-TR" sz="1400" b="1" dirty="0"/>
                    </a:p>
                  </a:txBody>
                  <a:tcPr anchor="ctr"/>
                </a:tc>
                <a:tc>
                  <a:txBody>
                    <a:bodyPr/>
                    <a:lstStyle/>
                    <a:p>
                      <a:pPr algn="ctr"/>
                      <a:r>
                        <a:rPr lang="tr-TR" sz="1400" b="1" dirty="0" smtClean="0"/>
                        <a:t>12</a:t>
                      </a:r>
                      <a:endParaRPr lang="tr-TR" sz="1400" b="1" dirty="0"/>
                    </a:p>
                  </a:txBody>
                  <a:tcPr anchor="ctr"/>
                </a:tc>
                <a:tc>
                  <a:txBody>
                    <a:bodyPr/>
                    <a:lstStyle/>
                    <a:p>
                      <a:pPr algn="ctr"/>
                      <a:r>
                        <a:rPr lang="tr-TR" sz="1400" b="1" dirty="0" smtClean="0"/>
                        <a:t>15</a:t>
                      </a:r>
                      <a:endParaRPr lang="tr-TR" sz="1400" b="1" dirty="0"/>
                    </a:p>
                  </a:txBody>
                  <a:tcPr anchor="ctr"/>
                </a:tc>
              </a:tr>
              <a:tr h="309600">
                <a:tc>
                  <a:txBody>
                    <a:bodyPr/>
                    <a:lstStyle/>
                    <a:p>
                      <a:pPr algn="ctr"/>
                      <a:r>
                        <a:rPr lang="tr-TR" sz="1400" dirty="0" smtClean="0"/>
                        <a:t>1</a:t>
                      </a:r>
                      <a:endParaRPr lang="tr-TR" sz="1400" dirty="0"/>
                    </a:p>
                  </a:txBody>
                  <a:tcPr anchor="ctr"/>
                </a:tc>
                <a:tc>
                  <a:txBody>
                    <a:bodyPr/>
                    <a:lstStyle/>
                    <a:p>
                      <a:pPr algn="ctr"/>
                      <a:r>
                        <a:rPr lang="tr-TR" sz="1400" dirty="0" smtClean="0"/>
                        <a:t>0.9524</a:t>
                      </a:r>
                      <a:endParaRPr lang="tr-TR"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0.9434</a:t>
                      </a:r>
                    </a:p>
                  </a:txBody>
                  <a:tcPr anchor="ctr"/>
                </a:tc>
                <a:tc>
                  <a:txBody>
                    <a:bodyPr/>
                    <a:lstStyle/>
                    <a:p>
                      <a:pPr algn="ctr"/>
                      <a:r>
                        <a:rPr lang="tr-TR" sz="1400" dirty="0" smtClean="0"/>
                        <a:t>0.9259</a:t>
                      </a:r>
                      <a:endParaRPr lang="tr-TR" sz="1400" dirty="0"/>
                    </a:p>
                  </a:txBody>
                  <a:tcPr anchor="ctr"/>
                </a:tc>
                <a:tc>
                  <a:txBody>
                    <a:bodyPr/>
                    <a:lstStyle/>
                    <a:p>
                      <a:pPr algn="ctr"/>
                      <a:r>
                        <a:rPr lang="tr-TR" sz="1400" dirty="0" smtClean="0"/>
                        <a:t>0.9091</a:t>
                      </a:r>
                      <a:endParaRPr lang="tr-TR" sz="1400" dirty="0"/>
                    </a:p>
                  </a:txBody>
                  <a:tcPr anchor="ctr"/>
                </a:tc>
                <a:tc>
                  <a:txBody>
                    <a:bodyPr/>
                    <a:lstStyle/>
                    <a:p>
                      <a:pPr algn="ctr"/>
                      <a:r>
                        <a:rPr lang="tr-TR" sz="1400" dirty="0" smtClean="0"/>
                        <a:t>0.8929</a:t>
                      </a:r>
                      <a:endParaRPr lang="tr-TR" sz="1400" dirty="0"/>
                    </a:p>
                  </a:txBody>
                  <a:tcPr anchor="ctr"/>
                </a:tc>
                <a:tc>
                  <a:txBody>
                    <a:bodyPr/>
                    <a:lstStyle/>
                    <a:p>
                      <a:pPr algn="ctr"/>
                      <a:r>
                        <a:rPr lang="tr-TR" sz="1400" dirty="0" smtClean="0"/>
                        <a:t>0.8696</a:t>
                      </a:r>
                      <a:endParaRPr lang="tr-TR" sz="1400" dirty="0"/>
                    </a:p>
                  </a:txBody>
                  <a:tcPr anchor="ctr"/>
                </a:tc>
              </a:tr>
              <a:tr h="309600">
                <a:tc>
                  <a:txBody>
                    <a:bodyPr/>
                    <a:lstStyle/>
                    <a:p>
                      <a:pPr algn="ctr"/>
                      <a:r>
                        <a:rPr lang="tr-TR" sz="1400" dirty="0" smtClean="0"/>
                        <a:t>2</a:t>
                      </a:r>
                      <a:endParaRPr lang="tr-TR" sz="1400" dirty="0"/>
                    </a:p>
                  </a:txBody>
                  <a:tcPr anchor="ctr"/>
                </a:tc>
                <a:tc>
                  <a:txBody>
                    <a:bodyPr/>
                    <a:lstStyle/>
                    <a:p>
                      <a:pPr algn="ctr"/>
                      <a:r>
                        <a:rPr lang="tr-TR" sz="1400" dirty="0" smtClean="0"/>
                        <a:t>0.9070</a:t>
                      </a:r>
                      <a:endParaRPr lang="tr-TR" sz="1400" dirty="0"/>
                    </a:p>
                  </a:txBody>
                  <a:tcPr anchor="ctr"/>
                </a:tc>
                <a:tc>
                  <a:txBody>
                    <a:bodyPr/>
                    <a:lstStyle/>
                    <a:p>
                      <a:pPr algn="ctr"/>
                      <a:r>
                        <a:rPr lang="tr-TR" sz="1400" dirty="0" smtClean="0"/>
                        <a:t>0.8900</a:t>
                      </a:r>
                      <a:endParaRPr lang="tr-TR" sz="1400" dirty="0"/>
                    </a:p>
                  </a:txBody>
                  <a:tcPr anchor="ctr"/>
                </a:tc>
                <a:tc>
                  <a:txBody>
                    <a:bodyPr/>
                    <a:lstStyle/>
                    <a:p>
                      <a:pPr algn="ctr"/>
                      <a:r>
                        <a:rPr lang="tr-TR" sz="1400" dirty="0" smtClean="0"/>
                        <a:t>0.8573</a:t>
                      </a:r>
                      <a:endParaRPr lang="tr-TR" sz="1400" dirty="0"/>
                    </a:p>
                  </a:txBody>
                  <a:tcPr anchor="ctr"/>
                </a:tc>
                <a:tc>
                  <a:txBody>
                    <a:bodyPr/>
                    <a:lstStyle/>
                    <a:p>
                      <a:pPr algn="ctr"/>
                      <a:r>
                        <a:rPr lang="tr-TR" sz="1400" dirty="0" smtClean="0"/>
                        <a:t>0.8264</a:t>
                      </a:r>
                      <a:endParaRPr lang="tr-TR" sz="1400" dirty="0"/>
                    </a:p>
                  </a:txBody>
                  <a:tcPr anchor="ctr"/>
                </a:tc>
                <a:tc>
                  <a:txBody>
                    <a:bodyPr/>
                    <a:lstStyle/>
                    <a:p>
                      <a:pPr algn="ctr"/>
                      <a:r>
                        <a:rPr lang="tr-TR" sz="1400" dirty="0" smtClean="0"/>
                        <a:t>0.7972</a:t>
                      </a:r>
                      <a:endParaRPr lang="tr-TR" sz="1400" dirty="0"/>
                    </a:p>
                  </a:txBody>
                  <a:tcPr anchor="ctr"/>
                </a:tc>
                <a:tc>
                  <a:txBody>
                    <a:bodyPr/>
                    <a:lstStyle/>
                    <a:p>
                      <a:pPr algn="ctr"/>
                      <a:r>
                        <a:rPr lang="tr-TR" sz="1400" dirty="0" smtClean="0"/>
                        <a:t>0.7561</a:t>
                      </a:r>
                      <a:endParaRPr lang="tr-TR" sz="1400" dirty="0"/>
                    </a:p>
                  </a:txBody>
                  <a:tcPr anchor="ctr"/>
                </a:tc>
              </a:tr>
              <a:tr h="309600">
                <a:tc>
                  <a:txBody>
                    <a:bodyPr/>
                    <a:lstStyle/>
                    <a:p>
                      <a:pPr algn="ctr"/>
                      <a:r>
                        <a:rPr lang="tr-TR" sz="1400" dirty="0" smtClean="0"/>
                        <a:t>3</a:t>
                      </a:r>
                      <a:endParaRPr lang="tr-TR" sz="1400" dirty="0"/>
                    </a:p>
                  </a:txBody>
                  <a:tcPr anchor="ctr"/>
                </a:tc>
                <a:tc>
                  <a:txBody>
                    <a:bodyPr/>
                    <a:lstStyle/>
                    <a:p>
                      <a:pPr algn="ctr"/>
                      <a:r>
                        <a:rPr lang="tr-TR" sz="1400" dirty="0" smtClean="0"/>
                        <a:t>0.8638</a:t>
                      </a:r>
                      <a:endParaRPr lang="tr-TR" sz="1400" dirty="0"/>
                    </a:p>
                  </a:txBody>
                  <a:tcPr anchor="ctr"/>
                </a:tc>
                <a:tc>
                  <a:txBody>
                    <a:bodyPr/>
                    <a:lstStyle/>
                    <a:p>
                      <a:pPr algn="ctr"/>
                      <a:r>
                        <a:rPr lang="tr-TR" sz="1400" dirty="0" smtClean="0"/>
                        <a:t>0.8396</a:t>
                      </a:r>
                      <a:endParaRPr lang="tr-TR" sz="1400" dirty="0"/>
                    </a:p>
                  </a:txBody>
                  <a:tcPr anchor="ctr"/>
                </a:tc>
                <a:tc>
                  <a:txBody>
                    <a:bodyPr/>
                    <a:lstStyle/>
                    <a:p>
                      <a:pPr algn="ctr"/>
                      <a:r>
                        <a:rPr lang="tr-TR" sz="1400" dirty="0" smtClean="0"/>
                        <a:t>0.7938</a:t>
                      </a:r>
                      <a:endParaRPr lang="tr-TR" sz="1400" dirty="0"/>
                    </a:p>
                  </a:txBody>
                  <a:tcPr anchor="ctr"/>
                </a:tc>
                <a:tc>
                  <a:txBody>
                    <a:bodyPr/>
                    <a:lstStyle/>
                    <a:p>
                      <a:pPr algn="ctr"/>
                      <a:r>
                        <a:rPr lang="tr-TR" sz="1400" dirty="0" smtClean="0"/>
                        <a:t>0.7513</a:t>
                      </a:r>
                      <a:endParaRPr lang="tr-TR" sz="1400" dirty="0"/>
                    </a:p>
                  </a:txBody>
                  <a:tcPr anchor="ctr"/>
                </a:tc>
                <a:tc>
                  <a:txBody>
                    <a:bodyPr/>
                    <a:lstStyle/>
                    <a:p>
                      <a:pPr algn="ctr"/>
                      <a:r>
                        <a:rPr lang="tr-TR" sz="1400" dirty="0" smtClean="0"/>
                        <a:t>0.7118</a:t>
                      </a:r>
                      <a:endParaRPr lang="tr-TR" sz="1400" dirty="0"/>
                    </a:p>
                  </a:txBody>
                  <a:tcPr anchor="ctr"/>
                </a:tc>
                <a:tc>
                  <a:txBody>
                    <a:bodyPr/>
                    <a:lstStyle/>
                    <a:p>
                      <a:pPr algn="ctr"/>
                      <a:r>
                        <a:rPr lang="tr-TR" sz="1400" dirty="0" smtClean="0"/>
                        <a:t>0.6575</a:t>
                      </a:r>
                      <a:endParaRPr lang="tr-TR" sz="1400" dirty="0"/>
                    </a:p>
                  </a:txBody>
                  <a:tcPr anchor="ctr"/>
                </a:tc>
              </a:tr>
              <a:tr h="309600">
                <a:tc>
                  <a:txBody>
                    <a:bodyPr/>
                    <a:lstStyle/>
                    <a:p>
                      <a:pPr algn="ctr"/>
                      <a:r>
                        <a:rPr lang="tr-TR" sz="1400" dirty="0" smtClean="0"/>
                        <a:t>4</a:t>
                      </a:r>
                      <a:endParaRPr lang="tr-TR" sz="1400" dirty="0"/>
                    </a:p>
                  </a:txBody>
                  <a:tcPr anchor="ctr"/>
                </a:tc>
                <a:tc>
                  <a:txBody>
                    <a:bodyPr/>
                    <a:lstStyle/>
                    <a:p>
                      <a:pPr algn="ctr"/>
                      <a:r>
                        <a:rPr lang="tr-TR" sz="1400" dirty="0" smtClean="0"/>
                        <a:t>0.8227</a:t>
                      </a:r>
                      <a:endParaRPr lang="tr-TR" sz="1400" dirty="0"/>
                    </a:p>
                  </a:txBody>
                  <a:tcPr anchor="ctr"/>
                </a:tc>
                <a:tc>
                  <a:txBody>
                    <a:bodyPr/>
                    <a:lstStyle/>
                    <a:p>
                      <a:pPr algn="ctr"/>
                      <a:r>
                        <a:rPr lang="tr-TR" sz="1400" dirty="0" smtClean="0"/>
                        <a:t>0.7921</a:t>
                      </a:r>
                      <a:endParaRPr lang="tr-TR" sz="1400" dirty="0"/>
                    </a:p>
                  </a:txBody>
                  <a:tcPr anchor="ctr"/>
                </a:tc>
                <a:tc>
                  <a:txBody>
                    <a:bodyPr/>
                    <a:lstStyle/>
                    <a:p>
                      <a:pPr algn="ctr"/>
                      <a:r>
                        <a:rPr lang="tr-TR" sz="1400" dirty="0" smtClean="0"/>
                        <a:t>0.7350</a:t>
                      </a:r>
                      <a:endParaRPr lang="tr-TR" sz="1400" dirty="0"/>
                    </a:p>
                  </a:txBody>
                  <a:tcPr anchor="ctr"/>
                </a:tc>
                <a:tc>
                  <a:txBody>
                    <a:bodyPr/>
                    <a:lstStyle/>
                    <a:p>
                      <a:pPr algn="ctr"/>
                      <a:r>
                        <a:rPr lang="tr-TR" sz="1400" dirty="0" smtClean="0"/>
                        <a:t>0.6830</a:t>
                      </a:r>
                      <a:endParaRPr lang="tr-TR" sz="1400" dirty="0"/>
                    </a:p>
                  </a:txBody>
                  <a:tcPr anchor="ctr"/>
                </a:tc>
                <a:tc>
                  <a:txBody>
                    <a:bodyPr/>
                    <a:lstStyle/>
                    <a:p>
                      <a:pPr algn="ctr"/>
                      <a:r>
                        <a:rPr lang="tr-TR" sz="1400" dirty="0" smtClean="0"/>
                        <a:t>0.6355</a:t>
                      </a:r>
                      <a:endParaRPr lang="tr-TR" sz="1400" dirty="0"/>
                    </a:p>
                  </a:txBody>
                  <a:tcPr anchor="ctr"/>
                </a:tc>
                <a:tc>
                  <a:txBody>
                    <a:bodyPr/>
                    <a:lstStyle/>
                    <a:p>
                      <a:pPr algn="ctr"/>
                      <a:r>
                        <a:rPr lang="tr-TR" sz="1400" dirty="0" smtClean="0"/>
                        <a:t>0.5718</a:t>
                      </a:r>
                      <a:endParaRPr lang="tr-TR" sz="1400" dirty="0"/>
                    </a:p>
                  </a:txBody>
                  <a:tcPr anchor="ctr"/>
                </a:tc>
              </a:tr>
              <a:tr h="309600">
                <a:tc>
                  <a:txBody>
                    <a:bodyPr/>
                    <a:lstStyle/>
                    <a:p>
                      <a:pPr algn="ctr"/>
                      <a:r>
                        <a:rPr lang="tr-TR" sz="1400" dirty="0" smtClean="0"/>
                        <a:t>5</a:t>
                      </a:r>
                      <a:endParaRPr lang="tr-TR" sz="1400" dirty="0"/>
                    </a:p>
                  </a:txBody>
                  <a:tcPr anchor="ctr"/>
                </a:tc>
                <a:tc>
                  <a:txBody>
                    <a:bodyPr/>
                    <a:lstStyle/>
                    <a:p>
                      <a:pPr algn="ctr"/>
                      <a:r>
                        <a:rPr lang="tr-TR" sz="1400" dirty="0" smtClean="0"/>
                        <a:t>0.7835</a:t>
                      </a:r>
                      <a:endParaRPr lang="tr-TR" sz="1400" dirty="0"/>
                    </a:p>
                  </a:txBody>
                  <a:tcPr anchor="ctr"/>
                </a:tc>
                <a:tc>
                  <a:txBody>
                    <a:bodyPr/>
                    <a:lstStyle/>
                    <a:p>
                      <a:pPr algn="ctr"/>
                      <a:r>
                        <a:rPr lang="tr-TR" sz="1400" dirty="0" smtClean="0"/>
                        <a:t>0.7473</a:t>
                      </a:r>
                      <a:endParaRPr lang="tr-TR" sz="1400" dirty="0"/>
                    </a:p>
                  </a:txBody>
                  <a:tcPr anchor="ctr"/>
                </a:tc>
                <a:tc>
                  <a:txBody>
                    <a:bodyPr/>
                    <a:lstStyle/>
                    <a:p>
                      <a:pPr algn="ctr"/>
                      <a:r>
                        <a:rPr lang="tr-TR" sz="1400" dirty="0" smtClean="0"/>
                        <a:t>0.6806</a:t>
                      </a:r>
                      <a:endParaRPr lang="tr-TR" sz="1400" dirty="0"/>
                    </a:p>
                  </a:txBody>
                  <a:tcPr anchor="ctr"/>
                </a:tc>
                <a:tc>
                  <a:txBody>
                    <a:bodyPr/>
                    <a:lstStyle/>
                    <a:p>
                      <a:pPr algn="ctr"/>
                      <a:r>
                        <a:rPr lang="tr-TR" sz="1400" dirty="0" smtClean="0"/>
                        <a:t>0.6209</a:t>
                      </a:r>
                      <a:endParaRPr lang="tr-TR" sz="1400" dirty="0"/>
                    </a:p>
                  </a:txBody>
                  <a:tcPr anchor="ctr"/>
                </a:tc>
                <a:tc>
                  <a:txBody>
                    <a:bodyPr/>
                    <a:lstStyle/>
                    <a:p>
                      <a:pPr algn="ctr"/>
                      <a:r>
                        <a:rPr lang="tr-TR" sz="1400" dirty="0" smtClean="0"/>
                        <a:t>0.5674</a:t>
                      </a:r>
                      <a:endParaRPr lang="tr-TR" sz="1400" dirty="0"/>
                    </a:p>
                  </a:txBody>
                  <a:tcPr anchor="ctr"/>
                </a:tc>
                <a:tc>
                  <a:txBody>
                    <a:bodyPr/>
                    <a:lstStyle/>
                    <a:p>
                      <a:pPr algn="ctr"/>
                      <a:r>
                        <a:rPr lang="tr-TR" sz="1400" dirty="0" smtClean="0"/>
                        <a:t>0.4972</a:t>
                      </a:r>
                      <a:endParaRPr lang="tr-TR" sz="1400" dirty="0"/>
                    </a:p>
                  </a:txBody>
                  <a:tcPr anchor="ctr"/>
                </a:tc>
              </a:tr>
              <a:tr h="309600">
                <a:tc>
                  <a:txBody>
                    <a:bodyPr/>
                    <a:lstStyle/>
                    <a:p>
                      <a:pPr algn="ctr"/>
                      <a:r>
                        <a:rPr lang="tr-TR" sz="1400" dirty="0" smtClean="0"/>
                        <a:t>6</a:t>
                      </a:r>
                      <a:endParaRPr lang="tr-TR" sz="1400" dirty="0"/>
                    </a:p>
                  </a:txBody>
                  <a:tcPr anchor="ctr"/>
                </a:tc>
                <a:tc>
                  <a:txBody>
                    <a:bodyPr/>
                    <a:lstStyle/>
                    <a:p>
                      <a:pPr algn="ctr"/>
                      <a:r>
                        <a:rPr lang="tr-TR" sz="1400" dirty="0" smtClean="0"/>
                        <a:t>0.7462</a:t>
                      </a:r>
                      <a:endParaRPr lang="tr-TR" sz="1400" dirty="0"/>
                    </a:p>
                  </a:txBody>
                  <a:tcPr anchor="ctr"/>
                </a:tc>
                <a:tc>
                  <a:txBody>
                    <a:bodyPr/>
                    <a:lstStyle/>
                    <a:p>
                      <a:pPr algn="ctr"/>
                      <a:r>
                        <a:rPr lang="tr-TR" sz="1400" dirty="0" smtClean="0"/>
                        <a:t>0.7050</a:t>
                      </a:r>
                      <a:endParaRPr lang="tr-TR" sz="1400" dirty="0"/>
                    </a:p>
                  </a:txBody>
                  <a:tcPr anchor="ctr"/>
                </a:tc>
                <a:tc>
                  <a:txBody>
                    <a:bodyPr/>
                    <a:lstStyle/>
                    <a:p>
                      <a:pPr algn="ctr"/>
                      <a:r>
                        <a:rPr lang="tr-TR" sz="1400" dirty="0" smtClean="0"/>
                        <a:t>0.6302</a:t>
                      </a:r>
                      <a:endParaRPr lang="tr-TR" sz="1400" dirty="0"/>
                    </a:p>
                  </a:txBody>
                  <a:tcPr anchor="ctr"/>
                </a:tc>
                <a:tc>
                  <a:txBody>
                    <a:bodyPr/>
                    <a:lstStyle/>
                    <a:p>
                      <a:pPr algn="ctr"/>
                      <a:r>
                        <a:rPr lang="tr-TR" sz="1400" dirty="0" smtClean="0"/>
                        <a:t>0.5645</a:t>
                      </a:r>
                      <a:endParaRPr lang="tr-TR" sz="1400" dirty="0"/>
                    </a:p>
                  </a:txBody>
                  <a:tcPr anchor="ctr"/>
                </a:tc>
                <a:tc>
                  <a:txBody>
                    <a:bodyPr/>
                    <a:lstStyle/>
                    <a:p>
                      <a:pPr algn="ctr"/>
                      <a:r>
                        <a:rPr lang="tr-TR" sz="1400" dirty="0" smtClean="0"/>
                        <a:t>0.5066</a:t>
                      </a:r>
                      <a:endParaRPr lang="tr-TR" sz="1400" dirty="0"/>
                    </a:p>
                  </a:txBody>
                  <a:tcPr anchor="ctr"/>
                </a:tc>
                <a:tc>
                  <a:txBody>
                    <a:bodyPr/>
                    <a:lstStyle/>
                    <a:p>
                      <a:pPr algn="ctr"/>
                      <a:r>
                        <a:rPr lang="tr-TR" sz="1400" dirty="0" smtClean="0"/>
                        <a:t>0.4323</a:t>
                      </a:r>
                      <a:endParaRPr lang="tr-TR" sz="1400" dirty="0"/>
                    </a:p>
                  </a:txBody>
                  <a:tcPr anchor="ctr"/>
                </a:tc>
              </a:tr>
              <a:tr h="309600">
                <a:tc>
                  <a:txBody>
                    <a:bodyPr/>
                    <a:lstStyle/>
                    <a:p>
                      <a:pPr algn="ctr"/>
                      <a:r>
                        <a:rPr lang="tr-TR" sz="1400" dirty="0" smtClean="0"/>
                        <a:t>7</a:t>
                      </a:r>
                      <a:endParaRPr lang="tr-TR" sz="1400" dirty="0"/>
                    </a:p>
                  </a:txBody>
                  <a:tcPr anchor="ctr"/>
                </a:tc>
                <a:tc>
                  <a:txBody>
                    <a:bodyPr/>
                    <a:lstStyle/>
                    <a:p>
                      <a:pPr algn="ctr"/>
                      <a:r>
                        <a:rPr lang="tr-TR" sz="1400" dirty="0" smtClean="0"/>
                        <a:t>0.7107</a:t>
                      </a:r>
                      <a:endParaRPr lang="tr-TR" sz="1400" dirty="0"/>
                    </a:p>
                  </a:txBody>
                  <a:tcPr anchor="ctr"/>
                </a:tc>
                <a:tc>
                  <a:txBody>
                    <a:bodyPr/>
                    <a:lstStyle/>
                    <a:p>
                      <a:pPr algn="ctr"/>
                      <a:r>
                        <a:rPr lang="tr-TR" sz="1400" dirty="0" smtClean="0"/>
                        <a:t>0.6651</a:t>
                      </a:r>
                      <a:endParaRPr lang="tr-TR" sz="1400" dirty="0"/>
                    </a:p>
                  </a:txBody>
                  <a:tcPr anchor="ctr"/>
                </a:tc>
                <a:tc>
                  <a:txBody>
                    <a:bodyPr/>
                    <a:lstStyle/>
                    <a:p>
                      <a:pPr algn="ctr"/>
                      <a:r>
                        <a:rPr lang="tr-TR" sz="1400" dirty="0" smtClean="0"/>
                        <a:t>0.5835</a:t>
                      </a:r>
                      <a:endParaRPr lang="tr-TR" sz="1400" dirty="0"/>
                    </a:p>
                  </a:txBody>
                  <a:tcPr anchor="ctr"/>
                </a:tc>
                <a:tc>
                  <a:txBody>
                    <a:bodyPr/>
                    <a:lstStyle/>
                    <a:p>
                      <a:pPr algn="ctr"/>
                      <a:r>
                        <a:rPr lang="tr-TR" sz="1400" dirty="0" smtClean="0"/>
                        <a:t>0.5132</a:t>
                      </a:r>
                      <a:endParaRPr lang="tr-TR" sz="1400" dirty="0"/>
                    </a:p>
                  </a:txBody>
                  <a:tcPr anchor="ctr"/>
                </a:tc>
                <a:tc>
                  <a:txBody>
                    <a:bodyPr/>
                    <a:lstStyle/>
                    <a:p>
                      <a:pPr algn="ctr"/>
                      <a:r>
                        <a:rPr lang="tr-TR" sz="1400" dirty="0" smtClean="0"/>
                        <a:t>0.4523</a:t>
                      </a:r>
                      <a:endParaRPr lang="tr-TR" sz="1400" dirty="0"/>
                    </a:p>
                  </a:txBody>
                  <a:tcPr anchor="ctr"/>
                </a:tc>
                <a:tc>
                  <a:txBody>
                    <a:bodyPr/>
                    <a:lstStyle/>
                    <a:p>
                      <a:pPr algn="ctr"/>
                      <a:r>
                        <a:rPr lang="tr-TR" sz="1400" dirty="0" smtClean="0"/>
                        <a:t>0.3759</a:t>
                      </a:r>
                      <a:endParaRPr lang="tr-TR" sz="1400" dirty="0"/>
                    </a:p>
                  </a:txBody>
                  <a:tcPr anchor="ctr"/>
                </a:tc>
              </a:tr>
              <a:tr h="309600">
                <a:tc>
                  <a:txBody>
                    <a:bodyPr/>
                    <a:lstStyle/>
                    <a:p>
                      <a:pPr algn="ctr"/>
                      <a:r>
                        <a:rPr lang="tr-TR" sz="1400" dirty="0" smtClean="0"/>
                        <a:t>8</a:t>
                      </a:r>
                      <a:endParaRPr lang="tr-TR" sz="1400" dirty="0"/>
                    </a:p>
                  </a:txBody>
                  <a:tcPr anchor="ctr"/>
                </a:tc>
                <a:tc>
                  <a:txBody>
                    <a:bodyPr/>
                    <a:lstStyle/>
                    <a:p>
                      <a:pPr algn="ctr"/>
                      <a:r>
                        <a:rPr lang="tr-TR" sz="1400" dirty="0" smtClean="0"/>
                        <a:t>0.6768</a:t>
                      </a:r>
                      <a:endParaRPr lang="tr-TR" sz="1400" dirty="0"/>
                    </a:p>
                  </a:txBody>
                  <a:tcPr anchor="ctr"/>
                </a:tc>
                <a:tc>
                  <a:txBody>
                    <a:bodyPr/>
                    <a:lstStyle/>
                    <a:p>
                      <a:pPr algn="ctr"/>
                      <a:r>
                        <a:rPr lang="tr-TR" sz="1400" dirty="0" smtClean="0"/>
                        <a:t>0.6274</a:t>
                      </a:r>
                      <a:endParaRPr lang="tr-TR" sz="1400" dirty="0"/>
                    </a:p>
                  </a:txBody>
                  <a:tcPr anchor="ctr"/>
                </a:tc>
                <a:tc>
                  <a:txBody>
                    <a:bodyPr/>
                    <a:lstStyle/>
                    <a:p>
                      <a:pPr algn="ctr"/>
                      <a:r>
                        <a:rPr lang="tr-TR" sz="1400" dirty="0" smtClean="0"/>
                        <a:t>0.5403</a:t>
                      </a:r>
                      <a:endParaRPr lang="tr-TR" sz="1400" dirty="0"/>
                    </a:p>
                  </a:txBody>
                  <a:tcPr anchor="ctr"/>
                </a:tc>
                <a:tc>
                  <a:txBody>
                    <a:bodyPr/>
                    <a:lstStyle/>
                    <a:p>
                      <a:pPr algn="ctr"/>
                      <a:r>
                        <a:rPr lang="tr-TR" sz="1400" dirty="0" smtClean="0"/>
                        <a:t>0.4665</a:t>
                      </a:r>
                      <a:endParaRPr lang="tr-TR" sz="1400" dirty="0"/>
                    </a:p>
                  </a:txBody>
                  <a:tcPr anchor="ctr"/>
                </a:tc>
                <a:tc>
                  <a:txBody>
                    <a:bodyPr/>
                    <a:lstStyle/>
                    <a:p>
                      <a:pPr algn="ctr"/>
                      <a:r>
                        <a:rPr lang="tr-TR" sz="1400" dirty="0" smtClean="0"/>
                        <a:t>0.4039</a:t>
                      </a:r>
                      <a:endParaRPr lang="tr-TR" sz="1400" dirty="0"/>
                    </a:p>
                  </a:txBody>
                  <a:tcPr anchor="ctr"/>
                </a:tc>
                <a:tc>
                  <a:txBody>
                    <a:bodyPr/>
                    <a:lstStyle/>
                    <a:p>
                      <a:pPr algn="ctr"/>
                      <a:r>
                        <a:rPr lang="tr-TR" sz="1400" dirty="0" smtClean="0"/>
                        <a:t>0.3269</a:t>
                      </a:r>
                      <a:endParaRPr lang="tr-TR" sz="1400" dirty="0"/>
                    </a:p>
                  </a:txBody>
                  <a:tcPr anchor="ctr"/>
                </a:tc>
              </a:tr>
              <a:tr h="309600">
                <a:tc>
                  <a:txBody>
                    <a:bodyPr/>
                    <a:lstStyle/>
                    <a:p>
                      <a:pPr algn="ctr"/>
                      <a:r>
                        <a:rPr lang="tr-TR" sz="1400" dirty="0" smtClean="0"/>
                        <a:t>9</a:t>
                      </a:r>
                      <a:endParaRPr lang="tr-TR" sz="1400" dirty="0"/>
                    </a:p>
                  </a:txBody>
                  <a:tcPr anchor="ctr"/>
                </a:tc>
                <a:tc>
                  <a:txBody>
                    <a:bodyPr/>
                    <a:lstStyle/>
                    <a:p>
                      <a:pPr algn="ctr"/>
                      <a:r>
                        <a:rPr lang="tr-TR" sz="1400" dirty="0" smtClean="0"/>
                        <a:t>0.6446</a:t>
                      </a:r>
                      <a:endParaRPr lang="tr-TR" sz="1400" dirty="0"/>
                    </a:p>
                  </a:txBody>
                  <a:tcPr anchor="ctr"/>
                </a:tc>
                <a:tc>
                  <a:txBody>
                    <a:bodyPr/>
                    <a:lstStyle/>
                    <a:p>
                      <a:pPr algn="ctr"/>
                      <a:r>
                        <a:rPr lang="tr-TR" sz="1400" dirty="0" smtClean="0"/>
                        <a:t>0.5919</a:t>
                      </a:r>
                      <a:endParaRPr lang="tr-TR" sz="1400" dirty="0"/>
                    </a:p>
                  </a:txBody>
                  <a:tcPr anchor="ctr"/>
                </a:tc>
                <a:tc>
                  <a:txBody>
                    <a:bodyPr/>
                    <a:lstStyle/>
                    <a:p>
                      <a:pPr algn="ctr"/>
                      <a:r>
                        <a:rPr lang="tr-TR" sz="1400" dirty="0" smtClean="0"/>
                        <a:t>0.5002</a:t>
                      </a:r>
                      <a:endParaRPr lang="tr-TR" sz="1400" dirty="0"/>
                    </a:p>
                  </a:txBody>
                  <a:tcPr anchor="ctr"/>
                </a:tc>
                <a:tc>
                  <a:txBody>
                    <a:bodyPr/>
                    <a:lstStyle/>
                    <a:p>
                      <a:pPr algn="ctr"/>
                      <a:r>
                        <a:rPr lang="tr-TR" sz="1400" dirty="0" smtClean="0"/>
                        <a:t>0.4241</a:t>
                      </a:r>
                      <a:endParaRPr lang="tr-TR" sz="1400" dirty="0"/>
                    </a:p>
                  </a:txBody>
                  <a:tcPr anchor="ctr"/>
                </a:tc>
                <a:tc>
                  <a:txBody>
                    <a:bodyPr/>
                    <a:lstStyle/>
                    <a:p>
                      <a:pPr algn="ctr"/>
                      <a:r>
                        <a:rPr lang="tr-TR" sz="1400" dirty="0" smtClean="0"/>
                        <a:t>0.3606</a:t>
                      </a:r>
                      <a:endParaRPr lang="tr-TR" sz="1400" dirty="0"/>
                    </a:p>
                  </a:txBody>
                  <a:tcPr anchor="ctr"/>
                </a:tc>
                <a:tc>
                  <a:txBody>
                    <a:bodyPr/>
                    <a:lstStyle/>
                    <a:p>
                      <a:pPr algn="ctr"/>
                      <a:r>
                        <a:rPr lang="tr-TR" sz="1400" dirty="0" smtClean="0"/>
                        <a:t>0.2843</a:t>
                      </a:r>
                      <a:endParaRPr lang="tr-TR" sz="1400" dirty="0"/>
                    </a:p>
                  </a:txBody>
                  <a:tcPr anchor="ctr"/>
                </a:tc>
              </a:tr>
              <a:tr h="309600">
                <a:tc>
                  <a:txBody>
                    <a:bodyPr/>
                    <a:lstStyle/>
                    <a:p>
                      <a:pPr algn="ctr"/>
                      <a:r>
                        <a:rPr lang="tr-TR" sz="1400" dirty="0" smtClean="0"/>
                        <a:t>10</a:t>
                      </a:r>
                      <a:endParaRPr lang="tr-TR" sz="1400" dirty="0"/>
                    </a:p>
                  </a:txBody>
                  <a:tcPr anchor="ctr"/>
                </a:tc>
                <a:tc>
                  <a:txBody>
                    <a:bodyPr/>
                    <a:lstStyle/>
                    <a:p>
                      <a:pPr algn="ctr"/>
                      <a:r>
                        <a:rPr lang="tr-TR" sz="1400" dirty="0" smtClean="0"/>
                        <a:t>0.6139</a:t>
                      </a:r>
                      <a:endParaRPr lang="tr-TR" sz="1400" dirty="0"/>
                    </a:p>
                  </a:txBody>
                  <a:tcPr anchor="ctr"/>
                </a:tc>
                <a:tc>
                  <a:txBody>
                    <a:bodyPr/>
                    <a:lstStyle/>
                    <a:p>
                      <a:pPr algn="ctr"/>
                      <a:r>
                        <a:rPr lang="tr-TR" sz="1400" dirty="0" smtClean="0"/>
                        <a:t>0.5584</a:t>
                      </a:r>
                      <a:endParaRPr lang="tr-TR" sz="1400" dirty="0"/>
                    </a:p>
                  </a:txBody>
                  <a:tcPr anchor="ctr"/>
                </a:tc>
                <a:tc>
                  <a:txBody>
                    <a:bodyPr/>
                    <a:lstStyle/>
                    <a:p>
                      <a:pPr algn="ctr"/>
                      <a:r>
                        <a:rPr lang="tr-TR" sz="1400" dirty="0" smtClean="0"/>
                        <a:t>0.4632</a:t>
                      </a:r>
                      <a:endParaRPr lang="tr-TR" sz="1400" dirty="0"/>
                    </a:p>
                  </a:txBody>
                  <a:tcPr anchor="ctr"/>
                </a:tc>
                <a:tc>
                  <a:txBody>
                    <a:bodyPr/>
                    <a:lstStyle/>
                    <a:p>
                      <a:pPr algn="ctr"/>
                      <a:r>
                        <a:rPr lang="tr-TR" sz="1400" dirty="0" smtClean="0"/>
                        <a:t>0.3855</a:t>
                      </a:r>
                      <a:endParaRPr lang="tr-TR" sz="1400" dirty="0"/>
                    </a:p>
                  </a:txBody>
                  <a:tcPr anchor="ctr"/>
                </a:tc>
                <a:tc>
                  <a:txBody>
                    <a:bodyPr/>
                    <a:lstStyle/>
                    <a:p>
                      <a:pPr algn="ctr"/>
                      <a:r>
                        <a:rPr lang="tr-TR" sz="1400" dirty="0" smtClean="0"/>
                        <a:t>0.3220</a:t>
                      </a:r>
                      <a:endParaRPr lang="tr-TR" sz="1400" dirty="0"/>
                    </a:p>
                  </a:txBody>
                  <a:tcPr anchor="ctr"/>
                </a:tc>
                <a:tc>
                  <a:txBody>
                    <a:bodyPr/>
                    <a:lstStyle/>
                    <a:p>
                      <a:pPr algn="ctr"/>
                      <a:r>
                        <a:rPr lang="tr-TR" sz="1400" dirty="0" smtClean="0"/>
                        <a:t>0.2472</a:t>
                      </a:r>
                      <a:endParaRPr lang="tr-TR" sz="1400" dirty="0"/>
                    </a:p>
                  </a:txBody>
                  <a:tcPr anchor="ctr"/>
                </a:tc>
              </a:tr>
              <a:tr h="309600">
                <a:tc>
                  <a:txBody>
                    <a:bodyPr/>
                    <a:lstStyle/>
                    <a:p>
                      <a:pPr algn="ctr"/>
                      <a:r>
                        <a:rPr lang="tr-TR" sz="1400" dirty="0" smtClean="0"/>
                        <a:t>15</a:t>
                      </a:r>
                      <a:endParaRPr lang="tr-TR" sz="1400" dirty="0"/>
                    </a:p>
                  </a:txBody>
                  <a:tcPr anchor="ctr"/>
                </a:tc>
                <a:tc>
                  <a:txBody>
                    <a:bodyPr/>
                    <a:lstStyle/>
                    <a:p>
                      <a:pPr algn="ctr"/>
                      <a:r>
                        <a:rPr lang="tr-TR" sz="1400" dirty="0" smtClean="0"/>
                        <a:t>0.4810</a:t>
                      </a:r>
                      <a:endParaRPr lang="tr-TR" sz="1400" dirty="0"/>
                    </a:p>
                  </a:txBody>
                  <a:tcPr anchor="ctr"/>
                </a:tc>
                <a:tc>
                  <a:txBody>
                    <a:bodyPr/>
                    <a:lstStyle/>
                    <a:p>
                      <a:pPr algn="ctr"/>
                      <a:r>
                        <a:rPr lang="tr-TR" sz="1400" dirty="0" smtClean="0"/>
                        <a:t>0.4173</a:t>
                      </a:r>
                      <a:endParaRPr lang="tr-TR" sz="1400" dirty="0"/>
                    </a:p>
                  </a:txBody>
                  <a:tcPr anchor="ctr"/>
                </a:tc>
                <a:tc>
                  <a:txBody>
                    <a:bodyPr/>
                    <a:lstStyle/>
                    <a:p>
                      <a:pPr algn="ctr"/>
                      <a:r>
                        <a:rPr lang="tr-TR" sz="1400" dirty="0" smtClean="0"/>
                        <a:t>0.3152</a:t>
                      </a:r>
                      <a:endParaRPr lang="tr-TR" sz="1400" dirty="0"/>
                    </a:p>
                  </a:txBody>
                  <a:tcPr anchor="ctr"/>
                </a:tc>
                <a:tc>
                  <a:txBody>
                    <a:bodyPr/>
                    <a:lstStyle/>
                    <a:p>
                      <a:pPr algn="ctr"/>
                      <a:r>
                        <a:rPr lang="tr-TR" sz="1400" dirty="0" smtClean="0"/>
                        <a:t>0.2394</a:t>
                      </a:r>
                      <a:endParaRPr lang="tr-TR" sz="1400" dirty="0"/>
                    </a:p>
                  </a:txBody>
                  <a:tcPr anchor="ctr"/>
                </a:tc>
                <a:tc>
                  <a:txBody>
                    <a:bodyPr/>
                    <a:lstStyle/>
                    <a:p>
                      <a:pPr algn="ctr"/>
                      <a:r>
                        <a:rPr lang="tr-TR" sz="1400" dirty="0" smtClean="0"/>
                        <a:t>0.1827</a:t>
                      </a:r>
                      <a:endParaRPr lang="tr-TR" sz="1400" dirty="0"/>
                    </a:p>
                  </a:txBody>
                  <a:tcPr anchor="ctr"/>
                </a:tc>
                <a:tc>
                  <a:txBody>
                    <a:bodyPr/>
                    <a:lstStyle/>
                    <a:p>
                      <a:pPr algn="ctr"/>
                      <a:r>
                        <a:rPr lang="tr-TR" sz="1400" dirty="0" smtClean="0"/>
                        <a:t>0.1229</a:t>
                      </a:r>
                      <a:endParaRPr lang="tr-TR" sz="1400" dirty="0"/>
                    </a:p>
                  </a:txBody>
                  <a:tcPr anchor="ctr"/>
                </a:tc>
              </a:tr>
              <a:tr h="309600">
                <a:tc>
                  <a:txBody>
                    <a:bodyPr/>
                    <a:lstStyle/>
                    <a:p>
                      <a:pPr algn="ctr"/>
                      <a:r>
                        <a:rPr lang="tr-TR" sz="1400" dirty="0" smtClean="0"/>
                        <a:t>20</a:t>
                      </a:r>
                      <a:endParaRPr lang="tr-TR" sz="1400" dirty="0"/>
                    </a:p>
                  </a:txBody>
                  <a:tcPr anchor="ctr"/>
                </a:tc>
                <a:tc>
                  <a:txBody>
                    <a:bodyPr/>
                    <a:lstStyle/>
                    <a:p>
                      <a:pPr algn="ctr"/>
                      <a:r>
                        <a:rPr lang="tr-TR" sz="1400" dirty="0" smtClean="0"/>
                        <a:t>0.3769</a:t>
                      </a:r>
                      <a:endParaRPr lang="tr-TR" sz="1400" dirty="0"/>
                    </a:p>
                  </a:txBody>
                  <a:tcPr anchor="ctr"/>
                </a:tc>
                <a:tc>
                  <a:txBody>
                    <a:bodyPr/>
                    <a:lstStyle/>
                    <a:p>
                      <a:pPr algn="ctr"/>
                      <a:r>
                        <a:rPr lang="tr-TR" sz="1400" dirty="0" smtClean="0"/>
                        <a:t>0.3118</a:t>
                      </a:r>
                      <a:endParaRPr lang="tr-TR" sz="1400" dirty="0"/>
                    </a:p>
                  </a:txBody>
                  <a:tcPr anchor="ctr"/>
                </a:tc>
                <a:tc>
                  <a:txBody>
                    <a:bodyPr/>
                    <a:lstStyle/>
                    <a:p>
                      <a:pPr algn="ctr"/>
                      <a:r>
                        <a:rPr lang="tr-TR" sz="1400" dirty="0" smtClean="0"/>
                        <a:t>0.2145</a:t>
                      </a:r>
                      <a:endParaRPr lang="tr-TR" sz="1400" dirty="0"/>
                    </a:p>
                  </a:txBody>
                  <a:tcPr anchor="ctr"/>
                </a:tc>
                <a:tc>
                  <a:txBody>
                    <a:bodyPr/>
                    <a:lstStyle/>
                    <a:p>
                      <a:pPr algn="ctr"/>
                      <a:r>
                        <a:rPr lang="tr-TR" sz="1400" dirty="0" smtClean="0"/>
                        <a:t>0.1486</a:t>
                      </a:r>
                      <a:endParaRPr lang="tr-TR" sz="1400" dirty="0"/>
                    </a:p>
                  </a:txBody>
                  <a:tcPr anchor="ctr"/>
                </a:tc>
                <a:tc>
                  <a:txBody>
                    <a:bodyPr/>
                    <a:lstStyle/>
                    <a:p>
                      <a:pPr algn="ctr"/>
                      <a:r>
                        <a:rPr lang="tr-TR" sz="1400" dirty="0" smtClean="0"/>
                        <a:t>0.1037</a:t>
                      </a:r>
                      <a:endParaRPr lang="tr-TR" sz="1400" dirty="0"/>
                    </a:p>
                  </a:txBody>
                  <a:tcPr anchor="ctr"/>
                </a:tc>
                <a:tc>
                  <a:txBody>
                    <a:bodyPr/>
                    <a:lstStyle/>
                    <a:p>
                      <a:pPr algn="ctr"/>
                      <a:r>
                        <a:rPr lang="tr-TR" sz="1400" dirty="0" smtClean="0"/>
                        <a:t>0.0611</a:t>
                      </a:r>
                      <a:endParaRPr lang="tr-TR" sz="1400" dirty="0"/>
                    </a:p>
                  </a:txBody>
                  <a:tcPr anchor="ctr"/>
                </a:tc>
              </a:tr>
              <a:tr h="309600">
                <a:tc>
                  <a:txBody>
                    <a:bodyPr/>
                    <a:lstStyle/>
                    <a:p>
                      <a:pPr algn="ctr"/>
                      <a:r>
                        <a:rPr lang="tr-TR" sz="1400" dirty="0" smtClean="0"/>
                        <a:t>25</a:t>
                      </a:r>
                      <a:endParaRPr lang="tr-TR" sz="1400" dirty="0"/>
                    </a:p>
                  </a:txBody>
                  <a:tcPr anchor="ctr"/>
                </a:tc>
                <a:tc>
                  <a:txBody>
                    <a:bodyPr/>
                    <a:lstStyle/>
                    <a:p>
                      <a:pPr algn="ctr"/>
                      <a:r>
                        <a:rPr lang="tr-TR" sz="1400" dirty="0" smtClean="0"/>
                        <a:t>0.2953</a:t>
                      </a:r>
                      <a:endParaRPr lang="tr-TR" sz="1400" dirty="0"/>
                    </a:p>
                  </a:txBody>
                  <a:tcPr anchor="ctr"/>
                </a:tc>
                <a:tc>
                  <a:txBody>
                    <a:bodyPr/>
                    <a:lstStyle/>
                    <a:p>
                      <a:pPr algn="ctr"/>
                      <a:r>
                        <a:rPr lang="tr-TR" sz="1400" dirty="0" smtClean="0"/>
                        <a:t>0.2330</a:t>
                      </a:r>
                      <a:endParaRPr lang="tr-TR" sz="1400" dirty="0"/>
                    </a:p>
                  </a:txBody>
                  <a:tcPr anchor="ctr"/>
                </a:tc>
                <a:tc>
                  <a:txBody>
                    <a:bodyPr/>
                    <a:lstStyle/>
                    <a:p>
                      <a:pPr algn="ctr"/>
                      <a:r>
                        <a:rPr lang="tr-TR" sz="1400" dirty="0" smtClean="0"/>
                        <a:t>0.1460</a:t>
                      </a:r>
                      <a:endParaRPr lang="tr-TR" sz="1400" dirty="0"/>
                    </a:p>
                  </a:txBody>
                  <a:tcPr anchor="ctr"/>
                </a:tc>
                <a:tc>
                  <a:txBody>
                    <a:bodyPr/>
                    <a:lstStyle/>
                    <a:p>
                      <a:pPr algn="ctr"/>
                      <a:r>
                        <a:rPr lang="tr-TR" sz="1400" dirty="0" smtClean="0"/>
                        <a:t>0.0923</a:t>
                      </a:r>
                      <a:endParaRPr lang="tr-TR" sz="1400" dirty="0"/>
                    </a:p>
                  </a:txBody>
                  <a:tcPr anchor="ctr"/>
                </a:tc>
                <a:tc>
                  <a:txBody>
                    <a:bodyPr/>
                    <a:lstStyle/>
                    <a:p>
                      <a:pPr algn="ctr"/>
                      <a:r>
                        <a:rPr lang="tr-TR" sz="1400" dirty="0" smtClean="0"/>
                        <a:t>0.0588</a:t>
                      </a:r>
                      <a:endParaRPr lang="tr-TR" sz="1400" dirty="0"/>
                    </a:p>
                  </a:txBody>
                  <a:tcPr anchor="ctr"/>
                </a:tc>
                <a:tc>
                  <a:txBody>
                    <a:bodyPr/>
                    <a:lstStyle/>
                    <a:p>
                      <a:pPr algn="ctr"/>
                      <a:r>
                        <a:rPr lang="tr-TR" sz="1400" dirty="0" smtClean="0"/>
                        <a:t>0.0304</a:t>
                      </a:r>
                      <a:endParaRPr lang="tr-TR" sz="1400" dirty="0"/>
                    </a:p>
                  </a:txBody>
                  <a:tcPr anchor="ct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Net Bugünkü Değer – Örnek Uygulama</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34</a:t>
            </a:fld>
            <a:endParaRPr lang="tr-TR"/>
          </a:p>
        </p:txBody>
      </p:sp>
      <p:sp>
        <p:nvSpPr>
          <p:cNvPr id="5" name="4 İçerik Yer Tutucusu"/>
          <p:cNvSpPr>
            <a:spLocks noGrp="1"/>
          </p:cNvSpPr>
          <p:nvPr>
            <p:ph sz="quarter" idx="1"/>
          </p:nvPr>
        </p:nvSpPr>
        <p:spPr>
          <a:xfrm>
            <a:off x="612648" y="1600200"/>
            <a:ext cx="7959880" cy="74868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Proje 1’in net bugünkü değerinin hesaplanması… </a:t>
            </a:r>
          </a:p>
          <a:p>
            <a:pPr algn="just">
              <a:buSzPct val="100000"/>
              <a:buNone/>
            </a:pPr>
            <a:endParaRPr lang="tr-TR" sz="5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7" name="Group 52"/>
          <p:cNvGraphicFramePr>
            <a:graphicFrameLocks noGrp="1"/>
          </p:cNvGraphicFramePr>
          <p:nvPr/>
        </p:nvGraphicFramePr>
        <p:xfrm>
          <a:off x="508488" y="2323928"/>
          <a:ext cx="8136904" cy="3207111"/>
        </p:xfrm>
        <a:graphic>
          <a:graphicData uri="http://schemas.openxmlformats.org/drawingml/2006/table">
            <a:tbl>
              <a:tblPr>
                <a:tableStyleId>{284E427A-3D55-4303-BF80-6455036E1DE7}</a:tableStyleId>
              </a:tblPr>
              <a:tblGrid>
                <a:gridCol w="1008112"/>
                <a:gridCol w="1512168"/>
                <a:gridCol w="2304256"/>
                <a:gridCol w="3312368"/>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rPr>
                        <a:t>Yıl</a:t>
                      </a:r>
                      <a:endParaRPr kumimoji="0" lang="en-GB"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rPr>
                        <a:t>Nakit Akışı (£)</a:t>
                      </a:r>
                      <a:endParaRPr kumimoji="0" lang="en-GB"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rPr>
                        <a:t>İndirim Faktörü (%10)</a:t>
                      </a:r>
                      <a:endParaRPr kumimoji="0" lang="en-GB"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rPr>
                        <a:t>İndirim Uygulanmış Nakit Akışı (£)</a:t>
                      </a:r>
                      <a:endParaRPr kumimoji="0" lang="en-GB"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r>
              <a:tr h="3949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-100,000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1.0000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-100,000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3949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1</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10,000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0.9091</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9,091</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3949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2</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10,000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0.8264</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8,264</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3949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3</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10,000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0.7513</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7,513</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3949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4</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20,000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0.6830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13,660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4014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5</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100,000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0.6209</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62,090</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r>
              <a:tr h="3987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rPr>
                        <a:t>Net Kar:</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rPr>
                        <a:t>£ 50,000</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b="1" u="none" strike="noStrike" cap="none" normalizeH="0" baseline="0" dirty="0" smtClean="0">
                          <a:ln>
                            <a:noFill/>
                          </a:ln>
                          <a:effectLst/>
                        </a:rPr>
                        <a:t>NPV</a:t>
                      </a:r>
                      <a:r>
                        <a:rPr kumimoji="0" lang="tr-TR" sz="1600" b="1" u="none" strike="noStrike" cap="none" normalizeH="0" baseline="0" dirty="0" smtClean="0">
                          <a:ln>
                            <a:noFill/>
                          </a:ln>
                          <a:effectLst/>
                        </a:rPr>
                        <a:t>:</a:t>
                      </a:r>
                      <a:endParaRPr kumimoji="0" lang="en-GB"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600" b="1" u="none" strike="noStrike" cap="none" normalizeH="0" baseline="0" dirty="0" smtClean="0">
                          <a:ln>
                            <a:noFill/>
                          </a:ln>
                          <a:effectLst/>
                        </a:rPr>
                        <a:t>618</a:t>
                      </a:r>
                      <a:endParaRPr kumimoji="0" lang="en-GB"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Net Bugünkü Değer (</a:t>
            </a:r>
            <a:r>
              <a:rPr lang="en-US" sz="3200" i="1" dirty="0" smtClean="0">
                <a:solidFill>
                  <a:srgbClr val="C00000"/>
                </a:solidFill>
                <a:latin typeface="Times New Roman" pitchFamily="18" charset="0"/>
                <a:cs typeface="Times New Roman" pitchFamily="18" charset="0"/>
              </a:rPr>
              <a:t>Net Present Value</a:t>
            </a:r>
            <a:r>
              <a:rPr lang="tr-TR" sz="3200" i="1" dirty="0" smtClean="0">
                <a:solidFill>
                  <a:srgbClr val="C00000"/>
                </a:solidFill>
                <a:latin typeface="Times New Roman" pitchFamily="18" charset="0"/>
                <a:cs typeface="Times New Roman" pitchFamily="18" charset="0"/>
              </a:rPr>
              <a:t> – NPV)</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35</a:t>
            </a:fld>
            <a:endParaRPr lang="tr-TR"/>
          </a:p>
        </p:txBody>
      </p:sp>
      <p:sp>
        <p:nvSpPr>
          <p:cNvPr id="5" name="4 İçerik Yer Tutucusu"/>
          <p:cNvSpPr>
            <a:spLocks noGrp="1"/>
          </p:cNvSpPr>
          <p:nvPr>
            <p:ph sz="quarter" idx="1"/>
          </p:nvPr>
        </p:nvSpPr>
        <p:spPr>
          <a:xfrm>
            <a:off x="612648" y="1600200"/>
            <a:ext cx="7959880" cy="468632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İndirim oranı seçimi zordur.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Benzer indirim oranları karşılaştırmalarda kullanılmamalıdır.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Bir hedef getiri oranı olarak düşünülebilir.</a:t>
            </a:r>
          </a:p>
          <a:p>
            <a:pPr algn="just">
              <a:buSzPct val="100000"/>
              <a:buFont typeface="Arial" pitchFamily="34" charset="0"/>
              <a:buChar char="•"/>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Faiz oranları ile karşılaştırmada kullanılamaz.</a:t>
            </a: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İç Verim Oranı (</a:t>
            </a:r>
            <a:r>
              <a:rPr lang="en-US" sz="3200" i="1" dirty="0" smtClean="0">
                <a:solidFill>
                  <a:srgbClr val="C00000"/>
                </a:solidFill>
                <a:latin typeface="Times New Roman" pitchFamily="18" charset="0"/>
                <a:cs typeface="Times New Roman" pitchFamily="18" charset="0"/>
              </a:rPr>
              <a:t>Internal Rate of Return</a:t>
            </a:r>
            <a:r>
              <a:rPr lang="tr-TR" sz="3200" i="1" dirty="0" smtClean="0">
                <a:solidFill>
                  <a:srgbClr val="C00000"/>
                </a:solidFill>
                <a:latin typeface="Times New Roman" pitchFamily="18" charset="0"/>
                <a:cs typeface="Times New Roman" pitchFamily="18" charset="0"/>
              </a:rPr>
              <a:t> – IRR)</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36</a:t>
            </a:fld>
            <a:endParaRPr lang="tr-TR"/>
          </a:p>
        </p:txBody>
      </p:sp>
      <p:sp>
        <p:nvSpPr>
          <p:cNvPr id="5" name="4 İçerik Yer Tutucusu"/>
          <p:cNvSpPr>
            <a:spLocks noGrp="1"/>
          </p:cNvSpPr>
          <p:nvPr>
            <p:ph sz="quarter" idx="1"/>
          </p:nvPr>
        </p:nvSpPr>
        <p:spPr>
          <a:xfrm>
            <a:off x="612648" y="1600200"/>
            <a:ext cx="7959880" cy="4686320"/>
          </a:xfrm>
        </p:spPr>
        <p:txBody>
          <a:bodyPr>
            <a:normAutofit/>
          </a:bodyPr>
          <a:lstStyle/>
          <a:p>
            <a:pPr algn="just">
              <a:buSzPct val="100000"/>
              <a:buFont typeface="Arial" pitchFamily="34" charset="0"/>
              <a:buChar char="•"/>
            </a:pPr>
            <a:r>
              <a:rPr lang="tr-TR" sz="2100" dirty="0" smtClean="0"/>
              <a:t>Bir yüzde oran olarak faiz oranları ile doğrudan karşılaştırılabilen bir karlılık ölçütüdür.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Farklı yatırım fırsatlarını karşılaştırmak için kullanılır.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İçsel verim oranı, net bugünkü değeri sıfırlayacak şekilde bir indirim yüzdesi oranı kullanarak hesaplanmaktadır.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Bir bilgisayar programı yada Microsoft Excel  kullanılarak kolaylıkla hesaplanabilir.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Microsoft Excel içersinde bir hesaplama fonksiyonu bulunur:</a:t>
            </a:r>
          </a:p>
          <a:p>
            <a:pPr lvl="1" algn="just">
              <a:buSzPct val="100000"/>
              <a:buFont typeface="Times New Roman" pitchFamily="18" charset="0"/>
              <a:buChar char="-"/>
            </a:pPr>
            <a:r>
              <a:rPr lang="tr-TR" sz="1800" i="1" dirty="0" smtClean="0">
                <a:solidFill>
                  <a:srgbClr val="0000FF"/>
                </a:solidFill>
                <a:latin typeface="Times New Roman" pitchFamily="18" charset="0"/>
                <a:cs typeface="Times New Roman" pitchFamily="18" charset="0"/>
              </a:rPr>
              <a:t>İÇ_VERİM_ORANI (değerler;tahmin)</a:t>
            </a:r>
          </a:p>
          <a:p>
            <a:pPr lvl="1" algn="just">
              <a:buSzPct val="100000"/>
              <a:buNone/>
            </a:pPr>
            <a:endParaRPr lang="tr-TR" sz="500" i="1" dirty="0" smtClean="0">
              <a:solidFill>
                <a:srgbClr val="0000FF"/>
              </a:solidFill>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Birden fazla iç verim oranı bulmak mümkündür.</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İç Verim Oranı (</a:t>
            </a:r>
            <a:r>
              <a:rPr lang="en-US" sz="3200" i="1" dirty="0" smtClean="0">
                <a:solidFill>
                  <a:srgbClr val="C00000"/>
                </a:solidFill>
                <a:latin typeface="Times New Roman" pitchFamily="18" charset="0"/>
                <a:cs typeface="Times New Roman" pitchFamily="18" charset="0"/>
              </a:rPr>
              <a:t>Internal Rate of Return</a:t>
            </a:r>
            <a:r>
              <a:rPr lang="tr-TR" sz="3200" i="1" dirty="0" smtClean="0">
                <a:solidFill>
                  <a:srgbClr val="C00000"/>
                </a:solidFill>
                <a:latin typeface="Times New Roman" pitchFamily="18" charset="0"/>
                <a:cs typeface="Times New Roman" pitchFamily="18" charset="0"/>
              </a:rPr>
              <a:t> – IRR)</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37</a:t>
            </a:fld>
            <a:endParaRPr lang="tr-TR"/>
          </a:p>
        </p:txBody>
      </p:sp>
      <p:sp>
        <p:nvSpPr>
          <p:cNvPr id="5" name="4 İçerik Yer Tutucusu"/>
          <p:cNvSpPr>
            <a:spLocks noGrp="1"/>
          </p:cNvSpPr>
          <p:nvPr>
            <p:ph sz="quarter" idx="1"/>
          </p:nvPr>
        </p:nvSpPr>
        <p:spPr>
          <a:xfrm>
            <a:off x="612648" y="1600200"/>
            <a:ext cx="7959880" cy="468632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İç verim oranı, proje seçiminde önemli bir sayısal göstergedir.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Projeye yapılacak harcamalarla, getirileri arasında yapılan matematiksel işlemlerle (öncekilerine göre biraz daha kompleks) yüzdeli bir değer bularak, projenin getirisi analiz edilir.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İç verim oranının  0,22 olarak bulunması projenin zaman içinde %22 oranında kazandıracağının göstergesidir.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seçiminde </a:t>
            </a:r>
            <a:r>
              <a:rPr lang="tr-TR" sz="21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“iç verim oranı”</a:t>
            </a:r>
            <a:r>
              <a:rPr lang="tr-TR" sz="2100" dirty="0" smtClean="0">
                <a:latin typeface="Times New Roman" pitchFamily="18" charset="0"/>
                <a:cs typeface="Times New Roman" pitchFamily="18" charset="0"/>
              </a:rPr>
              <a:t> büyük olan projenin seçilmesi doğru olacaktır.</a:t>
            </a:r>
          </a:p>
          <a:p>
            <a:pPr algn="just">
              <a:buSzPct val="100000"/>
              <a:buNone/>
            </a:pPr>
            <a:endParaRPr lang="tr-TR" sz="500" dirty="0" smtClean="0">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dirty="0" smtClean="0">
                <a:solidFill>
                  <a:srgbClr val="C00000"/>
                </a:solidFill>
                <a:latin typeface="Times New Roman" pitchFamily="18" charset="0"/>
                <a:cs typeface="Times New Roman" pitchFamily="18" charset="0"/>
              </a:rPr>
              <a:t>İç Verim Oranı (</a:t>
            </a:r>
            <a:r>
              <a:rPr lang="en-US" sz="3200" i="1" dirty="0" smtClean="0">
                <a:solidFill>
                  <a:srgbClr val="C00000"/>
                </a:solidFill>
                <a:latin typeface="Times New Roman" pitchFamily="18" charset="0"/>
                <a:cs typeface="Times New Roman" pitchFamily="18" charset="0"/>
              </a:rPr>
              <a:t>Internal Rate of Return</a:t>
            </a:r>
            <a:r>
              <a:rPr lang="tr-TR" sz="3200" i="1" dirty="0" smtClean="0">
                <a:solidFill>
                  <a:srgbClr val="C00000"/>
                </a:solidFill>
                <a:latin typeface="Times New Roman" pitchFamily="18" charset="0"/>
                <a:cs typeface="Times New Roman" pitchFamily="18" charset="0"/>
              </a:rPr>
              <a:t> – IRR)</a:t>
            </a:r>
            <a:endParaRPr lang="tr-TR" sz="3200" i="1" dirty="0">
              <a:solidFill>
                <a:srgbClr val="C00000"/>
              </a:solidFill>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38</a:t>
            </a:fld>
            <a:endParaRPr lang="tr-TR"/>
          </a:p>
        </p:txBody>
      </p:sp>
      <p:sp>
        <p:nvSpPr>
          <p:cNvPr id="5" name="4 İçerik Yer Tutucusu"/>
          <p:cNvSpPr>
            <a:spLocks noGrp="1"/>
          </p:cNvSpPr>
          <p:nvPr>
            <p:ph sz="quarter" idx="1"/>
          </p:nvPr>
        </p:nvSpPr>
        <p:spPr>
          <a:xfrm>
            <a:off x="597912" y="5750672"/>
            <a:ext cx="7959880" cy="481256"/>
          </a:xfrm>
        </p:spPr>
        <p:txBody>
          <a:bodyPr>
            <a:normAutofit/>
          </a:bodyPr>
          <a:lstStyle/>
          <a:p>
            <a:pPr marL="0" indent="0" algn="ctr">
              <a:buSzPct val="100000"/>
              <a:buNone/>
            </a:pPr>
            <a:r>
              <a:rPr lang="tr-TR" sz="1600" b="1" dirty="0" smtClean="0">
                <a:solidFill>
                  <a:srgbClr val="0000FF"/>
                </a:solidFill>
                <a:latin typeface="Times New Roman" pitchFamily="18" charset="0"/>
                <a:cs typeface="Times New Roman" pitchFamily="18" charset="0"/>
              </a:rPr>
              <a:t>Proje 1 için hesaplanmış iç verimlilik oranına ilişkin grafik</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971010" y="1700808"/>
            <a:ext cx="7215038"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600" kern="1200" dirty="0" smtClean="0">
                <a:solidFill>
                  <a:schemeClr val="tx2"/>
                </a:solidFill>
                <a:latin typeface="Times New Roman" pitchFamily="18" charset="0"/>
                <a:ea typeface="+mj-ea"/>
                <a:cs typeface="Times New Roman" pitchFamily="18" charset="0"/>
              </a:rPr>
              <a:t>Risk Değerlendirme</a:t>
            </a:r>
            <a:endParaRPr lang="tr-TR" sz="3600" kern="1200" dirty="0">
              <a:solidFill>
                <a:schemeClr val="tx2"/>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39</a:t>
            </a:fld>
            <a:endParaRPr lang="tr-TR"/>
          </a:p>
        </p:txBody>
      </p:sp>
      <p:sp>
        <p:nvSpPr>
          <p:cNvPr id="5" name="4 İçerik Yer Tutucusu"/>
          <p:cNvSpPr>
            <a:spLocks noGrp="1"/>
          </p:cNvSpPr>
          <p:nvPr>
            <p:ph sz="quarter" idx="1"/>
          </p:nvPr>
        </p:nvSpPr>
        <p:spPr>
          <a:xfrm>
            <a:off x="612648" y="1600200"/>
            <a:ext cx="7959880" cy="4637112"/>
          </a:xfrm>
        </p:spPr>
        <p:txBody>
          <a:bodyPr>
            <a:normAutofit lnSpcReduction="10000"/>
          </a:bodyPr>
          <a:lstStyle/>
          <a:p>
            <a:pPr algn="just">
              <a:buSzPct val="100000"/>
              <a:buFont typeface="Arial" pitchFamily="34" charset="0"/>
              <a:buChar char="•"/>
            </a:pPr>
            <a:r>
              <a:rPr lang="tr-TR" sz="2100" dirty="0" smtClean="0"/>
              <a:t>Her yazılım projesi bir  risk içerir.</a:t>
            </a:r>
          </a:p>
          <a:p>
            <a:pPr algn="just">
              <a:buSzPct val="100000"/>
              <a:buNone/>
            </a:pPr>
            <a:endParaRPr lang="tr-TR" sz="500" dirty="0" smtClean="0"/>
          </a:p>
          <a:p>
            <a:pPr algn="just">
              <a:buSzPct val="100000"/>
              <a:buFont typeface="Arial" pitchFamily="34" charset="0"/>
              <a:buChar char="•"/>
            </a:pPr>
            <a:r>
              <a:rPr lang="tr-TR" sz="2100" dirty="0" smtClean="0"/>
              <a:t>Proje planı tahminlerle oluşturulur. Bu tahminler her zaman belirsizlikleri içerir. Bu belirsizlikler de potansiyel riskleri oluştururlar.</a:t>
            </a:r>
          </a:p>
          <a:p>
            <a:pPr algn="just">
              <a:buSzPct val="100000"/>
              <a:buNone/>
            </a:pPr>
            <a:endParaRPr lang="tr-TR" sz="500" dirty="0" smtClean="0"/>
          </a:p>
          <a:p>
            <a:pPr algn="just">
              <a:buSzPct val="100000"/>
              <a:buFont typeface="Arial" pitchFamily="34" charset="0"/>
              <a:buChar char="•"/>
            </a:pPr>
            <a:r>
              <a:rPr lang="tr-TR" sz="2100" dirty="0" smtClean="0"/>
              <a:t>Riskler, proje gidişini ters yönde değiştirebilir. Risk yönetimi, bu durumların tanımlanmasını, değerlendirilmesini önlemek ya da etkisini azaltmak yönünde gerekli denetimlerin uygulanması ve alternatiflerin planlanmasını içerir.</a:t>
            </a:r>
          </a:p>
          <a:p>
            <a:pPr algn="just">
              <a:buSzPct val="100000"/>
              <a:buNone/>
            </a:pPr>
            <a:endParaRPr lang="tr-TR" sz="500" dirty="0" smtClean="0"/>
          </a:p>
          <a:p>
            <a:pPr algn="just">
              <a:buSzPct val="100000"/>
              <a:buFont typeface="Arial" pitchFamily="34" charset="0"/>
              <a:buChar char="•"/>
            </a:pPr>
            <a:r>
              <a:rPr lang="tr-TR" sz="2100" dirty="0" smtClean="0">
                <a:latin typeface="Times New Roman" pitchFamily="18" charset="0"/>
                <a:cs typeface="Times New Roman" pitchFamily="18" charset="0"/>
              </a:rPr>
              <a:t>Risk değerlendirilmesi üç adımdan oluşur;</a:t>
            </a:r>
          </a:p>
          <a:p>
            <a:pPr lvl="1" algn="just">
              <a:buSzPct val="100000"/>
              <a:buFont typeface="Verdana" pitchFamily="34" charset="0"/>
              <a:buChar char="–"/>
            </a:pPr>
            <a:r>
              <a:rPr lang="tr-TR" sz="1800" dirty="0" smtClean="0"/>
              <a:t>Risklerin tanımlanması,</a:t>
            </a:r>
          </a:p>
          <a:p>
            <a:pPr lvl="1" algn="just">
              <a:buSzPct val="100000"/>
              <a:buFont typeface="Verdana" pitchFamily="34" charset="0"/>
              <a:buChar char="–"/>
            </a:pPr>
            <a:r>
              <a:rPr lang="tr-TR" sz="1800" dirty="0" smtClean="0"/>
              <a:t>Analiz edilmesi,</a:t>
            </a:r>
          </a:p>
          <a:p>
            <a:pPr lvl="1" algn="just">
              <a:buSzPct val="100000"/>
              <a:buFont typeface="Verdana" pitchFamily="34" charset="0"/>
              <a:buChar char="–"/>
            </a:pPr>
            <a:r>
              <a:rPr lang="tr-TR" sz="1800" dirty="0" smtClean="0"/>
              <a:t>Önceliklerin belirlenmesi,</a:t>
            </a:r>
            <a:endParaRPr lang="tr-TR" sz="500" dirty="0" smtClean="0">
              <a:latin typeface="Times New Roman" pitchFamily="18" charset="0"/>
              <a:cs typeface="Times New Roman" pitchFamily="18" charset="0"/>
            </a:endParaRPr>
          </a:p>
          <a:p>
            <a:pPr lvl="1" algn="just">
              <a:buSzPct val="100000"/>
              <a:buNone/>
            </a:pPr>
            <a:endParaRPr lang="tr-TR" sz="500" dirty="0" smtClean="0"/>
          </a:p>
          <a:p>
            <a:pPr algn="just">
              <a:buSzPct val="100000"/>
              <a:buNone/>
            </a:pPr>
            <a:endParaRPr lang="tr-TR" sz="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Giriş</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781128"/>
          </a:xfrm>
        </p:spPr>
        <p:txBody>
          <a:bodyPr>
            <a:normAutofit/>
          </a:bodyPr>
          <a:lstStyle/>
          <a:p>
            <a:pPr algn="just">
              <a:buSzPct val="100000"/>
              <a:buFont typeface="Arial" pitchFamily="34" charset="0"/>
              <a:buChar char="•"/>
            </a:pPr>
            <a:r>
              <a:rPr lang="tr-TR" sz="2100" dirty="0" smtClean="0"/>
              <a:t>Bir yazılım projesine başlamadan önce bütün gereksinimler ve parametreler ortaya konulmalı ve ona </a:t>
            </a:r>
            <a:r>
              <a:rPr lang="sv-SE" sz="2100" dirty="0" smtClean="0"/>
              <a:t>göre karar verilmelidir. Fizibilite </a:t>
            </a:r>
            <a:r>
              <a:rPr lang="tr-TR" sz="2100" dirty="0" smtClean="0"/>
              <a:t>çalışması</a:t>
            </a:r>
            <a:r>
              <a:rPr lang="sv-SE" sz="2100" dirty="0" smtClean="0"/>
              <a:t> genel</a:t>
            </a:r>
            <a:r>
              <a:rPr lang="tr-TR" sz="2100" dirty="0" smtClean="0"/>
              <a:t> olarak parasal ve teknik parametreleri ortaya koyar. Bu veriler iyi bir şekilde işlenip proje değerlendirilmelidir.</a:t>
            </a:r>
          </a:p>
          <a:p>
            <a:pPr algn="just">
              <a:buSzPct val="100000"/>
              <a:buNone/>
            </a:pPr>
            <a:endParaRPr lang="tr-TR" sz="500" dirty="0" smtClean="0"/>
          </a:p>
          <a:p>
            <a:pPr algn="just">
              <a:buSzPct val="100000"/>
              <a:buFont typeface="Arial" pitchFamily="34" charset="0"/>
              <a:buChar char="•"/>
            </a:pPr>
            <a:r>
              <a:rPr lang="tr-TR" sz="2100" dirty="0" smtClean="0"/>
              <a:t>Proje değerlendirmede genellikle aşağıdaki işlemler yerine getirilir:</a:t>
            </a:r>
          </a:p>
          <a:p>
            <a:pPr lvl="1" algn="just">
              <a:buSzPct val="100000"/>
              <a:buFont typeface="Arial" pitchFamily="34" charset="0"/>
              <a:buChar char="•"/>
            </a:pPr>
            <a:r>
              <a:rPr lang="tr-TR" sz="1900" dirty="0" smtClean="0"/>
              <a:t>Girdilerin ve çıktıların yatırımın ekonomik ömrü içindeki dağılımı,</a:t>
            </a:r>
          </a:p>
          <a:p>
            <a:pPr lvl="1" algn="just">
              <a:buSzPct val="100000"/>
              <a:buFont typeface="Arial" pitchFamily="34" charset="0"/>
              <a:buChar char="•"/>
            </a:pPr>
            <a:r>
              <a:rPr lang="tr-TR" sz="1900" dirty="0" smtClean="0"/>
              <a:t>Gelir ve giderlerin yıllara göre dağılımı,</a:t>
            </a:r>
          </a:p>
          <a:p>
            <a:pPr lvl="1" algn="just">
              <a:buSzPct val="100000"/>
              <a:buFont typeface="Arial" pitchFamily="34" charset="0"/>
              <a:buChar char="•"/>
            </a:pPr>
            <a:r>
              <a:rPr lang="tr-TR" sz="1900" dirty="0" smtClean="0"/>
              <a:t>Gelirler ve giderler arasındaki ilişkinin irdelenmesi.</a:t>
            </a:r>
          </a:p>
          <a:p>
            <a:pPr algn="just">
              <a:buSzPct val="100000"/>
              <a:buNone/>
            </a:pPr>
            <a:endParaRPr lang="tr-TR" sz="500" dirty="0" smtClean="0"/>
          </a:p>
          <a:p>
            <a:pPr algn="just">
              <a:buSzPct val="100000"/>
              <a:buFont typeface="Arial" pitchFamily="34" charset="0"/>
              <a:buChar char="•"/>
            </a:pPr>
            <a:endParaRPr lang="tr-TR" sz="2100" dirty="0" smtClean="0"/>
          </a:p>
          <a:p>
            <a:pPr algn="just">
              <a:buSzPct val="100000"/>
              <a:buNone/>
            </a:pPr>
            <a:endParaRPr lang="tr-TR" sz="600" dirty="0" smtClean="0"/>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a:t>
            </a:fld>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kern="1200" dirty="0" smtClean="0">
                <a:solidFill>
                  <a:srgbClr val="FF0000"/>
                </a:solidFill>
                <a:latin typeface="Times New Roman" pitchFamily="18" charset="0"/>
                <a:ea typeface="+mj-ea"/>
                <a:cs typeface="Times New Roman" pitchFamily="18" charset="0"/>
              </a:rPr>
              <a:t>Risk Tanımlama ve Önceliklendirme</a:t>
            </a:r>
            <a:endParaRPr lang="tr-TR" sz="3200" i="1" kern="1200" dirty="0">
              <a:solidFill>
                <a:srgbClr val="FF0000"/>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40</a:t>
            </a:fld>
            <a:endParaRPr lang="tr-TR"/>
          </a:p>
        </p:txBody>
      </p:sp>
      <p:sp>
        <p:nvSpPr>
          <p:cNvPr id="5" name="4 İçerik Yer Tutucusu"/>
          <p:cNvSpPr>
            <a:spLocks noGrp="1"/>
          </p:cNvSpPr>
          <p:nvPr>
            <p:ph sz="quarter" idx="1"/>
          </p:nvPr>
        </p:nvSpPr>
        <p:spPr>
          <a:xfrm>
            <a:off x="612648" y="1600200"/>
            <a:ext cx="7959880" cy="4472006"/>
          </a:xfrm>
        </p:spPr>
        <p:txBody>
          <a:bodyPr>
            <a:normAutofit/>
          </a:bodyPr>
          <a:lstStyle/>
          <a:p>
            <a:pPr algn="just">
              <a:buSzPct val="100000"/>
              <a:buFont typeface="Arial" pitchFamily="34" charset="0"/>
              <a:buChar char="•"/>
            </a:pPr>
            <a:r>
              <a:rPr lang="tr-TR" sz="2100" dirty="0" smtClean="0"/>
              <a:t>Herhangi bir proje değerlendirmesinde, </a:t>
            </a:r>
            <a:r>
              <a:rPr lang="tr-TR" sz="2100" b="1" dirty="0" smtClean="0"/>
              <a:t>riskleri tespit </a:t>
            </a:r>
            <a:r>
              <a:rPr lang="tr-TR" sz="2100" dirty="0" smtClean="0"/>
              <a:t>etmeli ve bu risklerin </a:t>
            </a:r>
            <a:r>
              <a:rPr lang="tr-TR" sz="2100" b="1" dirty="0" smtClean="0"/>
              <a:t>etkilerini ölçmeliyiz</a:t>
            </a:r>
            <a:r>
              <a:rPr lang="tr-TR" sz="2100" dirty="0" smtClean="0"/>
              <a:t>.</a:t>
            </a:r>
          </a:p>
          <a:p>
            <a:pPr algn="just">
              <a:buSzPct val="100000"/>
              <a:buNone/>
            </a:pPr>
            <a:endParaRPr lang="tr-TR" sz="500" dirty="0" smtClean="0"/>
          </a:p>
          <a:p>
            <a:pPr algn="just">
              <a:buSzPct val="100000"/>
              <a:buFont typeface="Arial" pitchFamily="34" charset="0"/>
              <a:buChar char="•"/>
            </a:pPr>
            <a:r>
              <a:rPr lang="tr-TR" sz="2100" dirty="0" smtClean="0"/>
              <a:t>Bir yaklaşım, olası risk listesini kullanarak bir proje risk matrisi oluşturmak ve bunun yanında riskleri gerçekleşme olasılığı ve önem derecesine göre sınıflandırmaktır.</a:t>
            </a:r>
          </a:p>
          <a:p>
            <a:pPr algn="just">
              <a:buSzPct val="100000"/>
              <a:buNone/>
            </a:pPr>
            <a:endParaRPr lang="tr-TR" sz="500" dirty="0" smtClean="0"/>
          </a:p>
          <a:p>
            <a:pPr algn="just">
              <a:buSzPct val="100000"/>
              <a:buFont typeface="Arial" pitchFamily="34" charset="0"/>
              <a:buChar char="•"/>
            </a:pPr>
            <a:r>
              <a:rPr lang="tr-TR" sz="2100" dirty="0" smtClean="0">
                <a:latin typeface="Times New Roman" pitchFamily="18" charset="0"/>
                <a:cs typeface="Times New Roman" pitchFamily="18" charset="0"/>
              </a:rPr>
              <a:t>Her projeye ilişkin risk değerlendirmesi yapılırken bir risk matrisi kullanılır.</a:t>
            </a:r>
          </a:p>
          <a:p>
            <a:pPr lvl="1" algn="just">
              <a:buSzPct val="100000"/>
              <a:buFont typeface="Times New Roman" pitchFamily="18" charset="0"/>
              <a:buChar char="-"/>
            </a:pPr>
            <a:r>
              <a:rPr lang="tr-TR" sz="1800" dirty="0" smtClean="0">
                <a:latin typeface="Times New Roman" pitchFamily="18" charset="0"/>
                <a:cs typeface="Times New Roman" pitchFamily="18" charset="0"/>
              </a:rPr>
              <a:t>Proje risk matrisi, bir proje değerlendirme yolu olarak kullanılabilir. </a:t>
            </a:r>
          </a:p>
          <a:p>
            <a:pPr lvl="1" algn="just">
              <a:buSzPct val="100000"/>
              <a:buFont typeface="Times New Roman" pitchFamily="18" charset="0"/>
              <a:buChar char="-"/>
            </a:pPr>
            <a:r>
              <a:rPr lang="tr-TR" sz="1800" dirty="0" smtClean="0">
                <a:latin typeface="Times New Roman" pitchFamily="18" charset="0"/>
                <a:cs typeface="Times New Roman" pitchFamily="18" charset="0"/>
              </a:rPr>
              <a:t>Ayrıca belirli bir proje için risklerin tanımlanması ve önceliklendirilmesi sağlamaktadır.</a:t>
            </a:r>
          </a:p>
          <a:p>
            <a:pPr lvl="1" algn="just">
              <a:buSzPct val="100000"/>
              <a:buFont typeface="Times New Roman" pitchFamily="18" charset="0"/>
              <a:buChar char="-"/>
            </a:pPr>
            <a:endParaRPr lang="en-GB" sz="18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lvl="1" algn="just">
              <a:buSzPct val="100000"/>
              <a:buNone/>
            </a:pPr>
            <a:endParaRPr lang="tr-TR" sz="500" dirty="0" smtClean="0"/>
          </a:p>
          <a:p>
            <a:pPr algn="just">
              <a:buSzPct val="100000"/>
              <a:buNone/>
            </a:pPr>
            <a:endParaRPr lang="tr-TR" sz="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kern="1200" dirty="0" smtClean="0">
                <a:solidFill>
                  <a:srgbClr val="C00000"/>
                </a:solidFill>
                <a:latin typeface="Times New Roman" pitchFamily="18" charset="0"/>
                <a:ea typeface="+mj-ea"/>
                <a:cs typeface="Times New Roman" pitchFamily="18" charset="0"/>
              </a:rPr>
              <a:t>Proje Risk Matrisi Örneği</a:t>
            </a:r>
            <a:endParaRPr lang="tr-TR" sz="3200" i="1" kern="1200" dirty="0">
              <a:solidFill>
                <a:srgbClr val="C00000"/>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41</a:t>
            </a:fld>
            <a:endParaRPr lang="tr-TR"/>
          </a:p>
        </p:txBody>
      </p:sp>
      <p:graphicFrame>
        <p:nvGraphicFramePr>
          <p:cNvPr id="9" name="8 Tablo"/>
          <p:cNvGraphicFramePr>
            <a:graphicFrameLocks noGrp="1"/>
          </p:cNvGraphicFramePr>
          <p:nvPr/>
        </p:nvGraphicFramePr>
        <p:xfrm>
          <a:off x="214282" y="3143992"/>
          <a:ext cx="8715435" cy="2966720"/>
        </p:xfrm>
        <a:graphic>
          <a:graphicData uri="http://schemas.openxmlformats.org/drawingml/2006/table">
            <a:tbl>
              <a:tblPr firstRow="1" bandRow="1">
                <a:tableStyleId>{F5AB1C69-6EDB-4FF4-983F-18BD219EF322}</a:tableStyleId>
              </a:tblPr>
              <a:tblGrid>
                <a:gridCol w="5653862"/>
                <a:gridCol w="1617012"/>
                <a:gridCol w="1444561"/>
              </a:tblGrid>
              <a:tr h="370840">
                <a:tc>
                  <a:txBody>
                    <a:bodyPr/>
                    <a:lstStyle/>
                    <a:p>
                      <a:r>
                        <a:rPr lang="tr-TR" sz="1600" dirty="0" smtClean="0"/>
                        <a:t>Risk</a:t>
                      </a:r>
                      <a:endParaRPr lang="tr-TR" sz="1600" dirty="0"/>
                    </a:p>
                  </a:txBody>
                  <a:tcPr anchor="ctr"/>
                </a:tc>
                <a:tc>
                  <a:txBody>
                    <a:bodyPr/>
                    <a:lstStyle/>
                    <a:p>
                      <a:pPr algn="ctr"/>
                      <a:r>
                        <a:rPr lang="tr-TR" sz="1600" dirty="0" smtClean="0"/>
                        <a:t>Önem</a:t>
                      </a:r>
                      <a:r>
                        <a:rPr lang="tr-TR" sz="1600" baseline="0" dirty="0" smtClean="0"/>
                        <a:t> Derecesi</a:t>
                      </a:r>
                      <a:endParaRPr lang="tr-TR" sz="1600" dirty="0"/>
                    </a:p>
                  </a:txBody>
                  <a:tcPr anchor="ctr"/>
                </a:tc>
                <a:tc>
                  <a:txBody>
                    <a:bodyPr/>
                    <a:lstStyle/>
                    <a:p>
                      <a:pPr algn="ctr"/>
                      <a:r>
                        <a:rPr lang="tr-TR" sz="1600" dirty="0" smtClean="0"/>
                        <a:t>Olasılık</a:t>
                      </a:r>
                      <a:endParaRPr lang="tr-TR" sz="1600" dirty="0"/>
                    </a:p>
                  </a:txBody>
                  <a:tcPr anchor="ctr"/>
                </a:tc>
              </a:tr>
              <a:tr h="370840">
                <a:tc>
                  <a:txBody>
                    <a:bodyPr/>
                    <a:lstStyle/>
                    <a:p>
                      <a:r>
                        <a:rPr lang="tr-TR" sz="1600" dirty="0" smtClean="0"/>
                        <a:t>Yazılımın hiçbir şekilde tamamlanmaması veya teslim edilmemesi</a:t>
                      </a:r>
                      <a:endParaRPr lang="tr-TR" sz="1600" dirty="0"/>
                    </a:p>
                  </a:txBody>
                  <a:tcPr anchor="ctr"/>
                </a:tc>
                <a:tc>
                  <a:txBody>
                    <a:bodyPr/>
                    <a:lstStyle/>
                    <a:p>
                      <a:pPr algn="ctr"/>
                      <a:r>
                        <a:rPr lang="tr-TR" sz="1600" dirty="0" smtClean="0"/>
                        <a:t>Y</a:t>
                      </a:r>
                      <a:endParaRPr lang="tr-TR" sz="1600" dirty="0"/>
                    </a:p>
                  </a:txBody>
                  <a:tcPr anchor="ctr"/>
                </a:tc>
                <a:tc>
                  <a:txBody>
                    <a:bodyPr/>
                    <a:lstStyle/>
                    <a:p>
                      <a:pPr algn="ctr"/>
                      <a:r>
                        <a:rPr lang="tr-TR" sz="1600" dirty="0" smtClean="0"/>
                        <a:t>-</a:t>
                      </a:r>
                      <a:endParaRPr lang="tr-TR" sz="1600" dirty="0"/>
                    </a:p>
                  </a:txBody>
                  <a:tcPr anchor="ctr"/>
                </a:tc>
              </a:tr>
              <a:tr h="370840">
                <a:tc>
                  <a:txBody>
                    <a:bodyPr/>
                    <a:lstStyle/>
                    <a:p>
                      <a:r>
                        <a:rPr lang="tr-TR" sz="1600" dirty="0" smtClean="0"/>
                        <a:t>Projenin tasarım aşamasından</a:t>
                      </a:r>
                      <a:r>
                        <a:rPr lang="tr-TR" sz="1600" baseline="0" dirty="0" smtClean="0"/>
                        <a:t> sonra iptal edilmesi</a:t>
                      </a:r>
                      <a:endParaRPr lang="tr-TR" sz="1600" dirty="0"/>
                    </a:p>
                  </a:txBody>
                  <a:tcPr anchor="ctr"/>
                </a:tc>
                <a:tc>
                  <a:txBody>
                    <a:bodyPr/>
                    <a:lstStyle/>
                    <a:p>
                      <a:pPr algn="ctr"/>
                      <a:r>
                        <a:rPr lang="tr-TR" sz="1600" dirty="0" smtClean="0"/>
                        <a:t>Y</a:t>
                      </a:r>
                      <a:endParaRPr lang="tr-TR" sz="1600" dirty="0"/>
                    </a:p>
                  </a:txBody>
                  <a:tcPr anchor="ctr"/>
                </a:tc>
                <a:tc>
                  <a:txBody>
                    <a:bodyPr/>
                    <a:lstStyle/>
                    <a:p>
                      <a:pPr algn="ctr"/>
                      <a:r>
                        <a:rPr lang="tr-TR" sz="1600" dirty="0" smtClean="0"/>
                        <a:t>-</a:t>
                      </a:r>
                      <a:endParaRPr lang="tr-TR" sz="1600" dirty="0"/>
                    </a:p>
                  </a:txBody>
                  <a:tcPr anchor="ctr"/>
                </a:tc>
              </a:tr>
              <a:tr h="370840">
                <a:tc>
                  <a:txBody>
                    <a:bodyPr/>
                    <a:lstStyle/>
                    <a:p>
                      <a:r>
                        <a:rPr lang="tr-TR" sz="1600" dirty="0" smtClean="0"/>
                        <a:t>Yazılım</a:t>
                      </a:r>
                      <a:r>
                        <a:rPr lang="tr-TR" sz="1600" baseline="0" dirty="0" smtClean="0"/>
                        <a:t>ın geç teslim edilmesi</a:t>
                      </a:r>
                      <a:endParaRPr lang="tr-TR" sz="1600" dirty="0"/>
                    </a:p>
                  </a:txBody>
                  <a:tcPr anchor="ctr"/>
                </a:tc>
                <a:tc>
                  <a:txBody>
                    <a:bodyPr/>
                    <a:lstStyle/>
                    <a:p>
                      <a:pPr algn="ctr"/>
                      <a:r>
                        <a:rPr lang="tr-TR" sz="1600" dirty="0" smtClean="0"/>
                        <a:t>O</a:t>
                      </a:r>
                      <a:endParaRPr lang="tr-TR" sz="1600" dirty="0"/>
                    </a:p>
                  </a:txBody>
                  <a:tcPr anchor="ctr"/>
                </a:tc>
                <a:tc>
                  <a:txBody>
                    <a:bodyPr/>
                    <a:lstStyle/>
                    <a:p>
                      <a:pPr algn="ctr"/>
                      <a:r>
                        <a:rPr lang="tr-TR" sz="1600" dirty="0" smtClean="0"/>
                        <a:t>O</a:t>
                      </a:r>
                      <a:endParaRPr lang="tr-TR" sz="16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Geliştirme bütçesinin aşımı ≤ %20</a:t>
                      </a:r>
                      <a:endParaRPr lang="tr-TR" sz="1600" dirty="0" smtClean="0">
                        <a:latin typeface="Times New Roman" pitchFamily="18" charset="0"/>
                        <a:cs typeface="Times New Roman" pitchFamily="18" charset="0"/>
                      </a:endParaRPr>
                    </a:p>
                  </a:txBody>
                  <a:tcPr anchor="ctr"/>
                </a:tc>
                <a:tc>
                  <a:txBody>
                    <a:bodyPr/>
                    <a:lstStyle/>
                    <a:p>
                      <a:pPr algn="ctr"/>
                      <a:r>
                        <a:rPr lang="tr-TR" sz="1600" dirty="0" smtClean="0"/>
                        <a:t>D</a:t>
                      </a:r>
                      <a:endParaRPr lang="tr-TR" sz="1600" dirty="0"/>
                    </a:p>
                  </a:txBody>
                  <a:tcPr anchor="ctr"/>
                </a:tc>
                <a:tc>
                  <a:txBody>
                    <a:bodyPr/>
                    <a:lstStyle/>
                    <a:p>
                      <a:pPr algn="ctr"/>
                      <a:r>
                        <a:rPr lang="tr-TR" sz="1600" dirty="0" smtClean="0"/>
                        <a:t>O</a:t>
                      </a:r>
                      <a:endParaRPr lang="tr-TR" sz="1600" dirty="0"/>
                    </a:p>
                  </a:txBody>
                  <a:tcPr anchor="ctr"/>
                </a:tc>
              </a:tr>
              <a:tr h="370840">
                <a:tc>
                  <a:txBody>
                    <a:bodyPr/>
                    <a:lstStyle/>
                    <a:p>
                      <a:r>
                        <a:rPr lang="tr-TR" sz="1600" dirty="0" smtClean="0"/>
                        <a:t>Geliştirme bütçesinin aşımı &gt;</a:t>
                      </a:r>
                      <a:r>
                        <a:rPr lang="tr-TR" sz="1600" baseline="0" dirty="0" smtClean="0"/>
                        <a:t> %20</a:t>
                      </a:r>
                      <a:endParaRPr lang="tr-TR" sz="1600" dirty="0">
                        <a:latin typeface="Times New Roman" pitchFamily="18" charset="0"/>
                        <a:cs typeface="Times New Roman" pitchFamily="18" charset="0"/>
                      </a:endParaRPr>
                    </a:p>
                  </a:txBody>
                  <a:tcPr anchor="ctr"/>
                </a:tc>
                <a:tc>
                  <a:txBody>
                    <a:bodyPr/>
                    <a:lstStyle/>
                    <a:p>
                      <a:pPr algn="ctr"/>
                      <a:r>
                        <a:rPr lang="tr-TR" sz="1600" dirty="0" smtClean="0"/>
                        <a:t>O</a:t>
                      </a:r>
                      <a:endParaRPr lang="tr-TR" sz="1600" dirty="0"/>
                    </a:p>
                  </a:txBody>
                  <a:tcPr anchor="ctr"/>
                </a:tc>
                <a:tc>
                  <a:txBody>
                    <a:bodyPr/>
                    <a:lstStyle/>
                    <a:p>
                      <a:pPr algn="ctr"/>
                      <a:r>
                        <a:rPr lang="tr-TR" sz="1600" dirty="0" smtClean="0"/>
                        <a:t>D</a:t>
                      </a:r>
                      <a:endParaRPr lang="tr-TR" sz="1600" dirty="0"/>
                    </a:p>
                  </a:txBody>
                  <a:tcPr anchor="ctr"/>
                </a:tc>
              </a:tr>
              <a:tr h="370840">
                <a:tc>
                  <a:txBody>
                    <a:bodyPr/>
                    <a:lstStyle/>
                    <a:p>
                      <a:r>
                        <a:rPr lang="tr-TR" sz="1600" dirty="0" smtClean="0"/>
                        <a:t>Bakım maliyetlerinin tahmin edilenden çok yüksek olması</a:t>
                      </a:r>
                      <a:endParaRPr lang="tr-TR" sz="1600" dirty="0">
                        <a:latin typeface="Times New Roman" pitchFamily="18" charset="0"/>
                        <a:cs typeface="Times New Roman" pitchFamily="18" charset="0"/>
                      </a:endParaRPr>
                    </a:p>
                  </a:txBody>
                  <a:tcPr anchor="ctr"/>
                </a:tc>
                <a:tc>
                  <a:txBody>
                    <a:bodyPr/>
                    <a:lstStyle/>
                    <a:p>
                      <a:pPr algn="ctr"/>
                      <a:r>
                        <a:rPr lang="tr-TR" sz="1600" dirty="0" smtClean="0"/>
                        <a:t>D</a:t>
                      </a:r>
                      <a:endParaRPr lang="tr-TR" sz="1600" dirty="0"/>
                    </a:p>
                  </a:txBody>
                  <a:tcPr anchor="ctr"/>
                </a:tc>
                <a:tc>
                  <a:txBody>
                    <a:bodyPr/>
                    <a:lstStyle/>
                    <a:p>
                      <a:pPr algn="ctr"/>
                      <a:r>
                        <a:rPr lang="tr-TR" sz="1600" dirty="0" smtClean="0"/>
                        <a:t>D</a:t>
                      </a:r>
                      <a:endParaRPr lang="tr-TR" sz="1600" dirty="0"/>
                    </a:p>
                  </a:txBody>
                  <a:tcPr anchor="ctr"/>
                </a:tc>
              </a:tr>
              <a:tr h="370840">
                <a:tc>
                  <a:txBody>
                    <a:bodyPr/>
                    <a:lstStyle/>
                    <a:p>
                      <a:r>
                        <a:rPr lang="tr-TR" sz="1600" dirty="0" smtClean="0"/>
                        <a:t>Yanıt zamanı hedeflerinin karşılanamaması</a:t>
                      </a:r>
                      <a:endParaRPr lang="tr-TR" sz="1600" dirty="0">
                        <a:latin typeface="Times New Roman" pitchFamily="18" charset="0"/>
                        <a:cs typeface="Times New Roman" pitchFamily="18" charset="0"/>
                      </a:endParaRPr>
                    </a:p>
                  </a:txBody>
                  <a:tcPr anchor="ctr"/>
                </a:tc>
                <a:tc>
                  <a:txBody>
                    <a:bodyPr/>
                    <a:lstStyle/>
                    <a:p>
                      <a:pPr algn="ctr"/>
                      <a:r>
                        <a:rPr lang="tr-TR" sz="1600" dirty="0" smtClean="0"/>
                        <a:t>D</a:t>
                      </a:r>
                      <a:endParaRPr lang="tr-TR" sz="1600" dirty="0"/>
                    </a:p>
                  </a:txBody>
                  <a:tcPr anchor="ctr"/>
                </a:tc>
                <a:tc>
                  <a:txBody>
                    <a:bodyPr/>
                    <a:lstStyle/>
                    <a:p>
                      <a:pPr algn="ctr"/>
                      <a:r>
                        <a:rPr lang="tr-TR" sz="1600" dirty="0" smtClean="0"/>
                        <a:t>Y</a:t>
                      </a:r>
                      <a:endParaRPr lang="tr-TR" sz="1600" dirty="0"/>
                    </a:p>
                  </a:txBody>
                  <a:tcPr anchor="ctr"/>
                </a:tc>
              </a:tr>
            </a:tbl>
          </a:graphicData>
        </a:graphic>
      </p:graphicFrame>
      <p:sp>
        <p:nvSpPr>
          <p:cNvPr id="6" name="4 İçerik Yer Tutucusu"/>
          <p:cNvSpPr>
            <a:spLocks noGrp="1"/>
          </p:cNvSpPr>
          <p:nvPr>
            <p:ph sz="quarter" idx="1"/>
          </p:nvPr>
        </p:nvSpPr>
        <p:spPr>
          <a:xfrm>
            <a:off x="612648" y="1600200"/>
            <a:ext cx="7959880" cy="146876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Bir yazılım projesi içinde karşılaşılabilecek bazı risklerin listelendiği bir risk matrisi örneği aşağıda verilmiştir:</a:t>
            </a:r>
          </a:p>
          <a:p>
            <a:pPr lvl="1" algn="just">
              <a:buSzPct val="100000"/>
              <a:buFont typeface="Arial" pitchFamily="34" charset="0"/>
              <a:buChar char="•"/>
            </a:pPr>
            <a:r>
              <a:rPr lang="tr-TR" sz="1800" dirty="0" smtClean="0">
                <a:latin typeface="Times New Roman" pitchFamily="18" charset="0"/>
                <a:cs typeface="Times New Roman" pitchFamily="18" charset="0"/>
              </a:rPr>
              <a:t>Riskler önem derecesi ve olasılığına göre; Yüksek (Y), Orta (O) ve Düşük (D) şeklinde sınıflandırılmıştır.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kern="1200" dirty="0">
                <a:solidFill>
                  <a:srgbClr val="FF0000"/>
                </a:solidFill>
                <a:latin typeface="Times New Roman" pitchFamily="18" charset="0"/>
                <a:cs typeface="Times New Roman" pitchFamily="18" charset="0"/>
              </a:rPr>
              <a:t>Risk </a:t>
            </a:r>
            <a:r>
              <a:rPr lang="tr-TR" sz="3200" i="1" kern="1200" dirty="0" smtClean="0">
                <a:solidFill>
                  <a:srgbClr val="FF0000"/>
                </a:solidFill>
                <a:latin typeface="Times New Roman" pitchFamily="18" charset="0"/>
                <a:cs typeface="Times New Roman" pitchFamily="18" charset="0"/>
              </a:rPr>
              <a:t>ve Net Bugünkü Değer</a:t>
            </a:r>
            <a:endParaRPr lang="tr-TR" sz="3200" kern="1200" dirty="0">
              <a:solidFill>
                <a:schemeClr val="tx2"/>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42</a:t>
            </a:fld>
            <a:endParaRPr lang="tr-TR"/>
          </a:p>
        </p:txBody>
      </p:sp>
      <p:sp>
        <p:nvSpPr>
          <p:cNvPr id="5" name="4 İçerik Yer Tutucusu"/>
          <p:cNvSpPr>
            <a:spLocks noGrp="1"/>
          </p:cNvSpPr>
          <p:nvPr>
            <p:ph sz="quarter" idx="1"/>
          </p:nvPr>
        </p:nvSpPr>
        <p:spPr>
          <a:xfrm>
            <a:off x="612648" y="1600200"/>
            <a:ext cx="7959880" cy="4472006"/>
          </a:xfrm>
        </p:spPr>
        <p:txBody>
          <a:bodyPr>
            <a:normAutofit/>
          </a:bodyPr>
          <a:lstStyle/>
          <a:p>
            <a:pPr algn="just">
              <a:buSzPct val="100000"/>
              <a:buFont typeface="Arial" pitchFamily="34" charset="0"/>
              <a:buChar char="•"/>
            </a:pPr>
            <a:r>
              <a:rPr lang="tr-TR" sz="2100" dirty="0" smtClean="0"/>
              <a:t>Kısmen riskli görülen projelerde net bugünkü değeri hesaplamak için daha yüksek bir indirim oranı kullanılmaktadır.</a:t>
            </a:r>
          </a:p>
          <a:p>
            <a:pPr lvl="1" algn="just">
              <a:buSzPct val="100000"/>
              <a:buFont typeface="Times New Roman" pitchFamily="18" charset="0"/>
              <a:buChar char="-"/>
            </a:pPr>
            <a:r>
              <a:rPr lang="tr-TR" sz="1800" dirty="0" smtClean="0"/>
              <a:t>Risk primi, örneğin; orta düzeyde güvenli bir proje için %2 veya oldukça riskli bir proje için ise %5 olabilir.</a:t>
            </a:r>
          </a:p>
          <a:p>
            <a:pPr lvl="1" algn="just">
              <a:buSzPct val="100000"/>
              <a:buNone/>
            </a:pPr>
            <a:endParaRPr lang="tr-TR" sz="500" dirty="0" smtClean="0"/>
          </a:p>
          <a:p>
            <a:pPr algn="just">
              <a:buSzPct val="100000"/>
              <a:buFont typeface="Arial" pitchFamily="34" charset="0"/>
              <a:buChar char="•"/>
            </a:pPr>
            <a:r>
              <a:rPr lang="tr-TR" sz="2100" dirty="0" smtClean="0"/>
              <a:t>Projeler, bir skorlama yöntemi kullanılarak yüksek, orta ve düşük riskli olmak üzere kategorize edilebilir. </a:t>
            </a:r>
          </a:p>
          <a:p>
            <a:pPr lvl="1" algn="just">
              <a:buSzPct val="100000"/>
              <a:buFont typeface="Times New Roman" pitchFamily="18" charset="0"/>
              <a:buChar char="-"/>
            </a:pPr>
            <a:r>
              <a:rPr lang="tr-TR" sz="1800" dirty="0" smtClean="0"/>
              <a:t>Her bir risk kategorisi için risk primleri belirlenmiştir.</a:t>
            </a: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kern="1200" dirty="0" smtClean="0">
                <a:solidFill>
                  <a:srgbClr val="C00000"/>
                </a:solidFill>
                <a:latin typeface="Times New Roman" pitchFamily="18" charset="0"/>
                <a:ea typeface="+mj-ea"/>
                <a:cs typeface="Times New Roman" pitchFamily="18" charset="0"/>
              </a:rPr>
              <a:t>Karar Ağacı</a:t>
            </a:r>
            <a:endParaRPr lang="tr-TR" sz="3200" i="1" kern="1200" dirty="0">
              <a:solidFill>
                <a:srgbClr val="C00000"/>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43</a:t>
            </a:fld>
            <a:endParaRPr lang="tr-TR"/>
          </a:p>
        </p:txBody>
      </p:sp>
      <p:pic>
        <p:nvPicPr>
          <p:cNvPr id="6" name="Picture 7"/>
          <p:cNvPicPr>
            <a:picLocks noGrp="1" noChangeAspect="1" noChangeArrowheads="1"/>
          </p:cNvPicPr>
          <p:nvPr>
            <p:ph idx="1"/>
          </p:nvPr>
        </p:nvPicPr>
        <p:blipFill>
          <a:blip r:embed="rId3" cstate="print"/>
          <a:srcRect/>
          <a:stretch>
            <a:fillRect/>
          </a:stretch>
        </p:blipFill>
        <p:spPr>
          <a:xfrm>
            <a:off x="428596" y="1571612"/>
            <a:ext cx="4714908" cy="4500594"/>
          </a:xfrm>
          <a:noFill/>
          <a:ln/>
        </p:spPr>
      </p:pic>
      <p:sp>
        <p:nvSpPr>
          <p:cNvPr id="7" name="6 Dikdörtgen"/>
          <p:cNvSpPr/>
          <p:nvPr/>
        </p:nvSpPr>
        <p:spPr>
          <a:xfrm>
            <a:off x="5500694" y="1714488"/>
            <a:ext cx="3071834" cy="1323439"/>
          </a:xfrm>
          <a:prstGeom prst="rect">
            <a:avLst/>
          </a:prstGeom>
        </p:spPr>
        <p:txBody>
          <a:bodyPr wrap="square">
            <a:spAutoFit/>
          </a:bodyPr>
          <a:lstStyle/>
          <a:p>
            <a:pPr algn="just"/>
            <a:r>
              <a:rPr lang="tr-TR" sz="2000" dirty="0" smtClean="0"/>
              <a:t>Karar ağacı, olası sonuçları ve aynı zamanda her bir sonucun tahmini olasılığını göstermektedir.</a:t>
            </a:r>
            <a:endParaRPr lang="tr-TR"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kern="1200" dirty="0" smtClean="0">
                <a:solidFill>
                  <a:srgbClr val="C00000"/>
                </a:solidFill>
                <a:latin typeface="Times New Roman" pitchFamily="18" charset="0"/>
                <a:ea typeface="+mj-ea"/>
                <a:cs typeface="Times New Roman" pitchFamily="18" charset="0"/>
              </a:rPr>
              <a:t>Risk Profil Analizi</a:t>
            </a:r>
            <a:endParaRPr lang="tr-TR" sz="3200" i="1" kern="1200" dirty="0">
              <a:solidFill>
                <a:srgbClr val="C00000"/>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44</a:t>
            </a:fld>
            <a:endParaRPr lang="tr-TR"/>
          </a:p>
        </p:txBody>
      </p:sp>
      <p:pic>
        <p:nvPicPr>
          <p:cNvPr id="1026" name="Picture 2"/>
          <p:cNvPicPr>
            <a:picLocks noChangeAspect="1" noChangeArrowheads="1"/>
          </p:cNvPicPr>
          <p:nvPr/>
        </p:nvPicPr>
        <p:blipFill>
          <a:blip r:embed="rId3" cstate="print"/>
          <a:srcRect/>
          <a:stretch>
            <a:fillRect/>
          </a:stretch>
        </p:blipFill>
        <p:spPr bwMode="auto">
          <a:xfrm>
            <a:off x="782588" y="1854166"/>
            <a:ext cx="7581613" cy="41140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600" kern="1200" dirty="0" smtClean="0">
                <a:solidFill>
                  <a:schemeClr val="tx2"/>
                </a:solidFill>
                <a:latin typeface="Times New Roman" pitchFamily="18" charset="0"/>
                <a:ea typeface="+mj-ea"/>
                <a:cs typeface="Times New Roman" pitchFamily="18" charset="0"/>
              </a:rPr>
              <a:t>Program Yönetimi</a:t>
            </a:r>
            <a:endParaRPr lang="tr-TR" sz="3600" kern="1200" dirty="0">
              <a:solidFill>
                <a:schemeClr val="tx2"/>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45</a:t>
            </a:fld>
            <a:endParaRPr lang="tr-TR"/>
          </a:p>
        </p:txBody>
      </p:sp>
      <p:sp>
        <p:nvSpPr>
          <p:cNvPr id="5" name="4 İçerik Yer Tutucusu"/>
          <p:cNvSpPr>
            <a:spLocks noGrp="1"/>
          </p:cNvSpPr>
          <p:nvPr>
            <p:ph sz="quarter" idx="1"/>
          </p:nvPr>
        </p:nvSpPr>
        <p:spPr>
          <a:xfrm>
            <a:off x="612648" y="1600200"/>
            <a:ext cx="7959880" cy="4472006"/>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Başarılı program yönetmek sadece birbirine bağlı birden çok program yönetmek midir yoksa fazlası mıdır?</a:t>
            </a:r>
          </a:p>
          <a:p>
            <a:pPr lvl="1" algn="just">
              <a:buSzPct val="100000"/>
              <a:buFont typeface="Verdana" pitchFamily="34" charset="0"/>
              <a:buChar char="–"/>
            </a:pPr>
            <a:r>
              <a:rPr lang="tr-TR" sz="1800" dirty="0" smtClean="0">
                <a:latin typeface="Times New Roman" pitchFamily="18" charset="0"/>
                <a:cs typeface="Times New Roman" pitchFamily="18" charset="0"/>
              </a:rPr>
              <a:t>Başarılı bir program yönetmek, birbirinden bağımsız işleyen projelerden fazlasıdır.</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Programı nasıl yönetiriz?</a:t>
            </a:r>
          </a:p>
          <a:p>
            <a:pPr lvl="1" algn="just">
              <a:buSzPct val="100000"/>
              <a:buFont typeface="Verdana" pitchFamily="34" charset="0"/>
              <a:buChar char="–"/>
            </a:pPr>
            <a:r>
              <a:rPr lang="tr-TR" sz="1800" dirty="0" smtClean="0">
                <a:latin typeface="Times New Roman" pitchFamily="18" charset="0"/>
                <a:cs typeface="Times New Roman" pitchFamily="18" charset="0"/>
              </a:rPr>
              <a:t>Program alt başlıklara ayrılır ya da basamaklar halinde işlenirse yönetilebilir.</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i="1" dirty="0" smtClean="0">
                <a:latin typeface="Times New Roman" pitchFamily="18" charset="0"/>
                <a:cs typeface="Times New Roman" pitchFamily="18" charset="0"/>
              </a:rPr>
              <a:t>“</a:t>
            </a:r>
            <a:r>
              <a:rPr lang="en-US" sz="2100" i="1" dirty="0" smtClean="0">
                <a:latin typeface="Times New Roman" pitchFamily="18" charset="0"/>
                <a:cs typeface="Times New Roman" pitchFamily="18" charset="0"/>
              </a:rPr>
              <a:t>Project management is the planning, organizing, directing, and controlling of company resources... for a relatively short-term objective.</a:t>
            </a:r>
            <a:r>
              <a:rPr lang="tr-TR" sz="2100" i="1" dirty="0" smtClean="0">
                <a:latin typeface="Times New Roman" pitchFamily="18" charset="0"/>
                <a:cs typeface="Times New Roman" pitchFamily="18" charset="0"/>
              </a:rPr>
              <a:t>”</a:t>
            </a:r>
          </a:p>
          <a:p>
            <a:pPr lvl="1" algn="just">
              <a:buSzPct val="100000"/>
              <a:buFont typeface="Verdana" pitchFamily="34" charset="0"/>
              <a:buChar char="–"/>
            </a:pPr>
            <a:r>
              <a:rPr lang="tr-TR" sz="1800" dirty="0" smtClean="0">
                <a:latin typeface="Times New Roman" pitchFamily="18" charset="0"/>
                <a:cs typeface="Times New Roman" pitchFamily="18" charset="0"/>
              </a:rPr>
              <a:t>Nispeten kısa vadeli işler için proje yönetimi; planlama, organizasyon, yönlendirme ve kaynakların kontrolüdür.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600" kern="1200" dirty="0" smtClean="0">
                <a:solidFill>
                  <a:schemeClr val="tx2"/>
                </a:solidFill>
                <a:latin typeface="Times New Roman" pitchFamily="18" charset="0"/>
                <a:ea typeface="+mj-ea"/>
                <a:cs typeface="Times New Roman" pitchFamily="18" charset="0"/>
              </a:rPr>
              <a:t>Program Yönetimi   </a:t>
            </a:r>
            <a:r>
              <a:rPr lang="tr-TR" sz="2000" kern="1200" dirty="0" smtClean="0">
                <a:solidFill>
                  <a:schemeClr val="tx2"/>
                </a:solidFill>
                <a:latin typeface="Times New Roman" pitchFamily="18" charset="0"/>
                <a:ea typeface="+mj-ea"/>
                <a:cs typeface="Times New Roman" pitchFamily="18" charset="0"/>
              </a:rPr>
              <a:t>(devam…)</a:t>
            </a:r>
            <a:endParaRPr lang="tr-TR" sz="3600" kern="1200" dirty="0">
              <a:solidFill>
                <a:schemeClr val="tx2"/>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46</a:t>
            </a:fld>
            <a:endParaRPr lang="tr-TR"/>
          </a:p>
        </p:txBody>
      </p:sp>
      <p:sp>
        <p:nvSpPr>
          <p:cNvPr id="5" name="4 İçerik Yer Tutucusu"/>
          <p:cNvSpPr>
            <a:spLocks noGrp="1"/>
          </p:cNvSpPr>
          <p:nvPr>
            <p:ph sz="quarter" idx="1"/>
          </p:nvPr>
        </p:nvSpPr>
        <p:spPr>
          <a:xfrm>
            <a:off x="612648" y="1600200"/>
            <a:ext cx="7959880" cy="4472006"/>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Program nedir?</a:t>
            </a:r>
          </a:p>
          <a:p>
            <a:pPr lvl="1" algn="just">
              <a:buSzPct val="100000"/>
              <a:buFont typeface="Verdana" pitchFamily="34" charset="0"/>
              <a:buChar char="–"/>
            </a:pPr>
            <a:r>
              <a:rPr lang="tr-TR" sz="1800" dirty="0" smtClean="0">
                <a:latin typeface="Times New Roman" pitchFamily="18" charset="0"/>
                <a:cs typeface="Times New Roman" pitchFamily="18" charset="0"/>
              </a:rPr>
              <a:t>Kesin bir hedefi olan organizasyon kaynaklarının koleksiyonudur.</a:t>
            </a:r>
          </a:p>
          <a:p>
            <a:pPr lvl="1" algn="just">
              <a:buSzPct val="100000"/>
              <a:buFont typeface="Verdana" pitchFamily="34" charset="0"/>
              <a:buChar char="–"/>
            </a:pPr>
            <a:r>
              <a:rPr lang="tr-TR" sz="1800" dirty="0" smtClean="0">
                <a:latin typeface="Times New Roman" pitchFamily="18" charset="0"/>
                <a:cs typeface="Times New Roman" pitchFamily="18" charset="0"/>
              </a:rPr>
              <a:t>Program yönetimi, proje yönetiminden farklıdır.</a:t>
            </a:r>
            <a:endParaRPr lang="en-GB" sz="1800" dirty="0" smtClean="0">
              <a:latin typeface="Times New Roman" pitchFamily="18" charset="0"/>
              <a:cs typeface="Times New Roman" pitchFamily="18" charset="0"/>
            </a:endParaRPr>
          </a:p>
          <a:p>
            <a:pPr lvl="1" algn="just">
              <a:buSzPct val="100000"/>
              <a:buFont typeface="Verdana" pitchFamily="34" charset="0"/>
              <a:buChar char="–"/>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yönetiminden farkları:</a:t>
            </a:r>
          </a:p>
          <a:p>
            <a:pPr lvl="1" algn="just">
              <a:buSzPct val="100000"/>
              <a:buFont typeface="Verdana" pitchFamily="34" charset="0"/>
              <a:buChar char="–"/>
            </a:pPr>
            <a:r>
              <a:rPr lang="tr-TR" sz="1800" dirty="0" smtClean="0">
                <a:latin typeface="Times New Roman" pitchFamily="18" charset="0"/>
                <a:cs typeface="Times New Roman" pitchFamily="18" charset="0"/>
              </a:rPr>
              <a:t>Proje özeldir ve belirli bir zamanı vardır.</a:t>
            </a:r>
            <a:r>
              <a:rPr lang="en-US" sz="1800" dirty="0" smtClean="0">
                <a:latin typeface="Times New Roman" pitchFamily="18" charset="0"/>
                <a:cs typeface="Times New Roman" pitchFamily="18" charset="0"/>
              </a:rPr>
              <a:t> </a:t>
            </a:r>
            <a:r>
              <a:rPr lang="tr-TR" sz="1800" dirty="0" smtClean="0">
                <a:latin typeface="Times New Roman" pitchFamily="18" charset="0"/>
                <a:cs typeface="Times New Roman" pitchFamily="18" charset="0"/>
              </a:rPr>
              <a:t>Program ise süreklidir ve sürekli gelişir.</a:t>
            </a:r>
          </a:p>
          <a:p>
            <a:pPr lvl="1" algn="just">
              <a:buSzPct val="100000"/>
              <a:buFont typeface="Verdana" pitchFamily="34" charset="0"/>
              <a:buChar char="–"/>
            </a:pPr>
            <a:r>
              <a:rPr lang="tr-TR" sz="1800" dirty="0" smtClean="0">
                <a:latin typeface="Times New Roman" pitchFamily="18" charset="0"/>
                <a:cs typeface="Times New Roman" pitchFamily="18" charset="0"/>
              </a:rPr>
              <a:t>Proje, doğru fiyat doğru zamanda doğru çıkış teslim açısından olacak bir çıkış veya teslim ve başarı sağlamak için tasarlanmıştır. </a:t>
            </a:r>
          </a:p>
          <a:p>
            <a:pPr lvl="1" algn="just">
              <a:buSzPct val="100000"/>
              <a:buFont typeface="Verdana" pitchFamily="34" charset="0"/>
              <a:buChar char="–"/>
            </a:pPr>
            <a:r>
              <a:rPr lang="tr-TR" sz="1800" dirty="0" smtClean="0">
                <a:latin typeface="Times New Roman" pitchFamily="18" charset="0"/>
                <a:cs typeface="Times New Roman" pitchFamily="18" charset="0"/>
              </a:rPr>
              <a:t>Program yönetimi, proje yönetimini kapsar ve birlikte organizasyonun performansını arttırırlar. Programın başarısı karları ile ölçülür.</a:t>
            </a:r>
          </a:p>
          <a:p>
            <a:pPr lvl="1" algn="just">
              <a:buSzPct val="100000"/>
              <a:buFont typeface="Verdana" pitchFamily="34" charset="0"/>
              <a:buChar char="–"/>
            </a:pPr>
            <a:r>
              <a:rPr lang="tr-TR" sz="1800" dirty="0" smtClean="0">
                <a:latin typeface="Times New Roman" pitchFamily="18" charset="0"/>
                <a:cs typeface="Times New Roman" pitchFamily="18" charset="0"/>
              </a:rPr>
              <a:t>Karlar organizasyon gelişiminin ve</a:t>
            </a:r>
            <a:r>
              <a:rPr lang="en-US" sz="1800" dirty="0" smtClean="0">
                <a:latin typeface="Times New Roman" pitchFamily="18" charset="0"/>
                <a:cs typeface="Times New Roman" pitchFamily="18" charset="0"/>
              </a:rPr>
              <a:t> </a:t>
            </a:r>
            <a:r>
              <a:rPr lang="tr-TR" sz="1800" dirty="0" smtClean="0">
                <a:latin typeface="Times New Roman" pitchFamily="18" charset="0"/>
                <a:cs typeface="Times New Roman" pitchFamily="18" charset="0"/>
              </a:rPr>
              <a:t>artan gelir, azalmış maliyetler, fire veya azaltılmış çevresel </a:t>
            </a:r>
            <a:r>
              <a:rPr lang="tr-TR" sz="1800" smtClean="0">
                <a:latin typeface="Times New Roman" pitchFamily="18" charset="0"/>
                <a:cs typeface="Times New Roman" pitchFamily="18" charset="0"/>
              </a:rPr>
              <a:t>hasar ve daha </a:t>
            </a:r>
            <a:r>
              <a:rPr lang="tr-TR" sz="1800" dirty="0" smtClean="0">
                <a:latin typeface="Times New Roman" pitchFamily="18" charset="0"/>
                <a:cs typeface="Times New Roman" pitchFamily="18" charset="0"/>
              </a:rPr>
              <a:t>memnun müşteriler içerebilir.</a:t>
            </a:r>
          </a:p>
          <a:p>
            <a:pPr lvl="1" algn="just">
              <a:buSzPct val="100000"/>
              <a:buFont typeface="Verdana" pitchFamily="34" charset="0"/>
              <a:buChar char="–"/>
            </a:pPr>
            <a:endParaRPr lang="tr-TR"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kern="1200" dirty="0">
                <a:solidFill>
                  <a:srgbClr val="C00000"/>
                </a:solidFill>
                <a:latin typeface="Times New Roman" pitchFamily="18" charset="0"/>
                <a:ea typeface="+mj-ea"/>
                <a:cs typeface="Times New Roman" pitchFamily="18" charset="0"/>
              </a:rPr>
              <a:t>Program Türleri</a:t>
            </a: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47</a:t>
            </a:fld>
            <a:endParaRPr lang="tr-TR"/>
          </a:p>
        </p:txBody>
      </p:sp>
      <p:sp>
        <p:nvSpPr>
          <p:cNvPr id="5" name="4 İçerik Yer Tutucusu"/>
          <p:cNvSpPr>
            <a:spLocks noGrp="1"/>
          </p:cNvSpPr>
          <p:nvPr>
            <p:ph sz="quarter" idx="1"/>
          </p:nvPr>
        </p:nvSpPr>
        <p:spPr>
          <a:xfrm>
            <a:off x="612648" y="1545608"/>
            <a:ext cx="7959880" cy="4853136"/>
          </a:xfrm>
        </p:spPr>
        <p:txBody>
          <a:bodyPr>
            <a:normAutofit/>
          </a:bodyPr>
          <a:lstStyle/>
          <a:p>
            <a:pPr algn="just">
              <a:buSzPct val="100000"/>
              <a:buFont typeface="Arial" pitchFamily="34" charset="0"/>
              <a:buChar char="•"/>
            </a:pPr>
            <a:r>
              <a:rPr lang="tr-TR" sz="2000" dirty="0" smtClean="0">
                <a:solidFill>
                  <a:srgbClr val="0070C0"/>
                </a:solidFill>
                <a:latin typeface="Times New Roman" pitchFamily="18" charset="0"/>
                <a:cs typeface="Times New Roman" pitchFamily="18" charset="0"/>
              </a:rPr>
              <a:t>İş devri programları </a:t>
            </a:r>
            <a:r>
              <a:rPr lang="tr-TR" sz="1800" dirty="0" smtClean="0">
                <a:solidFill>
                  <a:srgbClr val="0070C0"/>
                </a:solidFill>
                <a:latin typeface="Times New Roman" pitchFamily="18" charset="0"/>
                <a:cs typeface="Times New Roman" pitchFamily="18" charset="0"/>
              </a:rPr>
              <a:t>(</a:t>
            </a:r>
            <a:r>
              <a:rPr lang="en-US" sz="1800" dirty="0" smtClean="0">
                <a:solidFill>
                  <a:srgbClr val="0070C0"/>
                </a:solidFill>
                <a:latin typeface="Times New Roman" pitchFamily="18" charset="0"/>
                <a:cs typeface="Times New Roman" pitchFamily="18" charset="0"/>
              </a:rPr>
              <a:t>business cycle programmes</a:t>
            </a:r>
            <a:r>
              <a:rPr lang="tr-TR" sz="1800" dirty="0" smtClean="0">
                <a:solidFill>
                  <a:srgbClr val="0070C0"/>
                </a:solidFill>
                <a:latin typeface="Times New Roman" pitchFamily="18" charset="0"/>
                <a:cs typeface="Times New Roman" pitchFamily="18" charset="0"/>
              </a:rPr>
              <a:t>)</a:t>
            </a:r>
            <a:endParaRPr lang="tr-TR" sz="2000" dirty="0" smtClean="0">
              <a:solidFill>
                <a:srgbClr val="0070C0"/>
              </a:solidFill>
              <a:latin typeface="Times New Roman" pitchFamily="18" charset="0"/>
              <a:cs typeface="Times New Roman" pitchFamily="18" charset="0"/>
            </a:endParaRPr>
          </a:p>
          <a:p>
            <a:pPr lvl="1" algn="just">
              <a:buSzPct val="100000"/>
              <a:buFont typeface="Verdana" pitchFamily="34" charset="0"/>
              <a:buChar char="–"/>
            </a:pPr>
            <a:r>
              <a:rPr lang="tr-TR" sz="1600" dirty="0" smtClean="0"/>
              <a:t>Belirli bir zaman dilimi içinde yer alan proje portföyü. Örneğin; gelecek mali yıl.</a:t>
            </a:r>
            <a:endParaRPr lang="tr-TR" sz="1600" dirty="0" smtClean="0">
              <a:latin typeface="Times New Roman" pitchFamily="18" charset="0"/>
              <a:cs typeface="Times New Roman" pitchFamily="18" charset="0"/>
            </a:endParaRPr>
          </a:p>
          <a:p>
            <a:pPr algn="just">
              <a:buSzPct val="100000"/>
              <a:buFont typeface="Arial" pitchFamily="34" charset="0"/>
              <a:buChar char="•"/>
            </a:pPr>
            <a:r>
              <a:rPr lang="tr-TR" sz="2000" dirty="0" smtClean="0">
                <a:solidFill>
                  <a:srgbClr val="0070C0"/>
                </a:solidFill>
                <a:latin typeface="Times New Roman" pitchFamily="18" charset="0"/>
                <a:cs typeface="Times New Roman" pitchFamily="18" charset="0"/>
              </a:rPr>
              <a:t>Stratejik programlar </a:t>
            </a:r>
            <a:r>
              <a:rPr lang="tr-TR" sz="1800" dirty="0" smtClean="0">
                <a:solidFill>
                  <a:srgbClr val="0070C0"/>
                </a:solidFill>
                <a:latin typeface="Times New Roman" pitchFamily="18" charset="0"/>
                <a:cs typeface="Times New Roman" pitchFamily="18" charset="0"/>
              </a:rPr>
              <a:t>(</a:t>
            </a:r>
            <a:r>
              <a:rPr lang="en-US" sz="1800" dirty="0" smtClean="0">
                <a:solidFill>
                  <a:srgbClr val="0070C0"/>
                </a:solidFill>
                <a:latin typeface="Times New Roman" pitchFamily="18" charset="0"/>
                <a:cs typeface="Times New Roman" pitchFamily="18" charset="0"/>
              </a:rPr>
              <a:t>strategic programmes</a:t>
            </a:r>
            <a:r>
              <a:rPr lang="tr-TR" sz="1800" dirty="0" smtClean="0">
                <a:solidFill>
                  <a:srgbClr val="0070C0"/>
                </a:solidFill>
                <a:latin typeface="Times New Roman" pitchFamily="18" charset="0"/>
                <a:cs typeface="Times New Roman" pitchFamily="18" charset="0"/>
              </a:rPr>
              <a:t>)</a:t>
            </a:r>
            <a:endParaRPr lang="tr-TR" sz="2000" dirty="0" smtClean="0">
              <a:solidFill>
                <a:srgbClr val="0070C0"/>
              </a:solidFill>
              <a:latin typeface="Times New Roman" pitchFamily="18" charset="0"/>
              <a:cs typeface="Times New Roman" pitchFamily="18" charset="0"/>
            </a:endParaRPr>
          </a:p>
          <a:p>
            <a:pPr lvl="1" algn="just">
              <a:buSzPct val="100000"/>
              <a:buFont typeface="Times New Roman" pitchFamily="18" charset="0"/>
              <a:buChar char="-"/>
            </a:pPr>
            <a:r>
              <a:rPr lang="tr-TR" sz="1600" dirty="0" smtClean="0">
                <a:latin typeface="Times New Roman" pitchFamily="18" charset="0"/>
                <a:cs typeface="Times New Roman" pitchFamily="18" charset="0"/>
              </a:rPr>
              <a:t>Çeşitli projelerde tek bir stratejinin uygulanması. Örneğin; iki farklı kurumun birleşmesi, kurumun fiziksel yapısının yeniden düzenlenmesi, şirket imajının yeniden tasarlanması, bilgi teknolojilerinin birleştirilmesi gibi farklı aktiviteleri içerecektir.</a:t>
            </a:r>
          </a:p>
          <a:p>
            <a:pPr algn="just">
              <a:buSzPct val="100000"/>
              <a:buFont typeface="Arial" pitchFamily="34" charset="0"/>
              <a:buChar char="•"/>
            </a:pPr>
            <a:r>
              <a:rPr lang="tr-TR" sz="2000" dirty="0" smtClean="0">
                <a:solidFill>
                  <a:srgbClr val="0070C0"/>
                </a:solidFill>
                <a:latin typeface="Times New Roman" pitchFamily="18" charset="0"/>
                <a:cs typeface="Times New Roman" pitchFamily="18" charset="0"/>
              </a:rPr>
              <a:t>Altyapı programları (</a:t>
            </a:r>
            <a:r>
              <a:rPr lang="en-US" sz="2000" dirty="0" smtClean="0">
                <a:solidFill>
                  <a:srgbClr val="0070C0"/>
                </a:solidFill>
                <a:latin typeface="Times New Roman" pitchFamily="18" charset="0"/>
                <a:cs typeface="Times New Roman" pitchFamily="18" charset="0"/>
              </a:rPr>
              <a:t>infrastructure programmes</a:t>
            </a:r>
            <a:r>
              <a:rPr lang="tr-TR" sz="2000" dirty="0" smtClean="0">
                <a:solidFill>
                  <a:srgbClr val="0070C0"/>
                </a:solidFill>
                <a:latin typeface="Times New Roman" pitchFamily="18" charset="0"/>
                <a:cs typeface="Times New Roman" pitchFamily="18" charset="0"/>
              </a:rPr>
              <a:t>)</a:t>
            </a:r>
          </a:p>
          <a:p>
            <a:pPr lvl="1" algn="just">
              <a:buSzPct val="100000"/>
              <a:buFont typeface="Times New Roman" pitchFamily="18" charset="0"/>
              <a:buChar char="-"/>
            </a:pPr>
            <a:r>
              <a:rPr lang="tr-TR" sz="1600" dirty="0" smtClean="0">
                <a:latin typeface="Times New Roman" pitchFamily="18" charset="0"/>
                <a:cs typeface="Times New Roman" pitchFamily="18" charset="0"/>
              </a:rPr>
              <a:t>Bir kurumda, aynı yazılım/donanım altyapısını paylaşan çok farklı uygulamalar olabilir.</a:t>
            </a:r>
          </a:p>
          <a:p>
            <a:pPr algn="just">
              <a:buSzPct val="100000"/>
              <a:buFont typeface="Arial" pitchFamily="34" charset="0"/>
              <a:buChar char="•"/>
            </a:pPr>
            <a:r>
              <a:rPr lang="tr-TR" sz="2000" dirty="0" smtClean="0">
                <a:solidFill>
                  <a:srgbClr val="0070C0"/>
                </a:solidFill>
                <a:latin typeface="Times New Roman" pitchFamily="18" charset="0"/>
                <a:cs typeface="Times New Roman" pitchFamily="18" charset="0"/>
              </a:rPr>
              <a:t>Araştırma ve geliştirme programları </a:t>
            </a:r>
            <a:r>
              <a:rPr lang="tr-TR" sz="1800" dirty="0" smtClean="0">
                <a:solidFill>
                  <a:srgbClr val="0070C0"/>
                </a:solidFill>
                <a:latin typeface="Times New Roman" pitchFamily="18" charset="0"/>
                <a:cs typeface="Times New Roman" pitchFamily="18" charset="0"/>
              </a:rPr>
              <a:t>(</a:t>
            </a:r>
            <a:r>
              <a:rPr lang="en-GB" sz="1800" dirty="0" smtClean="0">
                <a:solidFill>
                  <a:srgbClr val="0070C0"/>
                </a:solidFill>
                <a:latin typeface="Times New Roman" pitchFamily="18" charset="0"/>
                <a:cs typeface="Times New Roman" pitchFamily="18" charset="0"/>
              </a:rPr>
              <a:t>research and development programmes</a:t>
            </a:r>
            <a:r>
              <a:rPr lang="tr-TR" sz="1800" dirty="0" smtClean="0">
                <a:solidFill>
                  <a:srgbClr val="0070C0"/>
                </a:solidFill>
                <a:latin typeface="Times New Roman" pitchFamily="18" charset="0"/>
                <a:cs typeface="Times New Roman" pitchFamily="18" charset="0"/>
              </a:rPr>
              <a:t>)</a:t>
            </a:r>
            <a:endParaRPr lang="tr-TR" sz="2000" dirty="0" smtClean="0">
              <a:solidFill>
                <a:srgbClr val="0070C0"/>
              </a:solidFill>
              <a:latin typeface="Times New Roman" pitchFamily="18" charset="0"/>
              <a:cs typeface="Times New Roman" pitchFamily="18" charset="0"/>
            </a:endParaRPr>
          </a:p>
          <a:p>
            <a:pPr lvl="1" algn="just">
              <a:buSzPct val="100000"/>
              <a:buFont typeface="Times New Roman" pitchFamily="18" charset="0"/>
              <a:buChar char="-"/>
            </a:pPr>
            <a:r>
              <a:rPr lang="tr-TR" sz="1600" dirty="0" smtClean="0">
                <a:latin typeface="Times New Roman" pitchFamily="18" charset="0"/>
                <a:cs typeface="Times New Roman" pitchFamily="18" charset="0"/>
              </a:rPr>
              <a:t>Yenilikçi bir ortamda, riskli fakat potansiyel olarak karlı yeni ürünlerin geliştirilmesine yönelik yapılan çalışmalardır.</a:t>
            </a:r>
          </a:p>
          <a:p>
            <a:pPr algn="just">
              <a:buSzPct val="100000"/>
              <a:buFont typeface="Arial" pitchFamily="34" charset="0"/>
              <a:buChar char="•"/>
            </a:pPr>
            <a:r>
              <a:rPr lang="tr-TR" sz="2000" dirty="0" smtClean="0">
                <a:solidFill>
                  <a:srgbClr val="0070C0"/>
                </a:solidFill>
              </a:rPr>
              <a:t>Yenilikçi ortaklıklar </a:t>
            </a:r>
            <a:r>
              <a:rPr lang="tr-TR" sz="1800" dirty="0" smtClean="0">
                <a:solidFill>
                  <a:srgbClr val="0070C0"/>
                </a:solidFill>
              </a:rPr>
              <a:t>(</a:t>
            </a:r>
            <a:r>
              <a:rPr lang="en-US" sz="1800" dirty="0" smtClean="0">
                <a:solidFill>
                  <a:srgbClr val="0070C0"/>
                </a:solidFill>
              </a:rPr>
              <a:t>innovative partnerships</a:t>
            </a:r>
            <a:r>
              <a:rPr lang="tr-TR" sz="1800" dirty="0" smtClean="0">
                <a:solidFill>
                  <a:srgbClr val="0070C0"/>
                </a:solidFill>
              </a:rPr>
              <a:t>)</a:t>
            </a:r>
            <a:endParaRPr lang="tr-TR" sz="2000" dirty="0" smtClean="0">
              <a:solidFill>
                <a:srgbClr val="0070C0"/>
              </a:solidFill>
            </a:endParaRPr>
          </a:p>
          <a:p>
            <a:pPr lvl="1" algn="just">
              <a:buSzPct val="100000"/>
              <a:buFont typeface="Arial" pitchFamily="34" charset="0"/>
              <a:buChar char="•"/>
            </a:pPr>
            <a:r>
              <a:rPr lang="tr-TR" sz="1600" dirty="0" smtClean="0"/>
              <a:t>Yeni teknolojiler geliştirmek üzere, artan rekabet koşullarında şirketlerin yapmış oldukları işbirlikleridir.</a:t>
            </a:r>
          </a:p>
          <a:p>
            <a:pPr algn="just">
              <a:buSzPct val="100000"/>
              <a:buFont typeface="Arial" pitchFamily="34" charset="0"/>
              <a:buChar char="•"/>
            </a:pPr>
            <a:endParaRPr lang="en-GB" sz="2000" dirty="0" smtClean="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kern="1200" dirty="0">
                <a:solidFill>
                  <a:srgbClr val="C00000"/>
                </a:solidFill>
                <a:latin typeface="Times New Roman" pitchFamily="18" charset="0"/>
                <a:ea typeface="+mj-ea"/>
                <a:cs typeface="Times New Roman" pitchFamily="18" charset="0"/>
              </a:rPr>
              <a:t>Proje Yöneticisine </a:t>
            </a:r>
            <a:r>
              <a:rPr lang="tr-TR" sz="3200" i="1" kern="1200" dirty="0" smtClean="0">
                <a:solidFill>
                  <a:srgbClr val="C00000"/>
                </a:solidFill>
                <a:latin typeface="Times New Roman" pitchFamily="18" charset="0"/>
                <a:ea typeface="+mj-ea"/>
                <a:cs typeface="Times New Roman" pitchFamily="18" charset="0"/>
              </a:rPr>
              <a:t>Karşı </a:t>
            </a:r>
            <a:r>
              <a:rPr lang="tr-TR" sz="3200" i="1" kern="1200" dirty="0">
                <a:solidFill>
                  <a:srgbClr val="C00000"/>
                </a:solidFill>
                <a:latin typeface="Times New Roman" pitchFamily="18" charset="0"/>
                <a:ea typeface="+mj-ea"/>
                <a:cs typeface="Times New Roman" pitchFamily="18" charset="0"/>
              </a:rPr>
              <a:t>Program Yöneticisi</a:t>
            </a: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48</a:t>
            </a:fld>
            <a:endParaRPr lang="tr-TR"/>
          </a:p>
        </p:txBody>
      </p:sp>
      <p:graphicFrame>
        <p:nvGraphicFramePr>
          <p:cNvPr id="7" name="6 Tablo"/>
          <p:cNvGraphicFramePr>
            <a:graphicFrameLocks noGrp="1"/>
          </p:cNvGraphicFramePr>
          <p:nvPr/>
        </p:nvGraphicFramePr>
        <p:xfrm>
          <a:off x="683568" y="2654920"/>
          <a:ext cx="7961824" cy="1854200"/>
        </p:xfrm>
        <a:graphic>
          <a:graphicData uri="http://schemas.openxmlformats.org/drawingml/2006/table">
            <a:tbl>
              <a:tblPr firstRow="1" bandRow="1">
                <a:tableStyleId>{BC89EF96-8CEA-46FF-86C4-4CE0E7609802}</a:tableStyleId>
              </a:tblPr>
              <a:tblGrid>
                <a:gridCol w="4123087"/>
                <a:gridCol w="3838737"/>
              </a:tblGrid>
              <a:tr h="370840">
                <a:tc>
                  <a:txBody>
                    <a:bodyPr/>
                    <a:lstStyle/>
                    <a:p>
                      <a:r>
                        <a:rPr lang="tr-TR" dirty="0" smtClean="0"/>
                        <a:t>Program Yöneticisi</a:t>
                      </a:r>
                      <a:endParaRPr lang="tr-TR" dirty="0"/>
                    </a:p>
                  </a:txBody>
                  <a:tcPr/>
                </a:tc>
                <a:tc>
                  <a:txBody>
                    <a:bodyPr/>
                    <a:lstStyle/>
                    <a:p>
                      <a:r>
                        <a:rPr lang="tr-TR" dirty="0" smtClean="0"/>
                        <a:t>Proje Yöneticisi</a:t>
                      </a:r>
                      <a:endParaRPr lang="tr-TR"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tr-TR" dirty="0" smtClean="0"/>
                        <a:t>Eş zamanlı birçok proje</a:t>
                      </a:r>
                      <a:endParaRPr lang="en-GB" i="1" dirty="0" smtClean="0">
                        <a:latin typeface="Cambria" pitchFamily="18"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tr-TR" dirty="0" smtClean="0"/>
                        <a:t>Aynı anda tek proje</a:t>
                      </a:r>
                      <a:endParaRPr lang="en-GB" i="1" dirty="0" smtClean="0">
                        <a:latin typeface="Cambria" pitchFamily="18" charset="0"/>
                      </a:endParaRP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tr-TR" dirty="0" smtClean="0"/>
                        <a:t>Yetenekli kaynaklarla kişisel ilişki</a:t>
                      </a:r>
                      <a:endParaRPr lang="en-GB" i="1" dirty="0" smtClean="0">
                        <a:latin typeface="Cambria" pitchFamily="18"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tr-TR" dirty="0" smtClean="0"/>
                        <a:t>Kaynak</a:t>
                      </a:r>
                      <a:r>
                        <a:rPr lang="tr-TR" baseline="0" dirty="0" smtClean="0"/>
                        <a:t> türleri ile </a:t>
                      </a:r>
                      <a:r>
                        <a:rPr lang="tr-TR" dirty="0" smtClean="0"/>
                        <a:t>kişisel ilişki</a:t>
                      </a:r>
                      <a:endParaRPr lang="en-GB" i="1" dirty="0" smtClean="0">
                        <a:latin typeface="Cambria" pitchFamily="18" charset="0"/>
                      </a:endParaRP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tr-TR" kern="1200" dirty="0" smtClean="0"/>
                        <a:t>Kaynak kullanımını en üst düzeye çıkarır</a:t>
                      </a:r>
                      <a:endParaRPr kumimoji="0" lang="en-GB" i="1" kern="1200" dirty="0" smtClean="0">
                        <a:solidFill>
                          <a:schemeClr val="tx1"/>
                        </a:solidFill>
                        <a:latin typeface="Cambria" pitchFamily="18"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tr-TR" dirty="0" smtClean="0"/>
                        <a:t>Kaynaklara</a:t>
                      </a:r>
                      <a:r>
                        <a:rPr lang="tr-TR" baseline="0" dirty="0" smtClean="0"/>
                        <a:t> olan talebi en aza indirir</a:t>
                      </a:r>
                      <a:endParaRPr lang="en-GB" i="1" dirty="0" smtClean="0">
                        <a:latin typeface="Cambria" pitchFamily="18" charset="0"/>
                      </a:endParaRP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tr-TR" dirty="0" smtClean="0"/>
                        <a:t>Projeler benzer olabilir</a:t>
                      </a:r>
                      <a:endParaRPr lang="en-GB" i="1" dirty="0" smtClean="0">
                        <a:latin typeface="Cambria" pitchFamily="18"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tr-TR" noProof="0" dirty="0" smtClean="0"/>
                        <a:t>Projeler </a:t>
                      </a:r>
                      <a:r>
                        <a:rPr lang="tr-TR" dirty="0" smtClean="0"/>
                        <a:t>farklı olmalıdır</a:t>
                      </a:r>
                      <a:endParaRPr lang="tr-TR" i="1" dirty="0" smtClean="0">
                        <a:latin typeface="Cambria" pitchFamily="18" charset="0"/>
                      </a:endParaRPr>
                    </a:p>
                  </a:txBody>
                  <a:tcPr/>
                </a:tc>
              </a:tr>
            </a:tbl>
          </a:graphicData>
        </a:graphic>
      </p:graphicFrame>
      <p:sp>
        <p:nvSpPr>
          <p:cNvPr id="8" name="7 Metin kutusu"/>
          <p:cNvSpPr txBox="1"/>
          <p:nvPr/>
        </p:nvSpPr>
        <p:spPr>
          <a:xfrm>
            <a:off x="611560" y="1628800"/>
            <a:ext cx="7992888" cy="738664"/>
          </a:xfrm>
          <a:prstGeom prst="rect">
            <a:avLst/>
          </a:prstGeom>
          <a:noFill/>
        </p:spPr>
        <p:txBody>
          <a:bodyPr wrap="square" rtlCol="0">
            <a:spAutoFit/>
          </a:bodyPr>
          <a:lstStyle/>
          <a:p>
            <a:pPr algn="just"/>
            <a:r>
              <a:rPr lang="tr-TR" sz="2100" dirty="0" smtClean="0"/>
              <a:t>Program yöneticisi ile proje yöneticisi arasındaki farklar aşağıdaki tabloda özetlenmiştir.</a:t>
            </a:r>
            <a:endParaRPr lang="tr-TR" sz="21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200" i="1" kern="1200" dirty="0">
                <a:solidFill>
                  <a:srgbClr val="C00000"/>
                </a:solidFill>
                <a:latin typeface="Times New Roman" pitchFamily="18" charset="0"/>
                <a:ea typeface="+mj-ea"/>
                <a:cs typeface="Times New Roman" pitchFamily="18" charset="0"/>
              </a:rPr>
              <a:t>Proje Yöneticisine </a:t>
            </a:r>
            <a:r>
              <a:rPr lang="tr-TR" sz="3200" i="1" kern="1200" dirty="0" smtClean="0">
                <a:solidFill>
                  <a:srgbClr val="C00000"/>
                </a:solidFill>
                <a:latin typeface="Times New Roman" pitchFamily="18" charset="0"/>
                <a:ea typeface="+mj-ea"/>
                <a:cs typeface="Times New Roman" pitchFamily="18" charset="0"/>
              </a:rPr>
              <a:t>Karşı </a:t>
            </a:r>
            <a:r>
              <a:rPr lang="tr-TR" sz="3200" i="1" kern="1200" dirty="0">
                <a:solidFill>
                  <a:srgbClr val="C00000"/>
                </a:solidFill>
                <a:latin typeface="Times New Roman" pitchFamily="18" charset="0"/>
                <a:ea typeface="+mj-ea"/>
                <a:cs typeface="Times New Roman" pitchFamily="18" charset="0"/>
              </a:rPr>
              <a:t>Program Yöneticisi</a:t>
            </a: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49</a:t>
            </a:fld>
            <a:endParaRPr lang="tr-TR"/>
          </a:p>
        </p:txBody>
      </p:sp>
      <p:graphicFrame>
        <p:nvGraphicFramePr>
          <p:cNvPr id="9" name="8 Tablo"/>
          <p:cNvGraphicFramePr>
            <a:graphicFrameLocks noGrp="1"/>
          </p:cNvGraphicFramePr>
          <p:nvPr/>
        </p:nvGraphicFramePr>
        <p:xfrm>
          <a:off x="1074672" y="2561134"/>
          <a:ext cx="6984774" cy="3600402"/>
        </p:xfrm>
        <a:graphic>
          <a:graphicData uri="http://schemas.openxmlformats.org/drawingml/2006/table">
            <a:tbl>
              <a:tblPr firstRow="1" bandRow="1">
                <a:tableStyleId>{5C22544A-7EE6-4342-B048-85BDC9FD1C3A}</a:tableStyleId>
              </a:tblPr>
              <a:tblGrid>
                <a:gridCol w="936104"/>
                <a:gridCol w="1392154"/>
                <a:gridCol w="1164129"/>
                <a:gridCol w="1164129"/>
                <a:gridCol w="1164129"/>
                <a:gridCol w="1164129"/>
              </a:tblGrid>
              <a:tr h="600067">
                <a:tc rowSpan="2" gridSpan="2">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l"/>
                      <a:r>
                        <a:rPr lang="tr-TR" dirty="0" smtClean="0">
                          <a:solidFill>
                            <a:schemeClr val="tx1"/>
                          </a:solidFill>
                        </a:rPr>
                        <a:t>Proje Yöneticileri</a:t>
                      </a:r>
                      <a:endParaRPr lang="tr-T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tr>
              <a:tr h="600067">
                <a:tc gridSpan="2" vMerge="1">
                  <a:txBody>
                    <a:bodyPr/>
                    <a:lstStyle/>
                    <a:p>
                      <a:pPr algn="ctr"/>
                      <a:endParaRPr lang="tr-TR"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tr-T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Proje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Proje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Proje C</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Proje D</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0067">
                <a:tc rowSpan="4">
                  <a:txBody>
                    <a:bodyPr/>
                    <a:lstStyle/>
                    <a:p>
                      <a:pPr marL="0" algn="ctr" rtl="0" eaLnBrk="1" latinLnBrk="0" hangingPunct="1"/>
                      <a:r>
                        <a:rPr kumimoji="0" lang="tr-TR" sz="1800" b="1" kern="1200" dirty="0" smtClean="0">
                          <a:solidFill>
                            <a:schemeClr val="tx1"/>
                          </a:solidFill>
                          <a:latin typeface="+mn-lt"/>
                          <a:ea typeface="+mn-ea"/>
                          <a:cs typeface="+mn-cs"/>
                        </a:rPr>
                        <a:t>Program</a:t>
                      </a:r>
                      <a:r>
                        <a:rPr kumimoji="0" lang="tr-TR" sz="1800" b="1" kern="1200" baseline="0" dirty="0" smtClean="0">
                          <a:solidFill>
                            <a:schemeClr val="tx1"/>
                          </a:solidFill>
                          <a:latin typeface="+mn-lt"/>
                          <a:ea typeface="+mn-ea"/>
                          <a:cs typeface="+mn-cs"/>
                        </a:rPr>
                        <a:t>  </a:t>
                      </a:r>
                      <a:r>
                        <a:rPr kumimoji="0" lang="tr-TR" sz="1800" b="1" kern="1200" dirty="0" smtClean="0">
                          <a:solidFill>
                            <a:schemeClr val="tx1"/>
                          </a:solidFill>
                          <a:latin typeface="+mn-lt"/>
                          <a:ea typeface="+mn-ea"/>
                          <a:cs typeface="+mn-cs"/>
                        </a:rPr>
                        <a:t>Yönetimi</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Kaynak 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0067">
                <a:tc vMerge="1">
                  <a:txBody>
                    <a:bodyPr/>
                    <a:lstStyle/>
                    <a:p>
                      <a:pPr algn="ctr"/>
                      <a:endParaRPr lang="tr-TR" b="1" dirty="0"/>
                    </a:p>
                  </a:txBody>
                  <a:tcPr vert="vert270" anchor="ctr"/>
                </a:tc>
                <a:tc>
                  <a:txBody>
                    <a:bodyPr/>
                    <a:lstStyle/>
                    <a:p>
                      <a:pPr algn="ctr"/>
                      <a:r>
                        <a:rPr lang="tr-TR" dirty="0" smtClean="0"/>
                        <a:t>Kaynak 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0067">
                <a:tc vMerge="1">
                  <a:txBody>
                    <a:bodyPr/>
                    <a:lstStyle/>
                    <a:p>
                      <a:pPr algn="ctr"/>
                      <a:endParaRPr lang="tr-TR" b="1" dirty="0"/>
                    </a:p>
                  </a:txBody>
                  <a:tcPr vert="vert270" anchor="ctr"/>
                </a:tc>
                <a:tc>
                  <a:txBody>
                    <a:bodyPr/>
                    <a:lstStyle/>
                    <a:p>
                      <a:pPr algn="ctr"/>
                      <a:r>
                        <a:rPr lang="tr-TR" dirty="0" smtClean="0"/>
                        <a:t>Kaynak Y</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0067">
                <a:tc vMerge="1">
                  <a:txBody>
                    <a:bodyPr/>
                    <a:lstStyle/>
                    <a:p>
                      <a:pPr algn="ctr"/>
                      <a:endParaRPr lang="tr-TR" b="1" dirty="0"/>
                    </a:p>
                  </a:txBody>
                  <a:tcPr vert="vert270" anchor="ctr"/>
                </a:tc>
                <a:tc>
                  <a:txBody>
                    <a:bodyPr/>
                    <a:lstStyle/>
                    <a:p>
                      <a:pPr algn="ctr"/>
                      <a:r>
                        <a:rPr lang="tr-TR" dirty="0" smtClean="0"/>
                        <a:t>Kaynak Z</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dirty="0" smtClean="0"/>
                        <a:t>X</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10 Dikdörtgen"/>
          <p:cNvSpPr/>
          <p:nvPr/>
        </p:nvSpPr>
        <p:spPr>
          <a:xfrm>
            <a:off x="611560" y="1628800"/>
            <a:ext cx="7992888" cy="738664"/>
          </a:xfrm>
          <a:prstGeom prst="rect">
            <a:avLst/>
          </a:prstGeom>
        </p:spPr>
        <p:txBody>
          <a:bodyPr wrap="square">
            <a:spAutoFit/>
          </a:bodyPr>
          <a:lstStyle/>
          <a:p>
            <a:pPr algn="just"/>
            <a:r>
              <a:rPr lang="tr-TR" sz="2100" dirty="0" smtClean="0"/>
              <a:t>Proje planlama ve kaynak tahsisi aşamasında, kaynağın kullanıma hazır hale gelmesini beklerken bazı proje faaliyetleri gecikebilir.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Giriş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781128"/>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Birçok yatırımın ardındaki itici güç, firma kaynaklarının bugünkü kullanımının </a:t>
            </a:r>
            <a:r>
              <a:rPr lang="tr-TR" sz="2100" b="1" dirty="0" smtClean="0">
                <a:latin typeface="Times New Roman" pitchFamily="18" charset="0"/>
                <a:cs typeface="Times New Roman" pitchFamily="18" charset="0"/>
              </a:rPr>
              <a:t>gelecekte </a:t>
            </a:r>
            <a:r>
              <a:rPr lang="tr-TR" sz="2100" dirty="0" smtClean="0">
                <a:latin typeface="Times New Roman" pitchFamily="18" charset="0"/>
                <a:cs typeface="Times New Roman" pitchFamily="18" charset="0"/>
              </a:rPr>
              <a:t>sağlayacağı finansal karlardır.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yöneticisinin sorumluluğu projesini </a:t>
            </a:r>
            <a:r>
              <a:rPr lang="tr-TR" sz="2100" b="1" dirty="0" smtClean="0">
                <a:latin typeface="Times New Roman" pitchFamily="18" charset="0"/>
                <a:cs typeface="Times New Roman" pitchFamily="18" charset="0"/>
              </a:rPr>
              <a:t>başarıyla</a:t>
            </a:r>
            <a:r>
              <a:rPr lang="tr-TR" sz="2100" dirty="0" smtClean="0">
                <a:latin typeface="Times New Roman" pitchFamily="18" charset="0"/>
                <a:cs typeface="Times New Roman" pitchFamily="18" charset="0"/>
              </a:rPr>
              <a:t> tamamlamaktır. Genellikle projeler başlangıçta ve sonda kaynaklara yaptığı yatırımı belli bir süre sonunda geri kazanabiliyorsa onaylanmaktadır.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Yöneticisi kendisine verilen projenin gerçekleştirmeye değer olup olmadığından emin olmalıdır.</a:t>
            </a:r>
          </a:p>
          <a:p>
            <a:pPr algn="just">
              <a:buSzPct val="100000"/>
              <a:buFont typeface="Arial" pitchFamily="34" charset="0"/>
              <a:buChar char="•"/>
            </a:pPr>
            <a:endParaRPr lang="tr-TR" sz="2100" dirty="0" smtClean="0"/>
          </a:p>
          <a:p>
            <a:pPr algn="just">
              <a:buSzPct val="100000"/>
              <a:buNone/>
            </a:pPr>
            <a:endParaRPr lang="tr-TR" sz="600" dirty="0" smtClean="0"/>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5</a:t>
            </a:fld>
            <a:endParaRPr lang="tr-T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600" kern="1200" dirty="0" smtClean="0">
                <a:solidFill>
                  <a:schemeClr val="tx2"/>
                </a:solidFill>
                <a:latin typeface="Times New Roman" pitchFamily="18" charset="0"/>
                <a:ea typeface="+mj-ea"/>
                <a:cs typeface="Times New Roman" pitchFamily="18" charset="0"/>
              </a:rPr>
              <a:t>Fayda Yönetimi </a:t>
            </a:r>
            <a:endParaRPr lang="tr-TR" sz="3600" kern="1200" dirty="0">
              <a:solidFill>
                <a:schemeClr val="tx2"/>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50</a:t>
            </a:fld>
            <a:endParaRPr lang="tr-TR"/>
          </a:p>
        </p:txBody>
      </p:sp>
      <p:sp>
        <p:nvSpPr>
          <p:cNvPr id="5" name="4 İçerik Yer Tutucusu"/>
          <p:cNvSpPr>
            <a:spLocks noGrp="1"/>
          </p:cNvSpPr>
          <p:nvPr>
            <p:ph sz="quarter" idx="1"/>
          </p:nvPr>
        </p:nvSpPr>
        <p:spPr>
          <a:xfrm>
            <a:off x="612648" y="1600200"/>
            <a:ext cx="7959880" cy="218884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Fayda yönetimi</a:t>
            </a:r>
            <a:r>
              <a:rPr lang="en-US" sz="2100" dirty="0" smtClean="0">
                <a:latin typeface="Times New Roman" pitchFamily="18" charset="0"/>
                <a:cs typeface="Times New Roman" pitchFamily="18" charset="0"/>
              </a:rPr>
              <a:t> </a:t>
            </a:r>
            <a:r>
              <a:rPr lang="tr-TR" sz="2100" dirty="0" smtClean="0">
                <a:latin typeface="Times New Roman" pitchFamily="18" charset="0"/>
                <a:cs typeface="Times New Roman" pitchFamily="18" charset="0"/>
              </a:rPr>
              <a:t>bütün projeleri kapsar.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Fayda yönetimi, proje içersindeki en uygun noktalara odaklanır ve proje ile ilgili sorular sorar:</a:t>
            </a:r>
          </a:p>
          <a:p>
            <a:pPr lvl="1" algn="just">
              <a:buSzPct val="100000"/>
              <a:buFont typeface="Times New Roman" pitchFamily="18" charset="0"/>
              <a:buChar char="-"/>
            </a:pPr>
            <a:r>
              <a:rPr lang="tr-TR" sz="1800" dirty="0" smtClean="0">
                <a:latin typeface="Times New Roman" pitchFamily="18" charset="0"/>
                <a:cs typeface="Times New Roman" pitchFamily="18" charset="0"/>
              </a:rPr>
              <a:t>Bu projeleri neden yapıyoruz?</a:t>
            </a:r>
          </a:p>
          <a:p>
            <a:pPr lvl="1" algn="just">
              <a:buSzPct val="100000"/>
              <a:buFont typeface="Times New Roman" pitchFamily="18" charset="0"/>
              <a:buChar char="-"/>
            </a:pPr>
            <a:r>
              <a:rPr lang="tr-TR" sz="1800" dirty="0" smtClean="0">
                <a:latin typeface="Times New Roman" pitchFamily="18" charset="0"/>
                <a:cs typeface="Times New Roman" pitchFamily="18" charset="0"/>
              </a:rPr>
              <a:t>Neden hala bu projelere devam ediyoruz?</a:t>
            </a:r>
          </a:p>
          <a:p>
            <a:pPr lvl="1" algn="just">
              <a:buSzPct val="100000"/>
              <a:buNone/>
            </a:pPr>
            <a:endParaRPr lang="tr-TR" sz="5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p:txBody>
      </p:sp>
      <p:sp>
        <p:nvSpPr>
          <p:cNvPr id="20" name="Rectangle 4"/>
          <p:cNvSpPr>
            <a:spLocks noChangeArrowheads="1"/>
          </p:cNvSpPr>
          <p:nvPr/>
        </p:nvSpPr>
        <p:spPr bwMode="auto">
          <a:xfrm>
            <a:off x="3417146" y="5157192"/>
            <a:ext cx="1368425" cy="7921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tr-TR" sz="1600" b="1" dirty="0" smtClean="0">
                <a:solidFill>
                  <a:schemeClr val="tx1"/>
                </a:solidFill>
                <a:effectLst>
                  <a:outerShdw blurRad="38100" dist="38100" dir="2700000" algn="tl">
                    <a:srgbClr val="000000">
                      <a:alpha val="43137"/>
                    </a:srgbClr>
                  </a:outerShdw>
                </a:effectLst>
              </a:rPr>
              <a:t>Uygulama</a:t>
            </a:r>
            <a:endParaRPr lang="en-GB" sz="1600" b="1" dirty="0">
              <a:solidFill>
                <a:schemeClr val="tx1"/>
              </a:solidFill>
              <a:effectLst>
                <a:outerShdw blurRad="38100" dist="38100" dir="2700000" algn="tl">
                  <a:srgbClr val="000000">
                    <a:alpha val="43137"/>
                  </a:srgbClr>
                </a:outerShdw>
              </a:effectLst>
            </a:endParaRPr>
          </a:p>
        </p:txBody>
      </p:sp>
      <p:sp>
        <p:nvSpPr>
          <p:cNvPr id="21" name="Rectangle 6"/>
          <p:cNvSpPr>
            <a:spLocks noChangeArrowheads="1"/>
          </p:cNvSpPr>
          <p:nvPr/>
        </p:nvSpPr>
        <p:spPr bwMode="auto">
          <a:xfrm>
            <a:off x="1543896" y="3940447"/>
            <a:ext cx="1368425" cy="7921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GB" sz="1800" dirty="0">
              <a:solidFill>
                <a:schemeClr val="tx1"/>
              </a:solidFill>
            </a:endParaRPr>
          </a:p>
          <a:p>
            <a:pPr algn="ctr"/>
            <a:r>
              <a:rPr lang="tr-TR" sz="1600" b="1" dirty="0" smtClean="0">
                <a:solidFill>
                  <a:schemeClr val="tx1"/>
                </a:solidFill>
                <a:effectLst>
                  <a:outerShdw blurRad="38100" dist="38100" dir="2700000" algn="tl">
                    <a:srgbClr val="000000">
                      <a:alpha val="43137"/>
                    </a:srgbClr>
                  </a:outerShdw>
                </a:effectLst>
              </a:rPr>
              <a:t>Geliştiriciler</a:t>
            </a:r>
            <a:endParaRPr lang="en-GB" sz="1600" b="1" dirty="0">
              <a:solidFill>
                <a:schemeClr val="tx1"/>
              </a:solidFill>
              <a:effectLst>
                <a:outerShdw blurRad="38100" dist="38100" dir="2700000" algn="tl">
                  <a:srgbClr val="000000">
                    <a:alpha val="43137"/>
                  </a:srgbClr>
                </a:outerShdw>
              </a:effectLst>
            </a:endParaRPr>
          </a:p>
          <a:p>
            <a:pPr algn="ctr"/>
            <a:endParaRPr lang="en-GB" sz="1800" dirty="0">
              <a:solidFill>
                <a:schemeClr val="tx1"/>
              </a:solidFill>
            </a:endParaRPr>
          </a:p>
        </p:txBody>
      </p:sp>
      <p:sp>
        <p:nvSpPr>
          <p:cNvPr id="22" name="Rectangle 8"/>
          <p:cNvSpPr>
            <a:spLocks noChangeArrowheads="1"/>
          </p:cNvSpPr>
          <p:nvPr/>
        </p:nvSpPr>
        <p:spPr bwMode="auto">
          <a:xfrm>
            <a:off x="3417146" y="3940447"/>
            <a:ext cx="1368425" cy="7921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GB" sz="1800" dirty="0">
              <a:solidFill>
                <a:schemeClr val="tx1"/>
              </a:solidFill>
            </a:endParaRPr>
          </a:p>
          <a:p>
            <a:pPr algn="ctr"/>
            <a:r>
              <a:rPr lang="tr-TR" sz="1600" b="1" dirty="0" smtClean="0">
                <a:solidFill>
                  <a:schemeClr val="tx1"/>
                </a:solidFill>
                <a:effectLst>
                  <a:outerShdw blurRad="38100" dist="38100" dir="2700000" algn="tl">
                    <a:srgbClr val="000000">
                      <a:alpha val="43137"/>
                    </a:srgbClr>
                  </a:outerShdw>
                </a:effectLst>
              </a:rPr>
              <a:t>Kullanıcılar</a:t>
            </a:r>
            <a:endParaRPr lang="en-GB" sz="1600" b="1" dirty="0">
              <a:solidFill>
                <a:schemeClr val="tx1"/>
              </a:solidFill>
              <a:effectLst>
                <a:outerShdw blurRad="38100" dist="38100" dir="2700000" algn="tl">
                  <a:srgbClr val="000000">
                    <a:alpha val="43137"/>
                  </a:srgbClr>
                </a:outerShdw>
              </a:effectLst>
            </a:endParaRPr>
          </a:p>
          <a:p>
            <a:pPr algn="ctr"/>
            <a:endParaRPr lang="en-GB" sz="1800" dirty="0">
              <a:solidFill>
                <a:schemeClr val="tx1"/>
              </a:solidFill>
            </a:endParaRPr>
          </a:p>
        </p:txBody>
      </p:sp>
      <p:sp>
        <p:nvSpPr>
          <p:cNvPr id="26" name="Rectangle 13"/>
          <p:cNvSpPr>
            <a:spLocks noChangeArrowheads="1"/>
          </p:cNvSpPr>
          <p:nvPr/>
        </p:nvSpPr>
        <p:spPr bwMode="auto">
          <a:xfrm>
            <a:off x="6035901" y="5157117"/>
            <a:ext cx="1368425" cy="7921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tr-TR" sz="1600" b="1" dirty="0" smtClean="0">
                <a:solidFill>
                  <a:schemeClr val="tx1"/>
                </a:solidFill>
                <a:effectLst>
                  <a:outerShdw blurRad="38100" dist="38100" dir="2700000" algn="tl">
                    <a:srgbClr val="000000">
                      <a:alpha val="43137"/>
                    </a:srgbClr>
                  </a:outerShdw>
                </a:effectLst>
              </a:rPr>
              <a:t>Faydalar</a:t>
            </a:r>
            <a:endParaRPr lang="en-GB" sz="1800" b="1" dirty="0">
              <a:solidFill>
                <a:schemeClr val="tx1"/>
              </a:solidFill>
              <a:effectLst>
                <a:outerShdw blurRad="38100" dist="38100" dir="2700000" algn="tl">
                  <a:srgbClr val="000000">
                    <a:alpha val="43137"/>
                  </a:srgbClr>
                </a:outerShdw>
              </a:effectLst>
            </a:endParaRPr>
          </a:p>
        </p:txBody>
      </p:sp>
      <p:sp>
        <p:nvSpPr>
          <p:cNvPr id="31" name="Rectangle 18"/>
          <p:cNvSpPr>
            <a:spLocks noChangeArrowheads="1"/>
          </p:cNvSpPr>
          <p:nvPr/>
        </p:nvSpPr>
        <p:spPr bwMode="auto">
          <a:xfrm>
            <a:off x="6018485" y="3933056"/>
            <a:ext cx="1368425" cy="7921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tr-TR" sz="1600" b="1" dirty="0" smtClean="0">
                <a:solidFill>
                  <a:schemeClr val="tx1"/>
                </a:solidFill>
                <a:effectLst>
                  <a:outerShdw blurRad="38100" dist="38100" dir="2700000" algn="tl">
                    <a:srgbClr val="000000">
                      <a:alpha val="43137"/>
                    </a:srgbClr>
                  </a:outerShdw>
                </a:effectLst>
              </a:rPr>
              <a:t>Kurum</a:t>
            </a:r>
            <a:endParaRPr lang="en-GB" sz="1600" b="1" dirty="0">
              <a:solidFill>
                <a:schemeClr val="tx1"/>
              </a:solidFill>
              <a:effectLst>
                <a:outerShdw blurRad="38100" dist="38100" dir="2700000" algn="tl">
                  <a:srgbClr val="000000">
                    <a:alpha val="43137"/>
                  </a:srgbClr>
                </a:outerShdw>
              </a:effectLst>
            </a:endParaRPr>
          </a:p>
        </p:txBody>
      </p:sp>
      <p:cxnSp>
        <p:nvCxnSpPr>
          <p:cNvPr id="35" name="34 Şekil"/>
          <p:cNvCxnSpPr>
            <a:stCxn id="21" idx="2"/>
            <a:endCxn id="20" idx="1"/>
          </p:cNvCxnSpPr>
          <p:nvPr/>
        </p:nvCxnSpPr>
        <p:spPr>
          <a:xfrm rot="16200000" flipH="1">
            <a:off x="2412295" y="4548423"/>
            <a:ext cx="820664" cy="1189037"/>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37" name="36 Düz Ok Bağlayıcısı"/>
          <p:cNvCxnSpPr>
            <a:stCxn id="22" idx="2"/>
            <a:endCxn id="20" idx="0"/>
          </p:cNvCxnSpPr>
          <p:nvPr/>
        </p:nvCxnSpPr>
        <p:spPr>
          <a:xfrm rot="5400000">
            <a:off x="3889068" y="4944901"/>
            <a:ext cx="42458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37 Düz Ok Bağlayıcısı"/>
          <p:cNvCxnSpPr>
            <a:stCxn id="20" idx="3"/>
            <a:endCxn id="26" idx="1"/>
          </p:cNvCxnSpPr>
          <p:nvPr/>
        </p:nvCxnSpPr>
        <p:spPr>
          <a:xfrm flipV="1">
            <a:off x="4785571" y="5553199"/>
            <a:ext cx="1250330" cy="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43 Düz Ok Bağlayıcısı"/>
          <p:cNvCxnSpPr>
            <a:stCxn id="26" idx="0"/>
            <a:endCxn id="31" idx="2"/>
          </p:cNvCxnSpPr>
          <p:nvPr/>
        </p:nvCxnSpPr>
        <p:spPr>
          <a:xfrm rot="16200000" flipV="1">
            <a:off x="6495457" y="4932460"/>
            <a:ext cx="431898" cy="17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7" name="46 Metin kutusu"/>
          <p:cNvSpPr txBox="1"/>
          <p:nvPr/>
        </p:nvSpPr>
        <p:spPr>
          <a:xfrm>
            <a:off x="2351269" y="5246616"/>
            <a:ext cx="1080120" cy="307777"/>
          </a:xfrm>
          <a:prstGeom prst="rect">
            <a:avLst/>
          </a:prstGeom>
          <a:noFill/>
        </p:spPr>
        <p:txBody>
          <a:bodyPr wrap="square" rtlCol="0">
            <a:spAutoFit/>
          </a:bodyPr>
          <a:lstStyle/>
          <a:p>
            <a:r>
              <a:rPr lang="tr-TR" sz="1400" b="1" dirty="0" smtClean="0">
                <a:solidFill>
                  <a:srgbClr val="0000FF"/>
                </a:solidFill>
              </a:rPr>
              <a:t>geliştirir</a:t>
            </a:r>
            <a:endParaRPr lang="tr-TR" sz="1400" b="1" dirty="0">
              <a:solidFill>
                <a:srgbClr val="0000FF"/>
              </a:solidFill>
            </a:endParaRPr>
          </a:p>
        </p:txBody>
      </p:sp>
      <p:sp>
        <p:nvSpPr>
          <p:cNvPr id="48" name="47 Metin kutusu"/>
          <p:cNvSpPr txBox="1"/>
          <p:nvPr/>
        </p:nvSpPr>
        <p:spPr>
          <a:xfrm>
            <a:off x="4065813" y="4783504"/>
            <a:ext cx="1080120" cy="307777"/>
          </a:xfrm>
          <a:prstGeom prst="rect">
            <a:avLst/>
          </a:prstGeom>
          <a:noFill/>
        </p:spPr>
        <p:txBody>
          <a:bodyPr wrap="square" rtlCol="0">
            <a:spAutoFit/>
          </a:bodyPr>
          <a:lstStyle/>
          <a:p>
            <a:r>
              <a:rPr lang="tr-TR" sz="1400" b="1" dirty="0" smtClean="0">
                <a:solidFill>
                  <a:srgbClr val="0000FF"/>
                </a:solidFill>
              </a:rPr>
              <a:t>kullanır</a:t>
            </a:r>
            <a:endParaRPr lang="tr-TR" sz="1400" b="1" dirty="0">
              <a:solidFill>
                <a:srgbClr val="0000FF"/>
              </a:solidFill>
            </a:endParaRPr>
          </a:p>
        </p:txBody>
      </p:sp>
      <p:sp>
        <p:nvSpPr>
          <p:cNvPr id="49" name="48 Metin kutusu"/>
          <p:cNvSpPr txBox="1"/>
          <p:nvPr/>
        </p:nvSpPr>
        <p:spPr>
          <a:xfrm>
            <a:off x="4826837" y="5246616"/>
            <a:ext cx="1499944" cy="307777"/>
          </a:xfrm>
          <a:prstGeom prst="rect">
            <a:avLst/>
          </a:prstGeom>
          <a:noFill/>
        </p:spPr>
        <p:txBody>
          <a:bodyPr wrap="square" rtlCol="0">
            <a:spAutoFit/>
          </a:bodyPr>
          <a:lstStyle/>
          <a:p>
            <a:r>
              <a:rPr lang="tr-TR" sz="1400" b="1" dirty="0" smtClean="0">
                <a:solidFill>
                  <a:srgbClr val="0000FF"/>
                </a:solidFill>
              </a:rPr>
              <a:t>teslim edilir</a:t>
            </a:r>
            <a:endParaRPr lang="tr-TR" sz="1400" b="1" dirty="0">
              <a:solidFill>
                <a:srgbClr val="0000FF"/>
              </a:solidFill>
            </a:endParaRPr>
          </a:p>
        </p:txBody>
      </p:sp>
      <p:sp>
        <p:nvSpPr>
          <p:cNvPr id="50" name="49 Metin kutusu"/>
          <p:cNvSpPr txBox="1"/>
          <p:nvPr/>
        </p:nvSpPr>
        <p:spPr>
          <a:xfrm>
            <a:off x="6716461" y="4810800"/>
            <a:ext cx="1080120" cy="307777"/>
          </a:xfrm>
          <a:prstGeom prst="rect">
            <a:avLst/>
          </a:prstGeom>
          <a:noFill/>
        </p:spPr>
        <p:txBody>
          <a:bodyPr wrap="square" rtlCol="0">
            <a:spAutoFit/>
          </a:bodyPr>
          <a:lstStyle/>
          <a:p>
            <a:r>
              <a:rPr lang="tr-TR" sz="1400" b="1" dirty="0" smtClean="0">
                <a:solidFill>
                  <a:srgbClr val="0000FF"/>
                </a:solidFill>
              </a:rPr>
              <a:t>sağlar</a:t>
            </a:r>
            <a:endParaRPr lang="tr-TR" sz="1400" b="1" dirty="0">
              <a:solidFill>
                <a:srgbClr val="0000FF"/>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lvl="1" algn="l" rtl="0">
              <a:spcBef>
                <a:spcPct val="0"/>
              </a:spcBef>
            </a:pPr>
            <a:r>
              <a:rPr lang="tr-TR" sz="3600" kern="1200" dirty="0" smtClean="0">
                <a:solidFill>
                  <a:schemeClr val="tx2"/>
                </a:solidFill>
                <a:latin typeface="Times New Roman" pitchFamily="18" charset="0"/>
                <a:ea typeface="+mj-ea"/>
                <a:cs typeface="Times New Roman" pitchFamily="18" charset="0"/>
              </a:rPr>
              <a:t>Fayda Yönetimi </a:t>
            </a:r>
            <a:endParaRPr lang="tr-TR" sz="3600" kern="1200" dirty="0">
              <a:solidFill>
                <a:schemeClr val="tx2"/>
              </a:solidFill>
              <a:latin typeface="Times New Roman" pitchFamily="18" charset="0"/>
              <a:ea typeface="+mj-ea"/>
              <a:cs typeface="Times New Roman" pitchFamily="18" charset="0"/>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51</a:t>
            </a:fld>
            <a:endParaRPr lang="tr-TR"/>
          </a:p>
        </p:txBody>
      </p:sp>
      <p:sp>
        <p:nvSpPr>
          <p:cNvPr id="5" name="4 İçerik Yer Tutucusu"/>
          <p:cNvSpPr>
            <a:spLocks noGrp="1"/>
          </p:cNvSpPr>
          <p:nvPr>
            <p:ph sz="quarter" idx="1"/>
          </p:nvPr>
        </p:nvSpPr>
        <p:spPr>
          <a:xfrm>
            <a:off x="612648" y="1600200"/>
            <a:ext cx="7959880" cy="4637112"/>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Bir organizasyonun sahip olduğu yetenek, beklenen faydaların elde edileceğini garanti etmez.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t>Fayda yönetimi bu duruma çözüm üretmeyi amaçlamaktadır.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Bunu sağlamak için aşağıdakiler yapılmalıdır:</a:t>
            </a:r>
          </a:p>
          <a:p>
            <a:pPr lvl="1" algn="just">
              <a:buSzPct val="100000"/>
              <a:buFont typeface="Times New Roman" pitchFamily="18" charset="0"/>
              <a:buChar char="-"/>
            </a:pPr>
            <a:r>
              <a:rPr lang="tr-TR" sz="1900" dirty="0" smtClean="0"/>
              <a:t>Beklenen faydaların tanımlanması.</a:t>
            </a:r>
          </a:p>
          <a:p>
            <a:pPr lvl="1" algn="just">
              <a:buSzPct val="100000"/>
              <a:buFont typeface="Times New Roman" pitchFamily="18" charset="0"/>
              <a:buChar char="-"/>
            </a:pPr>
            <a:r>
              <a:rPr lang="tr-TR" sz="1900" dirty="0" smtClean="0"/>
              <a:t>Maliyetler ile faydalar arasındaki dengenin analiz edilmesi.</a:t>
            </a:r>
          </a:p>
          <a:p>
            <a:pPr lvl="1" algn="just">
              <a:buSzPct val="100000"/>
              <a:buFont typeface="Times New Roman" pitchFamily="18" charset="0"/>
              <a:buChar char="-"/>
            </a:pPr>
            <a:r>
              <a:rPr lang="tr-TR" sz="1900" dirty="0" smtClean="0"/>
              <a:t>Faydaların nasıl başarılacağının planlanması.</a:t>
            </a:r>
          </a:p>
          <a:p>
            <a:pPr lvl="1" algn="just">
              <a:buSzPct val="100000"/>
              <a:buFont typeface="Times New Roman" pitchFamily="18" charset="0"/>
              <a:buChar char="-"/>
            </a:pPr>
            <a:r>
              <a:rPr lang="tr-TR" sz="1900" dirty="0" smtClean="0"/>
              <a:t>Faydaların başarısı için sorumlulukların atanması.</a:t>
            </a:r>
          </a:p>
          <a:p>
            <a:pPr lvl="1" algn="just">
              <a:buSzPct val="100000"/>
              <a:buFont typeface="Times New Roman" pitchFamily="18" charset="0"/>
              <a:buChar char="-"/>
            </a:pPr>
            <a:r>
              <a:rPr lang="tr-TR" sz="1900" dirty="0" smtClean="0"/>
              <a:t>Faydaların başarısının izlenmesi.</a:t>
            </a:r>
          </a:p>
          <a:p>
            <a:pPr lvl="1" algn="just">
              <a:buSzPct val="100000"/>
              <a:buFont typeface="Times New Roman" pitchFamily="18" charset="0"/>
              <a:buChar char="-"/>
            </a:pPr>
            <a:endParaRPr lang="tr-TR" sz="1800" dirty="0" smtClean="0">
              <a:latin typeface="Times New Roman" pitchFamily="18" charset="0"/>
              <a:cs typeface="Times New Roman" pitchFamily="18" charset="0"/>
            </a:endParaRPr>
          </a:p>
          <a:p>
            <a:pPr lvl="1" algn="just">
              <a:buSzPct val="100000"/>
              <a:buNone/>
            </a:pPr>
            <a:endParaRPr lang="tr-TR" sz="5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Giriş devam…</a:t>
            </a:r>
            <a:endParaRPr lang="en-US" dirty="0"/>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6</a:t>
            </a:fld>
            <a:endParaRPr lang="tr-TR"/>
          </a:p>
        </p:txBody>
      </p:sp>
      <p:sp>
        <p:nvSpPr>
          <p:cNvPr id="5" name="4 İçerik Yer Tutucusu"/>
          <p:cNvSpPr>
            <a:spLocks noGrp="1"/>
          </p:cNvSpPr>
          <p:nvPr>
            <p:ph sz="quarter" idx="1"/>
          </p:nvPr>
        </p:nvSpPr>
        <p:spPr/>
        <p:txBody>
          <a:bodyPr>
            <a:normAutofit fontScale="77500" lnSpcReduction="20000"/>
          </a:bodyPr>
          <a:lstStyle/>
          <a:p>
            <a:pPr algn="just"/>
            <a:r>
              <a:rPr lang="tr-TR" dirty="0" smtClean="0">
                <a:latin typeface="Times New Roman" pitchFamily="18" charset="0"/>
                <a:cs typeface="Times New Roman" pitchFamily="18" charset="0"/>
              </a:rPr>
              <a:t>Günümüzde finansal getirisi yüksek projelerin diğerlerine göre daha çok onaylandığı görülmektedir. Günümüzün rekabetçi dünyasında yatırım karlarını en büyük etkileyen etken bu suretle ortaya çıkan kar-zarar hesaplarıdır. Proje Yöneticisi bunu göz önüne alarak kendisine verilen projenin gerçekleştirmeye değer olup olmadığından emin olmalıdır.</a:t>
            </a:r>
          </a:p>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Bu karar sadece maliyet değerlendirmesine dayanmamalıdır. Bazı yasal zorunlulukların karşılanması yada </a:t>
            </a:r>
            <a:r>
              <a:rPr lang="tr-TR" b="1" dirty="0" smtClean="0">
                <a:latin typeface="Times New Roman" pitchFamily="18" charset="0"/>
                <a:cs typeface="Times New Roman" pitchFamily="18" charset="0"/>
              </a:rPr>
              <a:t>stratejik</a:t>
            </a:r>
            <a:r>
              <a:rPr lang="tr-TR" dirty="0" smtClean="0">
                <a:latin typeface="Times New Roman" pitchFamily="18" charset="0"/>
                <a:cs typeface="Times New Roman" pitchFamily="18" charset="0"/>
              </a:rPr>
              <a:t> bir yön belirleme ve kar adına yapılıyor olabilir. Birçok proje bu değerlendirme sürecini yaşamaz. Birçok firma finansal değerlendirmede standart değerleri kullanır. ÖR. Üç yılda geri dönüşlü, %20 yatırım geri dönüşü vb. Proje yöneticisi kendi organizasyonunda finans ve yönetim muhasebesi uzmanlarıyla uygun metotları kullanarak değerlendirmeyi yapmalıdır.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lvl="0"/>
            <a:r>
              <a:rPr lang="tr-TR" sz="4000" dirty="0" smtClean="0">
                <a:latin typeface="Times New Roman" pitchFamily="18" charset="0"/>
                <a:cs typeface="Times New Roman" pitchFamily="18" charset="0"/>
              </a:rPr>
              <a:t>İş Planı Hazırlama</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290892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Kuruluşlar mutlaka bir proje ile ilgili olarak iş planı yaparlar.</a:t>
            </a:r>
          </a:p>
          <a:p>
            <a:pPr lvl="1" algn="just">
              <a:buSzPct val="100000"/>
              <a:buFont typeface="Times New Roman" pitchFamily="18" charset="0"/>
              <a:buChar char="-"/>
            </a:pPr>
            <a:r>
              <a:rPr lang="tr-TR" sz="1900" dirty="0" smtClean="0">
                <a:latin typeface="Times New Roman" pitchFamily="18" charset="0"/>
                <a:cs typeface="Times New Roman" pitchFamily="18" charset="0"/>
              </a:rPr>
              <a:t>İş planı, kurum içersinde fizibilite çalışması ya da proje gerekçesi gibi başlıklarla karşımıza çıkabilir.</a:t>
            </a:r>
          </a:p>
          <a:p>
            <a:pPr lvl="1"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t>İş planının amacı, proje için bir gerekçe sağlamaktır.</a:t>
            </a:r>
          </a:p>
          <a:p>
            <a:pPr lvl="1" algn="just">
              <a:buSzPct val="100000"/>
              <a:buFont typeface="Arial" pitchFamily="34" charset="0"/>
              <a:buChar char="•"/>
            </a:pPr>
            <a:r>
              <a:rPr lang="tr-TR" sz="1900" dirty="0" smtClean="0"/>
              <a:t>Proje tamamlandığında elde edilen faydaların (</a:t>
            </a:r>
            <a:r>
              <a:rPr lang="en-US" sz="1900" dirty="0" smtClean="0"/>
              <a:t>benefits</a:t>
            </a:r>
            <a:r>
              <a:rPr lang="tr-TR" sz="1900" dirty="0" smtClean="0"/>
              <a:t>), yapılan maliyetlerin üstünde olacağının gösterilmesi.</a:t>
            </a:r>
          </a:p>
          <a:p>
            <a:pPr lvl="1" algn="just">
              <a:buSzPct val="100000"/>
              <a:buNone/>
            </a:pPr>
            <a:endParaRPr lang="tr-TR" sz="400" dirty="0" smtClean="0"/>
          </a:p>
          <a:p>
            <a:pPr algn="just">
              <a:buSzPct val="100000"/>
              <a:buFont typeface="Arial" pitchFamily="34" charset="0"/>
              <a:buChar char="•"/>
            </a:pPr>
            <a:r>
              <a:rPr lang="tr-TR" sz="2100" dirty="0" smtClean="0"/>
              <a:t>Tipik olarak bir iş planı dokümanı aşağıdakileri içerir: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7</a:t>
            </a:fld>
            <a:endParaRPr lang="tr-TR"/>
          </a:p>
        </p:txBody>
      </p:sp>
      <p:sp>
        <p:nvSpPr>
          <p:cNvPr id="8" name="4 İçerik Yer Tutucusu"/>
          <p:cNvSpPr txBox="1">
            <a:spLocks/>
          </p:cNvSpPr>
          <p:nvPr/>
        </p:nvSpPr>
        <p:spPr>
          <a:xfrm>
            <a:off x="611560" y="4509120"/>
            <a:ext cx="3888432" cy="1872208"/>
          </a:xfrm>
          <a:prstGeom prst="rect">
            <a:avLst/>
          </a:prstGeom>
        </p:spPr>
        <p:txBody>
          <a:bodyPr vert="horz">
            <a:normAutofit/>
          </a:bodyPr>
          <a:lstStyle/>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1800" b="0" i="0" u="none" strike="noStrike" kern="1200" cap="none" spc="0" normalizeH="0" baseline="0" noProof="0" dirty="0" smtClean="0">
                <a:ln>
                  <a:noFill/>
                </a:ln>
                <a:solidFill>
                  <a:schemeClr val="tx1"/>
                </a:solidFill>
                <a:effectLst/>
                <a:uLnTx/>
                <a:uFillTx/>
                <a:latin typeface="+mn-lt"/>
                <a:ea typeface="+mn-ea"/>
                <a:cs typeface="+mn-cs"/>
              </a:rPr>
              <a:t>Giriş</a:t>
            </a: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1800" b="0" i="0" u="none" strike="noStrike" kern="1200" cap="none" spc="0" normalizeH="0" baseline="0" noProof="0" dirty="0" smtClean="0">
                <a:ln>
                  <a:noFill/>
                </a:ln>
                <a:solidFill>
                  <a:schemeClr val="tx1"/>
                </a:solidFill>
                <a:effectLst/>
                <a:uLnTx/>
                <a:uFillTx/>
                <a:latin typeface="+mn-lt"/>
                <a:ea typeface="+mn-ea"/>
                <a:cs typeface="+mn-cs"/>
              </a:rPr>
              <a:t>Proje önerisi</a:t>
            </a: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1800" b="0" i="0" u="none" strike="noStrike" kern="1200" cap="none" spc="0" normalizeH="0" baseline="0" noProof="0" dirty="0" smtClean="0">
                <a:ln>
                  <a:noFill/>
                </a:ln>
                <a:solidFill>
                  <a:schemeClr val="tx1"/>
                </a:solidFill>
                <a:effectLst/>
                <a:uLnTx/>
                <a:uFillTx/>
                <a:latin typeface="+mn-lt"/>
                <a:ea typeface="+mn-ea"/>
                <a:cs typeface="+mn-cs"/>
              </a:rPr>
              <a:t>Pazar</a:t>
            </a: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1800" b="0" i="0" u="none" strike="noStrike" kern="1200" cap="none" spc="0" normalizeH="0" baseline="0" noProof="0" dirty="0" smtClean="0">
                <a:ln>
                  <a:noFill/>
                </a:ln>
                <a:solidFill>
                  <a:schemeClr val="tx1"/>
                </a:solidFill>
                <a:effectLst/>
                <a:uLnTx/>
                <a:uFillTx/>
                <a:latin typeface="+mn-lt"/>
                <a:ea typeface="+mn-ea"/>
                <a:cs typeface="+mn-cs"/>
              </a:rPr>
              <a:t>Kurumsal ve operasyonel altyapı</a:t>
            </a: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1800" b="0" i="0" u="none" strike="noStrike" kern="1200" cap="none" spc="0" normalizeH="0" baseline="0" noProof="0" dirty="0" smtClean="0">
                <a:ln>
                  <a:noFill/>
                </a:ln>
                <a:solidFill>
                  <a:schemeClr val="tx1"/>
                </a:solidFill>
                <a:effectLst/>
                <a:uLnTx/>
                <a:uFillTx/>
                <a:latin typeface="+mn-lt"/>
                <a:ea typeface="+mn-ea"/>
                <a:cs typeface="+mn-cs"/>
              </a:rPr>
              <a:t>Faydalar (</a:t>
            </a:r>
            <a:r>
              <a:rPr kumimoji="0" lang="en-US" sz="1800" b="0" i="0" u="none" strike="noStrike" kern="1200" cap="none" spc="0" normalizeH="0" baseline="0" dirty="0" smtClean="0">
                <a:ln>
                  <a:noFill/>
                </a:ln>
                <a:solidFill>
                  <a:schemeClr val="tx1"/>
                </a:solidFill>
                <a:effectLst/>
                <a:uLnTx/>
                <a:uFillTx/>
                <a:latin typeface="+mn-lt"/>
                <a:ea typeface="+mn-ea"/>
                <a:cs typeface="+mn-cs"/>
              </a:rPr>
              <a:t>benefits</a:t>
            </a:r>
            <a:r>
              <a:rPr kumimoji="0" lang="tr-TR" sz="18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Arial" pitchFamily="34" charset="0"/>
              <a:buChar char="•"/>
              <a:tabLst/>
              <a:defRPr/>
            </a:pPr>
            <a:endParaRPr kumimoji="0" lang="tr-TR" sz="1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buFont typeface="Arial" pitchFamily="34" charset="0"/>
              <a:buChar char="•"/>
              <a:tabLst/>
              <a:defRPr/>
            </a:pPr>
            <a:endParaRPr kumimoji="0" lang="tr-TR" sz="2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9" name="4 İçerik Yer Tutucusu"/>
          <p:cNvSpPr txBox="1">
            <a:spLocks/>
          </p:cNvSpPr>
          <p:nvPr/>
        </p:nvSpPr>
        <p:spPr>
          <a:xfrm>
            <a:off x="4499992" y="4509120"/>
            <a:ext cx="3888432" cy="1872208"/>
          </a:xfrm>
          <a:prstGeom prst="rect">
            <a:avLst/>
          </a:prstGeom>
        </p:spPr>
        <p:txBody>
          <a:bodyPr vert="horz">
            <a:normAutofit/>
          </a:bodyPr>
          <a:lstStyle/>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lang="tr-TR" dirty="0" smtClean="0"/>
              <a:t>Uygulama planı ana hatları</a:t>
            </a:r>
            <a:endParaRPr kumimoji="0" lang="tr-TR" sz="18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1800" b="0" i="0" u="none" strike="noStrike" kern="1200" cap="none" spc="0" normalizeH="0" baseline="0" noProof="0" dirty="0" smtClean="0">
                <a:ln>
                  <a:noFill/>
                </a:ln>
                <a:solidFill>
                  <a:schemeClr val="tx1"/>
                </a:solidFill>
                <a:effectLst/>
                <a:uLnTx/>
                <a:uFillTx/>
                <a:latin typeface="+mn-lt"/>
                <a:ea typeface="+mn-ea"/>
                <a:cs typeface="+mn-cs"/>
              </a:rPr>
              <a:t>Maliyetler (</a:t>
            </a:r>
            <a:r>
              <a:rPr kumimoji="0" lang="en-US" sz="1800" b="0" i="0" u="none" strike="noStrike" kern="1200" cap="none" spc="0" normalizeH="0" baseline="0" dirty="0" smtClean="0">
                <a:ln>
                  <a:noFill/>
                </a:ln>
                <a:solidFill>
                  <a:schemeClr val="tx1"/>
                </a:solidFill>
                <a:effectLst/>
                <a:uLnTx/>
                <a:uFillTx/>
                <a:latin typeface="+mn-lt"/>
                <a:ea typeface="+mn-ea"/>
                <a:cs typeface="+mn-cs"/>
              </a:rPr>
              <a:t>costs</a:t>
            </a:r>
            <a:r>
              <a:rPr kumimoji="0" lang="tr-TR" sz="18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lang="tr-TR" dirty="0" smtClean="0"/>
              <a:t>Finansal plan</a:t>
            </a: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1800" b="0" i="0" u="none" strike="noStrike" kern="1200" cap="none" spc="0" normalizeH="0" baseline="0" noProof="0" dirty="0" smtClean="0">
                <a:ln>
                  <a:noFill/>
                </a:ln>
                <a:solidFill>
                  <a:schemeClr val="tx1"/>
                </a:solidFill>
                <a:effectLst/>
                <a:uLnTx/>
                <a:uFillTx/>
                <a:latin typeface="+mn-lt"/>
                <a:ea typeface="+mn-ea"/>
                <a:cs typeface="+mn-cs"/>
              </a:rPr>
              <a:t>Riskler</a:t>
            </a: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1800" b="0" i="0" u="none" strike="noStrike" kern="1200" cap="none" spc="0" normalizeH="0" baseline="0" noProof="0" dirty="0" smtClean="0">
                <a:ln>
                  <a:noFill/>
                </a:ln>
                <a:solidFill>
                  <a:schemeClr val="tx1"/>
                </a:solidFill>
                <a:effectLst/>
                <a:uLnTx/>
                <a:uFillTx/>
                <a:latin typeface="+mn-lt"/>
                <a:ea typeface="+mn-ea"/>
                <a:cs typeface="+mn-cs"/>
              </a:rPr>
              <a:t>Yönetim planı</a:t>
            </a:r>
          </a:p>
          <a:p>
            <a:pPr marL="320040" marR="0" lvl="0" indent="-320040" algn="just" defTabSz="914400" rtl="0" eaLnBrk="1" fontAlgn="auto" latinLnBrk="0" hangingPunct="1">
              <a:lnSpc>
                <a:spcPct val="100000"/>
              </a:lnSpc>
              <a:spcBef>
                <a:spcPts val="700"/>
              </a:spcBef>
              <a:spcAft>
                <a:spcPts val="0"/>
              </a:spcAft>
              <a:buClr>
                <a:schemeClr val="accent2"/>
              </a:buClr>
              <a:buSzPct val="100000"/>
              <a:tabLst/>
              <a:defRPr/>
            </a:pPr>
            <a:endParaRPr kumimoji="0" lang="tr-TR" sz="2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i="1"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İş Planı Dokümanı</a:t>
            </a:r>
            <a:endParaRPr lang="tr-TR" sz="3600" i="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8</a:t>
            </a:fld>
            <a:endParaRPr lang="tr-TR"/>
          </a:p>
        </p:txBody>
      </p:sp>
      <p:sp>
        <p:nvSpPr>
          <p:cNvPr id="8" name="4 İçerik Yer Tutucusu"/>
          <p:cNvSpPr txBox="1">
            <a:spLocks/>
          </p:cNvSpPr>
          <p:nvPr/>
        </p:nvSpPr>
        <p:spPr>
          <a:xfrm>
            <a:off x="575556" y="1628800"/>
            <a:ext cx="7956884" cy="4680520"/>
          </a:xfrm>
          <a:prstGeom prst="rect">
            <a:avLst/>
          </a:prstGeom>
        </p:spPr>
        <p:txBody>
          <a:bodyPr vert="horz">
            <a:norm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2100" b="0" i="0" u="none" strike="noStrike" kern="1200" cap="none" spc="0" normalizeH="0" baseline="0" noProof="0" dirty="0" smtClean="0">
                <a:ln>
                  <a:noFill/>
                </a:ln>
                <a:solidFill>
                  <a:srgbClr val="C00000"/>
                </a:solidFill>
                <a:effectLst/>
                <a:uLnTx/>
                <a:uFillTx/>
                <a:latin typeface="+mn-lt"/>
                <a:ea typeface="+mn-ea"/>
                <a:cs typeface="+mn-cs"/>
              </a:rPr>
              <a:t>Giriş;</a:t>
            </a:r>
            <a:r>
              <a:rPr kumimoji="0" lang="tr-TR" sz="2100" b="0" i="0" u="none" strike="noStrike" kern="1200" cap="none" spc="0" normalizeH="0" baseline="0" noProof="0" dirty="0" smtClean="0">
                <a:ln>
                  <a:noFill/>
                </a:ln>
                <a:solidFill>
                  <a:schemeClr val="tx1"/>
                </a:solidFill>
                <a:effectLst/>
                <a:uLnTx/>
                <a:uFillTx/>
                <a:latin typeface="+mn-lt"/>
                <a:ea typeface="+mn-ea"/>
                <a:cs typeface="+mn-cs"/>
              </a:rPr>
              <a:t> önerilen</a:t>
            </a:r>
            <a:r>
              <a:rPr kumimoji="0" lang="tr-TR" sz="2100" b="0" i="0" u="none" strike="noStrike" kern="1200" cap="none" spc="0" normalizeH="0" noProof="0" dirty="0" smtClean="0">
                <a:ln>
                  <a:noFill/>
                </a:ln>
                <a:solidFill>
                  <a:schemeClr val="tx1"/>
                </a:solidFill>
                <a:effectLst/>
                <a:uLnTx/>
                <a:uFillTx/>
                <a:latin typeface="+mn-lt"/>
                <a:ea typeface="+mn-ea"/>
                <a:cs typeface="+mn-cs"/>
              </a:rPr>
              <a:t> projeye ilişkin olarak verilen kısa tanımdır.</a:t>
            </a:r>
          </a:p>
          <a:p>
            <a:pPr marL="640080" marR="0" lvl="1" indent="-274320" algn="just" defTabSz="914400" rtl="0" eaLnBrk="1" fontAlgn="auto" latinLnBrk="0" hangingPunct="1">
              <a:lnSpc>
                <a:spcPct val="100000"/>
              </a:lnSpc>
              <a:spcBef>
                <a:spcPts val="550"/>
              </a:spcBef>
              <a:spcAft>
                <a:spcPts val="0"/>
              </a:spcAft>
              <a:buClr>
                <a:schemeClr val="accent1"/>
              </a:buClr>
              <a:buSzPct val="100000"/>
              <a:tabLst/>
              <a:defRPr/>
            </a:pPr>
            <a:endParaRPr kumimoji="0" lang="tr-TR" sz="5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2100" b="0" i="0" u="none" strike="noStrike" kern="1200" cap="none" spc="0" normalizeH="0" baseline="0" noProof="0" dirty="0" smtClean="0">
                <a:ln>
                  <a:noFill/>
                </a:ln>
                <a:solidFill>
                  <a:srgbClr val="C00000"/>
                </a:solidFill>
                <a:effectLst/>
                <a:uLnTx/>
                <a:uFillTx/>
                <a:latin typeface="+mn-lt"/>
                <a:ea typeface="+mn-ea"/>
                <a:cs typeface="+mn-cs"/>
              </a:rPr>
              <a:t>Proje önerisi; </a:t>
            </a:r>
            <a:r>
              <a:rPr kumimoji="0" lang="tr-TR" sz="2100" b="0" i="0" u="none" strike="noStrike" kern="1200" cap="none" spc="0" normalizeH="0" baseline="0" noProof="0" dirty="0" smtClean="0">
                <a:ln>
                  <a:noFill/>
                </a:ln>
                <a:solidFill>
                  <a:schemeClr val="tx1"/>
                </a:solidFill>
                <a:effectLst/>
                <a:uLnTx/>
                <a:uFillTx/>
                <a:latin typeface="+mn-lt"/>
                <a:ea typeface="+mn-ea"/>
                <a:cs typeface="+mn-cs"/>
              </a:rPr>
              <a:t>önerilen</a:t>
            </a:r>
            <a:r>
              <a:rPr kumimoji="0" lang="tr-TR" sz="2100" b="0" i="0" u="none" strike="noStrike" kern="1200" cap="none" spc="0" normalizeH="0" noProof="0" dirty="0" smtClean="0">
                <a:ln>
                  <a:noFill/>
                </a:ln>
                <a:solidFill>
                  <a:schemeClr val="tx1"/>
                </a:solidFill>
                <a:effectLst/>
                <a:uLnTx/>
                <a:uFillTx/>
                <a:latin typeface="+mn-lt"/>
                <a:ea typeface="+mn-ea"/>
                <a:cs typeface="+mn-cs"/>
              </a:rPr>
              <a:t> projenin ana hatlarının özetlenmesidir.</a:t>
            </a:r>
          </a:p>
          <a:p>
            <a:pPr marL="640080" marR="0" lvl="1" indent="-274320" algn="just" defTabSz="914400" rtl="0" eaLnBrk="1" fontAlgn="auto" latinLnBrk="0" hangingPunct="1">
              <a:lnSpc>
                <a:spcPct val="100000"/>
              </a:lnSpc>
              <a:spcBef>
                <a:spcPts val="550"/>
              </a:spcBef>
              <a:spcAft>
                <a:spcPts val="0"/>
              </a:spcAft>
              <a:buClr>
                <a:schemeClr val="accent1"/>
              </a:buClr>
              <a:buSzPct val="100000"/>
              <a:tabLst/>
              <a:defRPr/>
            </a:pPr>
            <a:endParaRPr kumimoji="0" lang="tr-TR" sz="5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2100" b="0" i="0" u="none" strike="noStrike" kern="1200" cap="none" spc="0" normalizeH="0" baseline="0" noProof="0" dirty="0" smtClean="0">
                <a:ln>
                  <a:noFill/>
                </a:ln>
                <a:solidFill>
                  <a:srgbClr val="C00000"/>
                </a:solidFill>
                <a:effectLst/>
                <a:uLnTx/>
                <a:uFillTx/>
                <a:latin typeface="+mn-lt"/>
                <a:ea typeface="+mn-ea"/>
                <a:cs typeface="+mn-cs"/>
              </a:rPr>
              <a:t>Pazar;</a:t>
            </a:r>
            <a:r>
              <a:rPr kumimoji="0" lang="tr-TR" sz="2100" b="0" i="0" u="none" strike="noStrike" kern="1200" cap="none" spc="0" normalizeH="0" baseline="0" noProof="0" dirty="0" smtClean="0">
                <a:ln>
                  <a:noFill/>
                </a:ln>
                <a:solidFill>
                  <a:schemeClr val="tx1"/>
                </a:solidFill>
                <a:effectLst/>
                <a:uLnTx/>
                <a:uFillTx/>
                <a:latin typeface="+mn-lt"/>
                <a:ea typeface="+mn-ea"/>
                <a:cs typeface="+mn-cs"/>
              </a:rPr>
              <a:t> yeni bir ürün veya hizmet geliştirilmesine</a:t>
            </a:r>
            <a:r>
              <a:rPr kumimoji="0" lang="tr-TR" sz="2100" b="0" i="0" u="none" strike="noStrike" kern="1200" cap="none" spc="0" normalizeH="0" noProof="0" dirty="0" smtClean="0">
                <a:ln>
                  <a:noFill/>
                </a:ln>
                <a:solidFill>
                  <a:schemeClr val="tx1"/>
                </a:solidFill>
                <a:effectLst/>
                <a:uLnTx/>
                <a:uFillTx/>
                <a:latin typeface="+mn-lt"/>
                <a:ea typeface="+mn-ea"/>
                <a:cs typeface="+mn-cs"/>
              </a:rPr>
              <a:t> yönelik yapılan planlama aşamasında</a:t>
            </a:r>
            <a:r>
              <a:rPr kumimoji="0" lang="tr-TR" sz="2100" b="0" i="0" u="none" strike="noStrike" kern="1200" cap="none" spc="0" normalizeH="0" baseline="0" noProof="0" dirty="0" smtClean="0">
                <a:ln>
                  <a:noFill/>
                </a:ln>
                <a:solidFill>
                  <a:schemeClr val="tx1"/>
                </a:solidFill>
                <a:effectLst/>
                <a:uLnTx/>
                <a:uFillTx/>
                <a:latin typeface="+mn-lt"/>
                <a:ea typeface="+mn-ea"/>
                <a:cs typeface="+mn-cs"/>
              </a:rPr>
              <a:t>,</a:t>
            </a:r>
            <a:r>
              <a:rPr kumimoji="0" lang="tr-TR" sz="2100" b="0" i="0" u="none" strike="noStrike" kern="1200" cap="none" spc="0" normalizeH="0" noProof="0" dirty="0" smtClean="0">
                <a:ln>
                  <a:noFill/>
                </a:ln>
                <a:solidFill>
                  <a:schemeClr val="tx1"/>
                </a:solidFill>
                <a:effectLst/>
                <a:uLnTx/>
                <a:uFillTx/>
                <a:latin typeface="+mn-lt"/>
                <a:ea typeface="+mn-ea"/>
                <a:cs typeface="+mn-cs"/>
              </a:rPr>
              <a:t> diğer rakipler ile rekabet edebilmek için pazar araştırmasının yapılmasıdır.</a:t>
            </a:r>
          </a:p>
          <a:p>
            <a:pPr marL="640080" marR="0" lvl="1" indent="-274320" algn="just" defTabSz="914400" rtl="0" eaLnBrk="1" fontAlgn="auto" latinLnBrk="0" hangingPunct="1">
              <a:lnSpc>
                <a:spcPct val="100000"/>
              </a:lnSpc>
              <a:spcBef>
                <a:spcPts val="550"/>
              </a:spcBef>
              <a:spcAft>
                <a:spcPts val="0"/>
              </a:spcAft>
              <a:buClr>
                <a:schemeClr val="accent1"/>
              </a:buClr>
              <a:buSzPct val="100000"/>
              <a:tabLst/>
              <a:defRPr/>
            </a:pPr>
            <a:endParaRPr kumimoji="0" lang="tr-TR" sz="5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2100" b="0" i="0" u="none" strike="noStrike" kern="1200" cap="none" spc="0" normalizeH="0" baseline="0" noProof="0" dirty="0" smtClean="0">
                <a:ln>
                  <a:noFill/>
                </a:ln>
                <a:solidFill>
                  <a:srgbClr val="C00000"/>
                </a:solidFill>
                <a:effectLst/>
                <a:uLnTx/>
                <a:uFillTx/>
                <a:latin typeface="+mn-lt"/>
                <a:ea typeface="+mn-ea"/>
                <a:cs typeface="+mn-cs"/>
              </a:rPr>
              <a:t>Kurumsal ve operasyonel altyapı; </a:t>
            </a:r>
            <a:r>
              <a:rPr lang="tr-TR" sz="2100" noProof="0" dirty="0" smtClean="0"/>
              <a:t>projenin uygulanması ile organizasyonel yapının bundan nasıl etkileneceğinin tanımlanmasıdır.</a:t>
            </a:r>
          </a:p>
          <a:p>
            <a:pPr marL="640080" marR="0" lvl="1" indent="-274320" algn="just" defTabSz="914400" rtl="0" eaLnBrk="1" fontAlgn="auto" latinLnBrk="0" hangingPunct="1">
              <a:lnSpc>
                <a:spcPct val="100000"/>
              </a:lnSpc>
              <a:spcBef>
                <a:spcPts val="550"/>
              </a:spcBef>
              <a:spcAft>
                <a:spcPts val="0"/>
              </a:spcAft>
              <a:buClr>
                <a:schemeClr val="accent1"/>
              </a:buClr>
              <a:buSzPct val="100000"/>
              <a:tabLst/>
              <a:defRPr/>
            </a:pPr>
            <a:endParaRPr kumimoji="0" lang="tr-TR" sz="500" b="0" i="0" u="none" strike="noStrike" kern="1200" cap="none" spc="0" normalizeH="0" baseline="0" dirty="0" smtClean="0">
              <a:ln>
                <a:noFill/>
              </a:ln>
              <a:solidFill>
                <a:srgbClr val="C00000"/>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r>
              <a:rPr kumimoji="0" lang="tr-TR" sz="2100" b="0" i="0" u="none" strike="noStrike" kern="1200" cap="none" spc="0" normalizeH="0" baseline="0" noProof="0" dirty="0" smtClean="0">
                <a:ln>
                  <a:noFill/>
                </a:ln>
                <a:solidFill>
                  <a:srgbClr val="C00000"/>
                </a:solidFill>
                <a:effectLst/>
                <a:uLnTx/>
                <a:uFillTx/>
                <a:latin typeface="+mn-lt"/>
                <a:ea typeface="+mn-ea"/>
                <a:cs typeface="+mn-cs"/>
              </a:rPr>
              <a:t>Faydalar (</a:t>
            </a:r>
            <a:r>
              <a:rPr kumimoji="0" lang="en-US" sz="2100" b="0" i="0" u="none" strike="noStrike" kern="1200" cap="none" spc="0" normalizeH="0" baseline="0" dirty="0" smtClean="0">
                <a:ln>
                  <a:noFill/>
                </a:ln>
                <a:solidFill>
                  <a:srgbClr val="C00000"/>
                </a:solidFill>
                <a:effectLst/>
                <a:uLnTx/>
                <a:uFillTx/>
                <a:latin typeface="+mn-lt"/>
                <a:ea typeface="+mn-ea"/>
                <a:cs typeface="+mn-cs"/>
              </a:rPr>
              <a:t>benefits</a:t>
            </a:r>
            <a:r>
              <a:rPr kumimoji="0" lang="tr-TR" sz="2100" b="0" i="0" u="none" strike="noStrike" kern="1200" cap="none" spc="0" normalizeH="0" baseline="0" noProof="0" dirty="0" smtClean="0">
                <a:ln>
                  <a:noFill/>
                </a:ln>
                <a:solidFill>
                  <a:srgbClr val="C00000"/>
                </a:solidFill>
                <a:effectLst/>
                <a:uLnTx/>
                <a:uFillTx/>
                <a:latin typeface="+mn-lt"/>
                <a:ea typeface="+mn-ea"/>
                <a:cs typeface="+mn-cs"/>
              </a:rPr>
              <a:t>); </a:t>
            </a:r>
            <a:r>
              <a:rPr lang="tr-TR" sz="2100" dirty="0" smtClean="0"/>
              <a:t>mümkün olduğunca, finansal değerler uygulanan projenin faydalarını arttırmalıdır. Projenin tamamlandığında kuruma sağlayacağı faydalar neler olacak?</a:t>
            </a:r>
            <a:endParaRPr kumimoji="0" lang="tr-TR" sz="2100" b="0" i="0" u="none" strike="noStrike" kern="1200" cap="none" spc="0" normalizeH="0" baseline="0" noProof="0" dirty="0" smtClean="0">
              <a:ln>
                <a:noFill/>
              </a:ln>
              <a:solidFill>
                <a:srgbClr val="C00000"/>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endParaRPr kumimoji="0" lang="tr-TR" sz="18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endParaRPr kumimoji="0" lang="tr-TR" sz="18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Arial" pitchFamily="34" charset="0"/>
              <a:buChar char="•"/>
              <a:tabLst/>
              <a:defRPr/>
            </a:pPr>
            <a:endParaRPr kumimoji="0" lang="tr-TR" sz="1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buFont typeface="Arial" pitchFamily="34" charset="0"/>
              <a:buChar char="•"/>
              <a:tabLst/>
              <a:defRPr/>
            </a:pPr>
            <a:endParaRPr kumimoji="0" lang="tr-TR" sz="2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i="1"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İş Planı Dokümanı   </a:t>
            </a:r>
            <a:r>
              <a:rPr lang="tr-TR" sz="2000" i="1"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9</a:t>
            </a:fld>
            <a:endParaRPr lang="tr-TR"/>
          </a:p>
        </p:txBody>
      </p:sp>
      <p:sp>
        <p:nvSpPr>
          <p:cNvPr id="8" name="4 İçerik Yer Tutucusu"/>
          <p:cNvSpPr txBox="1">
            <a:spLocks/>
          </p:cNvSpPr>
          <p:nvPr/>
        </p:nvSpPr>
        <p:spPr>
          <a:xfrm>
            <a:off x="575556" y="1628800"/>
            <a:ext cx="8028892" cy="4608512"/>
          </a:xfrm>
          <a:prstGeom prst="rect">
            <a:avLst/>
          </a:prstGeom>
        </p:spPr>
        <p:txBody>
          <a:bodyPr vert="horz">
            <a:normAutofit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40080" lvl="1" indent="-274320" algn="just">
              <a:spcBef>
                <a:spcPts val="550"/>
              </a:spcBef>
              <a:buClr>
                <a:schemeClr val="accent1"/>
              </a:buClr>
              <a:buSzPct val="100000"/>
              <a:buFont typeface="Times New Roman" pitchFamily="18" charset="0"/>
              <a:buChar char="-"/>
              <a:defRPr/>
            </a:pPr>
            <a:r>
              <a:rPr lang="tr-TR" sz="2100" dirty="0" smtClean="0">
                <a:solidFill>
                  <a:srgbClr val="C00000"/>
                </a:solidFill>
              </a:rPr>
              <a:t>Uygulama planı ana hatları;</a:t>
            </a:r>
            <a:r>
              <a:rPr lang="tr-TR" sz="2100" dirty="0" smtClean="0"/>
              <a:t> uygulamanın yönetilmesindeki gerekli ayrıntılardır. </a:t>
            </a:r>
          </a:p>
          <a:p>
            <a:pPr marL="640080" lvl="1" indent="-274320" algn="just">
              <a:spcBef>
                <a:spcPts val="550"/>
              </a:spcBef>
              <a:buClr>
                <a:schemeClr val="accent1"/>
              </a:buClr>
              <a:buSzPct val="100000"/>
              <a:defRPr/>
            </a:pPr>
            <a:endParaRPr lang="tr-TR" sz="500" dirty="0" smtClean="0"/>
          </a:p>
          <a:p>
            <a:pPr marL="640080" lvl="1" indent="-274320" algn="just">
              <a:spcBef>
                <a:spcPts val="550"/>
              </a:spcBef>
              <a:buClr>
                <a:schemeClr val="accent1"/>
              </a:buClr>
              <a:buSzPct val="100000"/>
              <a:buFont typeface="Times New Roman" pitchFamily="18" charset="0"/>
              <a:buChar char="-"/>
              <a:defRPr/>
            </a:pPr>
            <a:r>
              <a:rPr lang="tr-TR" sz="2100" dirty="0" smtClean="0">
                <a:solidFill>
                  <a:srgbClr val="C00000"/>
                </a:solidFill>
              </a:rPr>
              <a:t>Maliyetler (</a:t>
            </a:r>
            <a:r>
              <a:rPr lang="en-US" sz="2100" dirty="0" smtClean="0">
                <a:solidFill>
                  <a:srgbClr val="C00000"/>
                </a:solidFill>
              </a:rPr>
              <a:t>costs</a:t>
            </a:r>
            <a:r>
              <a:rPr lang="tr-TR" sz="2100" dirty="0" smtClean="0">
                <a:solidFill>
                  <a:srgbClr val="C00000"/>
                </a:solidFill>
              </a:rPr>
              <a:t>);</a:t>
            </a:r>
            <a:r>
              <a:rPr lang="tr-TR" sz="2100" dirty="0" smtClean="0"/>
              <a:t> teklif  önerisini oluşturmak üzere gerekli adımların özetlenmesi ve planlı bir yaklaşım kullanarak beklenen maliyetlerin ortaya çıkarılmasıdır.</a:t>
            </a:r>
          </a:p>
          <a:p>
            <a:pPr marL="640080" lvl="1" indent="-274320" algn="just">
              <a:spcBef>
                <a:spcPts val="550"/>
              </a:spcBef>
              <a:buClr>
                <a:schemeClr val="accent1"/>
              </a:buClr>
              <a:buSzPct val="100000"/>
              <a:defRPr/>
            </a:pPr>
            <a:endParaRPr lang="tr-TR" sz="500" dirty="0" smtClean="0"/>
          </a:p>
          <a:p>
            <a:pPr marL="640080" lvl="1" indent="-274320" algn="just">
              <a:spcBef>
                <a:spcPts val="550"/>
              </a:spcBef>
              <a:buClr>
                <a:schemeClr val="accent1"/>
              </a:buClr>
              <a:buSzPct val="100000"/>
              <a:buFont typeface="Times New Roman" pitchFamily="18" charset="0"/>
              <a:buChar char="-"/>
              <a:defRPr/>
            </a:pPr>
            <a:r>
              <a:rPr lang="tr-TR" sz="2100" dirty="0" smtClean="0">
                <a:solidFill>
                  <a:srgbClr val="C00000"/>
                </a:solidFill>
              </a:rPr>
              <a:t>Finansal plan; </a:t>
            </a:r>
            <a:r>
              <a:rPr lang="tr-TR" sz="2100" dirty="0" smtClean="0"/>
              <a:t>maliyet ve gelirlerin analiz edilmesine yönelik olarak bir çok değerlendirme tekniği vardır. Bu değerlendirme teknikleri kullanılarak finansal plan oluşturulur.</a:t>
            </a:r>
          </a:p>
          <a:p>
            <a:pPr marL="640080" lvl="1" indent="-274320" algn="just">
              <a:spcBef>
                <a:spcPts val="550"/>
              </a:spcBef>
              <a:buClr>
                <a:schemeClr val="accent1"/>
              </a:buClr>
              <a:buSzPct val="100000"/>
              <a:defRPr/>
            </a:pPr>
            <a:endParaRPr lang="tr-TR" sz="500" dirty="0" smtClean="0"/>
          </a:p>
          <a:p>
            <a:pPr marL="640080" lvl="1" indent="-274320" algn="just">
              <a:spcBef>
                <a:spcPts val="550"/>
              </a:spcBef>
              <a:buClr>
                <a:schemeClr val="accent1"/>
              </a:buClr>
              <a:buSzPct val="100000"/>
              <a:buFont typeface="Times New Roman" pitchFamily="18" charset="0"/>
              <a:buChar char="-"/>
              <a:defRPr/>
            </a:pPr>
            <a:r>
              <a:rPr lang="tr-TR" sz="2100" dirty="0" smtClean="0">
                <a:solidFill>
                  <a:srgbClr val="C00000"/>
                </a:solidFill>
              </a:rPr>
              <a:t>Riskler;</a:t>
            </a:r>
            <a:r>
              <a:rPr lang="tr-TR" sz="2100" dirty="0" smtClean="0"/>
              <a:t> projenin gerçekleştirilmesi süresince ortay çıkabilecek risklerin değerlendirilmesi ve çözüm önerilerinin sunulmasıdır.</a:t>
            </a:r>
          </a:p>
          <a:p>
            <a:pPr marL="640080" lvl="1" indent="-274320" algn="just">
              <a:spcBef>
                <a:spcPts val="550"/>
              </a:spcBef>
              <a:buClr>
                <a:schemeClr val="accent1"/>
              </a:buClr>
              <a:buSzPct val="100000"/>
              <a:defRPr/>
            </a:pPr>
            <a:endParaRPr lang="tr-TR" sz="500" dirty="0" smtClean="0"/>
          </a:p>
          <a:p>
            <a:pPr marL="640080" lvl="1" indent="-274320" algn="just">
              <a:spcBef>
                <a:spcPts val="550"/>
              </a:spcBef>
              <a:buClr>
                <a:schemeClr val="accent1"/>
              </a:buClr>
              <a:buSzPct val="100000"/>
              <a:buFont typeface="Times New Roman" pitchFamily="18" charset="0"/>
              <a:buChar char="-"/>
              <a:defRPr/>
            </a:pPr>
            <a:r>
              <a:rPr lang="tr-TR" sz="2100" dirty="0" smtClean="0">
                <a:solidFill>
                  <a:srgbClr val="C00000"/>
                </a:solidFill>
              </a:rPr>
              <a:t>Yönetim planı; </a:t>
            </a:r>
            <a:r>
              <a:rPr lang="tr-TR" sz="2100" dirty="0" smtClean="0"/>
              <a:t>bir proje yönetim aracı kullanarak yönetim planının oluşturulmasıdır.</a:t>
            </a: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endParaRPr kumimoji="0" lang="tr-TR" sz="18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Times New Roman" pitchFamily="18" charset="0"/>
              <a:buChar char="-"/>
              <a:tabLst/>
              <a:defRPr/>
            </a:pPr>
            <a:endParaRPr kumimoji="0" lang="tr-TR" sz="18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just" defTabSz="914400" rtl="0" eaLnBrk="1" fontAlgn="auto" latinLnBrk="0" hangingPunct="1">
              <a:lnSpc>
                <a:spcPct val="100000"/>
              </a:lnSpc>
              <a:spcBef>
                <a:spcPts val="550"/>
              </a:spcBef>
              <a:spcAft>
                <a:spcPts val="0"/>
              </a:spcAft>
              <a:buClr>
                <a:schemeClr val="accent1"/>
              </a:buClr>
              <a:buSzPct val="100000"/>
              <a:buFont typeface="Arial" pitchFamily="34" charset="0"/>
              <a:buChar char="•"/>
              <a:tabLst/>
              <a:defRPr/>
            </a:pPr>
            <a:endParaRPr kumimoji="0" lang="tr-TR" sz="1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buFont typeface="Arial" pitchFamily="34" charset="0"/>
              <a:buChar char="•"/>
              <a:tabLst/>
              <a:defRPr/>
            </a:pPr>
            <a:endParaRPr kumimoji="0" lang="tr-TR" sz="2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Özel 1">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534433</TotalTime>
  <Words>5453</Words>
  <Application>Microsoft Office PowerPoint</Application>
  <PresentationFormat>Ekran Gösterisi (4:3)</PresentationFormat>
  <Paragraphs>917</Paragraphs>
  <Slides>51</Slides>
  <Notes>49</Notes>
  <HiddenSlides>0</HiddenSlides>
  <MMClips>0</MMClips>
  <ScaleCrop>false</ScaleCrop>
  <HeadingPairs>
    <vt:vector size="4" baseType="variant">
      <vt:variant>
        <vt:lpstr>Tema</vt:lpstr>
      </vt:variant>
      <vt:variant>
        <vt:i4>1</vt:i4>
      </vt:variant>
      <vt:variant>
        <vt:lpstr>Slayt Başlıkları</vt:lpstr>
      </vt:variant>
      <vt:variant>
        <vt:i4>51</vt:i4>
      </vt:variant>
    </vt:vector>
  </HeadingPairs>
  <TitlesOfParts>
    <vt:vector size="52" baseType="lpstr">
      <vt:lpstr>Ortalama</vt:lpstr>
      <vt:lpstr>YAZILIM PROJE YÖNETİMİ   Öğr. Gör. Dr. Emin BORANDAĞ eminb@maltepe.edu.tr</vt:lpstr>
      <vt:lpstr>2. BÖLÜM</vt:lpstr>
      <vt:lpstr>Genel Bakış…</vt:lpstr>
      <vt:lpstr>Giriş</vt:lpstr>
      <vt:lpstr>Giriş   (devam…)</vt:lpstr>
      <vt:lpstr>Giriş devam…</vt:lpstr>
      <vt:lpstr>İş Planı Hazırlama</vt:lpstr>
      <vt:lpstr>İş Planı Dokümanı</vt:lpstr>
      <vt:lpstr>İş Planı Dokümanı   (devam…)</vt:lpstr>
      <vt:lpstr>Proje Portföy Yönetimi</vt:lpstr>
      <vt:lpstr>Proje Portföy Yönetimi  (devam…)</vt:lpstr>
      <vt:lpstr>Proje Portföy Yönetimi  (devam…)</vt:lpstr>
      <vt:lpstr>Potansiyel Projelerin İş Gerekçelerinin Hazırlanması</vt:lpstr>
      <vt:lpstr>Projelerin Önceliklendirilmesi</vt:lpstr>
      <vt:lpstr>Ana Planın Oluşturulması</vt:lpstr>
      <vt:lpstr>Proje Portföyünün İzlenmesi</vt:lpstr>
      <vt:lpstr>Tamamlanan Projelerin Değerlendirilmesi</vt:lpstr>
      <vt:lpstr>Bireysel Projelerin Değerlendirilmesi</vt:lpstr>
      <vt:lpstr>Maliyet – Fayda Analizi</vt:lpstr>
      <vt:lpstr>Maliyet – Fayda Analizi   (devam…)</vt:lpstr>
      <vt:lpstr>Nakit Akışı Tahmini </vt:lpstr>
      <vt:lpstr>Nakit Akışı Tahmini   (devam…) </vt:lpstr>
      <vt:lpstr>Maliyet – Fayda Değerlendirme Teknikleri</vt:lpstr>
      <vt:lpstr>Net Kar (Net Profit)</vt:lpstr>
      <vt:lpstr>Net Kar (Net Profit)       (devam…)</vt:lpstr>
      <vt:lpstr>Geri Ödeme Süresi (Payback Period)</vt:lpstr>
      <vt:lpstr>Geri Ödeme Süresi (Payback Period)      (devam…)</vt:lpstr>
      <vt:lpstr>Yatırım Geri Dönüşü (Return on Investment – ROI)</vt:lpstr>
      <vt:lpstr>Yatırım Geri Dönüşü (Return on Investment – ROI)</vt:lpstr>
      <vt:lpstr>Yatırım Geri Dönüşü (Return on Investment – ROI)</vt:lpstr>
      <vt:lpstr>Net Bugünkü Değer (Net Present Value – NPV)</vt:lpstr>
      <vt:lpstr>Net Bugünkü Değer (Net Present Value – NPV)</vt:lpstr>
      <vt:lpstr>Net Bugünkü Değer İçin İndirim Faktörleri Tablosu</vt:lpstr>
      <vt:lpstr>Net Bugünkü Değer – Örnek Uygulama</vt:lpstr>
      <vt:lpstr>Net Bugünkü Değer (Net Present Value – NPV)</vt:lpstr>
      <vt:lpstr>İç Verim Oranı (Internal Rate of Return – IRR)</vt:lpstr>
      <vt:lpstr>İç Verim Oranı (Internal Rate of Return – IRR)</vt:lpstr>
      <vt:lpstr>İç Verim Oranı (Internal Rate of Return – IRR)</vt:lpstr>
      <vt:lpstr>Risk Değerlendirme</vt:lpstr>
      <vt:lpstr>Risk Tanımlama ve Önceliklendirme</vt:lpstr>
      <vt:lpstr>Proje Risk Matrisi Örneği</vt:lpstr>
      <vt:lpstr>Risk ve Net Bugünkü Değer</vt:lpstr>
      <vt:lpstr>Karar Ağacı</vt:lpstr>
      <vt:lpstr>Risk Profil Analizi</vt:lpstr>
      <vt:lpstr>Program Yönetimi</vt:lpstr>
      <vt:lpstr>Program Yönetimi   (devam…)</vt:lpstr>
      <vt:lpstr>Program Türleri</vt:lpstr>
      <vt:lpstr>Proje Yöneticisine Karşı Program Yöneticisi</vt:lpstr>
      <vt:lpstr>Proje Yöneticisine Karşı Program Yöneticisi</vt:lpstr>
      <vt:lpstr>Fayda Yönetimi </vt:lpstr>
      <vt:lpstr>Fayda Yönetimi </vt:lpstr>
    </vt:vector>
  </TitlesOfParts>
  <Company>Maltepe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Proje Yönetimi</dc:title>
  <dc:creator>Fatih Yücalar</dc:creator>
  <cp:lastModifiedBy>emin</cp:lastModifiedBy>
  <cp:revision>2801</cp:revision>
  <dcterms:created xsi:type="dcterms:W3CDTF">2009-02-19T19:45:44Z</dcterms:created>
  <dcterms:modified xsi:type="dcterms:W3CDTF">2011-10-18T18:32:09Z</dcterms:modified>
</cp:coreProperties>
</file>