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27"/>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6600"/>
    <a:srgbClr val="003300"/>
    <a:srgbClr val="808000"/>
  </p:clrMru>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75" autoAdjust="0"/>
    <p:restoredTop sz="77072" autoAdjust="0"/>
  </p:normalViewPr>
  <p:slideViewPr>
    <p:cSldViewPr>
      <p:cViewPr>
        <p:scale>
          <a:sx n="70" d="100"/>
          <a:sy n="70" d="100"/>
        </p:scale>
        <p:origin x="-534" y="19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A2A135-22CC-429C-9706-1CC56B005689}" type="datetimeFigureOut">
              <a:rPr lang="tr-TR" smtClean="0"/>
              <a:pPr/>
              <a:t>23.10.2011</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281E5-013A-4FDC-BBE5-88D0D9098083}"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10</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b="1" dirty="0" smtClean="0">
                <a:latin typeface="Times New Roman" pitchFamily="18" charset="0"/>
                <a:cs typeface="Times New Roman" pitchFamily="18" charset="0"/>
              </a:rPr>
              <a:t>1.3.</a:t>
            </a:r>
            <a:r>
              <a:rPr lang="tr-TR" b="1" baseline="0" dirty="0" smtClean="0">
                <a:latin typeface="Times New Roman" pitchFamily="18" charset="0"/>
                <a:cs typeface="Times New Roman" pitchFamily="18" charset="0"/>
              </a:rPr>
              <a:t> İÇİN SÖYLE: </a:t>
            </a:r>
            <a:r>
              <a:rPr lang="tr-TR" dirty="0" smtClean="0">
                <a:latin typeface="Times New Roman" pitchFamily="18" charset="0"/>
                <a:cs typeface="Times New Roman" pitchFamily="18" charset="0"/>
              </a:rPr>
              <a:t>Kurumsal</a:t>
            </a:r>
            <a:r>
              <a:rPr lang="tr-TR" baseline="0" dirty="0" smtClean="0">
                <a:latin typeface="Times New Roman" pitchFamily="18" charset="0"/>
                <a:cs typeface="Times New Roman" pitchFamily="18" charset="0"/>
              </a:rPr>
              <a:t> p</a:t>
            </a:r>
            <a:r>
              <a:rPr lang="tr-TR" dirty="0" smtClean="0">
                <a:latin typeface="Times New Roman" pitchFamily="18" charset="0"/>
                <a:cs typeface="Times New Roman" pitchFamily="18" charset="0"/>
              </a:rPr>
              <a:t>aydaşlar proje</a:t>
            </a:r>
            <a:r>
              <a:rPr lang="tr-TR" baseline="0" dirty="0" smtClean="0">
                <a:latin typeface="Times New Roman" pitchFamily="18" charset="0"/>
                <a:cs typeface="Times New Roman" pitchFamily="18" charset="0"/>
              </a:rPr>
              <a:t> ile alakalı </a:t>
            </a:r>
            <a:r>
              <a:rPr lang="tr-TR" dirty="0" smtClean="0">
                <a:latin typeface="Times New Roman" pitchFamily="18" charset="0"/>
                <a:cs typeface="Times New Roman" pitchFamily="18" charset="0"/>
              </a:rPr>
              <a:t>herkes olabilir. Kurumsal paydaşlar uygulamanın son kullanıcıları olabileceği gibi, proje geliştirme ekibi</a:t>
            </a:r>
            <a:r>
              <a:rPr lang="tr-TR" baseline="0" dirty="0" smtClean="0">
                <a:latin typeface="Times New Roman" pitchFamily="18" charset="0"/>
                <a:cs typeface="Times New Roman" pitchFamily="18" charset="0"/>
              </a:rPr>
              <a:t> içersinde yer alan herhangi bir kimse de </a:t>
            </a:r>
            <a:r>
              <a:rPr lang="tr-TR" dirty="0" smtClean="0">
                <a:latin typeface="Times New Roman" pitchFamily="18" charset="0"/>
                <a:cs typeface="Times New Roman" pitchFamily="18" charset="0"/>
              </a:rPr>
              <a:t>olabilir. </a:t>
            </a:r>
          </a:p>
          <a:p>
            <a:pPr algn="just"/>
            <a:endParaRPr lang="tr-TR" dirty="0" smtClean="0">
              <a:latin typeface="Times New Roman" pitchFamily="18" charset="0"/>
              <a:cs typeface="Times New Roman" pitchFamily="18" charset="0"/>
            </a:endParaRPr>
          </a:p>
          <a:p>
            <a:pPr algn="just"/>
            <a:r>
              <a:rPr lang="tr-TR" b="1" dirty="0" smtClean="0">
                <a:latin typeface="Times New Roman" pitchFamily="18" charset="0"/>
                <a:cs typeface="Times New Roman" pitchFamily="18" charset="0"/>
              </a:rPr>
              <a:t>1.4. İÇİN SÖYLE: </a:t>
            </a:r>
            <a:r>
              <a:rPr lang="tr-TR" b="0" dirty="0" smtClean="0">
                <a:latin typeface="Times New Roman" pitchFamily="18" charset="0"/>
                <a:cs typeface="Times New Roman" pitchFamily="18" charset="0"/>
              </a:rPr>
              <a:t>Bu adım paydaşların </a:t>
            </a:r>
            <a:r>
              <a:rPr lang="tr-TR" dirty="0" smtClean="0">
                <a:latin typeface="Times New Roman" pitchFamily="18" charset="0"/>
                <a:cs typeface="Times New Roman" pitchFamily="18" charset="0"/>
              </a:rPr>
              <a:t>projeye bağlılığını sağlamak için gerekli</a:t>
            </a:r>
            <a:r>
              <a:rPr lang="tr-TR" baseline="0" dirty="0" smtClean="0">
                <a:latin typeface="Times New Roman" pitchFamily="18" charset="0"/>
                <a:cs typeface="Times New Roman" pitchFamily="18" charset="0"/>
              </a:rPr>
              <a:t>dir.</a:t>
            </a:r>
          </a:p>
          <a:p>
            <a:pPr algn="just"/>
            <a:endParaRPr lang="tr-TR" baseline="0" dirty="0" smtClean="0">
              <a:latin typeface="Times New Roman" pitchFamily="18" charset="0"/>
              <a:cs typeface="Times New Roman" pitchFamily="18" charset="0"/>
            </a:endParaRPr>
          </a:p>
          <a:p>
            <a:pPr algn="just"/>
            <a:r>
              <a:rPr lang="tr-TR" b="1" baseline="0" dirty="0" smtClean="0">
                <a:latin typeface="Times New Roman" pitchFamily="18" charset="0"/>
                <a:cs typeface="Times New Roman" pitchFamily="18" charset="0"/>
              </a:rPr>
              <a:t>1.5. İÇİN SÖYLE: </a:t>
            </a:r>
            <a:r>
              <a:rPr lang="tr-TR" baseline="0" dirty="0" smtClean="0">
                <a:latin typeface="Times New Roman" pitchFamily="18" charset="0"/>
                <a:cs typeface="Times New Roman" pitchFamily="18" charset="0"/>
              </a:rPr>
              <a:t>Özellikle büyük projelerde, proje içersindeki koordinasyonu sağlamak için bir iletişim planı oluşturulur. Proje geliştirme ekibi, projenin gidişatı ile ilgili olarak kiminle temas halinde olacağını mutlaka bilmelidir. </a:t>
            </a: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11</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dirty="0" smtClean="0">
                <a:latin typeface="Times New Roman" pitchFamily="18" charset="0"/>
                <a:cs typeface="Times New Roman" pitchFamily="18" charset="0"/>
              </a:rPr>
              <a:t>Hem proje</a:t>
            </a:r>
            <a:r>
              <a:rPr lang="tr-TR" baseline="0" dirty="0" smtClean="0">
                <a:latin typeface="Times New Roman" pitchFamily="18" charset="0"/>
                <a:cs typeface="Times New Roman" pitchFamily="18" charset="0"/>
              </a:rPr>
              <a:t> hedeflerini belirleyen hem de projenin geliştirilmesinden sorumlu olan kişi örgütsel çevre hakkında çok az şey biliyor olabilir.</a:t>
            </a: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12</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200" b="1" kern="1200" dirty="0" smtClean="0">
                <a:solidFill>
                  <a:schemeClr val="tx1"/>
                </a:solidFill>
                <a:latin typeface="Times New Roman" pitchFamily="18" charset="0"/>
                <a:ea typeface="+mn-ea"/>
                <a:cs typeface="Times New Roman" pitchFamily="18" charset="0"/>
              </a:rPr>
              <a:t>3.1. İÇİN SÖYLE: </a:t>
            </a:r>
            <a:r>
              <a:rPr lang="tr-TR" sz="1200" kern="1200" dirty="0" smtClean="0">
                <a:solidFill>
                  <a:schemeClr val="tx1"/>
                </a:solidFill>
                <a:latin typeface="Times New Roman" pitchFamily="18" charset="0"/>
                <a:ea typeface="+mn-ea"/>
                <a:cs typeface="Times New Roman" pitchFamily="18" charset="0"/>
              </a:rPr>
              <a:t>Bir ürün-tabanlı proje ile geliştiriciler, özellikleri açıkça tanımlanmış bir ürün yaratmak zorunda kalabilirler. Ancak nesne-tabanlı bir projede, bir sorunun çözümüne yönelik birden fazla seçenek tanımlanmıştır.</a:t>
            </a:r>
          </a:p>
          <a:p>
            <a:pPr marL="0" marR="0" indent="0" algn="just" defTabSz="914400" rtl="0" eaLnBrk="1" fontAlgn="auto" latinLnBrk="0" hangingPunct="1">
              <a:lnSpc>
                <a:spcPct val="100000"/>
              </a:lnSpc>
              <a:spcBef>
                <a:spcPts val="0"/>
              </a:spcBef>
              <a:spcAft>
                <a:spcPts val="0"/>
              </a:spcAft>
              <a:buClrTx/>
              <a:buSzTx/>
              <a:buFontTx/>
              <a:buNone/>
              <a:tabLst/>
              <a:defRPr/>
            </a:pPr>
            <a:endParaRPr lang="tr-TR" sz="1200" kern="1200" dirty="0" smtClean="0">
              <a:solidFill>
                <a:schemeClr val="tx1"/>
              </a:solidFill>
              <a:latin typeface="Times New Roman" pitchFamily="18" charset="0"/>
              <a:ea typeface="+mn-ea"/>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tr-TR" sz="1200" b="1" kern="1200" dirty="0" smtClean="0">
                <a:solidFill>
                  <a:schemeClr val="tx1"/>
                </a:solidFill>
                <a:latin typeface="Times New Roman" pitchFamily="18" charset="0"/>
                <a:ea typeface="+mn-ea"/>
                <a:cs typeface="Times New Roman" pitchFamily="18" charset="0"/>
              </a:rPr>
              <a:t>3.2. İÇİN SÖYLE: </a:t>
            </a:r>
            <a:r>
              <a:rPr lang="tr-TR" sz="1200" kern="1200" dirty="0" smtClean="0">
                <a:solidFill>
                  <a:schemeClr val="tx1"/>
                </a:solidFill>
                <a:latin typeface="Times New Roman" pitchFamily="18" charset="0"/>
                <a:ea typeface="+mn-ea"/>
                <a:cs typeface="Times New Roman" pitchFamily="18" charset="0"/>
              </a:rPr>
              <a:t>Geliştirilecek proje bir bilgi sistemi mi? bir gömülü sistem mi? bir gerçek zamanlı sistem mi? yoksa bir  </a:t>
            </a:r>
            <a:r>
              <a:rPr lang="tr-TR" sz="1200" kern="1200" dirty="0" err="1" smtClean="0">
                <a:solidFill>
                  <a:schemeClr val="tx1"/>
                </a:solidFill>
                <a:latin typeface="Times New Roman" pitchFamily="18" charset="0"/>
                <a:ea typeface="+mn-ea"/>
                <a:cs typeface="Times New Roman" pitchFamily="18" charset="0"/>
              </a:rPr>
              <a:t>multimedya</a:t>
            </a:r>
            <a:r>
              <a:rPr lang="tr-TR" sz="1200" kern="1200" dirty="0" smtClean="0">
                <a:solidFill>
                  <a:schemeClr val="tx1"/>
                </a:solidFill>
                <a:latin typeface="Times New Roman" pitchFamily="18" charset="0"/>
                <a:ea typeface="+mn-ea"/>
                <a:cs typeface="Times New Roman" pitchFamily="18" charset="0"/>
              </a:rPr>
              <a:t> uygulaması mı? </a:t>
            </a:r>
          </a:p>
          <a:p>
            <a:pPr marL="0" marR="0" indent="0" algn="just" defTabSz="914400" rtl="0" eaLnBrk="1" fontAlgn="auto" latinLnBrk="0" hangingPunct="1">
              <a:lnSpc>
                <a:spcPct val="100000"/>
              </a:lnSpc>
              <a:spcBef>
                <a:spcPts val="0"/>
              </a:spcBef>
              <a:spcAft>
                <a:spcPts val="0"/>
              </a:spcAft>
              <a:buClrTx/>
              <a:buSzTx/>
              <a:buFontTx/>
              <a:buNone/>
              <a:tabLst/>
              <a:defRPr/>
            </a:pPr>
            <a:endParaRPr lang="tr-TR" sz="1200" kern="1200" dirty="0" smtClean="0">
              <a:solidFill>
                <a:schemeClr val="tx1"/>
              </a:solidFill>
              <a:latin typeface="Times New Roman" pitchFamily="18" charset="0"/>
              <a:ea typeface="+mn-ea"/>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tr-TR" sz="1200" b="1" kern="1200" dirty="0" smtClean="0">
                <a:solidFill>
                  <a:schemeClr val="tx1"/>
                </a:solidFill>
                <a:latin typeface="Times New Roman" pitchFamily="18" charset="0"/>
                <a:ea typeface="+mn-ea"/>
                <a:cs typeface="Times New Roman" pitchFamily="18" charset="0"/>
              </a:rPr>
              <a:t>3.3. İÇİN SÖYLE: </a:t>
            </a:r>
            <a:r>
              <a:rPr lang="tr-TR" sz="1200" kern="1200" dirty="0" smtClean="0">
                <a:solidFill>
                  <a:schemeClr val="tx1"/>
                </a:solidFill>
                <a:latin typeface="Times New Roman" pitchFamily="18" charset="0"/>
                <a:ea typeface="+mn-ea"/>
                <a:cs typeface="Times New Roman" pitchFamily="18" charset="0"/>
              </a:rPr>
              <a:t>Yüksek seviyeli riskler belirlenirken, proje genel yaklaşımı bundan etkilenebilir. Proje gereksinimlerini daha iyi belirlemek üzere bir prototip modelin kullanımını içeren daha </a:t>
            </a:r>
            <a:r>
              <a:rPr lang="tr-TR" sz="1200" kern="1200" dirty="0" err="1" smtClean="0">
                <a:solidFill>
                  <a:schemeClr val="tx1"/>
                </a:solidFill>
                <a:latin typeface="Times New Roman" pitchFamily="18" charset="0"/>
                <a:ea typeface="+mn-ea"/>
                <a:cs typeface="Times New Roman" pitchFamily="18" charset="0"/>
              </a:rPr>
              <a:t>iteratif</a:t>
            </a:r>
            <a:r>
              <a:rPr lang="tr-TR" sz="1200" kern="1200" dirty="0" smtClean="0">
                <a:solidFill>
                  <a:schemeClr val="tx1"/>
                </a:solidFill>
                <a:latin typeface="Times New Roman" pitchFamily="18" charset="0"/>
                <a:ea typeface="+mn-ea"/>
                <a:cs typeface="Times New Roman" pitchFamily="18" charset="0"/>
              </a:rPr>
              <a:t> yaklaşımlar tercih edilmelidir. Bunun yanında daha büyük ve karmaşık projelere artımsal yaklaşımları kullanarak devam etmek iyi bir yol olabilir. </a:t>
            </a: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13</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14</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tr-TR" sz="1200" kern="1200" dirty="0" smtClean="0">
              <a:solidFill>
                <a:schemeClr val="tx1"/>
              </a:solidFill>
              <a:latin typeface="Times New Roman" pitchFamily="18" charset="0"/>
              <a:ea typeface="+mn-ea"/>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15</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tr-TR" sz="1200" kern="1200" dirty="0" smtClean="0">
              <a:solidFill>
                <a:schemeClr val="tx1"/>
              </a:solidFill>
              <a:latin typeface="Times New Roman" pitchFamily="18" charset="0"/>
              <a:ea typeface="+mn-ea"/>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16</a:t>
            </a:fld>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Times New Roman" pitchFamily="18" charset="0"/>
              <a:ea typeface="+mn-ea"/>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17</a:t>
            </a:fld>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noProof="0" dirty="0" smtClean="0">
                <a:latin typeface="Times New Roman" pitchFamily="18" charset="0"/>
                <a:cs typeface="Times New Roman" pitchFamily="18" charset="0"/>
              </a:rPr>
              <a:t>İşlem ağı, MS Project gibi yazılım planlama araçları için temel girdidir.</a:t>
            </a:r>
            <a:endParaRPr lang="tr-TR" sz="1200" kern="1200" noProof="0" dirty="0" smtClean="0">
              <a:solidFill>
                <a:schemeClr val="tx1"/>
              </a:solidFill>
              <a:latin typeface="Times New Roman" pitchFamily="18" charset="0"/>
              <a:ea typeface="+mn-ea"/>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18</a:t>
            </a:fld>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latin typeface="Times New Roman" pitchFamily="18" charset="0"/>
                <a:ea typeface="+mn-ea"/>
                <a:cs typeface="Times New Roman" pitchFamily="18" charset="0"/>
              </a:rPr>
              <a:t>Kaliteyi kontrol etmek için proje içinde</a:t>
            </a:r>
            <a:r>
              <a:rPr lang="tr-TR" sz="1200" kern="1200" baseline="0" dirty="0" smtClean="0">
                <a:solidFill>
                  <a:schemeClr val="tx1"/>
                </a:solidFill>
                <a:latin typeface="Times New Roman" pitchFamily="18" charset="0"/>
                <a:ea typeface="+mn-ea"/>
                <a:cs typeface="Times New Roman" pitchFamily="18" charset="0"/>
              </a:rPr>
              <a:t> bazı noktalar vardır.</a:t>
            </a:r>
          </a:p>
          <a:p>
            <a:pPr marL="0" marR="0" indent="0" algn="just" defTabSz="914400" rtl="0" eaLnBrk="1" fontAlgn="auto" latinLnBrk="0" hangingPunct="1">
              <a:lnSpc>
                <a:spcPct val="100000"/>
              </a:lnSpc>
              <a:spcBef>
                <a:spcPts val="0"/>
              </a:spcBef>
              <a:spcAft>
                <a:spcPts val="0"/>
              </a:spcAft>
              <a:buClrTx/>
              <a:buSzTx/>
              <a:buFontTx/>
              <a:buNone/>
              <a:tabLst/>
              <a:defRPr/>
            </a:pPr>
            <a:endParaRPr lang="tr-TR" sz="1200" kern="1200" baseline="0" dirty="0" smtClean="0">
              <a:solidFill>
                <a:schemeClr val="tx1"/>
              </a:solidFill>
              <a:latin typeface="Times New Roman" pitchFamily="18" charset="0"/>
              <a:ea typeface="+mn-ea"/>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GB" b="0" dirty="0" smtClean="0">
                <a:latin typeface="Times New Roman" pitchFamily="18" charset="0"/>
                <a:cs typeface="Times New Roman" pitchFamily="18" charset="0"/>
              </a:rPr>
              <a:t>In the example we have decided to check that all the module designs are compatible with one another before continuing. Note that the benefit of reducing wasted work at a later stage when incompatibilities lead to products being reworked, has to be balanced against the delay caused by the check-point. The start of coding of modules A, B and C all have to wait for the completion of the design of all the modules A,  B and C. With no check-point, module A could be coded as soon as the design of module A had been done without having to wait for B and C.</a:t>
            </a:r>
            <a:endParaRPr lang="en-US" sz="1200" b="0" kern="1200" dirty="0" smtClean="0">
              <a:solidFill>
                <a:schemeClr val="tx1"/>
              </a:solidFill>
              <a:latin typeface="Times New Roman" pitchFamily="18" charset="0"/>
              <a:ea typeface="+mn-ea"/>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19</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E49281E5-013A-4FDC-BBE5-88D0D9098083}" type="slidenum">
              <a:rPr lang="tr-TR" smtClean="0"/>
              <a:pPr/>
              <a:t>2</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20</a:t>
            </a:fld>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dirty="0" smtClean="0">
                <a:latin typeface="Times New Roman" pitchFamily="18" charset="0"/>
                <a:cs typeface="Times New Roman" pitchFamily="18" charset="0"/>
              </a:rPr>
              <a:t>Risk oluşması durumunda, bu para kaybına</a:t>
            </a:r>
            <a:r>
              <a:rPr lang="tr-TR" sz="1200" baseline="0" dirty="0" smtClean="0">
                <a:latin typeface="Times New Roman" pitchFamily="18" charset="0"/>
                <a:cs typeface="Times New Roman" pitchFamily="18" charset="0"/>
              </a:rPr>
              <a:t> mı yoksa zaman kaybına mı neden olacak? sorularına yanıt aramak amacıyla riskler sayısal olarak belirlenir. </a:t>
            </a:r>
          </a:p>
          <a:p>
            <a:pPr algn="just"/>
            <a:endParaRPr lang="tr-TR" sz="1200" baseline="0" dirty="0" smtClean="0">
              <a:latin typeface="Times New Roman" pitchFamily="18" charset="0"/>
              <a:cs typeface="Times New Roman" pitchFamily="18" charset="0"/>
            </a:endParaRPr>
          </a:p>
          <a:p>
            <a:pPr algn="just"/>
            <a:r>
              <a:rPr lang="tr-TR" sz="1200" baseline="0" dirty="0" smtClean="0">
                <a:latin typeface="Times New Roman" pitchFamily="18" charset="0"/>
                <a:cs typeface="Times New Roman" pitchFamily="18" charset="0"/>
              </a:rPr>
              <a:t>Aslında işlemler için süre ve emek tahminlerinde bulunmak zor olabilir. Bir işlem için bir üretilen tahminler, olaylar yaklaşık olarak yansıtan değerlerdir. Varsayımlar üzerine yapılan tahminler her zaman doğru olmayabilir. </a:t>
            </a:r>
          </a:p>
          <a:p>
            <a:pPr algn="just"/>
            <a:endParaRPr lang="tr-TR" sz="1200" baseline="0" dirty="0" smtClean="0">
              <a:latin typeface="Times New Roman" pitchFamily="18" charset="0"/>
              <a:cs typeface="Times New Roman" pitchFamily="18" charset="0"/>
            </a:endParaRPr>
          </a:p>
          <a:p>
            <a:pPr algn="just"/>
            <a:r>
              <a:rPr lang="tr-TR" sz="1200" dirty="0" smtClean="0">
                <a:latin typeface="Times New Roman" pitchFamily="18" charset="0"/>
                <a:cs typeface="Times New Roman" pitchFamily="18" charset="0"/>
              </a:rPr>
              <a:t>Örneğin</a:t>
            </a:r>
            <a:r>
              <a:rPr lang="tr-TR" sz="1200" baseline="0" dirty="0" smtClean="0">
                <a:latin typeface="Times New Roman" pitchFamily="18" charset="0"/>
                <a:cs typeface="Times New Roman" pitchFamily="18" charset="0"/>
              </a:rPr>
              <a:t>; r</a:t>
            </a:r>
            <a:r>
              <a:rPr lang="tr-TR" sz="1200" dirty="0" smtClean="0">
                <a:latin typeface="Times New Roman" pitchFamily="18" charset="0"/>
                <a:cs typeface="Times New Roman" pitchFamily="18" charset="0"/>
              </a:rPr>
              <a:t>iski azaltmak için işlem durdurulabilir.</a:t>
            </a:r>
            <a:endParaRPr lang="tr-TR" sz="1200" baseline="0" dirty="0" smtClean="0">
              <a:latin typeface="Times New Roman" pitchFamily="18" charset="0"/>
              <a:cs typeface="Times New Roman" pitchFamily="18" charset="0"/>
            </a:endParaRPr>
          </a:p>
          <a:p>
            <a:pPr algn="just"/>
            <a:endParaRPr lang="tr-TR" sz="1200" baseline="0" dirty="0" smtClean="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Riskin çok yüksek görüldüğü</a:t>
            </a:r>
            <a:r>
              <a:rPr lang="tr-TR" baseline="0" dirty="0" smtClean="0">
                <a:latin typeface="Times New Roman" pitchFamily="18" charset="0"/>
                <a:cs typeface="Times New Roman" pitchFamily="18" charset="0"/>
              </a:rPr>
              <a:t> durumlarda, riski azaltmak için özel olarak tasarlanmış yeni işlemleri uygulamayı denemeliyiz.</a:t>
            </a: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21</a:t>
            </a:fld>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lnSpc>
                <a:spcPct val="90000"/>
              </a:lnSpc>
              <a:buFont typeface="Wingdings" pitchFamily="2" charset="2"/>
              <a:buNone/>
            </a:pPr>
            <a:r>
              <a:rPr lang="tr-TR" dirty="0" smtClean="0">
                <a:latin typeface="Times New Roman" pitchFamily="18" charset="0"/>
                <a:cs typeface="Times New Roman" pitchFamily="18" charset="0"/>
              </a:rPr>
              <a:t>Önceki planlamalardan yararlanılarak kaynaklar ve kaynak tipleri belirlenir.</a:t>
            </a:r>
            <a:r>
              <a:rPr lang="en-US" dirty="0" smtClean="0">
                <a:latin typeface="Times New Roman" pitchFamily="18" charset="0"/>
                <a:cs typeface="Times New Roman" pitchFamily="18" charset="0"/>
              </a:rPr>
              <a:t> </a:t>
            </a:r>
            <a:r>
              <a:rPr lang="tr-TR" baseline="0"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Asıl amaç projenin verimli bir şekilde yürütülebilmesidir.</a:t>
            </a:r>
            <a:r>
              <a:rPr lang="tr-TR" baseline="0"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Bu ancak tüm kaynaklar verimli bir şekilde kullanılabilirse gerçekleşir.</a:t>
            </a:r>
          </a:p>
          <a:p>
            <a:pPr algn="just">
              <a:lnSpc>
                <a:spcPct val="90000"/>
              </a:lnSpc>
              <a:buFont typeface="Wingdings" pitchFamily="2" charset="2"/>
              <a:buNone/>
            </a:pPr>
            <a:endParaRPr lang="tr-TR" dirty="0" smtClean="0">
              <a:latin typeface="Times New Roman" pitchFamily="18" charset="0"/>
              <a:cs typeface="Times New Roman" pitchFamily="18" charset="0"/>
            </a:endParaRPr>
          </a:p>
          <a:p>
            <a:pPr>
              <a:lnSpc>
                <a:spcPct val="80000"/>
              </a:lnSpc>
              <a:buFont typeface="Wingdings" pitchFamily="2" charset="2"/>
              <a:buNone/>
            </a:pPr>
            <a:r>
              <a:rPr lang="tr-TR" sz="1200" dirty="0" smtClean="0">
                <a:latin typeface="Cambria" pitchFamily="18" charset="0"/>
              </a:rPr>
              <a:t>Başarı, projede geçen kaynakların doğruluğuna bağlıdır. Kaynak planlama tekrarlamalı bir süreçtir. Projede kullanılan kaynakların optimize edilmesi, proje uygulamasının daha iyi işlemesine olanak tanır.</a:t>
            </a:r>
            <a:r>
              <a:rPr lang="en-US" sz="1200" dirty="0" smtClean="0">
                <a:latin typeface="Cambria" pitchFamily="18" charset="0"/>
              </a:rPr>
              <a:t> </a:t>
            </a:r>
            <a:r>
              <a:rPr lang="tr-TR" sz="1200" dirty="0" smtClean="0">
                <a:latin typeface="Cambria" pitchFamily="18" charset="0"/>
              </a:rPr>
              <a:t>Çeşitli kaynaklar vardır. Bunlar; araçlar</a:t>
            </a:r>
            <a:r>
              <a:rPr lang="en-US" sz="1200" dirty="0" smtClean="0">
                <a:latin typeface="Cambria" pitchFamily="18" charset="0"/>
              </a:rPr>
              <a:t>, </a:t>
            </a:r>
            <a:r>
              <a:rPr lang="tr-TR" sz="1200" noProof="0" dirty="0" smtClean="0">
                <a:latin typeface="Cambria" pitchFamily="18" charset="0"/>
              </a:rPr>
              <a:t>personel</a:t>
            </a:r>
            <a:r>
              <a:rPr lang="en-US" sz="1200" dirty="0" smtClean="0">
                <a:latin typeface="Cambria" pitchFamily="18" charset="0"/>
              </a:rPr>
              <a:t>, </a:t>
            </a:r>
            <a:r>
              <a:rPr lang="tr-TR" sz="1200" dirty="0" smtClean="0">
                <a:latin typeface="Cambria" pitchFamily="18" charset="0"/>
              </a:rPr>
              <a:t>tesis</a:t>
            </a:r>
            <a:r>
              <a:rPr lang="en-US" sz="1200" dirty="0" smtClean="0">
                <a:latin typeface="Cambria" pitchFamily="18" charset="0"/>
              </a:rPr>
              <a:t>, </a:t>
            </a:r>
            <a:r>
              <a:rPr lang="tr-TR" sz="1200" dirty="0" smtClean="0">
                <a:latin typeface="Cambria" pitchFamily="18" charset="0"/>
              </a:rPr>
              <a:t>para</a:t>
            </a:r>
            <a:r>
              <a:rPr lang="en-US" sz="1200" dirty="0" smtClean="0">
                <a:latin typeface="Cambria" pitchFamily="18" charset="0"/>
              </a:rPr>
              <a:t>, etc. </a:t>
            </a:r>
            <a:br>
              <a:rPr lang="en-US" sz="1200" dirty="0" smtClean="0">
                <a:latin typeface="Cambria" pitchFamily="18" charset="0"/>
              </a:rPr>
            </a:br>
            <a:endParaRPr lang="tr-TR" dirty="0" smtClean="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Kaynak kısıtlarının olduğu yerlerde, planlanan zamanda paralel çalışan tüm işlemleri başlatmak için yeterli personel yoksa, uygun kaynaklar mevcut olana kadar bazı işlemlerin başlatılması gecikebilir.</a:t>
            </a:r>
          </a:p>
          <a:p>
            <a:pPr algn="just"/>
            <a:r>
              <a:rPr lang="tr-TR" baseline="0" dirty="0" smtClean="0">
                <a:latin typeface="Times New Roman" pitchFamily="18" charset="0"/>
                <a:cs typeface="Times New Roman" pitchFamily="18" charset="0"/>
              </a:rPr>
              <a:t> </a:t>
            </a:r>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22</a:t>
            </a:fld>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dirty="0" smtClean="0">
                <a:latin typeface="Times New Roman" pitchFamily="18" charset="0"/>
                <a:cs typeface="Times New Roman" pitchFamily="18" charset="0"/>
              </a:rPr>
              <a:t>Bir plan üretmek</a:t>
            </a:r>
            <a:r>
              <a:rPr lang="tr-TR" baseline="0" dirty="0" smtClean="0">
                <a:latin typeface="Times New Roman" pitchFamily="18" charset="0"/>
                <a:cs typeface="Times New Roman" pitchFamily="18" charset="0"/>
              </a:rPr>
              <a:t> için gerekli olan temel bilgilere sahip olmalıyız. Planı sunmanın bir yolu </a:t>
            </a:r>
            <a:r>
              <a:rPr lang="tr-TR" baseline="0" dirty="0" err="1" smtClean="0">
                <a:latin typeface="Times New Roman" pitchFamily="18" charset="0"/>
                <a:cs typeface="Times New Roman" pitchFamily="18" charset="0"/>
              </a:rPr>
              <a:t>Gantt</a:t>
            </a:r>
            <a:r>
              <a:rPr lang="tr-TR" baseline="0" dirty="0" smtClean="0">
                <a:latin typeface="Times New Roman" pitchFamily="18" charset="0"/>
                <a:cs typeface="Times New Roman" pitchFamily="18" charset="0"/>
              </a:rPr>
              <a:t> şemalarını kullanmaktır. </a:t>
            </a:r>
            <a:r>
              <a:rPr lang="tr-TR" dirty="0" smtClean="0">
                <a:latin typeface="Times New Roman" pitchFamily="18" charset="0"/>
                <a:cs typeface="Times New Roman" pitchFamily="18" charset="0"/>
              </a:rPr>
              <a:t>Kaynakların tahsis edilmesi</a:t>
            </a:r>
            <a:r>
              <a:rPr lang="tr-TR" baseline="0" dirty="0" smtClean="0">
                <a:latin typeface="Times New Roman" pitchFamily="18" charset="0"/>
                <a:cs typeface="Times New Roman" pitchFamily="18" charset="0"/>
              </a:rPr>
              <a:t> aşamasında, </a:t>
            </a:r>
            <a:r>
              <a:rPr lang="tr-TR" baseline="0" dirty="0" err="1" smtClean="0">
                <a:latin typeface="Times New Roman" pitchFamily="18" charset="0"/>
                <a:cs typeface="Times New Roman" pitchFamily="18" charset="0"/>
              </a:rPr>
              <a:t>Gantt</a:t>
            </a:r>
            <a:r>
              <a:rPr lang="tr-TR" baseline="0" dirty="0" smtClean="0">
                <a:latin typeface="Times New Roman" pitchFamily="18" charset="0"/>
                <a:cs typeface="Times New Roman" pitchFamily="18" charset="0"/>
              </a:rPr>
              <a:t> şemalarından yararlanılabilir. </a:t>
            </a:r>
          </a:p>
          <a:p>
            <a:pPr algn="just"/>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23</a:t>
            </a:fld>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just" defTabSz="914400" rtl="0" eaLnBrk="1" fontAlgn="auto" latinLnBrk="0" hangingPunct="1">
              <a:lnSpc>
                <a:spcPct val="90000"/>
              </a:lnSpc>
              <a:spcBef>
                <a:spcPts val="0"/>
              </a:spcBef>
              <a:spcAft>
                <a:spcPts val="0"/>
              </a:spcAft>
              <a:buClrTx/>
              <a:buSzTx/>
              <a:buFont typeface="Wingdings" pitchFamily="2" charset="2"/>
              <a:buNone/>
              <a:tabLst/>
              <a:defRPr/>
            </a:pPr>
            <a:r>
              <a:rPr lang="tr-TR" dirty="0" smtClean="0">
                <a:latin typeface="Times New Roman" pitchFamily="18" charset="0"/>
                <a:cs typeface="Times New Roman" pitchFamily="18" charset="0"/>
              </a:rPr>
              <a:t>Başlangıçta projenin tamamı için bir taslak plan ve ilk adım için ise bir detaylı bir plan üretilmiş olacaktır.</a:t>
            </a:r>
          </a:p>
          <a:p>
            <a:pPr marL="0" marR="0" indent="0" algn="just" defTabSz="914400" rtl="0" eaLnBrk="1" fontAlgn="auto" latinLnBrk="0" hangingPunct="1">
              <a:lnSpc>
                <a:spcPct val="90000"/>
              </a:lnSpc>
              <a:spcBef>
                <a:spcPts val="0"/>
              </a:spcBef>
              <a:spcAft>
                <a:spcPts val="0"/>
              </a:spcAft>
              <a:buClrTx/>
              <a:buSzTx/>
              <a:buFont typeface="Wingdings" pitchFamily="2" charset="2"/>
              <a:buNone/>
              <a:tabLst/>
              <a:defRPr/>
            </a:pPr>
            <a:endParaRPr lang="en-GB" dirty="0" smtClean="0">
              <a:latin typeface="Times New Roman" pitchFamily="18" charset="0"/>
              <a:cs typeface="Times New Roman" pitchFamily="18" charset="0"/>
            </a:endParaRPr>
          </a:p>
          <a:p>
            <a:pPr algn="just">
              <a:lnSpc>
                <a:spcPct val="90000"/>
              </a:lnSpc>
              <a:buFont typeface="Wingdings" pitchFamily="2" charset="2"/>
              <a:buNone/>
            </a:pPr>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24</a:t>
            </a:fld>
            <a:endParaRPr 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lnSpc>
                <a:spcPct val="90000"/>
              </a:lnSpc>
              <a:buFont typeface="Wingdings" pitchFamily="2" charset="2"/>
              <a:buNone/>
            </a:pPr>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25</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latin typeface="Times New Roman" pitchFamily="18" charset="0"/>
                <a:ea typeface="+mn-ea"/>
                <a:cs typeface="Times New Roman" pitchFamily="18" charset="0"/>
              </a:rPr>
              <a:t>Bu bölüm kapsamında, </a:t>
            </a:r>
            <a:r>
              <a:rPr lang="tr-TR" sz="1200" kern="1200" baseline="0" dirty="0" smtClean="0">
                <a:solidFill>
                  <a:schemeClr val="tx1"/>
                </a:solidFill>
                <a:latin typeface="Times New Roman" pitchFamily="18" charset="0"/>
                <a:ea typeface="+mn-ea"/>
                <a:cs typeface="Times New Roman" pitchFamily="18" charset="0"/>
              </a:rPr>
              <a:t>Proje Planlama ile ilgili temel kavramları </a:t>
            </a:r>
            <a:r>
              <a:rPr lang="tr-TR" sz="1200" kern="1200" dirty="0" smtClean="0">
                <a:solidFill>
                  <a:schemeClr val="tx1"/>
                </a:solidFill>
                <a:latin typeface="Times New Roman" pitchFamily="18" charset="0"/>
                <a:ea typeface="+mn-ea"/>
                <a:cs typeface="Times New Roman" pitchFamily="18" charset="0"/>
              </a:rPr>
              <a:t>inceleyeceğiz. Bu</a:t>
            </a:r>
            <a:r>
              <a:rPr lang="tr-TR" sz="1200" kern="1200" baseline="0" dirty="0" smtClean="0">
                <a:solidFill>
                  <a:schemeClr val="tx1"/>
                </a:solidFill>
                <a:latin typeface="Times New Roman" pitchFamily="18" charset="0"/>
                <a:ea typeface="+mn-ea"/>
                <a:cs typeface="Times New Roman" pitchFamily="18" charset="0"/>
              </a:rPr>
              <a:t> bağlamda, önce proje planlamasına giriş yapacağız.</a:t>
            </a:r>
            <a:endParaRPr lang="tr-TR" sz="1200" kern="1200" dirty="0" smtClean="0">
              <a:solidFill>
                <a:schemeClr val="tx1"/>
              </a:solidFill>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tr-TR" sz="1200" kern="1200" dirty="0" smtClean="0">
              <a:solidFill>
                <a:schemeClr val="tx1"/>
              </a:solidFill>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kern="1200" baseline="0" dirty="0" smtClean="0">
                <a:solidFill>
                  <a:schemeClr val="tx1"/>
                </a:solidFill>
                <a:latin typeface="Times New Roman" pitchFamily="18" charset="0"/>
                <a:ea typeface="+mn-ea"/>
                <a:cs typeface="Times New Roman" pitchFamily="18" charset="0"/>
              </a:rPr>
              <a:t>Ardından projelerin nasıl seçildiği ya da projeye nasıl karar verildiğini g</a:t>
            </a:r>
            <a:r>
              <a:rPr lang="tr-TR" sz="1200" kern="1200" dirty="0" smtClean="0">
                <a:solidFill>
                  <a:schemeClr val="tx1"/>
                </a:solidFill>
                <a:latin typeface="Times New Roman" pitchFamily="18" charset="0"/>
                <a:ea typeface="+mn-ea"/>
                <a:cs typeface="Times New Roman" pitchFamily="18" charset="0"/>
              </a:rPr>
              <a:t>öreceğiz. Proje</a:t>
            </a:r>
            <a:r>
              <a:rPr lang="tr-TR" sz="1200" kern="1200" baseline="0" dirty="0" smtClean="0">
                <a:solidFill>
                  <a:schemeClr val="tx1"/>
                </a:solidFill>
                <a:latin typeface="Times New Roman" pitchFamily="18" charset="0"/>
                <a:ea typeface="+mn-ea"/>
                <a:cs typeface="Times New Roman" pitchFamily="18" charset="0"/>
              </a:rPr>
              <a:t> seçiminin ardında ilgili p</a:t>
            </a:r>
            <a:r>
              <a:rPr lang="tr-TR" sz="1200" kern="1200" dirty="0" smtClean="0">
                <a:solidFill>
                  <a:schemeClr val="tx1"/>
                </a:solidFill>
                <a:latin typeface="Times New Roman" pitchFamily="18" charset="0"/>
                <a:ea typeface="+mn-ea"/>
                <a:cs typeface="Times New Roman" pitchFamily="18" charset="0"/>
              </a:rPr>
              <a:t>rojenin</a:t>
            </a:r>
            <a:r>
              <a:rPr lang="tr-TR" sz="1200" kern="1200" baseline="0" dirty="0" smtClean="0">
                <a:solidFill>
                  <a:schemeClr val="tx1"/>
                </a:solidFill>
                <a:latin typeface="Times New Roman" pitchFamily="18" charset="0"/>
                <a:ea typeface="+mn-ea"/>
                <a:cs typeface="Times New Roman" pitchFamily="18" charset="0"/>
              </a:rPr>
              <a:t> kapsamı ve hedeflerini belirlememiz gerekir.</a:t>
            </a:r>
            <a:r>
              <a:rPr lang="tr-TR" sz="1200" kern="1200" dirty="0" smtClean="0">
                <a:solidFill>
                  <a:schemeClr val="tx1"/>
                </a:solidFill>
                <a:latin typeface="Times New Roman" pitchFamily="18" charset="0"/>
                <a:ea typeface="+mn-ea"/>
                <a:cs typeface="Times New Roman" pitchFamily="18" charset="0"/>
              </a:rPr>
              <a:t> Hemen</a:t>
            </a:r>
            <a:r>
              <a:rPr lang="tr-TR" sz="1200" kern="1200" baseline="0" dirty="0" smtClean="0">
                <a:solidFill>
                  <a:schemeClr val="tx1"/>
                </a:solidFill>
                <a:latin typeface="Times New Roman" pitchFamily="18" charset="0"/>
                <a:ea typeface="+mn-ea"/>
                <a:cs typeface="Times New Roman" pitchFamily="18" charset="0"/>
              </a:rPr>
              <a:t> ardından proje için gerekli olan altyapının belirlenmesi aşaması gelir. Daha sonra projeye ilişkin karakteristik özelliklerin neler olduğunun çıkarılması ve bunların analiz edilmesi gerekir. Bu analiz işleminin nasıl yapıldığını göreceğiz.</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tr-TR" sz="1200" kern="1200" baseline="0" dirty="0" smtClean="0">
              <a:solidFill>
                <a:schemeClr val="tx1"/>
              </a:solidFill>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kern="1200" baseline="0" dirty="0" smtClean="0">
                <a:solidFill>
                  <a:schemeClr val="tx1"/>
                </a:solidFill>
                <a:latin typeface="Times New Roman" pitchFamily="18" charset="0"/>
                <a:ea typeface="+mn-ea"/>
                <a:cs typeface="Times New Roman" pitchFamily="18" charset="0"/>
              </a:rPr>
              <a:t>Proje ürünlerinin ve işlerinin nasıl belirlenmesi gerektiğini ele alacağız. Bu noktada her bir iş için gerekli emeğin nasıl hesaplanması gerektiğine yönelik bir giriş yapacağız. Proje içersindeki işlere yönelik ortaya çıkabilecek risklerin belirlenmesi ve bunların giderilmesine yönelik çözüm önerilerinin neler olduğundan bahsedeceğiz. Proje kaynaklarının nasıl tahsis edildiğini öğreneceğiz. Son olarak ise proje planının gözden geçirilmesi ve gerçekleştirilmesi konularını ele alacağız.</a:t>
            </a:r>
          </a:p>
        </p:txBody>
      </p:sp>
      <p:sp>
        <p:nvSpPr>
          <p:cNvPr id="4" name="3 Slayt Numarası Yer Tutucusu"/>
          <p:cNvSpPr>
            <a:spLocks noGrp="1"/>
          </p:cNvSpPr>
          <p:nvPr>
            <p:ph type="sldNum" sz="quarter" idx="10"/>
          </p:nvPr>
        </p:nvSpPr>
        <p:spPr/>
        <p:txBody>
          <a:bodyPr/>
          <a:lstStyle/>
          <a:p>
            <a:fld id="{E49281E5-013A-4FDC-BBE5-88D0D9098083}" type="slidenum">
              <a:rPr lang="tr-TR" smtClean="0"/>
              <a:pPr/>
              <a:t>3</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b="1" dirty="0" smtClean="0">
                <a:latin typeface="Times New Roman" pitchFamily="18" charset="0"/>
                <a:cs typeface="Times New Roman" pitchFamily="18" charset="0"/>
              </a:rPr>
              <a:t>İKİNCİ</a:t>
            </a:r>
            <a:r>
              <a:rPr lang="tr-TR" b="1" baseline="0" dirty="0" smtClean="0">
                <a:latin typeface="Times New Roman" pitchFamily="18" charset="0"/>
                <a:cs typeface="Times New Roman" pitchFamily="18" charset="0"/>
              </a:rPr>
              <a:t> MADDEDE SÖYLE: </a:t>
            </a:r>
            <a:r>
              <a:rPr lang="tr-TR" baseline="0" dirty="0" smtClean="0">
                <a:latin typeface="Times New Roman" pitchFamily="18" charset="0"/>
                <a:cs typeface="Times New Roman" pitchFamily="18" charset="0"/>
              </a:rPr>
              <a:t>Planlar h</a:t>
            </a:r>
            <a:r>
              <a:rPr lang="tr-TR" dirty="0" smtClean="0"/>
              <a:t>er zaman işe yaramaz, ancak planlama vazgeçilmezdir.</a:t>
            </a:r>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4</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b="1" dirty="0" smtClean="0">
                <a:latin typeface="Times New Roman" pitchFamily="18" charset="0"/>
                <a:cs typeface="Times New Roman" pitchFamily="18" charset="0"/>
              </a:rPr>
              <a:t>BİRİNCİ</a:t>
            </a:r>
            <a:r>
              <a:rPr lang="tr-TR" b="1" baseline="0" dirty="0" smtClean="0">
                <a:latin typeface="Times New Roman" pitchFamily="18" charset="0"/>
                <a:cs typeface="Times New Roman" pitchFamily="18" charset="0"/>
              </a:rPr>
              <a:t> MADDE İÇİN SÖYLE: </a:t>
            </a:r>
            <a:r>
              <a:rPr lang="tr-TR" baseline="0" dirty="0" smtClean="0">
                <a:latin typeface="Times New Roman" pitchFamily="18" charset="0"/>
                <a:cs typeface="Times New Roman" pitchFamily="18" charset="0"/>
              </a:rPr>
              <a:t>Proje planlama, proje içersindeki koordinasyonu sağlayarak, projenin yürütülmesine rehberlik sağlıyor.</a:t>
            </a:r>
          </a:p>
          <a:p>
            <a:pPr algn="just"/>
            <a:endParaRPr lang="tr-TR" baseline="0" dirty="0" smtClean="0">
              <a:latin typeface="Times New Roman" pitchFamily="18" charset="0"/>
              <a:cs typeface="Times New Roman" pitchFamily="18" charset="0"/>
            </a:endParaRPr>
          </a:p>
          <a:p>
            <a:pPr algn="just"/>
            <a:r>
              <a:rPr lang="tr-TR" baseline="0" dirty="0" smtClean="0">
                <a:latin typeface="Times New Roman" pitchFamily="18" charset="0"/>
                <a:cs typeface="Times New Roman" pitchFamily="18" charset="0"/>
              </a:rPr>
              <a:t>Bunun yanında proje ekibi ile paydaşlar arasındaki iletişimin kolaylaşması açısından planlama önelidir. Ayrıca projenin ölçülebilmesini ve ayrıntılı bir dokümantasyonun </a:t>
            </a:r>
            <a:r>
              <a:rPr lang="tr-TR" baseline="0" smtClean="0">
                <a:latin typeface="Times New Roman" pitchFamily="18" charset="0"/>
                <a:cs typeface="Times New Roman" pitchFamily="18" charset="0"/>
              </a:rPr>
              <a:t>oluşmasını sağlar.</a:t>
            </a:r>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5</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6</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lvl="0" algn="just"/>
            <a:r>
              <a:rPr lang="tr-TR" sz="1200" b="1" kern="1200" dirty="0" smtClean="0">
                <a:solidFill>
                  <a:schemeClr val="tx1"/>
                </a:solidFill>
                <a:latin typeface="Times New Roman" pitchFamily="18" charset="0"/>
                <a:ea typeface="+mn-ea"/>
                <a:cs typeface="Times New Roman" pitchFamily="18" charset="0"/>
              </a:rPr>
              <a:t>0. Proje Seçimi: </a:t>
            </a:r>
            <a:r>
              <a:rPr lang="tr-TR" sz="1200" kern="1200" dirty="0" smtClean="0">
                <a:solidFill>
                  <a:schemeClr val="tx1"/>
                </a:solidFill>
                <a:latin typeface="Times New Roman" pitchFamily="18" charset="0"/>
                <a:ea typeface="+mn-ea"/>
                <a:cs typeface="Times New Roman" pitchFamily="18" charset="0"/>
              </a:rPr>
              <a:t>Seçilmiş olan projenin yürütülebilmesi için bazı süreçler olmalıdır. Proje seçiminin nasıl gerçekleştirildiğini 2. Bölümde yer alan Proje Değerlendirme başlığı altında ayrıntılı olarak incelemiştik.</a:t>
            </a:r>
          </a:p>
          <a:p>
            <a:pPr lvl="0" algn="just"/>
            <a:endParaRPr lang="tr-TR" sz="1200" kern="1200" dirty="0" smtClean="0">
              <a:solidFill>
                <a:schemeClr val="tx1"/>
              </a:solidFill>
              <a:latin typeface="Times New Roman" pitchFamily="18" charset="0"/>
              <a:ea typeface="+mn-ea"/>
              <a:cs typeface="Times New Roman" pitchFamily="18" charset="0"/>
            </a:endParaRPr>
          </a:p>
          <a:p>
            <a:pPr lvl="0" algn="just"/>
            <a:r>
              <a:rPr lang="tr-TR" sz="1200" b="1" kern="1200" dirty="0" smtClean="0">
                <a:solidFill>
                  <a:schemeClr val="tx1"/>
                </a:solidFill>
                <a:latin typeface="Times New Roman" pitchFamily="18" charset="0"/>
                <a:ea typeface="+mn-ea"/>
                <a:cs typeface="Times New Roman" pitchFamily="18" charset="0"/>
              </a:rPr>
              <a:t>1. Proje Kapsamı ve Hedeflerini Belirleme: </a:t>
            </a:r>
            <a:r>
              <a:rPr lang="tr-TR" sz="1200" kern="1200" dirty="0" smtClean="0">
                <a:solidFill>
                  <a:schemeClr val="tx1"/>
                </a:solidFill>
                <a:latin typeface="Times New Roman" pitchFamily="18" charset="0"/>
                <a:ea typeface="+mn-ea"/>
                <a:cs typeface="Times New Roman" pitchFamily="18" charset="0"/>
              </a:rPr>
              <a:t>İlk başlangıçta ana paydaşların, projeye ilişkin tüm hedeflerin farkında olması önemlidir. Bu konuyu 1. Bölümde tartışmıştık.</a:t>
            </a:r>
          </a:p>
          <a:p>
            <a:pPr lvl="0" algn="just"/>
            <a:endParaRPr lang="tr-TR" sz="1200" kern="1200" dirty="0" smtClean="0">
              <a:solidFill>
                <a:schemeClr val="tx1"/>
              </a:solidFill>
              <a:latin typeface="Times New Roman" pitchFamily="18" charset="0"/>
              <a:ea typeface="+mn-ea"/>
              <a:cs typeface="Times New Roman" pitchFamily="18" charset="0"/>
            </a:endParaRPr>
          </a:p>
          <a:p>
            <a:pPr lvl="0" algn="just"/>
            <a:r>
              <a:rPr lang="tr-TR" sz="1200" b="1" kern="1200" dirty="0" smtClean="0">
                <a:solidFill>
                  <a:schemeClr val="tx1"/>
                </a:solidFill>
                <a:latin typeface="Times New Roman" pitchFamily="18" charset="0"/>
                <a:ea typeface="+mn-ea"/>
                <a:cs typeface="Times New Roman" pitchFamily="18" charset="0"/>
              </a:rPr>
              <a:t>2. Proje Altyapısının Belirlenmesi: </a:t>
            </a:r>
            <a:r>
              <a:rPr lang="tr-TR" sz="1200" kern="1200" dirty="0" smtClean="0">
                <a:solidFill>
                  <a:schemeClr val="tx1"/>
                </a:solidFill>
                <a:latin typeface="Times New Roman" pitchFamily="18" charset="0"/>
                <a:ea typeface="+mn-ea"/>
                <a:cs typeface="Times New Roman" pitchFamily="18" charset="0"/>
              </a:rPr>
              <a:t>Bilinen bir ortamda kurum-içi bir proje üzerinde çalışıyorsak bu önemli olmayan bir adım olabilir. Ancak bu proje daha sonra satılacaksa, projeyi satın alacak müşterinin altyapısının incelenmesi gerekecektir. </a:t>
            </a:r>
          </a:p>
          <a:p>
            <a:pPr lvl="0" algn="just"/>
            <a:endParaRPr lang="tr-TR" sz="1200" kern="1200" dirty="0" smtClean="0">
              <a:solidFill>
                <a:schemeClr val="tx1"/>
              </a:solidFill>
              <a:latin typeface="Times New Roman" pitchFamily="18" charset="0"/>
              <a:ea typeface="+mn-ea"/>
              <a:cs typeface="Times New Roman" pitchFamily="18" charset="0"/>
            </a:endParaRPr>
          </a:p>
          <a:p>
            <a:pPr lvl="0" algn="just"/>
            <a:r>
              <a:rPr lang="tr-TR" sz="1200" b="1" kern="1200" dirty="0" smtClean="0">
                <a:solidFill>
                  <a:schemeClr val="tx1"/>
                </a:solidFill>
                <a:latin typeface="Times New Roman" pitchFamily="18" charset="0"/>
                <a:ea typeface="+mn-ea"/>
                <a:cs typeface="Times New Roman" pitchFamily="18" charset="0"/>
              </a:rPr>
              <a:t>3. Proje Karakteristiklerini Analiz Etme: </a:t>
            </a:r>
            <a:r>
              <a:rPr lang="tr-TR" sz="1200" kern="1200" dirty="0" smtClean="0">
                <a:solidFill>
                  <a:schemeClr val="tx1"/>
                </a:solidFill>
                <a:latin typeface="Times New Roman" pitchFamily="18" charset="0"/>
                <a:ea typeface="+mn-ea"/>
                <a:cs typeface="Times New Roman" pitchFamily="18" charset="0"/>
              </a:rPr>
              <a:t>Farklı proje türleri farklı teknik ve yönetim yaklaşımlarına gereksinim duyacaktır. Örneğin; Endüstriyel bir araç içindeki gömülü yazılımı uygulanmasına yönelik bir proje iş bilgi sistemine göre farklı bir metot kümesine gereksinim duyacaktır.</a:t>
            </a:r>
          </a:p>
          <a:p>
            <a:pPr lvl="0" algn="just"/>
            <a:endParaRPr lang="tr-TR" sz="1200" kern="1200" dirty="0" smtClean="0">
              <a:solidFill>
                <a:schemeClr val="tx1"/>
              </a:solidFill>
              <a:latin typeface="Times New Roman" pitchFamily="18" charset="0"/>
              <a:ea typeface="+mn-ea"/>
              <a:cs typeface="Times New Roman" pitchFamily="18" charset="0"/>
            </a:endParaRPr>
          </a:p>
          <a:p>
            <a:pPr lvl="0" algn="just"/>
            <a:r>
              <a:rPr lang="tr-TR" sz="1200" b="1" kern="1200" dirty="0" smtClean="0">
                <a:solidFill>
                  <a:schemeClr val="tx1"/>
                </a:solidFill>
                <a:latin typeface="Times New Roman" pitchFamily="18" charset="0"/>
                <a:ea typeface="+mn-ea"/>
                <a:cs typeface="Times New Roman" pitchFamily="18" charset="0"/>
              </a:rPr>
              <a:t>4. İşlemleri ve Ürünleri Belirleme: </a:t>
            </a:r>
            <a:r>
              <a:rPr lang="tr-TR" sz="1200" kern="1200" dirty="0" smtClean="0">
                <a:solidFill>
                  <a:schemeClr val="tx1"/>
                </a:solidFill>
                <a:latin typeface="Times New Roman" pitchFamily="18" charset="0"/>
                <a:ea typeface="+mn-ea"/>
                <a:cs typeface="Times New Roman" pitchFamily="18" charset="0"/>
              </a:rPr>
              <a:t>Yazılım projeleri ile elde edilecek ürünleri listeleyerek başlamak en iyisidir. Ürünleri oluşturmak için gerekli işlemler daha sonra tespit edilebilir.</a:t>
            </a:r>
          </a:p>
          <a:p>
            <a:pPr lvl="0" algn="just"/>
            <a:endParaRPr lang="tr-TR" sz="1200" kern="1200" dirty="0" smtClean="0">
              <a:solidFill>
                <a:schemeClr val="tx1"/>
              </a:solidFill>
              <a:latin typeface="Times New Roman" pitchFamily="18" charset="0"/>
              <a:ea typeface="+mn-ea"/>
              <a:cs typeface="Times New Roman" pitchFamily="18" charset="0"/>
            </a:endParaRPr>
          </a:p>
          <a:p>
            <a:pPr lvl="0" algn="just"/>
            <a:r>
              <a:rPr lang="tr-TR" sz="1200" b="1" kern="1200" dirty="0" smtClean="0">
                <a:solidFill>
                  <a:schemeClr val="tx1"/>
                </a:solidFill>
                <a:latin typeface="Times New Roman" pitchFamily="18" charset="0"/>
                <a:ea typeface="+mn-ea"/>
                <a:cs typeface="Times New Roman" pitchFamily="18" charset="0"/>
              </a:rPr>
              <a:t>5. Her Bir İşlem İçin Emek Kestirimi:</a:t>
            </a:r>
          </a:p>
          <a:p>
            <a:pPr lvl="0" algn="just"/>
            <a:endParaRPr lang="tr-TR" sz="1200" kern="1200" dirty="0" smtClean="0">
              <a:solidFill>
                <a:schemeClr val="tx1"/>
              </a:solidFill>
              <a:latin typeface="Times New Roman" pitchFamily="18" charset="0"/>
              <a:ea typeface="+mn-ea"/>
              <a:cs typeface="Times New Roman" pitchFamily="18" charset="0"/>
            </a:endParaRPr>
          </a:p>
          <a:p>
            <a:pPr lvl="0" algn="just"/>
            <a:r>
              <a:rPr lang="tr-TR" sz="1200" b="1" kern="1200" dirty="0" smtClean="0">
                <a:solidFill>
                  <a:schemeClr val="tx1"/>
                </a:solidFill>
                <a:latin typeface="Times New Roman" pitchFamily="18" charset="0"/>
                <a:ea typeface="+mn-ea"/>
                <a:cs typeface="Times New Roman" pitchFamily="18" charset="0"/>
              </a:rPr>
              <a:t>6. İşlem Risklerini Belirleme: </a:t>
            </a:r>
            <a:r>
              <a:rPr lang="tr-TR" sz="1200" kern="1200" dirty="0" smtClean="0">
                <a:solidFill>
                  <a:schemeClr val="tx1"/>
                </a:solidFill>
                <a:latin typeface="Times New Roman" pitchFamily="18" charset="0"/>
                <a:ea typeface="+mn-ea"/>
                <a:cs typeface="Times New Roman" pitchFamily="18" charset="0"/>
              </a:rPr>
              <a:t>Bir proje için gerekli süre ve emeğe ilişkin olarak yapılan tahmin, projenin gerçekleştirilmesi süresince değişecektir.  Gereksinim duyulan ilave emek/zamana ilişkin olarak çok yüksek bir risk vardır. Bu riski azaltmak için işlemler formüle edilebilir.</a:t>
            </a:r>
          </a:p>
          <a:p>
            <a:pPr lvl="0" algn="just"/>
            <a:endParaRPr lang="tr-TR" sz="1200" kern="1200" dirty="0" smtClean="0">
              <a:solidFill>
                <a:schemeClr val="tx1"/>
              </a:solidFill>
              <a:latin typeface="Times New Roman" pitchFamily="18" charset="0"/>
              <a:ea typeface="+mn-ea"/>
              <a:cs typeface="Times New Roman" pitchFamily="18" charset="0"/>
            </a:endParaRPr>
          </a:p>
          <a:p>
            <a:pPr lvl="0" algn="just"/>
            <a:r>
              <a:rPr lang="tr-TR" sz="1200" b="1" kern="1200" dirty="0" smtClean="0">
                <a:solidFill>
                  <a:schemeClr val="tx1"/>
                </a:solidFill>
                <a:latin typeface="Times New Roman" pitchFamily="18" charset="0"/>
                <a:ea typeface="+mn-ea"/>
                <a:cs typeface="Times New Roman" pitchFamily="18" charset="0"/>
              </a:rPr>
              <a:t>7. Kaynakların Tahsisi: </a:t>
            </a:r>
            <a:r>
              <a:rPr lang="tr-TR" sz="1200" kern="1200" dirty="0" smtClean="0">
                <a:solidFill>
                  <a:schemeClr val="tx1"/>
                </a:solidFill>
                <a:latin typeface="Times New Roman" pitchFamily="18" charset="0"/>
                <a:ea typeface="+mn-ea"/>
                <a:cs typeface="Times New Roman" pitchFamily="18" charset="0"/>
              </a:rPr>
              <a:t>Yazılım projeleri ile bu kaynaklar ağırlıklı olarak personel olacaktır, ama bu kaynaklar diğer ekipmanlar da olabilir. </a:t>
            </a:r>
          </a:p>
          <a:p>
            <a:pPr lvl="0" algn="just"/>
            <a:endParaRPr lang="tr-TR" sz="1200" kern="1200" dirty="0" smtClean="0">
              <a:solidFill>
                <a:schemeClr val="tx1"/>
              </a:solidFill>
              <a:latin typeface="Times New Roman" pitchFamily="18" charset="0"/>
              <a:ea typeface="+mn-ea"/>
              <a:cs typeface="Times New Roman" pitchFamily="18" charset="0"/>
            </a:endParaRPr>
          </a:p>
          <a:p>
            <a:pPr lvl="0" algn="just"/>
            <a:r>
              <a:rPr lang="tr-TR" sz="1200" b="1" kern="1200" dirty="0" smtClean="0">
                <a:solidFill>
                  <a:schemeClr val="tx1"/>
                </a:solidFill>
                <a:latin typeface="Times New Roman" pitchFamily="18" charset="0"/>
                <a:ea typeface="+mn-ea"/>
                <a:cs typeface="Times New Roman" pitchFamily="18" charset="0"/>
              </a:rPr>
              <a:t>8. Planın Gözden Geçirilmesi: </a:t>
            </a:r>
            <a:r>
              <a:rPr lang="tr-TR" sz="1200" kern="1200" dirty="0" smtClean="0">
                <a:solidFill>
                  <a:schemeClr val="tx1"/>
                </a:solidFill>
                <a:latin typeface="Times New Roman" pitchFamily="18" charset="0"/>
                <a:ea typeface="+mn-ea"/>
                <a:cs typeface="Times New Roman" pitchFamily="18" charset="0"/>
              </a:rPr>
              <a:t>Yapılan plan hakkında hiç kimse bir şey bilmiyorsa plan iyi değildir.</a:t>
            </a:r>
          </a:p>
          <a:p>
            <a:pPr lvl="0" algn="just"/>
            <a:endParaRPr lang="tr-TR" sz="1200" kern="1200" dirty="0" smtClean="0">
              <a:solidFill>
                <a:schemeClr val="tx1"/>
              </a:solidFill>
              <a:latin typeface="Times New Roman" pitchFamily="18" charset="0"/>
              <a:ea typeface="+mn-ea"/>
              <a:cs typeface="Times New Roman" pitchFamily="18" charset="0"/>
            </a:endParaRPr>
          </a:p>
          <a:p>
            <a:pPr lvl="0" algn="just"/>
            <a:r>
              <a:rPr lang="tr-TR" sz="1200" b="1" kern="1200" dirty="0" smtClean="0">
                <a:solidFill>
                  <a:schemeClr val="tx1"/>
                </a:solidFill>
                <a:latin typeface="Times New Roman" pitchFamily="18" charset="0"/>
                <a:ea typeface="+mn-ea"/>
                <a:cs typeface="Times New Roman" pitchFamily="18" charset="0"/>
              </a:rPr>
              <a:t>9. Planın Gerçekleştirilmesi:</a:t>
            </a:r>
          </a:p>
          <a:p>
            <a:pPr lvl="0" algn="just"/>
            <a:endParaRPr lang="tr-TR" sz="1200" kern="1200" dirty="0" smtClean="0">
              <a:solidFill>
                <a:schemeClr val="tx1"/>
              </a:solidFill>
              <a:latin typeface="Times New Roman" pitchFamily="18" charset="0"/>
              <a:ea typeface="+mn-ea"/>
              <a:cs typeface="Times New Roman" pitchFamily="18" charset="0"/>
            </a:endParaRPr>
          </a:p>
          <a:p>
            <a:pPr lvl="0" algn="just"/>
            <a:r>
              <a:rPr lang="tr-TR" sz="1200" b="1" kern="1200" dirty="0" smtClean="0">
                <a:solidFill>
                  <a:schemeClr val="tx1"/>
                </a:solidFill>
                <a:latin typeface="Times New Roman" pitchFamily="18" charset="0"/>
                <a:ea typeface="+mn-ea"/>
                <a:cs typeface="Times New Roman" pitchFamily="18" charset="0"/>
              </a:rPr>
              <a:t>10. Düşük Düzey Planlama: </a:t>
            </a:r>
            <a:r>
              <a:rPr lang="tr-TR" sz="1200" kern="1200" dirty="0" smtClean="0">
                <a:solidFill>
                  <a:schemeClr val="tx1"/>
                </a:solidFill>
                <a:latin typeface="Times New Roman" pitchFamily="18" charset="0"/>
                <a:ea typeface="+mn-ea"/>
                <a:cs typeface="Times New Roman" pitchFamily="18" charset="0"/>
              </a:rPr>
              <a:t>Bir projenin tamamı olmasa bile büyük bir kısmı başlangıçta ayrıntılı olarak planlanabilir. Planlama için gerekli olan bilgilerin çoğu başlangıçta belirlenemese bile bu bilgiler daha sonraki adımlarda tamamlanabilir.</a:t>
            </a:r>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7</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8</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9</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6 Dikdörtgen"/>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Başlık"/>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0CA45E9-5927-4F05-B2CF-ED8DB00B4560}" type="datetime1">
              <a:rPr lang="tr-TR" smtClean="0"/>
              <a:pPr/>
              <a:t>23.10.2011</a:t>
            </a:fld>
            <a:endParaRPr lang="tr-TR"/>
          </a:p>
        </p:txBody>
      </p:sp>
      <p:sp>
        <p:nvSpPr>
          <p:cNvPr id="17" name="16 Altbilgi Yer Tutucusu"/>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tr-TR" smtClean="0"/>
              <a:t>YZM 403 - Yazılım Proje Yönetimi</a:t>
            </a:r>
            <a:endParaRPr lang="tr-TR"/>
          </a:p>
        </p:txBody>
      </p:sp>
      <p:sp>
        <p:nvSpPr>
          <p:cNvPr id="29" name="28 Slayt Numarası Yer Tutucusu"/>
          <p:cNvSpPr>
            <a:spLocks noGrp="1"/>
          </p:cNvSpPr>
          <p:nvPr>
            <p:ph type="sldNum" sz="quarter" idx="12"/>
          </p:nvPr>
        </p:nvSpPr>
        <p:spPr>
          <a:xfrm>
            <a:off x="8001000" y="228600"/>
            <a:ext cx="838200" cy="381000"/>
          </a:xfrm>
        </p:spPr>
        <p:txBody>
          <a:bodyPr/>
          <a:lstStyle>
            <a:lvl1pPr>
              <a:defRPr>
                <a:solidFill>
                  <a:schemeClr val="tx2"/>
                </a:solidFill>
              </a:defRPr>
            </a:lvl1pPr>
          </a:lstStyle>
          <a:p>
            <a:fld id="{389D34F3-C30E-42B3-B3FB-7DE9F1DA43CC}"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66A8F5BA-D1D8-45BA-B286-A5F5CD22C5B4}" type="datetime1">
              <a:rPr lang="tr-TR" smtClean="0"/>
              <a:pPr/>
              <a:t>23.10.2011</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lstStyle/>
          <a:p>
            <a:fld id="{389D34F3-C30E-42B3-B3FB-7DE9F1DA43CC}"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a:xfrm>
            <a:off x="6553200" y="6248402"/>
            <a:ext cx="2209800" cy="365125"/>
          </a:xfrm>
        </p:spPr>
        <p:txBody>
          <a:bodyPr/>
          <a:lstStyle/>
          <a:p>
            <a:fld id="{1A05A020-BD22-4998-A0E3-9CB7040FF8E3}" type="datetime1">
              <a:rPr lang="tr-TR" smtClean="0"/>
              <a:pPr/>
              <a:t>23.10.2011</a:t>
            </a:fld>
            <a:endParaRPr lang="tr-TR"/>
          </a:p>
        </p:txBody>
      </p:sp>
      <p:sp>
        <p:nvSpPr>
          <p:cNvPr id="5" name="4 Altbilgi Yer Tutucusu"/>
          <p:cNvSpPr>
            <a:spLocks noGrp="1"/>
          </p:cNvSpPr>
          <p:nvPr>
            <p:ph type="ftr" sz="quarter" idx="11"/>
          </p:nvPr>
        </p:nvSpPr>
        <p:spPr>
          <a:xfrm>
            <a:off x="457201" y="6248207"/>
            <a:ext cx="5573483" cy="365125"/>
          </a:xfrm>
        </p:spPr>
        <p:txBody>
          <a:bodyPr/>
          <a:lstStyle/>
          <a:p>
            <a:r>
              <a:rPr lang="tr-TR" smtClean="0"/>
              <a:t>YZM 403 - Yazılım Proje Yönetimi</a:t>
            </a:r>
            <a:endParaRPr lang="tr-TR"/>
          </a:p>
        </p:txBody>
      </p:sp>
      <p:sp>
        <p:nvSpPr>
          <p:cNvPr id="7" name="6 Dikdörtgen"/>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Dikdörtgen"/>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Dikdörtgen"/>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Slayt Numarası Yer Tutucusu"/>
          <p:cNvSpPr>
            <a:spLocks noGrp="1"/>
          </p:cNvSpPr>
          <p:nvPr>
            <p:ph type="sldNum" sz="quarter" idx="12"/>
          </p:nvPr>
        </p:nvSpPr>
        <p:spPr>
          <a:xfrm rot="5400000">
            <a:off x="5989638" y="144462"/>
            <a:ext cx="533400" cy="244476"/>
          </a:xfrm>
        </p:spPr>
        <p:txBody>
          <a:bodyPr/>
          <a:lstStyle/>
          <a:p>
            <a:fld id="{389D34F3-C30E-42B3-B3FB-7DE9F1DA43CC}"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3 Veri Yer Tutucusu"/>
          <p:cNvSpPr>
            <a:spLocks noGrp="1"/>
          </p:cNvSpPr>
          <p:nvPr>
            <p:ph type="dt" sz="half" idx="10"/>
          </p:nvPr>
        </p:nvSpPr>
        <p:spPr/>
        <p:txBody>
          <a:bodyPr/>
          <a:lstStyle/>
          <a:p>
            <a:fld id="{807B4F09-1DE7-4177-AC6E-1F76FBF68B7F}" type="datetime1">
              <a:rPr lang="tr-TR" smtClean="0"/>
              <a:pPr/>
              <a:t>23.10.2011</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lstStyle>
            <a:lvl1pPr>
              <a:defRPr>
                <a:solidFill>
                  <a:srgbClr val="FFFFFF"/>
                </a:solidFill>
              </a:defRPr>
            </a:lvl1pPr>
          </a:lstStyle>
          <a:p>
            <a:fld id="{389D34F3-C30E-42B3-B3FB-7DE9F1DA43CC}" type="slidenum">
              <a:rPr lang="tr-TR" smtClean="0"/>
              <a:pPr/>
              <a:t>‹#›</a:t>
            </a:fld>
            <a:endParaRPr lang="tr-TR"/>
          </a:p>
        </p:txBody>
      </p:sp>
      <p:sp>
        <p:nvSpPr>
          <p:cNvPr id="8" name="7 İçerik Yer Tutucusu"/>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2 Metin Yer Tutucusu"/>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6 Dikdörtgen"/>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11 Veri Yer Tutucusu"/>
          <p:cNvSpPr>
            <a:spLocks noGrp="1"/>
          </p:cNvSpPr>
          <p:nvPr>
            <p:ph type="dt" sz="half" idx="10"/>
          </p:nvPr>
        </p:nvSpPr>
        <p:spPr/>
        <p:txBody>
          <a:bodyPr/>
          <a:lstStyle/>
          <a:p>
            <a:fld id="{78F9CE52-BAEF-488F-BD0B-0C57322C9973}" type="datetime1">
              <a:rPr lang="tr-TR" smtClean="0"/>
              <a:pPr/>
              <a:t>23.10.2011</a:t>
            </a:fld>
            <a:endParaRPr lang="tr-TR"/>
          </a:p>
        </p:txBody>
      </p:sp>
      <p:sp>
        <p:nvSpPr>
          <p:cNvPr id="13" name="12 Slayt Numarası Yer Tutucusu"/>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89D34F3-C30E-42B3-B3FB-7DE9F1DA43CC}" type="slidenum">
              <a:rPr lang="tr-TR" smtClean="0"/>
              <a:pPr/>
              <a:t>‹#›</a:t>
            </a:fld>
            <a:endParaRPr lang="tr-TR"/>
          </a:p>
        </p:txBody>
      </p:sp>
      <p:sp>
        <p:nvSpPr>
          <p:cNvPr id="14" name="13 Altbilgi Yer Tutucusu"/>
          <p:cNvSpPr>
            <a:spLocks noGrp="1"/>
          </p:cNvSpPr>
          <p:nvPr>
            <p:ph type="ftr" sz="quarter" idx="12"/>
          </p:nvPr>
        </p:nvSpPr>
        <p:spPr/>
        <p:txBody>
          <a:bodyPr/>
          <a:lstStyle/>
          <a:p>
            <a:r>
              <a:rPr lang="tr-TR" smtClean="0"/>
              <a:t>YZM 403 - Yazılım Proje Yönetimi</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9" name="8 İçerik Yer Tutucusu"/>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7 Veri Yer Tutucusu"/>
          <p:cNvSpPr>
            <a:spLocks noGrp="1"/>
          </p:cNvSpPr>
          <p:nvPr>
            <p:ph type="dt" sz="half" idx="15"/>
          </p:nvPr>
        </p:nvSpPr>
        <p:spPr/>
        <p:txBody>
          <a:bodyPr rtlCol="0"/>
          <a:lstStyle/>
          <a:p>
            <a:fld id="{B3E3471E-E250-4439-9493-55DBC35AF8BC}" type="datetime1">
              <a:rPr lang="tr-TR" smtClean="0"/>
              <a:pPr/>
              <a:t>23.10.2011</a:t>
            </a:fld>
            <a:endParaRPr lang="tr-TR"/>
          </a:p>
        </p:txBody>
      </p:sp>
      <p:sp>
        <p:nvSpPr>
          <p:cNvPr id="10" name="9 Slayt Numarası Yer Tutucusu"/>
          <p:cNvSpPr>
            <a:spLocks noGrp="1"/>
          </p:cNvSpPr>
          <p:nvPr>
            <p:ph type="sldNum" sz="quarter" idx="16"/>
          </p:nvPr>
        </p:nvSpPr>
        <p:spPr/>
        <p:txBody>
          <a:bodyPr rtlCol="0"/>
          <a:lstStyle/>
          <a:p>
            <a:fld id="{389D34F3-C30E-42B3-B3FB-7DE9F1DA43CC}" type="slidenum">
              <a:rPr lang="tr-TR" smtClean="0"/>
              <a:pPr/>
              <a:t>‹#›</a:t>
            </a:fld>
            <a:endParaRPr lang="tr-TR"/>
          </a:p>
        </p:txBody>
      </p:sp>
      <p:sp>
        <p:nvSpPr>
          <p:cNvPr id="12" name="11 Altbilgi Yer Tutucusu"/>
          <p:cNvSpPr>
            <a:spLocks noGrp="1"/>
          </p:cNvSpPr>
          <p:nvPr>
            <p:ph type="ftr" sz="quarter" idx="17"/>
          </p:nvPr>
        </p:nvSpPr>
        <p:spPr/>
        <p:txBody>
          <a:bodyPr rtlCol="0"/>
          <a:lstStyle/>
          <a:p>
            <a:r>
              <a:rPr lang="tr-TR" smtClean="0"/>
              <a:t>YZM 403 - Yazılım Proje Yönetimi</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10 İçerik Yer Tutucusu"/>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9 Veri Yer Tutucusu"/>
          <p:cNvSpPr>
            <a:spLocks noGrp="1"/>
          </p:cNvSpPr>
          <p:nvPr>
            <p:ph type="dt" sz="half" idx="15"/>
          </p:nvPr>
        </p:nvSpPr>
        <p:spPr/>
        <p:txBody>
          <a:bodyPr rtlCol="0"/>
          <a:lstStyle/>
          <a:p>
            <a:fld id="{8EFBE03A-D2C4-4F08-96DC-69543B223A75}" type="datetime1">
              <a:rPr lang="tr-TR" smtClean="0"/>
              <a:pPr/>
              <a:t>23.10.2011</a:t>
            </a:fld>
            <a:endParaRPr lang="tr-TR"/>
          </a:p>
        </p:txBody>
      </p:sp>
      <p:sp>
        <p:nvSpPr>
          <p:cNvPr id="12" name="11 Slayt Numarası Yer Tutucusu"/>
          <p:cNvSpPr>
            <a:spLocks noGrp="1"/>
          </p:cNvSpPr>
          <p:nvPr>
            <p:ph type="sldNum" sz="quarter" idx="16"/>
          </p:nvPr>
        </p:nvSpPr>
        <p:spPr/>
        <p:txBody>
          <a:bodyPr rtlCol="0"/>
          <a:lstStyle/>
          <a:p>
            <a:fld id="{389D34F3-C30E-42B3-B3FB-7DE9F1DA43CC}" type="slidenum">
              <a:rPr lang="tr-TR" smtClean="0"/>
              <a:pPr/>
              <a:t>‹#›</a:t>
            </a:fld>
            <a:endParaRPr lang="tr-TR"/>
          </a:p>
        </p:txBody>
      </p:sp>
      <p:sp>
        <p:nvSpPr>
          <p:cNvPr id="14" name="13 Altbilgi Yer Tutucusu"/>
          <p:cNvSpPr>
            <a:spLocks noGrp="1"/>
          </p:cNvSpPr>
          <p:nvPr>
            <p:ph type="ftr" sz="quarter" idx="17"/>
          </p:nvPr>
        </p:nvSpPr>
        <p:spPr/>
        <p:txBody>
          <a:bodyPr rtlCol="0"/>
          <a:lstStyle/>
          <a:p>
            <a:r>
              <a:rPr lang="tr-TR" smtClean="0"/>
              <a:t>YZM 403 - Yazılım Proje Yönetimi</a:t>
            </a:r>
            <a:endParaRPr lang="tr-TR"/>
          </a:p>
        </p:txBody>
      </p:sp>
      <p:sp>
        <p:nvSpPr>
          <p:cNvPr id="16" name="15 Metin Yer Tutucusu"/>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14 Metin Yer Tutucusu"/>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2292A730-054A-459A-B698-05F2DEB26FD4}" type="datetime1">
              <a:rPr lang="tr-TR" smtClean="0"/>
              <a:pPr/>
              <a:t>23.10.2011</a:t>
            </a:fld>
            <a:endParaRPr lang="tr-TR"/>
          </a:p>
        </p:txBody>
      </p:sp>
      <p:sp>
        <p:nvSpPr>
          <p:cNvPr id="4" name="3 Altbilgi Yer Tutucusu"/>
          <p:cNvSpPr>
            <a:spLocks noGrp="1"/>
          </p:cNvSpPr>
          <p:nvPr>
            <p:ph type="ftr" sz="quarter" idx="11"/>
          </p:nvPr>
        </p:nvSpPr>
        <p:spPr/>
        <p:txBody>
          <a:bodyPr/>
          <a:lstStyle/>
          <a:p>
            <a:r>
              <a:rPr lang="tr-TR" smtClean="0"/>
              <a:t>YZM 403 - Yazılım Proje Yönetimi</a:t>
            </a:r>
            <a:endParaRPr lang="tr-TR"/>
          </a:p>
        </p:txBody>
      </p:sp>
      <p:sp>
        <p:nvSpPr>
          <p:cNvPr id="5" name="4 Slayt Numarası Yer Tutucusu"/>
          <p:cNvSpPr>
            <a:spLocks noGrp="1"/>
          </p:cNvSpPr>
          <p:nvPr>
            <p:ph type="sldNum" sz="quarter" idx="12"/>
          </p:nvPr>
        </p:nvSpPr>
        <p:spPr/>
        <p:txBody>
          <a:bodyPr/>
          <a:lstStyle>
            <a:lvl1pPr>
              <a:defRPr>
                <a:solidFill>
                  <a:srgbClr val="FFFFFF"/>
                </a:solidFill>
              </a:defRPr>
            </a:lvl1pPr>
          </a:lstStyle>
          <a:p>
            <a:fld id="{389D34F3-C30E-42B3-B3FB-7DE9F1DA43CC}"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316E7548-DEC9-4892-93F6-88CACCBE2B27}" type="datetime1">
              <a:rPr lang="tr-TR" smtClean="0"/>
              <a:pPr/>
              <a:t>23.10.2011</a:t>
            </a:fld>
            <a:endParaRPr lang="tr-T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a:xfrm>
            <a:off x="0" y="6248400"/>
            <a:ext cx="533400" cy="381000"/>
          </a:xfrm>
        </p:spPr>
        <p:txBody>
          <a:bodyPr/>
          <a:lstStyle>
            <a:lvl1pPr>
              <a:defRPr>
                <a:solidFill>
                  <a:schemeClr val="tx2"/>
                </a:solidFill>
              </a:defRPr>
            </a:lvl1pPr>
          </a:lstStyle>
          <a:p>
            <a:fld id="{389D34F3-C30E-42B3-B3FB-7DE9F1DA43CC}"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49D0E790-88D4-4195-8935-48A17289FCB7}" type="datetime1">
              <a:rPr lang="tr-TR" smtClean="0"/>
              <a:pPr/>
              <a:t>23.10.2011</a:t>
            </a:fld>
            <a:endParaRPr lang="tr-TR"/>
          </a:p>
        </p:txBody>
      </p:sp>
      <p:sp>
        <p:nvSpPr>
          <p:cNvPr id="6" name="5 Altbilgi Yer Tutucusu"/>
          <p:cNvSpPr>
            <a:spLocks noGrp="1"/>
          </p:cNvSpPr>
          <p:nvPr>
            <p:ph type="ftr" sz="quarter" idx="11"/>
          </p:nvPr>
        </p:nvSpPr>
        <p:spPr/>
        <p:txBody>
          <a:bodyPr/>
          <a:lstStyle/>
          <a:p>
            <a:r>
              <a:rPr lang="tr-TR" smtClean="0"/>
              <a:t>YZM 403 - Yazılım Proje Yönetimi</a:t>
            </a:r>
            <a:endParaRPr lang="tr-TR"/>
          </a:p>
        </p:txBody>
      </p:sp>
      <p:sp>
        <p:nvSpPr>
          <p:cNvPr id="7" name="6 Slayt Numarası Yer Tutucusu"/>
          <p:cNvSpPr>
            <a:spLocks noGrp="1"/>
          </p:cNvSpPr>
          <p:nvPr>
            <p:ph type="sldNum" sz="quarter" idx="12"/>
          </p:nvPr>
        </p:nvSpPr>
        <p:spPr/>
        <p:txBody>
          <a:bodyPr/>
          <a:lstStyle>
            <a:lvl1pPr>
              <a:defRPr>
                <a:solidFill>
                  <a:srgbClr val="FFFFFF"/>
                </a:solidFill>
              </a:defRPr>
            </a:lvl1pPr>
          </a:lstStyle>
          <a:p>
            <a:fld id="{389D34F3-C30E-42B3-B3FB-7DE9F1DA43CC}" type="slidenum">
              <a:rPr lang="tr-TR" smtClean="0"/>
              <a:pPr/>
              <a:t>‹#›</a:t>
            </a:fld>
            <a:endParaRPr lang="tr-TR"/>
          </a:p>
        </p:txBody>
      </p:sp>
      <p:sp>
        <p:nvSpPr>
          <p:cNvPr id="3" name="2 Metin Yer Tutucusu"/>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8 İçerik Yer Tutucusu"/>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3 Metin Yer Tutucusu"/>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7 Dikdörtgen"/>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10 Dikdörtgen"/>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Veri Yer Tutucusu"/>
          <p:cNvSpPr>
            <a:spLocks noGrp="1"/>
          </p:cNvSpPr>
          <p:nvPr>
            <p:ph type="dt" sz="half" idx="10"/>
          </p:nvPr>
        </p:nvSpPr>
        <p:spPr>
          <a:xfrm>
            <a:off x="6248400" y="6248400"/>
            <a:ext cx="2667000" cy="365125"/>
          </a:xfrm>
        </p:spPr>
        <p:txBody>
          <a:bodyPr rtlCol="0"/>
          <a:lstStyle/>
          <a:p>
            <a:fld id="{54B40825-8104-4F81-9FC8-09A7705577B6}" type="datetime1">
              <a:rPr lang="tr-TR" smtClean="0"/>
              <a:pPr/>
              <a:t>23.10.2011</a:t>
            </a:fld>
            <a:endParaRPr lang="tr-TR"/>
          </a:p>
        </p:txBody>
      </p:sp>
      <p:sp>
        <p:nvSpPr>
          <p:cNvPr id="13" name="12 Slayt Numarası Yer Tutucusu"/>
          <p:cNvSpPr>
            <a:spLocks noGrp="1"/>
          </p:cNvSpPr>
          <p:nvPr>
            <p:ph type="sldNum" sz="quarter" idx="11"/>
          </p:nvPr>
        </p:nvSpPr>
        <p:spPr>
          <a:xfrm>
            <a:off x="0" y="4667249"/>
            <a:ext cx="1447800" cy="663578"/>
          </a:xfrm>
        </p:spPr>
        <p:txBody>
          <a:bodyPr rtlCol="0"/>
          <a:lstStyle>
            <a:lvl1pPr>
              <a:defRPr sz="2800"/>
            </a:lvl1pPr>
          </a:lstStyle>
          <a:p>
            <a:fld id="{389D34F3-C30E-42B3-B3FB-7DE9F1DA43CC}" type="slidenum">
              <a:rPr lang="tr-TR" smtClean="0"/>
              <a:pPr/>
              <a:t>‹#›</a:t>
            </a:fld>
            <a:endParaRPr lang="tr-TR"/>
          </a:p>
        </p:txBody>
      </p:sp>
      <p:sp>
        <p:nvSpPr>
          <p:cNvPr id="14" name="13 Altbilgi Yer Tutucusu"/>
          <p:cNvSpPr>
            <a:spLocks noGrp="1"/>
          </p:cNvSpPr>
          <p:nvPr>
            <p:ph type="ftr" sz="quarter" idx="12"/>
          </p:nvPr>
        </p:nvSpPr>
        <p:spPr>
          <a:xfrm>
            <a:off x="1600200" y="6248206"/>
            <a:ext cx="4572000" cy="365125"/>
          </a:xfrm>
        </p:spPr>
        <p:txBody>
          <a:bodyPr rtlCol="0"/>
          <a:lstStyle/>
          <a:p>
            <a:r>
              <a:rPr lang="tr-TR" smtClean="0"/>
              <a:t>YZM 403 - Yazılım Proje Yönetimi</a:t>
            </a:r>
            <a:endParaRPr lang="tr-TR"/>
          </a:p>
        </p:txBody>
      </p:sp>
      <p:sp>
        <p:nvSpPr>
          <p:cNvPr id="3" name="2 Resim Yer Tutucusu"/>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Başlık Yer Tutucusu"/>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EAD7151B-2DC5-4627-8125-9360063274B3}" type="datetime1">
              <a:rPr lang="tr-TR" smtClean="0"/>
              <a:pPr/>
              <a:t>23.10.2011</a:t>
            </a:fld>
            <a:endParaRPr lang="tr-TR"/>
          </a:p>
        </p:txBody>
      </p:sp>
      <p:sp>
        <p:nvSpPr>
          <p:cNvPr id="3" name="2 Altbilgi Yer Tutucusu"/>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tr-TR" smtClean="0"/>
              <a:t>YZM 403 - Yazılım Proje Yönetimi</a:t>
            </a:r>
            <a:endParaRPr lang="tr-TR"/>
          </a:p>
        </p:txBody>
      </p:sp>
      <p:sp>
        <p:nvSpPr>
          <p:cNvPr id="7" name="6 Dikdörtgen"/>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Slayt Numarası Yer Tutucusu"/>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89D34F3-C30E-42B3-B3FB-7DE9F1DA43CC}"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1 Başlık"/>
          <p:cNvSpPr>
            <a:spLocks noGrp="1"/>
          </p:cNvSpPr>
          <p:nvPr>
            <p:ph type="ctrTitle"/>
          </p:nvPr>
        </p:nvSpPr>
        <p:spPr>
          <a:xfrm>
            <a:off x="104775" y="2062146"/>
            <a:ext cx="8929718" cy="1581168"/>
          </a:xfrm>
        </p:spPr>
        <p:txBody>
          <a:bodyPr>
            <a:normAutofit/>
          </a:bodyPr>
          <a:lstStyle/>
          <a:p>
            <a:pPr algn="ctr"/>
            <a:r>
              <a:rPr lang="tr-TR" sz="3600" dirty="0" smtClean="0">
                <a:latin typeface="Times New Roman" pitchFamily="18" charset="0"/>
                <a:cs typeface="Times New Roman" pitchFamily="18" charset="0"/>
              </a:rPr>
              <a:t>            YAZILIM PROJE YÖNETİMİ</a:t>
            </a:r>
            <a:r>
              <a:rPr lang="tr-TR" sz="2400" dirty="0" smtClean="0">
                <a:latin typeface="Segoe Print" pitchFamily="2" charset="0"/>
                <a:cs typeface="Times New Roman" pitchFamily="18" charset="0"/>
              </a:rPr>
              <a:t>(E)</a:t>
            </a:r>
            <a:r>
              <a:rPr lang="tr-TR" sz="2400" dirty="0" smtClean="0">
                <a:latin typeface="Times New Roman" pitchFamily="18" charset="0"/>
                <a:cs typeface="Times New Roman" pitchFamily="18" charset="0"/>
              </a:rPr>
              <a:t/>
            </a:r>
            <a:br>
              <a:rPr lang="tr-TR" sz="2400" dirty="0" smtClean="0">
                <a:latin typeface="Times New Roman" pitchFamily="18" charset="0"/>
                <a:cs typeface="Times New Roman" pitchFamily="18" charset="0"/>
              </a:rPr>
            </a:br>
            <a:r>
              <a:rPr lang="tr-TR" sz="1200" dirty="0" smtClean="0">
                <a:latin typeface="Times New Roman" pitchFamily="18" charset="0"/>
                <a:cs typeface="Times New Roman" pitchFamily="18" charset="0"/>
              </a:rPr>
              <a:t/>
            </a:r>
            <a:br>
              <a:rPr lang="tr-TR" sz="1200" dirty="0" smtClean="0">
                <a:latin typeface="Times New Roman" pitchFamily="18" charset="0"/>
                <a:cs typeface="Times New Roman" pitchFamily="18" charset="0"/>
              </a:rPr>
            </a:br>
            <a:r>
              <a:rPr lang="tr-TR" sz="1800" cap="none" dirty="0" smtClean="0">
                <a:latin typeface="Times New Roman" pitchFamily="18" charset="0"/>
                <a:cs typeface="Times New Roman" pitchFamily="18" charset="0"/>
              </a:rPr>
              <a:t>Öğr. Gör. Dr. Emin BORANDAĞ </a:t>
            </a:r>
            <a:br>
              <a:rPr lang="tr-TR" sz="1800" cap="none" dirty="0" smtClean="0">
                <a:latin typeface="Times New Roman" pitchFamily="18" charset="0"/>
                <a:cs typeface="Times New Roman" pitchFamily="18" charset="0"/>
              </a:rPr>
            </a:br>
            <a:r>
              <a:rPr lang="tr-TR" sz="1800" cap="none" dirty="0" err="1" smtClean="0">
                <a:latin typeface="Times New Roman" pitchFamily="18" charset="0"/>
                <a:cs typeface="Times New Roman" pitchFamily="18" charset="0"/>
              </a:rPr>
              <a:t>eminb</a:t>
            </a:r>
            <a:r>
              <a:rPr lang="tr-TR" sz="1800" cap="none" dirty="0" smtClean="0">
                <a:latin typeface="Times New Roman" pitchFamily="18" charset="0"/>
                <a:cs typeface="Times New Roman" pitchFamily="18" charset="0"/>
              </a:rPr>
              <a:t>@</a:t>
            </a:r>
            <a:r>
              <a:rPr lang="tr-TR" sz="1800" cap="none" dirty="0" err="1" smtClean="0">
                <a:latin typeface="Times New Roman" pitchFamily="18" charset="0"/>
                <a:cs typeface="Times New Roman" pitchFamily="18" charset="0"/>
              </a:rPr>
              <a:t>maltepe</a:t>
            </a:r>
            <a:r>
              <a:rPr lang="tr-TR" sz="1800" cap="none" dirty="0" smtClean="0">
                <a:latin typeface="Times New Roman" pitchFamily="18" charset="0"/>
                <a:cs typeface="Times New Roman" pitchFamily="18" charset="0"/>
              </a:rPr>
              <a:t>.edu.tr</a:t>
            </a:r>
            <a:endParaRPr lang="tr-TR" sz="3600" cap="none" dirty="0">
              <a:latin typeface="Times New Roman" pitchFamily="18" charset="0"/>
              <a:cs typeface="Times New Roman" pitchFamily="18" charset="0"/>
            </a:endParaRPr>
          </a:p>
        </p:txBody>
      </p:sp>
      <p:sp>
        <p:nvSpPr>
          <p:cNvPr id="5" name="2 Alt Başlık"/>
          <p:cNvSpPr>
            <a:spLocks noGrp="1"/>
          </p:cNvSpPr>
          <p:nvPr>
            <p:ph type="subTitle" idx="1"/>
          </p:nvPr>
        </p:nvSpPr>
        <p:spPr>
          <a:xfrm>
            <a:off x="2362200" y="6050037"/>
            <a:ext cx="6705600" cy="685800"/>
          </a:xfrm>
        </p:spPr>
        <p:txBody>
          <a:bodyPr/>
          <a:lstStyle/>
          <a:p>
            <a:pPr algn="ctr"/>
            <a:r>
              <a:rPr lang="tr-TR" dirty="0" smtClean="0"/>
              <a:t>Maltepe Üniversitesi Mühendislik Fakültesi</a:t>
            </a:r>
            <a:endParaRPr lang="tr-TR" dirty="0"/>
          </a:p>
        </p:txBody>
      </p:sp>
      <p:sp>
        <p:nvSpPr>
          <p:cNvPr id="6" name="2 Alt Başlık"/>
          <p:cNvSpPr txBox="1">
            <a:spLocks/>
          </p:cNvSpPr>
          <p:nvPr/>
        </p:nvSpPr>
        <p:spPr>
          <a:xfrm>
            <a:off x="0" y="6072206"/>
            <a:ext cx="2214546" cy="685800"/>
          </a:xfrm>
          <a:prstGeom prst="rect">
            <a:avLst/>
          </a:prstGeom>
        </p:spPr>
        <p:txBody>
          <a:bodyPr vert="horz" anchor="ctr">
            <a:normAutofit/>
          </a:bodyPr>
          <a:lstStyle/>
          <a:p>
            <a:pPr marL="0" marR="0" lvl="0" indent="0" algn="ctr" defTabSz="914400" rtl="0" eaLnBrk="1" fontAlgn="auto" latinLnBrk="0" hangingPunct="1">
              <a:lnSpc>
                <a:spcPct val="100000"/>
              </a:lnSpc>
              <a:spcBef>
                <a:spcPts val="700"/>
              </a:spcBef>
              <a:spcAft>
                <a:spcPts val="0"/>
              </a:spcAft>
              <a:buClr>
                <a:schemeClr val="accent2"/>
              </a:buClr>
              <a:buSzPct val="60000"/>
              <a:buFont typeface="Wingdings"/>
              <a:buNone/>
              <a:tabLst/>
              <a:defRPr/>
            </a:pPr>
            <a:r>
              <a:rPr lang="tr-TR" sz="2600" dirty="0" smtClean="0">
                <a:solidFill>
                  <a:srgbClr val="FFFFFF"/>
                </a:solidFill>
              </a:rPr>
              <a:t>YZM 403</a:t>
            </a:r>
            <a:endParaRPr kumimoji="0" lang="tr-TR" sz="26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Proje Planlamaya Giriş  </a:t>
            </a:r>
            <a:r>
              <a:rPr lang="tr-TR" sz="2000" dirty="0" smtClean="0">
                <a:latin typeface="Times New Roman" pitchFamily="18" charset="0"/>
                <a:cs typeface="Times New Roman" pitchFamily="18" charset="0"/>
              </a:rPr>
              <a:t>(devam…)</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10</a:t>
            </a:fld>
            <a:endParaRPr lang="tr-TR"/>
          </a:p>
        </p:txBody>
      </p:sp>
      <p:graphicFrame>
        <p:nvGraphicFramePr>
          <p:cNvPr id="7" name="6 Tablo"/>
          <p:cNvGraphicFramePr>
            <a:graphicFrameLocks noGrp="1"/>
          </p:cNvGraphicFramePr>
          <p:nvPr/>
        </p:nvGraphicFramePr>
        <p:xfrm>
          <a:off x="584264" y="1618921"/>
          <a:ext cx="7992888" cy="3839177"/>
        </p:xfrm>
        <a:graphic>
          <a:graphicData uri="http://schemas.openxmlformats.org/drawingml/2006/table">
            <a:tbl>
              <a:tblPr firstRow="1" bandRow="1">
                <a:tableStyleId>{5C22544A-7EE6-4342-B048-85BDC9FD1C3A}</a:tableStyleId>
              </a:tblPr>
              <a:tblGrid>
                <a:gridCol w="792089"/>
                <a:gridCol w="7200799"/>
              </a:tblGrid>
              <a:tr h="347657">
                <a:tc>
                  <a:txBody>
                    <a:bodyPr/>
                    <a:lstStyle/>
                    <a:p>
                      <a:pPr algn="ctr"/>
                      <a:r>
                        <a:rPr lang="tr-TR" dirty="0" smtClean="0"/>
                        <a:t>Adım</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tr-TR" dirty="0" smtClean="0"/>
                        <a:t>Adım İçersindeki Aktiviteler</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042972">
                <a:tc>
                  <a:txBody>
                    <a:bodyPr/>
                    <a:lstStyle/>
                    <a:p>
                      <a:pPr algn="ctr"/>
                      <a:r>
                        <a:rPr lang="tr-TR" dirty="0" smtClean="0"/>
                        <a:t>6</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t>İşlem</a:t>
                      </a:r>
                      <a:r>
                        <a:rPr lang="tr-TR" baseline="0" dirty="0" smtClean="0"/>
                        <a:t> Risklerinin Belirlenmesi</a:t>
                      </a:r>
                    </a:p>
                    <a:p>
                      <a:r>
                        <a:rPr lang="tr-TR" sz="1600" dirty="0" smtClean="0"/>
                        <a:t>6.1.</a:t>
                      </a:r>
                      <a:r>
                        <a:rPr lang="tr-TR" sz="1600" baseline="0" dirty="0" smtClean="0"/>
                        <a:t> İşlem-tabanlı riskler nicel olarak belirlenir. </a:t>
                      </a:r>
                    </a:p>
                    <a:p>
                      <a:r>
                        <a:rPr lang="tr-TR" sz="1600" baseline="0" dirty="0" smtClean="0"/>
                        <a:t>6.2. Risk azaltma planı yapılır.</a:t>
                      </a:r>
                    </a:p>
                    <a:p>
                      <a:r>
                        <a:rPr lang="tr-TR" sz="1600" baseline="0" dirty="0" smtClean="0"/>
                        <a:t>6.3. Riskler dikkate alınarak tahmin yapılır ve planlar uyarlanır.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11200">
                <a:tc>
                  <a:txBody>
                    <a:bodyPr/>
                    <a:lstStyle/>
                    <a:p>
                      <a:pPr algn="ctr"/>
                      <a:r>
                        <a:rPr lang="tr-TR" dirty="0" smtClean="0"/>
                        <a:t>7</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t>Kaynakların Tahsisi</a:t>
                      </a:r>
                      <a:endParaRPr lang="tr-TR" baseline="0" dirty="0" smtClean="0"/>
                    </a:p>
                    <a:p>
                      <a:r>
                        <a:rPr lang="tr-TR" sz="1600" baseline="0" dirty="0" smtClean="0"/>
                        <a:t>7.1. Kaynaklar belirlenir ve tahsis edilir.</a:t>
                      </a:r>
                    </a:p>
                    <a:p>
                      <a:r>
                        <a:rPr lang="tr-TR" sz="1600" baseline="0" dirty="0" smtClean="0"/>
                        <a:t>7.2. Kaynak kısıtları dikkate alınarak tahminler yapılır ve planlar düzenlenir.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11200">
                <a:tc>
                  <a:txBody>
                    <a:bodyPr/>
                    <a:lstStyle/>
                    <a:p>
                      <a:pPr algn="ctr"/>
                      <a:r>
                        <a:rPr lang="tr-TR" dirty="0" smtClean="0"/>
                        <a:t>8</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baseline="0" dirty="0" smtClean="0"/>
                        <a:t>Planın Gözden Geçirilmesi</a:t>
                      </a:r>
                    </a:p>
                    <a:p>
                      <a:r>
                        <a:rPr lang="tr-TR" sz="1600" baseline="0" dirty="0" smtClean="0"/>
                        <a:t>8.1. Proje planının kalitesi gözden geçirilir.</a:t>
                      </a:r>
                    </a:p>
                    <a:p>
                      <a:r>
                        <a:rPr lang="tr-TR" sz="1600" baseline="0" dirty="0" smtClean="0"/>
                        <a:t>8.2. Planlar dokümante edilir ve anlaşma sağlanır.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9257">
                <a:tc>
                  <a:txBody>
                    <a:bodyPr/>
                    <a:lstStyle/>
                    <a:p>
                      <a:pPr algn="ctr"/>
                      <a:r>
                        <a:rPr lang="tr-TR" dirty="0" smtClean="0"/>
                        <a:t>9/10</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baseline="0" dirty="0" smtClean="0"/>
                        <a:t>Planın Gerçekleştirilmesi</a:t>
                      </a:r>
                    </a:p>
                    <a:p>
                      <a:r>
                        <a:rPr lang="tr-TR" sz="1600" baseline="0" dirty="0" smtClean="0"/>
                        <a:t>Düşük seviyede planlama sürecinin tekrarlanması gerekebilir.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000" dirty="0" smtClean="0">
                <a:solidFill>
                  <a:srgbClr val="FF0000"/>
                </a:solidFill>
                <a:effectLst>
                  <a:outerShdw blurRad="38100" dist="38100" dir="2700000" algn="tl">
                    <a:srgbClr val="000000">
                      <a:alpha val="43137"/>
                    </a:srgbClr>
                  </a:outerShdw>
                </a:effectLst>
              </a:rPr>
              <a:t>1. Adım: Proje Kapsam ve Hedeflerini Belirleme</a:t>
            </a:r>
            <a:endParaRPr lang="tr-TR" sz="3000" dirty="0">
              <a:solidFill>
                <a:srgbClr val="FF0000"/>
              </a:solidFill>
              <a:effectLst>
                <a:outerShdw blurRad="38100" dist="38100" dir="2700000" algn="tl">
                  <a:srgbClr val="000000">
                    <a:alpha val="43137"/>
                  </a:srgbClr>
                </a:outerShdw>
              </a:effectLst>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11</a:t>
            </a:fld>
            <a:endParaRPr lang="tr-TR"/>
          </a:p>
        </p:txBody>
      </p:sp>
      <p:sp>
        <p:nvSpPr>
          <p:cNvPr id="5" name="4 İçerik Yer Tutucusu"/>
          <p:cNvSpPr>
            <a:spLocks noGrp="1"/>
          </p:cNvSpPr>
          <p:nvPr>
            <p:ph sz="quarter" idx="1"/>
          </p:nvPr>
        </p:nvSpPr>
        <p:spPr>
          <a:xfrm>
            <a:off x="612648" y="1600200"/>
            <a:ext cx="8153400" cy="4686320"/>
          </a:xfrm>
        </p:spPr>
        <p:txBody>
          <a:bodyPr>
            <a:normAutofit/>
          </a:bodyPr>
          <a:lstStyle/>
          <a:p>
            <a:pPr marL="0" indent="0" algn="just">
              <a:buNone/>
            </a:pPr>
            <a:r>
              <a:rPr lang="tr-TR" sz="2100" dirty="0" smtClean="0"/>
              <a:t>1.1. Hedefler ve bu hedeflerin karşılanmasına yönelik ölçütler belirlenir.</a:t>
            </a:r>
          </a:p>
          <a:p>
            <a:pPr marL="723900" indent="-273050" algn="just">
              <a:buSzPct val="100000"/>
              <a:buFont typeface="Arial" pitchFamily="34" charset="0"/>
              <a:buChar char="•"/>
            </a:pPr>
            <a:r>
              <a:rPr lang="tr-TR" sz="2100" dirty="0" smtClean="0"/>
              <a:t>Başarılı olup olmadığımızı nasıl bileceğiz?</a:t>
            </a:r>
          </a:p>
          <a:p>
            <a:pPr marL="723900" indent="-273050" algn="just">
              <a:buSzPct val="100000"/>
              <a:buNone/>
            </a:pPr>
            <a:endParaRPr lang="tr-TR" sz="300" dirty="0" smtClean="0"/>
          </a:p>
          <a:p>
            <a:pPr marL="0" indent="0" algn="just">
              <a:buNone/>
            </a:pPr>
            <a:r>
              <a:rPr lang="tr-TR" sz="2100" dirty="0" smtClean="0"/>
              <a:t>1.2. Proje otoritesi oluşturulur.</a:t>
            </a:r>
          </a:p>
          <a:p>
            <a:pPr marL="723900" indent="-273050" algn="just">
              <a:buSzPct val="100000"/>
              <a:buFont typeface="Arial" pitchFamily="34" charset="0"/>
              <a:buChar char="•"/>
            </a:pPr>
            <a:r>
              <a:rPr lang="tr-TR" sz="2100" dirty="0" smtClean="0"/>
              <a:t>Patron kim?</a:t>
            </a:r>
          </a:p>
          <a:p>
            <a:pPr marL="723900" indent="-273050" algn="just">
              <a:buSzPct val="100000"/>
              <a:buNone/>
            </a:pPr>
            <a:endParaRPr lang="tr-TR" sz="300" dirty="0" smtClean="0"/>
          </a:p>
          <a:p>
            <a:pPr marL="0" indent="0" algn="just">
              <a:buNone/>
            </a:pPr>
            <a:r>
              <a:rPr lang="tr-TR" sz="2100" dirty="0" smtClean="0"/>
              <a:t>1.3. Kurumsal paydaşlar belirlenir.</a:t>
            </a:r>
          </a:p>
          <a:p>
            <a:pPr marL="723900" indent="-273050" algn="just">
              <a:buSzPct val="100000"/>
              <a:buFont typeface="Arial" pitchFamily="34" charset="0"/>
              <a:buChar char="•"/>
            </a:pPr>
            <a:r>
              <a:rPr lang="tr-TR" sz="2100" dirty="0" smtClean="0"/>
              <a:t>Projeye kim dahil olacak?</a:t>
            </a:r>
          </a:p>
          <a:p>
            <a:pPr marL="723900" indent="-273050" algn="just">
              <a:buSzPct val="100000"/>
              <a:buNone/>
            </a:pPr>
            <a:endParaRPr lang="tr-TR" sz="300" dirty="0" smtClean="0"/>
          </a:p>
          <a:p>
            <a:pPr marL="0" indent="0" algn="just">
              <a:buNone/>
            </a:pPr>
            <a:r>
              <a:rPr lang="tr-TR" sz="2100" dirty="0" smtClean="0"/>
              <a:t>1.4. Kurumsal paydaş analizi ışığında hedefler düzenlenir.</a:t>
            </a:r>
          </a:p>
          <a:p>
            <a:pPr marL="723900" indent="-273050" algn="just">
              <a:buSzPct val="100000"/>
              <a:buFont typeface="Arial" pitchFamily="34" charset="0"/>
              <a:buChar char="•"/>
            </a:pPr>
            <a:r>
              <a:rPr lang="tr-TR" sz="2100" dirty="0" smtClean="0"/>
              <a:t>Kurumsal paydaşları kazanmak için yapılması gerekenler nelerdir?</a:t>
            </a:r>
          </a:p>
          <a:p>
            <a:pPr marL="723900" indent="-273050" algn="just">
              <a:buSzPct val="100000"/>
              <a:buNone/>
            </a:pPr>
            <a:endParaRPr lang="tr-TR" sz="300" dirty="0" smtClean="0"/>
          </a:p>
          <a:p>
            <a:pPr marL="0" indent="0" algn="just">
              <a:buNone/>
            </a:pPr>
            <a:r>
              <a:rPr lang="tr-TR" sz="2100" dirty="0" smtClean="0"/>
              <a:t>1.5. Tüm taraflar arasında iletişim yöntemleri oluşturulur.</a:t>
            </a:r>
          </a:p>
          <a:p>
            <a:pPr marL="723900" indent="-273050" algn="just">
              <a:buSzPct val="100000"/>
              <a:buFont typeface="Arial" pitchFamily="34" charset="0"/>
              <a:buChar char="•"/>
            </a:pPr>
            <a:r>
              <a:rPr lang="tr-TR" sz="2100" dirty="0" smtClean="0"/>
              <a:t>Temas halinde nasıl olacağız?</a:t>
            </a:r>
          </a:p>
          <a:p>
            <a:endParaRPr lang="tr-TR" sz="21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000" dirty="0" smtClean="0">
                <a:solidFill>
                  <a:srgbClr val="FF0000"/>
                </a:solidFill>
                <a:effectLst>
                  <a:outerShdw blurRad="38100" dist="38100" dir="2700000" algn="tl">
                    <a:srgbClr val="000000">
                      <a:alpha val="43137"/>
                    </a:srgbClr>
                  </a:outerShdw>
                </a:effectLst>
              </a:rPr>
              <a:t>2. Adım: Proje Altyapısını Belirleme</a:t>
            </a:r>
            <a:endParaRPr lang="tr-TR" sz="3000" dirty="0">
              <a:solidFill>
                <a:srgbClr val="FF0000"/>
              </a:solidFill>
              <a:effectLst>
                <a:outerShdw blurRad="38100" dist="38100" dir="2700000" algn="tl">
                  <a:srgbClr val="000000">
                    <a:alpha val="43137"/>
                  </a:srgbClr>
                </a:outerShdw>
              </a:effectLst>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12</a:t>
            </a:fld>
            <a:endParaRPr lang="tr-TR"/>
          </a:p>
        </p:txBody>
      </p:sp>
      <p:sp>
        <p:nvSpPr>
          <p:cNvPr id="5" name="4 İçerik Yer Tutucusu"/>
          <p:cNvSpPr>
            <a:spLocks noGrp="1"/>
          </p:cNvSpPr>
          <p:nvPr>
            <p:ph sz="quarter" idx="1"/>
          </p:nvPr>
        </p:nvSpPr>
        <p:spPr/>
        <p:txBody>
          <a:bodyPr>
            <a:normAutofit/>
          </a:bodyPr>
          <a:lstStyle/>
          <a:p>
            <a:pPr marL="0" indent="0" algn="just">
              <a:buNone/>
            </a:pPr>
            <a:r>
              <a:rPr lang="tr-TR" sz="2100" dirty="0" smtClean="0"/>
              <a:t>2.1. Proje ile stratejik planlama arasında ilişki oluşturulur.</a:t>
            </a:r>
          </a:p>
          <a:p>
            <a:pPr marL="723900" indent="-273050" algn="just">
              <a:buSzPct val="100000"/>
              <a:buFont typeface="Arial" pitchFamily="34" charset="0"/>
              <a:buChar char="•"/>
            </a:pPr>
            <a:r>
              <a:rPr lang="tr-TR" sz="2100" dirty="0" smtClean="0"/>
              <a:t>Proje neden istenmektedir?</a:t>
            </a:r>
          </a:p>
          <a:p>
            <a:pPr marL="723900" indent="-273050" algn="just">
              <a:buSzPct val="100000"/>
              <a:buNone/>
            </a:pPr>
            <a:endParaRPr lang="tr-TR" sz="500" dirty="0" smtClean="0"/>
          </a:p>
          <a:p>
            <a:pPr marL="0" indent="0" algn="just">
              <a:buNone/>
            </a:pPr>
            <a:r>
              <a:rPr lang="tr-TR" sz="2100" dirty="0" smtClean="0"/>
              <a:t>2.2. Kurulum standartları ile prosedürleri belirlenir.</a:t>
            </a:r>
          </a:p>
          <a:p>
            <a:pPr marL="723900" indent="-273050" algn="just">
              <a:buSzPct val="100000"/>
              <a:buFont typeface="Arial" pitchFamily="34" charset="0"/>
              <a:buChar char="•"/>
            </a:pPr>
            <a:r>
              <a:rPr lang="tr-TR" sz="2100" dirty="0" smtClean="0"/>
              <a:t>Hangi standartları takip etmemiz gerekir?</a:t>
            </a:r>
          </a:p>
          <a:p>
            <a:pPr marL="723900" indent="-273050" algn="just">
              <a:buSzPct val="100000"/>
              <a:buNone/>
            </a:pPr>
            <a:endParaRPr lang="tr-TR" sz="500" dirty="0" smtClean="0"/>
          </a:p>
          <a:p>
            <a:pPr marL="0" indent="0" algn="just">
              <a:buNone/>
            </a:pPr>
            <a:r>
              <a:rPr lang="tr-TR" sz="2100" dirty="0" smtClean="0"/>
              <a:t>2.3. Proje ekibi belirlenir.</a:t>
            </a:r>
          </a:p>
          <a:p>
            <a:pPr marL="723900" indent="-273050" algn="just">
              <a:buSzPct val="100000"/>
              <a:buFont typeface="Arial" pitchFamily="34" charset="0"/>
              <a:buChar char="•"/>
            </a:pPr>
            <a:r>
              <a:rPr lang="tr-TR" sz="2100" dirty="0" smtClean="0"/>
              <a:t>Kim nerede görevlendirilecek?</a:t>
            </a:r>
          </a:p>
          <a:p>
            <a:pPr>
              <a:buNone/>
            </a:pPr>
            <a:endParaRPr lang="tr-TR" sz="21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000" dirty="0" smtClean="0">
                <a:solidFill>
                  <a:srgbClr val="FF0000"/>
                </a:solidFill>
                <a:effectLst>
                  <a:outerShdw blurRad="38100" dist="38100" dir="2700000" algn="tl">
                    <a:srgbClr val="000000">
                      <a:alpha val="43137"/>
                    </a:srgbClr>
                  </a:outerShdw>
                </a:effectLst>
              </a:rPr>
              <a:t>3. Adım: Proje Karakteristiklerinin Analiz Edilmesi</a:t>
            </a:r>
            <a:endParaRPr lang="tr-TR" sz="3000" dirty="0">
              <a:solidFill>
                <a:srgbClr val="FF0000"/>
              </a:solidFill>
              <a:effectLst>
                <a:outerShdw blurRad="38100" dist="38100" dir="2700000" algn="tl">
                  <a:srgbClr val="000000">
                    <a:alpha val="43137"/>
                  </a:srgbClr>
                </a:outerShdw>
              </a:effectLst>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13</a:t>
            </a:fld>
            <a:endParaRPr lang="tr-TR"/>
          </a:p>
        </p:txBody>
      </p:sp>
      <p:sp>
        <p:nvSpPr>
          <p:cNvPr id="5" name="4 İçerik Yer Tutucusu"/>
          <p:cNvSpPr>
            <a:spLocks noGrp="1"/>
          </p:cNvSpPr>
          <p:nvPr>
            <p:ph sz="quarter" idx="1"/>
          </p:nvPr>
        </p:nvSpPr>
        <p:spPr/>
        <p:txBody>
          <a:bodyPr>
            <a:normAutofit/>
          </a:bodyPr>
          <a:lstStyle/>
          <a:p>
            <a:pPr marL="0" indent="0" algn="just">
              <a:buNone/>
            </a:pPr>
            <a:r>
              <a:rPr lang="tr-TR" sz="2100" dirty="0" smtClean="0"/>
              <a:t>3.1. Proje hedef ya da ürün tabanlı olarak ayırt edilir.</a:t>
            </a:r>
          </a:p>
          <a:p>
            <a:pPr marL="723900" indent="-273050" algn="just">
              <a:buSzPct val="100000"/>
              <a:buFont typeface="Arial" pitchFamily="34" charset="0"/>
              <a:buChar char="•"/>
            </a:pPr>
            <a:r>
              <a:rPr lang="tr-TR" sz="2100" dirty="0" smtClean="0"/>
              <a:t>Başarıya ulaşmanın birden fazla yolu var mı?</a:t>
            </a:r>
          </a:p>
          <a:p>
            <a:pPr marL="723900" indent="-273050" algn="just">
              <a:buSzPct val="100000"/>
              <a:buNone/>
            </a:pPr>
            <a:endParaRPr lang="tr-TR" sz="500" dirty="0" smtClean="0"/>
          </a:p>
          <a:p>
            <a:pPr marL="0" indent="0" algn="just">
              <a:buNone/>
            </a:pPr>
            <a:r>
              <a:rPr lang="tr-TR" sz="2100" dirty="0" smtClean="0"/>
              <a:t>3.2. Diğer proje karakteristikleri analiz edilir.</a:t>
            </a:r>
          </a:p>
          <a:p>
            <a:pPr marL="723900" indent="-273050" algn="just">
              <a:buSzPct val="100000"/>
              <a:buFont typeface="Arial" pitchFamily="34" charset="0"/>
              <a:buChar char="•"/>
            </a:pPr>
            <a:r>
              <a:rPr lang="tr-TR" sz="2100" dirty="0" smtClean="0"/>
              <a:t>Bu projeyi diğer projelerden ayıran fark nedir?</a:t>
            </a:r>
          </a:p>
          <a:p>
            <a:pPr marL="723900" indent="-273050" algn="just">
              <a:buSzPct val="100000"/>
              <a:buNone/>
            </a:pPr>
            <a:endParaRPr lang="tr-TR" sz="500" dirty="0" smtClean="0"/>
          </a:p>
          <a:p>
            <a:pPr marL="0" indent="0" algn="just">
              <a:buNone/>
            </a:pPr>
            <a:r>
              <a:rPr lang="tr-TR" sz="2100" dirty="0" smtClean="0"/>
              <a:t>3.3. Yüksek-seviyeli proje riskleri belirlenir.</a:t>
            </a:r>
          </a:p>
          <a:p>
            <a:pPr marL="723900" indent="-273050" algn="just">
              <a:buSzPct val="100000"/>
              <a:buFont typeface="Arial" pitchFamily="34" charset="0"/>
              <a:buChar char="•"/>
            </a:pPr>
            <a:r>
              <a:rPr lang="tr-TR" sz="2100" dirty="0" smtClean="0"/>
              <a:t>Proje süresince ne ters gidebilir?</a:t>
            </a:r>
          </a:p>
          <a:p>
            <a:pPr marL="723900" indent="-273050" algn="just">
              <a:buSzPct val="100000"/>
              <a:buFont typeface="Arial" pitchFamily="34" charset="0"/>
              <a:buChar char="•"/>
            </a:pPr>
            <a:r>
              <a:rPr lang="tr-TR" sz="2100" dirty="0" smtClean="0"/>
              <a:t>Riski önlemek ne yapılabilir?</a:t>
            </a:r>
          </a:p>
          <a:p>
            <a:pPr marL="723900" indent="-273050" algn="just">
              <a:buSzPct val="100000"/>
              <a:buNone/>
            </a:pPr>
            <a:endParaRPr lang="tr-TR" sz="500" dirty="0" smtClean="0"/>
          </a:p>
          <a:p>
            <a:pPr>
              <a:buNone/>
            </a:pPr>
            <a:r>
              <a:rPr lang="tr-TR" sz="2100" dirty="0" smtClean="0"/>
              <a:t>3.4. Uygulama ile ilgili kullanıcı gereksinimleri dikkate alınır.</a:t>
            </a:r>
          </a:p>
          <a:p>
            <a:pPr>
              <a:buNone/>
            </a:pPr>
            <a:endParaRPr lang="tr-TR" sz="21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000" dirty="0" smtClean="0">
                <a:solidFill>
                  <a:srgbClr val="FF0000"/>
                </a:solidFill>
                <a:effectLst>
                  <a:outerShdw blurRad="38100" dist="38100" dir="2700000" algn="tl">
                    <a:srgbClr val="000000">
                      <a:alpha val="43137"/>
                    </a:srgbClr>
                  </a:outerShdw>
                </a:effectLst>
              </a:rPr>
              <a:t>3. Adım: Proje Karakteristiklerinin Analiz Edilmesi</a:t>
            </a:r>
            <a:endParaRPr lang="tr-TR" sz="3000" dirty="0">
              <a:solidFill>
                <a:srgbClr val="FF0000"/>
              </a:solidFill>
              <a:effectLst>
                <a:outerShdw blurRad="38100" dist="38100" dir="2700000" algn="tl">
                  <a:srgbClr val="000000">
                    <a:alpha val="43137"/>
                  </a:srgbClr>
                </a:outerShdw>
              </a:effectLst>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14</a:t>
            </a:fld>
            <a:endParaRPr lang="tr-TR"/>
          </a:p>
        </p:txBody>
      </p:sp>
      <p:sp>
        <p:nvSpPr>
          <p:cNvPr id="5" name="4 İçerik Yer Tutucusu"/>
          <p:cNvSpPr>
            <a:spLocks noGrp="1"/>
          </p:cNvSpPr>
          <p:nvPr>
            <p:ph sz="quarter" idx="1"/>
          </p:nvPr>
        </p:nvSpPr>
        <p:spPr>
          <a:xfrm>
            <a:off x="612648" y="1600200"/>
            <a:ext cx="7991800" cy="4495800"/>
          </a:xfrm>
        </p:spPr>
        <p:txBody>
          <a:bodyPr>
            <a:normAutofit/>
          </a:bodyPr>
          <a:lstStyle/>
          <a:p>
            <a:pPr>
              <a:buNone/>
            </a:pPr>
            <a:r>
              <a:rPr lang="tr-TR" sz="2100" dirty="0" smtClean="0"/>
              <a:t>3.5. Genel yaşam döngü yaklaşımı seçilir.</a:t>
            </a:r>
          </a:p>
          <a:p>
            <a:pPr marL="723900" lvl="1" indent="-273050">
              <a:spcBef>
                <a:spcPts val="700"/>
              </a:spcBef>
              <a:buClr>
                <a:schemeClr val="accent2"/>
              </a:buClr>
              <a:buSzPct val="100000"/>
              <a:buFont typeface="Arial" pitchFamily="34" charset="0"/>
              <a:buChar char="•"/>
            </a:pPr>
            <a:r>
              <a:rPr lang="tr-TR" sz="2100" dirty="0" smtClean="0"/>
              <a:t>W</a:t>
            </a:r>
            <a:r>
              <a:rPr lang="en-US" sz="2100" dirty="0" err="1" smtClean="0"/>
              <a:t>aterfall</a:t>
            </a:r>
            <a:r>
              <a:rPr lang="tr-TR" sz="2100" dirty="0" smtClean="0"/>
              <a:t> Yaşam Döngü Modeli</a:t>
            </a:r>
            <a:r>
              <a:rPr lang="en-US" sz="2100" dirty="0" smtClean="0"/>
              <a:t>? </a:t>
            </a:r>
            <a:endParaRPr lang="tr-TR" sz="2100" dirty="0" smtClean="0"/>
          </a:p>
          <a:p>
            <a:pPr marL="723900" lvl="1" indent="-273050">
              <a:spcBef>
                <a:spcPts val="700"/>
              </a:spcBef>
              <a:buClr>
                <a:schemeClr val="accent2"/>
              </a:buClr>
              <a:buSzPct val="100000"/>
              <a:buFont typeface="Arial" pitchFamily="34" charset="0"/>
              <a:buChar char="•"/>
            </a:pPr>
            <a:r>
              <a:rPr lang="tr-TR" sz="2100" dirty="0" err="1" smtClean="0"/>
              <a:t>Iterative</a:t>
            </a:r>
            <a:r>
              <a:rPr lang="tr-TR" sz="2100" dirty="0" smtClean="0"/>
              <a:t>-</a:t>
            </a:r>
            <a:r>
              <a:rPr lang="tr-TR" sz="2100" dirty="0" err="1" smtClean="0"/>
              <a:t>and</a:t>
            </a:r>
            <a:r>
              <a:rPr lang="tr-TR" sz="2100" dirty="0" smtClean="0"/>
              <a:t>-</a:t>
            </a:r>
            <a:r>
              <a:rPr lang="en-US" sz="2100" dirty="0" smtClean="0"/>
              <a:t>Increment</a:t>
            </a:r>
            <a:r>
              <a:rPr lang="tr-TR" sz="2100" dirty="0" smtClean="0"/>
              <a:t>al Yaşam Döngü Modeli</a:t>
            </a:r>
            <a:r>
              <a:rPr lang="en-US" sz="2100" dirty="0" smtClean="0"/>
              <a:t>? </a:t>
            </a:r>
            <a:endParaRPr lang="tr-TR" sz="2100" dirty="0" smtClean="0"/>
          </a:p>
          <a:p>
            <a:pPr marL="723900" lvl="1" indent="-273050">
              <a:spcBef>
                <a:spcPts val="700"/>
              </a:spcBef>
              <a:buClr>
                <a:schemeClr val="accent2"/>
              </a:buClr>
              <a:buSzPct val="100000"/>
              <a:buFont typeface="Arial" pitchFamily="34" charset="0"/>
              <a:buChar char="•"/>
            </a:pPr>
            <a:r>
              <a:rPr lang="tr-TR" sz="2100" dirty="0" err="1" smtClean="0"/>
              <a:t>Rapid</a:t>
            </a:r>
            <a:r>
              <a:rPr lang="tr-TR" sz="2100" dirty="0" smtClean="0"/>
              <a:t>-P</a:t>
            </a:r>
            <a:r>
              <a:rPr lang="en-US" sz="2100" dirty="0" err="1" smtClean="0"/>
              <a:t>rototypes</a:t>
            </a:r>
            <a:r>
              <a:rPr lang="tr-TR" sz="2100" dirty="0" smtClean="0"/>
              <a:t> Yaşam Döngü Modeli</a:t>
            </a:r>
            <a:r>
              <a:rPr lang="en-US" sz="2100" dirty="0" smtClean="0"/>
              <a:t>?</a:t>
            </a:r>
            <a:endParaRPr lang="tr-TR" sz="2100" dirty="0" smtClean="0"/>
          </a:p>
          <a:p>
            <a:pPr marL="723900" lvl="1" indent="-273050">
              <a:spcBef>
                <a:spcPts val="700"/>
              </a:spcBef>
              <a:buClr>
                <a:schemeClr val="accent2"/>
              </a:buClr>
              <a:buSzPct val="100000"/>
              <a:buNone/>
            </a:pPr>
            <a:endParaRPr lang="en-US" sz="500" dirty="0" smtClean="0"/>
          </a:p>
          <a:p>
            <a:pPr>
              <a:buNone/>
            </a:pPr>
            <a:r>
              <a:rPr lang="tr-TR" sz="2100" dirty="0" smtClean="0"/>
              <a:t>3.6. Kaynak kestirimlerinin tamamı gözden geçirilir.</a:t>
            </a:r>
          </a:p>
          <a:p>
            <a:pPr marL="723900" indent="-273050">
              <a:buSzPct val="100000"/>
              <a:buFont typeface="Arial" pitchFamily="34" charset="0"/>
              <a:buChar char="•"/>
            </a:pPr>
            <a:r>
              <a:rPr lang="tr-TR" sz="2100" dirty="0" smtClean="0"/>
              <a:t>Proje sürecinde meydana gelebilecek artışın maliyeti nedir?</a:t>
            </a:r>
            <a:endParaRPr lang="tr-TR" sz="2100" dirty="0" smtClean="0">
              <a:latin typeface="Times New Roman" pitchFamily="18" charset="0"/>
              <a:cs typeface="Times New Roman" pitchFamily="18" charset="0"/>
            </a:endParaRPr>
          </a:p>
          <a:p>
            <a:pPr>
              <a:buNone/>
            </a:pPr>
            <a:endParaRPr lang="tr-TR" sz="2100" dirty="0" smtClean="0"/>
          </a:p>
          <a:p>
            <a:pPr>
              <a:buNone/>
            </a:pPr>
            <a:endParaRPr lang="tr-TR" sz="21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000" dirty="0" smtClean="0">
                <a:solidFill>
                  <a:srgbClr val="FF0000"/>
                </a:solidFill>
                <a:effectLst>
                  <a:outerShdw blurRad="38100" dist="38100" dir="2700000" algn="tl">
                    <a:srgbClr val="000000">
                      <a:alpha val="43137"/>
                    </a:srgbClr>
                  </a:outerShdw>
                </a:effectLst>
              </a:rPr>
              <a:t>4. Adım: Proje İşlemleri ve Ürünlerini Belirleme</a:t>
            </a:r>
            <a:endParaRPr lang="tr-TR" sz="3000" dirty="0">
              <a:solidFill>
                <a:srgbClr val="FF0000"/>
              </a:solidFill>
              <a:effectLst>
                <a:outerShdw blurRad="38100" dist="38100" dir="2700000" algn="tl">
                  <a:srgbClr val="000000">
                    <a:alpha val="43137"/>
                  </a:srgbClr>
                </a:outerShdw>
              </a:effectLst>
            </a:endParaRPr>
          </a:p>
        </p:txBody>
      </p:sp>
      <p:sp>
        <p:nvSpPr>
          <p:cNvPr id="3" name="2 Altbilgi Yer Tutucusu"/>
          <p:cNvSpPr>
            <a:spLocks noGrp="1"/>
          </p:cNvSpPr>
          <p:nvPr>
            <p:ph type="ftr" sz="quarter" idx="11"/>
          </p:nvPr>
        </p:nvSpPr>
        <p:spPr/>
        <p:txBody>
          <a:bodyPr/>
          <a:lstStyle/>
          <a:p>
            <a:r>
              <a:rPr lang="tr-TR" dirty="0" smtClean="0"/>
              <a:t>YZM 403 - Yazılım Proje Yönetimi</a:t>
            </a:r>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15</a:t>
            </a:fld>
            <a:endParaRPr lang="tr-TR"/>
          </a:p>
        </p:txBody>
      </p:sp>
      <p:sp>
        <p:nvSpPr>
          <p:cNvPr id="5" name="4 İçerik Yer Tutucusu"/>
          <p:cNvSpPr>
            <a:spLocks noGrp="1"/>
          </p:cNvSpPr>
          <p:nvPr>
            <p:ph sz="quarter" idx="1"/>
          </p:nvPr>
        </p:nvSpPr>
        <p:spPr>
          <a:xfrm>
            <a:off x="612648" y="1600200"/>
            <a:ext cx="8153400" cy="971544"/>
          </a:xfrm>
        </p:spPr>
        <p:txBody>
          <a:bodyPr>
            <a:normAutofit/>
          </a:bodyPr>
          <a:lstStyle/>
          <a:p>
            <a:pPr marL="0" indent="0" algn="just">
              <a:buNone/>
            </a:pPr>
            <a:r>
              <a:rPr lang="tr-TR" sz="2100" dirty="0" smtClean="0"/>
              <a:t>4.1. Proje ürünleri belirlenir ve tanımlanır.</a:t>
            </a:r>
          </a:p>
          <a:p>
            <a:pPr marL="723900" indent="-273050" algn="just">
              <a:buSzPct val="100000"/>
              <a:buFont typeface="Arial" pitchFamily="34" charset="0"/>
              <a:buChar char="•"/>
            </a:pPr>
            <a:r>
              <a:rPr lang="tr-TR" sz="2100" dirty="0" smtClean="0"/>
              <a:t>Ne üretmek zorundayız?</a:t>
            </a:r>
          </a:p>
        </p:txBody>
      </p:sp>
      <p:sp>
        <p:nvSpPr>
          <p:cNvPr id="24" name="Rectangle 4"/>
          <p:cNvSpPr>
            <a:spLocks noChangeArrowheads="1"/>
          </p:cNvSpPr>
          <p:nvPr/>
        </p:nvSpPr>
        <p:spPr bwMode="auto">
          <a:xfrm>
            <a:off x="3071802" y="2741916"/>
            <a:ext cx="1571636" cy="685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tr-TR" sz="1600" dirty="0" smtClean="0">
                <a:solidFill>
                  <a:schemeClr val="bg2"/>
                </a:solidFill>
              </a:rPr>
              <a:t>Kullanılabilirlik</a:t>
            </a:r>
          </a:p>
          <a:p>
            <a:pPr algn="ctr" eaLnBrk="0" hangingPunct="0"/>
            <a:r>
              <a:rPr lang="tr-TR" sz="1600" dirty="0" smtClean="0">
                <a:solidFill>
                  <a:schemeClr val="bg2"/>
                </a:solidFill>
              </a:rPr>
              <a:t>Testi</a:t>
            </a:r>
            <a:endParaRPr lang="en-US" sz="1600" dirty="0">
              <a:solidFill>
                <a:schemeClr val="bg2"/>
              </a:solidFill>
            </a:endParaRPr>
          </a:p>
        </p:txBody>
      </p:sp>
      <p:sp>
        <p:nvSpPr>
          <p:cNvPr id="25" name="Rectangle 5"/>
          <p:cNvSpPr>
            <a:spLocks noChangeArrowheads="1"/>
          </p:cNvSpPr>
          <p:nvPr/>
        </p:nvSpPr>
        <p:spPr bwMode="auto">
          <a:xfrm>
            <a:off x="6615776" y="3886216"/>
            <a:ext cx="1371600" cy="685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tr-TR" sz="1600" dirty="0" smtClean="0">
                <a:solidFill>
                  <a:schemeClr val="bg2"/>
                </a:solidFill>
              </a:rPr>
              <a:t>Değişen</a:t>
            </a:r>
          </a:p>
          <a:p>
            <a:pPr algn="ctr" eaLnBrk="0" hangingPunct="0"/>
            <a:r>
              <a:rPr lang="tr-TR" sz="1600" dirty="0" smtClean="0">
                <a:solidFill>
                  <a:schemeClr val="bg2"/>
                </a:solidFill>
              </a:rPr>
              <a:t>İstekler</a:t>
            </a:r>
            <a:endParaRPr lang="en-US" sz="1600" dirty="0">
              <a:solidFill>
                <a:schemeClr val="bg2"/>
              </a:solidFill>
            </a:endParaRPr>
          </a:p>
        </p:txBody>
      </p:sp>
      <p:sp>
        <p:nvSpPr>
          <p:cNvPr id="26" name="Rectangle 6"/>
          <p:cNvSpPr>
            <a:spLocks noChangeArrowheads="1"/>
          </p:cNvSpPr>
          <p:nvPr/>
        </p:nvSpPr>
        <p:spPr bwMode="auto">
          <a:xfrm>
            <a:off x="4972702" y="3886216"/>
            <a:ext cx="1371600" cy="685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en-US" sz="1600" dirty="0" smtClean="0">
                <a:solidFill>
                  <a:schemeClr val="bg2"/>
                </a:solidFill>
              </a:rPr>
              <a:t>Test</a:t>
            </a:r>
            <a:endParaRPr lang="tr-TR" sz="1600" dirty="0" smtClean="0">
              <a:solidFill>
                <a:schemeClr val="bg2"/>
              </a:solidFill>
            </a:endParaRPr>
          </a:p>
          <a:p>
            <a:pPr algn="ctr" eaLnBrk="0" hangingPunct="0"/>
            <a:r>
              <a:rPr lang="tr-TR" sz="1600" dirty="0" smtClean="0">
                <a:solidFill>
                  <a:schemeClr val="bg2"/>
                </a:solidFill>
              </a:rPr>
              <a:t>Sonuçları</a:t>
            </a:r>
            <a:endParaRPr lang="en-US" sz="1600" dirty="0">
              <a:solidFill>
                <a:schemeClr val="bg2"/>
              </a:solidFill>
            </a:endParaRPr>
          </a:p>
        </p:txBody>
      </p:sp>
      <p:sp>
        <p:nvSpPr>
          <p:cNvPr id="27" name="Rectangle 7"/>
          <p:cNvSpPr>
            <a:spLocks noChangeArrowheads="1"/>
          </p:cNvSpPr>
          <p:nvPr/>
        </p:nvSpPr>
        <p:spPr bwMode="auto">
          <a:xfrm>
            <a:off x="3172490" y="3884916"/>
            <a:ext cx="1371600" cy="685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tr-TR" sz="1600" dirty="0" smtClean="0">
                <a:solidFill>
                  <a:schemeClr val="bg2"/>
                </a:solidFill>
              </a:rPr>
              <a:t>Test</a:t>
            </a:r>
          </a:p>
          <a:p>
            <a:pPr algn="ctr" eaLnBrk="0" hangingPunct="0"/>
            <a:r>
              <a:rPr lang="tr-TR" sz="1600" dirty="0" smtClean="0">
                <a:solidFill>
                  <a:schemeClr val="bg2"/>
                </a:solidFill>
              </a:rPr>
              <a:t>Mekanizması </a:t>
            </a:r>
            <a:endParaRPr lang="en-US" sz="1600" dirty="0">
              <a:solidFill>
                <a:schemeClr val="bg2"/>
              </a:solidFill>
            </a:endParaRPr>
          </a:p>
        </p:txBody>
      </p:sp>
      <p:sp>
        <p:nvSpPr>
          <p:cNvPr id="28" name="Rectangle 8"/>
          <p:cNvSpPr>
            <a:spLocks noChangeArrowheads="1"/>
          </p:cNvSpPr>
          <p:nvPr/>
        </p:nvSpPr>
        <p:spPr bwMode="auto">
          <a:xfrm>
            <a:off x="1400802" y="3884916"/>
            <a:ext cx="1371600" cy="685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tr-TR" sz="1600" dirty="0" smtClean="0">
                <a:solidFill>
                  <a:schemeClr val="bg2"/>
                </a:solidFill>
              </a:rPr>
              <a:t>Seçilmiş </a:t>
            </a:r>
          </a:p>
          <a:p>
            <a:pPr algn="ctr" eaLnBrk="0" hangingPunct="0"/>
            <a:r>
              <a:rPr lang="tr-TR" sz="1600" dirty="0" smtClean="0">
                <a:solidFill>
                  <a:schemeClr val="bg2"/>
                </a:solidFill>
              </a:rPr>
              <a:t>Konular</a:t>
            </a:r>
            <a:endParaRPr lang="en-US" sz="1600" dirty="0">
              <a:solidFill>
                <a:schemeClr val="bg2"/>
              </a:solidFill>
            </a:endParaRPr>
          </a:p>
        </p:txBody>
      </p:sp>
      <p:sp>
        <p:nvSpPr>
          <p:cNvPr id="29" name="Rectangle 13"/>
          <p:cNvSpPr>
            <a:spLocks noChangeArrowheads="1"/>
          </p:cNvSpPr>
          <p:nvPr/>
        </p:nvSpPr>
        <p:spPr bwMode="auto">
          <a:xfrm>
            <a:off x="4915542" y="5029216"/>
            <a:ext cx="1371600" cy="685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tr-TR" sz="1600" dirty="0" smtClean="0">
                <a:solidFill>
                  <a:schemeClr val="bg2"/>
                </a:solidFill>
              </a:rPr>
              <a:t>Tamamlanmış</a:t>
            </a:r>
          </a:p>
          <a:p>
            <a:pPr algn="ctr" eaLnBrk="0" hangingPunct="0"/>
            <a:r>
              <a:rPr lang="tr-TR" sz="1600" dirty="0" smtClean="0">
                <a:solidFill>
                  <a:schemeClr val="bg2"/>
                </a:solidFill>
              </a:rPr>
              <a:t>Anket</a:t>
            </a:r>
            <a:endParaRPr lang="en-US" sz="1600" dirty="0">
              <a:solidFill>
                <a:schemeClr val="bg2"/>
              </a:solidFill>
            </a:endParaRPr>
          </a:p>
        </p:txBody>
      </p:sp>
      <p:sp>
        <p:nvSpPr>
          <p:cNvPr id="30" name="Rectangle 14"/>
          <p:cNvSpPr>
            <a:spLocks noChangeArrowheads="1"/>
          </p:cNvSpPr>
          <p:nvPr/>
        </p:nvSpPr>
        <p:spPr bwMode="auto">
          <a:xfrm>
            <a:off x="3172490" y="5027916"/>
            <a:ext cx="1371600" cy="685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tr-TR" sz="1600" dirty="0" smtClean="0">
                <a:solidFill>
                  <a:schemeClr val="bg2"/>
                </a:solidFill>
              </a:rPr>
              <a:t>Anket</a:t>
            </a:r>
          </a:p>
          <a:p>
            <a:pPr algn="ctr" eaLnBrk="0" hangingPunct="0"/>
            <a:r>
              <a:rPr lang="tr-TR" sz="1600" dirty="0" smtClean="0">
                <a:solidFill>
                  <a:schemeClr val="bg2"/>
                </a:solidFill>
              </a:rPr>
              <a:t>Tasarımı</a:t>
            </a:r>
            <a:endParaRPr lang="en-US" sz="1600" dirty="0">
              <a:solidFill>
                <a:schemeClr val="bg2"/>
              </a:solidFill>
            </a:endParaRPr>
          </a:p>
        </p:txBody>
      </p:sp>
      <p:sp>
        <p:nvSpPr>
          <p:cNvPr id="31" name="Rectangle 15"/>
          <p:cNvSpPr>
            <a:spLocks noChangeArrowheads="1"/>
          </p:cNvSpPr>
          <p:nvPr/>
        </p:nvSpPr>
        <p:spPr bwMode="auto">
          <a:xfrm>
            <a:off x="1400802" y="5027916"/>
            <a:ext cx="1371600" cy="685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tr-TR" sz="1600" dirty="0" smtClean="0">
                <a:solidFill>
                  <a:schemeClr val="bg2"/>
                </a:solidFill>
              </a:rPr>
              <a:t>Ayrılmış</a:t>
            </a:r>
            <a:endParaRPr lang="en-US" sz="1600" dirty="0">
              <a:solidFill>
                <a:schemeClr val="bg2"/>
              </a:solidFill>
            </a:endParaRPr>
          </a:p>
          <a:p>
            <a:pPr algn="ctr" eaLnBrk="0" hangingPunct="0"/>
            <a:r>
              <a:rPr lang="en-US" sz="1600" dirty="0">
                <a:solidFill>
                  <a:schemeClr val="bg2"/>
                </a:solidFill>
              </a:rPr>
              <a:t>PC</a:t>
            </a:r>
          </a:p>
        </p:txBody>
      </p:sp>
      <p:sp>
        <p:nvSpPr>
          <p:cNvPr id="32" name="Rectangle 16"/>
          <p:cNvSpPr>
            <a:spLocks noChangeArrowheads="1"/>
          </p:cNvSpPr>
          <p:nvPr/>
        </p:nvSpPr>
        <p:spPr bwMode="auto">
          <a:xfrm>
            <a:off x="6615776" y="5029216"/>
            <a:ext cx="1371600" cy="685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tr-TR" sz="1600" dirty="0" smtClean="0">
                <a:solidFill>
                  <a:schemeClr val="bg2"/>
                </a:solidFill>
              </a:rPr>
              <a:t>Analiz </a:t>
            </a:r>
          </a:p>
          <a:p>
            <a:pPr algn="ctr" eaLnBrk="0" hangingPunct="0"/>
            <a:r>
              <a:rPr lang="tr-TR" sz="1600" dirty="0" smtClean="0">
                <a:solidFill>
                  <a:schemeClr val="bg2"/>
                </a:solidFill>
              </a:rPr>
              <a:t>Raporu</a:t>
            </a:r>
            <a:endParaRPr lang="en-US" sz="1600" dirty="0">
              <a:solidFill>
                <a:schemeClr val="bg2"/>
              </a:solidFill>
            </a:endParaRPr>
          </a:p>
        </p:txBody>
      </p:sp>
      <p:cxnSp>
        <p:nvCxnSpPr>
          <p:cNvPr id="45" name="44 Dirsek Bağlayıcısı"/>
          <p:cNvCxnSpPr>
            <a:stCxn id="28" idx="0"/>
            <a:endCxn id="25" idx="0"/>
          </p:cNvCxnSpPr>
          <p:nvPr/>
        </p:nvCxnSpPr>
        <p:spPr>
          <a:xfrm rot="16200000" flipH="1">
            <a:off x="4693439" y="1278079"/>
            <a:ext cx="1300" cy="5214974"/>
          </a:xfrm>
          <a:prstGeom prst="bentConnector3">
            <a:avLst>
              <a:gd name="adj1" fmla="val -17584615"/>
            </a:avLst>
          </a:prstGeom>
        </p:spPr>
        <p:style>
          <a:lnRef idx="2">
            <a:schemeClr val="dk1"/>
          </a:lnRef>
          <a:fillRef idx="0">
            <a:schemeClr val="dk1"/>
          </a:fillRef>
          <a:effectRef idx="1">
            <a:schemeClr val="dk1"/>
          </a:effectRef>
          <a:fontRef idx="minor">
            <a:schemeClr val="tx1"/>
          </a:fontRef>
        </p:style>
      </p:cxnSp>
      <p:cxnSp>
        <p:nvCxnSpPr>
          <p:cNvPr id="49" name="48 Dirsek Bağlayıcısı"/>
          <p:cNvCxnSpPr>
            <a:stCxn id="31" idx="0"/>
            <a:endCxn id="32" idx="0"/>
          </p:cNvCxnSpPr>
          <p:nvPr/>
        </p:nvCxnSpPr>
        <p:spPr>
          <a:xfrm rot="16200000" flipH="1">
            <a:off x="4693439" y="2421079"/>
            <a:ext cx="1300" cy="5214974"/>
          </a:xfrm>
          <a:prstGeom prst="bentConnector3">
            <a:avLst>
              <a:gd name="adj1" fmla="val -17584615"/>
            </a:avLst>
          </a:prstGeom>
        </p:spPr>
        <p:style>
          <a:lnRef idx="2">
            <a:schemeClr val="dk1"/>
          </a:lnRef>
          <a:fillRef idx="0">
            <a:schemeClr val="dk1"/>
          </a:fillRef>
          <a:effectRef idx="1">
            <a:schemeClr val="dk1"/>
          </a:effectRef>
          <a:fontRef idx="minor">
            <a:schemeClr val="tx1"/>
          </a:fontRef>
        </p:style>
      </p:cxnSp>
      <p:cxnSp>
        <p:nvCxnSpPr>
          <p:cNvPr id="52" name="51 Düz Bağlayıcı"/>
          <p:cNvCxnSpPr/>
          <p:nvPr/>
        </p:nvCxnSpPr>
        <p:spPr>
          <a:xfrm rot="16440000" flipH="1">
            <a:off x="5537858" y="3756386"/>
            <a:ext cx="216000" cy="16846"/>
          </a:xfrm>
          <a:prstGeom prst="line">
            <a:avLst/>
          </a:prstGeom>
        </p:spPr>
        <p:style>
          <a:lnRef idx="2">
            <a:schemeClr val="dk1"/>
          </a:lnRef>
          <a:fillRef idx="0">
            <a:schemeClr val="dk1"/>
          </a:fillRef>
          <a:effectRef idx="1">
            <a:schemeClr val="dk1"/>
          </a:effectRef>
          <a:fontRef idx="minor">
            <a:schemeClr val="tx1"/>
          </a:fontRef>
        </p:style>
      </p:cxnSp>
      <p:cxnSp>
        <p:nvCxnSpPr>
          <p:cNvPr id="56" name="55 Düz Bağlayıcı"/>
          <p:cNvCxnSpPr>
            <a:stCxn id="27" idx="2"/>
            <a:endCxn id="30" idx="0"/>
          </p:cNvCxnSpPr>
          <p:nvPr/>
        </p:nvCxnSpPr>
        <p:spPr>
          <a:xfrm rot="5400000">
            <a:off x="3629690" y="4799316"/>
            <a:ext cx="457200" cy="1588"/>
          </a:xfrm>
          <a:prstGeom prst="line">
            <a:avLst/>
          </a:prstGeom>
        </p:spPr>
        <p:style>
          <a:lnRef idx="2">
            <a:schemeClr val="dk1"/>
          </a:lnRef>
          <a:fillRef idx="0">
            <a:schemeClr val="dk1"/>
          </a:fillRef>
          <a:effectRef idx="1">
            <a:schemeClr val="dk1"/>
          </a:effectRef>
          <a:fontRef idx="minor">
            <a:schemeClr val="tx1"/>
          </a:fontRef>
        </p:style>
      </p:cxnSp>
      <p:cxnSp>
        <p:nvCxnSpPr>
          <p:cNvPr id="59" name="58 Düz Bağlayıcı"/>
          <p:cNvCxnSpPr/>
          <p:nvPr/>
        </p:nvCxnSpPr>
        <p:spPr>
          <a:xfrm rot="16440000" flipH="1">
            <a:off x="5480068" y="4913520"/>
            <a:ext cx="216000" cy="16846"/>
          </a:xfrm>
          <a:prstGeom prst="line">
            <a:avLst/>
          </a:prstGeom>
        </p:spPr>
        <p:style>
          <a:lnRef idx="2">
            <a:schemeClr val="dk1"/>
          </a:lnRef>
          <a:fillRef idx="0">
            <a:schemeClr val="dk1"/>
          </a:fillRef>
          <a:effectRef idx="1">
            <a:schemeClr val="dk1"/>
          </a:effectRef>
          <a:fontRef idx="minor">
            <a:schemeClr val="tx1"/>
          </a:fontRef>
        </p:style>
      </p:cxnSp>
      <p:cxnSp>
        <p:nvCxnSpPr>
          <p:cNvPr id="65" name="64 Düz Bağlayıcı"/>
          <p:cNvCxnSpPr>
            <a:stCxn id="24" idx="2"/>
            <a:endCxn id="27" idx="0"/>
          </p:cNvCxnSpPr>
          <p:nvPr/>
        </p:nvCxnSpPr>
        <p:spPr>
          <a:xfrm rot="16200000" flipH="1">
            <a:off x="3629355" y="3655981"/>
            <a:ext cx="457200" cy="670"/>
          </a:xfrm>
          <a:prstGeom prst="line">
            <a:avLst/>
          </a:prstGeom>
        </p:spPr>
        <p:style>
          <a:lnRef idx="2">
            <a:schemeClr val="dk1"/>
          </a:lnRef>
          <a:fillRef idx="0">
            <a:schemeClr val="dk1"/>
          </a:fillRef>
          <a:effectRef idx="1">
            <a:schemeClr val="dk1"/>
          </a:effectRef>
          <a:fontRef idx="minor">
            <a:schemeClr val="tx1"/>
          </a:fontRef>
        </p:style>
      </p:cxnSp>
      <p:sp>
        <p:nvSpPr>
          <p:cNvPr id="21" name="20 Metin kutusu"/>
          <p:cNvSpPr txBox="1"/>
          <p:nvPr/>
        </p:nvSpPr>
        <p:spPr>
          <a:xfrm>
            <a:off x="6084168" y="2420888"/>
            <a:ext cx="1944216" cy="369332"/>
          </a:xfrm>
          <a:prstGeom prst="rect">
            <a:avLst/>
          </a:prstGeom>
          <a:noFill/>
        </p:spPr>
        <p:txBody>
          <a:bodyPr wrap="square" rtlCol="0">
            <a:spAutoFit/>
          </a:bodyPr>
          <a:lstStyle/>
          <a:p>
            <a:r>
              <a:rPr lang="tr-TR" dirty="0" smtClean="0">
                <a:solidFill>
                  <a:srgbClr val="0000FF"/>
                </a:solidFill>
              </a:rPr>
              <a:t>Ürün Analiz Yapısı</a:t>
            </a:r>
            <a:endParaRPr lang="tr-TR" dirty="0">
              <a:solidFill>
                <a:srgbClr val="0000FF"/>
              </a:solidFill>
            </a:endParaRPr>
          </a:p>
        </p:txBody>
      </p:sp>
      <p:cxnSp>
        <p:nvCxnSpPr>
          <p:cNvPr id="23" name="22 Düz Ok Bağlayıcısı"/>
          <p:cNvCxnSpPr>
            <a:stCxn id="21" idx="2"/>
          </p:cNvCxnSpPr>
          <p:nvPr/>
        </p:nvCxnSpPr>
        <p:spPr>
          <a:xfrm rot="5400000">
            <a:off x="6286836" y="2515544"/>
            <a:ext cx="494764" cy="1044116"/>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000" dirty="0" smtClean="0">
                <a:solidFill>
                  <a:srgbClr val="FF0000"/>
                </a:solidFill>
                <a:effectLst>
                  <a:outerShdw blurRad="38100" dist="38100" dir="2700000" algn="tl">
                    <a:srgbClr val="000000">
                      <a:alpha val="43137"/>
                    </a:srgbClr>
                  </a:outerShdw>
                </a:effectLst>
              </a:rPr>
              <a:t>4. Adım: Proje İşlemleri ve Ürünlerini Belirleme</a:t>
            </a:r>
            <a:endParaRPr lang="tr-TR" sz="3000" dirty="0">
              <a:solidFill>
                <a:srgbClr val="FF0000"/>
              </a:solidFill>
              <a:effectLst>
                <a:outerShdw blurRad="38100" dist="38100" dir="2700000" algn="tl">
                  <a:srgbClr val="000000">
                    <a:alpha val="43137"/>
                  </a:srgbClr>
                </a:outerShdw>
              </a:effectLst>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16</a:t>
            </a:fld>
            <a:endParaRPr lang="tr-TR"/>
          </a:p>
        </p:txBody>
      </p:sp>
      <p:sp>
        <p:nvSpPr>
          <p:cNvPr id="5" name="4 İçerik Yer Tutucusu"/>
          <p:cNvSpPr>
            <a:spLocks noGrp="1"/>
          </p:cNvSpPr>
          <p:nvPr>
            <p:ph sz="quarter" idx="1"/>
          </p:nvPr>
        </p:nvSpPr>
        <p:spPr>
          <a:xfrm>
            <a:off x="4342328" y="1600200"/>
            <a:ext cx="4392488" cy="2476872"/>
          </a:xfrm>
        </p:spPr>
        <p:txBody>
          <a:bodyPr>
            <a:normAutofit/>
          </a:bodyPr>
          <a:lstStyle/>
          <a:p>
            <a:pPr marL="0" indent="0" algn="just">
              <a:buNone/>
            </a:pPr>
            <a:r>
              <a:rPr lang="tr-TR" sz="2000" dirty="0" smtClean="0"/>
              <a:t>4.2. Genel ürün akışı dokümante edilir.</a:t>
            </a:r>
          </a:p>
          <a:p>
            <a:pPr marL="723900" indent="-273050" algn="just">
              <a:buSzPct val="100000"/>
              <a:buFont typeface="Arial" pitchFamily="34" charset="0"/>
              <a:buChar char="•"/>
            </a:pPr>
            <a:r>
              <a:rPr lang="tr-TR" sz="1800" dirty="0" smtClean="0"/>
              <a:t>Yanda verilmiş olan ürün akış diyagramı, tamamlanmak zorunda olan ürünlerin sırasını göstermektedir. Bu akış diyagramı sayesinde etkili bir çalışma yöntemi tanımlanmış olur.</a:t>
            </a:r>
          </a:p>
          <a:p>
            <a:pPr marL="723900" indent="-273050" algn="just">
              <a:buSzPct val="100000"/>
              <a:buNone/>
            </a:pPr>
            <a:endParaRPr lang="tr-TR" sz="500" dirty="0" smtClean="0"/>
          </a:p>
          <a:p>
            <a:pPr>
              <a:buNone/>
            </a:pPr>
            <a:endParaRPr lang="tr-TR" sz="2100" dirty="0" smtClean="0"/>
          </a:p>
          <a:p>
            <a:pPr>
              <a:buNone/>
            </a:pPr>
            <a:endParaRPr lang="tr-TR" sz="2100" dirty="0"/>
          </a:p>
        </p:txBody>
      </p:sp>
      <p:sp>
        <p:nvSpPr>
          <p:cNvPr id="6" name="Rectangle 5"/>
          <p:cNvSpPr>
            <a:spLocks noChangeArrowheads="1"/>
          </p:cNvSpPr>
          <p:nvPr/>
        </p:nvSpPr>
        <p:spPr bwMode="auto">
          <a:xfrm>
            <a:off x="1331640" y="1831176"/>
            <a:ext cx="1368152" cy="576064"/>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en-US" sz="1600" dirty="0" smtClean="0">
                <a:solidFill>
                  <a:schemeClr val="bg2"/>
                </a:solidFill>
              </a:rPr>
              <a:t>Test</a:t>
            </a:r>
            <a:r>
              <a:rPr lang="tr-TR" sz="1600" dirty="0" smtClean="0">
                <a:solidFill>
                  <a:schemeClr val="bg2"/>
                </a:solidFill>
              </a:rPr>
              <a:t> Planı</a:t>
            </a:r>
            <a:endParaRPr lang="en-US" sz="1600" dirty="0">
              <a:solidFill>
                <a:schemeClr val="bg2"/>
              </a:solidFill>
            </a:endParaRPr>
          </a:p>
        </p:txBody>
      </p:sp>
      <p:sp>
        <p:nvSpPr>
          <p:cNvPr id="25" name="Rectangle 5"/>
          <p:cNvSpPr>
            <a:spLocks noChangeArrowheads="1"/>
          </p:cNvSpPr>
          <p:nvPr/>
        </p:nvSpPr>
        <p:spPr bwMode="auto">
          <a:xfrm>
            <a:off x="251520" y="2695271"/>
            <a:ext cx="1368152" cy="576064"/>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tr-TR" sz="1600" dirty="0" smtClean="0">
                <a:solidFill>
                  <a:schemeClr val="bg2"/>
                </a:solidFill>
              </a:rPr>
              <a:t>Seçilmiş </a:t>
            </a:r>
          </a:p>
          <a:p>
            <a:pPr algn="ctr" eaLnBrk="0" hangingPunct="0"/>
            <a:r>
              <a:rPr lang="tr-TR" sz="1600" dirty="0" smtClean="0">
                <a:solidFill>
                  <a:schemeClr val="bg2"/>
                </a:solidFill>
              </a:rPr>
              <a:t>Konular</a:t>
            </a:r>
            <a:endParaRPr lang="en-US" sz="1600" dirty="0">
              <a:solidFill>
                <a:schemeClr val="bg2"/>
              </a:solidFill>
            </a:endParaRPr>
          </a:p>
        </p:txBody>
      </p:sp>
      <p:sp>
        <p:nvSpPr>
          <p:cNvPr id="26" name="Rectangle 5"/>
          <p:cNvSpPr>
            <a:spLocks noChangeArrowheads="1"/>
          </p:cNvSpPr>
          <p:nvPr/>
        </p:nvSpPr>
        <p:spPr bwMode="auto">
          <a:xfrm>
            <a:off x="1907704" y="2695271"/>
            <a:ext cx="1368152" cy="576064"/>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tr-TR" sz="1600" dirty="0" smtClean="0">
                <a:solidFill>
                  <a:schemeClr val="bg2"/>
                </a:solidFill>
              </a:rPr>
              <a:t>Anket </a:t>
            </a:r>
          </a:p>
          <a:p>
            <a:pPr algn="ctr" eaLnBrk="0" hangingPunct="0"/>
            <a:r>
              <a:rPr lang="tr-TR" sz="1600" dirty="0" smtClean="0">
                <a:solidFill>
                  <a:schemeClr val="bg2"/>
                </a:solidFill>
              </a:rPr>
              <a:t>Tasarımı</a:t>
            </a:r>
            <a:endParaRPr lang="en-US" sz="1600" dirty="0">
              <a:solidFill>
                <a:schemeClr val="bg2"/>
              </a:solidFill>
            </a:endParaRPr>
          </a:p>
        </p:txBody>
      </p:sp>
      <p:cxnSp>
        <p:nvCxnSpPr>
          <p:cNvPr id="30" name="29 Düz Bağlayıcı"/>
          <p:cNvCxnSpPr>
            <a:stCxn id="6" idx="2"/>
            <a:endCxn id="25" idx="0"/>
          </p:cNvCxnSpPr>
          <p:nvPr/>
        </p:nvCxnSpPr>
        <p:spPr>
          <a:xfrm rot="5400000">
            <a:off x="1331641" y="2011195"/>
            <a:ext cx="288031" cy="1080120"/>
          </a:xfrm>
          <a:prstGeom prst="line">
            <a:avLst/>
          </a:prstGeom>
        </p:spPr>
        <p:style>
          <a:lnRef idx="1">
            <a:schemeClr val="dk1"/>
          </a:lnRef>
          <a:fillRef idx="0">
            <a:schemeClr val="dk1"/>
          </a:fillRef>
          <a:effectRef idx="0">
            <a:schemeClr val="dk1"/>
          </a:effectRef>
          <a:fontRef idx="minor">
            <a:schemeClr val="tx1"/>
          </a:fontRef>
        </p:style>
      </p:cxnSp>
      <p:cxnSp>
        <p:nvCxnSpPr>
          <p:cNvPr id="31" name="30 Düz Bağlayıcı"/>
          <p:cNvCxnSpPr>
            <a:stCxn id="26" idx="0"/>
            <a:endCxn id="6" idx="2"/>
          </p:cNvCxnSpPr>
          <p:nvPr/>
        </p:nvCxnSpPr>
        <p:spPr>
          <a:xfrm rot="16200000" flipV="1">
            <a:off x="2159733" y="2263224"/>
            <a:ext cx="288031" cy="576064"/>
          </a:xfrm>
          <a:prstGeom prst="line">
            <a:avLst/>
          </a:prstGeom>
        </p:spPr>
        <p:style>
          <a:lnRef idx="1">
            <a:schemeClr val="dk1"/>
          </a:lnRef>
          <a:fillRef idx="0">
            <a:schemeClr val="dk1"/>
          </a:fillRef>
          <a:effectRef idx="0">
            <a:schemeClr val="dk1"/>
          </a:effectRef>
          <a:fontRef idx="minor">
            <a:schemeClr val="tx1"/>
          </a:fontRef>
        </p:style>
      </p:cxnSp>
      <p:sp>
        <p:nvSpPr>
          <p:cNvPr id="34" name="Rectangle 5"/>
          <p:cNvSpPr>
            <a:spLocks noChangeArrowheads="1"/>
          </p:cNvSpPr>
          <p:nvPr/>
        </p:nvSpPr>
        <p:spPr bwMode="auto">
          <a:xfrm>
            <a:off x="3563888" y="2695271"/>
            <a:ext cx="1368152" cy="576064"/>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tr-TR" sz="1600" dirty="0" smtClean="0">
                <a:solidFill>
                  <a:schemeClr val="bg2"/>
                </a:solidFill>
              </a:rPr>
              <a:t>Ayrılmış </a:t>
            </a:r>
          </a:p>
          <a:p>
            <a:pPr algn="ctr" eaLnBrk="0" hangingPunct="0"/>
            <a:r>
              <a:rPr lang="tr-TR" sz="1600" dirty="0" smtClean="0">
                <a:solidFill>
                  <a:schemeClr val="bg2"/>
                </a:solidFill>
              </a:rPr>
              <a:t>Makine</a:t>
            </a:r>
            <a:endParaRPr lang="en-US" sz="1600" dirty="0">
              <a:solidFill>
                <a:schemeClr val="bg2"/>
              </a:solidFill>
            </a:endParaRPr>
          </a:p>
        </p:txBody>
      </p:sp>
      <p:cxnSp>
        <p:nvCxnSpPr>
          <p:cNvPr id="35" name="34 Düz Bağlayıcı"/>
          <p:cNvCxnSpPr>
            <a:stCxn id="34" idx="0"/>
            <a:endCxn id="6" idx="2"/>
          </p:cNvCxnSpPr>
          <p:nvPr/>
        </p:nvCxnSpPr>
        <p:spPr>
          <a:xfrm rot="16200000" flipV="1">
            <a:off x="2987825" y="1435132"/>
            <a:ext cx="288031" cy="2232248"/>
          </a:xfrm>
          <a:prstGeom prst="line">
            <a:avLst/>
          </a:prstGeom>
        </p:spPr>
        <p:style>
          <a:lnRef idx="1">
            <a:schemeClr val="dk1"/>
          </a:lnRef>
          <a:fillRef idx="0">
            <a:schemeClr val="dk1"/>
          </a:fillRef>
          <a:effectRef idx="0">
            <a:schemeClr val="dk1"/>
          </a:effectRef>
          <a:fontRef idx="minor">
            <a:schemeClr val="tx1"/>
          </a:fontRef>
        </p:style>
      </p:cxnSp>
      <p:sp>
        <p:nvSpPr>
          <p:cNvPr id="38" name="Rectangle 5"/>
          <p:cNvSpPr>
            <a:spLocks noChangeArrowheads="1"/>
          </p:cNvSpPr>
          <p:nvPr/>
        </p:nvSpPr>
        <p:spPr bwMode="auto">
          <a:xfrm>
            <a:off x="1043608" y="3699615"/>
            <a:ext cx="1368152" cy="576064"/>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tr-TR" sz="1600" dirty="0" smtClean="0">
                <a:solidFill>
                  <a:schemeClr val="bg2"/>
                </a:solidFill>
              </a:rPr>
              <a:t>Tamamlanmış</a:t>
            </a:r>
          </a:p>
          <a:p>
            <a:pPr algn="ctr" eaLnBrk="0" hangingPunct="0"/>
            <a:r>
              <a:rPr lang="tr-TR" sz="1600" dirty="0" smtClean="0">
                <a:solidFill>
                  <a:schemeClr val="bg2"/>
                </a:solidFill>
              </a:rPr>
              <a:t>Anket</a:t>
            </a:r>
          </a:p>
        </p:txBody>
      </p:sp>
      <p:sp>
        <p:nvSpPr>
          <p:cNvPr id="39" name="Rectangle 5"/>
          <p:cNvSpPr>
            <a:spLocks noChangeArrowheads="1"/>
          </p:cNvSpPr>
          <p:nvPr/>
        </p:nvSpPr>
        <p:spPr bwMode="auto">
          <a:xfrm>
            <a:off x="2699792" y="3695847"/>
            <a:ext cx="1368152" cy="576064"/>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tr-TR" sz="1600" dirty="0" smtClean="0">
                <a:solidFill>
                  <a:schemeClr val="bg2"/>
                </a:solidFill>
              </a:rPr>
              <a:t>Test </a:t>
            </a:r>
          </a:p>
          <a:p>
            <a:pPr algn="ctr" eaLnBrk="0" hangingPunct="0"/>
            <a:r>
              <a:rPr lang="tr-TR" sz="1600" dirty="0" smtClean="0">
                <a:solidFill>
                  <a:schemeClr val="bg2"/>
                </a:solidFill>
              </a:rPr>
              <a:t>Sonuçları</a:t>
            </a:r>
          </a:p>
        </p:txBody>
      </p:sp>
      <p:cxnSp>
        <p:nvCxnSpPr>
          <p:cNvPr id="40" name="39 Düz Bağlayıcı"/>
          <p:cNvCxnSpPr>
            <a:stCxn id="25" idx="2"/>
            <a:endCxn id="38" idx="0"/>
          </p:cNvCxnSpPr>
          <p:nvPr/>
        </p:nvCxnSpPr>
        <p:spPr>
          <a:xfrm rot="16200000" flipH="1">
            <a:off x="1117500" y="3089431"/>
            <a:ext cx="428280" cy="792088"/>
          </a:xfrm>
          <a:prstGeom prst="line">
            <a:avLst/>
          </a:prstGeom>
        </p:spPr>
        <p:style>
          <a:lnRef idx="1">
            <a:schemeClr val="dk1"/>
          </a:lnRef>
          <a:fillRef idx="0">
            <a:schemeClr val="dk1"/>
          </a:fillRef>
          <a:effectRef idx="0">
            <a:schemeClr val="dk1"/>
          </a:effectRef>
          <a:fontRef idx="minor">
            <a:schemeClr val="tx1"/>
          </a:fontRef>
        </p:style>
      </p:cxnSp>
      <p:cxnSp>
        <p:nvCxnSpPr>
          <p:cNvPr id="43" name="42 Düz Bağlayıcı"/>
          <p:cNvCxnSpPr>
            <a:stCxn id="25" idx="2"/>
            <a:endCxn id="39" idx="0"/>
          </p:cNvCxnSpPr>
          <p:nvPr/>
        </p:nvCxnSpPr>
        <p:spPr>
          <a:xfrm rot="16200000" flipH="1">
            <a:off x="1947476" y="2259455"/>
            <a:ext cx="424512" cy="2448272"/>
          </a:xfrm>
          <a:prstGeom prst="line">
            <a:avLst/>
          </a:prstGeom>
        </p:spPr>
        <p:style>
          <a:lnRef idx="1">
            <a:schemeClr val="dk1"/>
          </a:lnRef>
          <a:fillRef idx="0">
            <a:schemeClr val="dk1"/>
          </a:fillRef>
          <a:effectRef idx="0">
            <a:schemeClr val="dk1"/>
          </a:effectRef>
          <a:fontRef idx="minor">
            <a:schemeClr val="tx1"/>
          </a:fontRef>
        </p:style>
      </p:cxnSp>
      <p:cxnSp>
        <p:nvCxnSpPr>
          <p:cNvPr id="46" name="45 Düz Bağlayıcı"/>
          <p:cNvCxnSpPr>
            <a:stCxn id="26" idx="2"/>
            <a:endCxn id="38" idx="0"/>
          </p:cNvCxnSpPr>
          <p:nvPr/>
        </p:nvCxnSpPr>
        <p:spPr>
          <a:xfrm rot="5400000">
            <a:off x="1945592" y="3053427"/>
            <a:ext cx="428280" cy="864096"/>
          </a:xfrm>
          <a:prstGeom prst="line">
            <a:avLst/>
          </a:prstGeom>
        </p:spPr>
        <p:style>
          <a:lnRef idx="1">
            <a:schemeClr val="dk1"/>
          </a:lnRef>
          <a:fillRef idx="0">
            <a:schemeClr val="dk1"/>
          </a:fillRef>
          <a:effectRef idx="0">
            <a:schemeClr val="dk1"/>
          </a:effectRef>
          <a:fontRef idx="minor">
            <a:schemeClr val="tx1"/>
          </a:fontRef>
        </p:style>
      </p:cxnSp>
      <p:cxnSp>
        <p:nvCxnSpPr>
          <p:cNvPr id="49" name="48 Düz Bağlayıcı"/>
          <p:cNvCxnSpPr>
            <a:stCxn id="34" idx="2"/>
            <a:endCxn id="38" idx="0"/>
          </p:cNvCxnSpPr>
          <p:nvPr/>
        </p:nvCxnSpPr>
        <p:spPr>
          <a:xfrm rot="5400000">
            <a:off x="2773684" y="2225335"/>
            <a:ext cx="428280" cy="2520280"/>
          </a:xfrm>
          <a:prstGeom prst="line">
            <a:avLst/>
          </a:prstGeom>
        </p:spPr>
        <p:style>
          <a:lnRef idx="1">
            <a:schemeClr val="dk1"/>
          </a:lnRef>
          <a:fillRef idx="0">
            <a:schemeClr val="dk1"/>
          </a:fillRef>
          <a:effectRef idx="0">
            <a:schemeClr val="dk1"/>
          </a:effectRef>
          <a:fontRef idx="minor">
            <a:schemeClr val="tx1"/>
          </a:fontRef>
        </p:style>
      </p:cxnSp>
      <p:cxnSp>
        <p:nvCxnSpPr>
          <p:cNvPr id="52" name="51 Düz Bağlayıcı"/>
          <p:cNvCxnSpPr>
            <a:stCxn id="26" idx="2"/>
            <a:endCxn id="39" idx="0"/>
          </p:cNvCxnSpPr>
          <p:nvPr/>
        </p:nvCxnSpPr>
        <p:spPr>
          <a:xfrm rot="16200000" flipH="1">
            <a:off x="2775568" y="3087547"/>
            <a:ext cx="424512" cy="792088"/>
          </a:xfrm>
          <a:prstGeom prst="line">
            <a:avLst/>
          </a:prstGeom>
        </p:spPr>
        <p:style>
          <a:lnRef idx="1">
            <a:schemeClr val="dk1"/>
          </a:lnRef>
          <a:fillRef idx="0">
            <a:schemeClr val="dk1"/>
          </a:fillRef>
          <a:effectRef idx="0">
            <a:schemeClr val="dk1"/>
          </a:effectRef>
          <a:fontRef idx="minor">
            <a:schemeClr val="tx1"/>
          </a:fontRef>
        </p:style>
      </p:cxnSp>
      <p:cxnSp>
        <p:nvCxnSpPr>
          <p:cNvPr id="55" name="54 Düz Bağlayıcı"/>
          <p:cNvCxnSpPr>
            <a:stCxn id="34" idx="2"/>
            <a:endCxn id="39" idx="0"/>
          </p:cNvCxnSpPr>
          <p:nvPr/>
        </p:nvCxnSpPr>
        <p:spPr>
          <a:xfrm rot="5400000">
            <a:off x="3603660" y="3051543"/>
            <a:ext cx="424512" cy="864096"/>
          </a:xfrm>
          <a:prstGeom prst="line">
            <a:avLst/>
          </a:prstGeom>
        </p:spPr>
        <p:style>
          <a:lnRef idx="1">
            <a:schemeClr val="dk1"/>
          </a:lnRef>
          <a:fillRef idx="0">
            <a:schemeClr val="dk1"/>
          </a:fillRef>
          <a:effectRef idx="0">
            <a:schemeClr val="dk1"/>
          </a:effectRef>
          <a:fontRef idx="minor">
            <a:schemeClr val="tx1"/>
          </a:fontRef>
        </p:style>
      </p:cxnSp>
      <p:sp>
        <p:nvSpPr>
          <p:cNvPr id="58" name="Rectangle 5"/>
          <p:cNvSpPr>
            <a:spLocks noChangeArrowheads="1"/>
          </p:cNvSpPr>
          <p:nvPr/>
        </p:nvSpPr>
        <p:spPr bwMode="auto">
          <a:xfrm>
            <a:off x="1043608" y="4567479"/>
            <a:ext cx="1368152" cy="576064"/>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tr-TR" sz="1600" dirty="0" smtClean="0">
                <a:solidFill>
                  <a:schemeClr val="bg2"/>
                </a:solidFill>
              </a:rPr>
              <a:t>Analiz </a:t>
            </a:r>
          </a:p>
          <a:p>
            <a:pPr algn="ctr" eaLnBrk="0" hangingPunct="0"/>
            <a:r>
              <a:rPr lang="tr-TR" sz="1600" dirty="0" smtClean="0">
                <a:solidFill>
                  <a:schemeClr val="bg2"/>
                </a:solidFill>
              </a:rPr>
              <a:t>Raporu</a:t>
            </a:r>
          </a:p>
        </p:txBody>
      </p:sp>
      <p:sp>
        <p:nvSpPr>
          <p:cNvPr id="59" name="Rectangle 5"/>
          <p:cNvSpPr>
            <a:spLocks noChangeArrowheads="1"/>
          </p:cNvSpPr>
          <p:nvPr/>
        </p:nvSpPr>
        <p:spPr bwMode="auto">
          <a:xfrm>
            <a:off x="2138800" y="5462640"/>
            <a:ext cx="1368152" cy="576064"/>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tr-TR" sz="1600" dirty="0" smtClean="0">
                <a:solidFill>
                  <a:schemeClr val="bg2"/>
                </a:solidFill>
              </a:rPr>
              <a:t>Analiz </a:t>
            </a:r>
          </a:p>
          <a:p>
            <a:pPr algn="ctr" eaLnBrk="0" hangingPunct="0"/>
            <a:r>
              <a:rPr lang="tr-TR" sz="1600" dirty="0" smtClean="0">
                <a:solidFill>
                  <a:schemeClr val="bg2"/>
                </a:solidFill>
              </a:rPr>
              <a:t>Raporu</a:t>
            </a:r>
          </a:p>
        </p:txBody>
      </p:sp>
      <p:cxnSp>
        <p:nvCxnSpPr>
          <p:cNvPr id="60" name="59 Düz Bağlayıcı"/>
          <p:cNvCxnSpPr>
            <a:stCxn id="38" idx="2"/>
            <a:endCxn id="58" idx="0"/>
          </p:cNvCxnSpPr>
          <p:nvPr/>
        </p:nvCxnSpPr>
        <p:spPr>
          <a:xfrm rot="5400000">
            <a:off x="1581784" y="4421579"/>
            <a:ext cx="291800" cy="0"/>
          </a:xfrm>
          <a:prstGeom prst="line">
            <a:avLst/>
          </a:prstGeom>
        </p:spPr>
        <p:style>
          <a:lnRef idx="1">
            <a:schemeClr val="dk1"/>
          </a:lnRef>
          <a:fillRef idx="0">
            <a:schemeClr val="dk1"/>
          </a:fillRef>
          <a:effectRef idx="0">
            <a:schemeClr val="dk1"/>
          </a:effectRef>
          <a:fontRef idx="minor">
            <a:schemeClr val="tx1"/>
          </a:fontRef>
        </p:style>
      </p:cxnSp>
      <p:cxnSp>
        <p:nvCxnSpPr>
          <p:cNvPr id="63" name="62 Düz Bağlayıcı"/>
          <p:cNvCxnSpPr>
            <a:stCxn id="39" idx="2"/>
            <a:endCxn id="59" idx="0"/>
          </p:cNvCxnSpPr>
          <p:nvPr/>
        </p:nvCxnSpPr>
        <p:spPr>
          <a:xfrm rot="5400000">
            <a:off x="2508008" y="4586779"/>
            <a:ext cx="1190729" cy="560992"/>
          </a:xfrm>
          <a:prstGeom prst="line">
            <a:avLst/>
          </a:prstGeom>
        </p:spPr>
        <p:style>
          <a:lnRef idx="1">
            <a:schemeClr val="dk1"/>
          </a:lnRef>
          <a:fillRef idx="0">
            <a:schemeClr val="dk1"/>
          </a:fillRef>
          <a:effectRef idx="0">
            <a:schemeClr val="dk1"/>
          </a:effectRef>
          <a:fontRef idx="minor">
            <a:schemeClr val="tx1"/>
          </a:fontRef>
        </p:style>
      </p:cxnSp>
      <p:cxnSp>
        <p:nvCxnSpPr>
          <p:cNvPr id="66" name="65 Düz Bağlayıcı"/>
          <p:cNvCxnSpPr>
            <a:stCxn id="58" idx="2"/>
            <a:endCxn id="59" idx="0"/>
          </p:cNvCxnSpPr>
          <p:nvPr/>
        </p:nvCxnSpPr>
        <p:spPr>
          <a:xfrm rot="16200000" flipH="1">
            <a:off x="2115732" y="4755495"/>
            <a:ext cx="319097" cy="1095192"/>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000" dirty="0" smtClean="0">
                <a:solidFill>
                  <a:srgbClr val="FF0000"/>
                </a:solidFill>
                <a:effectLst>
                  <a:outerShdw blurRad="38100" dist="38100" dir="2700000" algn="tl">
                    <a:srgbClr val="000000">
                      <a:alpha val="43137"/>
                    </a:srgbClr>
                  </a:outerShdw>
                </a:effectLst>
              </a:rPr>
              <a:t>4. Adım: Proje İşlemleri ve Ürünlerini Belirleme</a:t>
            </a:r>
            <a:endParaRPr lang="tr-TR" sz="3000" dirty="0">
              <a:solidFill>
                <a:srgbClr val="FF0000"/>
              </a:solidFill>
              <a:effectLst>
                <a:outerShdw blurRad="38100" dist="38100" dir="2700000" algn="tl">
                  <a:srgbClr val="000000">
                    <a:alpha val="43137"/>
                  </a:srgbClr>
                </a:outerShdw>
              </a:effectLst>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17</a:t>
            </a:fld>
            <a:endParaRPr lang="tr-TR"/>
          </a:p>
        </p:txBody>
      </p:sp>
      <p:sp>
        <p:nvSpPr>
          <p:cNvPr id="5" name="4 İçerik Yer Tutucusu"/>
          <p:cNvSpPr>
            <a:spLocks noGrp="1"/>
          </p:cNvSpPr>
          <p:nvPr>
            <p:ph sz="quarter" idx="1"/>
          </p:nvPr>
        </p:nvSpPr>
        <p:spPr>
          <a:xfrm>
            <a:off x="612648" y="1600200"/>
            <a:ext cx="7991800" cy="3917032"/>
          </a:xfrm>
        </p:spPr>
        <p:txBody>
          <a:bodyPr>
            <a:normAutofit/>
          </a:bodyPr>
          <a:lstStyle/>
          <a:p>
            <a:pPr>
              <a:buNone/>
            </a:pPr>
            <a:r>
              <a:rPr lang="tr-TR" sz="2100" dirty="0" smtClean="0"/>
              <a:t>4.3. Ürün örnekleri gerçekleştirilir.</a:t>
            </a:r>
          </a:p>
          <a:p>
            <a:pPr>
              <a:buNone/>
            </a:pPr>
            <a:endParaRPr lang="tr-TR" sz="300" dirty="0" smtClean="0"/>
          </a:p>
          <a:p>
            <a:pPr marL="728663" indent="-277813" algn="just">
              <a:buSzPct val="100000"/>
              <a:buFont typeface="Arial" pitchFamily="34" charset="0"/>
              <a:buChar char="•"/>
            </a:pPr>
            <a:r>
              <a:rPr lang="tr-TR" sz="1900" dirty="0" smtClean="0"/>
              <a:t>Ürün analiz yapısı ve ürün akış diyagramı kullanımı ile yazılım modülleri gibi genel ürünler tanımlanmış olacaktır. </a:t>
            </a:r>
          </a:p>
          <a:p>
            <a:pPr marL="728663" indent="-277813" algn="just">
              <a:buSzPct val="100000"/>
              <a:buNone/>
            </a:pPr>
            <a:endParaRPr lang="tr-TR" sz="300" dirty="0" smtClean="0"/>
          </a:p>
          <a:p>
            <a:pPr marL="728663" indent="-277813" algn="just">
              <a:buSzPct val="100000"/>
              <a:buFont typeface="Arial" pitchFamily="34" charset="0"/>
              <a:buChar char="•"/>
            </a:pPr>
            <a:r>
              <a:rPr lang="tr-TR" sz="1900" dirty="0" smtClean="0">
                <a:latin typeface="Times New Roman" pitchFamily="18" charset="0"/>
                <a:cs typeface="Times New Roman" pitchFamily="18" charset="0"/>
              </a:rPr>
              <a:t>Bu yazılım modülleri içersinde </a:t>
            </a:r>
            <a:r>
              <a:rPr lang="tr-TR" sz="1900" b="1" dirty="0" smtClean="0">
                <a:latin typeface="Times New Roman" pitchFamily="18" charset="0"/>
                <a:cs typeface="Times New Roman" pitchFamily="18" charset="0"/>
              </a:rPr>
              <a:t>belirli modülleri tanımlamak </a:t>
            </a:r>
            <a:r>
              <a:rPr lang="tr-TR" sz="1900" dirty="0" smtClean="0">
                <a:latin typeface="Times New Roman" pitchFamily="18" charset="0"/>
                <a:cs typeface="Times New Roman" pitchFamily="18" charset="0"/>
              </a:rPr>
              <a:t>mümkündür</a:t>
            </a:r>
            <a:r>
              <a:rPr lang="tr-TR" sz="1900" dirty="0" smtClean="0"/>
              <a:t>.</a:t>
            </a:r>
          </a:p>
          <a:p>
            <a:pPr marL="1323023" lvl="2" indent="-277813" algn="just">
              <a:buSzPct val="100000"/>
              <a:buFontTx/>
              <a:buChar char="-"/>
            </a:pPr>
            <a:r>
              <a:rPr lang="tr-TR" sz="1800" dirty="0" smtClean="0">
                <a:latin typeface="Times New Roman" pitchFamily="18" charset="0"/>
                <a:cs typeface="Times New Roman" pitchFamily="18" charset="0"/>
              </a:rPr>
              <a:t>Örneğin: A modülü, B modülü …</a:t>
            </a:r>
            <a:endParaRPr lang="tr-TR" sz="1800" dirty="0" smtClean="0"/>
          </a:p>
          <a:p>
            <a:pPr>
              <a:buNone/>
            </a:pPr>
            <a:endParaRPr lang="tr-TR" sz="500" dirty="0" smtClean="0"/>
          </a:p>
          <a:p>
            <a:pPr>
              <a:buNone/>
            </a:pPr>
            <a:endParaRPr lang="tr-TR" sz="2100" dirty="0" smtClean="0"/>
          </a:p>
          <a:p>
            <a:pPr>
              <a:buNone/>
            </a:pPr>
            <a:endParaRPr lang="tr-TR" sz="21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000" dirty="0" smtClean="0">
                <a:solidFill>
                  <a:srgbClr val="FF0000"/>
                </a:solidFill>
                <a:effectLst>
                  <a:outerShdw blurRad="38100" dist="38100" dir="2700000" algn="tl">
                    <a:srgbClr val="000000">
                      <a:alpha val="43137"/>
                    </a:srgbClr>
                  </a:outerShdw>
                </a:effectLst>
              </a:rPr>
              <a:t>4. Adım: Proje İşlemleri ve Ürünlerini Belirleme</a:t>
            </a:r>
            <a:endParaRPr lang="tr-TR" sz="3000" dirty="0">
              <a:solidFill>
                <a:srgbClr val="FF0000"/>
              </a:solidFill>
              <a:effectLst>
                <a:outerShdw blurRad="38100" dist="38100" dir="2700000" algn="tl">
                  <a:srgbClr val="000000">
                    <a:alpha val="43137"/>
                  </a:srgbClr>
                </a:outerShdw>
              </a:effectLst>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18</a:t>
            </a:fld>
            <a:endParaRPr lang="tr-TR"/>
          </a:p>
        </p:txBody>
      </p:sp>
      <p:sp>
        <p:nvSpPr>
          <p:cNvPr id="5" name="4 İçerik Yer Tutucusu"/>
          <p:cNvSpPr>
            <a:spLocks noGrp="1"/>
          </p:cNvSpPr>
          <p:nvPr>
            <p:ph sz="quarter" idx="1"/>
          </p:nvPr>
        </p:nvSpPr>
        <p:spPr>
          <a:xfrm>
            <a:off x="612648" y="1600200"/>
            <a:ext cx="7991800" cy="1900808"/>
          </a:xfrm>
        </p:spPr>
        <p:txBody>
          <a:bodyPr>
            <a:normAutofit/>
          </a:bodyPr>
          <a:lstStyle/>
          <a:p>
            <a:pPr>
              <a:buNone/>
            </a:pPr>
            <a:r>
              <a:rPr lang="tr-TR" sz="2100" dirty="0" smtClean="0"/>
              <a:t>4.4. İdeal işlem ağı üretilir.</a:t>
            </a:r>
          </a:p>
          <a:p>
            <a:pPr marL="728663" indent="-277813" algn="just">
              <a:buSzPct val="100000"/>
              <a:buFont typeface="Arial" pitchFamily="34" charset="0"/>
              <a:buChar char="•"/>
            </a:pPr>
            <a:r>
              <a:rPr lang="tr-TR" sz="1900" dirty="0" smtClean="0"/>
              <a:t>Ürün akış diyagramı içindeki her bir ürünü yaratmak için gereksinim duyulan işlemler belirlenir. </a:t>
            </a:r>
          </a:p>
          <a:p>
            <a:pPr marL="728663" indent="-277813" algn="just">
              <a:buSzPct val="100000"/>
              <a:buFont typeface="Arial" pitchFamily="34" charset="0"/>
              <a:buChar char="•"/>
            </a:pPr>
            <a:r>
              <a:rPr lang="tr-TR" sz="1900" dirty="0" smtClean="0"/>
              <a:t>Tek bir ürünü yaratmak için bir den fazla işleme gereksinim duyulabilir.</a:t>
            </a:r>
          </a:p>
          <a:p>
            <a:pPr>
              <a:buNone/>
            </a:pPr>
            <a:endParaRPr lang="tr-TR" sz="500" dirty="0" smtClean="0"/>
          </a:p>
          <a:p>
            <a:pPr>
              <a:buNone/>
            </a:pPr>
            <a:endParaRPr lang="tr-TR" sz="2100" dirty="0" smtClean="0"/>
          </a:p>
          <a:p>
            <a:pPr>
              <a:buNone/>
            </a:pPr>
            <a:endParaRPr lang="tr-TR" sz="2100" dirty="0"/>
          </a:p>
        </p:txBody>
      </p:sp>
      <p:sp>
        <p:nvSpPr>
          <p:cNvPr id="6" name="Rectangle 3"/>
          <p:cNvSpPr>
            <a:spLocks noChangeArrowheads="1"/>
          </p:cNvSpPr>
          <p:nvPr/>
        </p:nvSpPr>
        <p:spPr bwMode="auto">
          <a:xfrm>
            <a:off x="1156560" y="4332106"/>
            <a:ext cx="1080000" cy="7200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tr-TR" dirty="0" smtClean="0">
                <a:solidFill>
                  <a:schemeClr val="bg2"/>
                </a:solidFill>
                <a:latin typeface="Times" pitchFamily="18" charset="0"/>
              </a:rPr>
              <a:t>Test </a:t>
            </a:r>
          </a:p>
          <a:p>
            <a:pPr algn="ctr" eaLnBrk="0" hangingPunct="0"/>
            <a:r>
              <a:rPr lang="tr-TR" dirty="0" smtClean="0">
                <a:solidFill>
                  <a:schemeClr val="bg2"/>
                </a:solidFill>
                <a:latin typeface="Times" pitchFamily="18" charset="0"/>
              </a:rPr>
              <a:t>Planı</a:t>
            </a:r>
            <a:endParaRPr lang="en-US" dirty="0">
              <a:solidFill>
                <a:schemeClr val="bg2"/>
              </a:solidFill>
              <a:latin typeface="Times" pitchFamily="18" charset="0"/>
            </a:endParaRPr>
          </a:p>
        </p:txBody>
      </p:sp>
      <p:sp>
        <p:nvSpPr>
          <p:cNvPr id="7" name="Rectangle 4"/>
          <p:cNvSpPr>
            <a:spLocks noChangeArrowheads="1"/>
          </p:cNvSpPr>
          <p:nvPr/>
        </p:nvSpPr>
        <p:spPr bwMode="auto">
          <a:xfrm>
            <a:off x="2596840" y="4332106"/>
            <a:ext cx="1080000" cy="7200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tr-TR" dirty="0" smtClean="0">
                <a:solidFill>
                  <a:schemeClr val="bg2"/>
                </a:solidFill>
                <a:latin typeface="Times" pitchFamily="18" charset="0"/>
              </a:rPr>
              <a:t>Anket </a:t>
            </a:r>
          </a:p>
          <a:p>
            <a:pPr algn="ctr" eaLnBrk="0" hangingPunct="0"/>
            <a:r>
              <a:rPr lang="tr-TR" dirty="0" smtClean="0">
                <a:solidFill>
                  <a:schemeClr val="bg2"/>
                </a:solidFill>
                <a:latin typeface="Times" pitchFamily="18" charset="0"/>
              </a:rPr>
              <a:t>Tasarımı</a:t>
            </a:r>
            <a:endParaRPr lang="en-US" dirty="0">
              <a:solidFill>
                <a:schemeClr val="bg2"/>
              </a:solidFill>
              <a:latin typeface="Times" pitchFamily="18" charset="0"/>
            </a:endParaRPr>
          </a:p>
        </p:txBody>
      </p:sp>
      <p:sp>
        <p:nvSpPr>
          <p:cNvPr id="8" name="Rectangle 6"/>
          <p:cNvSpPr>
            <a:spLocks noChangeArrowheads="1"/>
          </p:cNvSpPr>
          <p:nvPr/>
        </p:nvSpPr>
        <p:spPr bwMode="auto">
          <a:xfrm>
            <a:off x="2603044" y="3388056"/>
            <a:ext cx="1080000" cy="7200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tr-TR" dirty="0" smtClean="0">
                <a:solidFill>
                  <a:schemeClr val="bg2"/>
                </a:solidFill>
                <a:latin typeface="Times" pitchFamily="18" charset="0"/>
              </a:rPr>
              <a:t>Konuları</a:t>
            </a:r>
          </a:p>
          <a:p>
            <a:pPr algn="ctr" eaLnBrk="0" hangingPunct="0"/>
            <a:r>
              <a:rPr lang="tr-TR" dirty="0" smtClean="0">
                <a:solidFill>
                  <a:schemeClr val="bg2"/>
                </a:solidFill>
                <a:latin typeface="Times" pitchFamily="18" charset="0"/>
              </a:rPr>
              <a:t>Seçme</a:t>
            </a:r>
            <a:endParaRPr lang="en-US" dirty="0">
              <a:solidFill>
                <a:schemeClr val="bg2"/>
              </a:solidFill>
              <a:latin typeface="Times" pitchFamily="18" charset="0"/>
            </a:endParaRPr>
          </a:p>
        </p:txBody>
      </p:sp>
      <p:sp>
        <p:nvSpPr>
          <p:cNvPr id="9" name="Rectangle 7"/>
          <p:cNvSpPr>
            <a:spLocks noChangeArrowheads="1"/>
          </p:cNvSpPr>
          <p:nvPr/>
        </p:nvSpPr>
        <p:spPr bwMode="auto">
          <a:xfrm>
            <a:off x="2596720" y="5284184"/>
            <a:ext cx="1080000" cy="7200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tr-TR" dirty="0" smtClean="0">
                <a:solidFill>
                  <a:schemeClr val="bg2"/>
                </a:solidFill>
                <a:latin typeface="Times" pitchFamily="18" charset="0"/>
              </a:rPr>
              <a:t>Ayrılmış </a:t>
            </a:r>
          </a:p>
          <a:p>
            <a:pPr algn="ctr" eaLnBrk="0" hangingPunct="0"/>
            <a:r>
              <a:rPr lang="tr-TR" dirty="0" smtClean="0">
                <a:solidFill>
                  <a:schemeClr val="bg2"/>
                </a:solidFill>
                <a:latin typeface="Times" pitchFamily="18" charset="0"/>
              </a:rPr>
              <a:t>Makine</a:t>
            </a:r>
            <a:endParaRPr lang="en-US" dirty="0">
              <a:solidFill>
                <a:schemeClr val="bg2"/>
              </a:solidFill>
              <a:latin typeface="Times" pitchFamily="18" charset="0"/>
            </a:endParaRPr>
          </a:p>
        </p:txBody>
      </p:sp>
      <p:sp>
        <p:nvSpPr>
          <p:cNvPr id="10" name="Rectangle 8"/>
          <p:cNvSpPr>
            <a:spLocks noChangeArrowheads="1"/>
          </p:cNvSpPr>
          <p:nvPr/>
        </p:nvSpPr>
        <p:spPr bwMode="auto">
          <a:xfrm>
            <a:off x="4036880" y="4332106"/>
            <a:ext cx="1080000" cy="7200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tr-TR" dirty="0" smtClean="0">
                <a:solidFill>
                  <a:schemeClr val="bg2"/>
                </a:solidFill>
                <a:latin typeface="Times" pitchFamily="18" charset="0"/>
              </a:rPr>
              <a:t>Testleri </a:t>
            </a:r>
          </a:p>
          <a:p>
            <a:pPr algn="ctr" eaLnBrk="0" hangingPunct="0"/>
            <a:r>
              <a:rPr lang="tr-TR" dirty="0" smtClean="0">
                <a:solidFill>
                  <a:schemeClr val="bg2"/>
                </a:solidFill>
                <a:latin typeface="Times" pitchFamily="18" charset="0"/>
              </a:rPr>
              <a:t>Yönetme</a:t>
            </a:r>
            <a:endParaRPr lang="en-US" dirty="0">
              <a:solidFill>
                <a:schemeClr val="bg2"/>
              </a:solidFill>
              <a:latin typeface="Times" pitchFamily="18" charset="0"/>
            </a:endParaRPr>
          </a:p>
        </p:txBody>
      </p:sp>
      <p:sp>
        <p:nvSpPr>
          <p:cNvPr id="11" name="Rectangle 9"/>
          <p:cNvSpPr>
            <a:spLocks noChangeArrowheads="1"/>
          </p:cNvSpPr>
          <p:nvPr/>
        </p:nvSpPr>
        <p:spPr bwMode="auto">
          <a:xfrm>
            <a:off x="5477040" y="4332106"/>
            <a:ext cx="1080000" cy="7200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tr-TR" dirty="0" smtClean="0">
                <a:solidFill>
                  <a:schemeClr val="bg2"/>
                </a:solidFill>
                <a:latin typeface="Times" pitchFamily="18" charset="0"/>
              </a:rPr>
              <a:t>Analiz </a:t>
            </a:r>
          </a:p>
          <a:p>
            <a:pPr algn="ctr" eaLnBrk="0" hangingPunct="0"/>
            <a:r>
              <a:rPr lang="tr-TR" dirty="0" smtClean="0">
                <a:solidFill>
                  <a:schemeClr val="bg2"/>
                </a:solidFill>
                <a:latin typeface="Times" pitchFamily="18" charset="0"/>
              </a:rPr>
              <a:t>Sonuçları</a:t>
            </a:r>
            <a:endParaRPr lang="en-US" dirty="0">
              <a:solidFill>
                <a:schemeClr val="bg2"/>
              </a:solidFill>
              <a:latin typeface="Times" pitchFamily="18" charset="0"/>
            </a:endParaRPr>
          </a:p>
        </p:txBody>
      </p:sp>
      <p:sp>
        <p:nvSpPr>
          <p:cNvPr id="12" name="Rectangle 10"/>
          <p:cNvSpPr>
            <a:spLocks noChangeArrowheads="1"/>
          </p:cNvSpPr>
          <p:nvPr/>
        </p:nvSpPr>
        <p:spPr bwMode="auto">
          <a:xfrm>
            <a:off x="6924280" y="4332106"/>
            <a:ext cx="1080000" cy="7200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tr-TR" dirty="0" smtClean="0">
                <a:solidFill>
                  <a:schemeClr val="bg2"/>
                </a:solidFill>
                <a:latin typeface="Times" pitchFamily="18" charset="0"/>
              </a:rPr>
              <a:t>Değişen </a:t>
            </a:r>
          </a:p>
          <a:p>
            <a:pPr algn="ctr" eaLnBrk="0" hangingPunct="0"/>
            <a:r>
              <a:rPr lang="tr-TR" dirty="0" smtClean="0">
                <a:solidFill>
                  <a:schemeClr val="bg2"/>
                </a:solidFill>
                <a:latin typeface="Times" pitchFamily="18" charset="0"/>
              </a:rPr>
              <a:t>İstekler</a:t>
            </a:r>
            <a:endParaRPr lang="en-US" dirty="0">
              <a:solidFill>
                <a:schemeClr val="bg2"/>
              </a:solidFill>
              <a:latin typeface="Times" pitchFamily="18" charset="0"/>
            </a:endParaRPr>
          </a:p>
        </p:txBody>
      </p:sp>
      <p:cxnSp>
        <p:nvCxnSpPr>
          <p:cNvPr id="13" name="12 Düz Ok Bağlayıcısı"/>
          <p:cNvCxnSpPr>
            <a:stCxn id="6" idx="3"/>
            <a:endCxn id="7" idx="1"/>
          </p:cNvCxnSpPr>
          <p:nvPr/>
        </p:nvCxnSpPr>
        <p:spPr>
          <a:xfrm>
            <a:off x="2236560" y="4692106"/>
            <a:ext cx="3602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13 Düz Ok Bağlayıcısı"/>
          <p:cNvCxnSpPr>
            <a:stCxn id="7" idx="3"/>
            <a:endCxn id="10" idx="1"/>
          </p:cNvCxnSpPr>
          <p:nvPr/>
        </p:nvCxnSpPr>
        <p:spPr>
          <a:xfrm>
            <a:off x="3676840" y="4692106"/>
            <a:ext cx="36004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14 Düz Ok Bağlayıcısı"/>
          <p:cNvCxnSpPr>
            <a:stCxn id="10" idx="3"/>
            <a:endCxn id="11" idx="1"/>
          </p:cNvCxnSpPr>
          <p:nvPr/>
        </p:nvCxnSpPr>
        <p:spPr>
          <a:xfrm>
            <a:off x="5116880" y="4692106"/>
            <a:ext cx="36016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15 Düz Ok Bağlayıcısı"/>
          <p:cNvCxnSpPr>
            <a:stCxn id="11" idx="3"/>
            <a:endCxn id="12" idx="1"/>
          </p:cNvCxnSpPr>
          <p:nvPr/>
        </p:nvCxnSpPr>
        <p:spPr>
          <a:xfrm>
            <a:off x="6557040" y="4692106"/>
            <a:ext cx="36724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16 Dirsek Bağlayıcısı"/>
          <p:cNvCxnSpPr>
            <a:stCxn id="6" idx="3"/>
            <a:endCxn id="8" idx="1"/>
          </p:cNvCxnSpPr>
          <p:nvPr/>
        </p:nvCxnSpPr>
        <p:spPr>
          <a:xfrm flipV="1">
            <a:off x="2236560" y="3748056"/>
            <a:ext cx="366484" cy="944050"/>
          </a:xfrm>
          <a:prstGeom prst="bentConnector3">
            <a:avLst>
              <a:gd name="adj1" fmla="val 40525"/>
            </a:avLst>
          </a:prstGeom>
          <a:ln>
            <a:tailEnd type="arrow"/>
          </a:ln>
        </p:spPr>
        <p:style>
          <a:lnRef idx="2">
            <a:schemeClr val="dk1"/>
          </a:lnRef>
          <a:fillRef idx="0">
            <a:schemeClr val="dk1"/>
          </a:fillRef>
          <a:effectRef idx="1">
            <a:schemeClr val="dk1"/>
          </a:effectRef>
          <a:fontRef idx="minor">
            <a:schemeClr val="tx1"/>
          </a:fontRef>
        </p:style>
      </p:cxnSp>
      <p:cxnSp>
        <p:nvCxnSpPr>
          <p:cNvPr id="18" name="17 Dirsek Bağlayıcısı"/>
          <p:cNvCxnSpPr>
            <a:stCxn id="6" idx="3"/>
            <a:endCxn id="9" idx="1"/>
          </p:cNvCxnSpPr>
          <p:nvPr/>
        </p:nvCxnSpPr>
        <p:spPr>
          <a:xfrm>
            <a:off x="2236560" y="4692106"/>
            <a:ext cx="360160" cy="952078"/>
          </a:xfrm>
          <a:prstGeom prst="bentConnector3">
            <a:avLst>
              <a:gd name="adj1" fmla="val 40359"/>
            </a:avLst>
          </a:prstGeom>
          <a:ln>
            <a:tailEnd type="arrow"/>
          </a:ln>
        </p:spPr>
        <p:style>
          <a:lnRef idx="2">
            <a:schemeClr val="dk1"/>
          </a:lnRef>
          <a:fillRef idx="0">
            <a:schemeClr val="dk1"/>
          </a:fillRef>
          <a:effectRef idx="1">
            <a:schemeClr val="dk1"/>
          </a:effectRef>
          <a:fontRef idx="minor">
            <a:schemeClr val="tx1"/>
          </a:fontRef>
        </p:style>
      </p:cxnSp>
      <p:cxnSp>
        <p:nvCxnSpPr>
          <p:cNvPr id="19" name="18 Şekil"/>
          <p:cNvCxnSpPr>
            <a:stCxn id="8" idx="3"/>
            <a:endCxn id="10" idx="0"/>
          </p:cNvCxnSpPr>
          <p:nvPr/>
        </p:nvCxnSpPr>
        <p:spPr>
          <a:xfrm>
            <a:off x="3683044" y="3748056"/>
            <a:ext cx="893836" cy="584050"/>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20" name="75 Dirsek Bağlayıcısı"/>
          <p:cNvCxnSpPr>
            <a:stCxn id="9" idx="3"/>
            <a:endCxn id="10" idx="2"/>
          </p:cNvCxnSpPr>
          <p:nvPr/>
        </p:nvCxnSpPr>
        <p:spPr>
          <a:xfrm flipV="1">
            <a:off x="3676720" y="5052106"/>
            <a:ext cx="900160" cy="59207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000" dirty="0" smtClean="0">
                <a:solidFill>
                  <a:srgbClr val="FF0000"/>
                </a:solidFill>
                <a:effectLst>
                  <a:outerShdw blurRad="38100" dist="38100" dir="2700000" algn="tl">
                    <a:srgbClr val="000000">
                      <a:alpha val="43137"/>
                    </a:srgbClr>
                  </a:outerShdw>
                </a:effectLst>
              </a:rPr>
              <a:t>4. Adım: Proje İşlemleri ve Ürünlerini Belirleme</a:t>
            </a:r>
            <a:endParaRPr lang="tr-TR" sz="3000" dirty="0">
              <a:solidFill>
                <a:srgbClr val="FF0000"/>
              </a:solidFill>
              <a:effectLst>
                <a:outerShdw blurRad="38100" dist="38100" dir="2700000" algn="tl">
                  <a:srgbClr val="000000">
                    <a:alpha val="43137"/>
                  </a:srgbClr>
                </a:outerShdw>
              </a:effectLst>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19</a:t>
            </a:fld>
            <a:endParaRPr lang="tr-TR"/>
          </a:p>
        </p:txBody>
      </p:sp>
      <p:sp>
        <p:nvSpPr>
          <p:cNvPr id="5" name="4 İçerik Yer Tutucusu"/>
          <p:cNvSpPr>
            <a:spLocks noGrp="1"/>
          </p:cNvSpPr>
          <p:nvPr>
            <p:ph sz="quarter" idx="1"/>
          </p:nvPr>
        </p:nvSpPr>
        <p:spPr>
          <a:xfrm>
            <a:off x="612648" y="1600200"/>
            <a:ext cx="8153400" cy="460648"/>
          </a:xfrm>
        </p:spPr>
        <p:txBody>
          <a:bodyPr>
            <a:normAutofit/>
          </a:bodyPr>
          <a:lstStyle/>
          <a:p>
            <a:pPr>
              <a:buNone/>
            </a:pPr>
            <a:r>
              <a:rPr lang="tr-TR" sz="2100" dirty="0" smtClean="0"/>
              <a:t>4.5. İhtiyaç duyulan adım ve kontrol noktaları gözden geçirilir.</a:t>
            </a:r>
          </a:p>
          <a:p>
            <a:pPr>
              <a:buNone/>
            </a:pPr>
            <a:endParaRPr lang="tr-TR" sz="2100" dirty="0" smtClean="0"/>
          </a:p>
          <a:p>
            <a:pPr>
              <a:buNone/>
            </a:pPr>
            <a:endParaRPr lang="tr-TR" sz="2100" dirty="0"/>
          </a:p>
        </p:txBody>
      </p:sp>
      <p:sp>
        <p:nvSpPr>
          <p:cNvPr id="6" name="5 Dikdörtgen"/>
          <p:cNvSpPr/>
          <p:nvPr/>
        </p:nvSpPr>
        <p:spPr>
          <a:xfrm>
            <a:off x="2051720" y="2214744"/>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Tasarım</a:t>
            </a:r>
          </a:p>
          <a:p>
            <a:pPr algn="ctr"/>
            <a:r>
              <a:rPr lang="tr-TR" sz="1600" dirty="0" smtClean="0"/>
              <a:t>Modül A</a:t>
            </a:r>
            <a:endParaRPr lang="tr-TR" sz="1600" dirty="0"/>
          </a:p>
        </p:txBody>
      </p:sp>
      <p:sp>
        <p:nvSpPr>
          <p:cNvPr id="7" name="6 Dikdörtgen"/>
          <p:cNvSpPr/>
          <p:nvPr/>
        </p:nvSpPr>
        <p:spPr>
          <a:xfrm>
            <a:off x="2051720" y="2862816"/>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Tasarım</a:t>
            </a:r>
          </a:p>
          <a:p>
            <a:pPr algn="ctr"/>
            <a:r>
              <a:rPr lang="tr-TR" sz="1600" dirty="0" smtClean="0"/>
              <a:t>Modül B</a:t>
            </a:r>
            <a:endParaRPr lang="tr-TR" sz="1600" dirty="0"/>
          </a:p>
        </p:txBody>
      </p:sp>
      <p:sp>
        <p:nvSpPr>
          <p:cNvPr id="8" name="7 Dikdörtgen"/>
          <p:cNvSpPr/>
          <p:nvPr/>
        </p:nvSpPr>
        <p:spPr>
          <a:xfrm>
            <a:off x="2051720" y="3510888"/>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Tasarım</a:t>
            </a:r>
          </a:p>
          <a:p>
            <a:pPr algn="ctr"/>
            <a:r>
              <a:rPr lang="tr-TR" sz="1600" dirty="0" smtClean="0"/>
              <a:t>Modül C</a:t>
            </a:r>
            <a:endParaRPr lang="tr-TR" sz="1600" dirty="0"/>
          </a:p>
        </p:txBody>
      </p:sp>
      <p:sp>
        <p:nvSpPr>
          <p:cNvPr id="9" name="8 Dikdörtgen"/>
          <p:cNvSpPr/>
          <p:nvPr/>
        </p:nvSpPr>
        <p:spPr>
          <a:xfrm>
            <a:off x="899592" y="2862816"/>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Sistem</a:t>
            </a:r>
          </a:p>
          <a:p>
            <a:pPr algn="ctr"/>
            <a:r>
              <a:rPr lang="tr-TR" sz="1600" dirty="0" smtClean="0"/>
              <a:t>Tasarım</a:t>
            </a:r>
            <a:endParaRPr lang="tr-TR" sz="1600" dirty="0"/>
          </a:p>
        </p:txBody>
      </p:sp>
      <p:sp>
        <p:nvSpPr>
          <p:cNvPr id="10" name="9 Dikdörtgen"/>
          <p:cNvSpPr/>
          <p:nvPr/>
        </p:nvSpPr>
        <p:spPr>
          <a:xfrm>
            <a:off x="3203848" y="2218512"/>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Kod Modül A</a:t>
            </a:r>
            <a:endParaRPr lang="tr-TR" sz="1600" dirty="0"/>
          </a:p>
        </p:txBody>
      </p:sp>
      <p:sp>
        <p:nvSpPr>
          <p:cNvPr id="11" name="10 Dikdörtgen"/>
          <p:cNvSpPr/>
          <p:nvPr/>
        </p:nvSpPr>
        <p:spPr>
          <a:xfrm>
            <a:off x="3203848" y="2866584"/>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Kod Modül B</a:t>
            </a:r>
            <a:endParaRPr lang="tr-TR" sz="1600" dirty="0"/>
          </a:p>
        </p:txBody>
      </p:sp>
      <p:sp>
        <p:nvSpPr>
          <p:cNvPr id="12" name="11 Dikdörtgen"/>
          <p:cNvSpPr/>
          <p:nvPr/>
        </p:nvSpPr>
        <p:spPr>
          <a:xfrm>
            <a:off x="3203848" y="3514656"/>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Kod Modül C</a:t>
            </a:r>
            <a:endParaRPr lang="tr-TR" sz="1600" dirty="0"/>
          </a:p>
        </p:txBody>
      </p:sp>
      <p:sp>
        <p:nvSpPr>
          <p:cNvPr id="13" name="12 Dikdörtgen"/>
          <p:cNvSpPr/>
          <p:nvPr/>
        </p:nvSpPr>
        <p:spPr>
          <a:xfrm>
            <a:off x="4355976" y="2866584"/>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Sistem </a:t>
            </a:r>
          </a:p>
          <a:p>
            <a:pPr algn="ctr"/>
            <a:r>
              <a:rPr lang="tr-TR" sz="1600" dirty="0" smtClean="0"/>
              <a:t>Testi</a:t>
            </a:r>
            <a:endParaRPr lang="tr-TR" sz="1600" dirty="0"/>
          </a:p>
        </p:txBody>
      </p:sp>
      <p:cxnSp>
        <p:nvCxnSpPr>
          <p:cNvPr id="15" name="14 Düz Ok Bağlayıcısı"/>
          <p:cNvCxnSpPr>
            <a:stCxn id="9" idx="3"/>
            <a:endCxn id="7" idx="1"/>
          </p:cNvCxnSpPr>
          <p:nvPr/>
        </p:nvCxnSpPr>
        <p:spPr>
          <a:xfrm>
            <a:off x="1835696" y="3114844"/>
            <a:ext cx="21602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15 Düz Ok Bağlayıcısı"/>
          <p:cNvCxnSpPr>
            <a:stCxn id="6" idx="3"/>
            <a:endCxn id="10" idx="1"/>
          </p:cNvCxnSpPr>
          <p:nvPr/>
        </p:nvCxnSpPr>
        <p:spPr>
          <a:xfrm>
            <a:off x="2987824" y="2466772"/>
            <a:ext cx="216024" cy="37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18 Düz Ok Bağlayıcısı"/>
          <p:cNvCxnSpPr>
            <a:stCxn id="9" idx="3"/>
            <a:endCxn id="6" idx="1"/>
          </p:cNvCxnSpPr>
          <p:nvPr/>
        </p:nvCxnSpPr>
        <p:spPr>
          <a:xfrm flipV="1">
            <a:off x="1835696" y="2466772"/>
            <a:ext cx="216024" cy="648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21 Düz Ok Bağlayıcısı"/>
          <p:cNvCxnSpPr>
            <a:stCxn id="9" idx="3"/>
            <a:endCxn id="8" idx="1"/>
          </p:cNvCxnSpPr>
          <p:nvPr/>
        </p:nvCxnSpPr>
        <p:spPr>
          <a:xfrm>
            <a:off x="1835696" y="3114844"/>
            <a:ext cx="216024" cy="648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24 Düz Ok Bağlayıcısı"/>
          <p:cNvCxnSpPr>
            <a:stCxn id="7" idx="3"/>
            <a:endCxn id="11" idx="1"/>
          </p:cNvCxnSpPr>
          <p:nvPr/>
        </p:nvCxnSpPr>
        <p:spPr>
          <a:xfrm>
            <a:off x="2987824" y="3114844"/>
            <a:ext cx="216024" cy="37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27 Düz Ok Bağlayıcısı"/>
          <p:cNvCxnSpPr>
            <a:stCxn id="8" idx="3"/>
            <a:endCxn id="12" idx="1"/>
          </p:cNvCxnSpPr>
          <p:nvPr/>
        </p:nvCxnSpPr>
        <p:spPr>
          <a:xfrm>
            <a:off x="2987824" y="3762916"/>
            <a:ext cx="216024" cy="37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30 Düz Ok Bağlayıcısı"/>
          <p:cNvCxnSpPr>
            <a:stCxn id="10" idx="3"/>
            <a:endCxn id="13" idx="1"/>
          </p:cNvCxnSpPr>
          <p:nvPr/>
        </p:nvCxnSpPr>
        <p:spPr>
          <a:xfrm>
            <a:off x="4139952" y="2470540"/>
            <a:ext cx="216024" cy="648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33 Düz Ok Bağlayıcısı"/>
          <p:cNvCxnSpPr>
            <a:stCxn id="11" idx="3"/>
            <a:endCxn id="13" idx="1"/>
          </p:cNvCxnSpPr>
          <p:nvPr/>
        </p:nvCxnSpPr>
        <p:spPr>
          <a:xfrm>
            <a:off x="4139952" y="3118612"/>
            <a:ext cx="21602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36 Düz Ok Bağlayıcısı"/>
          <p:cNvCxnSpPr>
            <a:stCxn id="12" idx="3"/>
            <a:endCxn id="13" idx="1"/>
          </p:cNvCxnSpPr>
          <p:nvPr/>
        </p:nvCxnSpPr>
        <p:spPr>
          <a:xfrm flipV="1">
            <a:off x="4139952" y="3118612"/>
            <a:ext cx="216024" cy="648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0" name="39 Dikdörtgen"/>
          <p:cNvSpPr/>
          <p:nvPr/>
        </p:nvSpPr>
        <p:spPr>
          <a:xfrm>
            <a:off x="3203848" y="4365104"/>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Tasarım</a:t>
            </a:r>
          </a:p>
          <a:p>
            <a:pPr algn="ctr"/>
            <a:r>
              <a:rPr lang="tr-TR" sz="1600" dirty="0" smtClean="0"/>
              <a:t>Modül A</a:t>
            </a:r>
            <a:endParaRPr lang="tr-TR" sz="1600" dirty="0"/>
          </a:p>
        </p:txBody>
      </p:sp>
      <p:sp>
        <p:nvSpPr>
          <p:cNvPr id="41" name="40 Dikdörtgen"/>
          <p:cNvSpPr/>
          <p:nvPr/>
        </p:nvSpPr>
        <p:spPr>
          <a:xfrm>
            <a:off x="3203848" y="5013176"/>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Tasarım</a:t>
            </a:r>
          </a:p>
          <a:p>
            <a:pPr algn="ctr"/>
            <a:r>
              <a:rPr lang="tr-TR" sz="1600" dirty="0" smtClean="0"/>
              <a:t>Modül B</a:t>
            </a:r>
            <a:endParaRPr lang="tr-TR" sz="1600" dirty="0"/>
          </a:p>
        </p:txBody>
      </p:sp>
      <p:sp>
        <p:nvSpPr>
          <p:cNvPr id="42" name="41 Dikdörtgen"/>
          <p:cNvSpPr/>
          <p:nvPr/>
        </p:nvSpPr>
        <p:spPr>
          <a:xfrm>
            <a:off x="3203848" y="5661248"/>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Tasarım</a:t>
            </a:r>
          </a:p>
          <a:p>
            <a:pPr algn="ctr"/>
            <a:r>
              <a:rPr lang="tr-TR" sz="1600" dirty="0" smtClean="0"/>
              <a:t>Modül C</a:t>
            </a:r>
            <a:endParaRPr lang="tr-TR" sz="1600" dirty="0"/>
          </a:p>
        </p:txBody>
      </p:sp>
      <p:sp>
        <p:nvSpPr>
          <p:cNvPr id="43" name="42 Dikdörtgen"/>
          <p:cNvSpPr/>
          <p:nvPr/>
        </p:nvSpPr>
        <p:spPr>
          <a:xfrm>
            <a:off x="2051720" y="5013176"/>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Sistem</a:t>
            </a:r>
          </a:p>
          <a:p>
            <a:pPr algn="ctr"/>
            <a:r>
              <a:rPr lang="tr-TR" sz="1600" dirty="0" smtClean="0"/>
              <a:t>Tasarım</a:t>
            </a:r>
            <a:endParaRPr lang="tr-TR" sz="1600" dirty="0"/>
          </a:p>
        </p:txBody>
      </p:sp>
      <p:sp>
        <p:nvSpPr>
          <p:cNvPr id="44" name="43 Dikdörtgen"/>
          <p:cNvSpPr/>
          <p:nvPr/>
        </p:nvSpPr>
        <p:spPr>
          <a:xfrm>
            <a:off x="5580112" y="4368872"/>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Kod Modül A</a:t>
            </a:r>
            <a:endParaRPr lang="tr-TR" sz="1600" dirty="0"/>
          </a:p>
        </p:txBody>
      </p:sp>
      <p:sp>
        <p:nvSpPr>
          <p:cNvPr id="45" name="44 Dikdörtgen"/>
          <p:cNvSpPr/>
          <p:nvPr/>
        </p:nvSpPr>
        <p:spPr>
          <a:xfrm>
            <a:off x="5580112" y="5016944"/>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Kod Modül B</a:t>
            </a:r>
            <a:endParaRPr lang="tr-TR" sz="1600" dirty="0"/>
          </a:p>
        </p:txBody>
      </p:sp>
      <p:sp>
        <p:nvSpPr>
          <p:cNvPr id="46" name="45 Dikdörtgen"/>
          <p:cNvSpPr/>
          <p:nvPr/>
        </p:nvSpPr>
        <p:spPr>
          <a:xfrm>
            <a:off x="5580112" y="5665016"/>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Kod Modül C</a:t>
            </a:r>
            <a:endParaRPr lang="tr-TR" sz="1600" dirty="0"/>
          </a:p>
        </p:txBody>
      </p:sp>
      <p:sp>
        <p:nvSpPr>
          <p:cNvPr id="47" name="46 Dikdörtgen"/>
          <p:cNvSpPr/>
          <p:nvPr/>
        </p:nvSpPr>
        <p:spPr>
          <a:xfrm>
            <a:off x="6732240" y="5016944"/>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t>Sistem </a:t>
            </a:r>
          </a:p>
          <a:p>
            <a:pPr algn="ctr"/>
            <a:r>
              <a:rPr lang="tr-TR" sz="1600" dirty="0" smtClean="0"/>
              <a:t>Testi</a:t>
            </a:r>
            <a:endParaRPr lang="tr-TR" sz="1600" dirty="0"/>
          </a:p>
        </p:txBody>
      </p:sp>
      <p:cxnSp>
        <p:nvCxnSpPr>
          <p:cNvPr id="48" name="47 Düz Ok Bağlayıcısı"/>
          <p:cNvCxnSpPr>
            <a:stCxn id="43" idx="3"/>
            <a:endCxn id="41" idx="1"/>
          </p:cNvCxnSpPr>
          <p:nvPr/>
        </p:nvCxnSpPr>
        <p:spPr>
          <a:xfrm>
            <a:off x="2987824" y="5265204"/>
            <a:ext cx="21602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48 Düz Ok Bağlayıcısı"/>
          <p:cNvCxnSpPr>
            <a:stCxn id="41" idx="3"/>
            <a:endCxn id="59" idx="1"/>
          </p:cNvCxnSpPr>
          <p:nvPr/>
        </p:nvCxnSpPr>
        <p:spPr>
          <a:xfrm>
            <a:off x="4139952" y="5265204"/>
            <a:ext cx="25696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49 Düz Ok Bağlayıcısı"/>
          <p:cNvCxnSpPr>
            <a:stCxn id="43" idx="3"/>
            <a:endCxn id="40" idx="1"/>
          </p:cNvCxnSpPr>
          <p:nvPr/>
        </p:nvCxnSpPr>
        <p:spPr>
          <a:xfrm flipV="1">
            <a:off x="2987824" y="4617132"/>
            <a:ext cx="216024" cy="648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1" name="50 Düz Ok Bağlayıcısı"/>
          <p:cNvCxnSpPr>
            <a:stCxn id="43" idx="3"/>
            <a:endCxn id="42" idx="1"/>
          </p:cNvCxnSpPr>
          <p:nvPr/>
        </p:nvCxnSpPr>
        <p:spPr>
          <a:xfrm>
            <a:off x="2987824" y="5265204"/>
            <a:ext cx="216024" cy="648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2" name="51 Düz Ok Bağlayıcısı"/>
          <p:cNvCxnSpPr>
            <a:stCxn id="40" idx="3"/>
            <a:endCxn id="59" idx="1"/>
          </p:cNvCxnSpPr>
          <p:nvPr/>
        </p:nvCxnSpPr>
        <p:spPr>
          <a:xfrm>
            <a:off x="4139952" y="4617132"/>
            <a:ext cx="256968" cy="648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52 Düz Ok Bağlayıcısı"/>
          <p:cNvCxnSpPr>
            <a:stCxn id="42" idx="3"/>
            <a:endCxn id="59" idx="1"/>
          </p:cNvCxnSpPr>
          <p:nvPr/>
        </p:nvCxnSpPr>
        <p:spPr>
          <a:xfrm flipV="1">
            <a:off x="4139952" y="5265204"/>
            <a:ext cx="256968" cy="648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4" name="53 Düz Ok Bağlayıcısı"/>
          <p:cNvCxnSpPr>
            <a:stCxn id="44" idx="3"/>
            <a:endCxn id="47" idx="1"/>
          </p:cNvCxnSpPr>
          <p:nvPr/>
        </p:nvCxnSpPr>
        <p:spPr>
          <a:xfrm>
            <a:off x="6516216" y="4620900"/>
            <a:ext cx="216024" cy="648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54 Düz Ok Bağlayıcısı"/>
          <p:cNvCxnSpPr>
            <a:stCxn id="45" idx="3"/>
            <a:endCxn id="47" idx="1"/>
          </p:cNvCxnSpPr>
          <p:nvPr/>
        </p:nvCxnSpPr>
        <p:spPr>
          <a:xfrm>
            <a:off x="6516216" y="5268972"/>
            <a:ext cx="21602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6" name="55 Düz Ok Bağlayıcısı"/>
          <p:cNvCxnSpPr>
            <a:stCxn id="46" idx="3"/>
            <a:endCxn id="47" idx="1"/>
          </p:cNvCxnSpPr>
          <p:nvPr/>
        </p:nvCxnSpPr>
        <p:spPr>
          <a:xfrm flipV="1">
            <a:off x="6516216" y="5268972"/>
            <a:ext cx="216024" cy="648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 name="58 Dikdörtgen"/>
          <p:cNvSpPr/>
          <p:nvPr/>
        </p:nvSpPr>
        <p:spPr>
          <a:xfrm>
            <a:off x="4396920" y="5013176"/>
            <a:ext cx="93610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tr-TR" sz="1600" dirty="0" smtClean="0">
                <a:solidFill>
                  <a:schemeClr val="bg1"/>
                </a:solidFill>
              </a:rPr>
              <a:t>Kontrol</a:t>
            </a:r>
          </a:p>
          <a:p>
            <a:pPr algn="ctr"/>
            <a:r>
              <a:rPr lang="tr-TR" sz="1600" dirty="0" smtClean="0">
                <a:solidFill>
                  <a:schemeClr val="bg1"/>
                </a:solidFill>
              </a:rPr>
              <a:t>Noktası</a:t>
            </a:r>
            <a:endParaRPr lang="tr-TR" sz="1600" dirty="0">
              <a:solidFill>
                <a:schemeClr val="bg1"/>
              </a:solidFill>
            </a:endParaRPr>
          </a:p>
        </p:txBody>
      </p:sp>
      <p:cxnSp>
        <p:nvCxnSpPr>
          <p:cNvPr id="67" name="66 Düz Ok Bağlayıcısı"/>
          <p:cNvCxnSpPr>
            <a:stCxn id="59" idx="3"/>
            <a:endCxn id="44" idx="1"/>
          </p:cNvCxnSpPr>
          <p:nvPr/>
        </p:nvCxnSpPr>
        <p:spPr>
          <a:xfrm flipV="1">
            <a:off x="5333024" y="4620900"/>
            <a:ext cx="247088" cy="6443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69 Düz Ok Bağlayıcısı"/>
          <p:cNvCxnSpPr>
            <a:stCxn id="59" idx="3"/>
            <a:endCxn id="45" idx="1"/>
          </p:cNvCxnSpPr>
          <p:nvPr/>
        </p:nvCxnSpPr>
        <p:spPr>
          <a:xfrm>
            <a:off x="5333024" y="5265204"/>
            <a:ext cx="247088" cy="37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3" name="72 Düz Ok Bağlayıcısı"/>
          <p:cNvCxnSpPr>
            <a:stCxn id="59" idx="3"/>
            <a:endCxn id="46" idx="1"/>
          </p:cNvCxnSpPr>
          <p:nvPr/>
        </p:nvCxnSpPr>
        <p:spPr>
          <a:xfrm>
            <a:off x="5333024" y="5265204"/>
            <a:ext cx="247088" cy="6518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6" name="75 Yukarı Bükülü Ok"/>
          <p:cNvSpPr/>
          <p:nvPr/>
        </p:nvSpPr>
        <p:spPr>
          <a:xfrm rot="10800000">
            <a:off x="4698600" y="3789040"/>
            <a:ext cx="682904" cy="1152128"/>
          </a:xfrm>
          <a:prstGeom prst="bentUpArrow">
            <a:avLst>
              <a:gd name="adj1" fmla="val 25000"/>
              <a:gd name="adj2" fmla="val 25000"/>
              <a:gd name="adj3" fmla="val 25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tr-TR"/>
          </a:p>
        </p:txBody>
      </p:sp>
      <p:sp>
        <p:nvSpPr>
          <p:cNvPr id="77" name="76 Metin kutusu"/>
          <p:cNvSpPr txBox="1"/>
          <p:nvPr/>
        </p:nvSpPr>
        <p:spPr>
          <a:xfrm>
            <a:off x="5439864" y="3717032"/>
            <a:ext cx="3236592" cy="338554"/>
          </a:xfrm>
          <a:prstGeom prst="rect">
            <a:avLst/>
          </a:prstGeom>
          <a:noFill/>
        </p:spPr>
        <p:txBody>
          <a:bodyPr wrap="square" rtlCol="0">
            <a:spAutoFit/>
          </a:bodyPr>
          <a:lstStyle/>
          <a:p>
            <a:r>
              <a:rPr lang="tr-TR" sz="1600" b="1" i="1" dirty="0" smtClean="0"/>
              <a:t>Araya bir kontrol noktası koyulur.</a:t>
            </a:r>
            <a:endParaRPr lang="tr-TR" sz="1600" b="1"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648" y="228600"/>
            <a:ext cx="8031318" cy="990600"/>
          </a:xfrm>
        </p:spPr>
        <p:txBody>
          <a:bodyPr>
            <a:normAutofit/>
          </a:bodyPr>
          <a:lstStyle/>
          <a:p>
            <a:pPr algn="ctr"/>
            <a:r>
              <a:rPr lang="tr-TR" sz="3600" b="1" dirty="0" smtClean="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3. BÖLÜM</a:t>
            </a:r>
            <a:endParaRPr lang="tr-TR" sz="3600" b="1" dirty="0">
              <a:solidFill>
                <a:schemeClr val="accent1">
                  <a:lumMod val="50000"/>
                </a:schemeClr>
              </a:solidFill>
              <a:effectLst>
                <a:outerShdw blurRad="38100" dist="38100" dir="2700000" algn="tl">
                  <a:srgbClr val="000000">
                    <a:alpha val="43137"/>
                  </a:srgbClr>
                </a:outerShdw>
              </a:effectLst>
            </a:endParaRPr>
          </a:p>
        </p:txBody>
      </p:sp>
      <p:sp>
        <p:nvSpPr>
          <p:cNvPr id="4" name="2 İçerik Yer Tutucusu"/>
          <p:cNvSpPr>
            <a:spLocks noGrp="1"/>
          </p:cNvSpPr>
          <p:nvPr>
            <p:ph sz="quarter" idx="1"/>
          </p:nvPr>
        </p:nvSpPr>
        <p:spPr>
          <a:xfrm>
            <a:off x="571472" y="3362692"/>
            <a:ext cx="8081962" cy="642372"/>
          </a:xfrm>
        </p:spPr>
        <p:txBody>
          <a:bodyPr>
            <a:normAutofit/>
          </a:bodyPr>
          <a:lstStyle/>
          <a:p>
            <a:pPr marL="0" indent="0" algn="ctr">
              <a:buNone/>
            </a:pPr>
            <a:r>
              <a:rPr lang="tr-TR" sz="3400" b="1" dirty="0" smtClean="0">
                <a:solidFill>
                  <a:schemeClr val="accent4">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PROJE PLANLAMAYA GENEL BAKIŞ</a:t>
            </a:r>
            <a:endParaRPr lang="tr-TR" sz="3400" b="1" dirty="0">
              <a:solidFill>
                <a:schemeClr val="accent4">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6 Altbilgi Yer Tutucusu"/>
          <p:cNvSpPr>
            <a:spLocks noGrp="1"/>
          </p:cNvSpPr>
          <p:nvPr>
            <p:ph type="ftr" sz="quarter" idx="11"/>
          </p:nvPr>
        </p:nvSpPr>
        <p:spPr/>
        <p:txBody>
          <a:bodyPr/>
          <a:lstStyle/>
          <a:p>
            <a:r>
              <a:rPr lang="tr-TR" dirty="0" smtClean="0">
                <a:latin typeface="Times New Roman" pitchFamily="18" charset="0"/>
                <a:cs typeface="Times New Roman" pitchFamily="18" charset="0"/>
              </a:rPr>
              <a:t>YZM 403 - Yazılım Proje Yönetimi</a:t>
            </a:r>
            <a:endParaRPr lang="tr-TR" dirty="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a:t>
            </a:fld>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000" dirty="0" smtClean="0">
                <a:solidFill>
                  <a:srgbClr val="FF0000"/>
                </a:solidFill>
                <a:effectLst>
                  <a:outerShdw blurRad="38100" dist="38100" dir="2700000" algn="tl">
                    <a:srgbClr val="000000">
                      <a:alpha val="43137"/>
                    </a:srgbClr>
                  </a:outerShdw>
                </a:effectLst>
              </a:rPr>
              <a:t>5. Adım: Her Bir İşlem İçin Emek Kestirimi</a:t>
            </a:r>
            <a:endParaRPr lang="tr-TR" sz="3000" dirty="0">
              <a:solidFill>
                <a:srgbClr val="FF0000"/>
              </a:solidFill>
              <a:effectLst>
                <a:outerShdw blurRad="38100" dist="38100" dir="2700000" algn="tl">
                  <a:srgbClr val="000000">
                    <a:alpha val="43137"/>
                  </a:srgbClr>
                </a:outerShdw>
              </a:effectLst>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20</a:t>
            </a:fld>
            <a:endParaRPr lang="tr-TR"/>
          </a:p>
        </p:txBody>
      </p:sp>
      <p:sp>
        <p:nvSpPr>
          <p:cNvPr id="5" name="4 İçerik Yer Tutucusu"/>
          <p:cNvSpPr>
            <a:spLocks noGrp="1"/>
          </p:cNvSpPr>
          <p:nvPr>
            <p:ph sz="quarter" idx="1"/>
          </p:nvPr>
        </p:nvSpPr>
        <p:spPr>
          <a:xfrm>
            <a:off x="612648" y="1600200"/>
            <a:ext cx="7991800" cy="4495800"/>
          </a:xfrm>
        </p:spPr>
        <p:txBody>
          <a:bodyPr>
            <a:normAutofit/>
          </a:bodyPr>
          <a:lstStyle/>
          <a:p>
            <a:pPr>
              <a:buNone/>
            </a:pPr>
            <a:r>
              <a:rPr lang="tr-TR" sz="2100" dirty="0" smtClean="0"/>
              <a:t>5.1. Yukarıdan-aşağı kestirim yöntemi uygulanır.</a:t>
            </a:r>
          </a:p>
          <a:p>
            <a:pPr marL="723900" lvl="1" indent="-273050" algn="just">
              <a:spcBef>
                <a:spcPts val="700"/>
              </a:spcBef>
              <a:buClr>
                <a:schemeClr val="accent2"/>
              </a:buClr>
              <a:buSzPct val="100000"/>
              <a:buFont typeface="Arial" pitchFamily="34" charset="0"/>
              <a:buChar char="•"/>
            </a:pPr>
            <a:r>
              <a:rPr lang="tr-TR" sz="1900" dirty="0" smtClean="0"/>
              <a:t>Proje için gerekli süre ile emek arasında dikkatli bir ayrım yapılması gerekir.</a:t>
            </a:r>
            <a:r>
              <a:rPr lang="en-US" sz="1900" dirty="0" smtClean="0"/>
              <a:t> </a:t>
            </a:r>
            <a:endParaRPr lang="tr-TR" sz="1900" dirty="0" smtClean="0"/>
          </a:p>
          <a:p>
            <a:pPr marL="723900" lvl="1" indent="-273050" algn="just">
              <a:spcBef>
                <a:spcPts val="700"/>
              </a:spcBef>
              <a:buClr>
                <a:schemeClr val="accent2"/>
              </a:buClr>
              <a:buSzPct val="100000"/>
              <a:buFont typeface="Arial" pitchFamily="34" charset="0"/>
              <a:buChar char="•"/>
            </a:pPr>
            <a:r>
              <a:rPr lang="tr-TR" sz="1900" dirty="0" smtClean="0"/>
              <a:t>Emek bir görevi tamamlamak için harcanan gerekli adam-saat veya adam-gün vb. sayıdır. </a:t>
            </a:r>
          </a:p>
          <a:p>
            <a:pPr marL="723900" lvl="1" indent="-273050" algn="just">
              <a:spcBef>
                <a:spcPts val="700"/>
              </a:spcBef>
              <a:buClr>
                <a:schemeClr val="accent2"/>
              </a:buClr>
              <a:buSzPct val="100000"/>
              <a:buFont typeface="Arial" pitchFamily="34" charset="0"/>
              <a:buChar char="•"/>
            </a:pPr>
            <a:r>
              <a:rPr lang="tr-TR" sz="1900" dirty="0" smtClean="0"/>
              <a:t>Gerekli süre, projenin başlangıcı ile bitişi arasında geçen takvim zamanıdır. </a:t>
            </a:r>
          </a:p>
          <a:p>
            <a:pPr marL="723900" lvl="1" indent="-273050">
              <a:spcBef>
                <a:spcPts val="700"/>
              </a:spcBef>
              <a:buClr>
                <a:schemeClr val="accent2"/>
              </a:buClr>
              <a:buSzPct val="100000"/>
              <a:buFont typeface="Arial" pitchFamily="34" charset="0"/>
              <a:buChar char="•"/>
            </a:pPr>
            <a:endParaRPr lang="en-US" sz="500" dirty="0" smtClean="0"/>
          </a:p>
          <a:p>
            <a:pPr marL="531813" indent="-531813" algn="just">
              <a:buNone/>
            </a:pPr>
            <a:r>
              <a:rPr lang="tr-TR" sz="2100" dirty="0" smtClean="0"/>
              <a:t>5.2. Kontrol edilebilir işlemler yaratmak için plan gözden geçirilerek düzenlenir.</a:t>
            </a:r>
          </a:p>
          <a:p>
            <a:pPr>
              <a:buNone/>
            </a:pPr>
            <a:endParaRPr lang="tr-TR" sz="2100" dirty="0" smtClean="0"/>
          </a:p>
          <a:p>
            <a:pPr>
              <a:buNone/>
            </a:pPr>
            <a:endParaRPr lang="tr-TR" sz="21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000" dirty="0" smtClean="0">
                <a:solidFill>
                  <a:srgbClr val="FF0000"/>
                </a:solidFill>
                <a:effectLst>
                  <a:outerShdw blurRad="38100" dist="38100" dir="2700000" algn="tl">
                    <a:srgbClr val="000000">
                      <a:alpha val="43137"/>
                    </a:srgbClr>
                  </a:outerShdw>
                </a:effectLst>
              </a:rPr>
              <a:t>6. Adım: İşlem Risklerinin Belirlenmesi</a:t>
            </a:r>
            <a:endParaRPr lang="tr-TR" sz="3000" dirty="0">
              <a:solidFill>
                <a:srgbClr val="FF0000"/>
              </a:solidFill>
              <a:effectLst>
                <a:outerShdw blurRad="38100" dist="38100" dir="2700000" algn="tl">
                  <a:srgbClr val="000000">
                    <a:alpha val="43137"/>
                  </a:srgbClr>
                </a:outerShdw>
              </a:effectLst>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21</a:t>
            </a:fld>
            <a:endParaRPr lang="tr-TR"/>
          </a:p>
        </p:txBody>
      </p:sp>
      <p:sp>
        <p:nvSpPr>
          <p:cNvPr id="5" name="4 İçerik Yer Tutucusu"/>
          <p:cNvSpPr>
            <a:spLocks noGrp="1"/>
          </p:cNvSpPr>
          <p:nvPr>
            <p:ph sz="quarter" idx="1"/>
          </p:nvPr>
        </p:nvSpPr>
        <p:spPr>
          <a:xfrm>
            <a:off x="612648" y="1600200"/>
            <a:ext cx="7991800" cy="4495800"/>
          </a:xfrm>
        </p:spPr>
        <p:txBody>
          <a:bodyPr>
            <a:normAutofit/>
          </a:bodyPr>
          <a:lstStyle/>
          <a:p>
            <a:pPr>
              <a:buNone/>
            </a:pPr>
            <a:r>
              <a:rPr lang="tr-TR" sz="2100" dirty="0" smtClean="0"/>
              <a:t>6.1. İşlem-tabanlı riskler nicel olarak belirlenir.</a:t>
            </a:r>
          </a:p>
          <a:p>
            <a:pPr marL="723900" lvl="1" indent="-273050" algn="just">
              <a:spcBef>
                <a:spcPts val="700"/>
              </a:spcBef>
              <a:buClr>
                <a:schemeClr val="accent2"/>
              </a:buClr>
              <a:buSzPct val="100000"/>
              <a:buFont typeface="Arial" pitchFamily="34" charset="0"/>
              <a:buChar char="•"/>
            </a:pPr>
            <a:r>
              <a:rPr lang="tr-TR" sz="1900" dirty="0" smtClean="0"/>
              <a:t>Risk oluşması durumunda, bunun projeye zararı ne olur?</a:t>
            </a:r>
            <a:r>
              <a:rPr lang="en-US" sz="1900" dirty="0" smtClean="0"/>
              <a:t> </a:t>
            </a:r>
            <a:endParaRPr lang="tr-TR" sz="1900" dirty="0" smtClean="0"/>
          </a:p>
          <a:p>
            <a:pPr marL="723900" lvl="1" indent="-273050" algn="just">
              <a:spcBef>
                <a:spcPts val="700"/>
              </a:spcBef>
              <a:buClr>
                <a:schemeClr val="accent2"/>
              </a:buClr>
              <a:buSzPct val="100000"/>
              <a:buFont typeface="Arial" pitchFamily="34" charset="0"/>
              <a:buChar char="•"/>
            </a:pPr>
            <a:r>
              <a:rPr lang="tr-TR" sz="1900" dirty="0" smtClean="0"/>
              <a:t>Risk oluşma ihtimali nedir?</a:t>
            </a:r>
          </a:p>
          <a:p>
            <a:pPr marL="723900" lvl="1" indent="-273050">
              <a:spcBef>
                <a:spcPts val="700"/>
              </a:spcBef>
              <a:buClr>
                <a:schemeClr val="accent2"/>
              </a:buClr>
              <a:buSzPct val="100000"/>
              <a:buFont typeface="Arial" pitchFamily="34" charset="0"/>
              <a:buChar char="•"/>
            </a:pPr>
            <a:endParaRPr lang="en-US" sz="500" dirty="0" smtClean="0"/>
          </a:p>
          <a:p>
            <a:pPr marL="531813" indent="-531813" algn="just">
              <a:buNone/>
            </a:pPr>
            <a:r>
              <a:rPr lang="tr-TR" sz="2100" dirty="0" smtClean="0"/>
              <a:t>6.2. Risk azaltma planı yapılır.</a:t>
            </a:r>
          </a:p>
          <a:p>
            <a:pPr marL="723900" indent="-273050" algn="just">
              <a:buSzPct val="100000"/>
              <a:buFont typeface="Arial" pitchFamily="34" charset="0"/>
              <a:buChar char="•"/>
            </a:pPr>
            <a:r>
              <a:rPr lang="tr-TR" sz="1900" dirty="0" smtClean="0"/>
              <a:t>Riski azaltmak için ne yapılması gerekir?</a:t>
            </a:r>
          </a:p>
          <a:p>
            <a:pPr marL="723900" indent="-273050" algn="just">
              <a:buSzPct val="100000"/>
              <a:buFont typeface="Arial" pitchFamily="34" charset="0"/>
              <a:buChar char="•"/>
            </a:pPr>
            <a:r>
              <a:rPr lang="tr-TR" sz="1900" dirty="0" smtClean="0"/>
              <a:t>Beklenmedik bir anda risk oluşursa ne yapılacak?</a:t>
            </a:r>
          </a:p>
          <a:p>
            <a:pPr marL="723900" indent="-273050" algn="just">
              <a:buSzPct val="100000"/>
              <a:buNone/>
            </a:pPr>
            <a:endParaRPr lang="tr-TR" sz="500" dirty="0" smtClean="0"/>
          </a:p>
          <a:p>
            <a:pPr marL="531813" indent="-531813" algn="just">
              <a:buNone/>
            </a:pPr>
            <a:r>
              <a:rPr lang="tr-TR" sz="2100" dirty="0" smtClean="0"/>
              <a:t>6.3. Riskler dikkate alınarak tahmin yapılır ve planlar uyarlanır.</a:t>
            </a:r>
          </a:p>
          <a:p>
            <a:pPr marL="723900" indent="-273050" algn="just">
              <a:buSzPct val="100000"/>
              <a:buFont typeface="Arial" pitchFamily="34" charset="0"/>
              <a:buChar char="•"/>
            </a:pPr>
            <a:r>
              <a:rPr lang="tr-TR" sz="1900" dirty="0" smtClean="0"/>
              <a:t>Eğitim, deneme çalışmaları, bilgi toplama gibi diğer işlemlerle ilgili riskleri azaltmak için yeni işlemler eklenir.</a:t>
            </a:r>
          </a:p>
          <a:p>
            <a:pPr>
              <a:buNone/>
            </a:pPr>
            <a:endParaRPr lang="tr-TR" sz="2100" dirty="0" smtClean="0"/>
          </a:p>
          <a:p>
            <a:pPr>
              <a:buNone/>
            </a:pPr>
            <a:endParaRPr lang="tr-TR" sz="21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000" dirty="0" smtClean="0">
                <a:solidFill>
                  <a:srgbClr val="FF0000"/>
                </a:solidFill>
                <a:effectLst>
                  <a:outerShdw blurRad="38100" dist="38100" dir="2700000" algn="tl">
                    <a:srgbClr val="000000">
                      <a:alpha val="43137"/>
                    </a:srgbClr>
                  </a:outerShdw>
                </a:effectLst>
              </a:rPr>
              <a:t>7. Adım: Kaynakların Tahsisi</a:t>
            </a:r>
            <a:endParaRPr lang="tr-TR" sz="3000" dirty="0">
              <a:solidFill>
                <a:srgbClr val="FF0000"/>
              </a:solidFill>
              <a:effectLst>
                <a:outerShdw blurRad="38100" dist="38100" dir="2700000" algn="tl">
                  <a:srgbClr val="000000">
                    <a:alpha val="43137"/>
                  </a:srgbClr>
                </a:outerShdw>
              </a:effectLst>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22</a:t>
            </a:fld>
            <a:endParaRPr lang="tr-TR"/>
          </a:p>
        </p:txBody>
      </p:sp>
      <p:sp>
        <p:nvSpPr>
          <p:cNvPr id="5" name="4 İçerik Yer Tutucusu"/>
          <p:cNvSpPr>
            <a:spLocks noGrp="1"/>
          </p:cNvSpPr>
          <p:nvPr>
            <p:ph sz="quarter" idx="1"/>
          </p:nvPr>
        </p:nvSpPr>
        <p:spPr>
          <a:xfrm>
            <a:off x="612648" y="1600200"/>
            <a:ext cx="7991800" cy="4495800"/>
          </a:xfrm>
        </p:spPr>
        <p:txBody>
          <a:bodyPr>
            <a:normAutofit/>
          </a:bodyPr>
          <a:lstStyle/>
          <a:p>
            <a:pPr>
              <a:buNone/>
            </a:pPr>
            <a:r>
              <a:rPr lang="tr-TR" sz="2100" dirty="0" smtClean="0"/>
              <a:t>7.1. Kaynaklar belirlenir ve tahsis edilir.</a:t>
            </a:r>
          </a:p>
          <a:p>
            <a:pPr marL="723900" lvl="1" indent="-273050">
              <a:spcBef>
                <a:spcPts val="700"/>
              </a:spcBef>
              <a:buClr>
                <a:schemeClr val="accent2"/>
              </a:buClr>
              <a:buSzPct val="100000"/>
              <a:buFont typeface="Arial" pitchFamily="34" charset="0"/>
              <a:buChar char="•"/>
            </a:pPr>
            <a:endParaRPr lang="en-US" sz="500" dirty="0" smtClean="0"/>
          </a:p>
          <a:p>
            <a:pPr marL="531813" indent="-531813" algn="just">
              <a:buNone/>
            </a:pPr>
            <a:r>
              <a:rPr lang="tr-TR" sz="2100" dirty="0" smtClean="0"/>
              <a:t>7.2. Kaynak kısıtları dikkate alınarak tahminler yapılır ve planlar düzenlenir.</a:t>
            </a:r>
          </a:p>
          <a:p>
            <a:pPr marL="723900" indent="-273050" algn="just">
              <a:buSzPct val="100000"/>
              <a:buFont typeface="Arial" pitchFamily="34" charset="0"/>
              <a:buChar char="•"/>
            </a:pPr>
            <a:r>
              <a:rPr lang="tr-TR" sz="1900" dirty="0" smtClean="0"/>
              <a:t>Örneğin; </a:t>
            </a:r>
            <a:r>
              <a:rPr lang="tr-TR" sz="2000" dirty="0" smtClean="0"/>
              <a:t>sonraki bir tarihe kadar personelin müsait olmaması durumu.</a:t>
            </a:r>
            <a:endParaRPr lang="tr-TR" sz="1900" dirty="0" smtClean="0"/>
          </a:p>
          <a:p>
            <a:pPr marL="723900" indent="-273050" algn="just">
              <a:buSzPct val="100000"/>
              <a:buFont typeface="Arial" pitchFamily="34" charset="0"/>
              <a:buChar char="•"/>
            </a:pPr>
            <a:r>
              <a:rPr lang="tr-TR" sz="1900" dirty="0" smtClean="0"/>
              <a:t>Proje dışı faaliyetler…</a:t>
            </a:r>
          </a:p>
          <a:p>
            <a:pPr marL="723900" indent="-273050" algn="just">
              <a:buSzPct val="100000"/>
              <a:buNone/>
            </a:pPr>
            <a:endParaRPr lang="tr-TR" sz="500" dirty="0" smtClean="0"/>
          </a:p>
          <a:p>
            <a:pPr>
              <a:buNone/>
            </a:pPr>
            <a:endParaRPr lang="tr-TR" sz="2100" dirty="0" smtClean="0"/>
          </a:p>
          <a:p>
            <a:pPr>
              <a:buNone/>
            </a:pPr>
            <a:endParaRPr lang="tr-TR" sz="21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000" dirty="0" smtClean="0">
                <a:solidFill>
                  <a:srgbClr val="FF0000"/>
                </a:solidFill>
                <a:effectLst>
                  <a:outerShdw blurRad="38100" dist="38100" dir="2700000" algn="tl">
                    <a:srgbClr val="000000">
                      <a:alpha val="43137"/>
                    </a:srgbClr>
                  </a:outerShdw>
                </a:effectLst>
              </a:rPr>
              <a:t>7. Adım: Kaynakların Tahsisi</a:t>
            </a:r>
            <a:endParaRPr lang="tr-TR" sz="3000" dirty="0">
              <a:solidFill>
                <a:srgbClr val="FF0000"/>
              </a:solidFill>
              <a:effectLst>
                <a:outerShdw blurRad="38100" dist="38100" dir="2700000" algn="tl">
                  <a:srgbClr val="000000">
                    <a:alpha val="43137"/>
                  </a:srgbClr>
                </a:outerShdw>
              </a:effectLst>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23</a:t>
            </a:fld>
            <a:endParaRPr lang="tr-TR"/>
          </a:p>
        </p:txBody>
      </p:sp>
      <p:sp>
        <p:nvSpPr>
          <p:cNvPr id="5" name="4 İçerik Yer Tutucusu"/>
          <p:cNvSpPr>
            <a:spLocks noGrp="1"/>
          </p:cNvSpPr>
          <p:nvPr>
            <p:ph sz="quarter" idx="1"/>
          </p:nvPr>
        </p:nvSpPr>
        <p:spPr>
          <a:xfrm>
            <a:off x="612648" y="1600200"/>
            <a:ext cx="2879232" cy="4349080"/>
          </a:xfrm>
        </p:spPr>
        <p:txBody>
          <a:bodyPr>
            <a:normAutofit/>
          </a:bodyPr>
          <a:lstStyle/>
          <a:p>
            <a:pPr marL="0" indent="0" algn="just">
              <a:buNone/>
            </a:pPr>
            <a:r>
              <a:rPr lang="tr-TR" sz="2100" dirty="0" smtClean="0">
                <a:latin typeface="Times New Roman" pitchFamily="18" charset="0"/>
                <a:cs typeface="Times New Roman" pitchFamily="18" charset="0"/>
              </a:rPr>
              <a:t>Çizelge oluşturmak ve raporlamak için </a:t>
            </a:r>
            <a:r>
              <a:rPr lang="tr-TR" sz="2100" dirty="0" err="1" smtClean="0">
                <a:latin typeface="Times New Roman" pitchFamily="18" charset="0"/>
                <a:cs typeface="Times New Roman" pitchFamily="18" charset="0"/>
              </a:rPr>
              <a:t>Gantt</a:t>
            </a:r>
            <a:r>
              <a:rPr lang="tr-TR" sz="2100" dirty="0" smtClean="0">
                <a:latin typeface="Times New Roman" pitchFamily="18" charset="0"/>
                <a:cs typeface="Times New Roman" pitchFamily="18" charset="0"/>
              </a:rPr>
              <a:t> şemaları gibi popüler programlar kullanılabilir.</a:t>
            </a:r>
            <a:endParaRPr lang="en-US" sz="2100" dirty="0" smtClean="0">
              <a:latin typeface="Times New Roman" pitchFamily="18" charset="0"/>
              <a:cs typeface="Times New Roman" pitchFamily="18" charset="0"/>
            </a:endParaRPr>
          </a:p>
          <a:p>
            <a:pPr>
              <a:buNone/>
            </a:pPr>
            <a:endParaRPr lang="tr-TR" sz="2100" dirty="0"/>
          </a:p>
        </p:txBody>
      </p:sp>
      <p:pic>
        <p:nvPicPr>
          <p:cNvPr id="6" name="Picture 2" descr="C:\Documents and Settings\Owner\Desktop\Gantt Charts.JPG"/>
          <p:cNvPicPr>
            <a:picLocks noChangeAspect="1" noChangeArrowheads="1"/>
          </p:cNvPicPr>
          <p:nvPr/>
        </p:nvPicPr>
        <p:blipFill>
          <a:blip r:embed="rId3" cstate="print"/>
          <a:srcRect/>
          <a:stretch>
            <a:fillRect/>
          </a:stretch>
        </p:blipFill>
        <p:spPr bwMode="auto">
          <a:xfrm>
            <a:off x="3594952" y="1543144"/>
            <a:ext cx="5143276" cy="45925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000" dirty="0" smtClean="0">
                <a:solidFill>
                  <a:srgbClr val="FF0000"/>
                </a:solidFill>
                <a:effectLst>
                  <a:outerShdw blurRad="38100" dist="38100" dir="2700000" algn="tl">
                    <a:srgbClr val="000000">
                      <a:alpha val="43137"/>
                    </a:srgbClr>
                  </a:outerShdw>
                </a:effectLst>
              </a:rPr>
              <a:t>8. Adım: Planın Gözden Geçirilmesi</a:t>
            </a:r>
            <a:endParaRPr lang="tr-TR" sz="3000" dirty="0">
              <a:solidFill>
                <a:srgbClr val="FF0000"/>
              </a:solidFill>
              <a:effectLst>
                <a:outerShdw blurRad="38100" dist="38100" dir="2700000" algn="tl">
                  <a:srgbClr val="000000">
                    <a:alpha val="43137"/>
                  </a:srgbClr>
                </a:outerShdw>
              </a:effectLst>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24</a:t>
            </a:fld>
            <a:endParaRPr lang="tr-TR"/>
          </a:p>
        </p:txBody>
      </p:sp>
      <p:sp>
        <p:nvSpPr>
          <p:cNvPr id="5" name="4 İçerik Yer Tutucusu"/>
          <p:cNvSpPr>
            <a:spLocks noGrp="1"/>
          </p:cNvSpPr>
          <p:nvPr>
            <p:ph sz="quarter" idx="1"/>
          </p:nvPr>
        </p:nvSpPr>
        <p:spPr>
          <a:xfrm>
            <a:off x="612648" y="1600200"/>
            <a:ext cx="7991800" cy="4495800"/>
          </a:xfrm>
        </p:spPr>
        <p:txBody>
          <a:bodyPr>
            <a:normAutofit/>
          </a:bodyPr>
          <a:lstStyle/>
          <a:p>
            <a:pPr>
              <a:buNone/>
            </a:pPr>
            <a:r>
              <a:rPr lang="tr-TR" sz="2100" dirty="0" smtClean="0"/>
              <a:t>8.1. Proje planının kalitesi gözden geçirilir.</a:t>
            </a:r>
          </a:p>
          <a:p>
            <a:pPr marL="723900" lvl="1" indent="-273050" algn="just">
              <a:spcBef>
                <a:spcPts val="700"/>
              </a:spcBef>
              <a:buClr>
                <a:schemeClr val="accent2"/>
              </a:buClr>
              <a:buSzPct val="100000"/>
              <a:buFont typeface="Arial" pitchFamily="34" charset="0"/>
              <a:buChar char="•"/>
            </a:pPr>
            <a:r>
              <a:rPr lang="tr-TR" sz="1900" dirty="0" smtClean="0"/>
              <a:t>Proje planlama sürecinin başında, tüm proje adımlarını doğru olarak üretmenin mümkün olmadığını gözlemleyebiliriz. </a:t>
            </a:r>
          </a:p>
          <a:p>
            <a:pPr marL="723900" lvl="1" indent="-273050" algn="just">
              <a:spcBef>
                <a:spcPts val="700"/>
              </a:spcBef>
              <a:buClr>
                <a:schemeClr val="accent2"/>
              </a:buClr>
              <a:buSzPct val="100000"/>
              <a:buFont typeface="Arial" pitchFamily="34" charset="0"/>
              <a:buChar char="•"/>
            </a:pPr>
            <a:r>
              <a:rPr lang="tr-TR" sz="1900" dirty="0" smtClean="0"/>
              <a:t>Ancak bu daha sonraki aşamalarda ayrıntılı planlama için gerekli tüm bilgilerin elde edilmesiyle sağlanacaktır.</a:t>
            </a:r>
          </a:p>
          <a:p>
            <a:pPr marL="723900" lvl="1" indent="-273050" algn="just">
              <a:spcBef>
                <a:spcPts val="700"/>
              </a:spcBef>
              <a:buClr>
                <a:schemeClr val="accent2"/>
              </a:buClr>
              <a:buSzPct val="100000"/>
              <a:buNone/>
            </a:pPr>
            <a:endParaRPr lang="en-US" sz="500" dirty="0" smtClean="0"/>
          </a:p>
          <a:p>
            <a:pPr marL="531813" indent="-531813" algn="just">
              <a:buNone/>
            </a:pPr>
            <a:r>
              <a:rPr lang="tr-TR" sz="2100" dirty="0" smtClean="0"/>
              <a:t>8.2. Planlar dokümante edilir ve anlaşma sağlanır.</a:t>
            </a:r>
          </a:p>
          <a:p>
            <a:pPr marL="723900" indent="-273050" algn="just">
              <a:buSzPct val="100000"/>
              <a:buNone/>
            </a:pPr>
            <a:endParaRPr lang="tr-TR" sz="500" dirty="0" smtClean="0"/>
          </a:p>
          <a:p>
            <a:pPr>
              <a:buNone/>
            </a:pPr>
            <a:endParaRPr lang="tr-TR" sz="2100" dirty="0" smtClean="0"/>
          </a:p>
          <a:p>
            <a:pPr>
              <a:buNone/>
            </a:pPr>
            <a:endParaRPr lang="tr-TR" sz="21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000" dirty="0" smtClean="0">
                <a:solidFill>
                  <a:srgbClr val="FF0000"/>
                </a:solidFill>
                <a:effectLst>
                  <a:outerShdw blurRad="38100" dist="38100" dir="2700000" algn="tl">
                    <a:srgbClr val="000000">
                      <a:alpha val="43137"/>
                    </a:srgbClr>
                  </a:outerShdw>
                </a:effectLst>
              </a:rPr>
              <a:t>9. Adım: Planın Gerçekleştirilmesi</a:t>
            </a:r>
            <a:endParaRPr lang="tr-TR" sz="3000" dirty="0">
              <a:solidFill>
                <a:srgbClr val="FF0000"/>
              </a:solidFill>
              <a:effectLst>
                <a:outerShdw blurRad="38100" dist="38100" dir="2700000" algn="tl">
                  <a:srgbClr val="000000">
                    <a:alpha val="43137"/>
                  </a:srgbClr>
                </a:outerShdw>
              </a:effectLst>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25</a:t>
            </a:fld>
            <a:endParaRPr lang="tr-TR"/>
          </a:p>
        </p:txBody>
      </p:sp>
      <p:sp>
        <p:nvSpPr>
          <p:cNvPr id="5" name="4 İçerik Yer Tutucusu"/>
          <p:cNvSpPr>
            <a:spLocks noGrp="1"/>
          </p:cNvSpPr>
          <p:nvPr>
            <p:ph sz="quarter" idx="1"/>
          </p:nvPr>
        </p:nvSpPr>
        <p:spPr>
          <a:xfrm>
            <a:off x="612648" y="1600200"/>
            <a:ext cx="7991800"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Önceki planların her birinde kullanılan girdiler bir araya toplanır.</a:t>
            </a:r>
            <a:r>
              <a:rPr lang="en-US" sz="2100" dirty="0" smtClean="0">
                <a:latin typeface="Times New Roman" pitchFamily="18" charset="0"/>
                <a:cs typeface="Times New Roman" pitchFamily="18" charset="0"/>
              </a:rPr>
              <a:t> </a:t>
            </a: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Tüm aktiviteleri içeren detaylı bir iş dökümü yapılır.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Görevler, önceki planlarda kullanılan girdiler yardımıyla çizelgelenir.</a:t>
            </a:r>
            <a:r>
              <a:rPr lang="en-US" sz="2100" dirty="0" smtClean="0">
                <a:latin typeface="Times New Roman" pitchFamily="18" charset="0"/>
                <a:cs typeface="Times New Roman" pitchFamily="18" charset="0"/>
              </a:rPr>
              <a:t> </a:t>
            </a:r>
            <a:endParaRPr lang="tr-TR" sz="21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Tüm varsayımlar, aktiviteler, zaman çizelgeleri projeyi yönlendirir.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Tüm görevler ve aktiviteler periyodik olarak izlenir.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Takım ve paydaşlar süreç hakkında bilgilendirilir.</a:t>
            </a:r>
          </a:p>
          <a:p>
            <a:pPr algn="just">
              <a:buSzPct val="100000"/>
              <a:buFont typeface="Arial" pitchFamily="34" charset="0"/>
              <a:buChar char="•"/>
            </a:pPr>
            <a:endParaRPr lang="tr-TR" sz="2400" dirty="0" smtClean="0">
              <a:latin typeface="Times New Roman" pitchFamily="18" charset="0"/>
              <a:cs typeface="Times New Roman" pitchFamily="18" charset="0"/>
            </a:endParaRPr>
          </a:p>
          <a:p>
            <a:pPr>
              <a:buNone/>
            </a:pPr>
            <a:endParaRPr lang="tr-TR" sz="2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959880" cy="4614882"/>
          </a:xfrm>
        </p:spPr>
        <p:txBody>
          <a:bodyPr>
            <a:normAutofit/>
          </a:bodyPr>
          <a:lstStyle/>
          <a:p>
            <a:pPr lvl="0">
              <a:buSzPct val="100000"/>
              <a:buFont typeface="Arial" pitchFamily="34" charset="0"/>
              <a:buChar char="•"/>
            </a:pPr>
            <a:r>
              <a:rPr lang="tr-TR" sz="2100" dirty="0" smtClean="0">
                <a:latin typeface="Times New Roman" pitchFamily="18" charset="0"/>
                <a:cs typeface="Times New Roman" pitchFamily="18" charset="0"/>
              </a:rPr>
              <a:t>Adım adım proje planlamaya giriş</a:t>
            </a:r>
          </a:p>
          <a:p>
            <a:pPr lvl="0">
              <a:buSzPct val="100000"/>
              <a:buFont typeface="Arial" pitchFamily="34" charset="0"/>
              <a:buChar char="•"/>
            </a:pPr>
            <a:r>
              <a:rPr lang="tr-TR" sz="2100" dirty="0" smtClean="0">
                <a:latin typeface="Times New Roman" pitchFamily="18" charset="0"/>
                <a:cs typeface="Times New Roman" pitchFamily="18" charset="0"/>
              </a:rPr>
              <a:t>Proje seçimi</a:t>
            </a:r>
          </a:p>
          <a:p>
            <a:pPr lvl="0">
              <a:buSzPct val="100000"/>
              <a:buFont typeface="Arial" pitchFamily="34" charset="0"/>
              <a:buChar char="•"/>
            </a:pPr>
            <a:r>
              <a:rPr lang="tr-TR" sz="2100" dirty="0" smtClean="0">
                <a:latin typeface="Times New Roman" pitchFamily="18" charset="0"/>
                <a:cs typeface="Times New Roman" pitchFamily="18" charset="0"/>
              </a:rPr>
              <a:t>Projenin kapsamı ve hedeflerinin belirlenmesi</a:t>
            </a:r>
          </a:p>
          <a:p>
            <a:pPr lvl="0">
              <a:buSzPct val="100000"/>
              <a:buFont typeface="Arial" pitchFamily="34" charset="0"/>
              <a:buChar char="•"/>
            </a:pPr>
            <a:r>
              <a:rPr lang="tr-TR" sz="2100" dirty="0" smtClean="0">
                <a:latin typeface="Times New Roman" pitchFamily="18" charset="0"/>
                <a:cs typeface="Times New Roman" pitchFamily="18" charset="0"/>
              </a:rPr>
              <a:t>Proje altyapısının belirlenmesi</a:t>
            </a:r>
          </a:p>
          <a:p>
            <a:pPr lvl="0">
              <a:buSzPct val="100000"/>
              <a:buFont typeface="Arial" pitchFamily="34" charset="0"/>
              <a:buChar char="•"/>
            </a:pPr>
            <a:r>
              <a:rPr lang="tr-TR" sz="2100" dirty="0" smtClean="0">
                <a:latin typeface="Times New Roman" pitchFamily="18" charset="0"/>
                <a:cs typeface="Times New Roman" pitchFamily="18" charset="0"/>
              </a:rPr>
              <a:t>Proje karakteristiklerinin analiz edilmesi</a:t>
            </a:r>
          </a:p>
          <a:p>
            <a:pPr lvl="0">
              <a:buSzPct val="100000"/>
              <a:buFont typeface="Arial" pitchFamily="34" charset="0"/>
              <a:buChar char="•"/>
            </a:pPr>
            <a:r>
              <a:rPr lang="tr-TR" sz="2100" dirty="0" smtClean="0">
                <a:latin typeface="Times New Roman" pitchFamily="18" charset="0"/>
                <a:cs typeface="Times New Roman" pitchFamily="18" charset="0"/>
              </a:rPr>
              <a:t>Proje ürünleri ve işlemlerinin belirlenmesi</a:t>
            </a:r>
          </a:p>
          <a:p>
            <a:pPr lvl="0">
              <a:buSzPct val="100000"/>
              <a:buFont typeface="Arial" pitchFamily="34" charset="0"/>
              <a:buChar char="•"/>
            </a:pPr>
            <a:r>
              <a:rPr lang="tr-TR" sz="2100" dirty="0" smtClean="0">
                <a:latin typeface="Times New Roman" pitchFamily="18" charset="0"/>
                <a:cs typeface="Times New Roman" pitchFamily="18" charset="0"/>
              </a:rPr>
              <a:t>Her bir işlem için emek kestiriminin yapılması</a:t>
            </a:r>
          </a:p>
          <a:p>
            <a:pPr lvl="0">
              <a:buSzPct val="100000"/>
              <a:buFont typeface="Arial" pitchFamily="34" charset="0"/>
              <a:buChar char="•"/>
            </a:pPr>
            <a:r>
              <a:rPr lang="tr-TR" sz="2100" dirty="0" smtClean="0">
                <a:latin typeface="Times New Roman" pitchFamily="18" charset="0"/>
                <a:cs typeface="Times New Roman" pitchFamily="18" charset="0"/>
              </a:rPr>
              <a:t>İş risklerinin belirlenmesi</a:t>
            </a:r>
          </a:p>
          <a:p>
            <a:pPr lvl="0">
              <a:buSzPct val="100000"/>
              <a:buFont typeface="Arial" pitchFamily="34" charset="0"/>
              <a:buChar char="•"/>
            </a:pPr>
            <a:r>
              <a:rPr lang="tr-TR" sz="2100" dirty="0" smtClean="0">
                <a:latin typeface="Times New Roman" pitchFamily="18" charset="0"/>
                <a:cs typeface="Times New Roman" pitchFamily="18" charset="0"/>
              </a:rPr>
              <a:t>Kaynakların ayrılması</a:t>
            </a:r>
          </a:p>
          <a:p>
            <a:pPr lvl="0">
              <a:buSzPct val="100000"/>
              <a:buFont typeface="Arial" pitchFamily="34" charset="0"/>
              <a:buChar char="•"/>
            </a:pPr>
            <a:r>
              <a:rPr lang="tr-TR" sz="2100" dirty="0" smtClean="0">
                <a:latin typeface="Times New Roman" pitchFamily="18" charset="0"/>
                <a:cs typeface="Times New Roman" pitchFamily="18" charset="0"/>
              </a:rPr>
              <a:t>Planın gözden geçirilmesi</a:t>
            </a:r>
          </a:p>
          <a:p>
            <a:pPr lvl="0">
              <a:buSzPct val="100000"/>
              <a:buFont typeface="Arial" pitchFamily="34" charset="0"/>
              <a:buChar char="•"/>
            </a:pPr>
            <a:r>
              <a:rPr lang="tr-TR" sz="2100" dirty="0" smtClean="0">
                <a:latin typeface="Times New Roman" pitchFamily="18" charset="0"/>
                <a:cs typeface="Times New Roman" pitchFamily="18" charset="0"/>
              </a:rPr>
              <a:t>Planın gerçekleştirilmesi</a:t>
            </a:r>
            <a:endParaRPr lang="tr-TR" sz="2600" dirty="0" smtClean="0">
              <a:latin typeface="Times New Roman" pitchFamily="18" charset="0"/>
              <a:cs typeface="Times New Roman" pitchFamily="18" charset="0"/>
            </a:endParaRPr>
          </a:p>
          <a:p>
            <a:pPr lvl="0">
              <a:buSzPct val="100000"/>
              <a:buFont typeface="Arial" pitchFamily="34" charset="0"/>
              <a:buChar char="•"/>
            </a:pPr>
            <a:endParaRPr lang="tr-TR" sz="2400" dirty="0" smtClean="0">
              <a:latin typeface="Times New Roman" pitchFamily="18" charset="0"/>
              <a:cs typeface="Times New Roman" pitchFamily="18" charset="0"/>
            </a:endParaRPr>
          </a:p>
        </p:txBody>
      </p:sp>
      <p:sp>
        <p:nvSpPr>
          <p:cNvPr id="6" name="1 Başlık"/>
          <p:cNvSpPr>
            <a:spLocks noGrp="1"/>
          </p:cNvSpPr>
          <p:nvPr>
            <p:ph type="title"/>
          </p:nvPr>
        </p:nvSpPr>
        <p:spPr>
          <a:xfrm>
            <a:off x="612648" y="228600"/>
            <a:ext cx="8153400" cy="990600"/>
          </a:xfrm>
        </p:spPr>
        <p:txBody>
          <a:bodyPr>
            <a:normAutofit/>
          </a:bodyPr>
          <a:lstStyle/>
          <a:p>
            <a:r>
              <a:rPr lang="tr-TR" sz="4000" dirty="0" smtClean="0">
                <a:latin typeface="Times New Roman" pitchFamily="18" charset="0"/>
                <a:cs typeface="Times New Roman" pitchFamily="18" charset="0"/>
              </a:rPr>
              <a:t>Genel Bakış…</a:t>
            </a:r>
            <a:endParaRPr lang="tr-TR" sz="4000" dirty="0">
              <a:latin typeface="Times New Roman" pitchFamily="18" charset="0"/>
              <a:cs typeface="Times New Roman" pitchFamily="18" charset="0"/>
            </a:endParaRPr>
          </a:p>
        </p:txBody>
      </p:sp>
      <p:sp>
        <p:nvSpPr>
          <p:cNvPr id="7" name="6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a:t>
            </a:fld>
            <a:endParaRPr lang="tr-T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Proje Planlamaya Giriş</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Proje planlama,  belirlenen kaynaklar ve tanımlanan adımlar ile belirli bir zaman dilimi içinde projenin nasıl tamamlanacağına yönelik bir başlangıç disiplinidir.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i="1" dirty="0" smtClean="0">
                <a:solidFill>
                  <a:srgbClr val="0000FF"/>
                </a:solidFill>
                <a:latin typeface="Times New Roman" pitchFamily="18" charset="0"/>
                <a:cs typeface="Times New Roman" pitchFamily="18" charset="0"/>
              </a:rPr>
              <a:t>“</a:t>
            </a:r>
            <a:r>
              <a:rPr lang="en-US" sz="2100" i="1" dirty="0" smtClean="0">
                <a:solidFill>
                  <a:srgbClr val="0000FF"/>
                </a:solidFill>
                <a:latin typeface="Times New Roman" pitchFamily="18" charset="0"/>
                <a:cs typeface="Times New Roman" pitchFamily="18" charset="0"/>
              </a:rPr>
              <a:t>I have always </a:t>
            </a:r>
            <a:r>
              <a:rPr lang="tr-TR" sz="2100" i="1" dirty="0" err="1" smtClean="0">
                <a:solidFill>
                  <a:srgbClr val="0000FF"/>
                </a:solidFill>
                <a:latin typeface="Times New Roman" pitchFamily="18" charset="0"/>
                <a:cs typeface="Times New Roman" pitchFamily="18" charset="0"/>
              </a:rPr>
              <a:t>found</a:t>
            </a:r>
            <a:r>
              <a:rPr lang="tr-TR" sz="2100" i="1" dirty="0" smtClean="0">
                <a:solidFill>
                  <a:srgbClr val="0000FF"/>
                </a:solidFill>
                <a:latin typeface="Times New Roman" pitchFamily="18" charset="0"/>
                <a:cs typeface="Times New Roman" pitchFamily="18" charset="0"/>
              </a:rPr>
              <a:t> </a:t>
            </a:r>
            <a:r>
              <a:rPr lang="en-US" sz="2100" i="1" dirty="0" smtClean="0">
                <a:solidFill>
                  <a:srgbClr val="0000FF"/>
                </a:solidFill>
                <a:latin typeface="Times New Roman" pitchFamily="18" charset="0"/>
                <a:cs typeface="Times New Roman" pitchFamily="18" charset="0"/>
              </a:rPr>
              <a:t>that plans are useless, but planning is indispensable.</a:t>
            </a:r>
            <a:r>
              <a:rPr lang="tr-TR" sz="2100" i="1" dirty="0" smtClean="0">
                <a:solidFill>
                  <a:srgbClr val="0000FF"/>
                </a:solidFill>
                <a:latin typeface="Times New Roman" pitchFamily="18" charset="0"/>
                <a:cs typeface="Times New Roman" pitchFamily="18" charset="0"/>
              </a:rPr>
              <a:t>” </a:t>
            </a:r>
            <a:r>
              <a:rPr lang="tr-TR" sz="1800" i="1"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a:t>
            </a:r>
            <a:r>
              <a:rPr lang="en-US" sz="1800" i="1"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Dwight D. Eisenhower, 34th US President</a:t>
            </a:r>
            <a:r>
              <a:rPr lang="tr-TR" sz="1800" i="1"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a:t>
            </a:r>
            <a:endParaRPr lang="tr-TR" sz="2100" i="1"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Proje planlama, proje entegrasyonuna odaklanılan bir proje yönetim safhasıdır.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Proje planı, bütün proje faaliyetlerinin mevcut durumunu yansıtmaktadır. </a:t>
            </a:r>
          </a:p>
          <a:p>
            <a:pPr lvl="1" algn="just">
              <a:buSzPct val="100000"/>
              <a:buFont typeface="Verdana" pitchFamily="34" charset="0"/>
              <a:buChar char="–"/>
            </a:pPr>
            <a:r>
              <a:rPr lang="tr-TR" sz="1900" dirty="0" smtClean="0">
                <a:latin typeface="Times New Roman" pitchFamily="18" charset="0"/>
                <a:cs typeface="Times New Roman" pitchFamily="18" charset="0"/>
              </a:rPr>
              <a:t>Projenin kontrol edilmesini ve izlenebilmesini sağlamaktadır.</a:t>
            </a:r>
          </a:p>
          <a:p>
            <a:pPr lvl="1" algn="just">
              <a:buSzPct val="100000"/>
              <a:buNone/>
            </a:pPr>
            <a:endParaRPr lang="tr-TR" sz="5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10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4</a:t>
            </a:fld>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Proje Planlamaya Giriş  </a:t>
            </a:r>
            <a:r>
              <a:rPr lang="tr-TR" sz="2000" dirty="0" smtClean="0">
                <a:latin typeface="Times New Roman" pitchFamily="18" charset="0"/>
                <a:cs typeface="Times New Roman" pitchFamily="18" charset="0"/>
              </a:rPr>
              <a:t>(devam…)</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Proje planlama görevleri, projenin çeşitli </a:t>
            </a:r>
            <a:r>
              <a:rPr lang="tr-TR" sz="2100" b="1" dirty="0" smtClean="0">
                <a:latin typeface="Times New Roman" pitchFamily="18" charset="0"/>
                <a:cs typeface="Times New Roman" pitchFamily="18" charset="0"/>
              </a:rPr>
              <a:t>elemanlarının koordine edilmesini </a:t>
            </a:r>
            <a:r>
              <a:rPr lang="tr-TR" sz="2100" dirty="0" smtClean="0">
                <a:latin typeface="Times New Roman" pitchFamily="18" charset="0"/>
                <a:cs typeface="Times New Roman" pitchFamily="18" charset="0"/>
              </a:rPr>
              <a:t>sağlamaktadır ve dolayısıyla </a:t>
            </a:r>
            <a:r>
              <a:rPr lang="tr-TR" sz="2100" b="1" dirty="0" smtClean="0">
                <a:latin typeface="Times New Roman" pitchFamily="18" charset="0"/>
                <a:cs typeface="Times New Roman" pitchFamily="18" charset="0"/>
              </a:rPr>
              <a:t>projenin yürütülmesine de rehberlik etmektedir.</a:t>
            </a:r>
          </a:p>
          <a:p>
            <a:pPr algn="just">
              <a:buSzPct val="100000"/>
              <a:buNone/>
            </a:pPr>
            <a:endParaRPr lang="tr-TR" sz="500" dirty="0" smtClean="0"/>
          </a:p>
          <a:p>
            <a:pPr algn="just">
              <a:buSzPct val="100000"/>
              <a:buFont typeface="Arial" pitchFamily="34" charset="0"/>
              <a:buChar char="•"/>
            </a:pPr>
            <a:r>
              <a:rPr lang="tr-TR" sz="2100" b="1" dirty="0" smtClean="0"/>
              <a:t>Proje planlama</a:t>
            </a:r>
            <a:r>
              <a:rPr lang="tr-TR" sz="2100" dirty="0" smtClean="0"/>
              <a:t>, proje içersindeki </a:t>
            </a:r>
            <a:r>
              <a:rPr lang="tr-TR" sz="2100" b="1" dirty="0" smtClean="0"/>
              <a:t>iletişimin kolaylaştırılmasına </a:t>
            </a:r>
            <a:r>
              <a:rPr lang="tr-TR" sz="2100" dirty="0" smtClean="0"/>
              <a:t>yardımcı olur. Bunun yanında </a:t>
            </a:r>
            <a:r>
              <a:rPr lang="tr-TR" sz="2100" b="1" dirty="0" smtClean="0"/>
              <a:t>proje gelişiminin ölçülmesini ve izlenmesini sağlar. </a:t>
            </a:r>
            <a:r>
              <a:rPr lang="tr-TR" sz="2100" dirty="0" smtClean="0"/>
              <a:t>Ayrıca planlama kararlarına ilişkin ayrıntılı bir dokümantasyon sağlar. </a:t>
            </a:r>
          </a:p>
          <a:p>
            <a:pPr algn="just">
              <a:buSzPct val="100000"/>
              <a:buNone/>
            </a:pPr>
            <a:endParaRPr lang="tr-TR" sz="500" dirty="0" smtClean="0"/>
          </a:p>
          <a:p>
            <a:pPr algn="just">
              <a:buSzPct val="100000"/>
              <a:buFont typeface="Arial" pitchFamily="34" charset="0"/>
              <a:buChar char="•"/>
            </a:pPr>
            <a:r>
              <a:rPr lang="tr-TR" sz="2100" dirty="0" smtClean="0"/>
              <a:t>Proje planlama, </a:t>
            </a:r>
            <a:r>
              <a:rPr lang="tr-TR" sz="2100" b="1" dirty="0" smtClean="0"/>
              <a:t>projesinin başarısı için </a:t>
            </a:r>
            <a:r>
              <a:rPr lang="tr-TR" sz="2100" dirty="0" smtClean="0"/>
              <a:t>çok önemlidir. Projenin başından itibaren yapılan dikkatli planlama ile maliyetli hatalar önlenmiş olunur. Bu proje uygulamasının zaman ve bütçe dahilinde hedeflerine ulaşmasında bir güvence sağlar.</a:t>
            </a:r>
          </a:p>
          <a:p>
            <a:pPr algn="just">
              <a:buSzPct val="100000"/>
              <a:buFont typeface="Arial" pitchFamily="34" charset="0"/>
              <a:buChar char="•"/>
            </a:pPr>
            <a:endParaRPr lang="tr-TR" sz="2100" dirty="0" smtClean="0"/>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10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5</a:t>
            </a:fld>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Proje Planlamaya Giriş  </a:t>
            </a:r>
            <a:r>
              <a:rPr lang="tr-TR" sz="2000" dirty="0" smtClean="0">
                <a:latin typeface="Times New Roman" pitchFamily="18" charset="0"/>
                <a:cs typeface="Times New Roman" pitchFamily="18" charset="0"/>
              </a:rPr>
              <a:t>(devam…)</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781128"/>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Proje planlama için birçok farklı teknik kullanılabilmektedir.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Bu ders kapsamında “</a:t>
            </a:r>
            <a:r>
              <a:rPr lang="en-US" sz="2100" dirty="0" smtClean="0">
                <a:latin typeface="Times New Roman" pitchFamily="18" charset="0"/>
                <a:cs typeface="Times New Roman" pitchFamily="18" charset="0"/>
              </a:rPr>
              <a:t>Step Wise</a:t>
            </a:r>
            <a:r>
              <a:rPr lang="tr-TR" sz="2100" dirty="0" smtClean="0">
                <a:latin typeface="Times New Roman" pitchFamily="18" charset="0"/>
                <a:cs typeface="Times New Roman" pitchFamily="18" charset="0"/>
              </a:rPr>
              <a:t>” yönteminden bahsedilecektir.</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Proje planlamayı diğer yöntemlerden ayırt etmeye yardımcı olan ve “</a:t>
            </a:r>
            <a:r>
              <a:rPr lang="en-US" sz="2100" dirty="0" smtClean="0">
                <a:latin typeface="Times New Roman" pitchFamily="18" charset="0"/>
                <a:cs typeface="Times New Roman" pitchFamily="18" charset="0"/>
              </a:rPr>
              <a:t>Step Wise</a:t>
            </a:r>
            <a:r>
              <a:rPr lang="tr-TR" sz="2100" dirty="0" smtClean="0">
                <a:latin typeface="Times New Roman" pitchFamily="18" charset="0"/>
                <a:cs typeface="Times New Roman" pitchFamily="18" charset="0"/>
              </a:rPr>
              <a:t>” yöntemi olarak adlandırılan bir çerçeve tanımlanmıştır.</a:t>
            </a:r>
          </a:p>
          <a:p>
            <a:pPr lvl="1" algn="just">
              <a:buClr>
                <a:schemeClr val="accent2"/>
              </a:buClr>
              <a:buSzPct val="100000"/>
              <a:buFont typeface="Times New Roman" pitchFamily="18" charset="0"/>
              <a:buChar char="-"/>
            </a:pPr>
            <a:r>
              <a:rPr lang="tr-TR" sz="1800" dirty="0" smtClean="0">
                <a:latin typeface="Times New Roman" pitchFamily="18" charset="0"/>
                <a:cs typeface="Times New Roman" pitchFamily="18" charset="0"/>
              </a:rPr>
              <a:t>Diğer yöntemlere örnek olarak, PRINCE2 verilebilir.</a:t>
            </a:r>
          </a:p>
          <a:p>
            <a:pPr lvl="1" algn="just">
              <a:buClr>
                <a:schemeClr val="accent2"/>
              </a:buClr>
              <a:buSzPct val="100000"/>
              <a:buFont typeface="Times New Roman" pitchFamily="18" charset="0"/>
              <a:buChar char="-"/>
            </a:pPr>
            <a:r>
              <a:rPr lang="tr-TR" sz="1800" dirty="0" smtClean="0">
                <a:latin typeface="Times New Roman" pitchFamily="18" charset="0"/>
                <a:cs typeface="Times New Roman" pitchFamily="18" charset="0"/>
              </a:rPr>
              <a:t>PRINCE2, İngiliz Hükümeti Ticaret Ofisi tarafından desteklenen bir proje yönetim standardıdır. Bu standart özellikle iş değişim projeleri ile bilgi ve iletişim teknolojisi projelerinde kullanılmaktadır. Aynı zamanda İngiltere’deki ticari olmayan projelerde de geniş çapta kullanılmaktadır.</a:t>
            </a:r>
          </a:p>
          <a:p>
            <a:pPr lvl="1" algn="just">
              <a:buClr>
                <a:schemeClr val="accent2"/>
              </a:buClr>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a:t>
            </a:r>
            <a:r>
              <a:rPr lang="en-US" sz="2100" dirty="0" smtClean="0">
                <a:latin typeface="Times New Roman" pitchFamily="18" charset="0"/>
                <a:cs typeface="Times New Roman" pitchFamily="18" charset="0"/>
              </a:rPr>
              <a:t>Step Wise</a:t>
            </a:r>
            <a:r>
              <a:rPr lang="tr-TR" sz="2100" dirty="0" smtClean="0">
                <a:latin typeface="Times New Roman" pitchFamily="18" charset="0"/>
                <a:cs typeface="Times New Roman" pitchFamily="18" charset="0"/>
              </a:rPr>
              <a:t>” yöntemi PRINCE2 ile uyumludur. </a:t>
            </a:r>
          </a:p>
          <a:p>
            <a:pPr lvl="1" algn="just">
              <a:buSzPct val="100000"/>
              <a:buFontTx/>
              <a:buChar char="-"/>
            </a:pPr>
            <a:r>
              <a:rPr lang="tr-TR" sz="1800" dirty="0" smtClean="0">
                <a:latin typeface="Times New Roman" pitchFamily="18" charset="0"/>
                <a:cs typeface="Times New Roman" pitchFamily="18" charset="0"/>
              </a:rPr>
              <a:t>Bu yöntem </a:t>
            </a:r>
            <a:r>
              <a:rPr lang="tr-TR" sz="1800" b="1" dirty="0" smtClean="0">
                <a:latin typeface="Times New Roman" pitchFamily="18" charset="0"/>
                <a:cs typeface="Times New Roman" pitchFamily="18" charset="0"/>
              </a:rPr>
              <a:t>bir projenin planlama adımlarını kapsar, ancak projenin kontrol edilmesini ve izlenmesini dikkate almaz.</a:t>
            </a:r>
            <a:endParaRPr lang="tr-TR" sz="200" b="1" dirty="0" smtClean="0"/>
          </a:p>
          <a:p>
            <a:pPr algn="just">
              <a:buSzPct val="100000"/>
              <a:buFont typeface="Arial" pitchFamily="34" charset="0"/>
              <a:buChar char="•"/>
            </a:pPr>
            <a:endParaRPr lang="tr-TR" sz="2100" dirty="0" smtClean="0"/>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10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6</a:t>
            </a:fld>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Proje Planlamaya Giriş  </a:t>
            </a:r>
            <a:r>
              <a:rPr lang="tr-TR" sz="2000" dirty="0" smtClean="0">
                <a:latin typeface="Times New Roman" pitchFamily="18" charset="0"/>
                <a:cs typeface="Times New Roman" pitchFamily="18" charset="0"/>
              </a:rPr>
              <a:t>(devam…)</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7</a:t>
            </a:fld>
            <a:endParaRPr lang="tr-TR"/>
          </a:p>
        </p:txBody>
      </p:sp>
      <p:pic>
        <p:nvPicPr>
          <p:cNvPr id="1026" name="Picture 2"/>
          <p:cNvPicPr>
            <a:picLocks noChangeAspect="1" noChangeArrowheads="1"/>
          </p:cNvPicPr>
          <p:nvPr/>
        </p:nvPicPr>
        <p:blipFill>
          <a:blip r:embed="rId3" cstate="print"/>
          <a:srcRect/>
          <a:stretch>
            <a:fillRect/>
          </a:stretch>
        </p:blipFill>
        <p:spPr bwMode="auto">
          <a:xfrm>
            <a:off x="584264" y="1574208"/>
            <a:ext cx="4563800" cy="4735112"/>
          </a:xfrm>
          <a:prstGeom prst="rect">
            <a:avLst/>
          </a:prstGeom>
          <a:noFill/>
          <a:ln w="9525">
            <a:noFill/>
            <a:miter lim="800000"/>
            <a:headEnd/>
            <a:tailEnd/>
          </a:ln>
        </p:spPr>
      </p:pic>
      <p:sp>
        <p:nvSpPr>
          <p:cNvPr id="9" name="8 Dikdörtgen"/>
          <p:cNvSpPr/>
          <p:nvPr/>
        </p:nvSpPr>
        <p:spPr>
          <a:xfrm>
            <a:off x="5408800" y="1628800"/>
            <a:ext cx="3168352" cy="4478149"/>
          </a:xfrm>
          <a:prstGeom prst="rect">
            <a:avLst/>
          </a:prstGeom>
        </p:spPr>
        <p:txBody>
          <a:bodyPr wrap="square">
            <a:spAutoFit/>
          </a:bodyPr>
          <a:lstStyle/>
          <a:p>
            <a:pPr algn="just"/>
            <a:r>
              <a:rPr lang="tr-TR" sz="2100" dirty="0" smtClean="0"/>
              <a:t>Yanda verilen şekil, ana planlama faaliyetleri için bir taslak sağlamaktadır.</a:t>
            </a:r>
          </a:p>
          <a:p>
            <a:pPr algn="just"/>
            <a:endParaRPr lang="tr-TR" sz="600" dirty="0" smtClean="0"/>
          </a:p>
          <a:p>
            <a:pPr marL="273050" indent="-273050" algn="just">
              <a:buClr>
                <a:schemeClr val="accent1"/>
              </a:buClr>
              <a:buFont typeface="Times New Roman" pitchFamily="18" charset="0"/>
              <a:buChar char="-"/>
            </a:pPr>
            <a:r>
              <a:rPr lang="tr-TR" dirty="0" smtClean="0"/>
              <a:t>1. ve 2. adımlar bazı durumlarda paralel olarak ele alınabilir.</a:t>
            </a:r>
          </a:p>
          <a:p>
            <a:pPr marL="273050" indent="-273050" algn="just">
              <a:buClr>
                <a:schemeClr val="accent1"/>
              </a:buClr>
              <a:buFont typeface="Times New Roman" pitchFamily="18" charset="0"/>
              <a:buChar char="-"/>
            </a:pPr>
            <a:r>
              <a:rPr lang="tr-TR" dirty="0" smtClean="0"/>
              <a:t>5. ve 6. adımlar proje içersindeki her bir işlem için tekrar edilmelidir.</a:t>
            </a:r>
          </a:p>
          <a:p>
            <a:pPr marL="273050" indent="-273050" algn="just">
              <a:buClr>
                <a:schemeClr val="accent1"/>
              </a:buClr>
              <a:buFont typeface="Times New Roman" pitchFamily="18" charset="0"/>
              <a:buChar char="-"/>
            </a:pPr>
            <a:r>
              <a:rPr lang="tr-TR" dirty="0" smtClean="0"/>
              <a:t>4. adımda belirlenen işlemler ve ürünler ayrıntılı olarak gözden geçirilmelidir.</a:t>
            </a:r>
          </a:p>
          <a:p>
            <a:pPr marL="273050" indent="-273050" algn="just">
              <a:buClr>
                <a:schemeClr val="accent1"/>
              </a:buClr>
              <a:buFont typeface="Times New Roman" pitchFamily="18" charset="0"/>
              <a:buChar char="-"/>
            </a:pPr>
            <a:r>
              <a:rPr lang="tr-TR" dirty="0" smtClean="0"/>
              <a:t>5. ile 8. adımlar arasında ayrıntılı bir tekrar söz konusudur. </a:t>
            </a:r>
            <a:endParaRPr lang="tr-T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Proje Planlamaya Giriş  </a:t>
            </a:r>
            <a:r>
              <a:rPr lang="tr-TR" sz="2000" dirty="0" smtClean="0">
                <a:latin typeface="Times New Roman" pitchFamily="18" charset="0"/>
                <a:cs typeface="Times New Roman" pitchFamily="18" charset="0"/>
              </a:rPr>
              <a:t>(devam…)</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8</a:t>
            </a:fld>
            <a:endParaRPr lang="tr-TR"/>
          </a:p>
        </p:txBody>
      </p:sp>
      <p:sp>
        <p:nvSpPr>
          <p:cNvPr id="9" name="8 Dikdörtgen"/>
          <p:cNvSpPr/>
          <p:nvPr/>
        </p:nvSpPr>
        <p:spPr>
          <a:xfrm>
            <a:off x="611560" y="1628800"/>
            <a:ext cx="7965592" cy="738664"/>
          </a:xfrm>
          <a:prstGeom prst="rect">
            <a:avLst/>
          </a:prstGeom>
        </p:spPr>
        <p:txBody>
          <a:bodyPr wrap="square">
            <a:spAutoFit/>
          </a:bodyPr>
          <a:lstStyle/>
          <a:p>
            <a:pPr algn="just"/>
            <a:r>
              <a:rPr lang="tr-TR" sz="2100" dirty="0" smtClean="0"/>
              <a:t>“</a:t>
            </a:r>
            <a:r>
              <a:rPr lang="en-US" sz="2100" dirty="0" smtClean="0"/>
              <a:t>Step Wise</a:t>
            </a:r>
            <a:r>
              <a:rPr lang="tr-TR" sz="2100" dirty="0" smtClean="0"/>
              <a:t>” planlama aktiviteleri için genel çerçeve aşağıdaki tabloda verilmektedir.</a:t>
            </a:r>
          </a:p>
        </p:txBody>
      </p:sp>
      <p:graphicFrame>
        <p:nvGraphicFramePr>
          <p:cNvPr id="7" name="6 Tablo"/>
          <p:cNvGraphicFramePr>
            <a:graphicFrameLocks noGrp="1"/>
          </p:cNvGraphicFramePr>
          <p:nvPr/>
        </p:nvGraphicFramePr>
        <p:xfrm>
          <a:off x="597912" y="2574784"/>
          <a:ext cx="7992888" cy="3444455"/>
        </p:xfrm>
        <a:graphic>
          <a:graphicData uri="http://schemas.openxmlformats.org/drawingml/2006/table">
            <a:tbl>
              <a:tblPr firstRow="1" bandRow="1">
                <a:tableStyleId>{5C22544A-7EE6-4342-B048-85BDC9FD1C3A}</a:tableStyleId>
              </a:tblPr>
              <a:tblGrid>
                <a:gridCol w="792089"/>
                <a:gridCol w="7200799"/>
              </a:tblGrid>
              <a:tr h="343827">
                <a:tc>
                  <a:txBody>
                    <a:bodyPr/>
                    <a:lstStyle/>
                    <a:p>
                      <a:pPr algn="ctr"/>
                      <a:r>
                        <a:rPr lang="tr-TR" dirty="0" smtClean="0"/>
                        <a:t>Adım</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tr-TR" dirty="0" smtClean="0"/>
                        <a:t>Adım İçersindeki Aktiviteler</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343827">
                <a:tc>
                  <a:txBody>
                    <a:bodyPr/>
                    <a:lstStyle/>
                    <a:p>
                      <a:pPr algn="ctr"/>
                      <a:r>
                        <a:rPr lang="tr-TR" dirty="0" smtClean="0"/>
                        <a:t>0</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t>Proje Seçimi</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0805">
                <a:tc>
                  <a:txBody>
                    <a:bodyPr/>
                    <a:lstStyle/>
                    <a:p>
                      <a:pPr algn="ctr"/>
                      <a:r>
                        <a:rPr lang="tr-TR" dirty="0" smtClean="0"/>
                        <a:t>1</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t>Proje</a:t>
                      </a:r>
                      <a:r>
                        <a:rPr lang="tr-TR" baseline="0" dirty="0" smtClean="0"/>
                        <a:t> Kapsam ve Hedeflerini Belirleme</a:t>
                      </a:r>
                    </a:p>
                    <a:p>
                      <a:r>
                        <a:rPr lang="tr-TR" sz="1600" baseline="0" dirty="0" smtClean="0"/>
                        <a:t>1.1. Hedefler ve bu hedeflerin karşılanmasına yönelik ölçütler belirlenir.</a:t>
                      </a:r>
                    </a:p>
                    <a:p>
                      <a:r>
                        <a:rPr lang="tr-TR" sz="1600" baseline="0" dirty="0" smtClean="0"/>
                        <a:t>1.2. Proje otoritesi oluşturulur.</a:t>
                      </a:r>
                    </a:p>
                    <a:p>
                      <a:r>
                        <a:rPr lang="tr-TR" sz="1600" baseline="0" dirty="0" smtClean="0"/>
                        <a:t>1.3. Kurumsal paydaşlar belirlenir.</a:t>
                      </a:r>
                    </a:p>
                    <a:p>
                      <a:r>
                        <a:rPr lang="tr-TR" sz="1600" baseline="0" dirty="0" smtClean="0"/>
                        <a:t>1.4. Kurumsal paydaş analizi ışığında hedefler düzenlenir.</a:t>
                      </a:r>
                    </a:p>
                    <a:p>
                      <a:r>
                        <a:rPr lang="tr-TR" sz="1600" baseline="0" dirty="0" smtClean="0"/>
                        <a:t>1.5. Tüm taraflar arasında iletişim yöntemleri oluşturulur.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02130">
                <a:tc>
                  <a:txBody>
                    <a:bodyPr/>
                    <a:lstStyle/>
                    <a:p>
                      <a:pPr algn="ctr"/>
                      <a:r>
                        <a:rPr lang="tr-TR" dirty="0" smtClean="0"/>
                        <a:t>2</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t>Proje Altyapısını Belirleme</a:t>
                      </a:r>
                    </a:p>
                    <a:p>
                      <a:r>
                        <a:rPr lang="tr-TR" sz="1600" dirty="0" smtClean="0"/>
                        <a:t>2.1.</a:t>
                      </a:r>
                      <a:r>
                        <a:rPr lang="tr-TR" sz="1600" baseline="0" dirty="0" smtClean="0"/>
                        <a:t> Proje ile stratejik planlama arasında ilişki oluşturulur.</a:t>
                      </a:r>
                    </a:p>
                    <a:p>
                      <a:r>
                        <a:rPr lang="tr-TR" sz="1600" baseline="0" dirty="0" smtClean="0"/>
                        <a:t>2.2. Kurulum standartları ile prosedürleri belirlenir.</a:t>
                      </a:r>
                    </a:p>
                    <a:p>
                      <a:r>
                        <a:rPr lang="tr-TR" sz="1600" baseline="0" dirty="0" smtClean="0"/>
                        <a:t>2.3. Proje ekibi belirlenir.</a:t>
                      </a:r>
                      <a:endParaRPr lang="tr-TR"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Proje Planlamaya Giriş  </a:t>
            </a:r>
            <a:r>
              <a:rPr lang="tr-TR" sz="2000" dirty="0" smtClean="0">
                <a:latin typeface="Times New Roman" pitchFamily="18" charset="0"/>
                <a:cs typeface="Times New Roman" pitchFamily="18" charset="0"/>
              </a:rPr>
              <a:t>(devam…)</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9</a:t>
            </a:fld>
            <a:endParaRPr lang="tr-TR"/>
          </a:p>
        </p:txBody>
      </p:sp>
      <p:graphicFrame>
        <p:nvGraphicFramePr>
          <p:cNvPr id="7" name="6 Tablo"/>
          <p:cNvGraphicFramePr>
            <a:graphicFrameLocks noGrp="1"/>
          </p:cNvGraphicFramePr>
          <p:nvPr/>
        </p:nvGraphicFramePr>
        <p:xfrm>
          <a:off x="584264" y="1618921"/>
          <a:ext cx="7992888" cy="4638108"/>
        </p:xfrm>
        <a:graphic>
          <a:graphicData uri="http://schemas.openxmlformats.org/drawingml/2006/table">
            <a:tbl>
              <a:tblPr firstRow="1" bandRow="1">
                <a:tableStyleId>{5C22544A-7EE6-4342-B048-85BDC9FD1C3A}</a:tableStyleId>
              </a:tblPr>
              <a:tblGrid>
                <a:gridCol w="792089"/>
                <a:gridCol w="7200799"/>
              </a:tblGrid>
              <a:tr h="341990">
                <a:tc>
                  <a:txBody>
                    <a:bodyPr/>
                    <a:lstStyle/>
                    <a:p>
                      <a:pPr algn="ctr"/>
                      <a:r>
                        <a:rPr lang="tr-TR" dirty="0" smtClean="0"/>
                        <a:t>Adım</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tr-TR" dirty="0" smtClean="0"/>
                        <a:t>Adım İçersindeki Aktiviteler</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709951">
                <a:tc>
                  <a:txBody>
                    <a:bodyPr/>
                    <a:lstStyle/>
                    <a:p>
                      <a:pPr algn="ctr"/>
                      <a:r>
                        <a:rPr lang="tr-TR" dirty="0" smtClean="0"/>
                        <a:t>3</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t>Proje Karakteristiklerinin</a:t>
                      </a:r>
                      <a:r>
                        <a:rPr lang="tr-TR" baseline="0" dirty="0" smtClean="0"/>
                        <a:t> Analiz Edilmesi</a:t>
                      </a:r>
                    </a:p>
                    <a:p>
                      <a:r>
                        <a:rPr lang="tr-TR" sz="1600" dirty="0" smtClean="0"/>
                        <a:t>3.1.</a:t>
                      </a:r>
                      <a:r>
                        <a:rPr lang="tr-TR" sz="1600" baseline="0" dirty="0" smtClean="0"/>
                        <a:t> Proje hedef ya da ürün tabanlı olarak ayırt edilir. </a:t>
                      </a:r>
                    </a:p>
                    <a:p>
                      <a:r>
                        <a:rPr lang="tr-TR" sz="1600" baseline="0" dirty="0" smtClean="0"/>
                        <a:t>3.2. Diğer proje karakteristikleri analiz edilir.</a:t>
                      </a:r>
                    </a:p>
                    <a:p>
                      <a:r>
                        <a:rPr lang="tr-TR" sz="1600" baseline="0" dirty="0" smtClean="0"/>
                        <a:t>3.3. Yüksek-seviyeli proje riskleri belirlenir.</a:t>
                      </a:r>
                    </a:p>
                    <a:p>
                      <a:r>
                        <a:rPr lang="tr-TR" sz="1600" baseline="0" dirty="0" smtClean="0"/>
                        <a:t>3.4. Uygulama ile ilgili kullanıcı gereksinimleri dikkate alınır.</a:t>
                      </a:r>
                    </a:p>
                    <a:p>
                      <a:r>
                        <a:rPr lang="tr-TR" sz="1600" baseline="0" dirty="0" smtClean="0"/>
                        <a:t>3.5. Genel yaşam döngü yaklaşımı seçilir.</a:t>
                      </a:r>
                    </a:p>
                    <a:p>
                      <a:r>
                        <a:rPr lang="tr-TR" sz="1600" baseline="0" dirty="0" smtClean="0"/>
                        <a:t>3.6. Kaynak kestirimlerinin tamamı gözden geçirilir.</a:t>
                      </a:r>
                      <a:endParaRPr lang="tr-TR"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81958">
                <a:tc>
                  <a:txBody>
                    <a:bodyPr/>
                    <a:lstStyle/>
                    <a:p>
                      <a:pPr algn="ctr"/>
                      <a:r>
                        <a:rPr lang="tr-TR" dirty="0" smtClean="0"/>
                        <a:t>4</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smtClean="0"/>
                        <a:t>Proje</a:t>
                      </a:r>
                      <a:r>
                        <a:rPr lang="tr-TR" baseline="0" dirty="0" smtClean="0"/>
                        <a:t> Ürünleri ve İşlemlerini Belirleme</a:t>
                      </a:r>
                    </a:p>
                    <a:p>
                      <a:r>
                        <a:rPr lang="tr-TR" sz="1600" baseline="0" dirty="0" smtClean="0"/>
                        <a:t>4.1. Proje ürünleri belirlenir ve tanımlanır.</a:t>
                      </a:r>
                    </a:p>
                    <a:p>
                      <a:r>
                        <a:rPr lang="tr-TR" sz="1600" baseline="0" dirty="0" smtClean="0"/>
                        <a:t>4.2. Genel ürün akışı dokümante edilir.</a:t>
                      </a:r>
                    </a:p>
                    <a:p>
                      <a:r>
                        <a:rPr lang="tr-TR" sz="1600" baseline="0" dirty="0" smtClean="0"/>
                        <a:t>4.3. Ürün örnekleri gerçekleştirilir.</a:t>
                      </a:r>
                    </a:p>
                    <a:p>
                      <a:r>
                        <a:rPr lang="tr-TR" sz="1600" baseline="0" dirty="0" smtClean="0"/>
                        <a:t>4.4. İdeal işlem ağı üretilir.</a:t>
                      </a:r>
                    </a:p>
                    <a:p>
                      <a:r>
                        <a:rPr lang="tr-TR" sz="1600" baseline="0" dirty="0" smtClean="0"/>
                        <a:t>4.5. İhtiyaç duyulan adım ve kontrol noktaları gözden geçirilir.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8588">
                <a:tc>
                  <a:txBody>
                    <a:bodyPr/>
                    <a:lstStyle/>
                    <a:p>
                      <a:pPr algn="ctr"/>
                      <a:r>
                        <a:rPr lang="tr-TR" dirty="0" smtClean="0"/>
                        <a:t>5</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800" baseline="0" dirty="0" smtClean="0"/>
                        <a:t>Her Bir İşlem İçin Emek Kestirimi</a:t>
                      </a:r>
                    </a:p>
                    <a:p>
                      <a:r>
                        <a:rPr lang="tr-TR" sz="1600" baseline="0" dirty="0" smtClean="0"/>
                        <a:t>5.1. Yukarıdan-aşağı kestirim yöntemi uygulanır.</a:t>
                      </a:r>
                    </a:p>
                    <a:p>
                      <a:r>
                        <a:rPr lang="tr-TR" sz="1600" baseline="0" dirty="0" smtClean="0"/>
                        <a:t>5.2. Kontrol edilebilir işlemler yaratmak için plan gözden geçirilerek düzenlenir.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talama">
  <a:themeElements>
    <a:clrScheme name="Hisse Senedi">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Özel 1">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4832</TotalTime>
  <Words>2829</Words>
  <Application>Microsoft Office PowerPoint</Application>
  <PresentationFormat>Ekran Gösterisi (4:3)</PresentationFormat>
  <Paragraphs>446</Paragraphs>
  <Slides>25</Slides>
  <Notes>25</Notes>
  <HiddenSlides>0</HiddenSlides>
  <MMClips>0</MMClips>
  <ScaleCrop>false</ScaleCrop>
  <HeadingPairs>
    <vt:vector size="4" baseType="variant">
      <vt:variant>
        <vt:lpstr>Tema</vt:lpstr>
      </vt:variant>
      <vt:variant>
        <vt:i4>1</vt:i4>
      </vt:variant>
      <vt:variant>
        <vt:lpstr>Slayt Başlıkları</vt:lpstr>
      </vt:variant>
      <vt:variant>
        <vt:i4>25</vt:i4>
      </vt:variant>
    </vt:vector>
  </HeadingPairs>
  <TitlesOfParts>
    <vt:vector size="26" baseType="lpstr">
      <vt:lpstr>Ortalama</vt:lpstr>
      <vt:lpstr>            YAZILIM PROJE YÖNETİMİ(E)  Öğr. Gör. Dr. Emin BORANDAĞ  eminb@maltepe.edu.tr</vt:lpstr>
      <vt:lpstr>3. BÖLÜM</vt:lpstr>
      <vt:lpstr>Genel Bakış…</vt:lpstr>
      <vt:lpstr>Proje Planlamaya Giriş</vt:lpstr>
      <vt:lpstr>Proje Planlamaya Giriş  (devam…)</vt:lpstr>
      <vt:lpstr>Proje Planlamaya Giriş  (devam…)</vt:lpstr>
      <vt:lpstr>Proje Planlamaya Giriş  (devam…)</vt:lpstr>
      <vt:lpstr>Proje Planlamaya Giriş  (devam…)</vt:lpstr>
      <vt:lpstr>Proje Planlamaya Giriş  (devam…)</vt:lpstr>
      <vt:lpstr>Proje Planlamaya Giriş  (devam…)</vt:lpstr>
      <vt:lpstr>1. Adım: Proje Kapsam ve Hedeflerini Belirleme</vt:lpstr>
      <vt:lpstr>2. Adım: Proje Altyapısını Belirleme</vt:lpstr>
      <vt:lpstr>3. Adım: Proje Karakteristiklerinin Analiz Edilmesi</vt:lpstr>
      <vt:lpstr>3. Adım: Proje Karakteristiklerinin Analiz Edilmesi</vt:lpstr>
      <vt:lpstr>4. Adım: Proje İşlemleri ve Ürünlerini Belirleme</vt:lpstr>
      <vt:lpstr>4. Adım: Proje İşlemleri ve Ürünlerini Belirleme</vt:lpstr>
      <vt:lpstr>4. Adım: Proje İşlemleri ve Ürünlerini Belirleme</vt:lpstr>
      <vt:lpstr>4. Adım: Proje İşlemleri ve Ürünlerini Belirleme</vt:lpstr>
      <vt:lpstr>4. Adım: Proje İşlemleri ve Ürünlerini Belirleme</vt:lpstr>
      <vt:lpstr>5. Adım: Her Bir İşlem İçin Emek Kestirimi</vt:lpstr>
      <vt:lpstr>6. Adım: İşlem Risklerinin Belirlenmesi</vt:lpstr>
      <vt:lpstr>7. Adım: Kaynakların Tahsisi</vt:lpstr>
      <vt:lpstr>7. Adım: Kaynakların Tahsisi</vt:lpstr>
      <vt:lpstr>8. Adım: Planın Gözden Geçirilmesi</vt:lpstr>
      <vt:lpstr>9. Adım: Planın Gerçekleştirilmesi</vt:lpstr>
    </vt:vector>
  </TitlesOfParts>
  <Company>Maltepe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Yazılım Proje Yönetimi</dc:title>
  <dc:creator>Fatih Yücalar</dc:creator>
  <cp:lastModifiedBy>emin</cp:lastModifiedBy>
  <cp:revision>1767</cp:revision>
  <dcterms:created xsi:type="dcterms:W3CDTF">2009-02-19T19:45:44Z</dcterms:created>
  <dcterms:modified xsi:type="dcterms:W3CDTF">2011-10-23T17:08:00Z</dcterms:modified>
</cp:coreProperties>
</file>