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0" r:id="rId1"/>
  </p:sldMasterIdLst>
  <p:notesMasterIdLst>
    <p:notesMasterId r:id="rId60"/>
  </p:notesMasterIdLst>
  <p:handoutMasterIdLst>
    <p:handoutMasterId r:id="rId61"/>
  </p:handoutMasterIdLst>
  <p:sldIdLst>
    <p:sldId id="256" r:id="rId2"/>
    <p:sldId id="257" r:id="rId3"/>
    <p:sldId id="258" r:id="rId4"/>
    <p:sldId id="259" r:id="rId5"/>
    <p:sldId id="260" r:id="rId6"/>
    <p:sldId id="261" r:id="rId7"/>
    <p:sldId id="262" r:id="rId8"/>
    <p:sldId id="263" r:id="rId9"/>
    <p:sldId id="264" r:id="rId10"/>
    <p:sldId id="311" r:id="rId11"/>
    <p:sldId id="312" r:id="rId12"/>
    <p:sldId id="313" r:id="rId13"/>
    <p:sldId id="265" r:id="rId14"/>
    <p:sldId id="266" r:id="rId15"/>
    <p:sldId id="267" r:id="rId16"/>
    <p:sldId id="285" r:id="rId17"/>
    <p:sldId id="268" r:id="rId18"/>
    <p:sldId id="269" r:id="rId19"/>
    <p:sldId id="270" r:id="rId20"/>
    <p:sldId id="286" r:id="rId21"/>
    <p:sldId id="287" r:id="rId22"/>
    <p:sldId id="288" r:id="rId23"/>
    <p:sldId id="289" r:id="rId24"/>
    <p:sldId id="290" r:id="rId25"/>
    <p:sldId id="271" r:id="rId26"/>
    <p:sldId id="272" r:id="rId27"/>
    <p:sldId id="273" r:id="rId28"/>
    <p:sldId id="274" r:id="rId29"/>
    <p:sldId id="275" r:id="rId30"/>
    <p:sldId id="283" r:id="rId31"/>
    <p:sldId id="284" r:id="rId32"/>
    <p:sldId id="303" r:id="rId33"/>
    <p:sldId id="291" r:id="rId34"/>
    <p:sldId id="304" r:id="rId35"/>
    <p:sldId id="305" r:id="rId36"/>
    <p:sldId id="293" r:id="rId37"/>
    <p:sldId id="294" r:id="rId38"/>
    <p:sldId id="295" r:id="rId39"/>
    <p:sldId id="306" r:id="rId40"/>
    <p:sldId id="310" r:id="rId41"/>
    <p:sldId id="296" r:id="rId42"/>
    <p:sldId id="297" r:id="rId43"/>
    <p:sldId id="276" r:id="rId44"/>
    <p:sldId id="277" r:id="rId45"/>
    <p:sldId id="278" r:id="rId46"/>
    <p:sldId id="279" r:id="rId47"/>
    <p:sldId id="281" r:id="rId48"/>
    <p:sldId id="282" r:id="rId49"/>
    <p:sldId id="298" r:id="rId50"/>
    <p:sldId id="299" r:id="rId51"/>
    <p:sldId id="300" r:id="rId52"/>
    <p:sldId id="301" r:id="rId53"/>
    <p:sldId id="302" r:id="rId54"/>
    <p:sldId id="314" r:id="rId55"/>
    <p:sldId id="315" r:id="rId56"/>
    <p:sldId id="316" r:id="rId57"/>
    <p:sldId id="317" r:id="rId58"/>
    <p:sldId id="318" r:id="rId59"/>
  </p:sldIdLst>
  <p:sldSz cx="9144000" cy="6858000" type="screen4x3"/>
  <p:notesSz cx="6794500" cy="99314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00"/>
    <a:srgbClr val="0000FF"/>
    <a:srgbClr val="66FF66"/>
    <a:srgbClr val="003300"/>
    <a:srgbClr val="8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75" autoAdjust="0"/>
    <p:restoredTop sz="85009" autoAdjust="0"/>
  </p:normalViewPr>
  <p:slideViewPr>
    <p:cSldViewPr>
      <p:cViewPr>
        <p:scale>
          <a:sx n="70" d="100"/>
          <a:sy n="70" d="100"/>
        </p:scale>
        <p:origin x="-534" y="-15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44813" cy="496888"/>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sz="quarter" idx="1"/>
          </p:nvPr>
        </p:nvSpPr>
        <p:spPr>
          <a:xfrm>
            <a:off x="3848100" y="0"/>
            <a:ext cx="2944813" cy="496888"/>
          </a:xfrm>
          <a:prstGeom prst="rect">
            <a:avLst/>
          </a:prstGeom>
        </p:spPr>
        <p:txBody>
          <a:bodyPr vert="horz" lIns="91440" tIns="45720" rIns="91440" bIns="45720" rtlCol="0"/>
          <a:lstStyle>
            <a:lvl1pPr algn="r">
              <a:defRPr sz="1200"/>
            </a:lvl1pPr>
          </a:lstStyle>
          <a:p>
            <a:fld id="{E15265E8-E189-453A-9183-E512C49B8701}" type="datetimeFigureOut">
              <a:rPr lang="tr-TR" smtClean="0"/>
              <a:pPr/>
              <a:t>01.11.2012</a:t>
            </a:fld>
            <a:endParaRPr lang="tr-TR"/>
          </a:p>
        </p:txBody>
      </p:sp>
      <p:sp>
        <p:nvSpPr>
          <p:cNvPr id="4" name="3 Altbilgi Yer Tutucusu"/>
          <p:cNvSpPr>
            <a:spLocks noGrp="1"/>
          </p:cNvSpPr>
          <p:nvPr>
            <p:ph type="ftr" sz="quarter" idx="2"/>
          </p:nvPr>
        </p:nvSpPr>
        <p:spPr>
          <a:xfrm>
            <a:off x="0" y="9432925"/>
            <a:ext cx="2944813" cy="496888"/>
          </a:xfrm>
          <a:prstGeom prst="rect">
            <a:avLst/>
          </a:prstGeom>
        </p:spPr>
        <p:txBody>
          <a:bodyPr vert="horz" lIns="91440" tIns="45720" rIns="91440" bIns="45720" rtlCol="0" anchor="b"/>
          <a:lstStyle>
            <a:lvl1pPr algn="l">
              <a:defRPr sz="1200"/>
            </a:lvl1pPr>
          </a:lstStyle>
          <a:p>
            <a:endParaRPr lang="tr-TR"/>
          </a:p>
        </p:txBody>
      </p:sp>
      <p:sp>
        <p:nvSpPr>
          <p:cNvPr id="5" name="4 Slayt Numarası Yer Tutucusu"/>
          <p:cNvSpPr>
            <a:spLocks noGrp="1"/>
          </p:cNvSpPr>
          <p:nvPr>
            <p:ph type="sldNum" sz="quarter" idx="3"/>
          </p:nvPr>
        </p:nvSpPr>
        <p:spPr>
          <a:xfrm>
            <a:off x="3848100" y="9432925"/>
            <a:ext cx="2944813" cy="496888"/>
          </a:xfrm>
          <a:prstGeom prst="rect">
            <a:avLst/>
          </a:prstGeom>
        </p:spPr>
        <p:txBody>
          <a:bodyPr vert="horz" lIns="91440" tIns="45720" rIns="91440" bIns="45720" rtlCol="0" anchor="b"/>
          <a:lstStyle>
            <a:lvl1pPr algn="r">
              <a:defRPr sz="1200"/>
            </a:lvl1pPr>
          </a:lstStyle>
          <a:p>
            <a:fld id="{59130E0E-B13C-4632-86A4-02F66FD390ED}" type="slidenum">
              <a:rPr lang="tr-TR" smtClean="0"/>
              <a:pPr/>
              <a:t>‹#›</a:t>
            </a:fld>
            <a:endParaRPr lang="tr-TR"/>
          </a:p>
        </p:txBody>
      </p:sp>
    </p:spTree>
    <p:extLst>
      <p:ext uri="{BB962C8B-B14F-4D97-AF65-F5344CB8AC3E}">
        <p14:creationId xmlns:p14="http://schemas.microsoft.com/office/powerpoint/2010/main" val="1890735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44283" cy="49657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48645" y="0"/>
            <a:ext cx="2944283" cy="496570"/>
          </a:xfrm>
          <a:prstGeom prst="rect">
            <a:avLst/>
          </a:prstGeom>
        </p:spPr>
        <p:txBody>
          <a:bodyPr vert="horz" lIns="91440" tIns="45720" rIns="91440" bIns="45720" rtlCol="0"/>
          <a:lstStyle>
            <a:lvl1pPr algn="r">
              <a:defRPr sz="1200"/>
            </a:lvl1pPr>
          </a:lstStyle>
          <a:p>
            <a:fld id="{28A2A135-22CC-429C-9706-1CC56B005689}" type="datetimeFigureOut">
              <a:rPr lang="tr-TR" smtClean="0"/>
              <a:pPr/>
              <a:t>01.11.2012</a:t>
            </a:fld>
            <a:endParaRPr lang="tr-TR"/>
          </a:p>
        </p:txBody>
      </p:sp>
      <p:sp>
        <p:nvSpPr>
          <p:cNvPr id="4" name="3 Slayt Görüntüsü Yer Tutucusu"/>
          <p:cNvSpPr>
            <a:spLocks noGrp="1" noRot="1" noChangeAspect="1"/>
          </p:cNvSpPr>
          <p:nvPr>
            <p:ph type="sldImg" idx="2"/>
          </p:nvPr>
        </p:nvSpPr>
        <p:spPr>
          <a:xfrm>
            <a:off x="914400" y="744538"/>
            <a:ext cx="4965700" cy="3724275"/>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79450" y="4717415"/>
            <a:ext cx="5435600" cy="446913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9433106"/>
            <a:ext cx="2944283" cy="49657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48645" y="9433106"/>
            <a:ext cx="2944283" cy="496570"/>
          </a:xfrm>
          <a:prstGeom prst="rect">
            <a:avLst/>
          </a:prstGeom>
        </p:spPr>
        <p:txBody>
          <a:bodyPr vert="horz" lIns="91440" tIns="45720" rIns="91440" bIns="45720" rtlCol="0" anchor="b"/>
          <a:lstStyle>
            <a:lvl1pPr algn="r">
              <a:defRPr sz="1200"/>
            </a:lvl1pPr>
          </a:lstStyle>
          <a:p>
            <a:fld id="{E49281E5-013A-4FDC-BBE5-88D0D9098083}" type="slidenum">
              <a:rPr lang="tr-TR" smtClean="0"/>
              <a:pPr/>
              <a:t>‹#›</a:t>
            </a:fld>
            <a:endParaRPr lang="tr-TR"/>
          </a:p>
        </p:txBody>
      </p:sp>
    </p:spTree>
    <p:extLst>
      <p:ext uri="{BB962C8B-B14F-4D97-AF65-F5344CB8AC3E}">
        <p14:creationId xmlns:p14="http://schemas.microsoft.com/office/powerpoint/2010/main" val="3257241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fld id="{E49281E5-013A-4FDC-BBE5-88D0D9098083}" type="slidenum">
              <a:rPr lang="tr-TR" smtClean="0"/>
              <a:pPr/>
              <a:t>1</a:t>
            </a:fld>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lvl="1" indent="0" algn="just" defTabSz="914400" rtl="0" eaLnBrk="0" fontAlgn="base" latinLnBrk="0" hangingPunct="0">
              <a:lnSpc>
                <a:spcPct val="100000"/>
              </a:lnSpc>
              <a:spcBef>
                <a:spcPct val="30000"/>
              </a:spcBef>
              <a:spcAft>
                <a:spcPct val="0"/>
              </a:spcAft>
              <a:buClrTx/>
              <a:buSzTx/>
              <a:buFontTx/>
              <a:buNone/>
              <a:tabLst/>
              <a:defRPr/>
            </a:pPr>
            <a:r>
              <a:rPr lang="tr-TR" sz="1200" b="1" dirty="0" smtClean="0">
                <a:latin typeface="Times New Roman" pitchFamily="18" charset="0"/>
                <a:cs typeface="Times New Roman" pitchFamily="18" charset="0"/>
              </a:rPr>
              <a:t>İKİNCİ MADDEDEN SONRA: </a:t>
            </a:r>
            <a:r>
              <a:rPr lang="tr-TR" sz="1200" dirty="0" smtClean="0">
                <a:latin typeface="Times New Roman" pitchFamily="18" charset="0"/>
                <a:cs typeface="Times New Roman" pitchFamily="18" charset="0"/>
              </a:rPr>
              <a:t>Yorum satırları kodun bize ne yaptığını anlatması açısından önemlidir. Bu aynı zamanda koddaki hataların ayıklanması açısından işleri daha da kolaylaştırır ve diğer insanların programdaki kod parçalarının ne yaptığına dair bir fikir edinmelerini sağlar.</a:t>
            </a:r>
          </a:p>
          <a:p>
            <a:pPr marL="0" marR="0" lvl="1" indent="0" algn="just" defTabSz="914400" rtl="0" eaLnBrk="0" fontAlgn="base" latinLnBrk="0" hangingPunct="0">
              <a:lnSpc>
                <a:spcPct val="100000"/>
              </a:lnSpc>
              <a:spcBef>
                <a:spcPct val="30000"/>
              </a:spcBef>
              <a:spcAft>
                <a:spcPct val="0"/>
              </a:spcAft>
              <a:buClrTx/>
              <a:buSzTx/>
              <a:buFontTx/>
              <a:buNone/>
              <a:tabLst/>
              <a:defRPr/>
            </a:pPr>
            <a:endParaRPr lang="tr-TR" sz="1200" dirty="0" smtClean="0">
              <a:latin typeface="Times New Roman" pitchFamily="18" charset="0"/>
              <a:cs typeface="Times New Roman" pitchFamily="18" charset="0"/>
            </a:endParaRPr>
          </a:p>
          <a:p>
            <a:pPr marL="0" marR="0" lvl="1" indent="0" algn="just" defTabSz="914400" rtl="0" eaLnBrk="0" fontAlgn="base" latinLnBrk="0" hangingPunct="0">
              <a:lnSpc>
                <a:spcPct val="100000"/>
              </a:lnSpc>
              <a:spcBef>
                <a:spcPct val="30000"/>
              </a:spcBef>
              <a:spcAft>
                <a:spcPct val="0"/>
              </a:spcAft>
              <a:buClrTx/>
              <a:buSzTx/>
              <a:buFontTx/>
              <a:buNone/>
              <a:tabLst/>
              <a:defRPr/>
            </a:pPr>
            <a:r>
              <a:rPr lang="tr-TR" sz="1200" dirty="0" smtClean="0">
                <a:latin typeface="Times New Roman" pitchFamily="18" charset="0"/>
                <a:cs typeface="Times New Roman" pitchFamily="18" charset="0"/>
              </a:rPr>
              <a:t>Tüm bunlara ek olarak, deneyimli programcılar, işe yeni başlayan programcılara göre daha az kod yazmaya eğilimlidirler. Deneyimli bir programcı, işe yeni başlayan bir programcının yazdığı kod ile aynı işlevi gören, daha az sayıda satırdan oluşan ve daha etkili bir kod yazabilir.</a:t>
            </a:r>
          </a:p>
          <a:p>
            <a:pPr marL="0" marR="0" lvl="1" indent="0" algn="just" defTabSz="914400" rtl="0" eaLnBrk="0" fontAlgn="base" latinLnBrk="0" hangingPunct="0">
              <a:lnSpc>
                <a:spcPct val="100000"/>
              </a:lnSpc>
              <a:spcBef>
                <a:spcPct val="30000"/>
              </a:spcBef>
              <a:spcAft>
                <a:spcPct val="0"/>
              </a:spcAft>
              <a:buClrTx/>
              <a:buSzTx/>
              <a:buFontTx/>
              <a:buNone/>
              <a:tabLst/>
              <a:defRPr/>
            </a:pPr>
            <a:endParaRPr lang="tr-TR" sz="1200" dirty="0" smtClean="0">
              <a:latin typeface="Times New Roman" pitchFamily="18" charset="0"/>
              <a:cs typeface="Times New Roman" pitchFamily="18" charset="0"/>
            </a:endParaRPr>
          </a:p>
          <a:p>
            <a:pPr algn="just" eaLnBrk="1" hangingPunct="1">
              <a:lnSpc>
                <a:spcPct val="90000"/>
              </a:lnSpc>
            </a:pPr>
            <a:r>
              <a:rPr lang="tr-TR" sz="1200" dirty="0" smtClean="0">
                <a:latin typeface="Times New Roman" pitchFamily="18" charset="0"/>
                <a:cs typeface="Times New Roman" pitchFamily="18" charset="0"/>
              </a:rPr>
              <a:t>Aynısı farklı programlama dilleri için de söylenebilir. </a:t>
            </a:r>
            <a:r>
              <a:rPr lang="tr-TR" sz="1200" dirty="0" err="1" smtClean="0">
                <a:latin typeface="Times New Roman" pitchFamily="18" charset="0"/>
                <a:cs typeface="Times New Roman" pitchFamily="18" charset="0"/>
              </a:rPr>
              <a:t>Assembler’de</a:t>
            </a:r>
            <a:r>
              <a:rPr lang="tr-TR" sz="1200" dirty="0" smtClean="0">
                <a:latin typeface="Times New Roman" pitchFamily="18" charset="0"/>
                <a:cs typeface="Times New Roman" pitchFamily="18" charset="0"/>
              </a:rPr>
              <a:t> program yazmak, benzer programı </a:t>
            </a:r>
            <a:r>
              <a:rPr lang="tr-TR" sz="1200" dirty="0" err="1" smtClean="0">
                <a:latin typeface="Times New Roman" pitchFamily="18" charset="0"/>
                <a:cs typeface="Times New Roman" pitchFamily="18" charset="0"/>
              </a:rPr>
              <a:t>Visual</a:t>
            </a:r>
            <a:r>
              <a:rPr lang="tr-TR" sz="1200" dirty="0" smtClean="0">
                <a:latin typeface="Times New Roman" pitchFamily="18" charset="0"/>
                <a:cs typeface="Times New Roman" pitchFamily="18" charset="0"/>
              </a:rPr>
              <a:t> </a:t>
            </a:r>
            <a:r>
              <a:rPr lang="tr-TR" sz="1200" dirty="0" err="1" smtClean="0">
                <a:latin typeface="Times New Roman" pitchFamily="18" charset="0"/>
                <a:cs typeface="Times New Roman" pitchFamily="18" charset="0"/>
              </a:rPr>
              <a:t>Basic’de</a:t>
            </a:r>
            <a:r>
              <a:rPr lang="tr-TR" sz="1200" dirty="0" smtClean="0">
                <a:latin typeface="Times New Roman" pitchFamily="18" charset="0"/>
                <a:cs typeface="Times New Roman" pitchFamily="18" charset="0"/>
              </a:rPr>
              <a:t> yazmaktan daha fazla sayıda satırdan oluşan kod yazmayı gerektirir.  LOC bir verimlilik ölçümü olarak kullanılırsa, biri LOC saymanın programcının etkisiz, gereksiz fazladan kod yazmaya özeneceğini iddia edebilir. Sonuç olarak, programı yazmak için gerekli olan kod satır sayısını kestirmektense, yazılmış bir programdaki kodun satırlarını saymak çok daha kolaydır.</a:t>
            </a:r>
          </a:p>
        </p:txBody>
      </p:sp>
      <p:sp>
        <p:nvSpPr>
          <p:cNvPr id="4" name="3 Slayt Numarası Yer Tutucusu"/>
          <p:cNvSpPr>
            <a:spLocks noGrp="1"/>
          </p:cNvSpPr>
          <p:nvPr>
            <p:ph type="sldNum" sz="quarter" idx="10"/>
          </p:nvPr>
        </p:nvSpPr>
        <p:spPr/>
        <p:txBody>
          <a:bodyPr/>
          <a:lstStyle/>
          <a:p>
            <a:pPr>
              <a:defRPr/>
            </a:pPr>
            <a:fld id="{0E85BED1-7929-4299-B137-6FFCBBF3B8EA}" type="slidenum">
              <a:rPr lang="tr-TR" smtClean="0"/>
              <a:pPr>
                <a:defRPr/>
              </a:pPr>
              <a:t>10</a:t>
            </a:fld>
            <a:endParaRPr lang="tr-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eaLnBrk="1" hangingPunct="1">
              <a:lnSpc>
                <a:spcPct val="90000"/>
              </a:lnSpc>
            </a:pPr>
            <a:endParaRPr lang="tr-TR" sz="1200" dirty="0" smtClean="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pPr>
              <a:defRPr/>
            </a:pPr>
            <a:fld id="{0E85BED1-7929-4299-B137-6FFCBBF3B8EA}" type="slidenum">
              <a:rPr lang="tr-TR" smtClean="0"/>
              <a:pPr>
                <a:defRPr/>
              </a:pPr>
              <a:t>11</a:t>
            </a:fld>
            <a:endParaRPr 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eaLnBrk="1" hangingPunct="1">
              <a:lnSpc>
                <a:spcPct val="90000"/>
              </a:lnSpc>
            </a:pPr>
            <a:endParaRPr lang="tr-TR" sz="1200" dirty="0" smtClean="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pPr>
              <a:defRPr/>
            </a:pPr>
            <a:fld id="{0E85BED1-7929-4299-B137-6FFCBBF3B8EA}" type="slidenum">
              <a:rPr lang="tr-TR" smtClean="0"/>
              <a:pPr>
                <a:defRPr/>
              </a:pPr>
              <a:t>12</a:t>
            </a:fld>
            <a:endParaRPr lang="tr-T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lvl="1" indent="0" algn="just" defTabSz="914400" rtl="0" eaLnBrk="0" fontAlgn="base" latinLnBrk="0" hangingPunct="0">
              <a:lnSpc>
                <a:spcPct val="100000"/>
              </a:lnSpc>
              <a:spcBef>
                <a:spcPct val="30000"/>
              </a:spcBef>
              <a:spcAft>
                <a:spcPct val="0"/>
              </a:spcAft>
              <a:buClrTx/>
              <a:buSzTx/>
              <a:buFontTx/>
              <a:buNone/>
              <a:tabLst/>
              <a:defRPr/>
            </a:pPr>
            <a:r>
              <a:rPr lang="tr-TR" sz="1200" b="1" kern="1200" dirty="0" smtClean="0">
                <a:solidFill>
                  <a:schemeClr val="tx1"/>
                </a:solidFill>
                <a:latin typeface="Times New Roman" pitchFamily="18" charset="0"/>
                <a:ea typeface="+mn-ea"/>
                <a:cs typeface="Times New Roman" pitchFamily="18" charset="0"/>
              </a:rPr>
              <a:t>GİRİŞ: </a:t>
            </a:r>
            <a:r>
              <a:rPr lang="tr-TR" sz="1200" kern="1200" dirty="0" smtClean="0">
                <a:solidFill>
                  <a:schemeClr val="tx1"/>
                </a:solidFill>
                <a:latin typeface="Times New Roman" pitchFamily="18" charset="0"/>
                <a:ea typeface="+mn-ea"/>
                <a:cs typeface="Times New Roman" pitchFamily="18" charset="0"/>
              </a:rPr>
              <a:t>En fazla kullanılan diğer bir yazılım büyüklük ölçüm grubu, uzunluk niteliğinin aksine yazılımın işlevsellik niteliği ile ilgilidir.</a:t>
            </a:r>
          </a:p>
        </p:txBody>
      </p:sp>
      <p:sp>
        <p:nvSpPr>
          <p:cNvPr id="4" name="3 Slayt Numarası Yer Tutucusu"/>
          <p:cNvSpPr>
            <a:spLocks noGrp="1"/>
          </p:cNvSpPr>
          <p:nvPr>
            <p:ph type="sldNum" sz="quarter" idx="10"/>
          </p:nvPr>
        </p:nvSpPr>
        <p:spPr/>
        <p:txBody>
          <a:bodyPr/>
          <a:lstStyle/>
          <a:p>
            <a:pPr>
              <a:defRPr/>
            </a:pPr>
            <a:fld id="{0E85BED1-7929-4299-B137-6FFCBBF3B8EA}" type="slidenum">
              <a:rPr lang="tr-TR" smtClean="0"/>
              <a:pPr>
                <a:defRPr/>
              </a:pPr>
              <a:t>13</a:t>
            </a:fld>
            <a:endParaRPr lang="tr-T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lvl="1" indent="0" algn="just" defTabSz="914400" rtl="0" eaLnBrk="0" fontAlgn="base" latinLnBrk="0" hangingPunct="0">
              <a:lnSpc>
                <a:spcPct val="100000"/>
              </a:lnSpc>
              <a:spcBef>
                <a:spcPct val="30000"/>
              </a:spcBef>
              <a:spcAft>
                <a:spcPct val="0"/>
              </a:spcAft>
              <a:buClrTx/>
              <a:buSzTx/>
              <a:buFontTx/>
              <a:buNone/>
              <a:tabLst/>
              <a:defRPr/>
            </a:pPr>
            <a:r>
              <a:rPr lang="tr-TR" sz="1200" kern="1200" dirty="0" smtClean="0">
                <a:solidFill>
                  <a:schemeClr val="tx1"/>
                </a:solidFill>
                <a:latin typeface="Times New Roman" pitchFamily="18" charset="0"/>
                <a:ea typeface="+mn-ea"/>
                <a:cs typeface="Times New Roman" pitchFamily="18" charset="0"/>
              </a:rPr>
              <a:t>İlk olarak İşlev Puanı (</a:t>
            </a:r>
            <a:r>
              <a:rPr lang="tr-TR" sz="1200" kern="1200" dirty="0" err="1" smtClean="0">
                <a:solidFill>
                  <a:schemeClr val="tx1"/>
                </a:solidFill>
                <a:latin typeface="Times New Roman" pitchFamily="18" charset="0"/>
                <a:ea typeface="+mn-ea"/>
                <a:cs typeface="Times New Roman" pitchFamily="18" charset="0"/>
              </a:rPr>
              <a:t>Function</a:t>
            </a:r>
            <a:r>
              <a:rPr lang="tr-TR" sz="1200" kern="1200" dirty="0" smtClean="0">
                <a:solidFill>
                  <a:schemeClr val="tx1"/>
                </a:solidFill>
                <a:latin typeface="Times New Roman" pitchFamily="18" charset="0"/>
                <a:ea typeface="+mn-ea"/>
                <a:cs typeface="Times New Roman" pitchFamily="18" charset="0"/>
              </a:rPr>
              <a:t> </a:t>
            </a:r>
            <a:r>
              <a:rPr lang="tr-TR" sz="1200" kern="1200" dirty="0" err="1" smtClean="0">
                <a:solidFill>
                  <a:schemeClr val="tx1"/>
                </a:solidFill>
                <a:latin typeface="Times New Roman" pitchFamily="18" charset="0"/>
                <a:ea typeface="+mn-ea"/>
                <a:cs typeface="Times New Roman" pitchFamily="18" charset="0"/>
              </a:rPr>
              <a:t>Points</a:t>
            </a:r>
            <a:r>
              <a:rPr lang="tr-TR" sz="1200" kern="1200" dirty="0" smtClean="0">
                <a:solidFill>
                  <a:schemeClr val="tx1"/>
                </a:solidFill>
                <a:latin typeface="Times New Roman" pitchFamily="18" charset="0"/>
                <a:ea typeface="+mn-ea"/>
                <a:cs typeface="Times New Roman" pitchFamily="18" charset="0"/>
              </a:rPr>
              <a:t>) ve İşlev Puan Analizi (</a:t>
            </a:r>
            <a:r>
              <a:rPr lang="tr-TR" sz="1200" kern="1200" dirty="0" err="1" smtClean="0">
                <a:solidFill>
                  <a:schemeClr val="tx1"/>
                </a:solidFill>
                <a:latin typeface="Times New Roman" pitchFamily="18" charset="0"/>
                <a:ea typeface="+mn-ea"/>
                <a:cs typeface="Times New Roman" pitchFamily="18" charset="0"/>
              </a:rPr>
              <a:t>Function</a:t>
            </a:r>
            <a:r>
              <a:rPr lang="tr-TR" sz="1200" kern="1200" dirty="0" smtClean="0">
                <a:solidFill>
                  <a:schemeClr val="tx1"/>
                </a:solidFill>
                <a:latin typeface="Times New Roman" pitchFamily="18" charset="0"/>
                <a:ea typeface="+mn-ea"/>
                <a:cs typeface="Times New Roman" pitchFamily="18" charset="0"/>
              </a:rPr>
              <a:t> </a:t>
            </a:r>
            <a:r>
              <a:rPr lang="tr-TR" sz="1200" kern="1200" dirty="0" err="1" smtClean="0">
                <a:solidFill>
                  <a:schemeClr val="tx1"/>
                </a:solidFill>
                <a:latin typeface="Times New Roman" pitchFamily="18" charset="0"/>
                <a:ea typeface="+mn-ea"/>
                <a:cs typeface="Times New Roman" pitchFamily="18" charset="0"/>
              </a:rPr>
              <a:t>Points</a:t>
            </a:r>
            <a:r>
              <a:rPr lang="tr-TR" sz="1200" kern="1200" dirty="0" smtClean="0">
                <a:solidFill>
                  <a:schemeClr val="tx1"/>
                </a:solidFill>
                <a:latin typeface="Times New Roman" pitchFamily="18" charset="0"/>
                <a:ea typeface="+mn-ea"/>
                <a:cs typeface="Times New Roman" pitchFamily="18" charset="0"/>
              </a:rPr>
              <a:t> </a:t>
            </a:r>
            <a:r>
              <a:rPr lang="tr-TR" sz="1200" kern="1200" dirty="0" err="1" smtClean="0">
                <a:solidFill>
                  <a:schemeClr val="tx1"/>
                </a:solidFill>
                <a:latin typeface="Times New Roman" pitchFamily="18" charset="0"/>
                <a:ea typeface="+mn-ea"/>
                <a:cs typeface="Times New Roman" pitchFamily="18" charset="0"/>
              </a:rPr>
              <a:t>Analysis</a:t>
            </a:r>
            <a:r>
              <a:rPr lang="tr-TR" sz="1200" kern="1200" dirty="0" smtClean="0">
                <a:solidFill>
                  <a:schemeClr val="tx1"/>
                </a:solidFill>
                <a:latin typeface="Times New Roman" pitchFamily="18" charset="0"/>
                <a:ea typeface="+mn-ea"/>
                <a:cs typeface="Times New Roman" pitchFamily="18" charset="0"/>
              </a:rPr>
              <a:t> - FPA) 1979 yılında IBM’in satır sayısına alternatif olarak yazılım büyüklük ölçümü için Allan </a:t>
            </a:r>
            <a:r>
              <a:rPr lang="tr-TR" sz="1200" kern="1200" dirty="0" err="1" smtClean="0">
                <a:solidFill>
                  <a:schemeClr val="tx1"/>
                </a:solidFill>
                <a:latin typeface="Times New Roman" pitchFamily="18" charset="0"/>
                <a:ea typeface="+mn-ea"/>
                <a:cs typeface="Times New Roman" pitchFamily="18" charset="0"/>
              </a:rPr>
              <a:t>Albrecht</a:t>
            </a:r>
            <a:r>
              <a:rPr lang="tr-TR" sz="1200" kern="1200" dirty="0" smtClean="0">
                <a:solidFill>
                  <a:schemeClr val="tx1"/>
                </a:solidFill>
                <a:latin typeface="Times New Roman" pitchFamily="18" charset="0"/>
                <a:ea typeface="+mn-ea"/>
                <a:cs typeface="Times New Roman" pitchFamily="18" charset="0"/>
              </a:rPr>
              <a:t> tarafından ortaya çıkartılmıştır. 1983 de ise, Allan </a:t>
            </a:r>
            <a:r>
              <a:rPr lang="tr-TR" sz="1200" kern="1200" dirty="0" err="1" smtClean="0">
                <a:solidFill>
                  <a:schemeClr val="tx1"/>
                </a:solidFill>
                <a:latin typeface="Times New Roman" pitchFamily="18" charset="0"/>
                <a:ea typeface="+mn-ea"/>
                <a:cs typeface="Times New Roman" pitchFamily="18" charset="0"/>
              </a:rPr>
              <a:t>Albrecht</a:t>
            </a:r>
            <a:r>
              <a:rPr lang="tr-TR" sz="1200" kern="1200" dirty="0" smtClean="0">
                <a:solidFill>
                  <a:schemeClr val="tx1"/>
                </a:solidFill>
                <a:latin typeface="Times New Roman" pitchFamily="18" charset="0"/>
                <a:ea typeface="+mn-ea"/>
                <a:cs typeface="Times New Roman" pitchFamily="18" charset="0"/>
              </a:rPr>
              <a:t> ve John </a:t>
            </a:r>
            <a:r>
              <a:rPr lang="tr-TR" sz="1200" kern="1200" dirty="0" err="1" smtClean="0">
                <a:solidFill>
                  <a:schemeClr val="tx1"/>
                </a:solidFill>
                <a:latin typeface="Times New Roman" pitchFamily="18" charset="0"/>
                <a:ea typeface="+mn-ea"/>
                <a:cs typeface="Times New Roman" pitchFamily="18" charset="0"/>
              </a:rPr>
              <a:t>Gaffney</a:t>
            </a:r>
            <a:r>
              <a:rPr lang="tr-TR" sz="1200" kern="1200" dirty="0" smtClean="0">
                <a:solidFill>
                  <a:schemeClr val="tx1"/>
                </a:solidFill>
                <a:latin typeface="Times New Roman" pitchFamily="18" charset="0"/>
                <a:ea typeface="+mn-ea"/>
                <a:cs typeface="Times New Roman" pitchFamily="18" charset="0"/>
              </a:rPr>
              <a:t> tarafından Yönetim Bilgi Sistemlerinin büyüklüğünü ölçmek için FSM yöntemi geliştirilmiştir. Daha sonra farklı kitleler tarafından orijinal FPA yöntemi üzerinde yapılan oynamalarla, aralarında ölçüm yöntemi farklı birçok FSM yöntemi geliştirilmiştir.</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tr-TR" sz="1200" kern="1200" dirty="0" smtClean="0">
              <a:solidFill>
                <a:schemeClr val="tx1"/>
              </a:solidFill>
              <a:latin typeface="Times New Roman" pitchFamily="18" charset="0"/>
              <a:ea typeface="+mn-ea"/>
              <a:cs typeface="Times New Roman" pitchFamily="18" charset="0"/>
            </a:endParaRPr>
          </a:p>
          <a:p>
            <a:pPr marL="0" marR="0" lvl="1" indent="0" algn="l" defTabSz="914400" rtl="0" eaLnBrk="0" fontAlgn="base" latinLnBrk="0" hangingPunct="0">
              <a:lnSpc>
                <a:spcPct val="100000"/>
              </a:lnSpc>
              <a:spcBef>
                <a:spcPct val="30000"/>
              </a:spcBef>
              <a:spcAft>
                <a:spcPct val="0"/>
              </a:spcAft>
              <a:buClrTx/>
              <a:buSzTx/>
              <a:buFontTx/>
              <a:buNone/>
              <a:tabLst/>
              <a:defRPr/>
            </a:pPr>
            <a:endParaRPr lang="tr-TR" dirty="0"/>
          </a:p>
        </p:txBody>
      </p:sp>
      <p:sp>
        <p:nvSpPr>
          <p:cNvPr id="4" name="3 Slayt Numarası Yer Tutucusu"/>
          <p:cNvSpPr>
            <a:spLocks noGrp="1"/>
          </p:cNvSpPr>
          <p:nvPr>
            <p:ph type="sldNum" sz="quarter" idx="10"/>
          </p:nvPr>
        </p:nvSpPr>
        <p:spPr/>
        <p:txBody>
          <a:bodyPr/>
          <a:lstStyle/>
          <a:p>
            <a:pPr>
              <a:defRPr/>
            </a:pPr>
            <a:fld id="{0E85BED1-7929-4299-B137-6FFCBBF3B8EA}" type="slidenum">
              <a:rPr lang="tr-TR" smtClean="0"/>
              <a:pPr>
                <a:defRPr/>
              </a:pPr>
              <a:t>14</a:t>
            </a:fld>
            <a:endParaRPr lang="tr-T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35843" name="2 Not Yer Tutucusu"/>
          <p:cNvSpPr>
            <a:spLocks noGrp="1"/>
          </p:cNvSpPr>
          <p:nvPr>
            <p:ph type="body" idx="1"/>
          </p:nvPr>
        </p:nvSpPr>
        <p:spPr bwMode="auto">
          <a:noFill/>
        </p:spPr>
        <p:txBody>
          <a:bodyPr wrap="square" numCol="1" anchor="t" anchorCtr="0" compatLnSpc="1">
            <a:prstTxWarp prst="textNoShape">
              <a:avLst/>
            </a:prstTxWarp>
          </a:bodyPr>
          <a:lstStyle/>
          <a:p>
            <a:pPr algn="just"/>
            <a:r>
              <a:rPr lang="tr-TR" sz="1200" kern="1200" dirty="0" smtClean="0">
                <a:solidFill>
                  <a:schemeClr val="tx1"/>
                </a:solidFill>
                <a:latin typeface="Times New Roman" pitchFamily="18" charset="0"/>
                <a:ea typeface="+mn-ea"/>
                <a:cs typeface="Times New Roman" pitchFamily="18" charset="0"/>
              </a:rPr>
              <a:t>İşlevsellik doğrudan ölçülemeyeceğine göre, bir yazılım projesinde işlevselliğe etkisi olan birçok etken bir arada incelenerek ürüne olan yansımaları </a:t>
            </a:r>
            <a:r>
              <a:rPr lang="tr-TR" sz="1200" kern="1200" dirty="0" err="1" smtClean="0">
                <a:solidFill>
                  <a:schemeClr val="tx1"/>
                </a:solidFill>
                <a:latin typeface="Times New Roman" pitchFamily="18" charset="0"/>
                <a:ea typeface="+mn-ea"/>
                <a:cs typeface="Times New Roman" pitchFamily="18" charset="0"/>
              </a:rPr>
              <a:t>ağırlıklandırılır</a:t>
            </a:r>
            <a:r>
              <a:rPr lang="tr-TR" sz="1200" kern="1200" dirty="0" smtClean="0">
                <a:solidFill>
                  <a:schemeClr val="tx1"/>
                </a:solidFill>
                <a:latin typeface="Times New Roman" pitchFamily="18" charset="0"/>
                <a:ea typeface="+mn-ea"/>
                <a:cs typeface="Times New Roman" pitchFamily="18" charset="0"/>
              </a:rPr>
              <a:t>. Sonuçta bir rakam ortaya çıkar ve bu rakam değişik projeleri göreceli olarak değerlendirmede yararlı olur. </a:t>
            </a:r>
            <a:endParaRPr lang="tr-TR" dirty="0" smtClean="0">
              <a:latin typeface="Times New Roman" pitchFamily="18" charset="0"/>
              <a:cs typeface="Times New Roman" pitchFamily="18" charset="0"/>
            </a:endParaRPr>
          </a:p>
        </p:txBody>
      </p:sp>
      <p:sp>
        <p:nvSpPr>
          <p:cNvPr id="4" name="3 Slayt Numarası Yer Tutucusu"/>
          <p:cNvSpPr>
            <a:spLocks noGrp="1"/>
          </p:cNvSpPr>
          <p:nvPr>
            <p:ph type="sldNum" sz="quarter" idx="5"/>
          </p:nvPr>
        </p:nvSpPr>
        <p:spPr/>
        <p:txBody>
          <a:bodyPr/>
          <a:lstStyle/>
          <a:p>
            <a:pPr>
              <a:defRPr/>
            </a:pPr>
            <a:fld id="{906FBE2A-5783-4CA1-BB5F-1A3C7220B017}" type="slidenum">
              <a:rPr lang="tr-TR" smtClean="0"/>
              <a:pPr>
                <a:defRPr/>
              </a:pPr>
              <a:t>15</a:t>
            </a:fld>
            <a:endParaRPr lang="tr-T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35843" name="2 Not Yer Tutucusu"/>
          <p:cNvSpPr>
            <a:spLocks noGrp="1"/>
          </p:cNvSpPr>
          <p:nvPr>
            <p:ph type="body" idx="1"/>
          </p:nvPr>
        </p:nvSpPr>
        <p:spPr bwMode="auto">
          <a:noFill/>
        </p:spPr>
        <p:txBody>
          <a:bodyPr wrap="square" numCol="1" anchor="t" anchorCtr="0" compatLnSpc="1">
            <a:prstTxWarp prst="textNoShape">
              <a:avLst/>
            </a:prstTxWarp>
          </a:bodyPr>
          <a:lstStyle/>
          <a:p>
            <a:endParaRPr lang="tr-TR" dirty="0" smtClean="0">
              <a:latin typeface="Times New Roman" pitchFamily="18" charset="0"/>
              <a:cs typeface="Times New Roman" pitchFamily="18" charset="0"/>
            </a:endParaRPr>
          </a:p>
        </p:txBody>
      </p:sp>
      <p:sp>
        <p:nvSpPr>
          <p:cNvPr id="4" name="3 Slayt Numarası Yer Tutucusu"/>
          <p:cNvSpPr>
            <a:spLocks noGrp="1"/>
          </p:cNvSpPr>
          <p:nvPr>
            <p:ph type="sldNum" sz="quarter" idx="5"/>
          </p:nvPr>
        </p:nvSpPr>
        <p:spPr/>
        <p:txBody>
          <a:bodyPr/>
          <a:lstStyle/>
          <a:p>
            <a:pPr>
              <a:defRPr/>
            </a:pPr>
            <a:fld id="{906FBE2A-5783-4CA1-BB5F-1A3C7220B017}" type="slidenum">
              <a:rPr lang="tr-TR" smtClean="0"/>
              <a:pPr>
                <a:defRPr/>
              </a:pPr>
              <a:t>16</a:t>
            </a:fld>
            <a:endParaRPr lang="tr-T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35843" name="2 Not Yer Tutucusu"/>
          <p:cNvSpPr>
            <a:spLocks noGrp="1"/>
          </p:cNvSpPr>
          <p:nvPr>
            <p:ph type="body" idx="1"/>
          </p:nvPr>
        </p:nvSpPr>
        <p:spPr bwMode="auto">
          <a:noFill/>
        </p:spPr>
        <p:txBody>
          <a:bodyPr wrap="square" numCol="1" anchor="t" anchorCtr="0" compatLnSpc="1">
            <a:prstTxWarp prst="textNoShape">
              <a:avLst/>
            </a:prstTxWarp>
          </a:bodyPr>
          <a:lstStyle/>
          <a:p>
            <a:pPr algn="just"/>
            <a:r>
              <a:rPr lang="tr-TR" sz="1200" b="0" kern="1200" dirty="0" smtClean="0">
                <a:solidFill>
                  <a:schemeClr val="tx1"/>
                </a:solidFill>
                <a:latin typeface="Times New Roman" pitchFamily="18" charset="0"/>
                <a:ea typeface="+mn-ea"/>
                <a:cs typeface="Times New Roman" pitchFamily="18" charset="0"/>
              </a:rPr>
              <a:t>İşlev</a:t>
            </a:r>
            <a:r>
              <a:rPr lang="tr-TR" sz="1200" b="0" kern="1200" baseline="0" dirty="0" smtClean="0">
                <a:solidFill>
                  <a:schemeClr val="tx1"/>
                </a:solidFill>
                <a:latin typeface="Times New Roman" pitchFamily="18" charset="0"/>
                <a:ea typeface="+mn-ea"/>
                <a:cs typeface="Times New Roman" pitchFamily="18" charset="0"/>
              </a:rPr>
              <a:t> Puanında </a:t>
            </a:r>
            <a:r>
              <a:rPr lang="tr-TR" sz="1200" kern="1200" dirty="0" smtClean="0">
                <a:solidFill>
                  <a:schemeClr val="tx1"/>
                </a:solidFill>
                <a:latin typeface="Times New Roman" pitchFamily="18" charset="0"/>
                <a:ea typeface="+mn-ea"/>
                <a:cs typeface="Times New Roman" pitchFamily="18" charset="0"/>
              </a:rPr>
              <a:t>sistemin işlevselliği 5 ayrı bileşenle incelenmektedir.</a:t>
            </a:r>
          </a:p>
          <a:p>
            <a:pPr algn="just"/>
            <a:endParaRPr lang="tr-TR" sz="1200" kern="1200" dirty="0" smtClean="0">
              <a:solidFill>
                <a:schemeClr val="tx1"/>
              </a:solidFill>
              <a:latin typeface="Times New Roman" pitchFamily="18" charset="0"/>
              <a:ea typeface="+mn-ea"/>
              <a:cs typeface="Times New Roman" pitchFamily="18" charset="0"/>
            </a:endParaRPr>
          </a:p>
          <a:p>
            <a:pPr lvl="0" algn="just"/>
            <a:r>
              <a:rPr lang="tr-TR" sz="1200" kern="1200" dirty="0" smtClean="0">
                <a:solidFill>
                  <a:schemeClr val="tx1"/>
                </a:solidFill>
                <a:latin typeface="Times New Roman" pitchFamily="18" charset="0"/>
                <a:ea typeface="+mn-ea"/>
                <a:cs typeface="Times New Roman" pitchFamily="18" charset="0"/>
              </a:rPr>
              <a:t>1. Dış</a:t>
            </a:r>
            <a:r>
              <a:rPr lang="tr-TR" sz="1200" kern="1200" baseline="0" dirty="0" smtClean="0">
                <a:solidFill>
                  <a:schemeClr val="tx1"/>
                </a:solidFill>
                <a:latin typeface="Times New Roman" pitchFamily="18" charset="0"/>
                <a:ea typeface="+mn-ea"/>
                <a:cs typeface="Times New Roman" pitchFamily="18" charset="0"/>
              </a:rPr>
              <a:t> Girdiler</a:t>
            </a:r>
            <a:r>
              <a:rPr lang="tr-TR" sz="1200" kern="1200" dirty="0" smtClean="0">
                <a:solidFill>
                  <a:schemeClr val="tx1"/>
                </a:solidFill>
                <a:latin typeface="Times New Roman" pitchFamily="18" charset="0"/>
                <a:ea typeface="+mn-ea"/>
                <a:cs typeface="Times New Roman" pitchFamily="18" charset="0"/>
              </a:rPr>
              <a:t>: Veri giriş ekranları, mantıksal dâhili dosyalar.</a:t>
            </a:r>
          </a:p>
          <a:p>
            <a:pPr lvl="0" algn="just"/>
            <a:r>
              <a:rPr lang="tr-TR" sz="1200" kern="1200" dirty="0" smtClean="0">
                <a:solidFill>
                  <a:schemeClr val="tx1"/>
                </a:solidFill>
                <a:latin typeface="Times New Roman" pitchFamily="18" charset="0"/>
                <a:ea typeface="+mn-ea"/>
                <a:cs typeface="Times New Roman" pitchFamily="18" charset="0"/>
              </a:rPr>
              <a:t>2. Dış Çıktılar: Ekran çıktıları, raporlar.</a:t>
            </a:r>
          </a:p>
          <a:p>
            <a:pPr lvl="0" algn="just"/>
            <a:r>
              <a:rPr lang="tr-TR" sz="1200" kern="1200" dirty="0" smtClean="0">
                <a:solidFill>
                  <a:schemeClr val="tx1"/>
                </a:solidFill>
                <a:latin typeface="Times New Roman" pitchFamily="18" charset="0"/>
                <a:ea typeface="+mn-ea"/>
                <a:cs typeface="Times New Roman" pitchFamily="18" charset="0"/>
              </a:rPr>
              <a:t>3. Dış Sorgular: Kullanıcı isteği doğrultusunda alınan hızlı veri çıkışları.</a:t>
            </a:r>
          </a:p>
          <a:p>
            <a:pPr marL="0" marR="0" lvl="0" indent="0" algn="just" defTabSz="914400" rtl="0" eaLnBrk="0" fontAlgn="base" latinLnBrk="0" hangingPunct="0">
              <a:lnSpc>
                <a:spcPct val="100000"/>
              </a:lnSpc>
              <a:spcBef>
                <a:spcPct val="30000"/>
              </a:spcBef>
              <a:spcAft>
                <a:spcPct val="0"/>
              </a:spcAft>
              <a:buClrTx/>
              <a:buSzTx/>
              <a:buFontTx/>
              <a:buNone/>
              <a:tabLst/>
              <a:defRPr/>
            </a:pPr>
            <a:r>
              <a:rPr lang="tr-TR" sz="1200" kern="1200" dirty="0" smtClean="0">
                <a:solidFill>
                  <a:schemeClr val="tx1"/>
                </a:solidFill>
                <a:latin typeface="Times New Roman" pitchFamily="18" charset="0"/>
                <a:ea typeface="+mn-ea"/>
                <a:cs typeface="Times New Roman" pitchFamily="18" charset="0"/>
              </a:rPr>
              <a:t>4. İç Dosyaları: Dâhili kullanıcı verileri, saklanan veriler.</a:t>
            </a:r>
          </a:p>
          <a:p>
            <a:pPr marL="0" marR="0" lvl="0" indent="0" algn="just" defTabSz="914400" rtl="0" eaLnBrk="0" fontAlgn="base" latinLnBrk="0" hangingPunct="0">
              <a:lnSpc>
                <a:spcPct val="100000"/>
              </a:lnSpc>
              <a:spcBef>
                <a:spcPct val="30000"/>
              </a:spcBef>
              <a:spcAft>
                <a:spcPct val="0"/>
              </a:spcAft>
              <a:buClrTx/>
              <a:buSzTx/>
              <a:buFontTx/>
              <a:buNone/>
              <a:tabLst/>
              <a:defRPr/>
            </a:pPr>
            <a:r>
              <a:rPr lang="tr-TR" sz="1200" kern="1200" dirty="0" smtClean="0">
                <a:solidFill>
                  <a:schemeClr val="tx1"/>
                </a:solidFill>
                <a:latin typeface="Times New Roman" pitchFamily="18" charset="0"/>
                <a:ea typeface="+mn-ea"/>
                <a:cs typeface="Times New Roman" pitchFamily="18" charset="0"/>
              </a:rPr>
              <a:t>5. Dış Arayüz Dosyaları: Başka bir sistemle paylaşım.</a:t>
            </a:r>
          </a:p>
          <a:p>
            <a:pPr algn="just"/>
            <a:endParaRPr lang="tr-TR" dirty="0" smtClean="0">
              <a:latin typeface="Times New Roman" pitchFamily="18" charset="0"/>
              <a:cs typeface="Times New Roman" pitchFamily="18" charset="0"/>
            </a:endParaRPr>
          </a:p>
        </p:txBody>
      </p:sp>
      <p:sp>
        <p:nvSpPr>
          <p:cNvPr id="4" name="3 Slayt Numarası Yer Tutucusu"/>
          <p:cNvSpPr>
            <a:spLocks noGrp="1"/>
          </p:cNvSpPr>
          <p:nvPr>
            <p:ph type="sldNum" sz="quarter" idx="5"/>
          </p:nvPr>
        </p:nvSpPr>
        <p:spPr/>
        <p:txBody>
          <a:bodyPr/>
          <a:lstStyle/>
          <a:p>
            <a:pPr>
              <a:defRPr/>
            </a:pPr>
            <a:fld id="{906FBE2A-5783-4CA1-BB5F-1A3C7220B017}" type="slidenum">
              <a:rPr lang="tr-TR" smtClean="0"/>
              <a:pPr>
                <a:defRPr/>
              </a:pPr>
              <a:t>17</a:t>
            </a:fld>
            <a:endParaRPr lang="tr-T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35843" name="2 Not Yer Tutucusu"/>
          <p:cNvSpPr>
            <a:spLocks noGrp="1"/>
          </p:cNvSpPr>
          <p:nvPr>
            <p:ph type="body" idx="1"/>
          </p:nvPr>
        </p:nvSpPr>
        <p:spPr bwMode="auto">
          <a:noFill/>
        </p:spPr>
        <p:txBody>
          <a:bodyPr wrap="square" numCol="1" anchor="t" anchorCtr="0" compatLnSpc="1">
            <a:prstTxWarp prst="textNoShape">
              <a:avLst/>
            </a:prstTxWarp>
          </a:bodyPr>
          <a:lstStyle/>
          <a:p>
            <a:endParaRPr lang="tr-TR" dirty="0" smtClean="0">
              <a:latin typeface="Times New Roman" pitchFamily="18" charset="0"/>
              <a:cs typeface="Times New Roman" pitchFamily="18" charset="0"/>
            </a:endParaRPr>
          </a:p>
        </p:txBody>
      </p:sp>
      <p:sp>
        <p:nvSpPr>
          <p:cNvPr id="4" name="3 Slayt Numarası Yer Tutucusu"/>
          <p:cNvSpPr>
            <a:spLocks noGrp="1"/>
          </p:cNvSpPr>
          <p:nvPr>
            <p:ph type="sldNum" sz="quarter" idx="5"/>
          </p:nvPr>
        </p:nvSpPr>
        <p:spPr/>
        <p:txBody>
          <a:bodyPr/>
          <a:lstStyle/>
          <a:p>
            <a:pPr>
              <a:defRPr/>
            </a:pPr>
            <a:fld id="{906FBE2A-5783-4CA1-BB5F-1A3C7220B017}" type="slidenum">
              <a:rPr lang="tr-TR" smtClean="0"/>
              <a:pPr>
                <a:defRPr/>
              </a:pPr>
              <a:t>18</a:t>
            </a:fld>
            <a:endParaRPr lang="tr-T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35843" name="2 Not Yer Tutucusu"/>
          <p:cNvSpPr>
            <a:spLocks noGrp="1"/>
          </p:cNvSpPr>
          <p:nvPr>
            <p:ph type="body" idx="1"/>
          </p:nvPr>
        </p:nvSpPr>
        <p:spPr bwMode="auto">
          <a:noFill/>
        </p:spPr>
        <p:txBody>
          <a:bodyPr wrap="square" numCol="1" anchor="t" anchorCtr="0" compatLnSpc="1">
            <a:prstTxWarp prst="textNoShape">
              <a:avLst/>
            </a:prstTxWarp>
          </a:bodyPr>
          <a:lstStyle/>
          <a:p>
            <a:endParaRPr lang="tr-TR" dirty="0" smtClean="0">
              <a:latin typeface="Times New Roman" pitchFamily="18" charset="0"/>
              <a:cs typeface="Times New Roman" pitchFamily="18" charset="0"/>
            </a:endParaRPr>
          </a:p>
        </p:txBody>
      </p:sp>
      <p:sp>
        <p:nvSpPr>
          <p:cNvPr id="4" name="3 Slayt Numarası Yer Tutucusu"/>
          <p:cNvSpPr>
            <a:spLocks noGrp="1"/>
          </p:cNvSpPr>
          <p:nvPr>
            <p:ph type="sldNum" sz="quarter" idx="5"/>
          </p:nvPr>
        </p:nvSpPr>
        <p:spPr/>
        <p:txBody>
          <a:bodyPr/>
          <a:lstStyle/>
          <a:p>
            <a:pPr>
              <a:defRPr/>
            </a:pPr>
            <a:fld id="{906FBE2A-5783-4CA1-BB5F-1A3C7220B017}" type="slidenum">
              <a:rPr lang="tr-TR" smtClean="0"/>
              <a:pPr>
                <a:defRPr/>
              </a:pPr>
              <a:t>19</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E49281E5-013A-4FDC-BBE5-88D0D9098083}" type="slidenum">
              <a:rPr lang="tr-TR" smtClean="0"/>
              <a:pPr/>
              <a:t>2</a:t>
            </a:fld>
            <a:endParaRPr lang="tr-T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35843" name="2 Not Yer Tutucusu"/>
          <p:cNvSpPr>
            <a:spLocks noGrp="1"/>
          </p:cNvSpPr>
          <p:nvPr>
            <p:ph type="body" idx="1"/>
          </p:nvPr>
        </p:nvSpPr>
        <p:spPr bwMode="auto">
          <a:noFill/>
        </p:spPr>
        <p:txBody>
          <a:bodyPr wrap="square" numCol="1" anchor="t" anchorCtr="0" compatLnSpc="1">
            <a:prstTxWarp prst="textNoShape">
              <a:avLst/>
            </a:prstTxWarp>
          </a:bodyPr>
          <a:lstStyle/>
          <a:p>
            <a:endParaRPr lang="tr-TR" dirty="0" smtClean="0">
              <a:latin typeface="Times New Roman" pitchFamily="18" charset="0"/>
              <a:cs typeface="Times New Roman" pitchFamily="18" charset="0"/>
            </a:endParaRPr>
          </a:p>
        </p:txBody>
      </p:sp>
      <p:sp>
        <p:nvSpPr>
          <p:cNvPr id="4" name="3 Slayt Numarası Yer Tutucusu"/>
          <p:cNvSpPr>
            <a:spLocks noGrp="1"/>
          </p:cNvSpPr>
          <p:nvPr>
            <p:ph type="sldNum" sz="quarter" idx="5"/>
          </p:nvPr>
        </p:nvSpPr>
        <p:spPr/>
        <p:txBody>
          <a:bodyPr/>
          <a:lstStyle/>
          <a:p>
            <a:pPr>
              <a:defRPr/>
            </a:pPr>
            <a:fld id="{906FBE2A-5783-4CA1-BB5F-1A3C7220B017}" type="slidenum">
              <a:rPr lang="tr-TR" smtClean="0"/>
              <a:pPr>
                <a:defRPr/>
              </a:pPr>
              <a:t>20</a:t>
            </a:fld>
            <a:endParaRPr lang="tr-T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35843" name="2 Not Yer Tutucusu"/>
          <p:cNvSpPr>
            <a:spLocks noGrp="1"/>
          </p:cNvSpPr>
          <p:nvPr>
            <p:ph type="body" idx="1"/>
          </p:nvPr>
        </p:nvSpPr>
        <p:spPr bwMode="auto">
          <a:noFill/>
        </p:spPr>
        <p:txBody>
          <a:bodyPr wrap="square" numCol="1" anchor="t" anchorCtr="0" compatLnSpc="1">
            <a:prstTxWarp prst="textNoShape">
              <a:avLst/>
            </a:prstTxWarp>
          </a:bodyPr>
          <a:lstStyle/>
          <a:p>
            <a:endParaRPr lang="tr-TR" dirty="0" smtClean="0">
              <a:latin typeface="Times New Roman" pitchFamily="18" charset="0"/>
              <a:cs typeface="Times New Roman" pitchFamily="18" charset="0"/>
            </a:endParaRPr>
          </a:p>
        </p:txBody>
      </p:sp>
      <p:sp>
        <p:nvSpPr>
          <p:cNvPr id="4" name="3 Slayt Numarası Yer Tutucusu"/>
          <p:cNvSpPr>
            <a:spLocks noGrp="1"/>
          </p:cNvSpPr>
          <p:nvPr>
            <p:ph type="sldNum" sz="quarter" idx="5"/>
          </p:nvPr>
        </p:nvSpPr>
        <p:spPr/>
        <p:txBody>
          <a:bodyPr/>
          <a:lstStyle/>
          <a:p>
            <a:pPr>
              <a:defRPr/>
            </a:pPr>
            <a:fld id="{906FBE2A-5783-4CA1-BB5F-1A3C7220B017}" type="slidenum">
              <a:rPr lang="tr-TR" smtClean="0"/>
              <a:pPr>
                <a:defRPr/>
              </a:pPr>
              <a:t>21</a:t>
            </a:fld>
            <a:endParaRPr lang="tr-T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35843" name="2 Not Yer Tutucusu"/>
          <p:cNvSpPr>
            <a:spLocks noGrp="1"/>
          </p:cNvSpPr>
          <p:nvPr>
            <p:ph type="body" idx="1"/>
          </p:nvPr>
        </p:nvSpPr>
        <p:spPr bwMode="auto">
          <a:noFill/>
        </p:spPr>
        <p:txBody>
          <a:bodyPr wrap="square" numCol="1" anchor="t" anchorCtr="0" compatLnSpc="1">
            <a:prstTxWarp prst="textNoShape">
              <a:avLst/>
            </a:prstTxWarp>
          </a:bodyPr>
          <a:lstStyle/>
          <a:p>
            <a:endParaRPr lang="tr-TR" dirty="0" smtClean="0">
              <a:latin typeface="Times New Roman" pitchFamily="18" charset="0"/>
              <a:cs typeface="Times New Roman" pitchFamily="18" charset="0"/>
            </a:endParaRPr>
          </a:p>
        </p:txBody>
      </p:sp>
      <p:sp>
        <p:nvSpPr>
          <p:cNvPr id="4" name="3 Slayt Numarası Yer Tutucusu"/>
          <p:cNvSpPr>
            <a:spLocks noGrp="1"/>
          </p:cNvSpPr>
          <p:nvPr>
            <p:ph type="sldNum" sz="quarter" idx="5"/>
          </p:nvPr>
        </p:nvSpPr>
        <p:spPr/>
        <p:txBody>
          <a:bodyPr/>
          <a:lstStyle/>
          <a:p>
            <a:pPr>
              <a:defRPr/>
            </a:pPr>
            <a:fld id="{906FBE2A-5783-4CA1-BB5F-1A3C7220B017}" type="slidenum">
              <a:rPr lang="tr-TR" smtClean="0"/>
              <a:pPr>
                <a:defRPr/>
              </a:pPr>
              <a:t>22</a:t>
            </a:fld>
            <a:endParaRPr lang="tr-T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35843" name="2 Not Yer Tutucusu"/>
          <p:cNvSpPr>
            <a:spLocks noGrp="1"/>
          </p:cNvSpPr>
          <p:nvPr>
            <p:ph type="body" idx="1"/>
          </p:nvPr>
        </p:nvSpPr>
        <p:spPr bwMode="auto">
          <a:noFill/>
        </p:spPr>
        <p:txBody>
          <a:bodyPr wrap="square" numCol="1" anchor="t" anchorCtr="0" compatLnSpc="1">
            <a:prstTxWarp prst="textNoShape">
              <a:avLst/>
            </a:prstTxWarp>
          </a:bodyPr>
          <a:lstStyle/>
          <a:p>
            <a:endParaRPr lang="tr-TR" dirty="0" smtClean="0">
              <a:latin typeface="Times New Roman" pitchFamily="18" charset="0"/>
              <a:cs typeface="Times New Roman" pitchFamily="18" charset="0"/>
            </a:endParaRPr>
          </a:p>
        </p:txBody>
      </p:sp>
      <p:sp>
        <p:nvSpPr>
          <p:cNvPr id="4" name="3 Slayt Numarası Yer Tutucusu"/>
          <p:cNvSpPr>
            <a:spLocks noGrp="1"/>
          </p:cNvSpPr>
          <p:nvPr>
            <p:ph type="sldNum" sz="quarter" idx="5"/>
          </p:nvPr>
        </p:nvSpPr>
        <p:spPr/>
        <p:txBody>
          <a:bodyPr/>
          <a:lstStyle/>
          <a:p>
            <a:pPr>
              <a:defRPr/>
            </a:pPr>
            <a:fld id="{906FBE2A-5783-4CA1-BB5F-1A3C7220B017}" type="slidenum">
              <a:rPr lang="tr-TR" smtClean="0"/>
              <a:pPr>
                <a:defRPr/>
              </a:pPr>
              <a:t>23</a:t>
            </a:fld>
            <a:endParaRPr lang="tr-T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35843" name="2 Not Yer Tutucusu"/>
          <p:cNvSpPr>
            <a:spLocks noGrp="1"/>
          </p:cNvSpPr>
          <p:nvPr>
            <p:ph type="body" idx="1"/>
          </p:nvPr>
        </p:nvSpPr>
        <p:spPr bwMode="auto">
          <a:noFill/>
        </p:spPr>
        <p:txBody>
          <a:bodyPr wrap="square" numCol="1" anchor="t" anchorCtr="0" compatLnSpc="1">
            <a:prstTxWarp prst="textNoShape">
              <a:avLst/>
            </a:prstTxWarp>
          </a:bodyPr>
          <a:lstStyle/>
          <a:p>
            <a:endParaRPr lang="tr-TR" dirty="0" smtClean="0">
              <a:latin typeface="Times New Roman" pitchFamily="18" charset="0"/>
              <a:cs typeface="Times New Roman" pitchFamily="18" charset="0"/>
            </a:endParaRPr>
          </a:p>
        </p:txBody>
      </p:sp>
      <p:sp>
        <p:nvSpPr>
          <p:cNvPr id="4" name="3 Slayt Numarası Yer Tutucusu"/>
          <p:cNvSpPr>
            <a:spLocks noGrp="1"/>
          </p:cNvSpPr>
          <p:nvPr>
            <p:ph type="sldNum" sz="quarter" idx="5"/>
          </p:nvPr>
        </p:nvSpPr>
        <p:spPr/>
        <p:txBody>
          <a:bodyPr/>
          <a:lstStyle/>
          <a:p>
            <a:pPr>
              <a:defRPr/>
            </a:pPr>
            <a:fld id="{906FBE2A-5783-4CA1-BB5F-1A3C7220B017}" type="slidenum">
              <a:rPr lang="tr-TR" smtClean="0"/>
              <a:pPr>
                <a:defRPr/>
              </a:pPr>
              <a:t>24</a:t>
            </a:fld>
            <a:endParaRPr lang="tr-T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r>
              <a:rPr lang="tr-TR" sz="1200" b="1" kern="1200" dirty="0" smtClean="0">
                <a:solidFill>
                  <a:schemeClr val="tx1"/>
                </a:solidFill>
                <a:latin typeface="Times New Roman" pitchFamily="18" charset="0"/>
                <a:ea typeface="+mn-ea"/>
                <a:cs typeface="Times New Roman" pitchFamily="18" charset="0"/>
              </a:rPr>
              <a:t>GİRİŞ:</a:t>
            </a:r>
            <a:r>
              <a:rPr lang="tr-TR" sz="1200" kern="1200" dirty="0" smtClean="0">
                <a:solidFill>
                  <a:schemeClr val="tx1"/>
                </a:solidFill>
                <a:latin typeface="Times New Roman" pitchFamily="18" charset="0"/>
                <a:ea typeface="+mn-ea"/>
                <a:cs typeface="Times New Roman" pitchFamily="18" charset="0"/>
              </a:rPr>
              <a:t> </a:t>
            </a:r>
            <a:r>
              <a:rPr lang="tr-TR" sz="1200" kern="1200" dirty="0" err="1" smtClean="0">
                <a:solidFill>
                  <a:schemeClr val="tx1"/>
                </a:solidFill>
                <a:latin typeface="Times New Roman" pitchFamily="18" charset="0"/>
                <a:ea typeface="+mn-ea"/>
                <a:cs typeface="Times New Roman" pitchFamily="18" charset="0"/>
              </a:rPr>
              <a:t>Orjinal</a:t>
            </a:r>
            <a:r>
              <a:rPr lang="tr-TR" sz="1200" kern="1200" dirty="0" smtClean="0">
                <a:solidFill>
                  <a:schemeClr val="tx1"/>
                </a:solidFill>
                <a:latin typeface="Times New Roman" pitchFamily="18" charset="0"/>
                <a:ea typeface="+mn-ea"/>
                <a:cs typeface="Times New Roman" pitchFamily="18" charset="0"/>
              </a:rPr>
              <a:t> FPA yöntemini sürdürmek için 1984’te Uluslar Arası İşlev Puanı Kullanıcıları Grubu (</a:t>
            </a:r>
            <a:r>
              <a:rPr lang="tr-TR" sz="1200" kern="1200" dirty="0" err="1" smtClean="0">
                <a:solidFill>
                  <a:schemeClr val="tx1"/>
                </a:solidFill>
                <a:latin typeface="Times New Roman" pitchFamily="18" charset="0"/>
                <a:ea typeface="+mn-ea"/>
                <a:cs typeface="Times New Roman" pitchFamily="18" charset="0"/>
              </a:rPr>
              <a:t>International</a:t>
            </a:r>
            <a:r>
              <a:rPr lang="tr-TR" sz="1200" kern="1200" dirty="0" smtClean="0">
                <a:solidFill>
                  <a:schemeClr val="tx1"/>
                </a:solidFill>
                <a:latin typeface="Times New Roman" pitchFamily="18" charset="0"/>
                <a:ea typeface="+mn-ea"/>
                <a:cs typeface="Times New Roman" pitchFamily="18" charset="0"/>
              </a:rPr>
              <a:t> </a:t>
            </a:r>
            <a:r>
              <a:rPr lang="tr-TR" sz="1200" kern="1200" dirty="0" err="1" smtClean="0">
                <a:solidFill>
                  <a:schemeClr val="tx1"/>
                </a:solidFill>
                <a:latin typeface="Times New Roman" pitchFamily="18" charset="0"/>
                <a:ea typeface="+mn-ea"/>
                <a:cs typeface="Times New Roman" pitchFamily="18" charset="0"/>
              </a:rPr>
              <a:t>Function</a:t>
            </a:r>
            <a:r>
              <a:rPr lang="tr-TR" sz="1200" kern="1200" dirty="0" smtClean="0">
                <a:solidFill>
                  <a:schemeClr val="tx1"/>
                </a:solidFill>
                <a:latin typeface="Times New Roman" pitchFamily="18" charset="0"/>
                <a:ea typeface="+mn-ea"/>
                <a:cs typeface="Times New Roman" pitchFamily="18" charset="0"/>
              </a:rPr>
              <a:t> </a:t>
            </a:r>
            <a:r>
              <a:rPr lang="tr-TR" sz="1200" kern="1200" dirty="0" err="1" smtClean="0">
                <a:solidFill>
                  <a:schemeClr val="tx1"/>
                </a:solidFill>
                <a:latin typeface="Times New Roman" pitchFamily="18" charset="0"/>
                <a:ea typeface="+mn-ea"/>
                <a:cs typeface="Times New Roman" pitchFamily="18" charset="0"/>
              </a:rPr>
              <a:t>Point</a:t>
            </a:r>
            <a:r>
              <a:rPr lang="tr-TR" sz="1200" kern="1200" dirty="0" smtClean="0">
                <a:solidFill>
                  <a:schemeClr val="tx1"/>
                </a:solidFill>
                <a:latin typeface="Times New Roman" pitchFamily="18" charset="0"/>
                <a:ea typeface="+mn-ea"/>
                <a:cs typeface="Times New Roman" pitchFamily="18" charset="0"/>
              </a:rPr>
              <a:t> </a:t>
            </a:r>
            <a:r>
              <a:rPr lang="tr-TR" sz="1200" kern="1200" dirty="0" err="1" smtClean="0">
                <a:solidFill>
                  <a:schemeClr val="tx1"/>
                </a:solidFill>
                <a:latin typeface="Times New Roman" pitchFamily="18" charset="0"/>
                <a:ea typeface="+mn-ea"/>
                <a:cs typeface="Times New Roman" pitchFamily="18" charset="0"/>
              </a:rPr>
              <a:t>Users</a:t>
            </a:r>
            <a:r>
              <a:rPr lang="tr-TR" sz="1200" kern="1200" dirty="0" smtClean="0">
                <a:solidFill>
                  <a:schemeClr val="tx1"/>
                </a:solidFill>
                <a:latin typeface="Times New Roman" pitchFamily="18" charset="0"/>
                <a:ea typeface="+mn-ea"/>
                <a:cs typeface="Times New Roman" pitchFamily="18" charset="0"/>
              </a:rPr>
              <a:t> </a:t>
            </a:r>
            <a:r>
              <a:rPr lang="tr-TR" sz="1200" kern="1200" dirty="0" err="1" smtClean="0">
                <a:solidFill>
                  <a:schemeClr val="tx1"/>
                </a:solidFill>
                <a:latin typeface="Times New Roman" pitchFamily="18" charset="0"/>
                <a:ea typeface="+mn-ea"/>
                <a:cs typeface="Times New Roman" pitchFamily="18" charset="0"/>
              </a:rPr>
              <a:t>Group</a:t>
            </a:r>
            <a:r>
              <a:rPr lang="tr-TR" sz="1200" kern="1200" dirty="0" smtClean="0">
                <a:solidFill>
                  <a:schemeClr val="tx1"/>
                </a:solidFill>
                <a:latin typeface="Times New Roman" pitchFamily="18" charset="0"/>
                <a:ea typeface="+mn-ea"/>
                <a:cs typeface="Times New Roman" pitchFamily="18" charset="0"/>
              </a:rPr>
              <a:t> - IFPUG) oluşturuldu.</a:t>
            </a:r>
            <a:r>
              <a:rPr lang="tr-TR" sz="1200" kern="1200" baseline="0" dirty="0" smtClean="0">
                <a:solidFill>
                  <a:schemeClr val="tx1"/>
                </a:solidFill>
                <a:latin typeface="Times New Roman" pitchFamily="18" charset="0"/>
                <a:ea typeface="+mn-ea"/>
                <a:cs typeface="Times New Roman" pitchFamily="18" charset="0"/>
              </a:rPr>
              <a:t> </a:t>
            </a:r>
            <a:r>
              <a:rPr lang="tr-TR" sz="1200" kern="1200" dirty="0" smtClean="0">
                <a:solidFill>
                  <a:schemeClr val="tx1"/>
                </a:solidFill>
                <a:latin typeface="Times New Roman" pitchFamily="18" charset="0"/>
                <a:ea typeface="+mn-ea"/>
                <a:cs typeface="Times New Roman" pitchFamily="18" charset="0"/>
              </a:rPr>
              <a:t>IFPUG yazılımın işlevselliğini ölçmek için, FPA yönteminin kullanımını teşvik eden, kar amacı olmayan ve üyeleri tarafından idare edilen bir örgüttür</a:t>
            </a:r>
          </a:p>
          <a:p>
            <a:pPr algn="just"/>
            <a:endParaRPr lang="tr-TR" sz="1200" kern="1200" dirty="0" smtClean="0">
              <a:solidFill>
                <a:schemeClr val="tx1"/>
              </a:solidFill>
              <a:latin typeface="Times New Roman" pitchFamily="18" charset="0"/>
              <a:ea typeface="+mn-ea"/>
              <a:cs typeface="Times New Roman" pitchFamily="18" charset="0"/>
            </a:endParaRPr>
          </a:p>
          <a:p>
            <a:pPr algn="just"/>
            <a:r>
              <a:rPr lang="tr-TR" sz="1200" b="1" kern="1200" dirty="0" smtClean="0">
                <a:solidFill>
                  <a:schemeClr val="tx1"/>
                </a:solidFill>
                <a:latin typeface="Times New Roman" pitchFamily="18" charset="0"/>
                <a:ea typeface="+mn-ea"/>
                <a:cs typeface="Times New Roman" pitchFamily="18" charset="0"/>
              </a:rPr>
              <a:t>İKİNCİ</a:t>
            </a:r>
            <a:r>
              <a:rPr lang="tr-TR" sz="1200" b="1" kern="1200" baseline="0" dirty="0" smtClean="0">
                <a:solidFill>
                  <a:schemeClr val="tx1"/>
                </a:solidFill>
                <a:latin typeface="Times New Roman" pitchFamily="18" charset="0"/>
                <a:ea typeface="+mn-ea"/>
                <a:cs typeface="Times New Roman" pitchFamily="18" charset="0"/>
              </a:rPr>
              <a:t> MADDE: </a:t>
            </a:r>
            <a:r>
              <a:rPr lang="tr-TR" sz="1200" kern="1200" dirty="0" err="1" smtClean="0">
                <a:solidFill>
                  <a:schemeClr val="tx1"/>
                </a:solidFill>
                <a:latin typeface="Times New Roman" pitchFamily="18" charset="0"/>
                <a:ea typeface="+mn-ea"/>
                <a:cs typeface="Times New Roman" pitchFamily="18" charset="0"/>
              </a:rPr>
              <a:t>FPA’yı</a:t>
            </a:r>
            <a:r>
              <a:rPr lang="tr-TR" sz="1200" kern="1200" dirty="0" smtClean="0">
                <a:solidFill>
                  <a:schemeClr val="tx1"/>
                </a:solidFill>
                <a:latin typeface="Times New Roman" pitchFamily="18" charset="0"/>
                <a:ea typeface="+mn-ea"/>
                <a:cs typeface="Times New Roman" pitchFamily="18" charset="0"/>
              </a:rPr>
              <a:t> yazılım büyüklüğü için standart metodoloji olarak kabul etmektedir. </a:t>
            </a:r>
          </a:p>
          <a:p>
            <a:pPr algn="just"/>
            <a:endParaRPr lang="tr-TR" sz="1200" kern="1200" dirty="0" smtClean="0">
              <a:solidFill>
                <a:schemeClr val="tx1"/>
              </a:solidFill>
              <a:latin typeface="Times New Roman" pitchFamily="18" charset="0"/>
              <a:ea typeface="+mn-ea"/>
              <a:cs typeface="Times New Roman" pitchFamily="18" charset="0"/>
            </a:endParaRPr>
          </a:p>
          <a:p>
            <a:pPr algn="just"/>
            <a:r>
              <a:rPr lang="tr-TR" sz="1200" b="1" kern="1200" dirty="0" smtClean="0">
                <a:solidFill>
                  <a:schemeClr val="tx1"/>
                </a:solidFill>
                <a:latin typeface="Times New Roman" pitchFamily="18" charset="0"/>
                <a:ea typeface="+mn-ea"/>
                <a:cs typeface="Times New Roman" pitchFamily="18" charset="0"/>
              </a:rPr>
              <a:t>ÜÇÜNCÜ MADDE: </a:t>
            </a:r>
            <a:r>
              <a:rPr lang="tr-TR" sz="1200" kern="1200" dirty="0" smtClean="0">
                <a:solidFill>
                  <a:schemeClr val="tx1"/>
                </a:solidFill>
                <a:latin typeface="Times New Roman" pitchFamily="18" charset="0"/>
                <a:ea typeface="+mn-ea"/>
                <a:cs typeface="Times New Roman" pitchFamily="18" charset="0"/>
              </a:rPr>
              <a:t>IFPUG, başlangıçta </a:t>
            </a:r>
            <a:r>
              <a:rPr lang="tr-TR" sz="1200" kern="1200" dirty="0" err="1" smtClean="0">
                <a:solidFill>
                  <a:schemeClr val="tx1"/>
                </a:solidFill>
                <a:latin typeface="Times New Roman" pitchFamily="18" charset="0"/>
                <a:ea typeface="+mn-ea"/>
                <a:cs typeface="Times New Roman" pitchFamily="18" charset="0"/>
              </a:rPr>
              <a:t>Albrecht</a:t>
            </a:r>
            <a:r>
              <a:rPr lang="tr-TR" sz="1200" kern="1200" dirty="0" smtClean="0">
                <a:solidFill>
                  <a:schemeClr val="tx1"/>
                </a:solidFill>
                <a:latin typeface="Times New Roman" pitchFamily="18" charset="0"/>
                <a:ea typeface="+mn-ea"/>
                <a:cs typeface="Times New Roman" pitchFamily="18" charset="0"/>
              </a:rPr>
              <a:t> tarafından sunulmuş olan tekniği geliştirerek, bu yöntemi standartlaştırmıştır. </a:t>
            </a:r>
            <a:endParaRPr lang="tr-TR"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pPr>
              <a:defRPr/>
            </a:pPr>
            <a:fld id="{0E85BED1-7929-4299-B137-6FFCBBF3B8EA}" type="slidenum">
              <a:rPr lang="tr-TR" smtClean="0"/>
              <a:pPr>
                <a:defRPr/>
              </a:pPr>
              <a:t>25</a:t>
            </a:fld>
            <a:endParaRPr lang="tr-T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r>
              <a:rPr lang="tr-TR" b="1" dirty="0" smtClean="0">
                <a:latin typeface="Times New Roman" pitchFamily="18" charset="0"/>
                <a:cs typeface="Times New Roman" pitchFamily="18" charset="0"/>
              </a:rPr>
              <a:t>İKİNCİ</a:t>
            </a:r>
            <a:r>
              <a:rPr lang="tr-TR" b="1" baseline="0" dirty="0" smtClean="0">
                <a:latin typeface="Times New Roman" pitchFamily="18" charset="0"/>
                <a:cs typeface="Times New Roman" pitchFamily="18" charset="0"/>
              </a:rPr>
              <a:t> MADDE: </a:t>
            </a:r>
            <a:r>
              <a:rPr lang="tr-TR" sz="1200" kern="1200" dirty="0" err="1" smtClean="0">
                <a:solidFill>
                  <a:schemeClr val="tx1"/>
                </a:solidFill>
                <a:latin typeface="Times New Roman" pitchFamily="18" charset="0"/>
                <a:ea typeface="+mn-ea"/>
                <a:cs typeface="Times New Roman" pitchFamily="18" charset="0"/>
              </a:rPr>
              <a:t>Symons</a:t>
            </a:r>
            <a:r>
              <a:rPr lang="tr-TR" sz="1200" kern="1200" dirty="0" smtClean="0">
                <a:solidFill>
                  <a:schemeClr val="tx1"/>
                </a:solidFill>
                <a:latin typeface="Times New Roman" pitchFamily="18" charset="0"/>
                <a:ea typeface="+mn-ea"/>
                <a:cs typeface="Times New Roman" pitchFamily="18" charset="0"/>
              </a:rPr>
              <a:t>, </a:t>
            </a:r>
            <a:r>
              <a:rPr lang="tr-TR" sz="1200" kern="1200" dirty="0" err="1" smtClean="0">
                <a:solidFill>
                  <a:schemeClr val="tx1"/>
                </a:solidFill>
                <a:latin typeface="Times New Roman" pitchFamily="18" charset="0"/>
                <a:ea typeface="+mn-ea"/>
                <a:cs typeface="Times New Roman" pitchFamily="18" charset="0"/>
              </a:rPr>
              <a:t>Albrecht’in</a:t>
            </a:r>
            <a:r>
              <a:rPr lang="tr-TR" sz="1200" kern="1200" dirty="0" smtClean="0">
                <a:solidFill>
                  <a:schemeClr val="tx1"/>
                </a:solidFill>
                <a:latin typeface="Times New Roman" pitchFamily="18" charset="0"/>
                <a:ea typeface="+mn-ea"/>
                <a:cs typeface="Times New Roman" pitchFamily="18" charset="0"/>
              </a:rPr>
              <a:t> FPA yönteminde gördüğü bu eksiklikleri çözmek için 1980’lerde İngiltere’de MKII İşlev Puanını geliştirdi. </a:t>
            </a:r>
          </a:p>
          <a:p>
            <a:pPr algn="just"/>
            <a:endParaRPr lang="tr-TR" sz="1200" kern="1200" dirty="0" smtClean="0">
              <a:solidFill>
                <a:schemeClr val="tx1"/>
              </a:solidFill>
              <a:latin typeface="Times New Roman" pitchFamily="18" charset="0"/>
              <a:ea typeface="+mn-ea"/>
              <a:cs typeface="Times New Roman" pitchFamily="18" charset="0"/>
            </a:endParaRPr>
          </a:p>
          <a:p>
            <a:pPr algn="just"/>
            <a:r>
              <a:rPr lang="tr-TR" sz="1200" kern="1200" dirty="0" smtClean="0">
                <a:solidFill>
                  <a:schemeClr val="tx1"/>
                </a:solidFill>
                <a:latin typeface="Times New Roman" pitchFamily="18" charset="0"/>
                <a:ea typeface="+mn-ea"/>
                <a:cs typeface="Times New Roman" pitchFamily="18" charset="0"/>
              </a:rPr>
              <a:t>Düzeltilmemiş İşlev Puanı (</a:t>
            </a:r>
            <a:r>
              <a:rPr lang="tr-TR" sz="1200" kern="1200" dirty="0" err="1" smtClean="0">
                <a:solidFill>
                  <a:schemeClr val="tx1"/>
                </a:solidFill>
                <a:latin typeface="Times New Roman" pitchFamily="18" charset="0"/>
                <a:ea typeface="+mn-ea"/>
                <a:cs typeface="Times New Roman" pitchFamily="18" charset="0"/>
              </a:rPr>
              <a:t>Unadjusted</a:t>
            </a:r>
            <a:r>
              <a:rPr lang="tr-TR" sz="1200" kern="1200" dirty="0" smtClean="0">
                <a:solidFill>
                  <a:schemeClr val="tx1"/>
                </a:solidFill>
                <a:latin typeface="Times New Roman" pitchFamily="18" charset="0"/>
                <a:ea typeface="+mn-ea"/>
                <a:cs typeface="Times New Roman" pitchFamily="18" charset="0"/>
              </a:rPr>
              <a:t> </a:t>
            </a:r>
            <a:r>
              <a:rPr lang="tr-TR" sz="1200" kern="1200" dirty="0" err="1" smtClean="0">
                <a:solidFill>
                  <a:schemeClr val="tx1"/>
                </a:solidFill>
                <a:latin typeface="Times New Roman" pitchFamily="18" charset="0"/>
                <a:ea typeface="+mn-ea"/>
                <a:cs typeface="Times New Roman" pitchFamily="18" charset="0"/>
              </a:rPr>
              <a:t>Function</a:t>
            </a:r>
            <a:r>
              <a:rPr lang="tr-TR" sz="1200" kern="1200" dirty="0" smtClean="0">
                <a:solidFill>
                  <a:schemeClr val="tx1"/>
                </a:solidFill>
                <a:latin typeface="Times New Roman" pitchFamily="18" charset="0"/>
                <a:ea typeface="+mn-ea"/>
                <a:cs typeface="Times New Roman" pitchFamily="18" charset="0"/>
              </a:rPr>
              <a:t> </a:t>
            </a:r>
            <a:r>
              <a:rPr lang="tr-TR" sz="1200" kern="1200" dirty="0" err="1" smtClean="0">
                <a:solidFill>
                  <a:schemeClr val="tx1"/>
                </a:solidFill>
                <a:latin typeface="Times New Roman" pitchFamily="18" charset="0"/>
                <a:ea typeface="+mn-ea"/>
                <a:cs typeface="Times New Roman" pitchFamily="18" charset="0"/>
              </a:rPr>
              <a:t>Points</a:t>
            </a:r>
            <a:r>
              <a:rPr lang="tr-TR" sz="1200" kern="1200" dirty="0" smtClean="0">
                <a:solidFill>
                  <a:schemeClr val="tx1"/>
                </a:solidFill>
                <a:latin typeface="Times New Roman" pitchFamily="18" charset="0"/>
                <a:ea typeface="+mn-ea"/>
                <a:cs typeface="Times New Roman" pitchFamily="18" charset="0"/>
              </a:rPr>
              <a:t> - UFP), girdi, çıktı ve işlemlerin toplam sayılarının bir fonksiyonudur.</a:t>
            </a:r>
            <a:endParaRPr lang="tr-TR" dirty="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pPr>
              <a:defRPr/>
            </a:pPr>
            <a:fld id="{0E85BED1-7929-4299-B137-6FFCBBF3B8EA}" type="slidenum">
              <a:rPr lang="tr-TR" smtClean="0"/>
              <a:pPr>
                <a:defRPr/>
              </a:pPr>
              <a:t>26</a:t>
            </a:fld>
            <a:endParaRPr lang="tr-T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buSzPct val="100000"/>
              <a:buFont typeface="Arial" pitchFamily="34" charset="0"/>
              <a:buNone/>
            </a:pPr>
            <a:r>
              <a:rPr lang="tr-TR" sz="1200" dirty="0" smtClean="0">
                <a:latin typeface="Times New Roman" pitchFamily="18" charset="0"/>
                <a:cs typeface="Times New Roman" pitchFamily="18" charset="0"/>
              </a:rPr>
              <a:t>1989’da, Hollanda Yazılım Ölçüt Kullanıcıları Birliği (</a:t>
            </a:r>
            <a:r>
              <a:rPr lang="tr-TR" sz="1200" dirty="0" err="1" smtClean="0">
                <a:latin typeface="Times New Roman" pitchFamily="18" charset="0"/>
                <a:cs typeface="Times New Roman" pitchFamily="18" charset="0"/>
              </a:rPr>
              <a:t>Netherlands</a:t>
            </a:r>
            <a:r>
              <a:rPr lang="tr-TR" sz="1200" dirty="0" smtClean="0">
                <a:latin typeface="Times New Roman" pitchFamily="18" charset="0"/>
                <a:cs typeface="Times New Roman" pitchFamily="18" charset="0"/>
              </a:rPr>
              <a:t> Software </a:t>
            </a:r>
            <a:r>
              <a:rPr lang="tr-TR" sz="1200" dirty="0" err="1" smtClean="0">
                <a:latin typeface="Times New Roman" pitchFamily="18" charset="0"/>
                <a:cs typeface="Times New Roman" pitchFamily="18" charset="0"/>
              </a:rPr>
              <a:t>Metrics</a:t>
            </a:r>
            <a:r>
              <a:rPr lang="tr-TR" sz="1200" dirty="0" smtClean="0">
                <a:latin typeface="Times New Roman" pitchFamily="18" charset="0"/>
                <a:cs typeface="Times New Roman" pitchFamily="18" charset="0"/>
              </a:rPr>
              <a:t> </a:t>
            </a:r>
            <a:r>
              <a:rPr lang="tr-TR" sz="1200" dirty="0" err="1" smtClean="0">
                <a:latin typeface="Times New Roman" pitchFamily="18" charset="0"/>
                <a:cs typeface="Times New Roman" pitchFamily="18" charset="0"/>
              </a:rPr>
              <a:t>Users</a:t>
            </a:r>
            <a:r>
              <a:rPr lang="tr-TR" sz="1200" dirty="0" smtClean="0">
                <a:latin typeface="Times New Roman" pitchFamily="18" charset="0"/>
                <a:cs typeface="Times New Roman" pitchFamily="18" charset="0"/>
              </a:rPr>
              <a:t> </a:t>
            </a:r>
            <a:r>
              <a:rPr lang="tr-TR" sz="1200" dirty="0" err="1" smtClean="0">
                <a:latin typeface="Times New Roman" pitchFamily="18" charset="0"/>
                <a:cs typeface="Times New Roman" pitchFamily="18" charset="0"/>
              </a:rPr>
              <a:t>Association</a:t>
            </a:r>
            <a:r>
              <a:rPr lang="tr-TR" sz="1200" dirty="0" smtClean="0">
                <a:latin typeface="Times New Roman" pitchFamily="18" charset="0"/>
                <a:cs typeface="Times New Roman" pitchFamily="18" charset="0"/>
              </a:rPr>
              <a:t> - NESMA), Hollanda İşlev Puanı Kullanıcıları Grubu (</a:t>
            </a:r>
            <a:r>
              <a:rPr lang="tr-TR" sz="1200" dirty="0" err="1" smtClean="0">
                <a:latin typeface="Times New Roman" pitchFamily="18" charset="0"/>
                <a:cs typeface="Times New Roman" pitchFamily="18" charset="0"/>
              </a:rPr>
              <a:t>Netherlands</a:t>
            </a:r>
            <a:r>
              <a:rPr lang="tr-TR" sz="1200" dirty="0" smtClean="0">
                <a:latin typeface="Times New Roman" pitchFamily="18" charset="0"/>
                <a:cs typeface="Times New Roman" pitchFamily="18" charset="0"/>
              </a:rPr>
              <a:t> </a:t>
            </a:r>
            <a:r>
              <a:rPr lang="tr-TR" sz="1200" dirty="0" err="1" smtClean="0">
                <a:latin typeface="Times New Roman" pitchFamily="18" charset="0"/>
                <a:cs typeface="Times New Roman" pitchFamily="18" charset="0"/>
              </a:rPr>
              <a:t>Function</a:t>
            </a:r>
            <a:r>
              <a:rPr lang="tr-TR" sz="1200" dirty="0" smtClean="0">
                <a:latin typeface="Times New Roman" pitchFamily="18" charset="0"/>
                <a:cs typeface="Times New Roman" pitchFamily="18" charset="0"/>
              </a:rPr>
              <a:t> </a:t>
            </a:r>
            <a:r>
              <a:rPr lang="tr-TR" sz="1200" dirty="0" err="1" smtClean="0">
                <a:latin typeface="Times New Roman" pitchFamily="18" charset="0"/>
                <a:cs typeface="Times New Roman" pitchFamily="18" charset="0"/>
              </a:rPr>
              <a:t>Point</a:t>
            </a:r>
            <a:r>
              <a:rPr lang="tr-TR" sz="1200" dirty="0" smtClean="0">
                <a:latin typeface="Times New Roman" pitchFamily="18" charset="0"/>
                <a:cs typeface="Times New Roman" pitchFamily="18" charset="0"/>
              </a:rPr>
              <a:t> </a:t>
            </a:r>
            <a:r>
              <a:rPr lang="tr-TR" sz="1200" dirty="0" err="1" smtClean="0">
                <a:latin typeface="Times New Roman" pitchFamily="18" charset="0"/>
                <a:cs typeface="Times New Roman" pitchFamily="18" charset="0"/>
              </a:rPr>
              <a:t>Users</a:t>
            </a:r>
            <a:r>
              <a:rPr lang="tr-TR" sz="1200" dirty="0" smtClean="0">
                <a:latin typeface="Times New Roman" pitchFamily="18" charset="0"/>
                <a:cs typeface="Times New Roman" pitchFamily="18" charset="0"/>
              </a:rPr>
              <a:t> </a:t>
            </a:r>
            <a:r>
              <a:rPr lang="tr-TR" sz="1200" dirty="0" err="1" smtClean="0">
                <a:latin typeface="Times New Roman" pitchFamily="18" charset="0"/>
                <a:cs typeface="Times New Roman" pitchFamily="18" charset="0"/>
              </a:rPr>
              <a:t>Group</a:t>
            </a:r>
            <a:r>
              <a:rPr lang="tr-TR" sz="1200" dirty="0" smtClean="0">
                <a:latin typeface="Times New Roman" pitchFamily="18" charset="0"/>
                <a:cs typeface="Times New Roman" pitchFamily="18" charset="0"/>
              </a:rPr>
              <a:t> - NEFPUG) olarak kuruldu. </a:t>
            </a:r>
          </a:p>
        </p:txBody>
      </p:sp>
      <p:sp>
        <p:nvSpPr>
          <p:cNvPr id="4" name="3 Slayt Numarası Yer Tutucusu"/>
          <p:cNvSpPr>
            <a:spLocks noGrp="1"/>
          </p:cNvSpPr>
          <p:nvPr>
            <p:ph type="sldNum" sz="quarter" idx="10"/>
          </p:nvPr>
        </p:nvSpPr>
        <p:spPr/>
        <p:txBody>
          <a:bodyPr/>
          <a:lstStyle/>
          <a:p>
            <a:pPr>
              <a:defRPr/>
            </a:pPr>
            <a:fld id="{0E85BED1-7929-4299-B137-6FFCBBF3B8EA}" type="slidenum">
              <a:rPr lang="tr-TR" smtClean="0"/>
              <a:pPr>
                <a:defRPr/>
              </a:pPr>
              <a:t>27</a:t>
            </a:fld>
            <a:endParaRPr lang="tr-T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just" defTabSz="914400" rtl="0" eaLnBrk="0" fontAlgn="base" latinLnBrk="0" hangingPunct="0">
              <a:lnSpc>
                <a:spcPct val="100000"/>
              </a:lnSpc>
              <a:spcBef>
                <a:spcPct val="30000"/>
              </a:spcBef>
              <a:spcAft>
                <a:spcPct val="0"/>
              </a:spcAft>
              <a:buClrTx/>
              <a:buSzPct val="100000"/>
              <a:buFont typeface="Arial" pitchFamily="34" charset="0"/>
              <a:buNone/>
              <a:tabLst/>
              <a:defRPr/>
            </a:pPr>
            <a:r>
              <a:rPr lang="tr-TR" sz="1200" kern="1200" dirty="0" smtClean="0">
                <a:solidFill>
                  <a:schemeClr val="tx1"/>
                </a:solidFill>
                <a:latin typeface="Times New Roman" pitchFamily="18" charset="0"/>
                <a:ea typeface="+mn-ea"/>
                <a:cs typeface="Times New Roman" pitchFamily="18" charset="0"/>
              </a:rPr>
              <a:t>Uluslararası Ortak Yazılım Ölçüm Birliği, işlevsel yazılım büyüklük ölçümüne yönelik yeni bir metot geliştirmek amacıyla 1998’de kurulmuştur. IFPUG, Mark II ve NESMA gibi mevcut yazılım büyüklük kestirim yöntemlerinin en iyi karakteristik özellikleri alınarak, yeni bir işlev büyüklük ölçüm yöntemi olarak COSMIC </a:t>
            </a:r>
            <a:r>
              <a:rPr lang="tr-TR" sz="1200" kern="1200" dirty="0" err="1" smtClean="0">
                <a:solidFill>
                  <a:schemeClr val="tx1"/>
                </a:solidFill>
                <a:latin typeface="Times New Roman" pitchFamily="18" charset="0"/>
                <a:ea typeface="+mn-ea"/>
                <a:cs typeface="Times New Roman" pitchFamily="18" charset="0"/>
              </a:rPr>
              <a:t>FFP’yi</a:t>
            </a:r>
            <a:r>
              <a:rPr lang="tr-TR" sz="1200" kern="1200" dirty="0" smtClean="0">
                <a:solidFill>
                  <a:schemeClr val="tx1"/>
                </a:solidFill>
                <a:latin typeface="Times New Roman" pitchFamily="18" charset="0"/>
                <a:ea typeface="+mn-ea"/>
                <a:cs typeface="Times New Roman" pitchFamily="18" charset="0"/>
              </a:rPr>
              <a:t> Kasım 1999’da yayınlamıştır.</a:t>
            </a:r>
          </a:p>
          <a:p>
            <a:pPr algn="just">
              <a:buSzPct val="100000"/>
              <a:buFont typeface="Arial" pitchFamily="34" charset="0"/>
              <a:buNone/>
            </a:pPr>
            <a:endParaRPr lang="tr-TR" sz="1200" dirty="0" smtClean="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pPr>
              <a:defRPr/>
            </a:pPr>
            <a:fld id="{0E85BED1-7929-4299-B137-6FFCBBF3B8EA}" type="slidenum">
              <a:rPr lang="tr-TR" smtClean="0"/>
              <a:pPr>
                <a:defRPr/>
              </a:pPr>
              <a:t>28</a:t>
            </a:fld>
            <a:endParaRPr lang="tr-T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36867" name="2 Not Yer Tutucusu"/>
          <p:cNvSpPr>
            <a:spLocks noGrp="1"/>
          </p:cNvSpPr>
          <p:nvPr>
            <p:ph type="body" idx="1"/>
          </p:nvPr>
        </p:nvSpPr>
        <p:spPr bwMode="auto">
          <a:noFill/>
        </p:spPr>
        <p:txBody>
          <a:bodyPr wrap="square" numCol="1" anchor="t" anchorCtr="0" compatLnSpc="1">
            <a:prstTxWarp prst="textNoShape">
              <a:avLst/>
            </a:prstTxWarp>
          </a:bodyPr>
          <a:lstStyle/>
          <a:p>
            <a:pPr algn="just"/>
            <a:r>
              <a:rPr lang="tr-TR" sz="1200" kern="1200" dirty="0" smtClean="0">
                <a:solidFill>
                  <a:schemeClr val="tx1"/>
                </a:solidFill>
                <a:latin typeface="Times New Roman" pitchFamily="18" charset="0"/>
                <a:ea typeface="+mn-ea"/>
                <a:cs typeface="Times New Roman" pitchFamily="18" charset="0"/>
              </a:rPr>
              <a:t>Emek kestirimi, bir yazılım projesini geliştirmek için kaç kişi ve ne kadar zaman gerektiğini tahmin etmek için kullanılmaktadır.  Bir yazılım projesinde emek yatırımı, son yıllarda proje yönetim süreci içindeki en önemli analiz değişkenlerinden biridir. Yazılım projeleri başlatılırken bu değişken değerinin bilinmesi, yazılım yöneticilerinin gelecek faaliyetleri gerektiği gibi planlamasını sağlar.  Emek kestiriminde iyi sonuçlar elde etmek için önceki projeleri dikkate almak önemlidir.</a:t>
            </a:r>
            <a:endParaRPr lang="tr-TR" dirty="0" smtClean="0">
              <a:latin typeface="Times New Roman" pitchFamily="18" charset="0"/>
              <a:cs typeface="Times New Roman" pitchFamily="18" charset="0"/>
            </a:endParaRPr>
          </a:p>
        </p:txBody>
      </p:sp>
      <p:sp>
        <p:nvSpPr>
          <p:cNvPr id="4" name="3 Slayt Numarası Yer Tutucusu"/>
          <p:cNvSpPr>
            <a:spLocks noGrp="1"/>
          </p:cNvSpPr>
          <p:nvPr>
            <p:ph type="sldNum" sz="quarter" idx="5"/>
          </p:nvPr>
        </p:nvSpPr>
        <p:spPr/>
        <p:txBody>
          <a:bodyPr/>
          <a:lstStyle/>
          <a:p>
            <a:pPr>
              <a:defRPr/>
            </a:pPr>
            <a:fld id="{3727884C-BE3D-4DC4-A454-C0B9FFA7BD56}" type="slidenum">
              <a:rPr lang="tr-TR" smtClean="0"/>
              <a:pPr>
                <a:defRPr/>
              </a:pPr>
              <a:t>29</a:t>
            </a:fld>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tr-TR" sz="1200" kern="1200" dirty="0" smtClean="0">
                <a:solidFill>
                  <a:schemeClr val="tx1"/>
                </a:solidFill>
                <a:latin typeface="Times New Roman" pitchFamily="18" charset="0"/>
                <a:ea typeface="+mn-ea"/>
                <a:cs typeface="Times New Roman" pitchFamily="18" charset="0"/>
              </a:rPr>
              <a:t>Bu bölüm kapsamında, </a:t>
            </a:r>
            <a:r>
              <a:rPr lang="tr-TR" sz="1200" kern="1200" baseline="0" dirty="0" smtClean="0">
                <a:solidFill>
                  <a:schemeClr val="tx1"/>
                </a:solidFill>
                <a:latin typeface="Times New Roman" pitchFamily="18" charset="0"/>
                <a:ea typeface="+mn-ea"/>
                <a:cs typeface="Times New Roman" pitchFamily="18" charset="0"/>
              </a:rPr>
              <a:t>Yazılım Büyüklük ve Emek Kestirimi ile ilgili temel kavramları </a:t>
            </a:r>
            <a:r>
              <a:rPr lang="tr-TR" sz="1200" kern="1200" dirty="0" smtClean="0">
                <a:solidFill>
                  <a:schemeClr val="tx1"/>
                </a:solidFill>
                <a:latin typeface="Times New Roman" pitchFamily="18" charset="0"/>
                <a:ea typeface="+mn-ea"/>
                <a:cs typeface="Times New Roman" pitchFamily="18" charset="0"/>
              </a:rPr>
              <a:t>inceleyeceğiz. Bu</a:t>
            </a:r>
            <a:r>
              <a:rPr lang="tr-TR" sz="1200" kern="1200" baseline="0" dirty="0" smtClean="0">
                <a:solidFill>
                  <a:schemeClr val="tx1"/>
                </a:solidFill>
                <a:latin typeface="Times New Roman" pitchFamily="18" charset="0"/>
                <a:ea typeface="+mn-ea"/>
                <a:cs typeface="Times New Roman" pitchFamily="18" charset="0"/>
              </a:rPr>
              <a:t> bağlamda, önce yazılımda ölçme kavramından bahsedip, yazılım büyüklük ve emek kestirimine giriş yapacağız.</a:t>
            </a:r>
            <a:endParaRPr lang="tr-TR" sz="1200" kern="1200" dirty="0" smtClean="0">
              <a:solidFill>
                <a:schemeClr val="tx1"/>
              </a:solidFill>
              <a:latin typeface="Times New Roman" pitchFamily="18" charset="0"/>
              <a:ea typeface="+mn-ea"/>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3</a:t>
            </a:fld>
            <a:endParaRPr lang="tr-T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36867" name="2 Not Yer Tutucusu"/>
          <p:cNvSpPr>
            <a:spLocks noGrp="1"/>
          </p:cNvSpPr>
          <p:nvPr>
            <p:ph type="body" idx="1"/>
          </p:nvPr>
        </p:nvSpPr>
        <p:spPr bwMode="auto">
          <a:noFill/>
        </p:spPr>
        <p:txBody>
          <a:bodyPr wrap="square" numCol="1" anchor="t" anchorCtr="0" compatLnSpc="1">
            <a:prstTxWarp prst="textNoShape">
              <a:avLst/>
            </a:prstTxWarp>
          </a:bodyPr>
          <a:lstStyle/>
          <a:p>
            <a:endParaRPr lang="tr-TR" smtClean="0"/>
          </a:p>
        </p:txBody>
      </p:sp>
      <p:sp>
        <p:nvSpPr>
          <p:cNvPr id="4" name="3 Slayt Numarası Yer Tutucusu"/>
          <p:cNvSpPr>
            <a:spLocks noGrp="1"/>
          </p:cNvSpPr>
          <p:nvPr>
            <p:ph type="sldNum" sz="quarter" idx="5"/>
          </p:nvPr>
        </p:nvSpPr>
        <p:spPr/>
        <p:txBody>
          <a:bodyPr/>
          <a:lstStyle/>
          <a:p>
            <a:pPr>
              <a:defRPr/>
            </a:pPr>
            <a:fld id="{3727884C-BE3D-4DC4-A454-C0B9FFA7BD56}" type="slidenum">
              <a:rPr lang="tr-TR" smtClean="0"/>
              <a:pPr>
                <a:defRPr/>
              </a:pPr>
              <a:t>30</a:t>
            </a:fld>
            <a:endParaRPr lang="tr-T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36867" name="2 Not Yer Tutucusu"/>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dirty="0" smtClean="0">
                <a:solidFill>
                  <a:schemeClr val="tx1"/>
                </a:solidFill>
                <a:latin typeface="Times New Roman" pitchFamily="18" charset="0"/>
                <a:ea typeface="+mn-ea"/>
                <a:cs typeface="Times New Roman" pitchFamily="18" charset="0"/>
              </a:rPr>
              <a:t>Yazılım emek kestiriminde kullanılan yöntemler, </a:t>
            </a:r>
            <a:r>
              <a:rPr lang="tr-TR" sz="1200" kern="1200" dirty="0" err="1" smtClean="0">
                <a:solidFill>
                  <a:schemeClr val="tx1"/>
                </a:solidFill>
                <a:latin typeface="Times New Roman" pitchFamily="18" charset="0"/>
                <a:ea typeface="+mn-ea"/>
                <a:cs typeface="Times New Roman" pitchFamily="18" charset="0"/>
              </a:rPr>
              <a:t>algoritmik</a:t>
            </a:r>
            <a:r>
              <a:rPr lang="tr-TR" sz="1200" kern="1200" dirty="0" smtClean="0">
                <a:solidFill>
                  <a:schemeClr val="tx1"/>
                </a:solidFill>
                <a:latin typeface="Times New Roman" pitchFamily="18" charset="0"/>
                <a:ea typeface="+mn-ea"/>
                <a:cs typeface="Times New Roman" pitchFamily="18" charset="0"/>
              </a:rPr>
              <a:t> ve </a:t>
            </a:r>
            <a:r>
              <a:rPr lang="tr-TR" sz="1200" kern="1200" dirty="0" err="1" smtClean="0">
                <a:solidFill>
                  <a:schemeClr val="tx1"/>
                </a:solidFill>
                <a:latin typeface="Times New Roman" pitchFamily="18" charset="0"/>
                <a:ea typeface="+mn-ea"/>
                <a:cs typeface="Times New Roman" pitchFamily="18" charset="0"/>
              </a:rPr>
              <a:t>algoritmik</a:t>
            </a:r>
            <a:r>
              <a:rPr lang="tr-TR" sz="1200" kern="1200" dirty="0" smtClean="0">
                <a:solidFill>
                  <a:schemeClr val="tx1"/>
                </a:solidFill>
                <a:latin typeface="Times New Roman" pitchFamily="18" charset="0"/>
                <a:ea typeface="+mn-ea"/>
                <a:cs typeface="Times New Roman" pitchFamily="18" charset="0"/>
              </a:rPr>
              <a:t> olmayan kestirim yöntemleri olarak sınıflandırılmaktadır. </a:t>
            </a:r>
          </a:p>
          <a:p>
            <a:endParaRPr lang="tr-TR" dirty="0" smtClean="0"/>
          </a:p>
        </p:txBody>
      </p:sp>
      <p:sp>
        <p:nvSpPr>
          <p:cNvPr id="4" name="3 Slayt Numarası Yer Tutucusu"/>
          <p:cNvSpPr>
            <a:spLocks noGrp="1"/>
          </p:cNvSpPr>
          <p:nvPr>
            <p:ph type="sldNum" sz="quarter" idx="5"/>
          </p:nvPr>
        </p:nvSpPr>
        <p:spPr/>
        <p:txBody>
          <a:bodyPr/>
          <a:lstStyle/>
          <a:p>
            <a:pPr>
              <a:defRPr/>
            </a:pPr>
            <a:fld id="{3727884C-BE3D-4DC4-A454-C0B9FFA7BD56}" type="slidenum">
              <a:rPr lang="tr-TR" smtClean="0"/>
              <a:pPr>
                <a:defRPr/>
              </a:pPr>
              <a:t>31</a:t>
            </a:fld>
            <a:endParaRPr lang="tr-T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36867" name="2 Not Yer Tutucusu"/>
          <p:cNvSpPr>
            <a:spLocks noGrp="1"/>
          </p:cNvSpPr>
          <p:nvPr>
            <p:ph type="body" idx="1"/>
          </p:nvPr>
        </p:nvSpPr>
        <p:spPr bwMode="auto">
          <a:noFill/>
        </p:spPr>
        <p:txBody>
          <a:bodyPr wrap="square" numCol="1" anchor="t" anchorCtr="0" compatLnSpc="1">
            <a:prstTxWarp prst="textNoShape">
              <a:avLst/>
            </a:prstTxWarp>
          </a:bodyPr>
          <a:lstStyle/>
          <a:p>
            <a:endParaRPr lang="tr-TR" smtClean="0"/>
          </a:p>
        </p:txBody>
      </p:sp>
      <p:sp>
        <p:nvSpPr>
          <p:cNvPr id="4" name="3 Slayt Numarası Yer Tutucusu"/>
          <p:cNvSpPr>
            <a:spLocks noGrp="1"/>
          </p:cNvSpPr>
          <p:nvPr>
            <p:ph type="sldNum" sz="quarter" idx="5"/>
          </p:nvPr>
        </p:nvSpPr>
        <p:spPr/>
        <p:txBody>
          <a:bodyPr/>
          <a:lstStyle/>
          <a:p>
            <a:pPr>
              <a:defRPr/>
            </a:pPr>
            <a:fld id="{3727884C-BE3D-4DC4-A454-C0B9FFA7BD56}" type="slidenum">
              <a:rPr lang="tr-TR" smtClean="0"/>
              <a:pPr>
                <a:defRPr/>
              </a:pPr>
              <a:t>32</a:t>
            </a:fld>
            <a:endParaRPr lang="tr-T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36867" name="2 Not Yer Tutucusu"/>
          <p:cNvSpPr>
            <a:spLocks noGrp="1"/>
          </p:cNvSpPr>
          <p:nvPr>
            <p:ph type="body" idx="1"/>
          </p:nvPr>
        </p:nvSpPr>
        <p:spPr bwMode="auto">
          <a:noFill/>
        </p:spPr>
        <p:txBody>
          <a:bodyPr wrap="square" numCol="1" anchor="t" anchorCtr="0" compatLnSpc="1">
            <a:prstTxWarp prst="textNoShape">
              <a:avLst/>
            </a:prstTxWarp>
          </a:bodyPr>
          <a:lstStyle/>
          <a:p>
            <a:pPr algn="just"/>
            <a:r>
              <a:rPr lang="tr-TR" sz="1200" kern="1200" dirty="0" smtClean="0">
                <a:solidFill>
                  <a:schemeClr val="tx1"/>
                </a:solidFill>
                <a:latin typeface="Times New Roman" pitchFamily="18" charset="0"/>
                <a:ea typeface="+mn-ea"/>
                <a:cs typeface="Times New Roman" pitchFamily="18" charset="0"/>
              </a:rPr>
              <a:t>Gereken emeğin, program büyüklüğünün bir üssel değerine bağlı olması prensibi ve endüstriden toplanan bilgiler ışığı altında bir emek kestirim metodu olarak 1981’de </a:t>
            </a:r>
            <a:r>
              <a:rPr lang="tr-TR" sz="1200" kern="1200" dirty="0" err="1" smtClean="0">
                <a:solidFill>
                  <a:schemeClr val="tx1"/>
                </a:solidFill>
                <a:latin typeface="Times New Roman" pitchFamily="18" charset="0"/>
                <a:ea typeface="+mn-ea"/>
                <a:cs typeface="Times New Roman" pitchFamily="18" charset="0"/>
              </a:rPr>
              <a:t>Boehm</a:t>
            </a:r>
            <a:r>
              <a:rPr lang="tr-TR" sz="1200" kern="1200" dirty="0" smtClean="0">
                <a:solidFill>
                  <a:schemeClr val="tx1"/>
                </a:solidFill>
                <a:latin typeface="Times New Roman" pitchFamily="18" charset="0"/>
                <a:ea typeface="+mn-ea"/>
                <a:cs typeface="Times New Roman" pitchFamily="18" charset="0"/>
              </a:rPr>
              <a:t> tarafından COCOMO (</a:t>
            </a:r>
            <a:r>
              <a:rPr lang="en-US" sz="1200" kern="1200" dirty="0" smtClean="0">
                <a:solidFill>
                  <a:schemeClr val="tx1"/>
                </a:solidFill>
                <a:latin typeface="Times New Roman" pitchFamily="18" charset="0"/>
                <a:ea typeface="+mn-ea"/>
                <a:cs typeface="Times New Roman" pitchFamily="18" charset="0"/>
              </a:rPr>
              <a:t>Constructive Costing Model</a:t>
            </a:r>
            <a:r>
              <a:rPr lang="tr-TR" sz="1200" kern="1200" dirty="0" smtClean="0">
                <a:solidFill>
                  <a:schemeClr val="tx1"/>
                </a:solidFill>
                <a:latin typeface="Times New Roman" pitchFamily="18" charset="0"/>
                <a:ea typeface="+mn-ea"/>
                <a:cs typeface="Times New Roman" pitchFamily="18" charset="0"/>
              </a:rPr>
              <a:t>) geliştirilmiştir. </a:t>
            </a:r>
          </a:p>
          <a:p>
            <a:pPr algn="just"/>
            <a:endParaRPr lang="tr-TR" sz="1200" kern="1200" dirty="0" smtClean="0">
              <a:solidFill>
                <a:schemeClr val="tx1"/>
              </a:solidFill>
              <a:latin typeface="Times New Roman" pitchFamily="18" charset="0"/>
              <a:ea typeface="+mn-ea"/>
              <a:cs typeface="Times New Roman" pitchFamily="18" charset="0"/>
            </a:endParaRPr>
          </a:p>
          <a:p>
            <a:pPr algn="just"/>
            <a:r>
              <a:rPr lang="tr-TR" sz="1200" kern="1200" dirty="0" smtClean="0">
                <a:solidFill>
                  <a:schemeClr val="tx1"/>
                </a:solidFill>
                <a:latin typeface="Times New Roman" pitchFamily="18" charset="0"/>
                <a:ea typeface="+mn-ea"/>
                <a:cs typeface="Times New Roman" pitchFamily="18" charset="0"/>
              </a:rPr>
              <a:t>COCOMO göreceli olarak dosdoğru bir modeldir. </a:t>
            </a:r>
          </a:p>
          <a:p>
            <a:pPr algn="just"/>
            <a:endParaRPr lang="tr-TR" sz="1200" kern="1200" dirty="0" smtClean="0">
              <a:solidFill>
                <a:schemeClr val="tx1"/>
              </a:solidFill>
              <a:latin typeface="Times New Roman" pitchFamily="18" charset="0"/>
              <a:ea typeface="+mn-ea"/>
              <a:cs typeface="Times New Roman" pitchFamily="18" charset="0"/>
            </a:endParaRPr>
          </a:p>
          <a:p>
            <a:pPr algn="just"/>
            <a:r>
              <a:rPr lang="tr-TR" sz="1200" kern="1200" dirty="0" smtClean="0">
                <a:solidFill>
                  <a:schemeClr val="tx1"/>
                </a:solidFill>
                <a:latin typeface="Times New Roman" pitchFamily="18" charset="0"/>
                <a:ea typeface="+mn-ea"/>
                <a:cs typeface="Times New Roman" pitchFamily="18" charset="0"/>
              </a:rPr>
              <a:t>Yapılacak hesapların kapsamları açısından;  basit, orta ve detaylı olmak üzere üç değişik modelden oluşur.</a:t>
            </a:r>
            <a:endParaRPr lang="tr-TR" dirty="0" smtClean="0">
              <a:latin typeface="Times New Roman" pitchFamily="18" charset="0"/>
              <a:cs typeface="Times New Roman" pitchFamily="18" charset="0"/>
            </a:endParaRPr>
          </a:p>
        </p:txBody>
      </p:sp>
      <p:sp>
        <p:nvSpPr>
          <p:cNvPr id="4" name="3 Slayt Numarası Yer Tutucusu"/>
          <p:cNvSpPr>
            <a:spLocks noGrp="1"/>
          </p:cNvSpPr>
          <p:nvPr>
            <p:ph type="sldNum" sz="quarter" idx="5"/>
          </p:nvPr>
        </p:nvSpPr>
        <p:spPr/>
        <p:txBody>
          <a:bodyPr/>
          <a:lstStyle/>
          <a:p>
            <a:pPr>
              <a:defRPr/>
            </a:pPr>
            <a:fld id="{3727884C-BE3D-4DC4-A454-C0B9FFA7BD56}" type="slidenum">
              <a:rPr lang="tr-TR" smtClean="0"/>
              <a:pPr>
                <a:defRPr/>
              </a:pPr>
              <a:t>33</a:t>
            </a:fld>
            <a:endParaRPr lang="tr-T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36867" name="2 Not Yer Tutucusu"/>
          <p:cNvSpPr>
            <a:spLocks noGrp="1"/>
          </p:cNvSpPr>
          <p:nvPr>
            <p:ph type="body" idx="1"/>
          </p:nvPr>
        </p:nvSpPr>
        <p:spPr bwMode="auto">
          <a:noFill/>
        </p:spPr>
        <p:txBody>
          <a:bodyPr wrap="square" numCol="1" anchor="t" anchorCtr="0" compatLnSpc="1">
            <a:prstTxWarp prst="textNoShape">
              <a:avLst/>
            </a:prstTxWarp>
          </a:bodyPr>
          <a:lstStyle/>
          <a:p>
            <a:pPr algn="just" eaLnBrk="1" hangingPunct="1">
              <a:lnSpc>
                <a:spcPct val="90000"/>
              </a:lnSpc>
            </a:pPr>
            <a:r>
              <a:rPr lang="tr-TR" sz="1200" dirty="0" smtClean="0">
                <a:latin typeface="Times New Roman" pitchFamily="18" charset="0"/>
                <a:cs typeface="Times New Roman" pitchFamily="18" charset="0"/>
              </a:rPr>
              <a:t>COCOMO bir parametrik model örneğidir. Çünkü maliyet veya süre gibi bağımlı değişkenler kullanır.</a:t>
            </a:r>
          </a:p>
          <a:p>
            <a:pPr marL="0" marR="0" indent="0" algn="just" defTabSz="914400" rtl="0" eaLnBrk="1" fontAlgn="auto" latinLnBrk="0" hangingPunct="1">
              <a:lnSpc>
                <a:spcPct val="90000"/>
              </a:lnSpc>
              <a:spcBef>
                <a:spcPts val="0"/>
              </a:spcBef>
              <a:spcAft>
                <a:spcPts val="0"/>
              </a:spcAft>
              <a:buClrTx/>
              <a:buSzTx/>
              <a:buFontTx/>
              <a:buNone/>
              <a:tabLst/>
              <a:defRPr/>
            </a:pPr>
            <a:r>
              <a:rPr lang="tr-TR" sz="1200" dirty="0" smtClean="0">
                <a:latin typeface="Times New Roman" pitchFamily="18" charset="0"/>
                <a:cs typeface="Times New Roman" pitchFamily="18" charset="0"/>
              </a:rPr>
              <a:t>COCOMO ile kestirim süreci, projenin tipinin saptanması ile başlar. Proje tiplerinin nasıl sınıflandırıldığını bir sonraki slaytta göreceğiz.</a:t>
            </a:r>
            <a:endParaRPr lang="tr-TR" dirty="0" smtClean="0">
              <a:latin typeface="Times New Roman" pitchFamily="18" charset="0"/>
              <a:cs typeface="Times New Roman" pitchFamily="18" charset="0"/>
            </a:endParaRPr>
          </a:p>
        </p:txBody>
      </p:sp>
      <p:sp>
        <p:nvSpPr>
          <p:cNvPr id="4" name="3 Slayt Numarası Yer Tutucusu"/>
          <p:cNvSpPr>
            <a:spLocks noGrp="1"/>
          </p:cNvSpPr>
          <p:nvPr>
            <p:ph type="sldNum" sz="quarter" idx="5"/>
          </p:nvPr>
        </p:nvSpPr>
        <p:spPr/>
        <p:txBody>
          <a:bodyPr/>
          <a:lstStyle/>
          <a:p>
            <a:pPr>
              <a:defRPr/>
            </a:pPr>
            <a:fld id="{3727884C-BE3D-4DC4-A454-C0B9FFA7BD56}" type="slidenum">
              <a:rPr lang="tr-TR" smtClean="0"/>
              <a:pPr>
                <a:defRPr/>
              </a:pPr>
              <a:t>34</a:t>
            </a:fld>
            <a:endParaRPr lang="tr-T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273050" marR="0" lvl="0" indent="-177800" algn="just" defTabSz="914400" rtl="0" eaLnBrk="0" fontAlgn="base" latinLnBrk="0" hangingPunct="0">
              <a:lnSpc>
                <a:spcPct val="100000"/>
              </a:lnSpc>
              <a:spcBef>
                <a:spcPct val="0"/>
              </a:spcBef>
              <a:spcAft>
                <a:spcPct val="0"/>
              </a:spcAft>
              <a:buClr>
                <a:schemeClr val="accent1"/>
              </a:buClr>
              <a:buSzTx/>
              <a:buFont typeface="Arial" pitchFamily="34" charset="0"/>
              <a:buChar char="•"/>
              <a:tabLst/>
            </a:pPr>
            <a:r>
              <a:rPr kumimoji="0" lang="tr-TR" sz="1200" b="0" i="0" u="none" strike="noStrike" cap="none" normalizeH="0" baseline="0" dirty="0" smtClean="0">
                <a:ln>
                  <a:noFill/>
                </a:ln>
                <a:solidFill>
                  <a:schemeClr val="tx1"/>
                </a:solidFill>
                <a:effectLst/>
                <a:latin typeface="Times New Roman" pitchFamily="18" charset="0"/>
                <a:cs typeface="Times New Roman" pitchFamily="18" charset="0"/>
              </a:rPr>
              <a:t>Ayrık projeler; küçük boyuttaki programcı takımlarının, iyi bildikleri bir ortamda uygulamalar geliştirmesidir. İletişim problemi azdır ve elemanlar çabucak işlerini halledebilecek durumdadırlar.</a:t>
            </a:r>
          </a:p>
          <a:p>
            <a:pPr marL="273050" marR="0" lvl="0" indent="-177800" algn="just" defTabSz="914400" rtl="0" eaLnBrk="0" fontAlgn="base" latinLnBrk="0" hangingPunct="0">
              <a:lnSpc>
                <a:spcPct val="100000"/>
              </a:lnSpc>
              <a:spcBef>
                <a:spcPct val="0"/>
              </a:spcBef>
              <a:spcAft>
                <a:spcPct val="0"/>
              </a:spcAft>
              <a:buClr>
                <a:schemeClr val="accent1"/>
              </a:buClr>
              <a:buSzTx/>
              <a:tabLst/>
            </a:pPr>
            <a:endParaRPr kumimoji="0" lang="tr-TR" sz="800" b="0" i="0" u="none" strike="noStrike" cap="none" normalizeH="0" baseline="0" dirty="0" smtClean="0">
              <a:ln>
                <a:noFill/>
              </a:ln>
              <a:solidFill>
                <a:schemeClr val="tx1"/>
              </a:solidFill>
              <a:effectLst/>
              <a:latin typeface="Times New Roman" pitchFamily="18" charset="0"/>
              <a:cs typeface="Times New Roman" pitchFamily="18" charset="0"/>
            </a:endParaRPr>
          </a:p>
          <a:p>
            <a:pPr marL="273050" marR="0" lvl="0" indent="-177800" algn="just" defTabSz="914400" rtl="0" eaLnBrk="0" fontAlgn="base" latinLnBrk="0" hangingPunct="0">
              <a:lnSpc>
                <a:spcPct val="100000"/>
              </a:lnSpc>
              <a:spcBef>
                <a:spcPct val="0"/>
              </a:spcBef>
              <a:spcAft>
                <a:spcPct val="0"/>
              </a:spcAft>
              <a:buClr>
                <a:schemeClr val="accent1"/>
              </a:buClr>
              <a:buSzTx/>
              <a:buFont typeface="Arial" pitchFamily="34" charset="0"/>
              <a:buChar char="•"/>
              <a:tabLst/>
            </a:pPr>
            <a:r>
              <a:rPr kumimoji="0" lang="tr-TR" sz="1200" b="0" i="0" u="none" strike="noStrike" cap="none" normalizeH="0" baseline="0" dirty="0" smtClean="0">
                <a:ln>
                  <a:noFill/>
                </a:ln>
                <a:solidFill>
                  <a:schemeClr val="tx1"/>
                </a:solidFill>
                <a:effectLst/>
                <a:latin typeface="Times New Roman" pitchFamily="18" charset="0"/>
                <a:cs typeface="Times New Roman" pitchFamily="18" charset="0"/>
              </a:rPr>
              <a:t>Yarı ayrık projelerde ise ekipte tecrübeli ve tecrübesiz elemanlar bulunabilir. İlgili sistemler konusunda deneyimleri sınırlı olabilir ve geliştirilen sistemin her şeyini bilmeyebilirler.</a:t>
            </a:r>
          </a:p>
          <a:p>
            <a:pPr marL="273050" marR="0" lvl="0" indent="-177800" algn="just" defTabSz="914400" rtl="0" eaLnBrk="0" fontAlgn="base" latinLnBrk="0" hangingPunct="0">
              <a:lnSpc>
                <a:spcPct val="100000"/>
              </a:lnSpc>
              <a:spcBef>
                <a:spcPct val="0"/>
              </a:spcBef>
              <a:spcAft>
                <a:spcPct val="0"/>
              </a:spcAft>
              <a:buClr>
                <a:schemeClr val="accent1"/>
              </a:buClr>
              <a:buSzTx/>
              <a:tabLst/>
            </a:pPr>
            <a:endParaRPr kumimoji="0" lang="tr-TR" sz="800" b="0" i="0" u="none" strike="noStrike" cap="none" normalizeH="0" baseline="0" dirty="0" smtClean="0">
              <a:ln>
                <a:noFill/>
              </a:ln>
              <a:solidFill>
                <a:schemeClr val="tx1"/>
              </a:solidFill>
              <a:effectLst/>
              <a:latin typeface="Times New Roman" pitchFamily="18" charset="0"/>
              <a:cs typeface="Times New Roman" pitchFamily="18" charset="0"/>
            </a:endParaRPr>
          </a:p>
          <a:p>
            <a:pPr marL="273050" marR="0" lvl="0" indent="-177800" algn="just" defTabSz="914400" rtl="0" eaLnBrk="0" fontAlgn="base" latinLnBrk="0" hangingPunct="0">
              <a:lnSpc>
                <a:spcPct val="100000"/>
              </a:lnSpc>
              <a:spcBef>
                <a:spcPct val="0"/>
              </a:spcBef>
              <a:spcAft>
                <a:spcPct val="0"/>
              </a:spcAft>
              <a:buClr>
                <a:schemeClr val="accent1"/>
              </a:buClr>
              <a:buSzTx/>
              <a:buFont typeface="Arial" pitchFamily="34" charset="0"/>
              <a:buChar char="•"/>
              <a:tabLst/>
            </a:pPr>
            <a:r>
              <a:rPr kumimoji="0" lang="tr-TR" sz="12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Gömülü projelerde ise geliştirilecek yazılım, sistemin donanım, kurallar, işletim süreçleri veya yazılım gibi diğer bileşenleri ile çok kuvvetli bağlantılar oluşturur. Gereksinim değişiklikleri ile problemleri halletmek olanaksızlaşmıştır. İhtiyaç belirtiminin geçerlilik irdelemesi çok pahalıdır. Elemanların her şeyi bilme olasılığı iyice azalmıştır.</a:t>
            </a:r>
            <a:r>
              <a:rPr kumimoji="0" lang="tr-TR" sz="1200" b="0" i="0" u="none" strike="noStrike" cap="none" normalizeH="0" baseline="0" dirty="0" smtClean="0">
                <a:ln>
                  <a:noFill/>
                </a:ln>
                <a:solidFill>
                  <a:schemeClr val="tx1"/>
                </a:solidFill>
                <a:effectLst/>
                <a:latin typeface="Times New Roman" pitchFamily="18" charset="0"/>
                <a:cs typeface="Times New Roman" pitchFamily="18" charset="0"/>
              </a:rPr>
              <a:t> </a:t>
            </a:r>
          </a:p>
          <a:p>
            <a:endParaRPr lang="tr-TR" dirty="0"/>
          </a:p>
        </p:txBody>
      </p:sp>
      <p:sp>
        <p:nvSpPr>
          <p:cNvPr id="4" name="3 Slayt Numarası Yer Tutucusu"/>
          <p:cNvSpPr>
            <a:spLocks noGrp="1"/>
          </p:cNvSpPr>
          <p:nvPr>
            <p:ph type="sldNum" sz="quarter" idx="10"/>
          </p:nvPr>
        </p:nvSpPr>
        <p:spPr/>
        <p:txBody>
          <a:bodyPr/>
          <a:lstStyle/>
          <a:p>
            <a:fld id="{E49281E5-013A-4FDC-BBE5-88D0D9098083}" type="slidenum">
              <a:rPr lang="tr-TR" smtClean="0"/>
              <a:pPr/>
              <a:t>35</a:t>
            </a:fld>
            <a:endParaRPr lang="tr-T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36867" name="2 Not Yer Tutucusu"/>
          <p:cNvSpPr>
            <a:spLocks noGrp="1"/>
          </p:cNvSpPr>
          <p:nvPr>
            <p:ph type="body" idx="1"/>
          </p:nvPr>
        </p:nvSpPr>
        <p:spPr bwMode="auto">
          <a:noFill/>
        </p:spPr>
        <p:txBody>
          <a:bodyPr wrap="square" numCol="1" anchor="t" anchorCtr="0" compatLnSpc="1">
            <a:prstTxWarp prst="textNoShape">
              <a:avLst/>
            </a:prstTxWarp>
          </a:bodyPr>
          <a:lstStyle/>
          <a:p>
            <a:pPr algn="just"/>
            <a:r>
              <a:rPr lang="tr-TR" sz="1200" kern="1200" dirty="0" smtClean="0">
                <a:solidFill>
                  <a:schemeClr val="tx1"/>
                </a:solidFill>
                <a:latin typeface="Times New Roman" pitchFamily="18" charset="0"/>
                <a:ea typeface="+mn-ea"/>
                <a:cs typeface="Times New Roman" pitchFamily="18" charset="0"/>
              </a:rPr>
              <a:t>Kullanılacak ayrıntı düzeyine göre </a:t>
            </a:r>
            <a:r>
              <a:rPr lang="tr-TR" dirty="0" smtClean="0">
                <a:latin typeface="Times New Roman" pitchFamily="18" charset="0"/>
                <a:cs typeface="Times New Roman" pitchFamily="18" charset="0"/>
              </a:rPr>
              <a:t>Basit, Orta ve Detaylı olmak üzere üç</a:t>
            </a:r>
            <a:r>
              <a:rPr lang="tr-TR" baseline="0" dirty="0" smtClean="0">
                <a:latin typeface="Times New Roman" pitchFamily="18" charset="0"/>
                <a:cs typeface="Times New Roman" pitchFamily="18" charset="0"/>
              </a:rPr>
              <a:t> temel model vardır. </a:t>
            </a:r>
            <a:r>
              <a:rPr lang="tr-TR" sz="1200" dirty="0" smtClean="0">
                <a:latin typeface="Times New Roman" pitchFamily="18" charset="0"/>
                <a:cs typeface="Times New Roman" pitchFamily="18" charset="0"/>
              </a:rPr>
              <a:t>Basit COCOMO modeli, küçük-orta boy projeler için hızlı kestirim yapmak amacıyla kullanılır.</a:t>
            </a:r>
          </a:p>
          <a:p>
            <a:pPr marL="0" marR="0" indent="0" algn="just" defTabSz="914400" rtl="0" eaLnBrk="1" fontAlgn="auto" latinLnBrk="0" hangingPunct="1">
              <a:lnSpc>
                <a:spcPct val="100000"/>
              </a:lnSpc>
              <a:spcBef>
                <a:spcPts val="0"/>
              </a:spcBef>
              <a:spcAft>
                <a:spcPts val="0"/>
              </a:spcAft>
              <a:buClrTx/>
              <a:buSzTx/>
              <a:buFontTx/>
              <a:buNone/>
              <a:tabLst/>
              <a:defRPr/>
            </a:pPr>
            <a:endParaRPr lang="tr-TR" b="1" dirty="0" smtClean="0">
              <a:solidFill>
                <a:schemeClr val="accent2"/>
              </a:solidFill>
              <a:latin typeface="Times New Roman" pitchFamily="18" charset="0"/>
              <a:cs typeface="Times New Roman"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tr-TR" b="1" dirty="0" smtClean="0">
                <a:solidFill>
                  <a:schemeClr val="accent2"/>
                </a:solidFill>
                <a:latin typeface="Times New Roman" pitchFamily="18" charset="0"/>
                <a:cs typeface="Times New Roman" pitchFamily="18" charset="0"/>
              </a:rPr>
              <a:t>Avantajı:</a:t>
            </a:r>
            <a:r>
              <a:rPr lang="tr-TR" dirty="0" smtClean="0">
                <a:latin typeface="Times New Roman" pitchFamily="18" charset="0"/>
                <a:cs typeface="Times New Roman" pitchFamily="18" charset="0"/>
              </a:rPr>
              <a:t> Hesap makinesi ile kolaylıkla hesaplanabilir.</a:t>
            </a:r>
          </a:p>
          <a:p>
            <a:pPr algn="just"/>
            <a:r>
              <a:rPr lang="tr-TR" b="1" dirty="0" smtClean="0">
                <a:solidFill>
                  <a:schemeClr val="accent2"/>
                </a:solidFill>
                <a:latin typeface="Times New Roman" pitchFamily="18" charset="0"/>
                <a:cs typeface="Times New Roman" pitchFamily="18" charset="0"/>
              </a:rPr>
              <a:t>Dezavantajı:</a:t>
            </a:r>
            <a:r>
              <a:rPr lang="tr-TR" dirty="0" smtClean="0">
                <a:latin typeface="Times New Roman" pitchFamily="18" charset="0"/>
                <a:cs typeface="Times New Roman" pitchFamily="18" charset="0"/>
              </a:rPr>
              <a:t> Yazılım projesinin geliştirileceği ortam ve yazılımı geliştirecek ekibin özelliklerini dikkate almaz.</a:t>
            </a:r>
          </a:p>
          <a:p>
            <a:pPr algn="just"/>
            <a:endParaRPr lang="tr-TR" dirty="0" smtClean="0">
              <a:latin typeface="Times New Roman" pitchFamily="18" charset="0"/>
              <a:cs typeface="Times New Roman" pitchFamily="18" charset="0"/>
            </a:endParaRPr>
          </a:p>
        </p:txBody>
      </p:sp>
      <p:sp>
        <p:nvSpPr>
          <p:cNvPr id="4" name="3 Slayt Numarası Yer Tutucusu"/>
          <p:cNvSpPr>
            <a:spLocks noGrp="1"/>
          </p:cNvSpPr>
          <p:nvPr>
            <p:ph type="sldNum" sz="quarter" idx="5"/>
          </p:nvPr>
        </p:nvSpPr>
        <p:spPr/>
        <p:txBody>
          <a:bodyPr/>
          <a:lstStyle/>
          <a:p>
            <a:pPr>
              <a:defRPr/>
            </a:pPr>
            <a:fld id="{3727884C-BE3D-4DC4-A454-C0B9FFA7BD56}" type="slidenum">
              <a:rPr lang="tr-TR" smtClean="0"/>
              <a:pPr>
                <a:defRPr/>
              </a:pPr>
              <a:t>36</a:t>
            </a:fld>
            <a:endParaRPr lang="tr-T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36867" name="2 Not Yer Tutucusu"/>
          <p:cNvSpPr>
            <a:spLocks noGrp="1"/>
          </p:cNvSpPr>
          <p:nvPr>
            <p:ph type="body" idx="1"/>
          </p:nvPr>
        </p:nvSpPr>
        <p:spPr bwMode="auto">
          <a:noFill/>
        </p:spPr>
        <p:txBody>
          <a:bodyPr wrap="square" numCol="1" anchor="t" anchorCtr="0" compatLnSpc="1">
            <a:prstTxWarp prst="textNoShape">
              <a:avLst/>
            </a:prstTxWarp>
          </a:bodyPr>
          <a:lstStyle/>
          <a:p>
            <a:r>
              <a:rPr lang="tr-TR" sz="1200" kern="1200" dirty="0" smtClean="0">
                <a:solidFill>
                  <a:schemeClr val="tx1"/>
                </a:solidFill>
                <a:latin typeface="+mn-lt"/>
                <a:ea typeface="+mn-ea"/>
                <a:cs typeface="+mn-cs"/>
              </a:rPr>
              <a:t>Bu faktörler, ilgili özellik için düşük (&lt;1), nominal (1) veya yüksek (&gt;1) olarak saptanırlar. </a:t>
            </a:r>
          </a:p>
          <a:p>
            <a:r>
              <a:rPr lang="tr-TR" sz="1200" kern="1200" dirty="0" smtClean="0">
                <a:solidFill>
                  <a:schemeClr val="tx1"/>
                </a:solidFill>
                <a:latin typeface="+mn-lt"/>
                <a:ea typeface="+mn-ea"/>
                <a:cs typeface="+mn-cs"/>
              </a:rPr>
              <a:t> </a:t>
            </a:r>
          </a:p>
          <a:p>
            <a:r>
              <a:rPr lang="tr-TR" sz="1200" kern="1200" dirty="0" smtClean="0">
                <a:solidFill>
                  <a:schemeClr val="tx1"/>
                </a:solidFill>
                <a:latin typeface="+mn-lt"/>
                <a:ea typeface="+mn-ea"/>
                <a:cs typeface="+mn-cs"/>
              </a:rPr>
              <a:t>Katsayılar birbiri ile çarpıldığında Emek Ayarlama Faktörü (EAF) (</a:t>
            </a:r>
            <a:r>
              <a:rPr lang="tr-TR" sz="1200" kern="1200" dirty="0" err="1" smtClean="0">
                <a:solidFill>
                  <a:schemeClr val="tx1"/>
                </a:solidFill>
                <a:latin typeface="+mn-lt"/>
                <a:ea typeface="+mn-ea"/>
                <a:cs typeface="+mn-cs"/>
              </a:rPr>
              <a:t>Effort</a:t>
            </a:r>
            <a:r>
              <a:rPr lang="tr-TR" sz="1200" kern="1200" dirty="0" smtClean="0">
                <a:solidFill>
                  <a:schemeClr val="tx1"/>
                </a:solidFill>
                <a:latin typeface="+mn-lt"/>
                <a:ea typeface="+mn-ea"/>
                <a:cs typeface="+mn-cs"/>
              </a:rPr>
              <a:t> </a:t>
            </a:r>
            <a:r>
              <a:rPr lang="tr-TR" sz="1200" kern="1200" dirty="0" err="1" smtClean="0">
                <a:solidFill>
                  <a:schemeClr val="tx1"/>
                </a:solidFill>
                <a:latin typeface="+mn-lt"/>
                <a:ea typeface="+mn-ea"/>
                <a:cs typeface="+mn-cs"/>
              </a:rPr>
              <a:t>Adjustment</a:t>
            </a:r>
            <a:r>
              <a:rPr lang="tr-TR" sz="1200" kern="1200" dirty="0" smtClean="0">
                <a:solidFill>
                  <a:schemeClr val="tx1"/>
                </a:solidFill>
                <a:latin typeface="+mn-lt"/>
                <a:ea typeface="+mn-ea"/>
                <a:cs typeface="+mn-cs"/>
              </a:rPr>
              <a:t> </a:t>
            </a:r>
            <a:r>
              <a:rPr lang="tr-TR" sz="1200" kern="1200" dirty="0" err="1" smtClean="0">
                <a:solidFill>
                  <a:schemeClr val="tx1"/>
                </a:solidFill>
                <a:latin typeface="+mn-lt"/>
                <a:ea typeface="+mn-ea"/>
                <a:cs typeface="+mn-cs"/>
              </a:rPr>
              <a:t>Factor</a:t>
            </a:r>
            <a:r>
              <a:rPr lang="tr-TR" sz="1200" kern="1200" dirty="0" smtClean="0">
                <a:solidFill>
                  <a:schemeClr val="tx1"/>
                </a:solidFill>
                <a:latin typeface="+mn-lt"/>
                <a:ea typeface="+mn-ea"/>
                <a:cs typeface="+mn-cs"/>
              </a:rPr>
              <a:t>) bulunur. Bu katsayı 0.9 ile 1.4 arasında bir değer alır ve Tabloda</a:t>
            </a:r>
            <a:r>
              <a:rPr lang="tr-TR" sz="1200" kern="1200" baseline="0" dirty="0" smtClean="0">
                <a:solidFill>
                  <a:schemeClr val="tx1"/>
                </a:solidFill>
                <a:latin typeface="+mn-lt"/>
                <a:ea typeface="+mn-ea"/>
                <a:cs typeface="+mn-cs"/>
              </a:rPr>
              <a:t> </a:t>
            </a:r>
            <a:r>
              <a:rPr lang="tr-TR" sz="1200" kern="1200" dirty="0" smtClean="0">
                <a:solidFill>
                  <a:schemeClr val="tx1"/>
                </a:solidFill>
                <a:latin typeface="+mn-lt"/>
                <a:ea typeface="+mn-ea"/>
                <a:cs typeface="+mn-cs"/>
              </a:rPr>
              <a:t>gösterilen Orta COCOMO modeli formülleri kullanılarak emek hesaplaması sonuçlandırılır. Süre hesaplaması ise Basit COCOMO modelinde olduğu gibi yapılır. </a:t>
            </a:r>
          </a:p>
          <a:p>
            <a:endParaRPr lang="tr-TR" dirty="0" smtClean="0"/>
          </a:p>
        </p:txBody>
      </p:sp>
      <p:sp>
        <p:nvSpPr>
          <p:cNvPr id="4" name="3 Slayt Numarası Yer Tutucusu"/>
          <p:cNvSpPr>
            <a:spLocks noGrp="1"/>
          </p:cNvSpPr>
          <p:nvPr>
            <p:ph type="sldNum" sz="quarter" idx="5"/>
          </p:nvPr>
        </p:nvSpPr>
        <p:spPr/>
        <p:txBody>
          <a:bodyPr/>
          <a:lstStyle/>
          <a:p>
            <a:pPr>
              <a:defRPr/>
            </a:pPr>
            <a:fld id="{3727884C-BE3D-4DC4-A454-C0B9FFA7BD56}" type="slidenum">
              <a:rPr lang="tr-TR" smtClean="0"/>
              <a:pPr>
                <a:defRPr/>
              </a:pPr>
              <a:t>37</a:t>
            </a:fld>
            <a:endParaRPr lang="tr-T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36867" name="2 Not Yer Tutucusu"/>
          <p:cNvSpPr>
            <a:spLocks noGrp="1"/>
          </p:cNvSpPr>
          <p:nvPr>
            <p:ph type="body" idx="1"/>
          </p:nvPr>
        </p:nvSpPr>
        <p:spPr bwMode="auto">
          <a:noFill/>
        </p:spPr>
        <p:txBody>
          <a:bodyPr wrap="square" numCol="1" anchor="t" anchorCtr="0" compatLnSpc="1">
            <a:prstTxWarp prst="textNoShape">
              <a:avLst/>
            </a:prstTxWarp>
          </a:bodyPr>
          <a:lstStyle/>
          <a:p>
            <a:pPr algn="just"/>
            <a:r>
              <a:rPr lang="tr-TR" sz="1200" kern="1200" dirty="0" smtClean="0">
                <a:solidFill>
                  <a:schemeClr val="tx1"/>
                </a:solidFill>
                <a:latin typeface="Times New Roman" pitchFamily="18" charset="0"/>
                <a:ea typeface="+mn-ea"/>
                <a:cs typeface="Times New Roman" pitchFamily="18" charset="0"/>
              </a:rPr>
              <a:t>Bu modelde zamana bağlılık temel değişikliktir. Projenin farklı evrelerinde çaba yoğunluğu ve yapılacak işin karmaşıklığı değişecektir.</a:t>
            </a:r>
          </a:p>
          <a:p>
            <a:pPr algn="just"/>
            <a:endParaRPr lang="tr-TR" sz="1200" kern="1200" dirty="0" smtClean="0">
              <a:solidFill>
                <a:schemeClr val="tx1"/>
              </a:solidFill>
              <a:latin typeface="Times New Roman" pitchFamily="18" charset="0"/>
              <a:ea typeface="+mn-ea"/>
              <a:cs typeface="Times New Roman" pitchFamily="18" charset="0"/>
            </a:endParaRPr>
          </a:p>
          <a:p>
            <a:pPr algn="just">
              <a:buFont typeface="Wingdings" pitchFamily="2" charset="2"/>
              <a:buNone/>
            </a:pPr>
            <a:r>
              <a:rPr lang="tr-TR" dirty="0" smtClean="0">
                <a:latin typeface="Times New Roman" pitchFamily="18" charset="0"/>
                <a:cs typeface="Times New Roman" pitchFamily="18" charset="0"/>
              </a:rPr>
              <a:t>Detaylı</a:t>
            </a:r>
            <a:r>
              <a:rPr lang="tr-TR" baseline="0" dirty="0" smtClean="0">
                <a:latin typeface="Times New Roman" pitchFamily="18" charset="0"/>
                <a:cs typeface="Times New Roman" pitchFamily="18" charset="0"/>
              </a:rPr>
              <a:t> COCOMO modeli, basit</a:t>
            </a:r>
            <a:r>
              <a:rPr lang="tr-TR" dirty="0" smtClean="0">
                <a:latin typeface="Times New Roman" pitchFamily="18" charset="0"/>
                <a:cs typeface="Times New Roman" pitchFamily="18" charset="0"/>
              </a:rPr>
              <a:t> ve orta COCOMO modeline ek olarak iki özellik taşır. Aşama ile ilgili işgücü katsayıları: her aşama için (planlama, analiz, tasarım, geliştirme, test etme) farklı katsayılar, karmaşıklık belirler. Yazılım maliyet kestiriminde;</a:t>
            </a:r>
            <a:r>
              <a:rPr lang="tr-TR" baseline="0" dirty="0" smtClean="0">
                <a:latin typeface="Times New Roman" pitchFamily="18" charset="0"/>
                <a:cs typeface="Times New Roman" pitchFamily="18" charset="0"/>
              </a:rPr>
              <a:t> </a:t>
            </a:r>
            <a:r>
              <a:rPr lang="tr-TR" dirty="0" smtClean="0">
                <a:latin typeface="Times New Roman" pitchFamily="18" charset="0"/>
                <a:cs typeface="Times New Roman" pitchFamily="18" charset="0"/>
              </a:rPr>
              <a:t>Modül, </a:t>
            </a:r>
            <a:r>
              <a:rPr lang="tr-TR" dirty="0" err="1" smtClean="0">
                <a:latin typeface="Times New Roman" pitchFamily="18" charset="0"/>
                <a:cs typeface="Times New Roman" pitchFamily="18" charset="0"/>
              </a:rPr>
              <a:t>Altsistem</a:t>
            </a:r>
            <a:r>
              <a:rPr lang="tr-TR" dirty="0" smtClean="0">
                <a:latin typeface="Times New Roman" pitchFamily="18" charset="0"/>
                <a:cs typeface="Times New Roman" pitchFamily="18" charset="0"/>
              </a:rPr>
              <a:t>, Sistem sıra düzenini dikkate alır.</a:t>
            </a:r>
          </a:p>
          <a:p>
            <a:pPr algn="just"/>
            <a:endParaRPr lang="tr-TR" sz="1200" kern="1200" dirty="0" smtClean="0">
              <a:solidFill>
                <a:schemeClr val="tx1"/>
              </a:solidFill>
              <a:latin typeface="Times New Roman" pitchFamily="18" charset="0"/>
              <a:ea typeface="+mn-ea"/>
              <a:cs typeface="Times New Roman" pitchFamily="18" charset="0"/>
            </a:endParaRPr>
          </a:p>
          <a:p>
            <a:pPr algn="just"/>
            <a:r>
              <a:rPr lang="tr-TR" sz="1200" kern="1200" dirty="0" smtClean="0">
                <a:solidFill>
                  <a:schemeClr val="tx1"/>
                </a:solidFill>
                <a:latin typeface="Times New Roman" pitchFamily="18" charset="0"/>
                <a:ea typeface="+mn-ea"/>
                <a:cs typeface="Times New Roman" pitchFamily="18" charset="0"/>
              </a:rPr>
              <a:t>1981’de </a:t>
            </a:r>
            <a:r>
              <a:rPr lang="tr-TR" sz="1200" kern="1200" dirty="0" err="1" smtClean="0">
                <a:solidFill>
                  <a:schemeClr val="tx1"/>
                </a:solidFill>
                <a:latin typeface="Times New Roman" pitchFamily="18" charset="0"/>
                <a:ea typeface="+mn-ea"/>
                <a:cs typeface="Times New Roman" pitchFamily="18" charset="0"/>
              </a:rPr>
              <a:t>Boehm</a:t>
            </a:r>
            <a:r>
              <a:rPr lang="tr-TR" sz="1200" kern="1200" dirty="0" smtClean="0">
                <a:solidFill>
                  <a:schemeClr val="tx1"/>
                </a:solidFill>
                <a:latin typeface="Times New Roman" pitchFamily="18" charset="0"/>
                <a:ea typeface="+mn-ea"/>
                <a:cs typeface="Times New Roman" pitchFamily="18" charset="0"/>
              </a:rPr>
              <a:t> tarafından ortaya konan COCOMO modeli daha sonra geliştirilmiş ve COCOMO II adını almıştır.</a:t>
            </a:r>
            <a:endParaRPr lang="tr-TR" dirty="0" smtClean="0">
              <a:latin typeface="Times New Roman" pitchFamily="18" charset="0"/>
              <a:cs typeface="Times New Roman" pitchFamily="18" charset="0"/>
            </a:endParaRPr>
          </a:p>
        </p:txBody>
      </p:sp>
      <p:sp>
        <p:nvSpPr>
          <p:cNvPr id="4" name="3 Slayt Numarası Yer Tutucusu"/>
          <p:cNvSpPr>
            <a:spLocks noGrp="1"/>
          </p:cNvSpPr>
          <p:nvPr>
            <p:ph type="sldNum" sz="quarter" idx="5"/>
          </p:nvPr>
        </p:nvSpPr>
        <p:spPr/>
        <p:txBody>
          <a:bodyPr/>
          <a:lstStyle/>
          <a:p>
            <a:pPr>
              <a:defRPr/>
            </a:pPr>
            <a:fld id="{3727884C-BE3D-4DC4-A454-C0B9FFA7BD56}" type="slidenum">
              <a:rPr lang="tr-TR" smtClean="0"/>
              <a:pPr>
                <a:defRPr/>
              </a:pPr>
              <a:t>38</a:t>
            </a:fld>
            <a:endParaRPr lang="tr-T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lvl="1"/>
            <a:endParaRPr lang="tr-TR" sz="1200" dirty="0" smtClean="0"/>
          </a:p>
          <a:p>
            <a:pPr lvl="1"/>
            <a:endParaRPr lang="tr-TR" dirty="0"/>
          </a:p>
        </p:txBody>
      </p:sp>
      <p:sp>
        <p:nvSpPr>
          <p:cNvPr id="4" name="3 Slayt Numarası Yer Tutucusu"/>
          <p:cNvSpPr>
            <a:spLocks noGrp="1"/>
          </p:cNvSpPr>
          <p:nvPr>
            <p:ph type="sldNum" sz="quarter" idx="10"/>
          </p:nvPr>
        </p:nvSpPr>
        <p:spPr/>
        <p:txBody>
          <a:bodyPr/>
          <a:lstStyle/>
          <a:p>
            <a:fld id="{E49281E5-013A-4FDC-BBE5-88D0D9098083}" type="slidenum">
              <a:rPr lang="tr-TR" smtClean="0"/>
              <a:pPr/>
              <a:t>40</a:t>
            </a:fld>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lgn="just"/>
            <a:endParaRPr lang="tr-TR" dirty="0" smtClean="0">
              <a:latin typeface="Times New Roman" pitchFamily="18" charset="0"/>
              <a:cs typeface="Times New Roman" pitchFamily="18" charset="0"/>
            </a:endParaRPr>
          </a:p>
          <a:p>
            <a:pPr algn="just"/>
            <a:endParaRPr lang="tr-TR" dirty="0" smtClean="0">
              <a:latin typeface="Times New Roman" pitchFamily="18" charset="0"/>
              <a:cs typeface="Times New Roman" pitchFamily="18" charset="0"/>
            </a:endParaRPr>
          </a:p>
        </p:txBody>
      </p:sp>
      <p:sp>
        <p:nvSpPr>
          <p:cNvPr id="4" name="3 Slayt Numarası Yer Tutucusu"/>
          <p:cNvSpPr>
            <a:spLocks noGrp="1"/>
          </p:cNvSpPr>
          <p:nvPr>
            <p:ph type="sldNum" sz="quarter" idx="10"/>
          </p:nvPr>
        </p:nvSpPr>
        <p:spPr/>
        <p:txBody>
          <a:bodyPr/>
          <a:lstStyle/>
          <a:p>
            <a:fld id="{E49281E5-013A-4FDC-BBE5-88D0D9098083}" type="slidenum">
              <a:rPr lang="tr-TR" smtClean="0"/>
              <a:pPr/>
              <a:t>4</a:t>
            </a:fld>
            <a:endParaRPr lang="tr-T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36867" name="2 Not Yer Tutucusu"/>
          <p:cNvSpPr>
            <a:spLocks noGrp="1"/>
          </p:cNvSpPr>
          <p:nvPr>
            <p:ph type="body" idx="1"/>
          </p:nvPr>
        </p:nvSpPr>
        <p:spPr bwMode="auto">
          <a:noFill/>
        </p:spPr>
        <p:txBody>
          <a:bodyPr wrap="square" numCol="1" anchor="t" anchorCtr="0" compatLnSpc="1">
            <a:prstTxWarp prst="textNoShape">
              <a:avLst/>
            </a:prstTxWarp>
          </a:bodyPr>
          <a:lstStyle/>
          <a:p>
            <a:pPr algn="just"/>
            <a:endParaRPr lang="tr-TR" dirty="0" smtClean="0">
              <a:latin typeface="Times New Roman" pitchFamily="18" charset="0"/>
              <a:cs typeface="Times New Roman" pitchFamily="18" charset="0"/>
            </a:endParaRPr>
          </a:p>
        </p:txBody>
      </p:sp>
      <p:sp>
        <p:nvSpPr>
          <p:cNvPr id="4" name="3 Slayt Numarası Yer Tutucusu"/>
          <p:cNvSpPr>
            <a:spLocks noGrp="1"/>
          </p:cNvSpPr>
          <p:nvPr>
            <p:ph type="sldNum" sz="quarter" idx="5"/>
          </p:nvPr>
        </p:nvSpPr>
        <p:spPr/>
        <p:txBody>
          <a:bodyPr/>
          <a:lstStyle/>
          <a:p>
            <a:pPr>
              <a:defRPr/>
            </a:pPr>
            <a:fld id="{3727884C-BE3D-4DC4-A454-C0B9FFA7BD56}" type="slidenum">
              <a:rPr lang="tr-TR" smtClean="0"/>
              <a:pPr>
                <a:defRPr/>
              </a:pPr>
              <a:t>41</a:t>
            </a:fld>
            <a:endParaRPr lang="tr-T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36867" name="2 Not Yer Tutucusu"/>
          <p:cNvSpPr>
            <a:spLocks noGrp="1"/>
          </p:cNvSpPr>
          <p:nvPr>
            <p:ph type="body" idx="1"/>
          </p:nvPr>
        </p:nvSpPr>
        <p:spPr bwMode="auto">
          <a:noFill/>
        </p:spPr>
        <p:txBody>
          <a:bodyPr wrap="square" numCol="1" anchor="t" anchorCtr="0" compatLnSpc="1">
            <a:prstTxWarp prst="textNoShape">
              <a:avLst/>
            </a:prstTxWarp>
          </a:bodyPr>
          <a:lstStyle/>
          <a:p>
            <a:pPr algn="just"/>
            <a:endParaRPr lang="tr-TR" dirty="0" smtClean="0">
              <a:latin typeface="Times New Roman" pitchFamily="18" charset="0"/>
              <a:cs typeface="Times New Roman" pitchFamily="18" charset="0"/>
            </a:endParaRPr>
          </a:p>
        </p:txBody>
      </p:sp>
      <p:sp>
        <p:nvSpPr>
          <p:cNvPr id="4" name="3 Slayt Numarası Yer Tutucusu"/>
          <p:cNvSpPr>
            <a:spLocks noGrp="1"/>
          </p:cNvSpPr>
          <p:nvPr>
            <p:ph type="sldNum" sz="quarter" idx="5"/>
          </p:nvPr>
        </p:nvSpPr>
        <p:spPr/>
        <p:txBody>
          <a:bodyPr/>
          <a:lstStyle/>
          <a:p>
            <a:pPr>
              <a:defRPr/>
            </a:pPr>
            <a:fld id="{3727884C-BE3D-4DC4-A454-C0B9FFA7BD56}" type="slidenum">
              <a:rPr lang="tr-TR" smtClean="0"/>
              <a:pPr>
                <a:defRPr/>
              </a:pPr>
              <a:t>42</a:t>
            </a:fld>
            <a:endParaRPr lang="tr-T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36867" name="2 Not Yer Tutucusu"/>
          <p:cNvSpPr>
            <a:spLocks noGrp="1"/>
          </p:cNvSpPr>
          <p:nvPr>
            <p:ph type="body" idx="1"/>
          </p:nvPr>
        </p:nvSpPr>
        <p:spPr bwMode="auto">
          <a:noFill/>
        </p:spPr>
        <p:txBody>
          <a:bodyPr wrap="square" numCol="1" anchor="t" anchorCtr="0" compatLnSpc="1">
            <a:prstTxWarp prst="textNoShape">
              <a:avLst/>
            </a:prstTxWarp>
          </a:bodyPr>
          <a:lstStyle/>
          <a:p>
            <a:pPr marL="0" marR="0" lvl="1" indent="0" algn="just" defTabSz="914400" rtl="0" eaLnBrk="0" fontAlgn="base" latinLnBrk="0" hangingPunct="0">
              <a:lnSpc>
                <a:spcPct val="100000"/>
              </a:lnSpc>
              <a:spcBef>
                <a:spcPct val="30000"/>
              </a:spcBef>
              <a:spcAft>
                <a:spcPct val="0"/>
              </a:spcAft>
              <a:buClrTx/>
              <a:buSzTx/>
              <a:buFontTx/>
              <a:buNone/>
              <a:tabLst/>
              <a:defRPr/>
            </a:pPr>
            <a:r>
              <a:rPr lang="tr-TR" sz="1200" dirty="0" err="1" smtClean="0">
                <a:latin typeface="Times New Roman" pitchFamily="18" charset="0"/>
                <a:cs typeface="Times New Roman" pitchFamily="18" charset="0"/>
              </a:rPr>
              <a:t>Use</a:t>
            </a:r>
            <a:r>
              <a:rPr lang="tr-TR" sz="1200" dirty="0" smtClean="0">
                <a:latin typeface="Times New Roman" pitchFamily="18" charset="0"/>
                <a:cs typeface="Times New Roman" pitchFamily="18" charset="0"/>
              </a:rPr>
              <a:t>-</a:t>
            </a:r>
            <a:r>
              <a:rPr lang="tr-TR" sz="1200" dirty="0" err="1" smtClean="0">
                <a:latin typeface="Times New Roman" pitchFamily="18" charset="0"/>
                <a:cs typeface="Times New Roman" pitchFamily="18" charset="0"/>
              </a:rPr>
              <a:t>Case</a:t>
            </a:r>
            <a:r>
              <a:rPr lang="tr-TR" sz="1200" dirty="0" smtClean="0">
                <a:latin typeface="Times New Roman" pitchFamily="18" charset="0"/>
                <a:cs typeface="Times New Roman" pitchFamily="18" charset="0"/>
              </a:rPr>
              <a:t> diyagramları, gereksinimlerin analiz edilmesi aşamasında belirlenmiş hedef sistemin işlevsel davranışlarını incelerler. </a:t>
            </a:r>
          </a:p>
          <a:p>
            <a:pPr algn="just"/>
            <a:endParaRPr lang="tr-TR" sz="1200" kern="1200" dirty="0" smtClean="0">
              <a:solidFill>
                <a:schemeClr val="tx1"/>
              </a:solidFill>
              <a:latin typeface="Times New Roman" pitchFamily="18" charset="0"/>
              <a:ea typeface="+mn-ea"/>
              <a:cs typeface="Times New Roman" pitchFamily="18" charset="0"/>
            </a:endParaRPr>
          </a:p>
          <a:p>
            <a:pPr algn="just"/>
            <a:r>
              <a:rPr lang="tr-TR" sz="1200" kern="1200" dirty="0" err="1" smtClean="0">
                <a:solidFill>
                  <a:schemeClr val="tx1"/>
                </a:solidFill>
                <a:latin typeface="Times New Roman" pitchFamily="18" charset="0"/>
                <a:ea typeface="+mn-ea"/>
                <a:cs typeface="Times New Roman" pitchFamily="18" charset="0"/>
              </a:rPr>
              <a:t>Use</a:t>
            </a:r>
            <a:r>
              <a:rPr lang="tr-TR" sz="1200" kern="1200" dirty="0" smtClean="0">
                <a:solidFill>
                  <a:schemeClr val="tx1"/>
                </a:solidFill>
                <a:latin typeface="Times New Roman" pitchFamily="18" charset="0"/>
                <a:ea typeface="+mn-ea"/>
                <a:cs typeface="Times New Roman" pitchFamily="18" charset="0"/>
              </a:rPr>
              <a:t>-</a:t>
            </a:r>
            <a:r>
              <a:rPr lang="tr-TR" sz="1200" kern="1200" dirty="0" err="1" smtClean="0">
                <a:solidFill>
                  <a:schemeClr val="tx1"/>
                </a:solidFill>
                <a:latin typeface="Times New Roman" pitchFamily="18" charset="0"/>
                <a:ea typeface="+mn-ea"/>
                <a:cs typeface="Times New Roman" pitchFamily="18" charset="0"/>
              </a:rPr>
              <a:t>Case</a:t>
            </a:r>
            <a:r>
              <a:rPr lang="tr-TR" sz="1200" kern="1200" dirty="0" smtClean="0">
                <a:solidFill>
                  <a:schemeClr val="tx1"/>
                </a:solidFill>
                <a:latin typeface="Times New Roman" pitchFamily="18" charset="0"/>
                <a:ea typeface="+mn-ea"/>
                <a:cs typeface="Times New Roman" pitchFamily="18" charset="0"/>
              </a:rPr>
              <a:t> </a:t>
            </a:r>
            <a:r>
              <a:rPr lang="tr-TR" sz="1200" kern="1200" dirty="0" err="1" smtClean="0">
                <a:solidFill>
                  <a:schemeClr val="tx1"/>
                </a:solidFill>
                <a:latin typeface="Times New Roman" pitchFamily="18" charset="0"/>
                <a:ea typeface="+mn-ea"/>
                <a:cs typeface="Times New Roman" pitchFamily="18" charset="0"/>
              </a:rPr>
              <a:t>Points</a:t>
            </a:r>
            <a:r>
              <a:rPr lang="tr-TR" sz="1200" kern="1200" dirty="0" smtClean="0">
                <a:solidFill>
                  <a:schemeClr val="tx1"/>
                </a:solidFill>
                <a:latin typeface="Times New Roman" pitchFamily="18" charset="0"/>
                <a:ea typeface="+mn-ea"/>
                <a:cs typeface="Times New Roman" pitchFamily="18" charset="0"/>
              </a:rPr>
              <a:t>, </a:t>
            </a:r>
            <a:r>
              <a:rPr lang="tr-TR" sz="1200" kern="1200" dirty="0" err="1" smtClean="0">
                <a:solidFill>
                  <a:schemeClr val="tx1"/>
                </a:solidFill>
                <a:latin typeface="Times New Roman" pitchFamily="18" charset="0"/>
                <a:ea typeface="+mn-ea"/>
                <a:cs typeface="Times New Roman" pitchFamily="18" charset="0"/>
              </a:rPr>
              <a:t>use</a:t>
            </a:r>
            <a:r>
              <a:rPr lang="tr-TR" sz="1200" kern="1200" dirty="0" smtClean="0">
                <a:solidFill>
                  <a:schemeClr val="tx1"/>
                </a:solidFill>
                <a:latin typeface="Times New Roman" pitchFamily="18" charset="0"/>
                <a:ea typeface="+mn-ea"/>
                <a:cs typeface="Times New Roman" pitchFamily="18" charset="0"/>
              </a:rPr>
              <a:t>-</a:t>
            </a:r>
            <a:r>
              <a:rPr lang="tr-TR" sz="1200" kern="1200" dirty="0" err="1" smtClean="0">
                <a:solidFill>
                  <a:schemeClr val="tx1"/>
                </a:solidFill>
                <a:latin typeface="Times New Roman" pitchFamily="18" charset="0"/>
                <a:ea typeface="+mn-ea"/>
                <a:cs typeface="Times New Roman" pitchFamily="18" charset="0"/>
              </a:rPr>
              <a:t>case</a:t>
            </a:r>
            <a:r>
              <a:rPr lang="tr-TR" sz="1200" kern="1200" baseline="0" dirty="0" smtClean="0">
                <a:solidFill>
                  <a:schemeClr val="tx1"/>
                </a:solidFill>
                <a:latin typeface="Times New Roman" pitchFamily="18" charset="0"/>
                <a:ea typeface="+mn-ea"/>
                <a:cs typeface="Times New Roman" pitchFamily="18" charset="0"/>
              </a:rPr>
              <a:t> </a:t>
            </a:r>
            <a:r>
              <a:rPr lang="tr-TR" sz="1200" kern="1200" dirty="0" smtClean="0">
                <a:solidFill>
                  <a:schemeClr val="tx1"/>
                </a:solidFill>
                <a:latin typeface="Times New Roman" pitchFamily="18" charset="0"/>
                <a:ea typeface="+mn-ea"/>
                <a:cs typeface="Times New Roman" pitchFamily="18" charset="0"/>
              </a:rPr>
              <a:t>sayısına dayanan bir yazılım emek kestirim metodudur ve ilk olarak 1993 yılında </a:t>
            </a:r>
            <a:r>
              <a:rPr lang="tr-TR" sz="1200" kern="1200" dirty="0" err="1" smtClean="0">
                <a:solidFill>
                  <a:schemeClr val="tx1"/>
                </a:solidFill>
                <a:latin typeface="Times New Roman" pitchFamily="18" charset="0"/>
                <a:ea typeface="+mn-ea"/>
                <a:cs typeface="Times New Roman" pitchFamily="18" charset="0"/>
              </a:rPr>
              <a:t>Gustav</a:t>
            </a:r>
            <a:r>
              <a:rPr lang="tr-TR" sz="1200" kern="1200" dirty="0" smtClean="0">
                <a:solidFill>
                  <a:schemeClr val="tx1"/>
                </a:solidFill>
                <a:latin typeface="Times New Roman" pitchFamily="18" charset="0"/>
                <a:ea typeface="+mn-ea"/>
                <a:cs typeface="Times New Roman" pitchFamily="18" charset="0"/>
              </a:rPr>
              <a:t> </a:t>
            </a:r>
            <a:r>
              <a:rPr lang="tr-TR" sz="1200" kern="1200" dirty="0" err="1" smtClean="0">
                <a:solidFill>
                  <a:schemeClr val="tx1"/>
                </a:solidFill>
                <a:latin typeface="Times New Roman" pitchFamily="18" charset="0"/>
                <a:ea typeface="+mn-ea"/>
                <a:cs typeface="Times New Roman" pitchFamily="18" charset="0"/>
              </a:rPr>
              <a:t>Karner</a:t>
            </a:r>
            <a:r>
              <a:rPr lang="tr-TR" sz="1200" kern="1200" dirty="0" smtClean="0">
                <a:solidFill>
                  <a:schemeClr val="tx1"/>
                </a:solidFill>
                <a:latin typeface="Times New Roman" pitchFamily="18" charset="0"/>
                <a:ea typeface="+mn-ea"/>
                <a:cs typeface="Times New Roman" pitchFamily="18" charset="0"/>
              </a:rPr>
              <a:t> tarafından geliştirilmiştir.</a:t>
            </a:r>
          </a:p>
          <a:p>
            <a:pPr algn="just"/>
            <a:r>
              <a:rPr lang="tr-TR" sz="1200" kern="1200" dirty="0" smtClean="0">
                <a:solidFill>
                  <a:schemeClr val="tx1"/>
                </a:solidFill>
                <a:latin typeface="Times New Roman" pitchFamily="18" charset="0"/>
                <a:ea typeface="+mn-ea"/>
                <a:cs typeface="Times New Roman" pitchFamily="18" charset="0"/>
              </a:rPr>
              <a:t>Bu yöntem İşlev Puanı Analizi (</a:t>
            </a:r>
            <a:r>
              <a:rPr lang="tr-TR" sz="1200" kern="1200" dirty="0" err="1" smtClean="0">
                <a:solidFill>
                  <a:schemeClr val="tx1"/>
                </a:solidFill>
                <a:latin typeface="Times New Roman" pitchFamily="18" charset="0"/>
                <a:ea typeface="+mn-ea"/>
                <a:cs typeface="Times New Roman" pitchFamily="18" charset="0"/>
              </a:rPr>
              <a:t>Function</a:t>
            </a:r>
            <a:r>
              <a:rPr lang="tr-TR" sz="1200" kern="1200" dirty="0" smtClean="0">
                <a:solidFill>
                  <a:schemeClr val="tx1"/>
                </a:solidFill>
                <a:latin typeface="Times New Roman" pitchFamily="18" charset="0"/>
                <a:ea typeface="+mn-ea"/>
                <a:cs typeface="Times New Roman" pitchFamily="18" charset="0"/>
              </a:rPr>
              <a:t> </a:t>
            </a:r>
            <a:r>
              <a:rPr lang="tr-TR" sz="1200" kern="1200" dirty="0" err="1" smtClean="0">
                <a:solidFill>
                  <a:schemeClr val="tx1"/>
                </a:solidFill>
                <a:latin typeface="Times New Roman" pitchFamily="18" charset="0"/>
                <a:ea typeface="+mn-ea"/>
                <a:cs typeface="Times New Roman" pitchFamily="18" charset="0"/>
              </a:rPr>
              <a:t>Point</a:t>
            </a:r>
            <a:r>
              <a:rPr lang="tr-TR" sz="1200" kern="1200" dirty="0" smtClean="0">
                <a:solidFill>
                  <a:schemeClr val="tx1"/>
                </a:solidFill>
                <a:latin typeface="Times New Roman" pitchFamily="18" charset="0"/>
                <a:ea typeface="+mn-ea"/>
                <a:cs typeface="Times New Roman" pitchFamily="18" charset="0"/>
              </a:rPr>
              <a:t> </a:t>
            </a:r>
            <a:r>
              <a:rPr lang="tr-TR" sz="1200" kern="1200" dirty="0" err="1" smtClean="0">
                <a:solidFill>
                  <a:schemeClr val="tx1"/>
                </a:solidFill>
                <a:latin typeface="Times New Roman" pitchFamily="18" charset="0"/>
                <a:ea typeface="+mn-ea"/>
                <a:cs typeface="Times New Roman" pitchFamily="18" charset="0"/>
              </a:rPr>
              <a:t>Analysis</a:t>
            </a:r>
            <a:r>
              <a:rPr lang="tr-TR" sz="1200" kern="1200" dirty="0" smtClean="0">
                <a:solidFill>
                  <a:schemeClr val="tx1"/>
                </a:solidFill>
                <a:latin typeface="Times New Roman" pitchFamily="18" charset="0"/>
                <a:ea typeface="+mn-ea"/>
                <a:cs typeface="Times New Roman" pitchFamily="18" charset="0"/>
              </a:rPr>
              <a:t>) ve Mark II İşlev Puanı Analizi (</a:t>
            </a:r>
            <a:r>
              <a:rPr lang="tr-TR" sz="1200" kern="1200" dirty="0" err="1" smtClean="0">
                <a:solidFill>
                  <a:schemeClr val="tx1"/>
                </a:solidFill>
                <a:latin typeface="Times New Roman" pitchFamily="18" charset="0"/>
                <a:ea typeface="+mn-ea"/>
                <a:cs typeface="Times New Roman" pitchFamily="18" charset="0"/>
              </a:rPr>
              <a:t>Mk</a:t>
            </a:r>
            <a:r>
              <a:rPr lang="tr-TR" sz="1200" kern="1200" dirty="0" smtClean="0">
                <a:solidFill>
                  <a:schemeClr val="tx1"/>
                </a:solidFill>
                <a:latin typeface="Times New Roman" pitchFamily="18" charset="0"/>
                <a:ea typeface="+mn-ea"/>
                <a:cs typeface="Times New Roman" pitchFamily="18" charset="0"/>
              </a:rPr>
              <a:t> II </a:t>
            </a:r>
            <a:r>
              <a:rPr lang="tr-TR" sz="1200" kern="1200" dirty="0" err="1" smtClean="0">
                <a:solidFill>
                  <a:schemeClr val="tx1"/>
                </a:solidFill>
                <a:latin typeface="Times New Roman" pitchFamily="18" charset="0"/>
                <a:ea typeface="+mn-ea"/>
                <a:cs typeface="Times New Roman" pitchFamily="18" charset="0"/>
              </a:rPr>
              <a:t>Function</a:t>
            </a:r>
            <a:r>
              <a:rPr lang="tr-TR" sz="1200" kern="1200" dirty="0" smtClean="0">
                <a:solidFill>
                  <a:schemeClr val="tx1"/>
                </a:solidFill>
                <a:latin typeface="Times New Roman" pitchFamily="18" charset="0"/>
                <a:ea typeface="+mn-ea"/>
                <a:cs typeface="Times New Roman" pitchFamily="18" charset="0"/>
              </a:rPr>
              <a:t> </a:t>
            </a:r>
            <a:r>
              <a:rPr lang="tr-TR" sz="1200" kern="1200" dirty="0" err="1" smtClean="0">
                <a:solidFill>
                  <a:schemeClr val="tx1"/>
                </a:solidFill>
                <a:latin typeface="Times New Roman" pitchFamily="18" charset="0"/>
                <a:ea typeface="+mn-ea"/>
                <a:cs typeface="Times New Roman" pitchFamily="18" charset="0"/>
              </a:rPr>
              <a:t>Point</a:t>
            </a:r>
            <a:r>
              <a:rPr lang="tr-TR" sz="1200" kern="1200" dirty="0" smtClean="0">
                <a:solidFill>
                  <a:schemeClr val="tx1"/>
                </a:solidFill>
                <a:latin typeface="Times New Roman" pitchFamily="18" charset="0"/>
                <a:ea typeface="+mn-ea"/>
                <a:cs typeface="Times New Roman" pitchFamily="18" charset="0"/>
              </a:rPr>
              <a:t> </a:t>
            </a:r>
            <a:r>
              <a:rPr lang="tr-TR" sz="1200" kern="1200" dirty="0" err="1" smtClean="0">
                <a:solidFill>
                  <a:schemeClr val="tx1"/>
                </a:solidFill>
                <a:latin typeface="Times New Roman" pitchFamily="18" charset="0"/>
                <a:ea typeface="+mn-ea"/>
                <a:cs typeface="Times New Roman" pitchFamily="18" charset="0"/>
              </a:rPr>
              <a:t>Analysis</a:t>
            </a:r>
            <a:r>
              <a:rPr lang="tr-TR" sz="1200" kern="1200" dirty="0" smtClean="0">
                <a:solidFill>
                  <a:schemeClr val="tx1"/>
                </a:solidFill>
                <a:latin typeface="Times New Roman" pitchFamily="18" charset="0"/>
                <a:ea typeface="+mn-ea"/>
                <a:cs typeface="Times New Roman" pitchFamily="18" charset="0"/>
              </a:rPr>
              <a:t>)’</a:t>
            </a:r>
            <a:r>
              <a:rPr lang="tr-TR" sz="1200" kern="1200" dirty="0" err="1" smtClean="0">
                <a:solidFill>
                  <a:schemeClr val="tx1"/>
                </a:solidFill>
                <a:latin typeface="Times New Roman" pitchFamily="18" charset="0"/>
                <a:ea typeface="+mn-ea"/>
                <a:cs typeface="Times New Roman" pitchFamily="18" charset="0"/>
              </a:rPr>
              <a:t>nin</a:t>
            </a:r>
            <a:r>
              <a:rPr lang="tr-TR" sz="1200" kern="1200" dirty="0" smtClean="0">
                <a:solidFill>
                  <a:schemeClr val="tx1"/>
                </a:solidFill>
                <a:latin typeface="Times New Roman" pitchFamily="18" charset="0"/>
                <a:ea typeface="+mn-ea"/>
                <a:cs typeface="Times New Roman" pitchFamily="18" charset="0"/>
              </a:rPr>
              <a:t> bir uzantısıdır ve bu yöntemler gibi aynı felsefeyi temel almaktadır. Nesneye-tabanlı yazılım üretiminde, </a:t>
            </a:r>
            <a:r>
              <a:rPr lang="tr-TR" sz="1200" kern="1200" dirty="0" err="1" smtClean="0">
                <a:solidFill>
                  <a:schemeClr val="tx1"/>
                </a:solidFill>
                <a:latin typeface="Times New Roman" pitchFamily="18" charset="0"/>
                <a:ea typeface="+mn-ea"/>
                <a:cs typeface="Times New Roman" pitchFamily="18" charset="0"/>
              </a:rPr>
              <a:t>use</a:t>
            </a:r>
            <a:r>
              <a:rPr lang="tr-TR" sz="1200" kern="1200" dirty="0" smtClean="0">
                <a:solidFill>
                  <a:schemeClr val="tx1"/>
                </a:solidFill>
                <a:latin typeface="Times New Roman" pitchFamily="18" charset="0"/>
                <a:ea typeface="+mn-ea"/>
                <a:cs typeface="Times New Roman" pitchFamily="18" charset="0"/>
              </a:rPr>
              <a:t>-</a:t>
            </a:r>
            <a:r>
              <a:rPr lang="tr-TR" sz="1200" kern="1200" dirty="0" err="1" smtClean="0">
                <a:solidFill>
                  <a:schemeClr val="tx1"/>
                </a:solidFill>
                <a:latin typeface="Times New Roman" pitchFamily="18" charset="0"/>
                <a:ea typeface="+mn-ea"/>
                <a:cs typeface="Times New Roman" pitchFamily="18" charset="0"/>
              </a:rPr>
              <a:t>case’ler</a:t>
            </a:r>
            <a:r>
              <a:rPr lang="tr-TR" sz="1200" kern="1200" dirty="0" smtClean="0">
                <a:solidFill>
                  <a:schemeClr val="tx1"/>
                </a:solidFill>
                <a:latin typeface="Times New Roman" pitchFamily="18" charset="0"/>
                <a:ea typeface="+mn-ea"/>
                <a:cs typeface="Times New Roman" pitchFamily="18" charset="0"/>
              </a:rPr>
              <a:t> işlevsel gereksinimleri tanımlar. </a:t>
            </a:r>
          </a:p>
          <a:p>
            <a:pPr algn="just"/>
            <a:endParaRPr lang="tr-TR" sz="1200" kern="1200" dirty="0" smtClean="0">
              <a:solidFill>
                <a:schemeClr val="tx1"/>
              </a:solidFill>
              <a:latin typeface="Times New Roman" pitchFamily="18" charset="0"/>
              <a:ea typeface="+mn-ea"/>
              <a:cs typeface="Times New Roman" pitchFamily="18" charset="0"/>
            </a:endParaRPr>
          </a:p>
          <a:p>
            <a:pPr algn="just"/>
            <a:r>
              <a:rPr lang="tr-TR" sz="1200" kern="1200" dirty="0" err="1" smtClean="0">
                <a:solidFill>
                  <a:schemeClr val="tx1"/>
                </a:solidFill>
                <a:latin typeface="Times New Roman" pitchFamily="18" charset="0"/>
                <a:ea typeface="+mn-ea"/>
                <a:cs typeface="Times New Roman" pitchFamily="18" charset="0"/>
              </a:rPr>
              <a:t>Use</a:t>
            </a:r>
            <a:r>
              <a:rPr lang="tr-TR" sz="1200" kern="1200" dirty="0" smtClean="0">
                <a:solidFill>
                  <a:schemeClr val="tx1"/>
                </a:solidFill>
                <a:latin typeface="Times New Roman" pitchFamily="18" charset="0"/>
                <a:ea typeface="+mn-ea"/>
                <a:cs typeface="Times New Roman" pitchFamily="18" charset="0"/>
              </a:rPr>
              <a:t>-</a:t>
            </a:r>
            <a:r>
              <a:rPr lang="tr-TR" sz="1200" kern="1200" dirty="0" err="1" smtClean="0">
                <a:solidFill>
                  <a:schemeClr val="tx1"/>
                </a:solidFill>
                <a:latin typeface="Times New Roman" pitchFamily="18" charset="0"/>
                <a:ea typeface="+mn-ea"/>
                <a:cs typeface="Times New Roman" pitchFamily="18" charset="0"/>
              </a:rPr>
              <a:t>Case</a:t>
            </a:r>
            <a:r>
              <a:rPr lang="tr-TR" sz="1200" kern="1200" dirty="0" smtClean="0">
                <a:solidFill>
                  <a:schemeClr val="tx1"/>
                </a:solidFill>
                <a:latin typeface="Times New Roman" pitchFamily="18" charset="0"/>
                <a:ea typeface="+mn-ea"/>
                <a:cs typeface="Times New Roman" pitchFamily="18" charset="0"/>
              </a:rPr>
              <a:t> </a:t>
            </a:r>
            <a:r>
              <a:rPr lang="tr-TR" sz="1200" kern="1200" dirty="0" err="1" smtClean="0">
                <a:solidFill>
                  <a:schemeClr val="tx1"/>
                </a:solidFill>
                <a:latin typeface="Times New Roman" pitchFamily="18" charset="0"/>
                <a:ea typeface="+mn-ea"/>
                <a:cs typeface="Times New Roman" pitchFamily="18" charset="0"/>
              </a:rPr>
              <a:t>Points</a:t>
            </a:r>
            <a:r>
              <a:rPr lang="tr-TR" sz="1200" kern="1200" dirty="0" smtClean="0">
                <a:solidFill>
                  <a:schemeClr val="tx1"/>
                </a:solidFill>
                <a:latin typeface="Times New Roman" pitchFamily="18" charset="0"/>
                <a:ea typeface="+mn-ea"/>
                <a:cs typeface="Times New Roman" pitchFamily="18" charset="0"/>
              </a:rPr>
              <a:t> ile, </a:t>
            </a:r>
            <a:r>
              <a:rPr lang="tr-TR" sz="1200" kern="1200" dirty="0" err="1" smtClean="0">
                <a:solidFill>
                  <a:schemeClr val="tx1"/>
                </a:solidFill>
                <a:latin typeface="Times New Roman" pitchFamily="18" charset="0"/>
                <a:ea typeface="+mn-ea"/>
                <a:cs typeface="Times New Roman" pitchFamily="18" charset="0"/>
              </a:rPr>
              <a:t>use</a:t>
            </a:r>
            <a:r>
              <a:rPr lang="tr-TR" sz="1200" kern="1200" dirty="0" smtClean="0">
                <a:solidFill>
                  <a:schemeClr val="tx1"/>
                </a:solidFill>
                <a:latin typeface="Times New Roman" pitchFamily="18" charset="0"/>
                <a:ea typeface="+mn-ea"/>
                <a:cs typeface="Times New Roman" pitchFamily="18" charset="0"/>
              </a:rPr>
              <a:t>-</a:t>
            </a:r>
            <a:r>
              <a:rPr lang="tr-TR" sz="1200" kern="1200" dirty="0" err="1" smtClean="0">
                <a:solidFill>
                  <a:schemeClr val="tx1"/>
                </a:solidFill>
                <a:latin typeface="Times New Roman" pitchFamily="18" charset="0"/>
                <a:ea typeface="+mn-ea"/>
                <a:cs typeface="Times New Roman" pitchFamily="18" charset="0"/>
              </a:rPr>
              <a:t>case’lerin</a:t>
            </a:r>
            <a:r>
              <a:rPr lang="tr-TR" sz="1200" kern="1200" dirty="0" smtClean="0">
                <a:solidFill>
                  <a:schemeClr val="tx1"/>
                </a:solidFill>
                <a:latin typeface="Times New Roman" pitchFamily="18" charset="0"/>
                <a:ea typeface="+mn-ea"/>
                <a:cs typeface="Times New Roman" pitchFamily="18" charset="0"/>
              </a:rPr>
              <a:t> aktörleri, senaryoları ile birçok teknik ve çevresel </a:t>
            </a:r>
            <a:r>
              <a:rPr lang="tr-TR" sz="1200" kern="1200" dirty="0" err="1" smtClean="0">
                <a:solidFill>
                  <a:schemeClr val="tx1"/>
                </a:solidFill>
                <a:latin typeface="Times New Roman" pitchFamily="18" charset="0"/>
                <a:ea typeface="+mn-ea"/>
                <a:cs typeface="Times New Roman" pitchFamily="18" charset="0"/>
              </a:rPr>
              <a:t>faktörlerü</a:t>
            </a:r>
            <a:r>
              <a:rPr lang="tr-TR" sz="1200" kern="1200" dirty="0" smtClean="0">
                <a:solidFill>
                  <a:schemeClr val="tx1"/>
                </a:solidFill>
                <a:latin typeface="Times New Roman" pitchFamily="18" charset="0"/>
                <a:ea typeface="+mn-ea"/>
                <a:cs typeface="Times New Roman" pitchFamily="18" charset="0"/>
              </a:rPr>
              <a:t> analiz ederek, emek</a:t>
            </a:r>
            <a:r>
              <a:rPr lang="tr-TR" sz="1200" kern="1200" baseline="0" dirty="0" smtClean="0">
                <a:solidFill>
                  <a:schemeClr val="tx1"/>
                </a:solidFill>
                <a:latin typeface="Times New Roman" pitchFamily="18" charset="0"/>
                <a:ea typeface="+mn-ea"/>
                <a:cs typeface="Times New Roman" pitchFamily="18" charset="0"/>
              </a:rPr>
              <a:t> kestirimi için bir büyüklük tahmini oluşturmuş oluyoruz.</a:t>
            </a:r>
            <a:endParaRPr lang="tr-TR" sz="1200" dirty="0" smtClean="0">
              <a:latin typeface="Times New Roman" pitchFamily="18" charset="0"/>
              <a:cs typeface="Times New Roman" pitchFamily="18" charset="0"/>
            </a:endParaRPr>
          </a:p>
        </p:txBody>
      </p:sp>
      <p:sp>
        <p:nvSpPr>
          <p:cNvPr id="4" name="3 Slayt Numarası Yer Tutucusu"/>
          <p:cNvSpPr>
            <a:spLocks noGrp="1"/>
          </p:cNvSpPr>
          <p:nvPr>
            <p:ph type="sldNum" sz="quarter" idx="5"/>
          </p:nvPr>
        </p:nvSpPr>
        <p:spPr/>
        <p:txBody>
          <a:bodyPr/>
          <a:lstStyle/>
          <a:p>
            <a:pPr>
              <a:defRPr/>
            </a:pPr>
            <a:fld id="{3727884C-BE3D-4DC4-A454-C0B9FFA7BD56}" type="slidenum">
              <a:rPr lang="tr-TR" smtClean="0"/>
              <a:pPr>
                <a:defRPr/>
              </a:pPr>
              <a:t>43</a:t>
            </a:fld>
            <a:endParaRPr lang="tr-T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36867" name="2 Not Yer Tutucusu"/>
          <p:cNvSpPr>
            <a:spLocks noGrp="1"/>
          </p:cNvSpPr>
          <p:nvPr>
            <p:ph type="body" idx="1"/>
          </p:nvPr>
        </p:nvSpPr>
        <p:spPr bwMode="auto">
          <a:noFill/>
        </p:spPr>
        <p:txBody>
          <a:bodyPr wrap="square" numCol="1" anchor="t" anchorCtr="0" compatLnSpc="1">
            <a:prstTxWarp prst="textNoShape">
              <a:avLst/>
            </a:prstTxWarp>
          </a:bodyPr>
          <a:lstStyle/>
          <a:p>
            <a:pPr marL="0" marR="0" lvl="1" indent="0" algn="just" defTabSz="914400" rtl="0" eaLnBrk="0" fontAlgn="base" latinLnBrk="0" hangingPunct="0">
              <a:lnSpc>
                <a:spcPct val="100000"/>
              </a:lnSpc>
              <a:spcBef>
                <a:spcPct val="30000"/>
              </a:spcBef>
              <a:spcAft>
                <a:spcPct val="0"/>
              </a:spcAft>
              <a:buClrTx/>
              <a:buSzTx/>
              <a:buFontTx/>
              <a:buNone/>
              <a:tabLst/>
              <a:defRPr/>
            </a:pPr>
            <a:r>
              <a:rPr lang="tr-TR" sz="1200" kern="1200" dirty="0" err="1" smtClean="0">
                <a:solidFill>
                  <a:schemeClr val="tx1"/>
                </a:solidFill>
                <a:latin typeface="Times New Roman" pitchFamily="18" charset="0"/>
                <a:ea typeface="+mn-ea"/>
                <a:cs typeface="Times New Roman" pitchFamily="18" charset="0"/>
              </a:rPr>
              <a:t>Use</a:t>
            </a:r>
            <a:r>
              <a:rPr lang="tr-TR" sz="1200" kern="1200" dirty="0" smtClean="0">
                <a:solidFill>
                  <a:schemeClr val="tx1"/>
                </a:solidFill>
                <a:latin typeface="Times New Roman" pitchFamily="18" charset="0"/>
                <a:ea typeface="+mn-ea"/>
                <a:cs typeface="Times New Roman" pitchFamily="18" charset="0"/>
              </a:rPr>
              <a:t>-</a:t>
            </a:r>
            <a:r>
              <a:rPr lang="tr-TR" sz="1200" kern="1200" dirty="0" err="1" smtClean="0">
                <a:solidFill>
                  <a:schemeClr val="tx1"/>
                </a:solidFill>
                <a:latin typeface="Times New Roman" pitchFamily="18" charset="0"/>
                <a:ea typeface="+mn-ea"/>
                <a:cs typeface="Times New Roman" pitchFamily="18" charset="0"/>
              </a:rPr>
              <a:t>case</a:t>
            </a:r>
            <a:r>
              <a:rPr lang="tr-TR" sz="1200" kern="1200" dirty="0" smtClean="0">
                <a:solidFill>
                  <a:schemeClr val="tx1"/>
                </a:solidFill>
                <a:latin typeface="Times New Roman" pitchFamily="18" charset="0"/>
                <a:ea typeface="+mn-ea"/>
                <a:cs typeface="Times New Roman" pitchFamily="18" charset="0"/>
              </a:rPr>
              <a:t> puanı, sistemin </a:t>
            </a:r>
            <a:r>
              <a:rPr lang="tr-TR" sz="1200" kern="1200" dirty="0" err="1" smtClean="0">
                <a:solidFill>
                  <a:schemeClr val="tx1"/>
                </a:solidFill>
                <a:latin typeface="Times New Roman" pitchFamily="18" charset="0"/>
                <a:ea typeface="+mn-ea"/>
                <a:cs typeface="Times New Roman" pitchFamily="18" charset="0"/>
              </a:rPr>
              <a:t>use</a:t>
            </a:r>
            <a:r>
              <a:rPr lang="tr-TR" sz="1200" kern="1200" dirty="0" smtClean="0">
                <a:solidFill>
                  <a:schemeClr val="tx1"/>
                </a:solidFill>
                <a:latin typeface="Times New Roman" pitchFamily="18" charset="0"/>
                <a:ea typeface="+mn-ea"/>
                <a:cs typeface="Times New Roman" pitchFamily="18" charset="0"/>
              </a:rPr>
              <a:t>-</a:t>
            </a:r>
            <a:r>
              <a:rPr lang="tr-TR" sz="1200" kern="1200" dirty="0" err="1" smtClean="0">
                <a:solidFill>
                  <a:schemeClr val="tx1"/>
                </a:solidFill>
                <a:latin typeface="Times New Roman" pitchFamily="18" charset="0"/>
                <a:ea typeface="+mn-ea"/>
                <a:cs typeface="Times New Roman" pitchFamily="18" charset="0"/>
              </a:rPr>
              <a:t>case</a:t>
            </a:r>
            <a:r>
              <a:rPr lang="tr-TR" sz="1200" kern="1200" dirty="0" smtClean="0">
                <a:solidFill>
                  <a:schemeClr val="tx1"/>
                </a:solidFill>
                <a:latin typeface="Times New Roman" pitchFamily="18" charset="0"/>
                <a:ea typeface="+mn-ea"/>
                <a:cs typeface="Times New Roman" pitchFamily="18" charset="0"/>
              </a:rPr>
              <a:t> analizinden sayılabilir. İlk adım, aktörleri basit, orta ve karmaşık tipte sınıflandırmaktır. </a:t>
            </a:r>
          </a:p>
          <a:p>
            <a:pPr marL="0" marR="0" lvl="1" indent="0" algn="just" defTabSz="914400" rtl="0" eaLnBrk="0" fontAlgn="base" latinLnBrk="0" hangingPunct="0">
              <a:lnSpc>
                <a:spcPct val="100000"/>
              </a:lnSpc>
              <a:spcBef>
                <a:spcPct val="30000"/>
              </a:spcBef>
              <a:spcAft>
                <a:spcPct val="0"/>
              </a:spcAft>
              <a:buClrTx/>
              <a:buSzTx/>
              <a:buFontTx/>
              <a:buNone/>
              <a:tabLst/>
              <a:defRPr/>
            </a:pPr>
            <a:endParaRPr lang="tr-TR" sz="1200" kern="1200" dirty="0" smtClean="0">
              <a:solidFill>
                <a:schemeClr val="tx1"/>
              </a:solidFill>
              <a:latin typeface="Times New Roman" pitchFamily="18" charset="0"/>
              <a:ea typeface="+mn-ea"/>
              <a:cs typeface="Times New Roman" pitchFamily="18" charset="0"/>
            </a:endParaRPr>
          </a:p>
          <a:p>
            <a:pPr marL="0" marR="0" lvl="1" indent="0" algn="just" defTabSz="914400" rtl="0" eaLnBrk="0" fontAlgn="base" latinLnBrk="0" hangingPunct="0">
              <a:lnSpc>
                <a:spcPct val="100000"/>
              </a:lnSpc>
              <a:spcBef>
                <a:spcPct val="30000"/>
              </a:spcBef>
              <a:spcAft>
                <a:spcPct val="0"/>
              </a:spcAft>
              <a:buClrTx/>
              <a:buSzTx/>
              <a:buFontTx/>
              <a:buNone/>
              <a:tabLst/>
              <a:defRPr/>
            </a:pPr>
            <a:r>
              <a:rPr lang="tr-TR" sz="1200" kern="1200" dirty="0" smtClean="0">
                <a:solidFill>
                  <a:schemeClr val="tx1"/>
                </a:solidFill>
                <a:latin typeface="Times New Roman" pitchFamily="18" charset="0"/>
                <a:ea typeface="+mn-ea"/>
                <a:cs typeface="Times New Roman" pitchFamily="18" charset="0"/>
              </a:rPr>
              <a:t>Basit tipte bir aktör, tanımlı bir Uygulama Programı </a:t>
            </a:r>
            <a:r>
              <a:rPr lang="tr-TR" sz="1200" kern="1200" dirty="0" err="1" smtClean="0">
                <a:solidFill>
                  <a:schemeClr val="tx1"/>
                </a:solidFill>
                <a:latin typeface="Times New Roman" pitchFamily="18" charset="0"/>
                <a:ea typeface="+mn-ea"/>
                <a:cs typeface="Times New Roman" pitchFamily="18" charset="0"/>
              </a:rPr>
              <a:t>Arayüzüne</a:t>
            </a:r>
            <a:r>
              <a:rPr lang="tr-TR" sz="1200" kern="1200" dirty="0" smtClean="0">
                <a:solidFill>
                  <a:schemeClr val="tx1"/>
                </a:solidFill>
                <a:latin typeface="Times New Roman" pitchFamily="18" charset="0"/>
                <a:ea typeface="+mn-ea"/>
                <a:cs typeface="Times New Roman" pitchFamily="18" charset="0"/>
              </a:rPr>
              <a:t> (</a:t>
            </a:r>
            <a:r>
              <a:rPr lang="en-US" sz="1200" kern="1200" dirty="0" smtClean="0">
                <a:solidFill>
                  <a:schemeClr val="tx1"/>
                </a:solidFill>
                <a:latin typeface="Times New Roman" pitchFamily="18" charset="0"/>
                <a:ea typeface="+mn-ea"/>
                <a:cs typeface="Times New Roman" pitchFamily="18" charset="0"/>
              </a:rPr>
              <a:t>Application Programming Interface</a:t>
            </a:r>
            <a:r>
              <a:rPr lang="tr-TR" sz="1200" kern="1200" dirty="0" smtClean="0">
                <a:solidFill>
                  <a:schemeClr val="tx1"/>
                </a:solidFill>
                <a:latin typeface="Times New Roman" pitchFamily="18" charset="0"/>
                <a:ea typeface="+mn-ea"/>
                <a:cs typeface="Times New Roman" pitchFamily="18" charset="0"/>
              </a:rPr>
              <a:t> - API) sahip başka bir sistemi temsil eder. </a:t>
            </a:r>
          </a:p>
          <a:p>
            <a:pPr marL="0" marR="0" lvl="1" indent="0" algn="just" defTabSz="914400" rtl="0" eaLnBrk="0" fontAlgn="base" latinLnBrk="0" hangingPunct="0">
              <a:lnSpc>
                <a:spcPct val="100000"/>
              </a:lnSpc>
              <a:spcBef>
                <a:spcPct val="30000"/>
              </a:spcBef>
              <a:spcAft>
                <a:spcPct val="0"/>
              </a:spcAft>
              <a:buClrTx/>
              <a:buSzTx/>
              <a:buFontTx/>
              <a:buNone/>
              <a:tabLst/>
              <a:defRPr/>
            </a:pPr>
            <a:endParaRPr lang="tr-TR" sz="1200" kern="1200" dirty="0" smtClean="0">
              <a:solidFill>
                <a:schemeClr val="tx1"/>
              </a:solidFill>
              <a:latin typeface="Times New Roman" pitchFamily="18" charset="0"/>
              <a:ea typeface="+mn-ea"/>
              <a:cs typeface="Times New Roman" pitchFamily="18" charset="0"/>
            </a:endParaRPr>
          </a:p>
          <a:p>
            <a:pPr marL="0" marR="0" lvl="1" indent="0" algn="just" defTabSz="914400" rtl="0" eaLnBrk="0" fontAlgn="base" latinLnBrk="0" hangingPunct="0">
              <a:lnSpc>
                <a:spcPct val="100000"/>
              </a:lnSpc>
              <a:spcBef>
                <a:spcPct val="30000"/>
              </a:spcBef>
              <a:spcAft>
                <a:spcPct val="0"/>
              </a:spcAft>
              <a:buClrTx/>
              <a:buSzTx/>
              <a:buFontTx/>
              <a:buNone/>
              <a:tabLst/>
              <a:defRPr/>
            </a:pPr>
            <a:r>
              <a:rPr lang="tr-TR" sz="1200" kern="1200" dirty="0" smtClean="0">
                <a:solidFill>
                  <a:schemeClr val="tx1"/>
                </a:solidFill>
                <a:latin typeface="Times New Roman" pitchFamily="18" charset="0"/>
                <a:ea typeface="+mn-ea"/>
                <a:cs typeface="Times New Roman" pitchFamily="18" charset="0"/>
              </a:rPr>
              <a:t>Orta tipte bir aktör, TCP/IP gibi bir protokol aracılığıyla haberleşen başka bir sistemi temsil eder. </a:t>
            </a:r>
          </a:p>
          <a:p>
            <a:pPr marL="0" marR="0" lvl="1" indent="0" algn="just" defTabSz="914400" rtl="0" eaLnBrk="0" fontAlgn="base" latinLnBrk="0" hangingPunct="0">
              <a:lnSpc>
                <a:spcPct val="100000"/>
              </a:lnSpc>
              <a:spcBef>
                <a:spcPct val="30000"/>
              </a:spcBef>
              <a:spcAft>
                <a:spcPct val="0"/>
              </a:spcAft>
              <a:buClrTx/>
              <a:buSzTx/>
              <a:buFontTx/>
              <a:buNone/>
              <a:tabLst/>
              <a:defRPr/>
            </a:pPr>
            <a:endParaRPr lang="tr-TR" sz="1200" kern="1200" dirty="0" smtClean="0">
              <a:solidFill>
                <a:schemeClr val="tx1"/>
              </a:solidFill>
              <a:latin typeface="Times New Roman" pitchFamily="18" charset="0"/>
              <a:ea typeface="+mn-ea"/>
              <a:cs typeface="Times New Roman" pitchFamily="18" charset="0"/>
            </a:endParaRPr>
          </a:p>
          <a:p>
            <a:pPr marL="0" marR="0" lvl="1" indent="0" algn="just" defTabSz="914400" rtl="0" eaLnBrk="0" fontAlgn="base" latinLnBrk="0" hangingPunct="0">
              <a:lnSpc>
                <a:spcPct val="100000"/>
              </a:lnSpc>
              <a:spcBef>
                <a:spcPct val="30000"/>
              </a:spcBef>
              <a:spcAft>
                <a:spcPct val="0"/>
              </a:spcAft>
              <a:buClrTx/>
              <a:buSzTx/>
              <a:buFontTx/>
              <a:buNone/>
              <a:tabLst/>
              <a:defRPr/>
            </a:pPr>
            <a:r>
              <a:rPr lang="tr-TR" sz="1200" kern="1200" dirty="0" smtClean="0">
                <a:solidFill>
                  <a:schemeClr val="tx1"/>
                </a:solidFill>
                <a:latin typeface="Times New Roman" pitchFamily="18" charset="0"/>
                <a:ea typeface="+mn-ea"/>
                <a:cs typeface="Times New Roman" pitchFamily="18" charset="0"/>
              </a:rPr>
              <a:t>Karmaşık tipte bir aktör ise, bir Web sayfası veya bir Grafik Kullanıcı </a:t>
            </a:r>
            <a:r>
              <a:rPr lang="tr-TR" sz="1200" kern="1200" dirty="0" err="1" smtClean="0">
                <a:solidFill>
                  <a:schemeClr val="tx1"/>
                </a:solidFill>
                <a:latin typeface="Times New Roman" pitchFamily="18" charset="0"/>
                <a:ea typeface="+mn-ea"/>
                <a:cs typeface="Times New Roman" pitchFamily="18" charset="0"/>
              </a:rPr>
              <a:t>Arayüzü</a:t>
            </a:r>
            <a:r>
              <a:rPr lang="tr-TR" sz="1200" kern="1200" dirty="0" smtClean="0">
                <a:solidFill>
                  <a:schemeClr val="tx1"/>
                </a:solidFill>
                <a:latin typeface="Times New Roman" pitchFamily="18" charset="0"/>
                <a:ea typeface="+mn-ea"/>
                <a:cs typeface="Times New Roman" pitchFamily="18" charset="0"/>
              </a:rPr>
              <a:t> (</a:t>
            </a:r>
            <a:r>
              <a:rPr lang="en-US" sz="1200" kern="1200" dirty="0" smtClean="0">
                <a:solidFill>
                  <a:schemeClr val="tx1"/>
                </a:solidFill>
                <a:latin typeface="Times New Roman" pitchFamily="18" charset="0"/>
                <a:ea typeface="+mn-ea"/>
                <a:cs typeface="Times New Roman" pitchFamily="18" charset="0"/>
              </a:rPr>
              <a:t>Graphical User Interface</a:t>
            </a:r>
            <a:r>
              <a:rPr lang="tr-TR" sz="1200" kern="1200" dirty="0" smtClean="0">
                <a:solidFill>
                  <a:schemeClr val="tx1"/>
                </a:solidFill>
                <a:latin typeface="Times New Roman" pitchFamily="18" charset="0"/>
                <a:ea typeface="+mn-ea"/>
                <a:cs typeface="Times New Roman" pitchFamily="18" charset="0"/>
              </a:rPr>
              <a:t> - GUI) aracılığıyla karşılıklı etkileşen bir kullanıcıyı temsil eder. </a:t>
            </a:r>
          </a:p>
          <a:p>
            <a:pPr marL="0" marR="0" lvl="1" indent="0" algn="just" defTabSz="914400" rtl="0" eaLnBrk="0" fontAlgn="base" latinLnBrk="0" hangingPunct="0">
              <a:lnSpc>
                <a:spcPct val="100000"/>
              </a:lnSpc>
              <a:spcBef>
                <a:spcPct val="30000"/>
              </a:spcBef>
              <a:spcAft>
                <a:spcPct val="0"/>
              </a:spcAft>
              <a:buClrTx/>
              <a:buSzTx/>
              <a:buFontTx/>
              <a:buNone/>
              <a:tabLst/>
              <a:defRPr/>
            </a:pPr>
            <a:endParaRPr lang="tr-TR" sz="1200" kern="1200" dirty="0" smtClean="0">
              <a:solidFill>
                <a:schemeClr val="tx1"/>
              </a:solidFill>
              <a:latin typeface="Times New Roman" pitchFamily="18" charset="0"/>
              <a:ea typeface="+mn-ea"/>
              <a:cs typeface="Times New Roman" pitchFamily="18" charset="0"/>
            </a:endParaRPr>
          </a:p>
          <a:p>
            <a:pPr marL="0" marR="0" lvl="1" indent="0" algn="just" defTabSz="914400" rtl="0" eaLnBrk="0" fontAlgn="base" latinLnBrk="0" hangingPunct="0">
              <a:lnSpc>
                <a:spcPct val="100000"/>
              </a:lnSpc>
              <a:spcBef>
                <a:spcPct val="30000"/>
              </a:spcBef>
              <a:spcAft>
                <a:spcPct val="0"/>
              </a:spcAft>
              <a:buClrTx/>
              <a:buSzTx/>
              <a:buFontTx/>
              <a:buNone/>
              <a:tabLst/>
              <a:defRPr/>
            </a:pPr>
            <a:r>
              <a:rPr lang="tr-TR" sz="1200" kern="1200" dirty="0" smtClean="0">
                <a:solidFill>
                  <a:schemeClr val="tx1"/>
                </a:solidFill>
                <a:latin typeface="Times New Roman" pitchFamily="18" charset="0"/>
                <a:ea typeface="+mn-ea"/>
                <a:cs typeface="Times New Roman" pitchFamily="18" charset="0"/>
              </a:rPr>
              <a:t>Her bir aktör tipine bir ağırlık faktörü atanmıştır.</a:t>
            </a:r>
            <a:endParaRPr lang="tr-TR" sz="1200" dirty="0" smtClean="0">
              <a:latin typeface="Times New Roman" pitchFamily="18" charset="0"/>
              <a:cs typeface="Times New Roman" pitchFamily="18" charset="0"/>
            </a:endParaRPr>
          </a:p>
        </p:txBody>
      </p:sp>
      <p:sp>
        <p:nvSpPr>
          <p:cNvPr id="4" name="3 Slayt Numarası Yer Tutucusu"/>
          <p:cNvSpPr>
            <a:spLocks noGrp="1"/>
          </p:cNvSpPr>
          <p:nvPr>
            <p:ph type="sldNum" sz="quarter" idx="5"/>
          </p:nvPr>
        </p:nvSpPr>
        <p:spPr/>
        <p:txBody>
          <a:bodyPr/>
          <a:lstStyle/>
          <a:p>
            <a:pPr>
              <a:defRPr/>
            </a:pPr>
            <a:fld id="{3727884C-BE3D-4DC4-A454-C0B9FFA7BD56}" type="slidenum">
              <a:rPr lang="tr-TR" smtClean="0"/>
              <a:pPr>
                <a:defRPr/>
              </a:pPr>
              <a:t>44</a:t>
            </a:fld>
            <a:endParaRPr lang="tr-T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37891" name="2 Not Yer Tutucusu"/>
          <p:cNvSpPr>
            <a:spLocks noGrp="1"/>
          </p:cNvSpPr>
          <p:nvPr>
            <p:ph type="body" idx="1"/>
          </p:nvPr>
        </p:nvSpPr>
        <p:spPr bwMode="auto">
          <a:noFill/>
        </p:spPr>
        <p:txBody>
          <a:bodyPr wrap="square" numCol="1" anchor="t" anchorCtr="0" compatLnSpc="1">
            <a:prstTxWarp prst="textNoShape">
              <a:avLst/>
            </a:prstTxWarp>
          </a:bodyPr>
          <a:lstStyle/>
          <a:p>
            <a:pPr marL="0" marR="0" lvl="1" indent="0" algn="just" defTabSz="914400" rtl="0" eaLnBrk="0" fontAlgn="base" latinLnBrk="0" hangingPunct="0">
              <a:lnSpc>
                <a:spcPct val="100000"/>
              </a:lnSpc>
              <a:spcBef>
                <a:spcPct val="30000"/>
              </a:spcBef>
              <a:spcAft>
                <a:spcPct val="0"/>
              </a:spcAft>
              <a:buClrTx/>
              <a:buSzTx/>
              <a:buFontTx/>
              <a:buNone/>
              <a:tabLst/>
              <a:defRPr/>
            </a:pPr>
            <a:r>
              <a:rPr lang="tr-TR" sz="1200" kern="1200" dirty="0" smtClean="0">
                <a:solidFill>
                  <a:schemeClr val="tx1"/>
                </a:solidFill>
                <a:latin typeface="Times New Roman" pitchFamily="18" charset="0"/>
                <a:ea typeface="+mn-ea"/>
                <a:cs typeface="Times New Roman" pitchFamily="18" charset="0"/>
              </a:rPr>
              <a:t>Her </a:t>
            </a:r>
            <a:r>
              <a:rPr lang="tr-TR" sz="1200" kern="1200" dirty="0" err="1" smtClean="0">
                <a:solidFill>
                  <a:schemeClr val="tx1"/>
                </a:solidFill>
                <a:latin typeface="Times New Roman" pitchFamily="18" charset="0"/>
                <a:ea typeface="+mn-ea"/>
                <a:cs typeface="Times New Roman" pitchFamily="18" charset="0"/>
              </a:rPr>
              <a:t>use</a:t>
            </a:r>
            <a:r>
              <a:rPr lang="tr-TR" sz="1200" kern="1200" dirty="0" smtClean="0">
                <a:solidFill>
                  <a:schemeClr val="tx1"/>
                </a:solidFill>
                <a:latin typeface="Times New Roman" pitchFamily="18" charset="0"/>
                <a:ea typeface="+mn-ea"/>
                <a:cs typeface="Times New Roman" pitchFamily="18" charset="0"/>
              </a:rPr>
              <a:t>-</a:t>
            </a:r>
            <a:r>
              <a:rPr lang="tr-TR" sz="1200" kern="1200" dirty="0" err="1" smtClean="0">
                <a:solidFill>
                  <a:schemeClr val="tx1"/>
                </a:solidFill>
                <a:latin typeface="Times New Roman" pitchFamily="18" charset="0"/>
                <a:ea typeface="+mn-ea"/>
                <a:cs typeface="Times New Roman" pitchFamily="18" charset="0"/>
              </a:rPr>
              <a:t>case</a:t>
            </a:r>
            <a:r>
              <a:rPr lang="tr-TR" sz="1200" kern="1200" dirty="0" smtClean="0">
                <a:solidFill>
                  <a:schemeClr val="tx1"/>
                </a:solidFill>
                <a:latin typeface="Times New Roman" pitchFamily="18" charset="0"/>
                <a:ea typeface="+mn-ea"/>
                <a:cs typeface="Times New Roman" pitchFamily="18" charset="0"/>
              </a:rPr>
              <a:t>, ikinci senaryo da dâhil, </a:t>
            </a:r>
            <a:r>
              <a:rPr lang="tr-TR" sz="1200" kern="1200" dirty="0" err="1" smtClean="0">
                <a:solidFill>
                  <a:schemeClr val="tx1"/>
                </a:solidFill>
                <a:latin typeface="Times New Roman" pitchFamily="18" charset="0"/>
                <a:ea typeface="+mn-ea"/>
                <a:cs typeface="Times New Roman" pitchFamily="18" charset="0"/>
              </a:rPr>
              <a:t>use</a:t>
            </a:r>
            <a:r>
              <a:rPr lang="tr-TR" sz="1200" kern="1200" dirty="0" smtClean="0">
                <a:solidFill>
                  <a:schemeClr val="tx1"/>
                </a:solidFill>
                <a:latin typeface="Times New Roman" pitchFamily="18" charset="0"/>
                <a:ea typeface="+mn-ea"/>
                <a:cs typeface="Times New Roman" pitchFamily="18" charset="0"/>
              </a:rPr>
              <a:t>-</a:t>
            </a:r>
            <a:r>
              <a:rPr lang="tr-TR" sz="1200" kern="1200" dirty="0" err="1" smtClean="0">
                <a:solidFill>
                  <a:schemeClr val="tx1"/>
                </a:solidFill>
                <a:latin typeface="Times New Roman" pitchFamily="18" charset="0"/>
                <a:ea typeface="+mn-ea"/>
                <a:cs typeface="Times New Roman" pitchFamily="18" charset="0"/>
              </a:rPr>
              <a:t>case</a:t>
            </a:r>
            <a:r>
              <a:rPr lang="tr-TR" sz="1200" kern="1200" dirty="0" smtClean="0">
                <a:solidFill>
                  <a:schemeClr val="tx1"/>
                </a:solidFill>
                <a:latin typeface="Times New Roman" pitchFamily="18" charset="0"/>
                <a:ea typeface="+mn-ea"/>
                <a:cs typeface="Times New Roman" pitchFamily="18" charset="0"/>
              </a:rPr>
              <a:t> açıklamasındaki işlemlerin sayısına bağlı olarak basit, orta veya karmaşık olarak tanımlanır. </a:t>
            </a:r>
          </a:p>
          <a:p>
            <a:pPr marL="0" marR="0" lvl="1" indent="0" algn="just" defTabSz="914400" rtl="0" eaLnBrk="0" fontAlgn="base" latinLnBrk="0" hangingPunct="0">
              <a:lnSpc>
                <a:spcPct val="100000"/>
              </a:lnSpc>
              <a:spcBef>
                <a:spcPct val="30000"/>
              </a:spcBef>
              <a:spcAft>
                <a:spcPct val="0"/>
              </a:spcAft>
              <a:buClrTx/>
              <a:buSzTx/>
              <a:buFontTx/>
              <a:buNone/>
              <a:tabLst/>
              <a:defRPr/>
            </a:pPr>
            <a:endParaRPr lang="tr-TR" sz="1200" kern="1200" dirty="0" smtClean="0">
              <a:solidFill>
                <a:schemeClr val="tx1"/>
              </a:solidFill>
              <a:latin typeface="Times New Roman" pitchFamily="18" charset="0"/>
              <a:ea typeface="+mn-ea"/>
              <a:cs typeface="Times New Roman" pitchFamily="18" charset="0"/>
            </a:endParaRPr>
          </a:p>
          <a:p>
            <a:pPr marL="0" marR="0" lvl="1" indent="0" algn="just" defTabSz="914400" rtl="0" eaLnBrk="0" fontAlgn="base" latinLnBrk="0" hangingPunct="0">
              <a:lnSpc>
                <a:spcPct val="100000"/>
              </a:lnSpc>
              <a:spcBef>
                <a:spcPct val="30000"/>
              </a:spcBef>
              <a:spcAft>
                <a:spcPct val="0"/>
              </a:spcAft>
              <a:buClrTx/>
              <a:buSzTx/>
              <a:buFontTx/>
              <a:buNone/>
              <a:tabLst/>
              <a:defRPr/>
            </a:pPr>
            <a:r>
              <a:rPr lang="tr-TR" sz="1200" kern="1200" dirty="0" smtClean="0">
                <a:solidFill>
                  <a:schemeClr val="tx1"/>
                </a:solidFill>
                <a:latin typeface="Times New Roman" pitchFamily="18" charset="0"/>
                <a:ea typeface="+mn-ea"/>
                <a:cs typeface="Times New Roman" pitchFamily="18" charset="0"/>
              </a:rPr>
              <a:t>Bir işlem ya tamamen gerçekleştirilmiş ya da hiç gerçekleştirilmemiş faaliyetler kümesidir. İşlem sayısını sayma, </a:t>
            </a:r>
            <a:r>
              <a:rPr lang="tr-TR" sz="1200" kern="1200" dirty="0" err="1" smtClean="0">
                <a:solidFill>
                  <a:schemeClr val="tx1"/>
                </a:solidFill>
                <a:latin typeface="Times New Roman" pitchFamily="18" charset="0"/>
                <a:ea typeface="+mn-ea"/>
                <a:cs typeface="Times New Roman" pitchFamily="18" charset="0"/>
              </a:rPr>
              <a:t>use</a:t>
            </a:r>
            <a:r>
              <a:rPr lang="tr-TR" sz="1200" kern="1200" dirty="0" smtClean="0">
                <a:solidFill>
                  <a:schemeClr val="tx1"/>
                </a:solidFill>
                <a:latin typeface="Times New Roman" pitchFamily="18" charset="0"/>
                <a:ea typeface="+mn-ea"/>
                <a:cs typeface="Times New Roman" pitchFamily="18" charset="0"/>
              </a:rPr>
              <a:t>-</a:t>
            </a:r>
            <a:r>
              <a:rPr lang="tr-TR" sz="1200" kern="1200" dirty="0" err="1" smtClean="0">
                <a:solidFill>
                  <a:schemeClr val="tx1"/>
                </a:solidFill>
                <a:latin typeface="Times New Roman" pitchFamily="18" charset="0"/>
                <a:ea typeface="+mn-ea"/>
                <a:cs typeface="Times New Roman" pitchFamily="18" charset="0"/>
              </a:rPr>
              <a:t>case</a:t>
            </a:r>
            <a:r>
              <a:rPr lang="tr-TR" sz="1200" kern="1200" dirty="0" smtClean="0">
                <a:solidFill>
                  <a:schemeClr val="tx1"/>
                </a:solidFill>
                <a:latin typeface="Times New Roman" pitchFamily="18" charset="0"/>
                <a:ea typeface="+mn-ea"/>
                <a:cs typeface="Times New Roman" pitchFamily="18" charset="0"/>
              </a:rPr>
              <a:t> adımlarını sayarak yapılabilir. </a:t>
            </a:r>
          </a:p>
          <a:p>
            <a:pPr marL="0" marR="0" lvl="1" indent="0" algn="just" defTabSz="914400" rtl="0" eaLnBrk="0" fontAlgn="base" latinLnBrk="0" hangingPunct="0">
              <a:lnSpc>
                <a:spcPct val="100000"/>
              </a:lnSpc>
              <a:spcBef>
                <a:spcPct val="30000"/>
              </a:spcBef>
              <a:spcAft>
                <a:spcPct val="0"/>
              </a:spcAft>
              <a:buClrTx/>
              <a:buSzTx/>
              <a:buFontTx/>
              <a:buNone/>
              <a:tabLst/>
              <a:defRPr/>
            </a:pPr>
            <a:endParaRPr lang="tr-TR" sz="1200" kern="1200" dirty="0" smtClean="0">
              <a:solidFill>
                <a:schemeClr val="tx1"/>
              </a:solidFill>
              <a:latin typeface="Times New Roman" pitchFamily="18" charset="0"/>
              <a:ea typeface="+mn-ea"/>
              <a:cs typeface="Times New Roman" pitchFamily="18" charset="0"/>
            </a:endParaRPr>
          </a:p>
          <a:p>
            <a:pPr marL="0" marR="0" lvl="1" indent="0" algn="just" defTabSz="914400" rtl="0" eaLnBrk="0" fontAlgn="base" latinLnBrk="0" hangingPunct="0">
              <a:lnSpc>
                <a:spcPct val="100000"/>
              </a:lnSpc>
              <a:spcBef>
                <a:spcPct val="30000"/>
              </a:spcBef>
              <a:spcAft>
                <a:spcPct val="0"/>
              </a:spcAft>
              <a:buClrTx/>
              <a:buSzTx/>
              <a:buFontTx/>
              <a:buNone/>
              <a:tabLst/>
              <a:defRPr/>
            </a:pPr>
            <a:r>
              <a:rPr lang="tr-TR" sz="1200" kern="1200" dirty="0" smtClean="0">
                <a:solidFill>
                  <a:schemeClr val="tx1"/>
                </a:solidFill>
                <a:latin typeface="Times New Roman" pitchFamily="18" charset="0"/>
                <a:ea typeface="+mn-ea"/>
                <a:cs typeface="Times New Roman" pitchFamily="18" charset="0"/>
              </a:rPr>
              <a:t>Düzeltilmemiş Aktör Ağırlığı ile Düzeltilmemiş Use-Case Ağırlığının toplanması sonucu Düzeltilmemiş Use-Case Puanı (</a:t>
            </a:r>
            <a:r>
              <a:rPr lang="tr-TR" sz="1200" kern="1200" dirty="0" err="1" smtClean="0">
                <a:solidFill>
                  <a:schemeClr val="tx1"/>
                </a:solidFill>
                <a:latin typeface="Times New Roman" pitchFamily="18" charset="0"/>
                <a:ea typeface="+mn-ea"/>
                <a:cs typeface="Times New Roman" pitchFamily="18" charset="0"/>
              </a:rPr>
              <a:t>Unadjusted</a:t>
            </a:r>
            <a:r>
              <a:rPr lang="tr-TR" sz="1200" kern="1200" dirty="0" smtClean="0">
                <a:solidFill>
                  <a:schemeClr val="tx1"/>
                </a:solidFill>
                <a:latin typeface="Times New Roman" pitchFamily="18" charset="0"/>
                <a:ea typeface="+mn-ea"/>
                <a:cs typeface="Times New Roman" pitchFamily="18" charset="0"/>
              </a:rPr>
              <a:t> Use-Case </a:t>
            </a:r>
            <a:r>
              <a:rPr lang="tr-TR" sz="1200" kern="1200" dirty="0" err="1" smtClean="0">
                <a:solidFill>
                  <a:schemeClr val="tx1"/>
                </a:solidFill>
                <a:latin typeface="Times New Roman" pitchFamily="18" charset="0"/>
                <a:ea typeface="+mn-ea"/>
                <a:cs typeface="Times New Roman" pitchFamily="18" charset="0"/>
              </a:rPr>
              <a:t>Points</a:t>
            </a:r>
            <a:r>
              <a:rPr lang="tr-TR" sz="1200" kern="1200" dirty="0" smtClean="0">
                <a:solidFill>
                  <a:schemeClr val="tx1"/>
                </a:solidFill>
                <a:latin typeface="Times New Roman" pitchFamily="18" charset="0"/>
                <a:ea typeface="+mn-ea"/>
                <a:cs typeface="Times New Roman" pitchFamily="18" charset="0"/>
              </a:rPr>
              <a:t> - UUCP) elde edilir.</a:t>
            </a:r>
            <a:endParaRPr lang="tr-TR" sz="1200" dirty="0" smtClean="0">
              <a:latin typeface="Times New Roman" pitchFamily="18" charset="0"/>
              <a:cs typeface="Times New Roman" pitchFamily="18" charset="0"/>
            </a:endParaRPr>
          </a:p>
        </p:txBody>
      </p:sp>
      <p:sp>
        <p:nvSpPr>
          <p:cNvPr id="4" name="3 Slayt Numarası Yer Tutucusu"/>
          <p:cNvSpPr>
            <a:spLocks noGrp="1"/>
          </p:cNvSpPr>
          <p:nvPr>
            <p:ph type="sldNum" sz="quarter" idx="5"/>
          </p:nvPr>
        </p:nvSpPr>
        <p:spPr/>
        <p:txBody>
          <a:bodyPr/>
          <a:lstStyle/>
          <a:p>
            <a:pPr>
              <a:defRPr/>
            </a:pPr>
            <a:fld id="{3D115D64-8144-4F95-8ED6-B1491D7AA272}" type="slidenum">
              <a:rPr lang="tr-TR" smtClean="0"/>
              <a:pPr>
                <a:defRPr/>
              </a:pPr>
              <a:t>45</a:t>
            </a:fld>
            <a:endParaRPr lang="tr-T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37891" name="2 Not Yer Tutucusu"/>
          <p:cNvSpPr>
            <a:spLocks noGrp="1"/>
          </p:cNvSpPr>
          <p:nvPr>
            <p:ph type="body" idx="1"/>
          </p:nvPr>
        </p:nvSpPr>
        <p:spPr bwMode="auto">
          <a:noFill/>
        </p:spPr>
        <p:txBody>
          <a:bodyPr wrap="square" numCol="1" anchor="t" anchorCtr="0" compatLnSpc="1">
            <a:prstTxWarp prst="textNoShape">
              <a:avLst/>
            </a:prstTxWarp>
          </a:bodyPr>
          <a:lstStyle/>
          <a:p>
            <a:pPr marL="0" marR="0" lvl="1" indent="0" algn="just" defTabSz="914400" rtl="0" eaLnBrk="0" fontAlgn="base" latinLnBrk="0" hangingPunct="0">
              <a:lnSpc>
                <a:spcPct val="100000"/>
              </a:lnSpc>
              <a:spcBef>
                <a:spcPct val="30000"/>
              </a:spcBef>
              <a:spcAft>
                <a:spcPct val="0"/>
              </a:spcAft>
              <a:buClrTx/>
              <a:buSzTx/>
              <a:buFontTx/>
              <a:buNone/>
              <a:tabLst/>
              <a:defRPr/>
            </a:pPr>
            <a:r>
              <a:rPr lang="tr-TR" sz="1200" kern="1200" dirty="0" smtClean="0">
                <a:solidFill>
                  <a:schemeClr val="tx1"/>
                </a:solidFill>
                <a:latin typeface="Times New Roman" pitchFamily="18" charset="0"/>
                <a:ea typeface="+mn-ea"/>
                <a:cs typeface="Times New Roman" pitchFamily="18" charset="0"/>
              </a:rPr>
              <a:t>Yazılım geliştiren takım teknik faktörleri değerlendirir ve etki derecesine her bir faktöre 0 ile 5 arasında bir karmaşıklık değeri atanır. 0 değeri o faktörün projede etkisinin olmadığı, 3 değeri orta derecede etkili olduğu, 5 değeri ise yüksek derecede etkili olduğu anlamına gelir.</a:t>
            </a:r>
            <a:endParaRPr lang="tr-TR" sz="1200" dirty="0" smtClean="0">
              <a:latin typeface="Times New Roman" pitchFamily="18" charset="0"/>
              <a:cs typeface="Times New Roman" pitchFamily="18" charset="0"/>
            </a:endParaRPr>
          </a:p>
        </p:txBody>
      </p:sp>
      <p:sp>
        <p:nvSpPr>
          <p:cNvPr id="4" name="3 Slayt Numarası Yer Tutucusu"/>
          <p:cNvSpPr>
            <a:spLocks noGrp="1"/>
          </p:cNvSpPr>
          <p:nvPr>
            <p:ph type="sldNum" sz="quarter" idx="5"/>
          </p:nvPr>
        </p:nvSpPr>
        <p:spPr/>
        <p:txBody>
          <a:bodyPr/>
          <a:lstStyle/>
          <a:p>
            <a:pPr>
              <a:defRPr/>
            </a:pPr>
            <a:fld id="{3D115D64-8144-4F95-8ED6-B1491D7AA272}" type="slidenum">
              <a:rPr lang="tr-TR" smtClean="0"/>
              <a:pPr>
                <a:defRPr/>
              </a:pPr>
              <a:t>46</a:t>
            </a:fld>
            <a:endParaRPr lang="tr-T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37891" name="2 Not Yer Tutucusu"/>
          <p:cNvSpPr>
            <a:spLocks noGrp="1"/>
          </p:cNvSpPr>
          <p:nvPr>
            <p:ph type="body" idx="1"/>
          </p:nvPr>
        </p:nvSpPr>
        <p:spPr bwMode="auto">
          <a:noFill/>
        </p:spPr>
        <p:txBody>
          <a:bodyPr wrap="square" numCol="1" anchor="t" anchorCtr="0" compatLnSpc="1">
            <a:prstTxWarp prst="textNoShape">
              <a:avLst/>
            </a:prstTxWarp>
          </a:bodyPr>
          <a:lstStyle/>
          <a:p>
            <a:pPr marL="0" marR="0" lvl="1" indent="0" algn="just" defTabSz="914400" rtl="0" eaLnBrk="0" fontAlgn="base" latinLnBrk="0" hangingPunct="0">
              <a:lnSpc>
                <a:spcPct val="100000"/>
              </a:lnSpc>
              <a:spcBef>
                <a:spcPct val="30000"/>
              </a:spcBef>
              <a:spcAft>
                <a:spcPct val="0"/>
              </a:spcAft>
              <a:buClrTx/>
              <a:buSzTx/>
              <a:buFontTx/>
              <a:buNone/>
              <a:tabLst/>
              <a:defRPr/>
            </a:pPr>
            <a:r>
              <a:rPr lang="tr-TR" sz="1200" kern="1200" dirty="0" smtClean="0">
                <a:solidFill>
                  <a:schemeClr val="tx1"/>
                </a:solidFill>
                <a:latin typeface="Times New Roman" pitchFamily="18" charset="0"/>
                <a:ea typeface="+mn-ea"/>
                <a:cs typeface="Times New Roman" pitchFamily="18" charset="0"/>
              </a:rPr>
              <a:t>Use-</a:t>
            </a:r>
            <a:r>
              <a:rPr lang="tr-TR" sz="1200" kern="1200" dirty="0" err="1" smtClean="0">
                <a:solidFill>
                  <a:schemeClr val="tx1"/>
                </a:solidFill>
                <a:latin typeface="Times New Roman" pitchFamily="18" charset="0"/>
                <a:ea typeface="+mn-ea"/>
                <a:cs typeface="Times New Roman" pitchFamily="18" charset="0"/>
              </a:rPr>
              <a:t>case</a:t>
            </a:r>
            <a:r>
              <a:rPr lang="tr-TR" sz="1200" kern="1200" dirty="0" smtClean="0">
                <a:solidFill>
                  <a:schemeClr val="tx1"/>
                </a:solidFill>
                <a:latin typeface="Times New Roman" pitchFamily="18" charset="0"/>
                <a:ea typeface="+mn-ea"/>
                <a:cs typeface="Times New Roman" pitchFamily="18" charset="0"/>
              </a:rPr>
              <a:t> puanı hesaplanırken, teknik faktörlerin yanında çevresel faktörlerinde göz önünde bulundurulması gerekir. Use-</a:t>
            </a:r>
            <a:r>
              <a:rPr lang="tr-TR" sz="1200" kern="1200" dirty="0" err="1" smtClean="0">
                <a:solidFill>
                  <a:schemeClr val="tx1"/>
                </a:solidFill>
                <a:latin typeface="Times New Roman" pitchFamily="18" charset="0"/>
                <a:ea typeface="+mn-ea"/>
                <a:cs typeface="Times New Roman" pitchFamily="18" charset="0"/>
              </a:rPr>
              <a:t>case</a:t>
            </a:r>
            <a:r>
              <a:rPr lang="tr-TR" sz="1200" kern="1200" dirty="0" smtClean="0">
                <a:solidFill>
                  <a:schemeClr val="tx1"/>
                </a:solidFill>
                <a:latin typeface="Times New Roman" pitchFamily="18" charset="0"/>
                <a:ea typeface="+mn-ea"/>
                <a:cs typeface="Times New Roman" pitchFamily="18" charset="0"/>
              </a:rPr>
              <a:t> puanı hesaplanırken, programcı motivasyonu, kullanım kolaylığı gibi işlevsel olmayan gereksinimleri ölçmek amacıyla çevresel faktörler çarpanı kullanılır. Yazılım geliştiren takım çevresel faktörleri değerlendirir ve her bir faktöre etki derecesine göre 0 ile 5 arasında bir etki değeri atar. 0 değeri o faktörün projede etkisinin olmadığı, 1 değeri yüksek derecede negatif etkili olduğu, 3 değeri orta derecede etkili olduğu, 5 değeri ise yüksek derecede pozitif etkili olduğu anlamına gelir.</a:t>
            </a:r>
          </a:p>
          <a:p>
            <a:pPr marL="0" marR="0" lvl="1" indent="0" algn="just" defTabSz="914400" rtl="0" eaLnBrk="0" fontAlgn="base" latinLnBrk="0" hangingPunct="0">
              <a:lnSpc>
                <a:spcPct val="100000"/>
              </a:lnSpc>
              <a:spcBef>
                <a:spcPct val="30000"/>
              </a:spcBef>
              <a:spcAft>
                <a:spcPct val="0"/>
              </a:spcAft>
              <a:buClrTx/>
              <a:buSzTx/>
              <a:buFontTx/>
              <a:buNone/>
              <a:tabLst/>
              <a:defRPr/>
            </a:pPr>
            <a:endParaRPr lang="tr-TR" sz="1400" kern="1200" dirty="0" smtClean="0">
              <a:solidFill>
                <a:schemeClr val="tx1"/>
              </a:solidFill>
              <a:latin typeface="Times New Roman" pitchFamily="18" charset="0"/>
              <a:ea typeface="+mn-ea"/>
              <a:cs typeface="Times New Roman" pitchFamily="18" charset="0"/>
            </a:endParaRPr>
          </a:p>
          <a:p>
            <a:pPr marL="0" marR="0" lvl="1" indent="0" algn="just" defTabSz="914400" rtl="0" eaLnBrk="0" fontAlgn="base" latinLnBrk="0" hangingPunct="0">
              <a:lnSpc>
                <a:spcPct val="100000"/>
              </a:lnSpc>
              <a:spcBef>
                <a:spcPct val="30000"/>
              </a:spcBef>
              <a:spcAft>
                <a:spcPct val="0"/>
              </a:spcAft>
              <a:buClrTx/>
              <a:buSzTx/>
              <a:buFontTx/>
              <a:buNone/>
              <a:tabLst/>
              <a:defRPr/>
            </a:pPr>
            <a:r>
              <a:rPr lang="tr-TR" sz="1400" kern="1200" dirty="0" smtClean="0">
                <a:solidFill>
                  <a:schemeClr val="tx1"/>
                </a:solidFill>
                <a:latin typeface="Times New Roman" pitchFamily="18" charset="0"/>
                <a:ea typeface="+mn-ea"/>
                <a:cs typeface="Times New Roman" pitchFamily="18" charset="0"/>
              </a:rPr>
              <a:t>Üretkenlik Faktörü, geçmiş projelerde harcanan adam-saat sayısının Use-Case Puanı (UCP) oranıdır. </a:t>
            </a:r>
            <a:r>
              <a:rPr lang="tr-TR" sz="1400" kern="1200" dirty="0" err="1" smtClean="0">
                <a:solidFill>
                  <a:schemeClr val="tx1"/>
                </a:solidFill>
                <a:latin typeface="Times New Roman" pitchFamily="18" charset="0"/>
                <a:ea typeface="+mn-ea"/>
                <a:cs typeface="Times New Roman" pitchFamily="18" charset="0"/>
              </a:rPr>
              <a:t>Gustav</a:t>
            </a:r>
            <a:r>
              <a:rPr lang="tr-TR" sz="1400" kern="1200" dirty="0" smtClean="0">
                <a:solidFill>
                  <a:schemeClr val="tx1"/>
                </a:solidFill>
                <a:latin typeface="Times New Roman" pitchFamily="18" charset="0"/>
                <a:ea typeface="+mn-ea"/>
                <a:cs typeface="Times New Roman" pitchFamily="18" charset="0"/>
              </a:rPr>
              <a:t> </a:t>
            </a:r>
            <a:r>
              <a:rPr lang="tr-TR" sz="1400" kern="1200" dirty="0" err="1" smtClean="0">
                <a:solidFill>
                  <a:schemeClr val="tx1"/>
                </a:solidFill>
                <a:latin typeface="Times New Roman" pitchFamily="18" charset="0"/>
                <a:ea typeface="+mn-ea"/>
                <a:cs typeface="Times New Roman" pitchFamily="18" charset="0"/>
              </a:rPr>
              <a:t>Karner</a:t>
            </a:r>
            <a:r>
              <a:rPr lang="tr-TR" sz="1400" kern="1200" dirty="0" smtClean="0">
                <a:solidFill>
                  <a:schemeClr val="tx1"/>
                </a:solidFill>
                <a:latin typeface="Times New Roman" pitchFamily="18" charset="0"/>
                <a:ea typeface="+mn-ea"/>
                <a:cs typeface="Times New Roman" pitchFamily="18" charset="0"/>
              </a:rPr>
              <a:t>, bir projedeki ortalama Üretkenlik Faktörü (ÜF) için 20 adam-saat önermektedir.</a:t>
            </a:r>
            <a:endParaRPr lang="tr-TR" sz="1400" dirty="0" smtClean="0">
              <a:solidFill>
                <a:schemeClr val="tx1"/>
              </a:solidFill>
              <a:latin typeface="Times New Roman" pitchFamily="18" charset="0"/>
              <a:cs typeface="Times New Roman" pitchFamily="18" charset="0"/>
            </a:endParaRPr>
          </a:p>
        </p:txBody>
      </p:sp>
      <p:sp>
        <p:nvSpPr>
          <p:cNvPr id="4" name="3 Slayt Numarası Yer Tutucusu"/>
          <p:cNvSpPr>
            <a:spLocks noGrp="1"/>
          </p:cNvSpPr>
          <p:nvPr>
            <p:ph type="sldNum" sz="quarter" idx="5"/>
          </p:nvPr>
        </p:nvSpPr>
        <p:spPr/>
        <p:txBody>
          <a:bodyPr/>
          <a:lstStyle/>
          <a:p>
            <a:pPr>
              <a:defRPr/>
            </a:pPr>
            <a:fld id="{3D115D64-8144-4F95-8ED6-B1491D7AA272}" type="slidenum">
              <a:rPr lang="tr-TR" smtClean="0"/>
              <a:pPr>
                <a:defRPr/>
              </a:pPr>
              <a:t>47</a:t>
            </a:fld>
            <a:endParaRPr lang="tr-T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a:p>
        </p:txBody>
      </p:sp>
      <p:sp>
        <p:nvSpPr>
          <p:cNvPr id="4" name="3 Slayt Numarası Yer Tutucusu"/>
          <p:cNvSpPr>
            <a:spLocks noGrp="1"/>
          </p:cNvSpPr>
          <p:nvPr>
            <p:ph type="sldNum" sz="quarter" idx="10"/>
          </p:nvPr>
        </p:nvSpPr>
        <p:spPr/>
        <p:txBody>
          <a:bodyPr/>
          <a:lstStyle/>
          <a:p>
            <a:pPr>
              <a:defRPr/>
            </a:pPr>
            <a:fld id="{0E85BED1-7929-4299-B137-6FFCBBF3B8EA}" type="slidenum">
              <a:rPr lang="tr-TR" smtClean="0"/>
              <a:pPr>
                <a:defRPr/>
              </a:pPr>
              <a:t>48</a:t>
            </a:fld>
            <a:endParaRPr lang="tr-T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38915" name="2 Not Yer Tutucusu"/>
          <p:cNvSpPr>
            <a:spLocks noGrp="1"/>
          </p:cNvSpPr>
          <p:nvPr>
            <p:ph type="body" idx="1"/>
          </p:nvPr>
        </p:nvSpPr>
        <p:spPr bwMode="auto">
          <a:noFill/>
        </p:spPr>
        <p:txBody>
          <a:bodyPr wrap="square" numCol="1" anchor="t" anchorCtr="0" compatLnSpc="1">
            <a:prstTxWarp prst="textNoShape">
              <a:avLst/>
            </a:prstTxWarp>
          </a:bodyPr>
          <a:lstStyle/>
          <a:p>
            <a:pPr algn="just"/>
            <a:r>
              <a:rPr lang="tr-TR" sz="1200" dirty="0" smtClean="0">
                <a:latin typeface="Times New Roman" pitchFamily="18" charset="0"/>
                <a:cs typeface="Times New Roman" pitchFamily="18" charset="0"/>
              </a:rPr>
              <a:t>Nesneye dayalı geliştirmede sınıf diyagramları, büyük ölçüde tasarım dokümanını temel alan niceliksel bilgilere sahip diyagramlardır. </a:t>
            </a:r>
          </a:p>
          <a:p>
            <a:pPr algn="just"/>
            <a:endParaRPr lang="tr-TR" sz="1200" dirty="0" smtClean="0">
              <a:latin typeface="Times New Roman" pitchFamily="18" charset="0"/>
              <a:cs typeface="Times New Roman" pitchFamily="18" charset="0"/>
            </a:endParaRPr>
          </a:p>
          <a:p>
            <a:pPr algn="just"/>
            <a:r>
              <a:rPr lang="tr-TR" sz="1200" kern="1200" dirty="0" smtClean="0">
                <a:solidFill>
                  <a:schemeClr val="tx1"/>
                </a:solidFill>
                <a:latin typeface="Times New Roman" pitchFamily="18" charset="0"/>
                <a:ea typeface="+mn-ea"/>
                <a:cs typeface="Times New Roman" pitchFamily="18" charset="0"/>
              </a:rPr>
              <a:t>Sınıf Puanı (</a:t>
            </a:r>
            <a:r>
              <a:rPr lang="tr-TR" sz="1200" kern="1200" dirty="0" err="1" smtClean="0">
                <a:solidFill>
                  <a:schemeClr val="tx1"/>
                </a:solidFill>
                <a:latin typeface="Times New Roman" pitchFamily="18" charset="0"/>
                <a:ea typeface="+mn-ea"/>
                <a:cs typeface="Times New Roman" pitchFamily="18" charset="0"/>
              </a:rPr>
              <a:t>Class</a:t>
            </a:r>
            <a:r>
              <a:rPr lang="tr-TR" sz="1200" kern="1200" dirty="0" smtClean="0">
                <a:solidFill>
                  <a:schemeClr val="tx1"/>
                </a:solidFill>
                <a:latin typeface="Times New Roman" pitchFamily="18" charset="0"/>
                <a:ea typeface="+mn-ea"/>
                <a:cs typeface="Times New Roman" pitchFamily="18" charset="0"/>
              </a:rPr>
              <a:t> </a:t>
            </a:r>
            <a:r>
              <a:rPr lang="tr-TR" sz="1200" kern="1200" dirty="0" err="1" smtClean="0">
                <a:solidFill>
                  <a:schemeClr val="tx1"/>
                </a:solidFill>
                <a:latin typeface="Times New Roman" pitchFamily="18" charset="0"/>
                <a:ea typeface="+mn-ea"/>
                <a:cs typeface="Times New Roman" pitchFamily="18" charset="0"/>
              </a:rPr>
              <a:t>Point</a:t>
            </a:r>
            <a:r>
              <a:rPr lang="tr-TR" sz="1200" kern="1200" dirty="0" smtClean="0">
                <a:solidFill>
                  <a:schemeClr val="tx1"/>
                </a:solidFill>
                <a:latin typeface="Times New Roman" pitchFamily="18" charset="0"/>
                <a:ea typeface="+mn-ea"/>
                <a:cs typeface="Times New Roman" pitchFamily="18" charset="0"/>
              </a:rPr>
              <a:t>), tasarım dokümanını temel alarak nesne-tabanlı yazılım ürünlerinin büyüklüğünü tahmin etmek için tasarlanmış bir yaklaşımdır. Özellikle, CP</a:t>
            </a:r>
            <a:r>
              <a:rPr lang="tr-TR" sz="1200" kern="1200" baseline="-25000" dirty="0" smtClean="0">
                <a:solidFill>
                  <a:schemeClr val="tx1"/>
                </a:solidFill>
                <a:latin typeface="Times New Roman" pitchFamily="18" charset="0"/>
                <a:ea typeface="+mn-ea"/>
                <a:cs typeface="Times New Roman" pitchFamily="18" charset="0"/>
              </a:rPr>
              <a:t>1</a:t>
            </a:r>
            <a:r>
              <a:rPr lang="tr-TR" sz="1200" kern="1200" dirty="0" smtClean="0">
                <a:solidFill>
                  <a:schemeClr val="tx1"/>
                </a:solidFill>
                <a:latin typeface="Times New Roman" pitchFamily="18" charset="0"/>
                <a:ea typeface="+mn-ea"/>
                <a:cs typeface="Times New Roman" pitchFamily="18" charset="0"/>
              </a:rPr>
              <a:t> ve CP</a:t>
            </a:r>
            <a:r>
              <a:rPr lang="tr-TR" sz="1200" kern="1200" baseline="-25000" dirty="0" smtClean="0">
                <a:solidFill>
                  <a:schemeClr val="tx1"/>
                </a:solidFill>
                <a:latin typeface="Times New Roman" pitchFamily="18" charset="0"/>
                <a:ea typeface="+mn-ea"/>
                <a:cs typeface="Times New Roman" pitchFamily="18" charset="0"/>
              </a:rPr>
              <a:t>2</a:t>
            </a:r>
            <a:r>
              <a:rPr lang="tr-TR" sz="1200" kern="1200" dirty="0" smtClean="0">
                <a:solidFill>
                  <a:schemeClr val="tx1"/>
                </a:solidFill>
                <a:latin typeface="Times New Roman" pitchFamily="18" charset="0"/>
                <a:ea typeface="+mn-ea"/>
                <a:cs typeface="Times New Roman" pitchFamily="18" charset="0"/>
              </a:rPr>
              <a:t> olarak adlandırılan iki ölçüm ortaya atılmaktadır. CP</a:t>
            </a:r>
            <a:r>
              <a:rPr lang="tr-TR" sz="1200" kern="1200" baseline="-25000" dirty="0" smtClean="0">
                <a:solidFill>
                  <a:schemeClr val="tx1"/>
                </a:solidFill>
                <a:latin typeface="Times New Roman" pitchFamily="18" charset="0"/>
                <a:ea typeface="+mn-ea"/>
                <a:cs typeface="Times New Roman" pitchFamily="18" charset="0"/>
              </a:rPr>
              <a:t>1</a:t>
            </a:r>
            <a:r>
              <a:rPr lang="tr-TR" sz="1200" kern="1200" dirty="0" smtClean="0">
                <a:solidFill>
                  <a:schemeClr val="tx1"/>
                </a:solidFill>
                <a:latin typeface="Times New Roman" pitchFamily="18" charset="0"/>
                <a:ea typeface="+mn-ea"/>
                <a:cs typeface="Times New Roman" pitchFamily="18" charset="0"/>
              </a:rPr>
              <a:t> yazılım geliştirme sürecinin başında bir ön büyüklük tahmini yürütmek için kullanılmaktadır. Bu CP</a:t>
            </a:r>
            <a:r>
              <a:rPr lang="tr-TR" sz="1200" kern="1200" baseline="-25000" dirty="0" smtClean="0">
                <a:solidFill>
                  <a:schemeClr val="tx1"/>
                </a:solidFill>
                <a:latin typeface="Times New Roman" pitchFamily="18" charset="0"/>
                <a:ea typeface="+mn-ea"/>
                <a:cs typeface="Times New Roman" pitchFamily="18" charset="0"/>
              </a:rPr>
              <a:t>1</a:t>
            </a:r>
            <a:r>
              <a:rPr lang="tr-TR" sz="1200" kern="1200" dirty="0" smtClean="0">
                <a:solidFill>
                  <a:schemeClr val="tx1"/>
                </a:solidFill>
                <a:latin typeface="Times New Roman" pitchFamily="18" charset="0"/>
                <a:ea typeface="+mn-ea"/>
                <a:cs typeface="Times New Roman" pitchFamily="18" charset="0"/>
              </a:rPr>
              <a:t>, daha sonra geliştirilecek sistemle ilgili daha fazla bilgi elde edildiğinde CP</a:t>
            </a:r>
            <a:r>
              <a:rPr lang="tr-TR" sz="1200" kern="1200" baseline="-25000" dirty="0" smtClean="0">
                <a:solidFill>
                  <a:schemeClr val="tx1"/>
                </a:solidFill>
                <a:latin typeface="Times New Roman" pitchFamily="18" charset="0"/>
                <a:ea typeface="+mn-ea"/>
                <a:cs typeface="Times New Roman" pitchFamily="18" charset="0"/>
              </a:rPr>
              <a:t>2</a:t>
            </a:r>
            <a:r>
              <a:rPr lang="tr-TR" sz="1200" kern="1200" dirty="0" smtClean="0">
                <a:solidFill>
                  <a:schemeClr val="tx1"/>
                </a:solidFill>
                <a:latin typeface="Times New Roman" pitchFamily="18" charset="0"/>
                <a:ea typeface="+mn-ea"/>
                <a:cs typeface="Times New Roman" pitchFamily="18" charset="0"/>
              </a:rPr>
              <a:t> uygulanarak iyileştirilir.</a:t>
            </a:r>
            <a:endParaRPr lang="tr-TR" sz="1200" dirty="0" smtClean="0">
              <a:latin typeface="Times New Roman" pitchFamily="18" charset="0"/>
              <a:cs typeface="Times New Roman" pitchFamily="18" charset="0"/>
            </a:endParaRPr>
          </a:p>
        </p:txBody>
      </p:sp>
      <p:sp>
        <p:nvSpPr>
          <p:cNvPr id="4" name="3 Slayt Numarası Yer Tutucusu"/>
          <p:cNvSpPr>
            <a:spLocks noGrp="1"/>
          </p:cNvSpPr>
          <p:nvPr>
            <p:ph type="sldNum" sz="quarter" idx="5"/>
          </p:nvPr>
        </p:nvSpPr>
        <p:spPr/>
        <p:txBody>
          <a:bodyPr/>
          <a:lstStyle/>
          <a:p>
            <a:pPr>
              <a:defRPr/>
            </a:pPr>
            <a:fld id="{AE06FC22-2185-4DA1-BBC8-FBFA5CFA1CE5}" type="slidenum">
              <a:rPr lang="tr-TR" smtClean="0"/>
              <a:pPr>
                <a:defRPr/>
              </a:pPr>
              <a:t>49</a:t>
            </a:fld>
            <a:endParaRPr lang="tr-T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38915" name="2 Not Yer Tutucusu"/>
          <p:cNvSpPr>
            <a:spLocks noGrp="1"/>
          </p:cNvSpPr>
          <p:nvPr>
            <p:ph type="body" idx="1"/>
          </p:nvPr>
        </p:nvSpPr>
        <p:spPr bwMode="auto">
          <a:noFill/>
        </p:spPr>
        <p:txBody>
          <a:bodyPr wrap="square" numCol="1" anchor="t" anchorCtr="0" compatLnSpc="1">
            <a:prstTxWarp prst="textNoShape">
              <a:avLst/>
            </a:prstTxWarp>
            <a:normAutofit fontScale="92500" lnSpcReduction="10000"/>
          </a:bodyPr>
          <a:lstStyle/>
          <a:p>
            <a:pPr algn="just"/>
            <a:r>
              <a:rPr lang="tr-TR" sz="1200" b="1" kern="1200" dirty="0" smtClean="0">
                <a:solidFill>
                  <a:schemeClr val="tx1"/>
                </a:solidFill>
                <a:latin typeface="Times New Roman" pitchFamily="18" charset="0"/>
                <a:ea typeface="+mn-ea"/>
                <a:cs typeface="Times New Roman" pitchFamily="18" charset="0"/>
              </a:rPr>
              <a:t>GİRİŞ: </a:t>
            </a:r>
            <a:r>
              <a:rPr lang="tr-TR" sz="1200" kern="1200" dirty="0" smtClean="0">
                <a:solidFill>
                  <a:schemeClr val="tx1"/>
                </a:solidFill>
                <a:latin typeface="Times New Roman" pitchFamily="18" charset="0"/>
                <a:ea typeface="+mn-ea"/>
                <a:cs typeface="Times New Roman" pitchFamily="18" charset="0"/>
              </a:rPr>
              <a:t>Sınıf Puanı büyüklük kestirim süreci, FP yaklaşımındaki safhalara benzer olarak dört temel aşamada yapılandırılmıştır. </a:t>
            </a:r>
          </a:p>
          <a:p>
            <a:pPr algn="just"/>
            <a:endParaRPr lang="tr-TR" sz="1200" kern="1200" dirty="0" smtClean="0">
              <a:solidFill>
                <a:schemeClr val="tx1"/>
              </a:solidFill>
              <a:latin typeface="Times New Roman" pitchFamily="18" charset="0"/>
              <a:ea typeface="+mn-ea"/>
              <a:cs typeface="Times New Roman" pitchFamily="18" charset="0"/>
            </a:endParaRPr>
          </a:p>
          <a:p>
            <a:pPr algn="just"/>
            <a:r>
              <a:rPr lang="tr-TR" sz="1200" kern="1200" dirty="0" smtClean="0">
                <a:solidFill>
                  <a:schemeClr val="tx1"/>
                </a:solidFill>
                <a:latin typeface="Times New Roman" pitchFamily="18" charset="0"/>
                <a:ea typeface="+mn-ea"/>
                <a:cs typeface="Times New Roman" pitchFamily="18" charset="0"/>
              </a:rPr>
              <a:t>İlk adımda, kullanıcı sınıflarını belirlemek ve sınıflandırmak için tasarım dokümanı analiz edilir. Tasarım dokümanı analiz edilirken, Problem Alan Türü (Problem Domain </a:t>
            </a:r>
            <a:r>
              <a:rPr lang="en-US" sz="1200" kern="1200" dirty="0" smtClean="0">
                <a:solidFill>
                  <a:schemeClr val="tx1"/>
                </a:solidFill>
                <a:latin typeface="Times New Roman" pitchFamily="18" charset="0"/>
                <a:ea typeface="+mn-ea"/>
                <a:cs typeface="Times New Roman" pitchFamily="18" charset="0"/>
              </a:rPr>
              <a:t>Type</a:t>
            </a:r>
            <a:r>
              <a:rPr lang="tr-TR" sz="1200" kern="1200" dirty="0" smtClean="0">
                <a:solidFill>
                  <a:schemeClr val="tx1"/>
                </a:solidFill>
                <a:latin typeface="Times New Roman" pitchFamily="18" charset="0"/>
                <a:ea typeface="+mn-ea"/>
                <a:cs typeface="Times New Roman" pitchFamily="18" charset="0"/>
              </a:rPr>
              <a:t> – PDT), İnsan Etkileşim Türü (</a:t>
            </a:r>
            <a:r>
              <a:rPr lang="en-US" sz="1200" kern="1200" dirty="0" smtClean="0">
                <a:solidFill>
                  <a:schemeClr val="tx1"/>
                </a:solidFill>
                <a:latin typeface="Times New Roman" pitchFamily="18" charset="0"/>
                <a:ea typeface="+mn-ea"/>
                <a:cs typeface="Times New Roman" pitchFamily="18" charset="0"/>
              </a:rPr>
              <a:t>Human Interaction Type </a:t>
            </a:r>
            <a:r>
              <a:rPr lang="tr-TR" sz="1200" kern="1200" dirty="0" smtClean="0">
                <a:solidFill>
                  <a:schemeClr val="tx1"/>
                </a:solidFill>
                <a:latin typeface="Times New Roman" pitchFamily="18" charset="0"/>
                <a:ea typeface="+mn-ea"/>
                <a:cs typeface="Times New Roman" pitchFamily="18" charset="0"/>
              </a:rPr>
              <a:t>– HIT), Veri Yönetim Türü (</a:t>
            </a:r>
            <a:r>
              <a:rPr lang="en-US" sz="1200" kern="1200" dirty="0" smtClean="0">
                <a:solidFill>
                  <a:schemeClr val="tx1"/>
                </a:solidFill>
                <a:latin typeface="Times New Roman" pitchFamily="18" charset="0"/>
                <a:ea typeface="+mn-ea"/>
                <a:cs typeface="Times New Roman" pitchFamily="18" charset="0"/>
              </a:rPr>
              <a:t>Data Management Type</a:t>
            </a:r>
            <a:r>
              <a:rPr lang="tr-TR" sz="1200" kern="1200" dirty="0" smtClean="0">
                <a:solidFill>
                  <a:schemeClr val="tx1"/>
                </a:solidFill>
                <a:latin typeface="Times New Roman" pitchFamily="18" charset="0"/>
                <a:ea typeface="+mn-ea"/>
                <a:cs typeface="Times New Roman" pitchFamily="18" charset="0"/>
              </a:rPr>
              <a:t>), Görev Yönetim Türü (</a:t>
            </a:r>
            <a:r>
              <a:rPr lang="en-US" sz="1200" kern="1200" dirty="0" smtClean="0">
                <a:solidFill>
                  <a:schemeClr val="tx1"/>
                </a:solidFill>
                <a:latin typeface="Times New Roman" pitchFamily="18" charset="0"/>
                <a:ea typeface="+mn-ea"/>
                <a:cs typeface="Times New Roman" pitchFamily="18" charset="0"/>
              </a:rPr>
              <a:t>Task Management Type – TMT</a:t>
            </a:r>
            <a:r>
              <a:rPr lang="tr-TR" sz="1200" kern="1200" dirty="0" smtClean="0">
                <a:solidFill>
                  <a:schemeClr val="tx1"/>
                </a:solidFill>
                <a:latin typeface="Times New Roman" pitchFamily="18" charset="0"/>
                <a:ea typeface="+mn-ea"/>
                <a:cs typeface="Times New Roman" pitchFamily="18" charset="0"/>
              </a:rPr>
              <a:t>) olmak üzere dört tür sistem bileşeni kullanılır.</a:t>
            </a:r>
          </a:p>
          <a:p>
            <a:pPr algn="just"/>
            <a:endParaRPr lang="tr-TR" sz="1200" kern="1200" dirty="0" smtClean="0">
              <a:solidFill>
                <a:schemeClr val="tx1"/>
              </a:solidFill>
              <a:latin typeface="Times New Roman" pitchFamily="18" charset="0"/>
              <a:ea typeface="+mn-ea"/>
              <a:cs typeface="Times New Roman" pitchFamily="18" charset="0"/>
            </a:endParaRPr>
          </a:p>
          <a:p>
            <a:pPr algn="just"/>
            <a:r>
              <a:rPr lang="tr-TR" sz="1200" kern="1200" dirty="0" smtClean="0">
                <a:solidFill>
                  <a:schemeClr val="tx1"/>
                </a:solidFill>
                <a:latin typeface="Times New Roman" pitchFamily="18" charset="0"/>
                <a:ea typeface="+mn-ea"/>
                <a:cs typeface="Times New Roman" pitchFamily="18" charset="0"/>
              </a:rPr>
              <a:t>İkinci adımda, sınıflar içersindeki yerel metotlar üzerinden belirlenmiş olan her bir tanımlı sınıfa bir karmaşıklık düzeyi atanır. Bu OO sınıflar için uygun ölçümlerin kullanımı ile sağlanır.</a:t>
            </a:r>
          </a:p>
          <a:p>
            <a:pPr algn="just"/>
            <a:endParaRPr lang="tr-TR" sz="1200" kern="1200" dirty="0" smtClean="0">
              <a:solidFill>
                <a:schemeClr val="tx1"/>
              </a:solidFill>
              <a:latin typeface="Times New Roman" pitchFamily="18" charset="0"/>
              <a:ea typeface="+mn-ea"/>
              <a:cs typeface="Times New Roman" pitchFamily="18" charset="0"/>
            </a:endParaRPr>
          </a:p>
          <a:p>
            <a:pPr algn="just"/>
            <a:r>
              <a:rPr lang="tr-TR" sz="1200" kern="1200" dirty="0" smtClean="0">
                <a:solidFill>
                  <a:schemeClr val="tx1"/>
                </a:solidFill>
                <a:latin typeface="Times New Roman" pitchFamily="18" charset="0"/>
                <a:ea typeface="+mn-ea"/>
                <a:cs typeface="Times New Roman" pitchFamily="18" charset="0"/>
              </a:rPr>
              <a:t>NEM ölçüsü, genel olan yerel metotların sayısı ile verilen ve nesne-tabanlı bir sistemde tek bir sınıfın arayüz büyüklüğünü tahmin etmemize olanak sağlamaktadır. </a:t>
            </a:r>
          </a:p>
          <a:p>
            <a:pPr algn="just"/>
            <a:endParaRPr lang="tr-TR" sz="1200" kern="1200" dirty="0" smtClean="0">
              <a:solidFill>
                <a:schemeClr val="tx1"/>
              </a:solidFill>
              <a:latin typeface="Times New Roman" pitchFamily="18" charset="0"/>
              <a:ea typeface="+mn-ea"/>
              <a:cs typeface="Times New Roman" pitchFamily="18" charset="0"/>
            </a:endParaRPr>
          </a:p>
          <a:p>
            <a:pPr algn="just"/>
            <a:r>
              <a:rPr lang="tr-TR" sz="1200" kern="1200" dirty="0" smtClean="0">
                <a:solidFill>
                  <a:schemeClr val="tx1"/>
                </a:solidFill>
                <a:latin typeface="Times New Roman" pitchFamily="18" charset="0"/>
                <a:ea typeface="+mn-ea"/>
                <a:cs typeface="Times New Roman" pitchFamily="18" charset="0"/>
              </a:rPr>
              <a:t>NSR sistem bileşenlerinin ara bağlantıları için bir ölçüm sağlar. Bu ölçütte tek bir sınıf için geçerlidir ve diğer sınıflar için farklı servis isteklerinin sayısı ile belirlenmektedir. </a:t>
            </a:r>
          </a:p>
        </p:txBody>
      </p:sp>
      <p:sp>
        <p:nvSpPr>
          <p:cNvPr id="4" name="3 Slayt Numarası Yer Tutucusu"/>
          <p:cNvSpPr>
            <a:spLocks noGrp="1"/>
          </p:cNvSpPr>
          <p:nvPr>
            <p:ph type="sldNum" sz="quarter" idx="5"/>
          </p:nvPr>
        </p:nvSpPr>
        <p:spPr/>
        <p:txBody>
          <a:bodyPr/>
          <a:lstStyle/>
          <a:p>
            <a:pPr>
              <a:defRPr/>
            </a:pPr>
            <a:fld id="{AE06FC22-2185-4DA1-BBC8-FBFA5CFA1CE5}" type="slidenum">
              <a:rPr lang="tr-TR" smtClean="0"/>
              <a:pPr>
                <a:defRPr/>
              </a:pPr>
              <a:t>50</a:t>
            </a:fld>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32771" name="2 Not Yer Tutucusu"/>
          <p:cNvSpPr>
            <a:spLocks noGrp="1"/>
          </p:cNvSpPr>
          <p:nvPr>
            <p:ph type="body" idx="1"/>
          </p:nvPr>
        </p:nvSpPr>
        <p:spPr bwMode="auto">
          <a:noFill/>
        </p:spPr>
        <p:txBody>
          <a:bodyPr wrap="square" numCol="1" anchor="t" anchorCtr="0" compatLnSpc="1">
            <a:prstTxWarp prst="textNoShape">
              <a:avLst/>
            </a:prstTxWarp>
          </a:bodyPr>
          <a:lstStyle/>
          <a:p>
            <a:pPr algn="just" eaLnBrk="1" hangingPunct="1">
              <a:spcBef>
                <a:spcPct val="0"/>
              </a:spcBef>
            </a:pPr>
            <a:r>
              <a:rPr lang="tr-TR" b="1" dirty="0" smtClean="0">
                <a:latin typeface="Times New Roman" pitchFamily="18" charset="0"/>
                <a:cs typeface="Times New Roman" pitchFamily="18" charset="0"/>
              </a:rPr>
              <a:t>GİRİŞ: </a:t>
            </a:r>
            <a:r>
              <a:rPr lang="tr-TR" dirty="0" smtClean="0">
                <a:latin typeface="Times New Roman" pitchFamily="18" charset="0"/>
                <a:cs typeface="Times New Roman" pitchFamily="18" charset="0"/>
              </a:rPr>
              <a:t>Yazılım ölçümünü (software </a:t>
            </a:r>
            <a:r>
              <a:rPr lang="tr-TR" dirty="0" err="1" smtClean="0">
                <a:latin typeface="Times New Roman" pitchFamily="18" charset="0"/>
                <a:cs typeface="Times New Roman" pitchFamily="18" charset="0"/>
              </a:rPr>
              <a:t>metrics</a:t>
            </a:r>
            <a:r>
              <a:rPr lang="tr-TR" dirty="0" smtClean="0">
                <a:latin typeface="Times New Roman" pitchFamily="18" charset="0"/>
                <a:cs typeface="Times New Roman" pitchFamily="18" charset="0"/>
              </a:rPr>
              <a:t>) bir yazılımın yada yazılım projesinin ölçebildiğimiz herhangi bir özelliği olarak tanımlayabiliriz.</a:t>
            </a:r>
          </a:p>
          <a:p>
            <a:pPr algn="just" eaLnBrk="1" hangingPunct="1">
              <a:spcBef>
                <a:spcPct val="0"/>
              </a:spcBef>
            </a:pPr>
            <a:endParaRPr lang="tr-TR" dirty="0" smtClean="0">
              <a:latin typeface="Times New Roman" pitchFamily="18" charset="0"/>
              <a:cs typeface="Times New Roman" pitchFamily="18" charset="0"/>
            </a:endParaRPr>
          </a:p>
          <a:p>
            <a:pPr algn="just" eaLnBrk="1" hangingPunct="1">
              <a:spcBef>
                <a:spcPct val="0"/>
              </a:spcBef>
            </a:pPr>
            <a:r>
              <a:rPr lang="tr-TR" b="1" dirty="0" smtClean="0">
                <a:latin typeface="Times New Roman" pitchFamily="18" charset="0"/>
                <a:cs typeface="Times New Roman" pitchFamily="18" charset="0"/>
              </a:rPr>
              <a:t>ÜÇÜNCÜ MADDE: </a:t>
            </a:r>
            <a:r>
              <a:rPr lang="tr-TR" sz="1200" kern="1200" dirty="0" smtClean="0">
                <a:solidFill>
                  <a:schemeClr val="tx1"/>
                </a:solidFill>
                <a:latin typeface="Times New Roman" pitchFamily="18" charset="0"/>
                <a:ea typeface="+mn-ea"/>
                <a:cs typeface="Times New Roman" pitchFamily="18" charset="0"/>
              </a:rPr>
              <a:t>Ne yazık ki yazılım projelerinde bu üç koşulun bir arada sağlanması genelde mümkün olmamaktadır.</a:t>
            </a:r>
            <a:endParaRPr lang="tr-TR" dirty="0" smtClean="0">
              <a:latin typeface="Times New Roman" pitchFamily="18" charset="0"/>
              <a:cs typeface="Times New Roman" pitchFamily="18" charset="0"/>
            </a:endParaRPr>
          </a:p>
        </p:txBody>
      </p:sp>
      <p:sp>
        <p:nvSpPr>
          <p:cNvPr id="35844"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B36FE38-FBAA-4A30-BAC1-4976414A1D0D}" type="slidenum">
              <a:rPr lang="tr-TR" smtClean="0"/>
              <a:pPr fontAlgn="base">
                <a:spcBef>
                  <a:spcPct val="0"/>
                </a:spcBef>
                <a:spcAft>
                  <a:spcPct val="0"/>
                </a:spcAft>
                <a:defRPr/>
              </a:pPr>
              <a:t>5</a:t>
            </a:fld>
            <a:endParaRPr lang="tr-TR"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38915" name="2 Not Yer Tutucusu"/>
          <p:cNvSpPr>
            <a:spLocks noGrp="1"/>
          </p:cNvSpPr>
          <p:nvPr>
            <p:ph type="body" idx="1"/>
          </p:nvPr>
        </p:nvSpPr>
        <p:spPr bwMode="auto">
          <a:noFill/>
        </p:spPr>
        <p:txBody>
          <a:bodyPr wrap="square" numCol="1" anchor="t" anchorCtr="0" compatLnSpc="1">
            <a:prstTxWarp prst="textNoShape">
              <a:avLst/>
            </a:prstTxWarp>
          </a:bodyPr>
          <a:lstStyle/>
          <a:p>
            <a:pPr algn="just"/>
            <a:r>
              <a:rPr lang="tr-TR" sz="1200" kern="1200" dirty="0" smtClean="0">
                <a:solidFill>
                  <a:schemeClr val="tx1"/>
                </a:solidFill>
                <a:latin typeface="Times New Roman" pitchFamily="18" charset="0"/>
                <a:ea typeface="+mn-ea"/>
                <a:cs typeface="Times New Roman" pitchFamily="18" charset="0"/>
              </a:rPr>
              <a:t>Her sınıfa bir karmaşıklık düzeyi atamadan önce, sınıfa bir ağırlık atamak için bu tür bilgiler kullanılmaktadır.</a:t>
            </a:r>
          </a:p>
          <a:p>
            <a:pPr algn="just"/>
            <a:endParaRPr lang="tr-TR" sz="1200" kern="1200" dirty="0" smtClean="0">
              <a:solidFill>
                <a:schemeClr val="tx1"/>
              </a:solidFill>
              <a:latin typeface="Times New Roman" pitchFamily="18" charset="0"/>
              <a:ea typeface="+mn-ea"/>
              <a:cs typeface="Times New Roman" pitchFamily="18" charset="0"/>
            </a:endParaRPr>
          </a:p>
          <a:p>
            <a:pPr algn="just"/>
            <a:r>
              <a:rPr lang="tr-TR" sz="1200" dirty="0" smtClean="0">
                <a:latin typeface="Times New Roman" pitchFamily="18" charset="0"/>
                <a:cs typeface="Times New Roman" pitchFamily="18" charset="0"/>
              </a:rPr>
              <a:t>CP</a:t>
            </a:r>
            <a:r>
              <a:rPr lang="tr-TR" sz="1200" baseline="-25000" dirty="0" smtClean="0">
                <a:latin typeface="Times New Roman" pitchFamily="18" charset="0"/>
                <a:cs typeface="Times New Roman" pitchFamily="18" charset="0"/>
              </a:rPr>
              <a:t>1</a:t>
            </a:r>
            <a:r>
              <a:rPr lang="tr-TR" sz="1200" dirty="0" smtClean="0">
                <a:latin typeface="Times New Roman" pitchFamily="18" charset="0"/>
                <a:cs typeface="Times New Roman" pitchFamily="18" charset="0"/>
              </a:rPr>
              <a:t> içinde her bir sınıfın karmaşıklık düzeyi iki ölçüt ile belirlenmektedir: </a:t>
            </a:r>
          </a:p>
          <a:p>
            <a:pPr algn="just"/>
            <a:r>
              <a:rPr lang="tr-TR" sz="1200" dirty="0" smtClean="0">
                <a:latin typeface="Times New Roman" pitchFamily="18" charset="0"/>
                <a:cs typeface="Times New Roman" pitchFamily="18" charset="0"/>
              </a:rPr>
              <a:t>- Dış Metotların Sayısı (</a:t>
            </a:r>
            <a:r>
              <a:rPr lang="en-US" sz="1200" dirty="0" smtClean="0">
                <a:latin typeface="Times New Roman" pitchFamily="18" charset="0"/>
                <a:cs typeface="Times New Roman" pitchFamily="18" charset="0"/>
              </a:rPr>
              <a:t>Number of External Methods – NEM</a:t>
            </a:r>
            <a:r>
              <a:rPr lang="tr-TR" sz="1200" dirty="0" smtClean="0">
                <a:latin typeface="Times New Roman" pitchFamily="18" charset="0"/>
                <a:cs typeface="Times New Roman" pitchFamily="18" charset="0"/>
              </a:rPr>
              <a:t>), </a:t>
            </a:r>
          </a:p>
          <a:p>
            <a:pPr algn="just"/>
            <a:r>
              <a:rPr lang="tr-TR" sz="1200" dirty="0" smtClean="0">
                <a:latin typeface="Times New Roman" pitchFamily="18" charset="0"/>
                <a:cs typeface="Times New Roman" pitchFamily="18" charset="0"/>
              </a:rPr>
              <a:t>- Servis İsteklerinin Sayısı (</a:t>
            </a:r>
            <a:r>
              <a:rPr lang="en-US" sz="1200" dirty="0" smtClean="0">
                <a:latin typeface="Times New Roman" pitchFamily="18" charset="0"/>
                <a:cs typeface="Times New Roman" pitchFamily="18" charset="0"/>
              </a:rPr>
              <a:t>Number of Services Requested – NSR</a:t>
            </a:r>
            <a:r>
              <a:rPr lang="tr-TR" sz="1200" dirty="0" smtClean="0">
                <a:latin typeface="Times New Roman" pitchFamily="18" charset="0"/>
                <a:cs typeface="Times New Roman" pitchFamily="18" charset="0"/>
              </a:rPr>
              <a:t>)</a:t>
            </a:r>
            <a:endParaRPr lang="tr-TR" sz="1200" i="1" dirty="0" smtClean="0">
              <a:solidFill>
                <a:srgbClr val="006600"/>
              </a:solidFill>
              <a:effectLst>
                <a:outerShdw blurRad="38100" dist="38100" dir="2700000" algn="tl">
                  <a:srgbClr val="000000">
                    <a:alpha val="43137"/>
                  </a:srgbClr>
                </a:outerShdw>
              </a:effectLst>
              <a:latin typeface="Times New Roman" pitchFamily="18" charset="0"/>
              <a:cs typeface="Times New Roman" pitchFamily="18" charset="0"/>
            </a:endParaRPr>
          </a:p>
          <a:p>
            <a:pPr algn="just"/>
            <a:endParaRPr lang="tr-TR" sz="1400" i="1" dirty="0" smtClean="0">
              <a:solidFill>
                <a:srgbClr val="006600"/>
              </a:solidFill>
              <a:effectLst>
                <a:outerShdw blurRad="38100" dist="38100" dir="2700000" algn="tl">
                  <a:srgbClr val="000000">
                    <a:alpha val="43137"/>
                  </a:srgbClr>
                </a:outerShdw>
              </a:effectLst>
              <a:latin typeface="Times New Roman" pitchFamily="18" charset="0"/>
              <a:cs typeface="Times New Roman" pitchFamily="18" charset="0"/>
            </a:endParaRPr>
          </a:p>
          <a:p>
            <a:pPr algn="just"/>
            <a:r>
              <a:rPr lang="tr-TR" sz="1400" dirty="0" smtClean="0">
                <a:latin typeface="Times New Roman" pitchFamily="18" charset="0"/>
                <a:cs typeface="Times New Roman" pitchFamily="18" charset="0"/>
              </a:rPr>
              <a:t>CP</a:t>
            </a:r>
            <a:r>
              <a:rPr lang="tr-TR" sz="1400" baseline="-25000" dirty="0" smtClean="0">
                <a:latin typeface="Times New Roman" pitchFamily="18" charset="0"/>
                <a:cs typeface="Times New Roman" pitchFamily="18" charset="0"/>
              </a:rPr>
              <a:t>2</a:t>
            </a:r>
            <a:r>
              <a:rPr lang="tr-TR" sz="1400" dirty="0" smtClean="0">
                <a:latin typeface="Times New Roman" pitchFamily="18" charset="0"/>
                <a:cs typeface="Times New Roman" pitchFamily="18" charset="0"/>
              </a:rPr>
              <a:t> içinde, her bir sınıfın karmaşıklık düzeyini değerlendirmek üzere Niteliklerin Sayısı (</a:t>
            </a:r>
            <a:r>
              <a:rPr lang="tr-TR" sz="1400" dirty="0" err="1" smtClean="0">
                <a:latin typeface="Times New Roman" pitchFamily="18" charset="0"/>
                <a:cs typeface="Times New Roman" pitchFamily="18" charset="0"/>
              </a:rPr>
              <a:t>Number</a:t>
            </a:r>
            <a:r>
              <a:rPr lang="tr-TR" sz="1400" dirty="0" smtClean="0">
                <a:latin typeface="Times New Roman" pitchFamily="18" charset="0"/>
                <a:cs typeface="Times New Roman" pitchFamily="18" charset="0"/>
              </a:rPr>
              <a:t> Of </a:t>
            </a:r>
            <a:r>
              <a:rPr lang="tr-TR" sz="1400" dirty="0" err="1" smtClean="0">
                <a:latin typeface="Times New Roman" pitchFamily="18" charset="0"/>
                <a:cs typeface="Times New Roman" pitchFamily="18" charset="0"/>
              </a:rPr>
              <a:t>Attributes</a:t>
            </a:r>
            <a:r>
              <a:rPr lang="tr-TR" sz="1400" dirty="0" smtClean="0">
                <a:latin typeface="Times New Roman" pitchFamily="18" charset="0"/>
                <a:cs typeface="Times New Roman" pitchFamily="18" charset="0"/>
              </a:rPr>
              <a:t> – NOA) dikkate alınmaktadır.</a:t>
            </a:r>
          </a:p>
        </p:txBody>
      </p:sp>
      <p:sp>
        <p:nvSpPr>
          <p:cNvPr id="4" name="3 Slayt Numarası Yer Tutucusu"/>
          <p:cNvSpPr>
            <a:spLocks noGrp="1"/>
          </p:cNvSpPr>
          <p:nvPr>
            <p:ph type="sldNum" sz="quarter" idx="5"/>
          </p:nvPr>
        </p:nvSpPr>
        <p:spPr/>
        <p:txBody>
          <a:bodyPr/>
          <a:lstStyle/>
          <a:p>
            <a:pPr>
              <a:defRPr/>
            </a:pPr>
            <a:fld id="{AE06FC22-2185-4DA1-BBC8-FBFA5CFA1CE5}" type="slidenum">
              <a:rPr lang="tr-TR" smtClean="0"/>
              <a:pPr>
                <a:defRPr/>
              </a:pPr>
              <a:t>51</a:t>
            </a:fld>
            <a:endParaRPr lang="tr-T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38915" name="2 Not Yer Tutucusu"/>
          <p:cNvSpPr>
            <a:spLocks noGrp="1"/>
          </p:cNvSpPr>
          <p:nvPr>
            <p:ph type="body" idx="1"/>
          </p:nvPr>
        </p:nvSpPr>
        <p:spPr bwMode="auto">
          <a:noFill/>
        </p:spPr>
        <p:txBody>
          <a:bodyPr wrap="square" numCol="1" anchor="t" anchorCtr="0" compatLnSpc="1">
            <a:prstTxWarp prst="textNoShape">
              <a:avLst/>
            </a:prstTxWarp>
          </a:bodyPr>
          <a:lstStyle/>
          <a:p>
            <a:pPr algn="just"/>
            <a:r>
              <a:rPr lang="tr-TR" sz="1200" dirty="0" smtClean="0">
                <a:latin typeface="Times New Roman" pitchFamily="18" charset="0"/>
                <a:cs typeface="Times New Roman" pitchFamily="18" charset="0"/>
              </a:rPr>
              <a:t>Problem Alan Türü (Problem Domain </a:t>
            </a:r>
            <a:r>
              <a:rPr lang="en-US" sz="1200" dirty="0" smtClean="0">
                <a:latin typeface="Times New Roman" pitchFamily="18" charset="0"/>
                <a:cs typeface="Times New Roman" pitchFamily="18" charset="0"/>
              </a:rPr>
              <a:t>Type</a:t>
            </a:r>
            <a:r>
              <a:rPr lang="tr-TR" sz="1200" dirty="0" smtClean="0">
                <a:latin typeface="Times New Roman" pitchFamily="18" charset="0"/>
                <a:cs typeface="Times New Roman" pitchFamily="18" charset="0"/>
              </a:rPr>
              <a:t> – PDT),</a:t>
            </a:r>
          </a:p>
          <a:p>
            <a:pPr algn="just"/>
            <a:r>
              <a:rPr lang="tr-TR" sz="1200" dirty="0" smtClean="0">
                <a:latin typeface="Times New Roman" pitchFamily="18" charset="0"/>
                <a:cs typeface="Times New Roman" pitchFamily="18" charset="0"/>
              </a:rPr>
              <a:t>İnsan Etkileşim Türü (</a:t>
            </a:r>
            <a:r>
              <a:rPr lang="en-US" sz="1200" dirty="0" smtClean="0">
                <a:latin typeface="Times New Roman" pitchFamily="18" charset="0"/>
                <a:cs typeface="Times New Roman" pitchFamily="18" charset="0"/>
              </a:rPr>
              <a:t>Human Interaction Type </a:t>
            </a:r>
            <a:r>
              <a:rPr lang="tr-TR" sz="1200" dirty="0" smtClean="0">
                <a:latin typeface="Times New Roman" pitchFamily="18" charset="0"/>
                <a:cs typeface="Times New Roman" pitchFamily="18" charset="0"/>
              </a:rPr>
              <a:t>– HIT),</a:t>
            </a:r>
          </a:p>
          <a:p>
            <a:pPr algn="just"/>
            <a:r>
              <a:rPr lang="tr-TR" sz="1200" dirty="0" smtClean="0">
                <a:latin typeface="Times New Roman" pitchFamily="18" charset="0"/>
                <a:cs typeface="Times New Roman" pitchFamily="18" charset="0"/>
              </a:rPr>
              <a:t>Veri Yönetim Türü (</a:t>
            </a:r>
            <a:r>
              <a:rPr lang="en-US" sz="1200" dirty="0" smtClean="0">
                <a:latin typeface="Times New Roman" pitchFamily="18" charset="0"/>
                <a:cs typeface="Times New Roman" pitchFamily="18" charset="0"/>
              </a:rPr>
              <a:t>Data Management Type</a:t>
            </a:r>
            <a:r>
              <a:rPr lang="tr-TR" sz="1200" dirty="0" smtClean="0">
                <a:latin typeface="Times New Roman" pitchFamily="18" charset="0"/>
                <a:cs typeface="Times New Roman" pitchFamily="18" charset="0"/>
              </a:rPr>
              <a:t>),</a:t>
            </a:r>
          </a:p>
          <a:p>
            <a:pPr algn="just"/>
            <a:r>
              <a:rPr lang="tr-TR" sz="1200" dirty="0" smtClean="0">
                <a:latin typeface="Times New Roman" pitchFamily="18" charset="0"/>
                <a:cs typeface="Times New Roman" pitchFamily="18" charset="0"/>
              </a:rPr>
              <a:t>Görev Yönetim Türü (</a:t>
            </a:r>
            <a:r>
              <a:rPr lang="en-US" sz="1200" dirty="0" smtClean="0">
                <a:latin typeface="Times New Roman" pitchFamily="18" charset="0"/>
                <a:cs typeface="Times New Roman" pitchFamily="18" charset="0"/>
              </a:rPr>
              <a:t>Task Management Type – TMT</a:t>
            </a:r>
            <a:r>
              <a:rPr lang="tr-TR" sz="1200" dirty="0" smtClean="0">
                <a:latin typeface="Times New Roman" pitchFamily="18" charset="0"/>
                <a:cs typeface="Times New Roman" pitchFamily="18" charset="0"/>
              </a:rPr>
              <a:t>).</a:t>
            </a:r>
          </a:p>
          <a:p>
            <a:pPr algn="just"/>
            <a:endParaRPr lang="tr-TR" sz="1400" kern="1200" dirty="0" smtClean="0">
              <a:solidFill>
                <a:schemeClr val="tx1"/>
              </a:solidFill>
              <a:latin typeface="Times New Roman" pitchFamily="18" charset="0"/>
              <a:ea typeface="+mn-ea"/>
              <a:cs typeface="Times New Roman" pitchFamily="18" charset="0"/>
            </a:endParaRPr>
          </a:p>
        </p:txBody>
      </p:sp>
      <p:sp>
        <p:nvSpPr>
          <p:cNvPr id="4" name="3 Slayt Numarası Yer Tutucusu"/>
          <p:cNvSpPr>
            <a:spLocks noGrp="1"/>
          </p:cNvSpPr>
          <p:nvPr>
            <p:ph type="sldNum" sz="quarter" idx="5"/>
          </p:nvPr>
        </p:nvSpPr>
        <p:spPr/>
        <p:txBody>
          <a:bodyPr/>
          <a:lstStyle/>
          <a:p>
            <a:pPr>
              <a:defRPr/>
            </a:pPr>
            <a:fld id="{AE06FC22-2185-4DA1-BBC8-FBFA5CFA1CE5}" type="slidenum">
              <a:rPr lang="tr-TR" smtClean="0"/>
              <a:pPr>
                <a:defRPr/>
              </a:pPr>
              <a:t>52</a:t>
            </a:fld>
            <a:endParaRPr lang="tr-T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38915" name="2 Not Yer Tutucusu"/>
          <p:cNvSpPr>
            <a:spLocks noGrp="1"/>
          </p:cNvSpPr>
          <p:nvPr>
            <p:ph type="body" idx="1"/>
          </p:nvPr>
        </p:nvSpPr>
        <p:spPr bwMode="auto">
          <a:noFill/>
        </p:spPr>
        <p:txBody>
          <a:bodyPr wrap="square" numCol="1" anchor="t" anchorCtr="0" compatLnSpc="1">
            <a:prstTxWarp prst="textNoShape">
              <a:avLst/>
            </a:prstTxWarp>
          </a:bodyPr>
          <a:lstStyle/>
          <a:p>
            <a:pPr algn="just"/>
            <a:r>
              <a:rPr lang="tr-TR" sz="1200" kern="1200" dirty="0" smtClean="0">
                <a:solidFill>
                  <a:schemeClr val="tx1"/>
                </a:solidFill>
                <a:latin typeface="Times New Roman" pitchFamily="18" charset="0"/>
                <a:ea typeface="+mn-ea"/>
                <a:cs typeface="Times New Roman" pitchFamily="18" charset="0"/>
              </a:rPr>
              <a:t>TDI = </a:t>
            </a:r>
            <a:r>
              <a:rPr lang="tr-TR" sz="1200" kern="1200" dirty="0" err="1" smtClean="0">
                <a:solidFill>
                  <a:schemeClr val="tx1"/>
                </a:solidFill>
                <a:latin typeface="Times New Roman" pitchFamily="18" charset="0"/>
                <a:ea typeface="+mn-ea"/>
                <a:cs typeface="Times New Roman" pitchFamily="18" charset="0"/>
              </a:rPr>
              <a:t>FPA’da</a:t>
            </a:r>
            <a:r>
              <a:rPr lang="tr-TR" sz="1200" kern="1200" dirty="0" smtClean="0">
                <a:solidFill>
                  <a:schemeClr val="tx1"/>
                </a:solidFill>
                <a:latin typeface="Times New Roman" pitchFamily="18" charset="0"/>
                <a:ea typeface="+mn-ea"/>
                <a:cs typeface="Times New Roman" pitchFamily="18" charset="0"/>
              </a:rPr>
              <a:t> ki gibi genel sistem özellikleri göz önünde bulundurularak elde edilen bir değer. </a:t>
            </a:r>
            <a:endParaRPr lang="tr-TR" sz="1400" kern="1200" dirty="0" smtClean="0">
              <a:solidFill>
                <a:schemeClr val="tx1"/>
              </a:solidFill>
              <a:latin typeface="Times New Roman" pitchFamily="18" charset="0"/>
              <a:ea typeface="+mn-ea"/>
              <a:cs typeface="Times New Roman" pitchFamily="18" charset="0"/>
            </a:endParaRPr>
          </a:p>
        </p:txBody>
      </p:sp>
      <p:sp>
        <p:nvSpPr>
          <p:cNvPr id="4" name="3 Slayt Numarası Yer Tutucusu"/>
          <p:cNvSpPr>
            <a:spLocks noGrp="1"/>
          </p:cNvSpPr>
          <p:nvPr>
            <p:ph type="sldNum" sz="quarter" idx="5"/>
          </p:nvPr>
        </p:nvSpPr>
        <p:spPr/>
        <p:txBody>
          <a:bodyPr/>
          <a:lstStyle/>
          <a:p>
            <a:pPr>
              <a:defRPr/>
            </a:pPr>
            <a:fld id="{AE06FC22-2185-4DA1-BBC8-FBFA5CFA1CE5}" type="slidenum">
              <a:rPr lang="tr-TR" smtClean="0"/>
              <a:pPr>
                <a:defRPr/>
              </a:pPr>
              <a:t>53</a:t>
            </a:fld>
            <a:endParaRPr lang="tr-T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36867" name="2 Not Yer Tutucusu"/>
          <p:cNvSpPr>
            <a:spLocks noGrp="1"/>
          </p:cNvSpPr>
          <p:nvPr>
            <p:ph type="body" idx="1"/>
          </p:nvPr>
        </p:nvSpPr>
        <p:spPr bwMode="auto">
          <a:noFill/>
        </p:spPr>
        <p:txBody>
          <a:bodyPr wrap="square" numCol="1" anchor="t" anchorCtr="0" compatLnSpc="1">
            <a:prstTxWarp prst="textNoShape">
              <a:avLst/>
            </a:prstTxWarp>
          </a:bodyPr>
          <a:lstStyle/>
          <a:p>
            <a:endParaRPr lang="tr-TR" smtClean="0"/>
          </a:p>
        </p:txBody>
      </p:sp>
      <p:sp>
        <p:nvSpPr>
          <p:cNvPr id="4" name="3 Slayt Numarası Yer Tutucusu"/>
          <p:cNvSpPr>
            <a:spLocks noGrp="1"/>
          </p:cNvSpPr>
          <p:nvPr>
            <p:ph type="sldNum" sz="quarter" idx="5"/>
          </p:nvPr>
        </p:nvSpPr>
        <p:spPr/>
        <p:txBody>
          <a:bodyPr/>
          <a:lstStyle/>
          <a:p>
            <a:pPr>
              <a:defRPr/>
            </a:pPr>
            <a:fld id="{3727884C-BE3D-4DC4-A454-C0B9FFA7BD56}" type="slidenum">
              <a:rPr lang="tr-TR" smtClean="0"/>
              <a:pPr>
                <a:defRPr/>
              </a:pPr>
              <a:t>54</a:t>
            </a:fld>
            <a:endParaRPr lang="tr-T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36867" name="2 Not Yer Tutucusu"/>
          <p:cNvSpPr>
            <a:spLocks noGrp="1"/>
          </p:cNvSpPr>
          <p:nvPr>
            <p:ph type="body" idx="1"/>
          </p:nvPr>
        </p:nvSpPr>
        <p:spPr bwMode="auto">
          <a:noFill/>
        </p:spPr>
        <p:txBody>
          <a:bodyPr wrap="square" numCol="1" anchor="t" anchorCtr="0" compatLnSpc="1">
            <a:prstTxWarp prst="textNoShape">
              <a:avLst/>
            </a:prstTxWarp>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tr-TR" sz="1200" kern="1200" dirty="0" smtClean="0">
                <a:solidFill>
                  <a:schemeClr val="tx1"/>
                </a:solidFill>
                <a:latin typeface="Times New Roman" pitchFamily="18" charset="0"/>
                <a:ea typeface="+mn-ea"/>
                <a:cs typeface="Times New Roman" pitchFamily="18" charset="0"/>
              </a:rPr>
              <a:t>Ancak, kestirimde uzman kararını kullanmanın bazı zorlukları da vardır. Bu kişisel bir kestirim olacaktır. Her yeni proje için çok deneyimli kestirim yapabilecek kişi bulmak zordur. Sonuç ortaya çıkana kadar uzmanın görüşünü test etmenin hiçbir yolu yoktur ve bu çok geç olabilir. Eğer uzman yoksa, çok yanlış olacaktır.</a:t>
            </a:r>
          </a:p>
          <a:p>
            <a:endParaRPr lang="tr-TR" dirty="0" smtClean="0"/>
          </a:p>
        </p:txBody>
      </p:sp>
      <p:sp>
        <p:nvSpPr>
          <p:cNvPr id="4" name="3 Slayt Numarası Yer Tutucusu"/>
          <p:cNvSpPr>
            <a:spLocks noGrp="1"/>
          </p:cNvSpPr>
          <p:nvPr>
            <p:ph type="sldNum" sz="quarter" idx="5"/>
          </p:nvPr>
        </p:nvSpPr>
        <p:spPr/>
        <p:txBody>
          <a:bodyPr/>
          <a:lstStyle/>
          <a:p>
            <a:pPr>
              <a:defRPr/>
            </a:pPr>
            <a:fld id="{3727884C-BE3D-4DC4-A454-C0B9FFA7BD56}" type="slidenum">
              <a:rPr lang="tr-TR" smtClean="0"/>
              <a:pPr>
                <a:defRPr/>
              </a:pPr>
              <a:t>55</a:t>
            </a:fld>
            <a:endParaRPr lang="tr-T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36867" name="2 Not Yer Tutucusu"/>
          <p:cNvSpPr>
            <a:spLocks noGrp="1"/>
          </p:cNvSpPr>
          <p:nvPr>
            <p:ph type="body" idx="1"/>
          </p:nvPr>
        </p:nvSpPr>
        <p:spPr bwMode="auto">
          <a:noFill/>
        </p:spPr>
        <p:txBody>
          <a:bodyPr wrap="square" numCol="1" anchor="t" anchorCtr="0" compatLnSpc="1">
            <a:prstTxWarp prst="textNoShape">
              <a:avLst/>
            </a:prstTxWarp>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tr-TR" sz="1200" b="1" dirty="0" smtClean="0">
                <a:latin typeface="Times New Roman" pitchFamily="18" charset="0"/>
                <a:cs typeface="Times New Roman" pitchFamily="18" charset="0"/>
              </a:rPr>
              <a:t>ÜÇÜNCÜ MADDEDEN SONRA SÖYLE: </a:t>
            </a:r>
            <a:r>
              <a:rPr lang="tr-TR" sz="1200" dirty="0" smtClean="0">
                <a:latin typeface="Times New Roman" pitchFamily="18" charset="0"/>
                <a:cs typeface="Times New Roman" pitchFamily="18" charset="0"/>
              </a:rPr>
              <a:t>Benzerlik esaslı kestirim, bütün proje seviyesinde veya alt sistem seviyesinde gerçekleştirilebilir. Bütün proje seviyesini esas alan kestirimler, sistemin tüm maliyet bileşenlerini dikkate alır. Diğer taraftan, alt sistem seviyesini esas alan kestirimler, yeni proje ile tamamlanmış projeler arasındaki benzerlikler ve farklılıkların daha detaylı bir değerlendirmesini sağlamaktadır.</a:t>
            </a:r>
          </a:p>
          <a:p>
            <a:endParaRPr lang="tr-TR" dirty="0" smtClean="0"/>
          </a:p>
        </p:txBody>
      </p:sp>
      <p:sp>
        <p:nvSpPr>
          <p:cNvPr id="4" name="3 Slayt Numarası Yer Tutucusu"/>
          <p:cNvSpPr>
            <a:spLocks noGrp="1"/>
          </p:cNvSpPr>
          <p:nvPr>
            <p:ph type="sldNum" sz="quarter" idx="5"/>
          </p:nvPr>
        </p:nvSpPr>
        <p:spPr/>
        <p:txBody>
          <a:bodyPr/>
          <a:lstStyle/>
          <a:p>
            <a:pPr>
              <a:defRPr/>
            </a:pPr>
            <a:fld id="{3727884C-BE3D-4DC4-A454-C0B9FFA7BD56}" type="slidenum">
              <a:rPr lang="tr-TR" smtClean="0"/>
              <a:pPr>
                <a:defRPr/>
              </a:pPr>
              <a:t>56</a:t>
            </a:fld>
            <a:endParaRPr lang="tr-T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36867" name="2 Not Yer Tutucusu"/>
          <p:cNvSpPr>
            <a:spLocks noGrp="1"/>
          </p:cNvSpPr>
          <p:nvPr>
            <p:ph type="body" idx="1"/>
          </p:nvPr>
        </p:nvSpPr>
        <p:spPr bwMode="auto">
          <a:noFill/>
        </p:spPr>
        <p:txBody>
          <a:bodyPr wrap="square" numCol="1" anchor="t" anchorCtr="0" compatLnSpc="1">
            <a:prstTxWarp prst="textNoShape">
              <a:avLst/>
            </a:prstTxWarp>
          </a:bodyPr>
          <a:lstStyle/>
          <a:p>
            <a:endParaRPr lang="tr-TR" dirty="0" smtClean="0"/>
          </a:p>
        </p:txBody>
      </p:sp>
      <p:sp>
        <p:nvSpPr>
          <p:cNvPr id="4" name="3 Slayt Numarası Yer Tutucusu"/>
          <p:cNvSpPr>
            <a:spLocks noGrp="1"/>
          </p:cNvSpPr>
          <p:nvPr>
            <p:ph type="sldNum" sz="quarter" idx="5"/>
          </p:nvPr>
        </p:nvSpPr>
        <p:spPr/>
        <p:txBody>
          <a:bodyPr/>
          <a:lstStyle/>
          <a:p>
            <a:pPr>
              <a:defRPr/>
            </a:pPr>
            <a:fld id="{3727884C-BE3D-4DC4-A454-C0B9FFA7BD56}" type="slidenum">
              <a:rPr lang="tr-TR" smtClean="0"/>
              <a:pPr>
                <a:defRPr/>
              </a:pPr>
              <a:t>57</a:t>
            </a:fld>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33795" name="2 Not Yer Tutucusu"/>
          <p:cNvSpPr>
            <a:spLocks noGrp="1"/>
          </p:cNvSpPr>
          <p:nvPr>
            <p:ph type="body" idx="1"/>
          </p:nvPr>
        </p:nvSpPr>
        <p:spPr bwMode="auto">
          <a:noFill/>
        </p:spPr>
        <p:txBody>
          <a:bodyPr wrap="square" numCol="1" anchor="t" anchorCtr="0" compatLnSpc="1">
            <a:prstTxWarp prst="textNoShape">
              <a:avLst/>
            </a:prstTxWarp>
          </a:bodyPr>
          <a:lstStyle/>
          <a:p>
            <a:pPr algn="just" eaLnBrk="1" hangingPunct="1">
              <a:spcBef>
                <a:spcPct val="0"/>
              </a:spcBef>
            </a:pPr>
            <a:r>
              <a:rPr lang="tr-TR" dirty="0" smtClean="0">
                <a:latin typeface="Times New Roman" pitchFamily="18" charset="0"/>
                <a:cs typeface="Times New Roman" pitchFamily="18" charset="0"/>
              </a:rPr>
              <a:t>Örnek olarak, ele alınan projedeki personel gereksiniminin tam olarak belirlenebilmesi için ürün büyüklüğü bilgisi gereklidir.</a:t>
            </a:r>
          </a:p>
        </p:txBody>
      </p:sp>
      <p:sp>
        <p:nvSpPr>
          <p:cNvPr id="35844"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44A9FAA-629D-4B6E-A703-8425268CE5A9}" type="slidenum">
              <a:rPr lang="tr-TR" smtClean="0"/>
              <a:pPr fontAlgn="base">
                <a:spcBef>
                  <a:spcPct val="0"/>
                </a:spcBef>
                <a:spcAft>
                  <a:spcPct val="0"/>
                </a:spcAft>
                <a:defRPr/>
              </a:pPr>
              <a:t>6</a:t>
            </a:fld>
            <a:endParaRPr lang="tr-T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34819" name="2 Not Yer Tutucusu"/>
          <p:cNvSpPr>
            <a:spLocks noGrp="1"/>
          </p:cNvSpPr>
          <p:nvPr>
            <p:ph type="body" idx="1"/>
          </p:nvPr>
        </p:nvSpPr>
        <p:spPr bwMode="auto">
          <a:noFill/>
        </p:spPr>
        <p:txBody>
          <a:bodyPr wrap="square" numCol="1" anchor="t" anchorCtr="0" compatLnSpc="1">
            <a:prstTxWarp prst="textNoShape">
              <a:avLst/>
            </a:prstTxWarp>
          </a:bodyPr>
          <a:lstStyle/>
          <a:p>
            <a:pPr lvl="0"/>
            <a:r>
              <a:rPr lang="tr-TR" sz="1200" kern="1200" dirty="0" smtClean="0">
                <a:solidFill>
                  <a:schemeClr val="tx1"/>
                </a:solidFill>
                <a:latin typeface="+mn-lt"/>
                <a:ea typeface="+mn-ea"/>
                <a:cs typeface="+mn-cs"/>
              </a:rPr>
              <a:t>Büyüklük; kodun satır sayısı.</a:t>
            </a:r>
          </a:p>
          <a:p>
            <a:pPr lvl="0"/>
            <a:r>
              <a:rPr lang="tr-TR" sz="1200" kern="1200" dirty="0" smtClean="0">
                <a:solidFill>
                  <a:schemeClr val="tx1"/>
                </a:solidFill>
                <a:latin typeface="+mn-lt"/>
                <a:ea typeface="+mn-ea"/>
                <a:cs typeface="+mn-cs"/>
              </a:rPr>
              <a:t>Emek; proje kapsamında ayda kaç kişi çalışacak.</a:t>
            </a:r>
          </a:p>
          <a:p>
            <a:pPr lvl="0"/>
            <a:r>
              <a:rPr lang="tr-TR" sz="1200" kern="1200" dirty="0" smtClean="0">
                <a:solidFill>
                  <a:schemeClr val="tx1"/>
                </a:solidFill>
                <a:latin typeface="+mn-lt"/>
                <a:ea typeface="+mn-ea"/>
                <a:cs typeface="+mn-cs"/>
              </a:rPr>
              <a:t>Maliyet; projenin ne kadara mal olacağı.</a:t>
            </a:r>
          </a:p>
          <a:p>
            <a:pPr lvl="0"/>
            <a:r>
              <a:rPr lang="tr-TR" sz="1200" kern="1200" dirty="0" smtClean="0">
                <a:solidFill>
                  <a:schemeClr val="tx1"/>
                </a:solidFill>
                <a:latin typeface="+mn-lt"/>
                <a:ea typeface="+mn-ea"/>
                <a:cs typeface="+mn-cs"/>
              </a:rPr>
              <a:t>Zaman; proje kaç ayda tamamlanacak.</a:t>
            </a:r>
          </a:p>
          <a:p>
            <a:pPr lvl="0"/>
            <a:r>
              <a:rPr lang="tr-TR" sz="1200" kern="1200" dirty="0" smtClean="0">
                <a:solidFill>
                  <a:schemeClr val="tx1"/>
                </a:solidFill>
                <a:latin typeface="+mn-lt"/>
                <a:ea typeface="+mn-ea"/>
                <a:cs typeface="+mn-cs"/>
              </a:rPr>
              <a:t>Kalite; projenin kalitesi tespit edilen hata sayısından ölçülebilir.</a:t>
            </a:r>
          </a:p>
          <a:p>
            <a:pPr marL="228600" indent="-228600" eaLnBrk="1" hangingPunct="1">
              <a:spcBef>
                <a:spcPct val="0"/>
              </a:spcBef>
              <a:buNone/>
            </a:pPr>
            <a:endParaRPr lang="tr-TR" dirty="0" smtClean="0">
              <a:latin typeface="Times New Roman" pitchFamily="18" charset="0"/>
              <a:cs typeface="Times New Roman" pitchFamily="18" charset="0"/>
            </a:endParaRPr>
          </a:p>
        </p:txBody>
      </p:sp>
      <p:sp>
        <p:nvSpPr>
          <p:cNvPr id="35844"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FEF19AD-DF14-4D09-8B2C-11A04B86A392}" type="slidenum">
              <a:rPr lang="tr-TR" smtClean="0"/>
              <a:pPr fontAlgn="base">
                <a:spcBef>
                  <a:spcPct val="0"/>
                </a:spcBef>
                <a:spcAft>
                  <a:spcPct val="0"/>
                </a:spcAft>
                <a:defRPr/>
              </a:pPr>
              <a:t>7</a:t>
            </a:fld>
            <a:endParaRPr lang="tr-TR"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34819" name="2 Not Yer Tutucusu"/>
          <p:cNvSpPr>
            <a:spLocks noGrp="1"/>
          </p:cNvSpPr>
          <p:nvPr>
            <p:ph type="body" idx="1"/>
          </p:nvPr>
        </p:nvSpPr>
        <p:spPr bwMode="auto">
          <a:noFill/>
        </p:spPr>
        <p:txBody>
          <a:bodyPr wrap="square" numCol="1" anchor="t" anchorCtr="0" compatLnSpc="1">
            <a:prstTxWarp prst="textNoShape">
              <a:avLst/>
            </a:prstTxWarp>
          </a:bodyPr>
          <a:lstStyle/>
          <a:p>
            <a:pPr marL="228600" indent="-228600" eaLnBrk="1" hangingPunct="1">
              <a:spcBef>
                <a:spcPct val="0"/>
              </a:spcBef>
              <a:buNone/>
            </a:pPr>
            <a:endParaRPr lang="tr-TR" dirty="0" smtClean="0">
              <a:latin typeface="Times New Roman" pitchFamily="18" charset="0"/>
              <a:cs typeface="Times New Roman" pitchFamily="18" charset="0"/>
            </a:endParaRPr>
          </a:p>
        </p:txBody>
      </p:sp>
      <p:sp>
        <p:nvSpPr>
          <p:cNvPr id="35844"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FEF19AD-DF14-4D09-8B2C-11A04B86A392}" type="slidenum">
              <a:rPr lang="tr-TR" smtClean="0"/>
              <a:pPr fontAlgn="base">
                <a:spcBef>
                  <a:spcPct val="0"/>
                </a:spcBef>
                <a:spcAft>
                  <a:spcPct val="0"/>
                </a:spcAft>
                <a:defRPr/>
              </a:pPr>
              <a:t>8</a:t>
            </a:fld>
            <a:endParaRPr lang="tr-TR"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lvl="1" indent="0" algn="just" defTabSz="914400" rtl="0" eaLnBrk="0" fontAlgn="base" latinLnBrk="0" hangingPunct="0">
              <a:lnSpc>
                <a:spcPct val="100000"/>
              </a:lnSpc>
              <a:spcBef>
                <a:spcPct val="30000"/>
              </a:spcBef>
              <a:spcAft>
                <a:spcPct val="0"/>
              </a:spcAft>
              <a:buClrTx/>
              <a:buSzTx/>
              <a:buFontTx/>
              <a:buNone/>
              <a:tabLst/>
              <a:defRPr/>
            </a:pPr>
            <a:r>
              <a:rPr lang="tr-TR" sz="1200" b="1" dirty="0" smtClean="0">
                <a:latin typeface="Times New Roman" pitchFamily="18" charset="0"/>
                <a:cs typeface="Times New Roman" pitchFamily="18" charset="0"/>
              </a:rPr>
              <a:t>BİRİNCİ MADDEDEN SONRA: </a:t>
            </a:r>
            <a:r>
              <a:rPr lang="tr-TR" sz="1200" dirty="0" smtClean="0">
                <a:latin typeface="Times New Roman" pitchFamily="18" charset="0"/>
                <a:cs typeface="Times New Roman" pitchFamily="18" charset="0"/>
              </a:rPr>
              <a:t>Kolaylığı ve doğrudan ölçülebilirliği açısından en fazla kullanılan yazılım ölçme yöntemi, satır sayısıdır. Bir programın büyüklüğü denince ilk akla gelen kaç satırlık kaynak kodu ile üretildiğidir.</a:t>
            </a:r>
          </a:p>
          <a:p>
            <a:pPr algn="just"/>
            <a:endParaRPr lang="tr-TR" sz="1200" kern="1200" dirty="0" smtClean="0">
              <a:solidFill>
                <a:schemeClr val="tx1"/>
              </a:solidFill>
              <a:latin typeface="Times New Roman" pitchFamily="18" charset="0"/>
              <a:ea typeface="+mn-ea"/>
              <a:cs typeface="Times New Roman" pitchFamily="18" charset="0"/>
            </a:endParaRPr>
          </a:p>
          <a:p>
            <a:pPr algn="just"/>
            <a:r>
              <a:rPr lang="tr-TR" sz="1200" b="1" kern="1200" dirty="0" smtClean="0">
                <a:solidFill>
                  <a:schemeClr val="tx1"/>
                </a:solidFill>
                <a:latin typeface="Times New Roman" pitchFamily="18" charset="0"/>
                <a:ea typeface="+mn-ea"/>
                <a:cs typeface="Times New Roman" pitchFamily="18" charset="0"/>
              </a:rPr>
              <a:t>EN SON SÖYLE: </a:t>
            </a:r>
            <a:r>
              <a:rPr lang="tr-TR" sz="1200" kern="1200" dirty="0" smtClean="0">
                <a:solidFill>
                  <a:schemeClr val="tx1"/>
                </a:solidFill>
                <a:latin typeface="Times New Roman" pitchFamily="18" charset="0"/>
                <a:ea typeface="+mn-ea"/>
                <a:cs typeface="Times New Roman" pitchFamily="18" charset="0"/>
              </a:rPr>
              <a:t>Bir birim için tahmin edilecek en küçük satır sayısına k, en olası satır sayısı tahminine o ve en büyük tahmin değerine de b denecek olursa, o birim için: satır sayısı kestirimi</a:t>
            </a:r>
            <a:r>
              <a:rPr lang="tr-TR" sz="1200" kern="1200" baseline="0" dirty="0" smtClean="0">
                <a:solidFill>
                  <a:schemeClr val="tx1"/>
                </a:solidFill>
                <a:latin typeface="Times New Roman" pitchFamily="18" charset="0"/>
                <a:ea typeface="+mn-ea"/>
                <a:cs typeface="Times New Roman" pitchFamily="18" charset="0"/>
              </a:rPr>
              <a:t> </a:t>
            </a:r>
            <a:r>
              <a:rPr lang="tr-TR" sz="1200" dirty="0" smtClean="0">
                <a:latin typeface="Times New Roman" pitchFamily="18" charset="0"/>
                <a:cs typeface="Times New Roman" pitchFamily="18" charset="0"/>
              </a:rPr>
              <a:t>(k+4o+b)/6 şeklinde hesaplanabilir.</a:t>
            </a:r>
          </a:p>
        </p:txBody>
      </p:sp>
      <p:sp>
        <p:nvSpPr>
          <p:cNvPr id="4" name="3 Slayt Numarası Yer Tutucusu"/>
          <p:cNvSpPr>
            <a:spLocks noGrp="1"/>
          </p:cNvSpPr>
          <p:nvPr>
            <p:ph type="sldNum" sz="quarter" idx="10"/>
          </p:nvPr>
        </p:nvSpPr>
        <p:spPr/>
        <p:txBody>
          <a:bodyPr/>
          <a:lstStyle/>
          <a:p>
            <a:pPr>
              <a:defRPr/>
            </a:pPr>
            <a:fld id="{0E85BED1-7929-4299-B137-6FFCBBF3B8EA}" type="slidenum">
              <a:rPr lang="tr-TR" smtClean="0"/>
              <a:pPr>
                <a:defRPr/>
              </a:pPr>
              <a:t>9</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2"/>
      </p:bgRef>
    </p:bg>
    <p:spTree>
      <p:nvGrpSpPr>
        <p:cNvPr id="1" name=""/>
        <p:cNvGrpSpPr/>
        <p:nvPr/>
      </p:nvGrpSpPr>
      <p:grpSpPr>
        <a:xfrm>
          <a:off x="0" y="0"/>
          <a:ext cx="0" cy="0"/>
          <a:chOff x="0" y="0"/>
          <a:chExt cx="0" cy="0"/>
        </a:xfrm>
      </p:grpSpPr>
      <p:sp>
        <p:nvSpPr>
          <p:cNvPr id="7" name="6 Dikdörtgen"/>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ikdörtgen"/>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Başlık"/>
          <p:cNvSpPr>
            <a:spLocks noGrp="1"/>
          </p:cNvSpPr>
          <p:nvPr>
            <p:ph type="ctrTitle"/>
          </p:nvPr>
        </p:nvSpPr>
        <p:spPr>
          <a:xfrm>
            <a:off x="2362200" y="4038600"/>
            <a:ext cx="6477000" cy="1828800"/>
          </a:xfrm>
        </p:spPr>
        <p:txBody>
          <a:bodyPr anchor="b"/>
          <a:lstStyle>
            <a:lvl1pPr>
              <a:defRPr cap="all" baseline="0"/>
            </a:lvl1pPr>
          </a:lstStyle>
          <a:p>
            <a:r>
              <a:rPr kumimoji="0" lang="tr-TR" smtClean="0"/>
              <a:t>Asıl başlık stili için tıklatın</a:t>
            </a:r>
            <a:endParaRPr kumimoji="0" lang="en-US"/>
          </a:p>
        </p:txBody>
      </p:sp>
      <p:sp>
        <p:nvSpPr>
          <p:cNvPr id="9" name="8 Alt Başlık"/>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Veri Yer Tutucusu"/>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0F72E505-8288-46A5-92A5-975C8E786F5C}" type="datetime1">
              <a:rPr lang="tr-TR" smtClean="0"/>
              <a:pPr/>
              <a:t>01.11.2012</a:t>
            </a:fld>
            <a:endParaRPr lang="tr-TR"/>
          </a:p>
        </p:txBody>
      </p:sp>
      <p:sp>
        <p:nvSpPr>
          <p:cNvPr id="17" name="16 Altbilgi Yer Tutucusu"/>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tr-TR" smtClean="0"/>
              <a:t>YZM 403 - Yazılım Proje Yönetimi</a:t>
            </a:r>
            <a:endParaRPr lang="tr-TR"/>
          </a:p>
        </p:txBody>
      </p:sp>
      <p:sp>
        <p:nvSpPr>
          <p:cNvPr id="29" name="28 Slayt Numarası Yer Tutucusu"/>
          <p:cNvSpPr>
            <a:spLocks noGrp="1"/>
          </p:cNvSpPr>
          <p:nvPr>
            <p:ph type="sldNum" sz="quarter" idx="12"/>
          </p:nvPr>
        </p:nvSpPr>
        <p:spPr>
          <a:xfrm>
            <a:off x="8001000" y="228600"/>
            <a:ext cx="838200" cy="381000"/>
          </a:xfrm>
        </p:spPr>
        <p:txBody>
          <a:bodyPr/>
          <a:lstStyle>
            <a:lvl1pPr>
              <a:defRPr>
                <a:solidFill>
                  <a:schemeClr val="tx2"/>
                </a:solidFill>
              </a:defRPr>
            </a:lvl1pPr>
          </a:lstStyle>
          <a:p>
            <a:fld id="{389D34F3-C30E-42B3-B3FB-7DE9F1DA43CC}"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747E8FBA-515B-483E-A1E5-1302CEB975D9}" type="datetime1">
              <a:rPr lang="tr-TR" smtClean="0"/>
              <a:pPr/>
              <a:t>01.11.2012</a:t>
            </a:fld>
            <a:endParaRPr lang="tr-TR"/>
          </a:p>
        </p:txBody>
      </p:sp>
      <p:sp>
        <p:nvSpPr>
          <p:cNvPr id="5" name="4 Altbilgi Yer Tutucusu"/>
          <p:cNvSpPr>
            <a:spLocks noGrp="1"/>
          </p:cNvSpPr>
          <p:nvPr>
            <p:ph type="ftr" sz="quarter" idx="11"/>
          </p:nvPr>
        </p:nvSpPr>
        <p:spPr/>
        <p:txBody>
          <a:bodyPr/>
          <a:lstStyle/>
          <a:p>
            <a:r>
              <a:rPr lang="tr-TR" smtClean="0"/>
              <a:t>YZM 403 - Yazılım Proje Yönetimi</a:t>
            </a:r>
            <a:endParaRPr lang="tr-TR"/>
          </a:p>
        </p:txBody>
      </p:sp>
      <p:sp>
        <p:nvSpPr>
          <p:cNvPr id="6" name="5 Slayt Numarası Yer Tutucusu"/>
          <p:cNvSpPr>
            <a:spLocks noGrp="1"/>
          </p:cNvSpPr>
          <p:nvPr>
            <p:ph type="sldNum" sz="quarter" idx="12"/>
          </p:nvPr>
        </p:nvSpPr>
        <p:spPr/>
        <p:txBody>
          <a:bodyPr/>
          <a:lstStyle/>
          <a:p>
            <a:fld id="{389D34F3-C30E-42B3-B3FB-7DE9F1DA43CC}"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bg>
      <p:bgRef idx="1001">
        <a:schemeClr val="bg1"/>
      </p:bgRef>
    </p:bg>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553200" y="609600"/>
            <a:ext cx="2057400" cy="5516563"/>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609600"/>
            <a:ext cx="5562600" cy="5516564"/>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a:xfrm>
            <a:off x="6553200" y="6248402"/>
            <a:ext cx="2209800" cy="365125"/>
          </a:xfrm>
        </p:spPr>
        <p:txBody>
          <a:bodyPr/>
          <a:lstStyle/>
          <a:p>
            <a:fld id="{935FD6A9-D049-4242-B232-2977EE5D76E1}" type="datetime1">
              <a:rPr lang="tr-TR" smtClean="0"/>
              <a:pPr/>
              <a:t>01.11.2012</a:t>
            </a:fld>
            <a:endParaRPr lang="tr-TR"/>
          </a:p>
        </p:txBody>
      </p:sp>
      <p:sp>
        <p:nvSpPr>
          <p:cNvPr id="5" name="4 Altbilgi Yer Tutucusu"/>
          <p:cNvSpPr>
            <a:spLocks noGrp="1"/>
          </p:cNvSpPr>
          <p:nvPr>
            <p:ph type="ftr" sz="quarter" idx="11"/>
          </p:nvPr>
        </p:nvSpPr>
        <p:spPr>
          <a:xfrm>
            <a:off x="457201" y="6248207"/>
            <a:ext cx="5573483" cy="365125"/>
          </a:xfrm>
        </p:spPr>
        <p:txBody>
          <a:bodyPr/>
          <a:lstStyle/>
          <a:p>
            <a:r>
              <a:rPr lang="tr-TR" smtClean="0"/>
              <a:t>YZM 403 - Yazılım Proje Yönetimi</a:t>
            </a:r>
            <a:endParaRPr lang="tr-TR"/>
          </a:p>
        </p:txBody>
      </p:sp>
      <p:sp>
        <p:nvSpPr>
          <p:cNvPr id="7" name="6 Dikdörtgen"/>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7 Dikdörtgen"/>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8 Dikdörtgen"/>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5 Slayt Numarası Yer Tutucusu"/>
          <p:cNvSpPr>
            <a:spLocks noGrp="1"/>
          </p:cNvSpPr>
          <p:nvPr>
            <p:ph type="sldNum" sz="quarter" idx="12"/>
          </p:nvPr>
        </p:nvSpPr>
        <p:spPr>
          <a:xfrm rot="5400000">
            <a:off x="5989638" y="144462"/>
            <a:ext cx="533400" cy="244476"/>
          </a:xfrm>
        </p:spPr>
        <p:txBody>
          <a:bodyPr/>
          <a:lstStyle/>
          <a:p>
            <a:fld id="{389D34F3-C30E-42B3-B3FB-7DE9F1DA43CC}"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12648" y="228600"/>
            <a:ext cx="8153400" cy="990600"/>
          </a:xfrm>
        </p:spPr>
        <p:txBody>
          <a:bodyPr/>
          <a:lstStyle/>
          <a:p>
            <a:r>
              <a:rPr kumimoji="0" lang="tr-TR" smtClean="0"/>
              <a:t>Asıl başlık stili için tıklatın</a:t>
            </a:r>
            <a:endParaRPr kumimoji="0" lang="en-US"/>
          </a:p>
        </p:txBody>
      </p:sp>
      <p:sp>
        <p:nvSpPr>
          <p:cNvPr id="4" name="3 Veri Yer Tutucusu"/>
          <p:cNvSpPr>
            <a:spLocks noGrp="1"/>
          </p:cNvSpPr>
          <p:nvPr>
            <p:ph type="dt" sz="half" idx="10"/>
          </p:nvPr>
        </p:nvSpPr>
        <p:spPr/>
        <p:txBody>
          <a:bodyPr/>
          <a:lstStyle/>
          <a:p>
            <a:fld id="{50FB9F6B-6960-41DC-AA3D-FBE1DE2CAB9B}" type="datetime1">
              <a:rPr lang="tr-TR" smtClean="0"/>
              <a:pPr/>
              <a:t>01.11.2012</a:t>
            </a:fld>
            <a:endParaRPr lang="tr-TR"/>
          </a:p>
        </p:txBody>
      </p:sp>
      <p:sp>
        <p:nvSpPr>
          <p:cNvPr id="5" name="4 Altbilgi Yer Tutucusu"/>
          <p:cNvSpPr>
            <a:spLocks noGrp="1"/>
          </p:cNvSpPr>
          <p:nvPr>
            <p:ph type="ftr" sz="quarter" idx="11"/>
          </p:nvPr>
        </p:nvSpPr>
        <p:spPr/>
        <p:txBody>
          <a:bodyPr/>
          <a:lstStyle/>
          <a:p>
            <a:r>
              <a:rPr lang="tr-TR" smtClean="0"/>
              <a:t>YZM 403 - Yazılım Proje Yönetimi</a:t>
            </a:r>
            <a:endParaRPr lang="tr-TR"/>
          </a:p>
        </p:txBody>
      </p:sp>
      <p:sp>
        <p:nvSpPr>
          <p:cNvPr id="6" name="5 Slayt Numarası Yer Tutucusu"/>
          <p:cNvSpPr>
            <a:spLocks noGrp="1"/>
          </p:cNvSpPr>
          <p:nvPr>
            <p:ph type="sldNum" sz="quarter" idx="12"/>
          </p:nvPr>
        </p:nvSpPr>
        <p:spPr/>
        <p:txBody>
          <a:bodyPr/>
          <a:lstStyle>
            <a:lvl1pPr>
              <a:defRPr>
                <a:solidFill>
                  <a:srgbClr val="FFFFFF"/>
                </a:solidFill>
              </a:defRPr>
            </a:lvl1pPr>
          </a:lstStyle>
          <a:p>
            <a:fld id="{389D34F3-C30E-42B3-B3FB-7DE9F1DA43CC}" type="slidenum">
              <a:rPr lang="tr-TR" smtClean="0"/>
              <a:pPr/>
              <a:t>‹#›</a:t>
            </a:fld>
            <a:endParaRPr lang="tr-TR"/>
          </a:p>
        </p:txBody>
      </p:sp>
      <p:sp>
        <p:nvSpPr>
          <p:cNvPr id="8" name="7 İçerik Yer Tutucusu"/>
          <p:cNvSpPr>
            <a:spLocks noGrp="1"/>
          </p:cNvSpPr>
          <p:nvPr>
            <p:ph sz="quarter" idx="1"/>
          </p:nvPr>
        </p:nvSpPr>
        <p:spPr>
          <a:xfrm>
            <a:off x="612648" y="1600200"/>
            <a:ext cx="8153400" cy="44958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3">
        <a:schemeClr val="bg1"/>
      </p:bgRef>
    </p:bg>
    <p:spTree>
      <p:nvGrpSpPr>
        <p:cNvPr id="1" name=""/>
        <p:cNvGrpSpPr/>
        <p:nvPr/>
      </p:nvGrpSpPr>
      <p:grpSpPr>
        <a:xfrm>
          <a:off x="0" y="0"/>
          <a:ext cx="0" cy="0"/>
          <a:chOff x="0" y="0"/>
          <a:chExt cx="0" cy="0"/>
        </a:xfrm>
      </p:grpSpPr>
      <p:sp>
        <p:nvSpPr>
          <p:cNvPr id="3" name="2 Metin Yer Tutucusu"/>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7" name="6 Dikdörtgen"/>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Dikdörtgen"/>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Dikdörtgen"/>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Başlık"/>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tr-TR" smtClean="0"/>
              <a:t>Asıl başlık stili için tıklatın</a:t>
            </a:r>
            <a:endParaRPr kumimoji="0" lang="en-US"/>
          </a:p>
        </p:txBody>
      </p:sp>
      <p:sp>
        <p:nvSpPr>
          <p:cNvPr id="12" name="11 Veri Yer Tutucusu"/>
          <p:cNvSpPr>
            <a:spLocks noGrp="1"/>
          </p:cNvSpPr>
          <p:nvPr>
            <p:ph type="dt" sz="half" idx="10"/>
          </p:nvPr>
        </p:nvSpPr>
        <p:spPr/>
        <p:txBody>
          <a:bodyPr/>
          <a:lstStyle/>
          <a:p>
            <a:fld id="{067A1EEC-FD22-45B6-BD51-340393AB23CE}" type="datetime1">
              <a:rPr lang="tr-TR" smtClean="0"/>
              <a:pPr/>
              <a:t>01.11.2012</a:t>
            </a:fld>
            <a:endParaRPr lang="tr-TR"/>
          </a:p>
        </p:txBody>
      </p:sp>
      <p:sp>
        <p:nvSpPr>
          <p:cNvPr id="13" name="12 Slayt Numarası Yer Tutucusu"/>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389D34F3-C30E-42B3-B3FB-7DE9F1DA43CC}" type="slidenum">
              <a:rPr lang="tr-TR" smtClean="0"/>
              <a:pPr/>
              <a:t>‹#›</a:t>
            </a:fld>
            <a:endParaRPr lang="tr-TR"/>
          </a:p>
        </p:txBody>
      </p:sp>
      <p:sp>
        <p:nvSpPr>
          <p:cNvPr id="14" name="13 Altbilgi Yer Tutucusu"/>
          <p:cNvSpPr>
            <a:spLocks noGrp="1"/>
          </p:cNvSpPr>
          <p:nvPr>
            <p:ph type="ftr" sz="quarter" idx="12"/>
          </p:nvPr>
        </p:nvSpPr>
        <p:spPr/>
        <p:txBody>
          <a:bodyPr/>
          <a:lstStyle/>
          <a:p>
            <a:r>
              <a:rPr lang="tr-TR" smtClean="0"/>
              <a:t>YZM 403 - Yazılım Proje Yönetimi</a:t>
            </a:r>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9" name="8 İçerik Yer Tutucusu"/>
          <p:cNvSpPr>
            <a:spLocks noGrp="1"/>
          </p:cNvSpPr>
          <p:nvPr>
            <p:ph sz="quarter" idx="1"/>
          </p:nvPr>
        </p:nvSpPr>
        <p:spPr>
          <a:xfrm>
            <a:off x="609600"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10 İçerik Yer Tutucusu"/>
          <p:cNvSpPr>
            <a:spLocks noGrp="1"/>
          </p:cNvSpPr>
          <p:nvPr>
            <p:ph sz="quarter" idx="2"/>
          </p:nvPr>
        </p:nvSpPr>
        <p:spPr>
          <a:xfrm>
            <a:off x="4844901"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8" name="7 Veri Yer Tutucusu"/>
          <p:cNvSpPr>
            <a:spLocks noGrp="1"/>
          </p:cNvSpPr>
          <p:nvPr>
            <p:ph type="dt" sz="half" idx="15"/>
          </p:nvPr>
        </p:nvSpPr>
        <p:spPr/>
        <p:txBody>
          <a:bodyPr rtlCol="0"/>
          <a:lstStyle/>
          <a:p>
            <a:fld id="{1346E1F9-4F92-4147-9F18-651FBEDDA2C2}" type="datetime1">
              <a:rPr lang="tr-TR" smtClean="0"/>
              <a:pPr/>
              <a:t>01.11.2012</a:t>
            </a:fld>
            <a:endParaRPr lang="tr-TR"/>
          </a:p>
        </p:txBody>
      </p:sp>
      <p:sp>
        <p:nvSpPr>
          <p:cNvPr id="10" name="9 Slayt Numarası Yer Tutucusu"/>
          <p:cNvSpPr>
            <a:spLocks noGrp="1"/>
          </p:cNvSpPr>
          <p:nvPr>
            <p:ph type="sldNum" sz="quarter" idx="16"/>
          </p:nvPr>
        </p:nvSpPr>
        <p:spPr/>
        <p:txBody>
          <a:bodyPr rtlCol="0"/>
          <a:lstStyle/>
          <a:p>
            <a:fld id="{389D34F3-C30E-42B3-B3FB-7DE9F1DA43CC}" type="slidenum">
              <a:rPr lang="tr-TR" smtClean="0"/>
              <a:pPr/>
              <a:t>‹#›</a:t>
            </a:fld>
            <a:endParaRPr lang="tr-TR"/>
          </a:p>
        </p:txBody>
      </p:sp>
      <p:sp>
        <p:nvSpPr>
          <p:cNvPr id="12" name="11 Altbilgi Yer Tutucusu"/>
          <p:cNvSpPr>
            <a:spLocks noGrp="1"/>
          </p:cNvSpPr>
          <p:nvPr>
            <p:ph type="ftr" sz="quarter" idx="17"/>
          </p:nvPr>
        </p:nvSpPr>
        <p:spPr/>
        <p:txBody>
          <a:bodyPr rtlCol="0"/>
          <a:lstStyle/>
          <a:p>
            <a:r>
              <a:rPr lang="tr-TR" smtClean="0"/>
              <a:t>YZM 403 - Yazılım Proje Yönetimi</a:t>
            </a:r>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533400" y="273050"/>
            <a:ext cx="8153400" cy="869950"/>
          </a:xfrm>
        </p:spPr>
        <p:txBody>
          <a:bodyPr anchor="ctr"/>
          <a:lstStyle>
            <a:lvl1pPr>
              <a:defRPr/>
            </a:lvl1pPr>
          </a:lstStyle>
          <a:p>
            <a:r>
              <a:rPr kumimoji="0" lang="tr-TR" smtClean="0"/>
              <a:t>Asıl başlık stili için tıklatın</a:t>
            </a:r>
            <a:endParaRPr kumimoji="0" lang="en-US"/>
          </a:p>
        </p:txBody>
      </p:sp>
      <p:sp>
        <p:nvSpPr>
          <p:cNvPr id="11" name="10 İçerik Yer Tutucusu"/>
          <p:cNvSpPr>
            <a:spLocks noGrp="1"/>
          </p:cNvSpPr>
          <p:nvPr>
            <p:ph sz="quarter" idx="2"/>
          </p:nvPr>
        </p:nvSpPr>
        <p:spPr>
          <a:xfrm>
            <a:off x="609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12 İçerik Yer Tutucusu"/>
          <p:cNvSpPr>
            <a:spLocks noGrp="1"/>
          </p:cNvSpPr>
          <p:nvPr>
            <p:ph sz="quarter" idx="4"/>
          </p:nvPr>
        </p:nvSpPr>
        <p:spPr>
          <a:xfrm>
            <a:off x="4800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0" name="9 Veri Yer Tutucusu"/>
          <p:cNvSpPr>
            <a:spLocks noGrp="1"/>
          </p:cNvSpPr>
          <p:nvPr>
            <p:ph type="dt" sz="half" idx="15"/>
          </p:nvPr>
        </p:nvSpPr>
        <p:spPr/>
        <p:txBody>
          <a:bodyPr rtlCol="0"/>
          <a:lstStyle/>
          <a:p>
            <a:fld id="{3979CB55-8356-4D7D-8A8E-CA6FD8AFCFB5}" type="datetime1">
              <a:rPr lang="tr-TR" smtClean="0"/>
              <a:pPr/>
              <a:t>01.11.2012</a:t>
            </a:fld>
            <a:endParaRPr lang="tr-TR"/>
          </a:p>
        </p:txBody>
      </p:sp>
      <p:sp>
        <p:nvSpPr>
          <p:cNvPr id="12" name="11 Slayt Numarası Yer Tutucusu"/>
          <p:cNvSpPr>
            <a:spLocks noGrp="1"/>
          </p:cNvSpPr>
          <p:nvPr>
            <p:ph type="sldNum" sz="quarter" idx="16"/>
          </p:nvPr>
        </p:nvSpPr>
        <p:spPr/>
        <p:txBody>
          <a:bodyPr rtlCol="0"/>
          <a:lstStyle/>
          <a:p>
            <a:fld id="{389D34F3-C30E-42B3-B3FB-7DE9F1DA43CC}" type="slidenum">
              <a:rPr lang="tr-TR" smtClean="0"/>
              <a:pPr/>
              <a:t>‹#›</a:t>
            </a:fld>
            <a:endParaRPr lang="tr-TR"/>
          </a:p>
        </p:txBody>
      </p:sp>
      <p:sp>
        <p:nvSpPr>
          <p:cNvPr id="14" name="13 Altbilgi Yer Tutucusu"/>
          <p:cNvSpPr>
            <a:spLocks noGrp="1"/>
          </p:cNvSpPr>
          <p:nvPr>
            <p:ph type="ftr" sz="quarter" idx="17"/>
          </p:nvPr>
        </p:nvSpPr>
        <p:spPr/>
        <p:txBody>
          <a:bodyPr rtlCol="0"/>
          <a:lstStyle/>
          <a:p>
            <a:r>
              <a:rPr lang="tr-TR" smtClean="0"/>
              <a:t>YZM 403 - Yazılım Proje Yönetimi</a:t>
            </a:r>
            <a:endParaRPr lang="tr-TR"/>
          </a:p>
        </p:txBody>
      </p:sp>
      <p:sp>
        <p:nvSpPr>
          <p:cNvPr id="16" name="15 Metin Yer Tutucusu"/>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5" name="14 Metin Yer Tutucusu"/>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28613F2B-A552-4539-9C31-DEADF4741807}" type="datetime1">
              <a:rPr lang="tr-TR" smtClean="0"/>
              <a:pPr/>
              <a:t>01.11.2012</a:t>
            </a:fld>
            <a:endParaRPr lang="tr-TR"/>
          </a:p>
        </p:txBody>
      </p:sp>
      <p:sp>
        <p:nvSpPr>
          <p:cNvPr id="4" name="3 Altbilgi Yer Tutucusu"/>
          <p:cNvSpPr>
            <a:spLocks noGrp="1"/>
          </p:cNvSpPr>
          <p:nvPr>
            <p:ph type="ftr" sz="quarter" idx="11"/>
          </p:nvPr>
        </p:nvSpPr>
        <p:spPr/>
        <p:txBody>
          <a:bodyPr/>
          <a:lstStyle/>
          <a:p>
            <a:r>
              <a:rPr lang="tr-TR" smtClean="0"/>
              <a:t>YZM 403 - Yazılım Proje Yönetimi</a:t>
            </a:r>
            <a:endParaRPr lang="tr-TR"/>
          </a:p>
        </p:txBody>
      </p:sp>
      <p:sp>
        <p:nvSpPr>
          <p:cNvPr id="5" name="4 Slayt Numarası Yer Tutucusu"/>
          <p:cNvSpPr>
            <a:spLocks noGrp="1"/>
          </p:cNvSpPr>
          <p:nvPr>
            <p:ph type="sldNum" sz="quarter" idx="12"/>
          </p:nvPr>
        </p:nvSpPr>
        <p:spPr/>
        <p:txBody>
          <a:bodyPr/>
          <a:lstStyle>
            <a:lvl1pPr>
              <a:defRPr>
                <a:solidFill>
                  <a:srgbClr val="FFFFFF"/>
                </a:solidFill>
              </a:defRPr>
            </a:lvl1pPr>
          </a:lstStyle>
          <a:p>
            <a:fld id="{389D34F3-C30E-42B3-B3FB-7DE9F1DA43CC}"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AB893BD9-A259-409E-BC66-EF3C61303B91}" type="datetime1">
              <a:rPr lang="tr-TR" smtClean="0"/>
              <a:pPr/>
              <a:t>01.11.2012</a:t>
            </a:fld>
            <a:endParaRPr lang="tr-T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4" name="3 Slayt Numarası Yer Tutucusu"/>
          <p:cNvSpPr>
            <a:spLocks noGrp="1"/>
          </p:cNvSpPr>
          <p:nvPr>
            <p:ph type="sldNum" sz="quarter" idx="12"/>
          </p:nvPr>
        </p:nvSpPr>
        <p:spPr>
          <a:xfrm>
            <a:off x="0" y="6248400"/>
            <a:ext cx="533400" cy="381000"/>
          </a:xfrm>
        </p:spPr>
        <p:txBody>
          <a:bodyPr/>
          <a:lstStyle>
            <a:lvl1pPr>
              <a:defRPr>
                <a:solidFill>
                  <a:schemeClr val="tx2"/>
                </a:solidFill>
              </a:defRPr>
            </a:lvl1pPr>
          </a:lstStyle>
          <a:p>
            <a:fld id="{389D34F3-C30E-42B3-B3FB-7DE9F1DA43CC}"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0" y="273050"/>
            <a:ext cx="8077200" cy="869950"/>
          </a:xfrm>
        </p:spPr>
        <p:txBody>
          <a:bodyPr anchor="ctr"/>
          <a:lstStyle>
            <a:lvl1pPr algn="l">
              <a:buNone/>
              <a:defRPr sz="4400" b="0"/>
            </a:lvl1pPr>
          </a:lstStyle>
          <a:p>
            <a:r>
              <a:rPr kumimoji="0" lang="tr-TR" smtClean="0"/>
              <a:t>Asıl başlık stili için tıklatın</a:t>
            </a:r>
            <a:endParaRPr kumimoji="0" lang="en-US"/>
          </a:p>
        </p:txBody>
      </p:sp>
      <p:sp>
        <p:nvSpPr>
          <p:cNvPr id="5" name="4 Veri Yer Tutucusu"/>
          <p:cNvSpPr>
            <a:spLocks noGrp="1"/>
          </p:cNvSpPr>
          <p:nvPr>
            <p:ph type="dt" sz="half" idx="10"/>
          </p:nvPr>
        </p:nvSpPr>
        <p:spPr/>
        <p:txBody>
          <a:bodyPr/>
          <a:lstStyle/>
          <a:p>
            <a:fld id="{D4E80049-F77F-498B-BD96-7A04EB4C9473}" type="datetime1">
              <a:rPr lang="tr-TR" smtClean="0"/>
              <a:pPr/>
              <a:t>01.11.2012</a:t>
            </a:fld>
            <a:endParaRPr lang="tr-TR"/>
          </a:p>
        </p:txBody>
      </p:sp>
      <p:sp>
        <p:nvSpPr>
          <p:cNvPr id="6" name="5 Altbilgi Yer Tutucusu"/>
          <p:cNvSpPr>
            <a:spLocks noGrp="1"/>
          </p:cNvSpPr>
          <p:nvPr>
            <p:ph type="ftr" sz="quarter" idx="11"/>
          </p:nvPr>
        </p:nvSpPr>
        <p:spPr/>
        <p:txBody>
          <a:bodyPr/>
          <a:lstStyle/>
          <a:p>
            <a:r>
              <a:rPr lang="tr-TR" smtClean="0"/>
              <a:t>YZM 403 - Yazılım Proje Yönetimi</a:t>
            </a:r>
            <a:endParaRPr lang="tr-TR"/>
          </a:p>
        </p:txBody>
      </p:sp>
      <p:sp>
        <p:nvSpPr>
          <p:cNvPr id="7" name="6 Slayt Numarası Yer Tutucusu"/>
          <p:cNvSpPr>
            <a:spLocks noGrp="1"/>
          </p:cNvSpPr>
          <p:nvPr>
            <p:ph type="sldNum" sz="quarter" idx="12"/>
          </p:nvPr>
        </p:nvSpPr>
        <p:spPr/>
        <p:txBody>
          <a:bodyPr/>
          <a:lstStyle>
            <a:lvl1pPr>
              <a:defRPr>
                <a:solidFill>
                  <a:srgbClr val="FFFFFF"/>
                </a:solidFill>
              </a:defRPr>
            </a:lvl1pPr>
          </a:lstStyle>
          <a:p>
            <a:fld id="{389D34F3-C30E-42B3-B3FB-7DE9F1DA43CC}" type="slidenum">
              <a:rPr lang="tr-TR" smtClean="0"/>
              <a:pPr/>
              <a:t>‹#›</a:t>
            </a:fld>
            <a:endParaRPr lang="tr-TR"/>
          </a:p>
        </p:txBody>
      </p:sp>
      <p:sp>
        <p:nvSpPr>
          <p:cNvPr id="3" name="2 Metin Yer Tutucusu"/>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9" name="8 İçerik Yer Tutucusu"/>
          <p:cNvSpPr>
            <a:spLocks noGrp="1"/>
          </p:cNvSpPr>
          <p:nvPr>
            <p:ph sz="quarter" idx="1"/>
          </p:nvPr>
        </p:nvSpPr>
        <p:spPr>
          <a:xfrm>
            <a:off x="2362200" y="1752600"/>
            <a:ext cx="6400800" cy="44196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3">
        <a:schemeClr val="bg2"/>
      </p:bgRef>
    </p:bg>
    <p:spTree>
      <p:nvGrpSpPr>
        <p:cNvPr id="1" name=""/>
        <p:cNvGrpSpPr/>
        <p:nvPr/>
      </p:nvGrpSpPr>
      <p:grpSpPr>
        <a:xfrm>
          <a:off x="0" y="0"/>
          <a:ext cx="0" cy="0"/>
          <a:chOff x="0" y="0"/>
          <a:chExt cx="0" cy="0"/>
        </a:xfrm>
      </p:grpSpPr>
      <p:sp>
        <p:nvSpPr>
          <p:cNvPr id="4" name="3 Metin Yer Tutucusu"/>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smtClean="0"/>
              <a:t>Asıl metin stillerini düzenlemek için tıklatın</a:t>
            </a:r>
          </a:p>
        </p:txBody>
      </p:sp>
      <p:sp>
        <p:nvSpPr>
          <p:cNvPr id="8" name="7 Dikdörtgen"/>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Dikdörtgen"/>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Başlık"/>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tr-TR" smtClean="0"/>
              <a:t>Asıl başlık stili için tıklatın</a:t>
            </a:r>
            <a:endParaRPr kumimoji="0" lang="en-US"/>
          </a:p>
        </p:txBody>
      </p:sp>
      <p:sp>
        <p:nvSpPr>
          <p:cNvPr id="11" name="10 Dikdörtgen"/>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Veri Yer Tutucusu"/>
          <p:cNvSpPr>
            <a:spLocks noGrp="1"/>
          </p:cNvSpPr>
          <p:nvPr>
            <p:ph type="dt" sz="half" idx="10"/>
          </p:nvPr>
        </p:nvSpPr>
        <p:spPr>
          <a:xfrm>
            <a:off x="6248400" y="6248400"/>
            <a:ext cx="2667000" cy="365125"/>
          </a:xfrm>
        </p:spPr>
        <p:txBody>
          <a:bodyPr rtlCol="0"/>
          <a:lstStyle/>
          <a:p>
            <a:fld id="{5844361B-5A1F-4880-A032-B5C6448E9C16}" type="datetime1">
              <a:rPr lang="tr-TR" smtClean="0"/>
              <a:pPr/>
              <a:t>01.11.2012</a:t>
            </a:fld>
            <a:endParaRPr lang="tr-TR"/>
          </a:p>
        </p:txBody>
      </p:sp>
      <p:sp>
        <p:nvSpPr>
          <p:cNvPr id="13" name="12 Slayt Numarası Yer Tutucusu"/>
          <p:cNvSpPr>
            <a:spLocks noGrp="1"/>
          </p:cNvSpPr>
          <p:nvPr>
            <p:ph type="sldNum" sz="quarter" idx="11"/>
          </p:nvPr>
        </p:nvSpPr>
        <p:spPr>
          <a:xfrm>
            <a:off x="0" y="4667249"/>
            <a:ext cx="1447800" cy="663578"/>
          </a:xfrm>
        </p:spPr>
        <p:txBody>
          <a:bodyPr rtlCol="0"/>
          <a:lstStyle>
            <a:lvl1pPr>
              <a:defRPr sz="2800"/>
            </a:lvl1pPr>
          </a:lstStyle>
          <a:p>
            <a:fld id="{389D34F3-C30E-42B3-B3FB-7DE9F1DA43CC}" type="slidenum">
              <a:rPr lang="tr-TR" smtClean="0"/>
              <a:pPr/>
              <a:t>‹#›</a:t>
            </a:fld>
            <a:endParaRPr lang="tr-TR"/>
          </a:p>
        </p:txBody>
      </p:sp>
      <p:sp>
        <p:nvSpPr>
          <p:cNvPr id="14" name="13 Altbilgi Yer Tutucusu"/>
          <p:cNvSpPr>
            <a:spLocks noGrp="1"/>
          </p:cNvSpPr>
          <p:nvPr>
            <p:ph type="ftr" sz="quarter" idx="12"/>
          </p:nvPr>
        </p:nvSpPr>
        <p:spPr>
          <a:xfrm>
            <a:off x="1600200" y="6248206"/>
            <a:ext cx="4572000" cy="365125"/>
          </a:xfrm>
        </p:spPr>
        <p:txBody>
          <a:bodyPr rtlCol="0"/>
          <a:lstStyle/>
          <a:p>
            <a:r>
              <a:rPr lang="tr-TR" smtClean="0"/>
              <a:t>YZM 403 - Yazılım Proje Yönetimi</a:t>
            </a:r>
            <a:endParaRPr lang="tr-TR"/>
          </a:p>
        </p:txBody>
      </p:sp>
      <p:sp>
        <p:nvSpPr>
          <p:cNvPr id="3" name="2 Resim Yer Tutucusu"/>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tr-TR" smtClean="0"/>
              <a:t>Resim eklemek için simgeyi tıklatın</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Başlık Yer Tutucusu"/>
          <p:cNvSpPr>
            <a:spLocks noGrp="1"/>
          </p:cNvSpPr>
          <p:nvPr>
            <p:ph type="title"/>
          </p:nvPr>
        </p:nvSpPr>
        <p:spPr>
          <a:xfrm>
            <a:off x="609600" y="228600"/>
            <a:ext cx="8153400" cy="990600"/>
          </a:xfrm>
          <a:prstGeom prst="rect">
            <a:avLst/>
          </a:prstGeom>
        </p:spPr>
        <p:txBody>
          <a:bodyPr vert="horz" anchor="ctr">
            <a:normAutofit/>
          </a:body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13 Veri Yer Tutucusu"/>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40F1F9A5-C186-4217-8F39-6930B64654FC}" type="datetime1">
              <a:rPr lang="tr-TR" smtClean="0"/>
              <a:pPr/>
              <a:t>01.11.2012</a:t>
            </a:fld>
            <a:endParaRPr lang="tr-TR"/>
          </a:p>
        </p:txBody>
      </p:sp>
      <p:sp>
        <p:nvSpPr>
          <p:cNvPr id="3" name="2 Altbilgi Yer Tutucusu"/>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tr-TR" smtClean="0"/>
              <a:t>YZM 403 - Yazılım Proje Yönetimi</a:t>
            </a:r>
            <a:endParaRPr lang="tr-TR"/>
          </a:p>
        </p:txBody>
      </p:sp>
      <p:sp>
        <p:nvSpPr>
          <p:cNvPr id="7" name="6 Dikdörtgen"/>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Dikdörtgen"/>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Dikdörtgen"/>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Slayt Numarası Yer Tutucusu"/>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389D34F3-C30E-42B3-B3FB-7DE9F1DA43CC}"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1 Başlık"/>
          <p:cNvSpPr>
            <a:spLocks noGrp="1"/>
          </p:cNvSpPr>
          <p:nvPr>
            <p:ph type="ctrTitle"/>
          </p:nvPr>
        </p:nvSpPr>
        <p:spPr>
          <a:xfrm>
            <a:off x="104775" y="2062146"/>
            <a:ext cx="8929718" cy="1581168"/>
          </a:xfrm>
        </p:spPr>
        <p:txBody>
          <a:bodyPr>
            <a:normAutofit/>
          </a:bodyPr>
          <a:lstStyle/>
          <a:p>
            <a:pPr algn="ctr"/>
            <a:r>
              <a:rPr lang="tr-TR" sz="3600" dirty="0" smtClean="0">
                <a:latin typeface="Times New Roman" pitchFamily="18" charset="0"/>
                <a:cs typeface="Times New Roman" pitchFamily="18" charset="0"/>
              </a:rPr>
              <a:t>YAZILIM PROJE YÖNETİMİ</a:t>
            </a:r>
            <a:r>
              <a:rPr lang="tr-TR" sz="3600" smtClean="0">
                <a:latin typeface="Times New Roman" pitchFamily="18" charset="0"/>
                <a:cs typeface="Times New Roman" pitchFamily="18" charset="0"/>
              </a:rPr>
              <a:t/>
            </a:r>
            <a:br>
              <a:rPr lang="tr-TR" sz="3600" smtClean="0">
                <a:latin typeface="Times New Roman" pitchFamily="18" charset="0"/>
                <a:cs typeface="Times New Roman" pitchFamily="18" charset="0"/>
              </a:rPr>
            </a:br>
            <a:r>
              <a:rPr lang="tr-TR" sz="1200" dirty="0" smtClean="0">
                <a:latin typeface="Times New Roman" pitchFamily="18" charset="0"/>
                <a:cs typeface="Times New Roman" pitchFamily="18" charset="0"/>
              </a:rPr>
              <a:t/>
            </a:r>
            <a:br>
              <a:rPr lang="tr-TR" sz="1200" dirty="0" smtClean="0">
                <a:latin typeface="Times New Roman" pitchFamily="18" charset="0"/>
                <a:cs typeface="Times New Roman" pitchFamily="18" charset="0"/>
              </a:rPr>
            </a:br>
            <a:r>
              <a:rPr lang="tr-TR" sz="1800" cap="none" dirty="0" smtClean="0">
                <a:latin typeface="Times New Roman" pitchFamily="18" charset="0"/>
                <a:cs typeface="Times New Roman" pitchFamily="18" charset="0"/>
              </a:rPr>
              <a:t>Öğr. Gör. Dr. Emin BORANDAĞ</a:t>
            </a:r>
            <a:br>
              <a:rPr lang="tr-TR" sz="1800" cap="none" dirty="0" smtClean="0">
                <a:latin typeface="Times New Roman" pitchFamily="18" charset="0"/>
                <a:cs typeface="Times New Roman" pitchFamily="18" charset="0"/>
              </a:rPr>
            </a:br>
            <a:r>
              <a:rPr lang="tr-TR" sz="1800" cap="none" dirty="0" err="1" smtClean="0">
                <a:latin typeface="Times New Roman" pitchFamily="18" charset="0"/>
                <a:cs typeface="Times New Roman" pitchFamily="18" charset="0"/>
              </a:rPr>
              <a:t>eminb</a:t>
            </a:r>
            <a:r>
              <a:rPr lang="tr-TR" sz="1800" cap="none" dirty="0" smtClean="0">
                <a:latin typeface="Times New Roman" pitchFamily="18" charset="0"/>
                <a:cs typeface="Times New Roman" pitchFamily="18" charset="0"/>
              </a:rPr>
              <a:t>@</a:t>
            </a:r>
            <a:r>
              <a:rPr lang="tr-TR" sz="1800" cap="none" dirty="0" err="1" smtClean="0">
                <a:latin typeface="Times New Roman" pitchFamily="18" charset="0"/>
                <a:cs typeface="Times New Roman" pitchFamily="18" charset="0"/>
              </a:rPr>
              <a:t>maltepe</a:t>
            </a:r>
            <a:r>
              <a:rPr lang="tr-TR" sz="1800" cap="none" dirty="0" smtClean="0">
                <a:latin typeface="Times New Roman" pitchFamily="18" charset="0"/>
                <a:cs typeface="Times New Roman" pitchFamily="18" charset="0"/>
              </a:rPr>
              <a:t>.edu.tr</a:t>
            </a:r>
            <a:endParaRPr lang="tr-TR" sz="3600" cap="none" dirty="0">
              <a:latin typeface="Times New Roman" pitchFamily="18" charset="0"/>
              <a:cs typeface="Times New Roman" pitchFamily="18" charset="0"/>
            </a:endParaRPr>
          </a:p>
        </p:txBody>
      </p:sp>
      <p:sp>
        <p:nvSpPr>
          <p:cNvPr id="5" name="2 Alt Başlık"/>
          <p:cNvSpPr>
            <a:spLocks noGrp="1"/>
          </p:cNvSpPr>
          <p:nvPr>
            <p:ph type="subTitle" idx="1"/>
          </p:nvPr>
        </p:nvSpPr>
        <p:spPr>
          <a:xfrm>
            <a:off x="2362200" y="6050037"/>
            <a:ext cx="6705600" cy="685800"/>
          </a:xfrm>
        </p:spPr>
        <p:txBody>
          <a:bodyPr/>
          <a:lstStyle/>
          <a:p>
            <a:pPr algn="ctr"/>
            <a:r>
              <a:rPr lang="tr-TR" dirty="0" smtClean="0"/>
              <a:t>Maltepe Üniversitesi Mühendislik Fakültesi</a:t>
            </a:r>
            <a:endParaRPr lang="tr-TR" dirty="0"/>
          </a:p>
        </p:txBody>
      </p:sp>
      <p:sp>
        <p:nvSpPr>
          <p:cNvPr id="6" name="2 Alt Başlık"/>
          <p:cNvSpPr txBox="1">
            <a:spLocks/>
          </p:cNvSpPr>
          <p:nvPr/>
        </p:nvSpPr>
        <p:spPr>
          <a:xfrm>
            <a:off x="0" y="6072206"/>
            <a:ext cx="2214546" cy="685800"/>
          </a:xfrm>
          <a:prstGeom prst="rect">
            <a:avLst/>
          </a:prstGeom>
        </p:spPr>
        <p:txBody>
          <a:bodyPr vert="horz" anchor="ctr">
            <a:normAutofit/>
          </a:bodyPr>
          <a:lstStyle/>
          <a:p>
            <a:pPr marL="0" marR="0" lvl="0" indent="0" algn="ctr" defTabSz="914400" rtl="0" eaLnBrk="1" fontAlgn="auto" latinLnBrk="0" hangingPunct="1">
              <a:lnSpc>
                <a:spcPct val="100000"/>
              </a:lnSpc>
              <a:spcBef>
                <a:spcPts val="700"/>
              </a:spcBef>
              <a:spcAft>
                <a:spcPts val="0"/>
              </a:spcAft>
              <a:buClr>
                <a:schemeClr val="accent2"/>
              </a:buClr>
              <a:buSzPct val="60000"/>
              <a:buFont typeface="Wingdings"/>
              <a:buNone/>
              <a:tabLst/>
              <a:defRPr/>
            </a:pPr>
            <a:r>
              <a:rPr lang="tr-TR" sz="2600" dirty="0" smtClean="0">
                <a:solidFill>
                  <a:srgbClr val="FFFFFF"/>
                </a:solidFill>
              </a:rPr>
              <a:t>YZM 403</a:t>
            </a:r>
            <a:endParaRPr kumimoji="0" lang="tr-TR" sz="2600" b="0" i="0" u="none" strike="noStrike" kern="1200" cap="none" spc="0" normalizeH="0" baseline="0" noProof="0" dirty="0">
              <a:ln>
                <a:noFill/>
              </a:ln>
              <a:solidFill>
                <a:srgbClr val="FFFFFF"/>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12775" y="228600"/>
            <a:ext cx="8153400" cy="990600"/>
          </a:xfrm>
        </p:spPr>
        <p:txBody>
          <a:bodyPr>
            <a:normAutofit/>
          </a:bodyPr>
          <a:lstStyle/>
          <a:p>
            <a:pPr>
              <a:defRPr/>
            </a:pPr>
            <a:r>
              <a:rPr lang="tr-TR" sz="3600" i="1" dirty="0" smtClean="0">
                <a:solidFill>
                  <a:srgbClr val="006600"/>
                </a:solidFill>
                <a:effectLst>
                  <a:outerShdw blurRad="38100" dist="38100" dir="2700000" algn="tl">
                    <a:srgbClr val="000000">
                      <a:alpha val="43137"/>
                    </a:srgbClr>
                  </a:outerShdw>
                </a:effectLst>
                <a:latin typeface="Times New Roman" pitchFamily="18" charset="0"/>
                <a:cs typeface="Times New Roman" pitchFamily="18" charset="0"/>
              </a:rPr>
              <a:t>Teknik Büyüklük Kestirim Yöntemleri </a:t>
            </a:r>
            <a:r>
              <a:rPr lang="tr-TR" sz="1800" i="1" dirty="0" smtClean="0">
                <a:solidFill>
                  <a:srgbClr val="006600"/>
                </a:solidFill>
                <a:effectLst>
                  <a:outerShdw blurRad="38100" dist="38100" dir="2700000" algn="tl">
                    <a:srgbClr val="000000">
                      <a:alpha val="43137"/>
                    </a:srgbClr>
                  </a:outerShdw>
                </a:effectLst>
                <a:latin typeface="Times New Roman" pitchFamily="18" charset="0"/>
                <a:cs typeface="Times New Roman" pitchFamily="18" charset="0"/>
              </a:rPr>
              <a:t>(devam…)</a:t>
            </a:r>
            <a:endParaRPr lang="tr-TR" sz="3600" i="1" dirty="0">
              <a:solidFill>
                <a:srgbClr val="0066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9459" name="2 İçerik Yer Tutucusu"/>
          <p:cNvSpPr>
            <a:spLocks noGrp="1"/>
          </p:cNvSpPr>
          <p:nvPr>
            <p:ph sz="quarter" idx="1"/>
          </p:nvPr>
        </p:nvSpPr>
        <p:spPr>
          <a:xfrm>
            <a:off x="612775" y="1600200"/>
            <a:ext cx="7959725" cy="4495800"/>
          </a:xfrm>
        </p:spPr>
        <p:txBody>
          <a:bodyPr>
            <a:normAutofit/>
          </a:bodyPr>
          <a:lstStyle/>
          <a:p>
            <a:pPr algn="just">
              <a:buSzPct val="100000"/>
              <a:buFont typeface="Arial" charset="0"/>
              <a:buChar char="•"/>
            </a:pPr>
            <a:r>
              <a:rPr lang="tr-TR" sz="2100" u="sng" dirty="0" smtClean="0">
                <a:solidFill>
                  <a:srgbClr val="380CF4"/>
                </a:solidFill>
                <a:latin typeface="Times New Roman" pitchFamily="18" charset="0"/>
                <a:cs typeface="Times New Roman" pitchFamily="18" charset="0"/>
              </a:rPr>
              <a:t>Satır Sayısı (</a:t>
            </a:r>
            <a:r>
              <a:rPr lang="tr-TR" sz="2100" u="sng" dirty="0" err="1" smtClean="0">
                <a:solidFill>
                  <a:srgbClr val="380CF4"/>
                </a:solidFill>
                <a:latin typeface="Times New Roman" pitchFamily="18" charset="0"/>
                <a:cs typeface="Times New Roman" pitchFamily="18" charset="0"/>
              </a:rPr>
              <a:t>Lines</a:t>
            </a:r>
            <a:r>
              <a:rPr lang="tr-TR" sz="2100" u="sng" dirty="0" smtClean="0">
                <a:solidFill>
                  <a:srgbClr val="380CF4"/>
                </a:solidFill>
                <a:latin typeface="Times New Roman" pitchFamily="18" charset="0"/>
                <a:cs typeface="Times New Roman" pitchFamily="18" charset="0"/>
              </a:rPr>
              <a:t> of </a:t>
            </a:r>
            <a:r>
              <a:rPr lang="tr-TR" sz="2100" u="sng" dirty="0" err="1" smtClean="0">
                <a:solidFill>
                  <a:srgbClr val="380CF4"/>
                </a:solidFill>
                <a:latin typeface="Times New Roman" pitchFamily="18" charset="0"/>
                <a:cs typeface="Times New Roman" pitchFamily="18" charset="0"/>
              </a:rPr>
              <a:t>Code</a:t>
            </a:r>
            <a:r>
              <a:rPr lang="tr-TR" sz="2100" u="sng" dirty="0" smtClean="0">
                <a:solidFill>
                  <a:srgbClr val="380CF4"/>
                </a:solidFill>
                <a:latin typeface="Times New Roman" pitchFamily="18" charset="0"/>
                <a:cs typeface="Times New Roman" pitchFamily="18" charset="0"/>
              </a:rPr>
              <a:t> - LOC)</a:t>
            </a:r>
          </a:p>
          <a:p>
            <a:pPr algn="just">
              <a:buSzPct val="100000"/>
              <a:buNone/>
            </a:pPr>
            <a:endParaRPr lang="tr-TR" sz="500" dirty="0" smtClean="0">
              <a:solidFill>
                <a:srgbClr val="380CF4"/>
              </a:solidFill>
              <a:latin typeface="Times New Roman" pitchFamily="18" charset="0"/>
              <a:cs typeface="Times New Roman" pitchFamily="18" charset="0"/>
            </a:endParaRPr>
          </a:p>
          <a:p>
            <a:pPr marL="723900" lvl="1" indent="-357188" algn="just">
              <a:buSzPct val="100000"/>
              <a:buFont typeface="Wingdings 2" pitchFamily="18" charset="2"/>
              <a:buChar char="â"/>
            </a:pPr>
            <a:r>
              <a:rPr lang="tr-TR" sz="2100" dirty="0" smtClean="0">
                <a:latin typeface="Times New Roman" pitchFamily="18" charset="0"/>
                <a:cs typeface="Times New Roman" pitchFamily="18" charset="0"/>
              </a:rPr>
              <a:t>Tabi ki 1000 LOC değeri olan bir Java programı, 100 LOC değerine sahip bir Java programından 10 kat daha büyüktür. Fakat bu sayının içinde yorum satırları var mı? Yorum satırlarını dahil etmeli miyiz?  (Yorum Satırının Avantajı)</a:t>
            </a:r>
          </a:p>
          <a:p>
            <a:pPr marL="723900" lvl="1" indent="-357188" algn="just">
              <a:buSzPct val="100000"/>
              <a:buFont typeface="Wingdings 2" pitchFamily="18" charset="2"/>
              <a:buChar char="â"/>
            </a:pPr>
            <a:r>
              <a:rPr lang="tr-TR" sz="2100" dirty="0" smtClean="0">
                <a:latin typeface="Times New Roman" pitchFamily="18" charset="0"/>
                <a:cs typeface="Times New Roman" pitchFamily="18" charset="0"/>
              </a:rPr>
              <a:t>Deneyim ile kod </a:t>
            </a:r>
            <a:r>
              <a:rPr lang="tr-TR" sz="2100" dirty="0" err="1" smtClean="0">
                <a:latin typeface="Times New Roman" pitchFamily="18" charset="0"/>
                <a:cs typeface="Times New Roman" pitchFamily="18" charset="0"/>
              </a:rPr>
              <a:t>oluşturumu</a:t>
            </a:r>
            <a:r>
              <a:rPr lang="tr-TR" sz="2100" dirty="0" smtClean="0">
                <a:latin typeface="Times New Roman" pitchFamily="18" charset="0"/>
                <a:cs typeface="Times New Roman" pitchFamily="18" charset="0"/>
              </a:rPr>
              <a:t> (Aynı özellik farklı kod sayısı)</a:t>
            </a:r>
          </a:p>
          <a:p>
            <a:pPr marL="723900" lvl="1" indent="-357188" algn="just">
              <a:buSzPct val="100000"/>
              <a:buFont typeface="Wingdings 2" pitchFamily="18" charset="2"/>
              <a:buChar char="â"/>
            </a:pPr>
            <a:r>
              <a:rPr lang="tr-TR" sz="2100" dirty="0" err="1" smtClean="0">
                <a:latin typeface="Times New Roman" pitchFamily="18" charset="0"/>
                <a:cs typeface="Times New Roman" pitchFamily="18" charset="0"/>
              </a:rPr>
              <a:t>Programlaa</a:t>
            </a:r>
            <a:r>
              <a:rPr lang="tr-TR" sz="2100" dirty="0" smtClean="0">
                <a:latin typeface="Times New Roman" pitchFamily="18" charset="0"/>
                <a:cs typeface="Times New Roman" pitchFamily="18" charset="0"/>
              </a:rPr>
              <a:t> dili farkı </a:t>
            </a:r>
            <a:r>
              <a:rPr lang="tr-TR" sz="2400" dirty="0" err="1" smtClean="0">
                <a:latin typeface="Times New Roman" pitchFamily="18" charset="0"/>
                <a:cs typeface="Times New Roman" pitchFamily="18" charset="0"/>
              </a:rPr>
              <a:t>Assembler</a:t>
            </a:r>
            <a:r>
              <a:rPr lang="tr-TR" sz="2400" dirty="0" smtClean="0">
                <a:latin typeface="Times New Roman" pitchFamily="18" charset="0"/>
                <a:cs typeface="Times New Roman" pitchFamily="18" charset="0"/>
              </a:rPr>
              <a:t> &lt;&gt; </a:t>
            </a:r>
            <a:r>
              <a:rPr lang="tr-TR" sz="2400" dirty="0" err="1" smtClean="0">
                <a:latin typeface="Times New Roman" pitchFamily="18" charset="0"/>
                <a:cs typeface="Times New Roman" pitchFamily="18" charset="0"/>
              </a:rPr>
              <a:t>Visual</a:t>
            </a:r>
            <a:r>
              <a:rPr lang="tr-TR" sz="2400" dirty="0" smtClean="0">
                <a:latin typeface="Times New Roman" pitchFamily="18" charset="0"/>
                <a:cs typeface="Times New Roman" pitchFamily="18" charset="0"/>
              </a:rPr>
              <a:t> </a:t>
            </a:r>
            <a:r>
              <a:rPr lang="tr-TR" sz="2400" dirty="0" err="1" smtClean="0">
                <a:latin typeface="Times New Roman" pitchFamily="18" charset="0"/>
                <a:cs typeface="Times New Roman" pitchFamily="18" charset="0"/>
              </a:rPr>
              <a:t>Basic</a:t>
            </a:r>
            <a:endParaRPr lang="tr-TR" sz="2100" dirty="0" smtClean="0">
              <a:latin typeface="Times New Roman" pitchFamily="18" charset="0"/>
              <a:cs typeface="Times New Roman" pitchFamily="18" charset="0"/>
            </a:endParaRPr>
          </a:p>
          <a:p>
            <a:pPr marL="723900" lvl="1" indent="-357188" algn="just">
              <a:buSzPct val="100000"/>
              <a:buFont typeface="Wingdings 2" pitchFamily="18" charset="2"/>
              <a:buChar char="â"/>
            </a:pPr>
            <a:endParaRPr lang="tr-TR" sz="500" dirty="0" smtClean="0">
              <a:latin typeface="Times New Roman" pitchFamily="18" charset="0"/>
              <a:cs typeface="Times New Roman" pitchFamily="18" charset="0"/>
            </a:endParaRPr>
          </a:p>
          <a:p>
            <a:pPr marL="723900" lvl="1" indent="-357188" algn="just">
              <a:buSzPct val="100000"/>
              <a:buFont typeface="Wingdings 2" pitchFamily="18" charset="2"/>
              <a:buChar char="â"/>
            </a:pPr>
            <a:r>
              <a:rPr lang="tr-TR" sz="2100" dirty="0" smtClean="0">
                <a:latin typeface="Times New Roman" pitchFamily="18" charset="0"/>
                <a:cs typeface="Times New Roman" pitchFamily="18" charset="0"/>
              </a:rPr>
              <a:t>Değişkenlerin tanımlanması </a:t>
            </a:r>
            <a:r>
              <a:rPr lang="tr-TR" sz="2100" dirty="0" smtClean="0">
                <a:latin typeface="Times New Roman" pitchFamily="18" charset="0"/>
                <a:cs typeface="Times New Roman" pitchFamily="18" charset="0"/>
                <a:sym typeface="Wingdings" pitchFamily="2" charset="2"/>
              </a:rPr>
              <a:t></a:t>
            </a:r>
            <a:r>
              <a:rPr lang="tr-TR" sz="2100" dirty="0" smtClean="0">
                <a:latin typeface="Times New Roman" pitchFamily="18" charset="0"/>
                <a:cs typeface="Times New Roman" pitchFamily="18" charset="0"/>
              </a:rPr>
              <a:t> LOC olarak sayılmalı mıdır?</a:t>
            </a:r>
          </a:p>
          <a:p>
            <a:pPr lvl="2" algn="just">
              <a:buSzPct val="100000"/>
              <a:buNone/>
            </a:pPr>
            <a:endParaRPr lang="tr-TR" sz="2100" dirty="0" smtClean="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normAutofit fontScale="85000" lnSpcReduction="20000"/>
          </a:bodyPr>
          <a:lstStyle/>
          <a:p>
            <a:pPr>
              <a:defRPr/>
            </a:pPr>
            <a:fld id="{FC0AEE92-E9F2-4179-974A-EC8CB2450FEA}" type="slidenum">
              <a:rPr lang="tr-TR" smtClean="0"/>
              <a:pPr>
                <a:defRPr/>
              </a:pPr>
              <a:t>10</a:t>
            </a:fld>
            <a:endParaRPr lang="tr-TR"/>
          </a:p>
        </p:txBody>
      </p:sp>
      <p:sp>
        <p:nvSpPr>
          <p:cNvPr id="5" name="4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12775" y="228600"/>
            <a:ext cx="8153400" cy="990600"/>
          </a:xfrm>
        </p:spPr>
        <p:txBody>
          <a:bodyPr>
            <a:normAutofit/>
          </a:bodyPr>
          <a:lstStyle/>
          <a:p>
            <a:pPr>
              <a:defRPr/>
            </a:pPr>
            <a:r>
              <a:rPr lang="tr-TR" sz="3600" i="1" dirty="0" smtClean="0">
                <a:solidFill>
                  <a:srgbClr val="006600"/>
                </a:solidFill>
                <a:effectLst>
                  <a:outerShdw blurRad="38100" dist="38100" dir="2700000" algn="tl">
                    <a:srgbClr val="000000">
                      <a:alpha val="43137"/>
                    </a:srgbClr>
                  </a:outerShdw>
                </a:effectLst>
                <a:latin typeface="Times New Roman" pitchFamily="18" charset="0"/>
                <a:cs typeface="Times New Roman" pitchFamily="18" charset="0"/>
              </a:rPr>
              <a:t>Teknik Büyüklük Kestirim Yöntemleri </a:t>
            </a:r>
            <a:r>
              <a:rPr lang="tr-TR" sz="1800" i="1" dirty="0" smtClean="0">
                <a:solidFill>
                  <a:srgbClr val="006600"/>
                </a:solidFill>
                <a:effectLst>
                  <a:outerShdw blurRad="38100" dist="38100" dir="2700000" algn="tl">
                    <a:srgbClr val="000000">
                      <a:alpha val="43137"/>
                    </a:srgbClr>
                  </a:outerShdw>
                </a:effectLst>
                <a:latin typeface="Times New Roman" pitchFamily="18" charset="0"/>
                <a:cs typeface="Times New Roman" pitchFamily="18" charset="0"/>
              </a:rPr>
              <a:t>(devam…)</a:t>
            </a:r>
            <a:endParaRPr lang="tr-TR" sz="3600" i="1" dirty="0">
              <a:solidFill>
                <a:srgbClr val="0066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9459" name="2 İçerik Yer Tutucusu"/>
          <p:cNvSpPr>
            <a:spLocks noGrp="1"/>
          </p:cNvSpPr>
          <p:nvPr>
            <p:ph sz="quarter" idx="1"/>
          </p:nvPr>
        </p:nvSpPr>
        <p:spPr>
          <a:xfrm>
            <a:off x="612775" y="1600200"/>
            <a:ext cx="7959725" cy="4495800"/>
          </a:xfrm>
        </p:spPr>
        <p:txBody>
          <a:bodyPr>
            <a:normAutofit/>
          </a:bodyPr>
          <a:lstStyle/>
          <a:p>
            <a:pPr algn="just">
              <a:buSzPct val="100000"/>
              <a:buFont typeface="Arial" charset="0"/>
              <a:buChar char="•"/>
            </a:pPr>
            <a:r>
              <a:rPr lang="tr-TR" sz="2100" u="sng" dirty="0" smtClean="0">
                <a:solidFill>
                  <a:srgbClr val="380CF4"/>
                </a:solidFill>
                <a:latin typeface="Times New Roman" pitchFamily="18" charset="0"/>
                <a:cs typeface="Times New Roman" pitchFamily="18" charset="0"/>
              </a:rPr>
              <a:t>Satır Sayısı (</a:t>
            </a:r>
            <a:r>
              <a:rPr lang="tr-TR" sz="2100" u="sng" dirty="0" err="1" smtClean="0">
                <a:solidFill>
                  <a:srgbClr val="380CF4"/>
                </a:solidFill>
                <a:latin typeface="Times New Roman" pitchFamily="18" charset="0"/>
                <a:cs typeface="Times New Roman" pitchFamily="18" charset="0"/>
              </a:rPr>
              <a:t>Lines</a:t>
            </a:r>
            <a:r>
              <a:rPr lang="tr-TR" sz="2100" u="sng" dirty="0" smtClean="0">
                <a:solidFill>
                  <a:srgbClr val="380CF4"/>
                </a:solidFill>
                <a:latin typeface="Times New Roman" pitchFamily="18" charset="0"/>
                <a:cs typeface="Times New Roman" pitchFamily="18" charset="0"/>
              </a:rPr>
              <a:t> of </a:t>
            </a:r>
            <a:r>
              <a:rPr lang="tr-TR" sz="2100" u="sng" dirty="0" err="1" smtClean="0">
                <a:solidFill>
                  <a:srgbClr val="380CF4"/>
                </a:solidFill>
                <a:latin typeface="Times New Roman" pitchFamily="18" charset="0"/>
                <a:cs typeface="Times New Roman" pitchFamily="18" charset="0"/>
              </a:rPr>
              <a:t>Code</a:t>
            </a:r>
            <a:r>
              <a:rPr lang="tr-TR" sz="2100" u="sng" dirty="0" smtClean="0">
                <a:solidFill>
                  <a:srgbClr val="380CF4"/>
                </a:solidFill>
                <a:latin typeface="Times New Roman" pitchFamily="18" charset="0"/>
                <a:cs typeface="Times New Roman" pitchFamily="18" charset="0"/>
              </a:rPr>
              <a:t> - LOC)</a:t>
            </a:r>
          </a:p>
          <a:p>
            <a:pPr algn="just">
              <a:buSzPct val="100000"/>
              <a:buNone/>
            </a:pPr>
            <a:endParaRPr lang="tr-TR" sz="500" dirty="0" smtClean="0">
              <a:solidFill>
                <a:srgbClr val="380CF4"/>
              </a:solidFill>
              <a:latin typeface="Times New Roman" pitchFamily="18" charset="0"/>
              <a:cs typeface="Times New Roman" pitchFamily="18" charset="0"/>
            </a:endParaRPr>
          </a:p>
          <a:p>
            <a:pPr marL="723900" lvl="1" indent="-357188" algn="just">
              <a:buSzPct val="100000"/>
              <a:buFont typeface="Wingdings 2" pitchFamily="18" charset="2"/>
              <a:buChar char="â"/>
            </a:pPr>
            <a:r>
              <a:rPr lang="tr-TR" sz="2100" dirty="0" smtClean="0">
                <a:latin typeface="Times New Roman" pitchFamily="18" charset="0"/>
                <a:cs typeface="Times New Roman" pitchFamily="18" charset="0"/>
              </a:rPr>
              <a:t>İki başlıca LOC Kaynak Kod Satır Sayısı ölçüm çeşidi vardır. Bunlar;</a:t>
            </a:r>
          </a:p>
          <a:p>
            <a:pPr marL="1077913" lvl="2" indent="-354013" algn="just">
              <a:buSzPct val="100000"/>
              <a:buFontTx/>
              <a:buChar char="-"/>
            </a:pPr>
            <a:r>
              <a:rPr lang="tr-TR" sz="1800" dirty="0" smtClean="0">
                <a:latin typeface="Times New Roman" pitchFamily="18" charset="0"/>
                <a:cs typeface="Times New Roman" pitchFamily="18" charset="0"/>
              </a:rPr>
              <a:t>Fiziksel LOC</a:t>
            </a:r>
          </a:p>
          <a:p>
            <a:pPr marL="1077913" lvl="2" indent="-354013" algn="just">
              <a:buSzPct val="100000"/>
              <a:buFontTx/>
              <a:buChar char="-"/>
            </a:pPr>
            <a:r>
              <a:rPr lang="tr-TR" sz="1800" dirty="0" smtClean="0">
                <a:latin typeface="Times New Roman" pitchFamily="18" charset="0"/>
                <a:cs typeface="Times New Roman" pitchFamily="18" charset="0"/>
              </a:rPr>
              <a:t>Mantıksal LOC</a:t>
            </a:r>
          </a:p>
          <a:p>
            <a:pPr marL="723900" lvl="1" indent="-357188" algn="just">
              <a:buSzPct val="100000"/>
              <a:buFont typeface="Wingdings 2" pitchFamily="18" charset="2"/>
              <a:buChar char="â"/>
            </a:pPr>
            <a:endParaRPr lang="tr-TR" sz="500" dirty="0" smtClean="0">
              <a:latin typeface="Times New Roman" pitchFamily="18" charset="0"/>
              <a:cs typeface="Times New Roman" pitchFamily="18" charset="0"/>
            </a:endParaRPr>
          </a:p>
          <a:p>
            <a:pPr marL="723900" lvl="1" indent="-357188" algn="just">
              <a:buSzPct val="100000"/>
              <a:buFont typeface="Wingdings 2" pitchFamily="18" charset="2"/>
              <a:buChar char="â"/>
            </a:pPr>
            <a:r>
              <a:rPr lang="tr-TR" sz="2100" u="sng" dirty="0" smtClean="0">
                <a:latin typeface="Times New Roman" pitchFamily="18" charset="0"/>
                <a:cs typeface="Times New Roman" pitchFamily="18" charset="0"/>
              </a:rPr>
              <a:t>Örnek 1</a:t>
            </a:r>
            <a:r>
              <a:rPr lang="tr-TR" sz="2100" dirty="0" smtClean="0">
                <a:latin typeface="Times New Roman" pitchFamily="18" charset="0"/>
                <a:cs typeface="Times New Roman" pitchFamily="18" charset="0"/>
              </a:rPr>
              <a:t>:</a:t>
            </a:r>
          </a:p>
          <a:p>
            <a:pPr marL="1077913" lvl="2" indent="-354013" algn="just">
              <a:buSzPct val="100000"/>
              <a:buFontTx/>
              <a:buChar char="-"/>
            </a:pPr>
            <a:r>
              <a:rPr lang="tr-TR" sz="1800" dirty="0" err="1" smtClean="0">
                <a:solidFill>
                  <a:srgbClr val="0000FF"/>
                </a:solidFill>
                <a:latin typeface="Times New Roman" pitchFamily="18" charset="0"/>
                <a:cs typeface="Times New Roman" pitchFamily="18" charset="0"/>
              </a:rPr>
              <a:t>for</a:t>
            </a:r>
            <a:r>
              <a:rPr lang="tr-TR" sz="1800" dirty="0" smtClean="0">
                <a:solidFill>
                  <a:srgbClr val="0000FF"/>
                </a:solidFill>
                <a:latin typeface="Times New Roman" pitchFamily="18" charset="0"/>
                <a:cs typeface="Times New Roman" pitchFamily="18" charset="0"/>
              </a:rPr>
              <a:t> (i=0; i&lt;100; ++i) </a:t>
            </a:r>
            <a:r>
              <a:rPr lang="tr-TR" sz="1800" dirty="0" err="1" smtClean="0">
                <a:solidFill>
                  <a:srgbClr val="0000FF"/>
                </a:solidFill>
                <a:latin typeface="Times New Roman" pitchFamily="18" charset="0"/>
                <a:cs typeface="Times New Roman" pitchFamily="18" charset="0"/>
              </a:rPr>
              <a:t>printf</a:t>
            </a:r>
            <a:r>
              <a:rPr lang="tr-TR" sz="1800" dirty="0" smtClean="0">
                <a:solidFill>
                  <a:srgbClr val="0000FF"/>
                </a:solidFill>
                <a:latin typeface="Times New Roman" pitchFamily="18" charset="0"/>
                <a:cs typeface="Times New Roman" pitchFamily="18" charset="0"/>
              </a:rPr>
              <a:t> ("</a:t>
            </a:r>
            <a:r>
              <a:rPr lang="tr-TR" sz="1800" dirty="0" err="1" smtClean="0">
                <a:solidFill>
                  <a:srgbClr val="0000FF"/>
                </a:solidFill>
                <a:latin typeface="Times New Roman" pitchFamily="18" charset="0"/>
                <a:cs typeface="Times New Roman" pitchFamily="18" charset="0"/>
              </a:rPr>
              <a:t>hello</a:t>
            </a:r>
            <a:r>
              <a:rPr lang="tr-TR" sz="1800" dirty="0" smtClean="0">
                <a:solidFill>
                  <a:srgbClr val="0000FF"/>
                </a:solidFill>
                <a:latin typeface="Times New Roman" pitchFamily="18" charset="0"/>
                <a:cs typeface="Times New Roman" pitchFamily="18" charset="0"/>
              </a:rPr>
              <a:t>");</a:t>
            </a:r>
            <a:r>
              <a:rPr lang="tr-TR" sz="1800" dirty="0" smtClean="0">
                <a:latin typeface="Times New Roman" pitchFamily="18" charset="0"/>
                <a:cs typeface="Times New Roman" pitchFamily="18" charset="0"/>
              </a:rPr>
              <a:t> </a:t>
            </a:r>
            <a:r>
              <a:rPr lang="tr-TR" sz="1600" dirty="0" smtClean="0">
                <a:solidFill>
                  <a:srgbClr val="336600"/>
                </a:solidFill>
                <a:latin typeface="Times New Roman" pitchFamily="18" charset="0"/>
                <a:cs typeface="Times New Roman" pitchFamily="18" charset="0"/>
              </a:rPr>
              <a:t>/* </a:t>
            </a:r>
            <a:r>
              <a:rPr lang="en-US" sz="1600" dirty="0" smtClean="0">
                <a:solidFill>
                  <a:srgbClr val="336600"/>
                </a:solidFill>
                <a:latin typeface="Times New Roman" pitchFamily="18" charset="0"/>
                <a:cs typeface="Times New Roman" pitchFamily="18" charset="0"/>
              </a:rPr>
              <a:t>How many lines of code is this?</a:t>
            </a:r>
            <a:r>
              <a:rPr lang="tr-TR" sz="1600" dirty="0" smtClean="0">
                <a:solidFill>
                  <a:srgbClr val="336600"/>
                </a:solidFill>
                <a:latin typeface="Times New Roman" pitchFamily="18" charset="0"/>
                <a:cs typeface="Times New Roman" pitchFamily="18" charset="0"/>
              </a:rPr>
              <a:t> */</a:t>
            </a:r>
            <a:endParaRPr lang="tr-TR" sz="1800" dirty="0" smtClean="0">
              <a:solidFill>
                <a:srgbClr val="336600"/>
              </a:solidFill>
              <a:latin typeface="Times New Roman" pitchFamily="18" charset="0"/>
              <a:cs typeface="Times New Roman" pitchFamily="18" charset="0"/>
            </a:endParaRPr>
          </a:p>
          <a:p>
            <a:pPr lvl="2" algn="just">
              <a:buSzPct val="100000"/>
              <a:buNone/>
            </a:pPr>
            <a:endParaRPr lang="tr-TR" sz="500" dirty="0" smtClean="0">
              <a:latin typeface="Times New Roman" pitchFamily="18" charset="0"/>
              <a:cs typeface="Times New Roman" pitchFamily="18" charset="0"/>
            </a:endParaRPr>
          </a:p>
          <a:p>
            <a:pPr marL="319088" indent="404813">
              <a:lnSpc>
                <a:spcPct val="90000"/>
              </a:lnSpc>
              <a:buNone/>
            </a:pPr>
            <a:r>
              <a:rPr lang="tr-TR" sz="1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1 Fiziksel Kod Satırı</a:t>
            </a:r>
          </a:p>
          <a:p>
            <a:pPr marL="319088" indent="404813">
              <a:lnSpc>
                <a:spcPct val="90000"/>
              </a:lnSpc>
              <a:buNone/>
            </a:pPr>
            <a:r>
              <a:rPr lang="tr-TR" sz="1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2 Mantıksal Kod Satırı (</a:t>
            </a:r>
            <a:r>
              <a:rPr lang="tr-TR" sz="1800" dirty="0" err="1"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for</a:t>
            </a:r>
            <a:r>
              <a:rPr lang="tr-TR" sz="1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 ve </a:t>
            </a:r>
            <a:r>
              <a:rPr lang="tr-TR" sz="1800" dirty="0" err="1"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printf</a:t>
            </a:r>
            <a:r>
              <a:rPr lang="tr-TR" sz="1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 ifadesi)</a:t>
            </a:r>
          </a:p>
          <a:p>
            <a:pPr marL="319088" indent="404813">
              <a:lnSpc>
                <a:spcPct val="90000"/>
              </a:lnSpc>
              <a:buNone/>
            </a:pPr>
            <a:r>
              <a:rPr lang="tr-TR" sz="1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1 Yorum Satırı</a:t>
            </a:r>
          </a:p>
          <a:p>
            <a:pPr lvl="2" algn="just">
              <a:buSzPct val="100000"/>
              <a:buNone/>
            </a:pPr>
            <a:endParaRPr lang="tr-TR" sz="2100" dirty="0" smtClean="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normAutofit fontScale="85000" lnSpcReduction="20000"/>
          </a:bodyPr>
          <a:lstStyle/>
          <a:p>
            <a:pPr>
              <a:defRPr/>
            </a:pPr>
            <a:fld id="{FC0AEE92-E9F2-4179-974A-EC8CB2450FEA}" type="slidenum">
              <a:rPr lang="tr-TR" smtClean="0"/>
              <a:pPr>
                <a:defRPr/>
              </a:pPr>
              <a:t>11</a:t>
            </a:fld>
            <a:endParaRPr lang="tr-TR"/>
          </a:p>
        </p:txBody>
      </p:sp>
      <p:sp>
        <p:nvSpPr>
          <p:cNvPr id="5" name="4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12775" y="228600"/>
            <a:ext cx="8153400" cy="990600"/>
          </a:xfrm>
        </p:spPr>
        <p:txBody>
          <a:bodyPr>
            <a:normAutofit/>
          </a:bodyPr>
          <a:lstStyle/>
          <a:p>
            <a:pPr>
              <a:defRPr/>
            </a:pPr>
            <a:r>
              <a:rPr lang="tr-TR" sz="3600" i="1" dirty="0" smtClean="0">
                <a:solidFill>
                  <a:srgbClr val="006600"/>
                </a:solidFill>
                <a:effectLst>
                  <a:outerShdw blurRad="38100" dist="38100" dir="2700000" algn="tl">
                    <a:srgbClr val="000000">
                      <a:alpha val="43137"/>
                    </a:srgbClr>
                  </a:outerShdw>
                </a:effectLst>
                <a:latin typeface="Times New Roman" pitchFamily="18" charset="0"/>
                <a:cs typeface="Times New Roman" pitchFamily="18" charset="0"/>
              </a:rPr>
              <a:t>Teknik Büyüklük Kestirim Yöntemleri </a:t>
            </a:r>
            <a:r>
              <a:rPr lang="tr-TR" sz="1800" i="1" dirty="0" smtClean="0">
                <a:solidFill>
                  <a:srgbClr val="006600"/>
                </a:solidFill>
                <a:effectLst>
                  <a:outerShdw blurRad="38100" dist="38100" dir="2700000" algn="tl">
                    <a:srgbClr val="000000">
                      <a:alpha val="43137"/>
                    </a:srgbClr>
                  </a:outerShdw>
                </a:effectLst>
                <a:latin typeface="Times New Roman" pitchFamily="18" charset="0"/>
                <a:cs typeface="Times New Roman" pitchFamily="18" charset="0"/>
              </a:rPr>
              <a:t>(devam…)</a:t>
            </a:r>
            <a:endParaRPr lang="tr-TR" sz="3600" i="1" dirty="0">
              <a:solidFill>
                <a:srgbClr val="0066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9459" name="2 İçerik Yer Tutucusu"/>
          <p:cNvSpPr>
            <a:spLocks noGrp="1"/>
          </p:cNvSpPr>
          <p:nvPr>
            <p:ph sz="quarter" idx="1"/>
          </p:nvPr>
        </p:nvSpPr>
        <p:spPr>
          <a:xfrm>
            <a:off x="612775" y="1600200"/>
            <a:ext cx="7959725" cy="4495800"/>
          </a:xfrm>
        </p:spPr>
        <p:txBody>
          <a:bodyPr>
            <a:normAutofit/>
          </a:bodyPr>
          <a:lstStyle/>
          <a:p>
            <a:pPr algn="just">
              <a:buSzPct val="100000"/>
              <a:buFont typeface="Arial" charset="0"/>
              <a:buChar char="•"/>
            </a:pPr>
            <a:r>
              <a:rPr lang="tr-TR" sz="2100" u="sng" dirty="0" smtClean="0">
                <a:solidFill>
                  <a:srgbClr val="380CF4"/>
                </a:solidFill>
                <a:latin typeface="Times New Roman" pitchFamily="18" charset="0"/>
                <a:cs typeface="Times New Roman" pitchFamily="18" charset="0"/>
              </a:rPr>
              <a:t>Satır Sayısı (</a:t>
            </a:r>
            <a:r>
              <a:rPr lang="tr-TR" sz="2100" u="sng" dirty="0" err="1" smtClean="0">
                <a:solidFill>
                  <a:srgbClr val="380CF4"/>
                </a:solidFill>
                <a:latin typeface="Times New Roman" pitchFamily="18" charset="0"/>
                <a:cs typeface="Times New Roman" pitchFamily="18" charset="0"/>
              </a:rPr>
              <a:t>Lines</a:t>
            </a:r>
            <a:r>
              <a:rPr lang="tr-TR" sz="2100" u="sng" dirty="0" smtClean="0">
                <a:solidFill>
                  <a:srgbClr val="380CF4"/>
                </a:solidFill>
                <a:latin typeface="Times New Roman" pitchFamily="18" charset="0"/>
                <a:cs typeface="Times New Roman" pitchFamily="18" charset="0"/>
              </a:rPr>
              <a:t> of </a:t>
            </a:r>
            <a:r>
              <a:rPr lang="tr-TR" sz="2100" u="sng" dirty="0" err="1" smtClean="0">
                <a:solidFill>
                  <a:srgbClr val="380CF4"/>
                </a:solidFill>
                <a:latin typeface="Times New Roman" pitchFamily="18" charset="0"/>
                <a:cs typeface="Times New Roman" pitchFamily="18" charset="0"/>
              </a:rPr>
              <a:t>Code</a:t>
            </a:r>
            <a:r>
              <a:rPr lang="tr-TR" sz="2100" u="sng" dirty="0" smtClean="0">
                <a:solidFill>
                  <a:srgbClr val="380CF4"/>
                </a:solidFill>
                <a:latin typeface="Times New Roman" pitchFamily="18" charset="0"/>
                <a:cs typeface="Times New Roman" pitchFamily="18" charset="0"/>
              </a:rPr>
              <a:t> - LOC)</a:t>
            </a:r>
            <a:endParaRPr lang="tr-TR" sz="500" dirty="0" smtClean="0">
              <a:solidFill>
                <a:srgbClr val="380CF4"/>
              </a:solidFill>
              <a:latin typeface="Times New Roman" pitchFamily="18" charset="0"/>
              <a:cs typeface="Times New Roman" pitchFamily="18" charset="0"/>
            </a:endParaRPr>
          </a:p>
          <a:p>
            <a:pPr marL="723900" lvl="1" indent="-357188" algn="just">
              <a:buSzPct val="100000"/>
              <a:buNone/>
            </a:pPr>
            <a:endParaRPr lang="tr-TR" sz="500" dirty="0" smtClean="0">
              <a:latin typeface="Times New Roman" pitchFamily="18" charset="0"/>
              <a:cs typeface="Times New Roman" pitchFamily="18" charset="0"/>
            </a:endParaRPr>
          </a:p>
          <a:p>
            <a:pPr marL="723900" lvl="1" indent="-357188" algn="just">
              <a:buSzPct val="100000"/>
              <a:buFont typeface="Wingdings 2" pitchFamily="18" charset="2"/>
              <a:buChar char="â"/>
            </a:pPr>
            <a:r>
              <a:rPr lang="tr-TR" sz="2100" u="sng" dirty="0" smtClean="0">
                <a:latin typeface="Times New Roman" pitchFamily="18" charset="0"/>
                <a:cs typeface="Times New Roman" pitchFamily="18" charset="0"/>
              </a:rPr>
              <a:t>Örnek 2</a:t>
            </a:r>
            <a:r>
              <a:rPr lang="tr-TR" sz="2100" dirty="0" smtClean="0">
                <a:latin typeface="Times New Roman" pitchFamily="18" charset="0"/>
                <a:cs typeface="Times New Roman" pitchFamily="18" charset="0"/>
              </a:rPr>
              <a:t>:</a:t>
            </a:r>
          </a:p>
          <a:p>
            <a:pPr marL="982663" lvl="2" indent="-258763" algn="just">
              <a:buSzPct val="100000"/>
              <a:buFontTx/>
              <a:buChar char="-"/>
            </a:pPr>
            <a:r>
              <a:rPr lang="tr-TR" sz="2000" dirty="0" smtClean="0">
                <a:latin typeface="Times New Roman" pitchFamily="18" charset="0"/>
                <a:cs typeface="Times New Roman" pitchFamily="18" charset="0"/>
              </a:rPr>
              <a:t>Programcıya göre ve/veya kodlama standartlarına göre Örnek 1’deki kod aşağıdaki şekilde de yazılabilir.</a:t>
            </a:r>
          </a:p>
          <a:p>
            <a:pPr marL="982663" lvl="2" indent="-258763" algn="just">
              <a:buSzPct val="100000"/>
              <a:buNone/>
            </a:pPr>
            <a:endParaRPr lang="tr-TR" sz="500" dirty="0" smtClean="0">
              <a:latin typeface="Times New Roman" pitchFamily="18" charset="0"/>
              <a:cs typeface="Times New Roman" pitchFamily="18" charset="0"/>
            </a:endParaRPr>
          </a:p>
          <a:p>
            <a:pPr marL="982663" indent="0">
              <a:buNone/>
            </a:pPr>
            <a:r>
              <a:rPr lang="tr-TR" sz="1800" b="1" dirty="0" err="1" smtClean="0">
                <a:solidFill>
                  <a:srgbClr val="0000FF"/>
                </a:solidFill>
                <a:latin typeface="Times New Roman" pitchFamily="18" charset="0"/>
                <a:cs typeface="Times New Roman" pitchFamily="18" charset="0"/>
              </a:rPr>
              <a:t>for</a:t>
            </a:r>
            <a:r>
              <a:rPr lang="tr-TR" sz="1800" dirty="0" smtClean="0">
                <a:solidFill>
                  <a:srgbClr val="0000FF"/>
                </a:solidFill>
                <a:latin typeface="Times New Roman" pitchFamily="18" charset="0"/>
                <a:cs typeface="Times New Roman" pitchFamily="18" charset="0"/>
              </a:rPr>
              <a:t> (i=0; i&lt;100; ++i)</a:t>
            </a:r>
          </a:p>
          <a:p>
            <a:pPr marL="982663" indent="0">
              <a:buNone/>
            </a:pPr>
            <a:r>
              <a:rPr lang="tr-TR" sz="1800" dirty="0" smtClean="0">
                <a:solidFill>
                  <a:srgbClr val="0000FF"/>
                </a:solidFill>
                <a:latin typeface="Times New Roman" pitchFamily="18" charset="0"/>
                <a:cs typeface="Times New Roman" pitchFamily="18" charset="0"/>
              </a:rPr>
              <a:t> { </a:t>
            </a:r>
          </a:p>
          <a:p>
            <a:pPr marL="982663" indent="0">
              <a:buNone/>
            </a:pPr>
            <a:r>
              <a:rPr lang="tr-TR" sz="1800" b="1" dirty="0" smtClean="0">
                <a:solidFill>
                  <a:srgbClr val="0000FF"/>
                </a:solidFill>
                <a:latin typeface="Times New Roman" pitchFamily="18" charset="0"/>
                <a:cs typeface="Times New Roman" pitchFamily="18" charset="0"/>
              </a:rPr>
              <a:t>      </a:t>
            </a:r>
            <a:r>
              <a:rPr lang="tr-TR" sz="1800" b="1" dirty="0" err="1" smtClean="0">
                <a:solidFill>
                  <a:srgbClr val="0000FF"/>
                </a:solidFill>
                <a:latin typeface="Times New Roman" pitchFamily="18" charset="0"/>
                <a:cs typeface="Times New Roman" pitchFamily="18" charset="0"/>
              </a:rPr>
              <a:t>printf</a:t>
            </a:r>
            <a:r>
              <a:rPr lang="tr-TR" sz="1800" dirty="0" smtClean="0">
                <a:solidFill>
                  <a:srgbClr val="0000FF"/>
                </a:solidFill>
                <a:latin typeface="Times New Roman" pitchFamily="18" charset="0"/>
                <a:cs typeface="Times New Roman" pitchFamily="18" charset="0"/>
              </a:rPr>
              <a:t>("</a:t>
            </a:r>
            <a:r>
              <a:rPr lang="tr-TR" sz="1800" dirty="0" err="1" smtClean="0">
                <a:solidFill>
                  <a:srgbClr val="0000FF"/>
                </a:solidFill>
                <a:latin typeface="Times New Roman" pitchFamily="18" charset="0"/>
                <a:cs typeface="Times New Roman" pitchFamily="18" charset="0"/>
              </a:rPr>
              <a:t>hello</a:t>
            </a:r>
            <a:r>
              <a:rPr lang="tr-TR" sz="1800" dirty="0" smtClean="0">
                <a:solidFill>
                  <a:srgbClr val="0000FF"/>
                </a:solidFill>
                <a:latin typeface="Times New Roman" pitchFamily="18" charset="0"/>
                <a:cs typeface="Times New Roman" pitchFamily="18" charset="0"/>
              </a:rPr>
              <a:t>"); </a:t>
            </a:r>
          </a:p>
          <a:p>
            <a:pPr marL="982663" indent="0">
              <a:buNone/>
            </a:pPr>
            <a:r>
              <a:rPr lang="tr-TR" sz="1800" dirty="0" smtClean="0">
                <a:solidFill>
                  <a:srgbClr val="0000FF"/>
                </a:solidFill>
                <a:latin typeface="Times New Roman" pitchFamily="18" charset="0"/>
                <a:cs typeface="Times New Roman" pitchFamily="18" charset="0"/>
              </a:rPr>
              <a:t>  } </a:t>
            </a:r>
            <a:r>
              <a:rPr lang="tr-TR" sz="1800" dirty="0" smtClean="0">
                <a:solidFill>
                  <a:srgbClr val="336600"/>
                </a:solidFill>
                <a:latin typeface="Times New Roman" pitchFamily="18" charset="0"/>
                <a:cs typeface="Times New Roman" pitchFamily="18" charset="0"/>
              </a:rPr>
              <a:t>/* </a:t>
            </a:r>
            <a:r>
              <a:rPr lang="en-US" sz="1800" dirty="0" smtClean="0">
                <a:solidFill>
                  <a:srgbClr val="336600"/>
                </a:solidFill>
                <a:latin typeface="Times New Roman" pitchFamily="18" charset="0"/>
                <a:cs typeface="Times New Roman" pitchFamily="18" charset="0"/>
              </a:rPr>
              <a:t>Now how many lines of code is this?</a:t>
            </a:r>
            <a:r>
              <a:rPr lang="tr-TR" sz="1800" dirty="0" smtClean="0">
                <a:solidFill>
                  <a:srgbClr val="336600"/>
                </a:solidFill>
                <a:latin typeface="Times New Roman" pitchFamily="18" charset="0"/>
                <a:cs typeface="Times New Roman" pitchFamily="18" charset="0"/>
              </a:rPr>
              <a:t> */</a:t>
            </a:r>
          </a:p>
          <a:p>
            <a:pPr marL="1077913" lvl="2" indent="-354013" algn="just">
              <a:buSzPct val="100000"/>
              <a:buFontTx/>
              <a:buChar char="-"/>
            </a:pPr>
            <a:endParaRPr lang="tr-TR" sz="500" dirty="0" smtClean="0">
              <a:latin typeface="Times New Roman" pitchFamily="18" charset="0"/>
              <a:cs typeface="Times New Roman" pitchFamily="18" charset="0"/>
            </a:endParaRPr>
          </a:p>
          <a:p>
            <a:pPr marL="450850" indent="531813">
              <a:lnSpc>
                <a:spcPct val="90000"/>
              </a:lnSpc>
              <a:buNone/>
            </a:pPr>
            <a:r>
              <a:rPr lang="tr-TR" sz="1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4 Fiziksel Kod Satırı</a:t>
            </a:r>
          </a:p>
          <a:p>
            <a:pPr marL="450850" indent="531813">
              <a:lnSpc>
                <a:spcPct val="90000"/>
              </a:lnSpc>
              <a:buNone/>
            </a:pPr>
            <a:r>
              <a:rPr lang="tr-TR" sz="1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2 Mantıksal Kod Satırı (</a:t>
            </a:r>
            <a:r>
              <a:rPr lang="tr-TR" sz="1800" dirty="0" err="1"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for</a:t>
            </a:r>
            <a:r>
              <a:rPr lang="tr-TR" sz="1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 ve </a:t>
            </a:r>
            <a:r>
              <a:rPr lang="tr-TR" sz="1800" dirty="0" err="1"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printf</a:t>
            </a:r>
            <a:r>
              <a:rPr lang="tr-TR" sz="1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 ifadesi)</a:t>
            </a:r>
          </a:p>
          <a:p>
            <a:pPr marL="450850" indent="531813">
              <a:lnSpc>
                <a:spcPct val="90000"/>
              </a:lnSpc>
              <a:buNone/>
            </a:pPr>
            <a:r>
              <a:rPr lang="tr-TR" sz="1800"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1 Yorum Satırı</a:t>
            </a:r>
          </a:p>
          <a:p>
            <a:pPr lvl="2" algn="just">
              <a:buSzPct val="100000"/>
              <a:buNone/>
            </a:pPr>
            <a:endParaRPr lang="tr-TR" sz="2100" dirty="0" smtClean="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normAutofit fontScale="85000" lnSpcReduction="20000"/>
          </a:bodyPr>
          <a:lstStyle/>
          <a:p>
            <a:pPr>
              <a:defRPr/>
            </a:pPr>
            <a:fld id="{FC0AEE92-E9F2-4179-974A-EC8CB2450FEA}" type="slidenum">
              <a:rPr lang="tr-TR" smtClean="0"/>
              <a:pPr>
                <a:defRPr/>
              </a:pPr>
              <a:t>12</a:t>
            </a:fld>
            <a:endParaRPr lang="tr-TR"/>
          </a:p>
        </p:txBody>
      </p:sp>
      <p:sp>
        <p:nvSpPr>
          <p:cNvPr id="5" name="4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12775" y="228600"/>
            <a:ext cx="8153400" cy="990600"/>
          </a:xfrm>
        </p:spPr>
        <p:txBody>
          <a:bodyPr/>
          <a:lstStyle/>
          <a:p>
            <a:pPr>
              <a:defRPr/>
            </a:pPr>
            <a:r>
              <a:rPr lang="tr-TR" sz="3600" i="1" dirty="0" smtClean="0">
                <a:solidFill>
                  <a:srgbClr val="006600"/>
                </a:solidFill>
                <a:effectLst>
                  <a:outerShdw blurRad="38100" dist="38100" dir="2700000" algn="tl">
                    <a:srgbClr val="000000">
                      <a:alpha val="43137"/>
                    </a:srgbClr>
                  </a:outerShdw>
                </a:effectLst>
                <a:latin typeface="Times New Roman" pitchFamily="18" charset="0"/>
                <a:cs typeface="Times New Roman" pitchFamily="18" charset="0"/>
              </a:rPr>
              <a:t>İşlevsel Büyüklük Kestirim Yöntemleri</a:t>
            </a:r>
            <a:endParaRPr lang="tr-TR" sz="3600" i="1" dirty="0">
              <a:solidFill>
                <a:srgbClr val="0066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9459" name="2 İçerik Yer Tutucusu"/>
          <p:cNvSpPr>
            <a:spLocks noGrp="1"/>
          </p:cNvSpPr>
          <p:nvPr>
            <p:ph sz="quarter" idx="1"/>
          </p:nvPr>
        </p:nvSpPr>
        <p:spPr>
          <a:xfrm>
            <a:off x="612775" y="1600200"/>
            <a:ext cx="7959725" cy="4495800"/>
          </a:xfrm>
        </p:spPr>
        <p:txBody>
          <a:bodyPr>
            <a:normAutofit/>
          </a:bodyPr>
          <a:lstStyle/>
          <a:p>
            <a:pPr algn="just">
              <a:buSzPct val="100000"/>
              <a:buFont typeface="Arial" charset="0"/>
              <a:buChar char="•"/>
            </a:pPr>
            <a:r>
              <a:rPr lang="tr-TR" sz="2100" dirty="0" smtClean="0">
                <a:latin typeface="Times New Roman" pitchFamily="18" charset="0"/>
                <a:cs typeface="Times New Roman" pitchFamily="18" charset="0"/>
              </a:rPr>
              <a:t>İşlevsel Büyüklük Ölçümü (</a:t>
            </a:r>
            <a:r>
              <a:rPr lang="tr-TR" sz="2100" dirty="0" err="1" smtClean="0">
                <a:latin typeface="Times New Roman" pitchFamily="18" charset="0"/>
                <a:cs typeface="Times New Roman" pitchFamily="18" charset="0"/>
              </a:rPr>
              <a:t>Functional</a:t>
            </a:r>
            <a:r>
              <a:rPr lang="tr-TR" sz="2100" dirty="0" smtClean="0">
                <a:latin typeface="Times New Roman" pitchFamily="18" charset="0"/>
                <a:cs typeface="Times New Roman" pitchFamily="18" charset="0"/>
              </a:rPr>
              <a:t> Size </a:t>
            </a:r>
            <a:r>
              <a:rPr lang="tr-TR" sz="2100" dirty="0" err="1" smtClean="0">
                <a:latin typeface="Times New Roman" pitchFamily="18" charset="0"/>
                <a:cs typeface="Times New Roman" pitchFamily="18" charset="0"/>
              </a:rPr>
              <a:t>Measurement</a:t>
            </a:r>
            <a:r>
              <a:rPr lang="tr-TR" sz="2100" dirty="0" smtClean="0">
                <a:latin typeface="Times New Roman" pitchFamily="18" charset="0"/>
                <a:cs typeface="Times New Roman" pitchFamily="18" charset="0"/>
              </a:rPr>
              <a:t> - FSM), kullanıcıya teslim edilecek yazılımın işlevselliğini temel alır. </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charset="0"/>
              <a:buChar char="•"/>
            </a:pPr>
            <a:r>
              <a:rPr lang="tr-TR" sz="2100" dirty="0" smtClean="0">
                <a:latin typeface="Times New Roman" pitchFamily="18" charset="0"/>
                <a:cs typeface="Times New Roman" pitchFamily="18" charset="0"/>
              </a:rPr>
              <a:t>FSM, işleve göre karmaşıklığın ve büyüklüğün belirlenmesi ile ölçülmektedir. </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charset="0"/>
              <a:buChar char="•"/>
            </a:pPr>
            <a:r>
              <a:rPr lang="tr-TR" sz="2100" dirty="0" smtClean="0">
                <a:latin typeface="Times New Roman" pitchFamily="18" charset="0"/>
                <a:cs typeface="Times New Roman" pitchFamily="18" charset="0"/>
              </a:rPr>
              <a:t>Teknik Büyüklük Ölçütleri -  geliştirici bakış açısından…</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charset="0"/>
              <a:buChar char="•"/>
            </a:pPr>
            <a:r>
              <a:rPr lang="tr-TR" sz="2100" dirty="0" smtClean="0">
                <a:latin typeface="Times New Roman" pitchFamily="18" charset="0"/>
                <a:cs typeface="Times New Roman" pitchFamily="18" charset="0"/>
              </a:rPr>
              <a:t>İşlevsel Büyüklük Ölçütleri - kullanıcı bakış açısından…</a:t>
            </a:r>
          </a:p>
        </p:txBody>
      </p:sp>
      <p:sp>
        <p:nvSpPr>
          <p:cNvPr id="4" name="3 Slayt Numarası Yer Tutucusu"/>
          <p:cNvSpPr>
            <a:spLocks noGrp="1"/>
          </p:cNvSpPr>
          <p:nvPr>
            <p:ph type="sldNum" sz="quarter" idx="12"/>
          </p:nvPr>
        </p:nvSpPr>
        <p:spPr/>
        <p:txBody>
          <a:bodyPr>
            <a:normAutofit fontScale="85000" lnSpcReduction="20000"/>
          </a:bodyPr>
          <a:lstStyle/>
          <a:p>
            <a:pPr>
              <a:defRPr/>
            </a:pPr>
            <a:fld id="{FC0AEE92-E9F2-4179-974A-EC8CB2450FEA}" type="slidenum">
              <a:rPr lang="tr-TR" smtClean="0"/>
              <a:pPr>
                <a:defRPr/>
              </a:pPr>
              <a:t>13</a:t>
            </a:fld>
            <a:endParaRPr lang="tr-TR"/>
          </a:p>
        </p:txBody>
      </p:sp>
      <p:sp>
        <p:nvSpPr>
          <p:cNvPr id="5" name="4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12775" y="228600"/>
            <a:ext cx="8153400" cy="990600"/>
          </a:xfrm>
        </p:spPr>
        <p:txBody>
          <a:bodyPr/>
          <a:lstStyle/>
          <a:p>
            <a:pPr>
              <a:defRPr/>
            </a:pPr>
            <a:r>
              <a:rPr lang="tr-TR" sz="3600" i="1" dirty="0" smtClean="0">
                <a:solidFill>
                  <a:srgbClr val="006600"/>
                </a:solidFill>
                <a:effectLst>
                  <a:outerShdw blurRad="38100" dist="38100" dir="2700000" algn="tl">
                    <a:srgbClr val="000000">
                      <a:alpha val="43137"/>
                    </a:srgbClr>
                  </a:outerShdw>
                </a:effectLst>
                <a:latin typeface="Times New Roman" pitchFamily="18" charset="0"/>
                <a:cs typeface="Times New Roman" pitchFamily="18" charset="0"/>
              </a:rPr>
              <a:t>İşlevsel Büyüklük Kestirim Yöntemleri </a:t>
            </a:r>
            <a:r>
              <a:rPr lang="tr-TR" sz="1600" i="1" dirty="0" smtClean="0">
                <a:solidFill>
                  <a:srgbClr val="006600"/>
                </a:solidFill>
                <a:effectLst>
                  <a:outerShdw blurRad="38100" dist="38100" dir="2700000" algn="tl">
                    <a:srgbClr val="000000">
                      <a:alpha val="43137"/>
                    </a:srgbClr>
                  </a:outerShdw>
                </a:effectLst>
                <a:latin typeface="Times New Roman" pitchFamily="18" charset="0"/>
                <a:cs typeface="Times New Roman" pitchFamily="18" charset="0"/>
              </a:rPr>
              <a:t>(devam…)</a:t>
            </a:r>
            <a:endParaRPr lang="tr-TR" sz="3600" i="1" dirty="0">
              <a:solidFill>
                <a:srgbClr val="0066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9459" name="2 İçerik Yer Tutucusu"/>
          <p:cNvSpPr>
            <a:spLocks noGrp="1"/>
          </p:cNvSpPr>
          <p:nvPr>
            <p:ph sz="quarter" idx="1"/>
          </p:nvPr>
        </p:nvSpPr>
        <p:spPr>
          <a:xfrm>
            <a:off x="565275" y="1552700"/>
            <a:ext cx="8185754" cy="4305192"/>
          </a:xfrm>
        </p:spPr>
        <p:txBody>
          <a:bodyPr/>
          <a:lstStyle/>
          <a:p>
            <a:pPr algn="just">
              <a:buSzPct val="100000"/>
              <a:buFont typeface="Arial" charset="0"/>
              <a:buChar char="•"/>
            </a:pPr>
            <a:r>
              <a:rPr lang="tr-TR" sz="2000" dirty="0" smtClean="0">
                <a:latin typeface="Times New Roman" pitchFamily="18" charset="0"/>
                <a:cs typeface="Times New Roman" pitchFamily="18" charset="0"/>
              </a:rPr>
              <a:t>İşlev Puanı </a:t>
            </a:r>
            <a:r>
              <a:rPr lang="tr-TR" sz="1600" dirty="0" smtClean="0">
                <a:latin typeface="Times New Roman" pitchFamily="18" charset="0"/>
                <a:cs typeface="Times New Roman" pitchFamily="18" charset="0"/>
              </a:rPr>
              <a:t>(</a:t>
            </a:r>
            <a:r>
              <a:rPr lang="tr-TR" sz="1600" dirty="0" err="1" smtClean="0">
                <a:latin typeface="Times New Roman" pitchFamily="18" charset="0"/>
                <a:cs typeface="Times New Roman" pitchFamily="18" charset="0"/>
              </a:rPr>
              <a:t>Function</a:t>
            </a:r>
            <a:r>
              <a:rPr lang="tr-TR" sz="1600" dirty="0" smtClean="0">
                <a:latin typeface="Times New Roman" pitchFamily="18" charset="0"/>
                <a:cs typeface="Times New Roman" pitchFamily="18" charset="0"/>
              </a:rPr>
              <a:t> </a:t>
            </a:r>
            <a:r>
              <a:rPr lang="tr-TR" sz="1600" dirty="0" err="1" smtClean="0">
                <a:latin typeface="Times New Roman" pitchFamily="18" charset="0"/>
                <a:cs typeface="Times New Roman" pitchFamily="18" charset="0"/>
              </a:rPr>
              <a:t>Points</a:t>
            </a:r>
            <a:r>
              <a:rPr lang="tr-TR" sz="1600" dirty="0" smtClean="0">
                <a:latin typeface="Times New Roman" pitchFamily="18" charset="0"/>
                <a:cs typeface="Times New Roman" pitchFamily="18" charset="0"/>
              </a:rPr>
              <a:t> - FP)</a:t>
            </a:r>
            <a:r>
              <a:rPr lang="tr-TR" sz="2400" dirty="0" smtClean="0">
                <a:latin typeface="Times New Roman" pitchFamily="18" charset="0"/>
                <a:cs typeface="Times New Roman" pitchFamily="18" charset="0"/>
              </a:rPr>
              <a:t>, </a:t>
            </a:r>
          </a:p>
          <a:p>
            <a:pPr algn="just">
              <a:buSzPct val="100000"/>
              <a:buFont typeface="Arial" charset="0"/>
              <a:buChar char="•"/>
            </a:pPr>
            <a:r>
              <a:rPr lang="tr-TR" sz="2000" dirty="0" smtClean="0">
                <a:latin typeface="Times New Roman" pitchFamily="18" charset="0"/>
                <a:cs typeface="Times New Roman" pitchFamily="18" charset="0"/>
              </a:rPr>
              <a:t>IFPUG İşlev Puanı Analizi </a:t>
            </a:r>
            <a:r>
              <a:rPr lang="tr-TR" sz="1600" dirty="0" smtClean="0">
                <a:latin typeface="Times New Roman" pitchFamily="18" charset="0"/>
                <a:cs typeface="Times New Roman" pitchFamily="18" charset="0"/>
              </a:rPr>
              <a:t>(IFPUG </a:t>
            </a:r>
            <a:r>
              <a:rPr lang="tr-TR" sz="1600" dirty="0" err="1" smtClean="0">
                <a:latin typeface="Times New Roman" pitchFamily="18" charset="0"/>
                <a:cs typeface="Times New Roman" pitchFamily="18" charset="0"/>
              </a:rPr>
              <a:t>Function</a:t>
            </a:r>
            <a:r>
              <a:rPr lang="tr-TR" sz="1600" dirty="0" smtClean="0">
                <a:latin typeface="Times New Roman" pitchFamily="18" charset="0"/>
                <a:cs typeface="Times New Roman" pitchFamily="18" charset="0"/>
              </a:rPr>
              <a:t> </a:t>
            </a:r>
            <a:r>
              <a:rPr lang="tr-TR" sz="1600" dirty="0" err="1" smtClean="0">
                <a:latin typeface="Times New Roman" pitchFamily="18" charset="0"/>
                <a:cs typeface="Times New Roman" pitchFamily="18" charset="0"/>
              </a:rPr>
              <a:t>Points</a:t>
            </a:r>
            <a:r>
              <a:rPr lang="tr-TR" sz="1600" dirty="0" smtClean="0">
                <a:latin typeface="Times New Roman" pitchFamily="18" charset="0"/>
                <a:cs typeface="Times New Roman" pitchFamily="18" charset="0"/>
              </a:rPr>
              <a:t> </a:t>
            </a:r>
            <a:r>
              <a:rPr lang="tr-TR" sz="1600" dirty="0" err="1" smtClean="0">
                <a:latin typeface="Times New Roman" pitchFamily="18" charset="0"/>
                <a:cs typeface="Times New Roman" pitchFamily="18" charset="0"/>
              </a:rPr>
              <a:t>Analysis</a:t>
            </a:r>
            <a:r>
              <a:rPr lang="tr-TR" sz="1600" dirty="0" smtClean="0">
                <a:latin typeface="Times New Roman" pitchFamily="18" charset="0"/>
                <a:cs typeface="Times New Roman" pitchFamily="18" charset="0"/>
              </a:rPr>
              <a:t> – IFPUG FPA)</a:t>
            </a:r>
            <a:r>
              <a:rPr lang="tr-TR" sz="2400" dirty="0" smtClean="0">
                <a:latin typeface="Times New Roman" pitchFamily="18" charset="0"/>
                <a:cs typeface="Times New Roman" pitchFamily="18" charset="0"/>
              </a:rPr>
              <a:t>, </a:t>
            </a:r>
          </a:p>
          <a:p>
            <a:pPr algn="just">
              <a:buSzPct val="100000"/>
              <a:buFont typeface="Arial" charset="0"/>
              <a:buChar char="•"/>
            </a:pPr>
            <a:r>
              <a:rPr lang="tr-TR" sz="2000" dirty="0" smtClean="0">
                <a:latin typeface="Times New Roman" pitchFamily="18" charset="0"/>
                <a:cs typeface="Times New Roman" pitchFamily="18" charset="0"/>
              </a:rPr>
              <a:t>Mark II İşlev Puanı </a:t>
            </a:r>
            <a:r>
              <a:rPr lang="tr-TR" sz="1600" dirty="0" smtClean="0">
                <a:latin typeface="Times New Roman" pitchFamily="18" charset="0"/>
                <a:cs typeface="Times New Roman" pitchFamily="18" charset="0"/>
              </a:rPr>
              <a:t>(Mark II </a:t>
            </a:r>
            <a:r>
              <a:rPr lang="tr-TR" sz="1600" dirty="0" err="1" smtClean="0">
                <a:latin typeface="Times New Roman" pitchFamily="18" charset="0"/>
                <a:cs typeface="Times New Roman" pitchFamily="18" charset="0"/>
              </a:rPr>
              <a:t>Function</a:t>
            </a:r>
            <a:r>
              <a:rPr lang="tr-TR" sz="1600" dirty="0" smtClean="0">
                <a:latin typeface="Times New Roman" pitchFamily="18" charset="0"/>
                <a:cs typeface="Times New Roman" pitchFamily="18" charset="0"/>
              </a:rPr>
              <a:t> </a:t>
            </a:r>
            <a:r>
              <a:rPr lang="tr-TR" sz="1600" dirty="0" err="1" smtClean="0">
                <a:latin typeface="Times New Roman" pitchFamily="18" charset="0"/>
                <a:cs typeface="Times New Roman" pitchFamily="18" charset="0"/>
              </a:rPr>
              <a:t>Points</a:t>
            </a:r>
            <a:r>
              <a:rPr lang="tr-TR" sz="1600" dirty="0" smtClean="0">
                <a:latin typeface="Times New Roman" pitchFamily="18" charset="0"/>
                <a:cs typeface="Times New Roman" pitchFamily="18" charset="0"/>
              </a:rPr>
              <a:t> – MK II FP)</a:t>
            </a:r>
            <a:r>
              <a:rPr lang="tr-TR" sz="2400" dirty="0" smtClean="0">
                <a:latin typeface="Times New Roman" pitchFamily="18" charset="0"/>
                <a:cs typeface="Times New Roman" pitchFamily="18" charset="0"/>
              </a:rPr>
              <a:t>, </a:t>
            </a:r>
          </a:p>
          <a:p>
            <a:pPr algn="just">
              <a:buSzPct val="100000"/>
              <a:buFont typeface="Arial" charset="0"/>
              <a:buChar char="•"/>
            </a:pPr>
            <a:r>
              <a:rPr lang="tr-TR" sz="2000" dirty="0" err="1" smtClean="0">
                <a:latin typeface="Times New Roman" pitchFamily="18" charset="0"/>
                <a:cs typeface="Times New Roman" pitchFamily="18" charset="0"/>
              </a:rPr>
              <a:t>Nesma</a:t>
            </a:r>
            <a:r>
              <a:rPr lang="tr-TR" sz="2000" dirty="0" smtClean="0">
                <a:latin typeface="Times New Roman" pitchFamily="18" charset="0"/>
                <a:cs typeface="Times New Roman" pitchFamily="18" charset="0"/>
              </a:rPr>
              <a:t> İşlev Puanı </a:t>
            </a:r>
            <a:r>
              <a:rPr lang="tr-TR" sz="1600" dirty="0" smtClean="0">
                <a:latin typeface="Times New Roman" pitchFamily="18" charset="0"/>
                <a:cs typeface="Times New Roman" pitchFamily="18" charset="0"/>
              </a:rPr>
              <a:t>(</a:t>
            </a:r>
            <a:r>
              <a:rPr lang="tr-TR" sz="1600" dirty="0" err="1" smtClean="0">
                <a:latin typeface="Times New Roman" pitchFamily="18" charset="0"/>
                <a:cs typeface="Times New Roman" pitchFamily="18" charset="0"/>
              </a:rPr>
              <a:t>Nesma</a:t>
            </a:r>
            <a:r>
              <a:rPr lang="tr-TR" sz="1600" dirty="0" smtClean="0">
                <a:latin typeface="Times New Roman" pitchFamily="18" charset="0"/>
                <a:cs typeface="Times New Roman" pitchFamily="18" charset="0"/>
              </a:rPr>
              <a:t> </a:t>
            </a:r>
            <a:r>
              <a:rPr lang="tr-TR" sz="1600" dirty="0" err="1" smtClean="0">
                <a:latin typeface="Times New Roman" pitchFamily="18" charset="0"/>
                <a:cs typeface="Times New Roman" pitchFamily="18" charset="0"/>
              </a:rPr>
              <a:t>Function</a:t>
            </a:r>
            <a:r>
              <a:rPr lang="tr-TR" sz="1600" dirty="0" smtClean="0">
                <a:latin typeface="Times New Roman" pitchFamily="18" charset="0"/>
                <a:cs typeface="Times New Roman" pitchFamily="18" charset="0"/>
              </a:rPr>
              <a:t> </a:t>
            </a:r>
            <a:r>
              <a:rPr lang="tr-TR" sz="1600" dirty="0" err="1" smtClean="0">
                <a:latin typeface="Times New Roman" pitchFamily="18" charset="0"/>
                <a:cs typeface="Times New Roman" pitchFamily="18" charset="0"/>
              </a:rPr>
              <a:t>Points</a:t>
            </a:r>
            <a:r>
              <a:rPr lang="tr-TR" sz="1600" dirty="0" smtClean="0">
                <a:latin typeface="Times New Roman" pitchFamily="18" charset="0"/>
                <a:cs typeface="Times New Roman" pitchFamily="18" charset="0"/>
              </a:rPr>
              <a:t>)</a:t>
            </a:r>
            <a:r>
              <a:rPr lang="tr-TR" sz="2400" dirty="0" smtClean="0">
                <a:latin typeface="Times New Roman" pitchFamily="18" charset="0"/>
                <a:cs typeface="Times New Roman" pitchFamily="18" charset="0"/>
              </a:rPr>
              <a:t>, </a:t>
            </a:r>
          </a:p>
          <a:p>
            <a:pPr algn="just">
              <a:buSzPct val="100000"/>
              <a:buFont typeface="Arial" charset="0"/>
              <a:buChar char="•"/>
            </a:pPr>
            <a:r>
              <a:rPr lang="tr-TR" sz="2000" dirty="0" smtClean="0">
                <a:latin typeface="Times New Roman" pitchFamily="18" charset="0"/>
                <a:cs typeface="Times New Roman" pitchFamily="18" charset="0"/>
              </a:rPr>
              <a:t>Tam İşlev Puanı </a:t>
            </a:r>
            <a:r>
              <a:rPr lang="tr-TR" sz="1600" dirty="0" smtClean="0">
                <a:latin typeface="Times New Roman" pitchFamily="18" charset="0"/>
                <a:cs typeface="Times New Roman" pitchFamily="18" charset="0"/>
              </a:rPr>
              <a:t>(</a:t>
            </a:r>
            <a:r>
              <a:rPr lang="tr-TR" sz="1600" dirty="0" err="1" smtClean="0">
                <a:latin typeface="Times New Roman" pitchFamily="18" charset="0"/>
                <a:cs typeface="Times New Roman" pitchFamily="18" charset="0"/>
              </a:rPr>
              <a:t>Full</a:t>
            </a:r>
            <a:r>
              <a:rPr lang="tr-TR" sz="1600" dirty="0" smtClean="0">
                <a:latin typeface="Times New Roman" pitchFamily="18" charset="0"/>
                <a:cs typeface="Times New Roman" pitchFamily="18" charset="0"/>
              </a:rPr>
              <a:t> </a:t>
            </a:r>
            <a:r>
              <a:rPr lang="tr-TR" sz="1600" dirty="0" err="1" smtClean="0">
                <a:latin typeface="Times New Roman" pitchFamily="18" charset="0"/>
                <a:cs typeface="Times New Roman" pitchFamily="18" charset="0"/>
              </a:rPr>
              <a:t>Function</a:t>
            </a:r>
            <a:r>
              <a:rPr lang="tr-TR" sz="1600" dirty="0" smtClean="0">
                <a:latin typeface="Times New Roman" pitchFamily="18" charset="0"/>
                <a:cs typeface="Times New Roman" pitchFamily="18" charset="0"/>
              </a:rPr>
              <a:t> </a:t>
            </a:r>
            <a:r>
              <a:rPr lang="tr-TR" sz="1600" dirty="0" err="1" smtClean="0">
                <a:latin typeface="Times New Roman" pitchFamily="18" charset="0"/>
                <a:cs typeface="Times New Roman" pitchFamily="18" charset="0"/>
              </a:rPr>
              <a:t>Points</a:t>
            </a:r>
            <a:r>
              <a:rPr lang="tr-TR" sz="1600" dirty="0" smtClean="0">
                <a:latin typeface="Times New Roman" pitchFamily="18" charset="0"/>
                <a:cs typeface="Times New Roman" pitchFamily="18" charset="0"/>
              </a:rPr>
              <a:t> – FFP)</a:t>
            </a:r>
            <a:r>
              <a:rPr lang="tr-TR" sz="2400" dirty="0" smtClean="0">
                <a:latin typeface="Times New Roman" pitchFamily="18" charset="0"/>
                <a:cs typeface="Times New Roman" pitchFamily="18" charset="0"/>
              </a:rPr>
              <a:t>, </a:t>
            </a:r>
          </a:p>
          <a:p>
            <a:pPr algn="just">
              <a:buSzPct val="100000"/>
              <a:buFont typeface="Arial" charset="0"/>
              <a:buChar char="•"/>
            </a:pPr>
            <a:r>
              <a:rPr lang="tr-TR" sz="2000" dirty="0" smtClean="0">
                <a:latin typeface="Times New Roman" pitchFamily="18" charset="0"/>
                <a:cs typeface="Times New Roman" pitchFamily="18" charset="0"/>
              </a:rPr>
              <a:t>COSMIC Tam İşlev Puanı </a:t>
            </a:r>
            <a:r>
              <a:rPr lang="tr-TR" sz="1600" dirty="0" smtClean="0">
                <a:latin typeface="Times New Roman" pitchFamily="18" charset="0"/>
                <a:cs typeface="Times New Roman" pitchFamily="18" charset="0"/>
              </a:rPr>
              <a:t>(COSMIC </a:t>
            </a:r>
            <a:r>
              <a:rPr lang="tr-TR" sz="1600" dirty="0" err="1" smtClean="0">
                <a:latin typeface="Times New Roman" pitchFamily="18" charset="0"/>
                <a:cs typeface="Times New Roman" pitchFamily="18" charset="0"/>
              </a:rPr>
              <a:t>Full</a:t>
            </a:r>
            <a:r>
              <a:rPr lang="tr-TR" sz="1600" dirty="0" smtClean="0">
                <a:latin typeface="Times New Roman" pitchFamily="18" charset="0"/>
                <a:cs typeface="Times New Roman" pitchFamily="18" charset="0"/>
              </a:rPr>
              <a:t> </a:t>
            </a:r>
            <a:r>
              <a:rPr lang="tr-TR" sz="1600" dirty="0" err="1" smtClean="0">
                <a:latin typeface="Times New Roman" pitchFamily="18" charset="0"/>
                <a:cs typeface="Times New Roman" pitchFamily="18" charset="0"/>
              </a:rPr>
              <a:t>Function</a:t>
            </a:r>
            <a:r>
              <a:rPr lang="tr-TR" sz="1600" dirty="0" smtClean="0">
                <a:latin typeface="Times New Roman" pitchFamily="18" charset="0"/>
                <a:cs typeface="Times New Roman" pitchFamily="18" charset="0"/>
              </a:rPr>
              <a:t> </a:t>
            </a:r>
            <a:r>
              <a:rPr lang="tr-TR" sz="1600" dirty="0" err="1" smtClean="0">
                <a:latin typeface="Times New Roman" pitchFamily="18" charset="0"/>
                <a:cs typeface="Times New Roman" pitchFamily="18" charset="0"/>
              </a:rPr>
              <a:t>Points</a:t>
            </a:r>
            <a:r>
              <a:rPr lang="tr-TR" sz="1600" dirty="0" smtClean="0">
                <a:latin typeface="Times New Roman" pitchFamily="18" charset="0"/>
                <a:cs typeface="Times New Roman" pitchFamily="18" charset="0"/>
              </a:rPr>
              <a:t> – COSMIC FFP)</a:t>
            </a:r>
            <a:r>
              <a:rPr lang="tr-TR" sz="2400" dirty="0" smtClean="0">
                <a:latin typeface="Times New Roman" pitchFamily="18" charset="0"/>
                <a:cs typeface="Times New Roman" pitchFamily="18" charset="0"/>
              </a:rPr>
              <a:t>, </a:t>
            </a:r>
          </a:p>
          <a:p>
            <a:pPr algn="just">
              <a:buSzPct val="100000"/>
              <a:buFont typeface="Arial" charset="0"/>
              <a:buChar char="•"/>
            </a:pPr>
            <a:r>
              <a:rPr lang="tr-TR" sz="2000" dirty="0" smtClean="0">
                <a:latin typeface="Times New Roman" pitchFamily="18" charset="0"/>
                <a:cs typeface="Times New Roman" pitchFamily="18" charset="0"/>
              </a:rPr>
              <a:t>Nesne Puanı </a:t>
            </a:r>
            <a:r>
              <a:rPr lang="tr-TR" sz="1600" dirty="0" smtClean="0">
                <a:latin typeface="Times New Roman" pitchFamily="18" charset="0"/>
                <a:cs typeface="Times New Roman" pitchFamily="18" charset="0"/>
              </a:rPr>
              <a:t>(</a:t>
            </a:r>
            <a:r>
              <a:rPr lang="tr-TR" sz="1600" dirty="0" err="1" smtClean="0">
                <a:latin typeface="Times New Roman" pitchFamily="18" charset="0"/>
                <a:cs typeface="Times New Roman" pitchFamily="18" charset="0"/>
              </a:rPr>
              <a:t>Object</a:t>
            </a:r>
            <a:r>
              <a:rPr lang="tr-TR" sz="1600" dirty="0" smtClean="0">
                <a:latin typeface="Times New Roman" pitchFamily="18" charset="0"/>
                <a:cs typeface="Times New Roman" pitchFamily="18" charset="0"/>
              </a:rPr>
              <a:t> </a:t>
            </a:r>
            <a:r>
              <a:rPr lang="tr-TR" sz="1600" dirty="0" err="1" smtClean="0">
                <a:latin typeface="Times New Roman" pitchFamily="18" charset="0"/>
                <a:cs typeface="Times New Roman" pitchFamily="18" charset="0"/>
              </a:rPr>
              <a:t>Points</a:t>
            </a:r>
            <a:r>
              <a:rPr lang="tr-TR" sz="1600" dirty="0" smtClean="0">
                <a:latin typeface="Times New Roman" pitchFamily="18" charset="0"/>
                <a:cs typeface="Times New Roman" pitchFamily="18" charset="0"/>
              </a:rPr>
              <a:t>)</a:t>
            </a:r>
            <a:r>
              <a:rPr lang="tr-TR" sz="2400" dirty="0" smtClean="0">
                <a:latin typeface="Times New Roman" pitchFamily="18" charset="0"/>
                <a:cs typeface="Times New Roman" pitchFamily="18" charset="0"/>
              </a:rPr>
              <a:t>, </a:t>
            </a:r>
          </a:p>
          <a:p>
            <a:pPr algn="just">
              <a:buSzPct val="100000"/>
              <a:buFont typeface="Arial" charset="0"/>
              <a:buChar char="•"/>
            </a:pPr>
            <a:r>
              <a:rPr lang="tr-TR" sz="2000" dirty="0" smtClean="0">
                <a:latin typeface="Times New Roman" pitchFamily="18" charset="0"/>
                <a:cs typeface="Times New Roman" pitchFamily="18" charset="0"/>
              </a:rPr>
              <a:t>Nesne-Tabanlı İşlev Puanı </a:t>
            </a:r>
            <a:r>
              <a:rPr lang="tr-TR" sz="1600" dirty="0" smtClean="0">
                <a:latin typeface="Times New Roman" pitchFamily="18" charset="0"/>
                <a:cs typeface="Times New Roman" pitchFamily="18" charset="0"/>
              </a:rPr>
              <a:t>(</a:t>
            </a:r>
            <a:r>
              <a:rPr lang="tr-TR" sz="1600" dirty="0" err="1" smtClean="0">
                <a:latin typeface="Times New Roman" pitchFamily="18" charset="0"/>
                <a:cs typeface="Times New Roman" pitchFamily="18" charset="0"/>
              </a:rPr>
              <a:t>Object</a:t>
            </a:r>
            <a:r>
              <a:rPr lang="tr-TR" sz="1600" dirty="0" smtClean="0">
                <a:latin typeface="Times New Roman" pitchFamily="18" charset="0"/>
                <a:cs typeface="Times New Roman" pitchFamily="18" charset="0"/>
              </a:rPr>
              <a:t>-</a:t>
            </a:r>
            <a:r>
              <a:rPr lang="tr-TR" sz="1600" dirty="0" err="1" smtClean="0">
                <a:latin typeface="Times New Roman" pitchFamily="18" charset="0"/>
                <a:cs typeface="Times New Roman" pitchFamily="18" charset="0"/>
              </a:rPr>
              <a:t>Oriented</a:t>
            </a:r>
            <a:r>
              <a:rPr lang="tr-TR" sz="1600" dirty="0" smtClean="0">
                <a:latin typeface="Times New Roman" pitchFamily="18" charset="0"/>
                <a:cs typeface="Times New Roman" pitchFamily="18" charset="0"/>
              </a:rPr>
              <a:t> </a:t>
            </a:r>
            <a:r>
              <a:rPr lang="tr-TR" sz="1600" dirty="0" err="1" smtClean="0">
                <a:latin typeface="Times New Roman" pitchFamily="18" charset="0"/>
                <a:cs typeface="Times New Roman" pitchFamily="18" charset="0"/>
              </a:rPr>
              <a:t>Function</a:t>
            </a:r>
            <a:r>
              <a:rPr lang="tr-TR" sz="1600" dirty="0" smtClean="0">
                <a:latin typeface="Times New Roman" pitchFamily="18" charset="0"/>
                <a:cs typeface="Times New Roman" pitchFamily="18" charset="0"/>
              </a:rPr>
              <a:t> </a:t>
            </a:r>
            <a:r>
              <a:rPr lang="tr-TR" sz="1600" dirty="0" err="1" smtClean="0">
                <a:latin typeface="Times New Roman" pitchFamily="18" charset="0"/>
                <a:cs typeface="Times New Roman" pitchFamily="18" charset="0"/>
              </a:rPr>
              <a:t>Points</a:t>
            </a:r>
            <a:r>
              <a:rPr lang="tr-TR" sz="1600" dirty="0" smtClean="0">
                <a:latin typeface="Times New Roman" pitchFamily="18" charset="0"/>
                <a:cs typeface="Times New Roman" pitchFamily="18" charset="0"/>
              </a:rPr>
              <a:t> – OO FP)</a:t>
            </a:r>
            <a:r>
              <a:rPr lang="tr-TR" sz="2400" dirty="0" smtClean="0">
                <a:latin typeface="Times New Roman" pitchFamily="18" charset="0"/>
                <a:cs typeface="Times New Roman" pitchFamily="18" charset="0"/>
              </a:rPr>
              <a:t>, </a:t>
            </a:r>
          </a:p>
          <a:p>
            <a:pPr algn="just">
              <a:buSzPct val="100000"/>
              <a:buFont typeface="Arial" charset="0"/>
              <a:buChar char="•"/>
            </a:pPr>
            <a:r>
              <a:rPr lang="tr-TR" sz="2000" dirty="0" smtClean="0">
                <a:latin typeface="Times New Roman" pitchFamily="18" charset="0"/>
                <a:cs typeface="Times New Roman" pitchFamily="18" charset="0"/>
              </a:rPr>
              <a:t>Nesne-Tabanlı Yöntem İşlev Puanı </a:t>
            </a:r>
            <a:r>
              <a:rPr lang="tr-TR" sz="1400" dirty="0" smtClean="0">
                <a:latin typeface="Times New Roman" pitchFamily="18" charset="0"/>
                <a:cs typeface="Times New Roman" pitchFamily="18" charset="0"/>
              </a:rPr>
              <a:t>(</a:t>
            </a:r>
            <a:r>
              <a:rPr lang="tr-TR" sz="1400" dirty="0" err="1" smtClean="0">
                <a:latin typeface="Times New Roman" pitchFamily="18" charset="0"/>
                <a:cs typeface="Times New Roman" pitchFamily="18" charset="0"/>
              </a:rPr>
              <a:t>Object</a:t>
            </a:r>
            <a:r>
              <a:rPr lang="tr-TR" sz="1400" dirty="0" smtClean="0">
                <a:latin typeface="Times New Roman" pitchFamily="18" charset="0"/>
                <a:cs typeface="Times New Roman" pitchFamily="18" charset="0"/>
              </a:rPr>
              <a:t>-</a:t>
            </a:r>
            <a:r>
              <a:rPr lang="tr-TR" sz="1400" dirty="0" err="1" smtClean="0">
                <a:latin typeface="Times New Roman" pitchFamily="18" charset="0"/>
                <a:cs typeface="Times New Roman" pitchFamily="18" charset="0"/>
              </a:rPr>
              <a:t>Oriented</a:t>
            </a:r>
            <a:r>
              <a:rPr lang="tr-TR" sz="1400" dirty="0" smtClean="0">
                <a:latin typeface="Times New Roman" pitchFamily="18" charset="0"/>
                <a:cs typeface="Times New Roman" pitchFamily="18" charset="0"/>
              </a:rPr>
              <a:t> </a:t>
            </a:r>
            <a:r>
              <a:rPr lang="tr-TR" sz="1400" dirty="0" err="1" smtClean="0">
                <a:latin typeface="Times New Roman" pitchFamily="18" charset="0"/>
                <a:cs typeface="Times New Roman" pitchFamily="18" charset="0"/>
              </a:rPr>
              <a:t>Method</a:t>
            </a:r>
            <a:r>
              <a:rPr lang="tr-TR" sz="1400" dirty="0" smtClean="0">
                <a:latin typeface="Times New Roman" pitchFamily="18" charset="0"/>
                <a:cs typeface="Times New Roman" pitchFamily="18" charset="0"/>
              </a:rPr>
              <a:t> </a:t>
            </a:r>
            <a:r>
              <a:rPr lang="tr-TR" sz="1400" dirty="0" err="1" smtClean="0">
                <a:latin typeface="Times New Roman" pitchFamily="18" charset="0"/>
                <a:cs typeface="Times New Roman" pitchFamily="18" charset="0"/>
              </a:rPr>
              <a:t>Function</a:t>
            </a:r>
            <a:r>
              <a:rPr lang="tr-TR" sz="1400" dirty="0" smtClean="0">
                <a:latin typeface="Times New Roman" pitchFamily="18" charset="0"/>
                <a:cs typeface="Times New Roman" pitchFamily="18" charset="0"/>
              </a:rPr>
              <a:t> </a:t>
            </a:r>
            <a:r>
              <a:rPr lang="tr-TR" sz="1400" dirty="0" err="1" smtClean="0">
                <a:latin typeface="Times New Roman" pitchFamily="18" charset="0"/>
                <a:cs typeface="Times New Roman" pitchFamily="18" charset="0"/>
              </a:rPr>
              <a:t>Points</a:t>
            </a:r>
            <a:r>
              <a:rPr lang="tr-TR" sz="1400" dirty="0" smtClean="0">
                <a:latin typeface="Times New Roman" pitchFamily="18" charset="0"/>
                <a:cs typeface="Times New Roman" pitchFamily="18" charset="0"/>
              </a:rPr>
              <a:t> – </a:t>
            </a:r>
            <a:r>
              <a:rPr lang="tr-TR" sz="1400" dirty="0" err="1" smtClean="0">
                <a:latin typeface="Times New Roman" pitchFamily="18" charset="0"/>
                <a:cs typeface="Times New Roman" pitchFamily="18" charset="0"/>
              </a:rPr>
              <a:t>OOmFP</a:t>
            </a:r>
            <a:r>
              <a:rPr lang="tr-TR" sz="1400" dirty="0" smtClean="0">
                <a:latin typeface="Times New Roman" pitchFamily="18" charset="0"/>
                <a:cs typeface="Times New Roman" pitchFamily="18" charset="0"/>
              </a:rPr>
              <a:t>)</a:t>
            </a:r>
            <a:r>
              <a:rPr lang="tr-TR" sz="2400" dirty="0" smtClean="0">
                <a:latin typeface="Times New Roman" pitchFamily="18" charset="0"/>
                <a:cs typeface="Times New Roman" pitchFamily="18" charset="0"/>
              </a:rPr>
              <a:t>, </a:t>
            </a:r>
          </a:p>
        </p:txBody>
      </p:sp>
      <p:sp>
        <p:nvSpPr>
          <p:cNvPr id="4" name="3 Slayt Numarası Yer Tutucusu"/>
          <p:cNvSpPr>
            <a:spLocks noGrp="1"/>
          </p:cNvSpPr>
          <p:nvPr>
            <p:ph type="sldNum" sz="quarter" idx="12"/>
          </p:nvPr>
        </p:nvSpPr>
        <p:spPr/>
        <p:txBody>
          <a:bodyPr>
            <a:normAutofit fontScale="85000" lnSpcReduction="20000"/>
          </a:bodyPr>
          <a:lstStyle/>
          <a:p>
            <a:pPr>
              <a:defRPr/>
            </a:pPr>
            <a:fld id="{FC0AEE92-E9F2-4179-974A-EC8CB2450FEA}" type="slidenum">
              <a:rPr lang="tr-TR" smtClean="0"/>
              <a:pPr>
                <a:defRPr/>
              </a:pPr>
              <a:t>14</a:t>
            </a:fld>
            <a:endParaRPr lang="tr-TR"/>
          </a:p>
        </p:txBody>
      </p:sp>
      <p:sp>
        <p:nvSpPr>
          <p:cNvPr id="5" name="4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12775" y="228600"/>
            <a:ext cx="8153400" cy="990600"/>
          </a:xfrm>
        </p:spPr>
        <p:txBody>
          <a:bodyPr/>
          <a:lstStyle/>
          <a:p>
            <a:pPr>
              <a:defRPr/>
            </a:pPr>
            <a:r>
              <a:rPr lang="tr-TR" sz="36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İşlev Puanı (</a:t>
            </a:r>
            <a:r>
              <a:rPr lang="tr-TR" sz="3600" i="1" dirty="0" err="1"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Function</a:t>
            </a:r>
            <a:r>
              <a:rPr lang="tr-TR" sz="36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 </a:t>
            </a:r>
            <a:r>
              <a:rPr lang="tr-TR" sz="3600" i="1" dirty="0" err="1"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Points</a:t>
            </a:r>
            <a:r>
              <a:rPr lang="tr-TR" sz="36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a:t>
            </a:r>
            <a:endParaRPr lang="tr-TR" sz="3600" i="1" dirty="0">
              <a:solidFill>
                <a:srgbClr val="380CF4"/>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0483" name="2 İçerik Yer Tutucusu"/>
          <p:cNvSpPr>
            <a:spLocks noGrp="1"/>
          </p:cNvSpPr>
          <p:nvPr>
            <p:ph sz="quarter" idx="1"/>
          </p:nvPr>
        </p:nvSpPr>
        <p:spPr>
          <a:xfrm>
            <a:off x="612775" y="1600200"/>
            <a:ext cx="7959753" cy="4495800"/>
          </a:xfrm>
        </p:spPr>
        <p:txBody>
          <a:bodyPr>
            <a:normAutofit/>
          </a:bodyPr>
          <a:lstStyle/>
          <a:p>
            <a:pPr algn="just">
              <a:buSzPct val="100000"/>
              <a:buFont typeface="Arial" charset="0"/>
              <a:buChar char="•"/>
            </a:pPr>
            <a:r>
              <a:rPr lang="tr-TR" sz="2100" dirty="0" smtClean="0">
                <a:latin typeface="Times New Roman" pitchFamily="18" charset="0"/>
                <a:cs typeface="Times New Roman" pitchFamily="18" charset="0"/>
              </a:rPr>
              <a:t>Bu yaklaşım, verimliliğin üretilen işlev puanına göre adam-ay olarak belirlenmesini öngörür.</a:t>
            </a:r>
          </a:p>
          <a:p>
            <a:pPr algn="just">
              <a:buSzPct val="100000"/>
              <a:buFont typeface="Wingdings" pitchFamily="2" charset="2"/>
              <a:buNone/>
            </a:pPr>
            <a:endParaRPr lang="tr-TR" sz="500" dirty="0" smtClean="0">
              <a:latin typeface="Times New Roman" pitchFamily="18" charset="0"/>
              <a:cs typeface="Times New Roman" pitchFamily="18" charset="0"/>
            </a:endParaRPr>
          </a:p>
          <a:p>
            <a:pPr algn="just">
              <a:buSzPct val="100000"/>
              <a:buFont typeface="Arial" charset="0"/>
              <a:buChar char="•"/>
            </a:pPr>
            <a:r>
              <a:rPr lang="tr-TR" sz="2100" dirty="0" smtClean="0">
                <a:latin typeface="Times New Roman" pitchFamily="18" charset="0"/>
                <a:cs typeface="Times New Roman" pitchFamily="18" charset="0"/>
              </a:rPr>
              <a:t>Eğer proje ile ilgili girdi çıktı gibi özellikler tahmin edilebiliyorsa, bunlar kullanılarak geliştirilecek sisteme ait bir İşlev Puanı (</a:t>
            </a:r>
            <a:r>
              <a:rPr lang="tr-TR" sz="2100" dirty="0" err="1" smtClean="0">
                <a:latin typeface="Times New Roman" pitchFamily="18" charset="0"/>
                <a:cs typeface="Times New Roman" pitchFamily="18" charset="0"/>
              </a:rPr>
              <a:t>Function</a:t>
            </a:r>
            <a:r>
              <a:rPr lang="tr-TR" sz="2100" dirty="0" smtClean="0">
                <a:latin typeface="Times New Roman" pitchFamily="18" charset="0"/>
                <a:cs typeface="Times New Roman" pitchFamily="18" charset="0"/>
              </a:rPr>
              <a:t> </a:t>
            </a:r>
            <a:r>
              <a:rPr lang="tr-TR" sz="2100" dirty="0" err="1" smtClean="0">
                <a:latin typeface="Times New Roman" pitchFamily="18" charset="0"/>
                <a:cs typeface="Times New Roman" pitchFamily="18" charset="0"/>
              </a:rPr>
              <a:t>Points</a:t>
            </a:r>
            <a:r>
              <a:rPr lang="tr-TR" sz="2100" dirty="0" smtClean="0">
                <a:latin typeface="Times New Roman" pitchFamily="18" charset="0"/>
                <a:cs typeface="Times New Roman" pitchFamily="18" charset="0"/>
              </a:rPr>
              <a:t>) hesabı yapılabilir ve sonuçlar Satır Sayısına (LOC) çevrilebilir. Bu satır sayısından maliyet, emek ve süre tahmini yapılabilir.</a:t>
            </a:r>
          </a:p>
          <a:p>
            <a:pPr algn="just">
              <a:buSzPct val="100000"/>
              <a:buFont typeface="Wingdings" pitchFamily="2" charset="2"/>
              <a:buNone/>
            </a:pPr>
            <a:endParaRPr lang="tr-TR" sz="2100" dirty="0" smtClean="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normAutofit fontScale="85000" lnSpcReduction="20000"/>
          </a:bodyPr>
          <a:lstStyle/>
          <a:p>
            <a:pPr>
              <a:defRPr/>
            </a:pPr>
            <a:fld id="{E067158C-B194-4568-A0DB-7C4B8C2DE7EE}" type="slidenum">
              <a:rPr lang="tr-TR" smtClean="0"/>
              <a:pPr>
                <a:defRPr/>
              </a:pPr>
              <a:t>15</a:t>
            </a:fld>
            <a:endParaRPr lang="tr-TR"/>
          </a:p>
        </p:txBody>
      </p:sp>
      <p:sp>
        <p:nvSpPr>
          <p:cNvPr id="5" name="4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12775" y="228600"/>
            <a:ext cx="8153400" cy="990600"/>
          </a:xfrm>
        </p:spPr>
        <p:txBody>
          <a:bodyPr/>
          <a:lstStyle/>
          <a:p>
            <a:pPr>
              <a:defRPr/>
            </a:pPr>
            <a:r>
              <a:rPr lang="tr-TR" sz="36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İşlev Puanı (</a:t>
            </a:r>
            <a:r>
              <a:rPr lang="tr-TR" sz="3600" i="1" dirty="0" err="1"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Function</a:t>
            </a:r>
            <a:r>
              <a:rPr lang="tr-TR" sz="36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 </a:t>
            </a:r>
            <a:r>
              <a:rPr lang="tr-TR" sz="3600" i="1" dirty="0" err="1"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Points</a:t>
            </a:r>
            <a:r>
              <a:rPr lang="tr-TR" sz="36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              </a:t>
            </a:r>
            <a:r>
              <a:rPr lang="tr-TR" sz="16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(devam…)</a:t>
            </a:r>
            <a:endParaRPr lang="tr-TR" sz="3600" i="1" dirty="0">
              <a:solidFill>
                <a:srgbClr val="380CF4"/>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normAutofit fontScale="85000" lnSpcReduction="20000"/>
          </a:bodyPr>
          <a:lstStyle/>
          <a:p>
            <a:pPr>
              <a:defRPr/>
            </a:pPr>
            <a:fld id="{E067158C-B194-4568-A0DB-7C4B8C2DE7EE}" type="slidenum">
              <a:rPr lang="tr-TR" smtClean="0"/>
              <a:pPr>
                <a:defRPr/>
              </a:pPr>
              <a:t>16</a:t>
            </a:fld>
            <a:endParaRPr lang="tr-TR"/>
          </a:p>
        </p:txBody>
      </p:sp>
      <p:sp>
        <p:nvSpPr>
          <p:cNvPr id="7" name="Rectangle 5"/>
          <p:cNvSpPr>
            <a:spLocks noChangeArrowheads="1"/>
          </p:cNvSpPr>
          <p:nvPr/>
        </p:nvSpPr>
        <p:spPr bwMode="auto">
          <a:xfrm>
            <a:off x="1200120" y="1719250"/>
            <a:ext cx="2971800" cy="5334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endParaRPr lang="tr-TR" sz="1400" b="1" dirty="0"/>
          </a:p>
          <a:p>
            <a:pPr algn="ctr"/>
            <a:r>
              <a:rPr lang="tr-TR" sz="1600" b="1" dirty="0" smtClean="0">
                <a:solidFill>
                  <a:schemeClr val="tx1"/>
                </a:solidFill>
              </a:rPr>
              <a:t>İşlev Puanı</a:t>
            </a:r>
            <a:endParaRPr lang="tr-TR" sz="1600" b="1" dirty="0">
              <a:solidFill>
                <a:schemeClr val="tx1"/>
              </a:solidFill>
            </a:endParaRPr>
          </a:p>
          <a:p>
            <a:pPr algn="ctr"/>
            <a:endParaRPr lang="en-US" sz="1400" b="1" dirty="0">
              <a:solidFill>
                <a:schemeClr val="bg1"/>
              </a:solidFill>
            </a:endParaRPr>
          </a:p>
        </p:txBody>
      </p:sp>
      <p:sp>
        <p:nvSpPr>
          <p:cNvPr id="8" name="AutoShape 6"/>
          <p:cNvSpPr>
            <a:spLocks noChangeArrowheads="1"/>
          </p:cNvSpPr>
          <p:nvPr/>
        </p:nvSpPr>
        <p:spPr bwMode="auto">
          <a:xfrm>
            <a:off x="4171920" y="1920554"/>
            <a:ext cx="533400" cy="152400"/>
          </a:xfrm>
          <a:prstGeom prst="rightArrow">
            <a:avLst>
              <a:gd name="adj1" fmla="val 50000"/>
              <a:gd name="adj2" fmla="val 87500"/>
            </a:avLst>
          </a:prstGeom>
          <a:solidFill>
            <a:srgbClr val="008080"/>
          </a:solidFill>
          <a:ln w="9525">
            <a:solidFill>
              <a:schemeClr val="tx1"/>
            </a:solidFill>
            <a:miter lim="800000"/>
            <a:headEnd/>
            <a:tailEnd/>
          </a:ln>
        </p:spPr>
        <p:txBody>
          <a:bodyPr wrap="none" anchor="ctr"/>
          <a:lstStyle/>
          <a:p>
            <a:endParaRPr lang="tr-TR"/>
          </a:p>
        </p:txBody>
      </p:sp>
      <p:sp>
        <p:nvSpPr>
          <p:cNvPr id="9" name="Rectangle 7"/>
          <p:cNvSpPr>
            <a:spLocks noChangeArrowheads="1"/>
          </p:cNvSpPr>
          <p:nvPr/>
        </p:nvSpPr>
        <p:spPr bwMode="auto">
          <a:xfrm>
            <a:off x="4705320" y="1719250"/>
            <a:ext cx="2438400" cy="53340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endParaRPr lang="tr-TR" sz="1400" b="1" dirty="0"/>
          </a:p>
          <a:p>
            <a:pPr algn="ctr"/>
            <a:r>
              <a:rPr lang="tr-TR" sz="1600" b="1" dirty="0" err="1">
                <a:solidFill>
                  <a:schemeClr val="tx1"/>
                </a:solidFill>
              </a:rPr>
              <a:t>SLOC’a</a:t>
            </a:r>
            <a:r>
              <a:rPr lang="tr-TR" sz="1600" b="1" dirty="0">
                <a:solidFill>
                  <a:schemeClr val="tx1"/>
                </a:solidFill>
              </a:rPr>
              <a:t> dönüştürme</a:t>
            </a:r>
          </a:p>
          <a:p>
            <a:pPr algn="ctr"/>
            <a:endParaRPr lang="en-US" sz="1400" b="1" dirty="0">
              <a:solidFill>
                <a:schemeClr val="bg1"/>
              </a:solidFill>
            </a:endParaRPr>
          </a:p>
        </p:txBody>
      </p:sp>
      <p:sp>
        <p:nvSpPr>
          <p:cNvPr id="10" name="AutoShape 9"/>
          <p:cNvSpPr>
            <a:spLocks noChangeArrowheads="1"/>
          </p:cNvSpPr>
          <p:nvPr/>
        </p:nvSpPr>
        <p:spPr bwMode="auto">
          <a:xfrm>
            <a:off x="7140304" y="1915154"/>
            <a:ext cx="775634" cy="157800"/>
          </a:xfrm>
          <a:prstGeom prst="rightArrow">
            <a:avLst>
              <a:gd name="adj1" fmla="val 50000"/>
              <a:gd name="adj2" fmla="val 87500"/>
            </a:avLst>
          </a:prstGeom>
          <a:solidFill>
            <a:srgbClr val="008080"/>
          </a:solidFill>
          <a:ln w="9525">
            <a:solidFill>
              <a:schemeClr val="tx1"/>
            </a:solidFill>
            <a:miter lim="800000"/>
            <a:headEnd/>
            <a:tailEnd/>
          </a:ln>
        </p:spPr>
        <p:txBody>
          <a:bodyPr wrap="none" anchor="ctr"/>
          <a:lstStyle/>
          <a:p>
            <a:endParaRPr lang="tr-TR"/>
          </a:p>
        </p:txBody>
      </p:sp>
      <p:sp>
        <p:nvSpPr>
          <p:cNvPr id="11" name="Text Box 10"/>
          <p:cNvSpPr txBox="1">
            <a:spLocks noChangeArrowheads="1"/>
          </p:cNvSpPr>
          <p:nvPr/>
        </p:nvSpPr>
        <p:spPr bwMode="auto">
          <a:xfrm>
            <a:off x="7158062" y="1639852"/>
            <a:ext cx="700086" cy="307777"/>
          </a:xfrm>
          <a:prstGeom prst="rect">
            <a:avLst/>
          </a:prstGeom>
          <a:noFill/>
          <a:ln w="9525">
            <a:noFill/>
            <a:miter lim="800000"/>
            <a:headEnd/>
            <a:tailEnd/>
          </a:ln>
        </p:spPr>
        <p:txBody>
          <a:bodyPr wrap="square">
            <a:spAutoFit/>
          </a:bodyPr>
          <a:lstStyle/>
          <a:p>
            <a:pPr>
              <a:spcBef>
                <a:spcPct val="50000"/>
              </a:spcBef>
            </a:pPr>
            <a:r>
              <a:rPr lang="tr-TR" sz="1400" b="1" dirty="0"/>
              <a:t>SLOC</a:t>
            </a:r>
            <a:endParaRPr lang="en-US" sz="1400" b="1" dirty="0"/>
          </a:p>
        </p:txBody>
      </p:sp>
      <p:sp>
        <p:nvSpPr>
          <p:cNvPr id="12" name="Text Box 11"/>
          <p:cNvSpPr txBox="1">
            <a:spLocks noChangeArrowheads="1"/>
          </p:cNvSpPr>
          <p:nvPr/>
        </p:nvSpPr>
        <p:spPr bwMode="auto">
          <a:xfrm>
            <a:off x="4226512" y="1660204"/>
            <a:ext cx="914400" cy="304800"/>
          </a:xfrm>
          <a:prstGeom prst="rect">
            <a:avLst/>
          </a:prstGeom>
          <a:noFill/>
          <a:ln w="9525">
            <a:noFill/>
            <a:miter lim="800000"/>
            <a:headEnd/>
            <a:tailEnd/>
          </a:ln>
        </p:spPr>
        <p:txBody>
          <a:bodyPr>
            <a:spAutoFit/>
          </a:bodyPr>
          <a:lstStyle/>
          <a:p>
            <a:pPr>
              <a:spcBef>
                <a:spcPct val="50000"/>
              </a:spcBef>
            </a:pPr>
            <a:r>
              <a:rPr lang="tr-TR" sz="1400" b="1" dirty="0"/>
              <a:t>FP</a:t>
            </a:r>
            <a:endParaRPr lang="en-US" sz="1400" b="1" dirty="0"/>
          </a:p>
        </p:txBody>
      </p:sp>
      <p:sp>
        <p:nvSpPr>
          <p:cNvPr id="14" name="Rectangle 12"/>
          <p:cNvSpPr>
            <a:spLocks noChangeArrowheads="1"/>
          </p:cNvSpPr>
          <p:nvPr/>
        </p:nvSpPr>
        <p:spPr bwMode="auto">
          <a:xfrm>
            <a:off x="1214408" y="2405050"/>
            <a:ext cx="2973387" cy="29718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tr-TR" sz="1400" b="1" dirty="0">
              <a:solidFill>
                <a:schemeClr val="tx1"/>
              </a:solidFill>
            </a:endParaRPr>
          </a:p>
        </p:txBody>
      </p:sp>
      <p:sp>
        <p:nvSpPr>
          <p:cNvPr id="15" name="Text Box 14"/>
          <p:cNvSpPr txBox="1">
            <a:spLocks noChangeArrowheads="1"/>
          </p:cNvSpPr>
          <p:nvPr/>
        </p:nvSpPr>
        <p:spPr bwMode="auto">
          <a:xfrm>
            <a:off x="285720" y="2481250"/>
            <a:ext cx="4114800" cy="1766637"/>
          </a:xfrm>
          <a:prstGeom prst="rect">
            <a:avLst/>
          </a:prstGeom>
          <a:noFill/>
          <a:ln w="9525">
            <a:noFill/>
            <a:miter lim="800000"/>
            <a:headEnd/>
            <a:tailEnd/>
          </a:ln>
        </p:spPr>
        <p:txBody>
          <a:bodyPr>
            <a:spAutoFit/>
          </a:bodyPr>
          <a:lstStyle/>
          <a:p>
            <a:pPr marL="900113" lvl="2" indent="108000">
              <a:lnSpc>
                <a:spcPct val="90000"/>
              </a:lnSpc>
              <a:spcBef>
                <a:spcPct val="20000"/>
              </a:spcBef>
              <a:buFontTx/>
              <a:buChar char="•"/>
            </a:pPr>
            <a:r>
              <a:rPr lang="tr-TR" sz="1600" b="1" dirty="0"/>
              <a:t>Dış Girdilerin sayısı </a:t>
            </a:r>
          </a:p>
          <a:p>
            <a:pPr marL="900113" lvl="2" indent="108000">
              <a:lnSpc>
                <a:spcPct val="90000"/>
              </a:lnSpc>
              <a:spcBef>
                <a:spcPct val="20000"/>
              </a:spcBef>
              <a:buFontTx/>
              <a:buChar char="•"/>
            </a:pPr>
            <a:r>
              <a:rPr lang="tr-TR" sz="1600" b="1" dirty="0"/>
              <a:t>Dış Çıktıların sayısı </a:t>
            </a:r>
          </a:p>
          <a:p>
            <a:pPr marL="900113" lvl="2" indent="108000">
              <a:lnSpc>
                <a:spcPct val="90000"/>
              </a:lnSpc>
              <a:spcBef>
                <a:spcPct val="20000"/>
              </a:spcBef>
              <a:buFontTx/>
              <a:buChar char="•"/>
            </a:pPr>
            <a:r>
              <a:rPr lang="tr-TR" sz="1600" b="1" dirty="0"/>
              <a:t>Dış Sorguların sayısı </a:t>
            </a:r>
          </a:p>
          <a:p>
            <a:pPr marL="900113" lvl="2" indent="108000">
              <a:lnSpc>
                <a:spcPct val="90000"/>
              </a:lnSpc>
              <a:spcBef>
                <a:spcPct val="20000"/>
              </a:spcBef>
              <a:buFontTx/>
              <a:buChar char="•"/>
            </a:pPr>
            <a:r>
              <a:rPr lang="tr-TR" sz="1600" b="1" dirty="0"/>
              <a:t>İç Mantıksal dosyaların sayısı </a:t>
            </a:r>
          </a:p>
          <a:p>
            <a:pPr marL="900113" lvl="2" indent="108000">
              <a:lnSpc>
                <a:spcPct val="90000"/>
              </a:lnSpc>
              <a:spcBef>
                <a:spcPct val="20000"/>
              </a:spcBef>
              <a:buFontTx/>
              <a:buChar char="•"/>
            </a:pPr>
            <a:r>
              <a:rPr lang="tr-TR" sz="1600" b="1" dirty="0"/>
              <a:t>Dış Arayüz Dosyalarının sayısı</a:t>
            </a:r>
            <a:endParaRPr lang="en-US" sz="1600" b="1" dirty="0"/>
          </a:p>
          <a:p>
            <a:pPr marL="900113" indent="82550">
              <a:spcBef>
                <a:spcPct val="50000"/>
              </a:spcBef>
            </a:pPr>
            <a:endParaRPr lang="en-US" sz="1600" b="1" dirty="0"/>
          </a:p>
        </p:txBody>
      </p:sp>
      <p:sp>
        <p:nvSpPr>
          <p:cNvPr id="16" name="Line 15"/>
          <p:cNvSpPr>
            <a:spLocks noChangeShapeType="1"/>
          </p:cNvSpPr>
          <p:nvPr/>
        </p:nvSpPr>
        <p:spPr bwMode="auto">
          <a:xfrm>
            <a:off x="2571720" y="3842618"/>
            <a:ext cx="0" cy="3048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tr-TR"/>
          </a:p>
        </p:txBody>
      </p:sp>
      <p:sp>
        <p:nvSpPr>
          <p:cNvPr id="17" name="Text Box 16"/>
          <p:cNvSpPr txBox="1">
            <a:spLocks noChangeArrowheads="1"/>
          </p:cNvSpPr>
          <p:nvPr/>
        </p:nvSpPr>
        <p:spPr bwMode="auto">
          <a:xfrm>
            <a:off x="655344" y="4125811"/>
            <a:ext cx="3657600" cy="575542"/>
          </a:xfrm>
          <a:prstGeom prst="rect">
            <a:avLst/>
          </a:prstGeom>
          <a:noFill/>
          <a:ln w="9525">
            <a:noFill/>
            <a:miter lim="800000"/>
            <a:headEnd/>
            <a:tailEnd/>
          </a:ln>
        </p:spPr>
        <p:txBody>
          <a:bodyPr wrap="square">
            <a:spAutoFit/>
          </a:bodyPr>
          <a:lstStyle/>
          <a:p>
            <a:pPr lvl="1" algn="ctr">
              <a:spcBef>
                <a:spcPct val="20000"/>
              </a:spcBef>
            </a:pPr>
            <a:r>
              <a:rPr lang="tr-TR" sz="1600" b="1" dirty="0" smtClean="0"/>
              <a:t>Ağırlık Faktörleri ile ayarlanma </a:t>
            </a:r>
            <a:endParaRPr lang="tr-TR" sz="1600" b="1" dirty="0"/>
          </a:p>
          <a:p>
            <a:pPr lvl="4" algn="ctr">
              <a:lnSpc>
                <a:spcPct val="90000"/>
              </a:lnSpc>
              <a:spcBef>
                <a:spcPct val="20000"/>
              </a:spcBef>
            </a:pPr>
            <a:endParaRPr lang="en-US" sz="1400" b="1" dirty="0">
              <a:solidFill>
                <a:schemeClr val="bg1"/>
              </a:solidFill>
            </a:endParaRPr>
          </a:p>
        </p:txBody>
      </p:sp>
      <p:sp>
        <p:nvSpPr>
          <p:cNvPr id="18" name="Rectangle 17"/>
          <p:cNvSpPr>
            <a:spLocks noChangeArrowheads="1"/>
          </p:cNvSpPr>
          <p:nvPr/>
        </p:nvSpPr>
        <p:spPr bwMode="auto">
          <a:xfrm>
            <a:off x="4705320" y="2405050"/>
            <a:ext cx="2438448" cy="25908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marL="0" lvl="1" algn="ctr">
              <a:spcBef>
                <a:spcPct val="20000"/>
              </a:spcBef>
              <a:tabLst>
                <a:tab pos="2238375" algn="l"/>
              </a:tabLst>
            </a:pPr>
            <a:r>
              <a:rPr lang="tr-TR" sz="1600" b="1" dirty="0" smtClean="0">
                <a:solidFill>
                  <a:schemeClr val="tx1"/>
                </a:solidFill>
              </a:rPr>
              <a:t>İşlev Puanını, </a:t>
            </a:r>
            <a:r>
              <a:rPr lang="tr-TR" sz="1600" b="1" dirty="0" err="1" smtClean="0">
                <a:solidFill>
                  <a:schemeClr val="tx1"/>
                </a:solidFill>
              </a:rPr>
              <a:t>SLOC’a</a:t>
            </a:r>
            <a:r>
              <a:rPr lang="tr-TR" sz="1600" b="1" dirty="0" smtClean="0">
                <a:solidFill>
                  <a:schemeClr val="tx1"/>
                </a:solidFill>
              </a:rPr>
              <a:t> dönüştürmek için </a:t>
            </a:r>
            <a:r>
              <a:rPr lang="tr-TR" sz="1600" b="1" dirty="0">
                <a:solidFill>
                  <a:schemeClr val="tx1"/>
                </a:solidFill>
              </a:rPr>
              <a:t>programlama diline göre </a:t>
            </a:r>
            <a:r>
              <a:rPr lang="tr-TR" sz="1600" b="1" dirty="0" smtClean="0">
                <a:solidFill>
                  <a:schemeClr val="tx1"/>
                </a:solidFill>
              </a:rPr>
              <a:t>saptanan faktörler </a:t>
            </a:r>
            <a:r>
              <a:rPr lang="tr-TR" sz="1600" b="1" dirty="0">
                <a:solidFill>
                  <a:schemeClr val="tx1"/>
                </a:solidFill>
              </a:rPr>
              <a:t>kullanılır.</a:t>
            </a:r>
          </a:p>
          <a:p>
            <a:endParaRPr lang="tr-TR" sz="1400" b="1" dirty="0">
              <a:solidFill>
                <a:schemeClr val="bg1"/>
              </a:solidFill>
            </a:endParaRPr>
          </a:p>
        </p:txBody>
      </p:sp>
      <p:sp>
        <p:nvSpPr>
          <p:cNvPr id="19" name="Text Box 18"/>
          <p:cNvSpPr txBox="1">
            <a:spLocks noChangeArrowheads="1"/>
          </p:cNvSpPr>
          <p:nvPr/>
        </p:nvSpPr>
        <p:spPr bwMode="auto">
          <a:xfrm>
            <a:off x="867060" y="4754550"/>
            <a:ext cx="3657600" cy="553998"/>
          </a:xfrm>
          <a:prstGeom prst="rect">
            <a:avLst/>
          </a:prstGeom>
          <a:noFill/>
          <a:ln w="9525">
            <a:noFill/>
            <a:miter lim="800000"/>
            <a:headEnd/>
            <a:tailEnd/>
          </a:ln>
        </p:spPr>
        <p:txBody>
          <a:bodyPr>
            <a:spAutoFit/>
          </a:bodyPr>
          <a:lstStyle/>
          <a:p>
            <a:pPr marL="0" lvl="1" algn="ctr">
              <a:spcBef>
                <a:spcPct val="20000"/>
              </a:spcBef>
            </a:pPr>
            <a:r>
              <a:rPr lang="tr-TR" sz="1500" b="1" dirty="0"/>
              <a:t>Teknik Karmaşıklık </a:t>
            </a:r>
            <a:r>
              <a:rPr lang="tr-TR" sz="1500" b="1" dirty="0" smtClean="0"/>
              <a:t>Faktörleriyle ayarlama</a:t>
            </a:r>
            <a:endParaRPr lang="en-US" sz="1500" b="1" dirty="0"/>
          </a:p>
        </p:txBody>
      </p:sp>
      <p:sp>
        <p:nvSpPr>
          <p:cNvPr id="20" name="Line 19"/>
          <p:cNvSpPr>
            <a:spLocks noChangeShapeType="1"/>
          </p:cNvSpPr>
          <p:nvPr/>
        </p:nvSpPr>
        <p:spPr bwMode="auto">
          <a:xfrm>
            <a:off x="2571720" y="4462450"/>
            <a:ext cx="0" cy="304800"/>
          </a:xfrm>
          <a:prstGeom prst="line">
            <a:avLst/>
          </a:prstGeom>
          <a:ln>
            <a:headEnd/>
            <a:tailEnd type="triangle" w="med" len="med"/>
          </a:ln>
        </p:spPr>
        <p:style>
          <a:lnRef idx="2">
            <a:schemeClr val="dk1"/>
          </a:lnRef>
          <a:fillRef idx="0">
            <a:schemeClr val="dk1"/>
          </a:fillRef>
          <a:effectRef idx="1">
            <a:schemeClr val="dk1"/>
          </a:effectRef>
          <a:fontRef idx="minor">
            <a:schemeClr val="tx1"/>
          </a:fontRef>
        </p:style>
        <p:txBody>
          <a:bodyPr/>
          <a:lstStyle/>
          <a:p>
            <a:endParaRPr lang="tr-TR"/>
          </a:p>
        </p:txBody>
      </p:sp>
      <p:sp>
        <p:nvSpPr>
          <p:cNvPr id="21" name="20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12775" y="228600"/>
            <a:ext cx="8153400" cy="990600"/>
          </a:xfrm>
        </p:spPr>
        <p:txBody>
          <a:bodyPr/>
          <a:lstStyle/>
          <a:p>
            <a:pPr>
              <a:defRPr/>
            </a:pPr>
            <a:r>
              <a:rPr lang="tr-TR" sz="36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İşlev Puanı (</a:t>
            </a:r>
            <a:r>
              <a:rPr lang="tr-TR" sz="3600" i="1" dirty="0" err="1"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Function</a:t>
            </a:r>
            <a:r>
              <a:rPr lang="tr-TR" sz="36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 </a:t>
            </a:r>
            <a:r>
              <a:rPr lang="tr-TR" sz="3600" i="1" dirty="0" err="1"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Points</a:t>
            </a:r>
            <a:r>
              <a:rPr lang="tr-TR" sz="36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a:t>
            </a:r>
            <a:endParaRPr lang="tr-TR" sz="3600" i="1" dirty="0">
              <a:solidFill>
                <a:srgbClr val="380CF4"/>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0483" name="2 İçerik Yer Tutucusu"/>
          <p:cNvSpPr>
            <a:spLocks noGrp="1"/>
          </p:cNvSpPr>
          <p:nvPr>
            <p:ph sz="quarter" idx="1"/>
          </p:nvPr>
        </p:nvSpPr>
        <p:spPr>
          <a:xfrm>
            <a:off x="612775" y="1600200"/>
            <a:ext cx="8153400" cy="900106"/>
          </a:xfrm>
        </p:spPr>
        <p:txBody>
          <a:bodyPr/>
          <a:lstStyle/>
          <a:p>
            <a:pPr algn="just">
              <a:buSzPct val="100000"/>
              <a:buNone/>
            </a:pPr>
            <a:r>
              <a:rPr lang="tr-TR" sz="2000" b="1" dirty="0" smtClean="0">
                <a:latin typeface="Times New Roman" pitchFamily="18" charset="0"/>
                <a:cs typeface="Times New Roman" pitchFamily="18" charset="0"/>
              </a:rPr>
              <a:t>UFP</a:t>
            </a:r>
            <a:r>
              <a:rPr lang="tr-TR" sz="2000" dirty="0" smtClean="0">
                <a:latin typeface="Times New Roman" pitchFamily="18" charset="0"/>
                <a:cs typeface="Times New Roman" pitchFamily="18" charset="0"/>
              </a:rPr>
              <a:t> = Dış Girdiler x W(1) + Dış Çıktılar x W(2) + Dış Sorgular x W(3) +  </a:t>
            </a:r>
          </a:p>
          <a:p>
            <a:pPr algn="just">
              <a:buSzPct val="100000"/>
              <a:buNone/>
            </a:pPr>
            <a:r>
              <a:rPr lang="tr-TR" sz="2000" dirty="0" smtClean="0">
                <a:latin typeface="Times New Roman" pitchFamily="18" charset="0"/>
                <a:cs typeface="Times New Roman" pitchFamily="18" charset="0"/>
              </a:rPr>
              <a:t>            İç Dosyalar  x W(4) + Dış Arayüz Dosyaları x W(5)</a:t>
            </a:r>
            <a:endParaRPr lang="en-US" sz="2000" dirty="0" smtClean="0">
              <a:latin typeface="Times New Roman" pitchFamily="18" charset="0"/>
              <a:cs typeface="Times New Roman" pitchFamily="18" charset="0"/>
            </a:endParaRPr>
          </a:p>
          <a:p>
            <a:pPr algn="just">
              <a:buSzPct val="100000"/>
              <a:buFont typeface="Wingdings" pitchFamily="2" charset="2"/>
              <a:buNone/>
            </a:pPr>
            <a:endParaRPr lang="tr-TR" sz="2400" dirty="0" smtClean="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normAutofit fontScale="85000" lnSpcReduction="20000"/>
          </a:bodyPr>
          <a:lstStyle/>
          <a:p>
            <a:pPr>
              <a:defRPr/>
            </a:pPr>
            <a:fld id="{E067158C-B194-4568-A0DB-7C4B8C2DE7EE}" type="slidenum">
              <a:rPr lang="tr-TR" smtClean="0"/>
              <a:pPr>
                <a:defRPr/>
              </a:pPr>
              <a:t>17</a:t>
            </a:fld>
            <a:endParaRPr lang="tr-TR"/>
          </a:p>
        </p:txBody>
      </p:sp>
      <p:graphicFrame>
        <p:nvGraphicFramePr>
          <p:cNvPr id="5" name="Group 146"/>
          <p:cNvGraphicFramePr>
            <a:graphicFrameLocks noGrp="1"/>
          </p:cNvGraphicFramePr>
          <p:nvPr/>
        </p:nvGraphicFramePr>
        <p:xfrm>
          <a:off x="1238352" y="2690682"/>
          <a:ext cx="6643732" cy="2286000"/>
        </p:xfrm>
        <a:graphic>
          <a:graphicData uri="http://schemas.openxmlformats.org/drawingml/2006/table">
            <a:tbl>
              <a:tblPr>
                <a:tableStyleId>{775DCB02-9BB8-47FD-8907-85C794F793BA}</a:tableStyleId>
              </a:tblPr>
              <a:tblGrid>
                <a:gridCol w="571505"/>
                <a:gridCol w="2266549"/>
                <a:gridCol w="1245074"/>
                <a:gridCol w="1176494"/>
                <a:gridCol w="1384110"/>
              </a:tblGrid>
              <a:tr h="30480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800" b="1" u="none" strike="noStrike" cap="none" normalizeH="0" baseline="0" dirty="0" smtClean="0">
                          <a:ln>
                            <a:noFill/>
                          </a:ln>
                          <a:effectLst/>
                          <a:latin typeface="Times New Roman" pitchFamily="18" charset="0"/>
                          <a:cs typeface="Times New Roman" pitchFamily="18" charset="0"/>
                        </a:rPr>
                        <a:t>Bileşenler</a:t>
                      </a:r>
                      <a:endParaRPr kumimoji="0" lang="tr-TR" sz="18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c hMerge="1">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6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800" b="1" u="none" strike="noStrike" cap="none" normalizeH="0" baseline="0" dirty="0" smtClean="0">
                          <a:ln>
                            <a:noFill/>
                          </a:ln>
                          <a:effectLst/>
                          <a:latin typeface="Times New Roman" pitchFamily="18" charset="0"/>
                          <a:cs typeface="Times New Roman" pitchFamily="18" charset="0"/>
                        </a:rPr>
                        <a:t>Basit</a:t>
                      </a:r>
                      <a:endParaRPr kumimoji="0" lang="en-US" sz="18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800" b="1" u="none" strike="noStrike" cap="none" normalizeH="0" baseline="0" dirty="0" smtClean="0">
                          <a:ln>
                            <a:noFill/>
                          </a:ln>
                          <a:effectLst/>
                          <a:latin typeface="Times New Roman" pitchFamily="18" charset="0"/>
                          <a:cs typeface="Times New Roman" pitchFamily="18" charset="0"/>
                        </a:rPr>
                        <a:t>Orta</a:t>
                      </a:r>
                      <a:endParaRPr kumimoji="0" lang="en-US" sz="18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800" b="1" u="none" strike="noStrike" cap="none" normalizeH="0" baseline="0" dirty="0" smtClean="0">
                          <a:ln>
                            <a:noFill/>
                          </a:ln>
                          <a:effectLst/>
                          <a:latin typeface="Times New Roman" pitchFamily="18" charset="0"/>
                          <a:cs typeface="Times New Roman" pitchFamily="18" charset="0"/>
                        </a:rPr>
                        <a:t>Karmaşık</a:t>
                      </a:r>
                      <a:endParaRPr kumimoji="0" lang="en-US" sz="18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r>
              <a:tr h="260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800" u="none" strike="noStrike" cap="none" normalizeH="0" baseline="0" dirty="0" smtClean="0">
                          <a:ln>
                            <a:noFill/>
                          </a:ln>
                          <a:effectLst/>
                          <a:latin typeface="Times New Roman" pitchFamily="18" charset="0"/>
                          <a:cs typeface="Times New Roman" pitchFamily="18" charset="0"/>
                        </a:rPr>
                        <a:t>(1)</a:t>
                      </a:r>
                      <a:endParaRPr kumimoji="0" lang="en-US" sz="18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u="none" strike="noStrike" cap="none" normalizeH="0" baseline="0" dirty="0" smtClean="0">
                          <a:ln>
                            <a:noFill/>
                          </a:ln>
                          <a:effectLst/>
                          <a:latin typeface="Times New Roman" pitchFamily="18" charset="0"/>
                          <a:cs typeface="Times New Roman" pitchFamily="18" charset="0"/>
                        </a:rPr>
                        <a:t>Dış Girdiler</a:t>
                      </a:r>
                      <a:endParaRPr kumimoji="0" lang="en-US" sz="18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800" u="none" strike="noStrike" cap="none" normalizeH="0" baseline="0" dirty="0" smtClean="0">
                          <a:ln>
                            <a:noFill/>
                          </a:ln>
                          <a:effectLst/>
                          <a:latin typeface="Times New Roman" pitchFamily="18" charset="0"/>
                          <a:cs typeface="Times New Roman" pitchFamily="18" charset="0"/>
                        </a:rPr>
                        <a:t>3</a:t>
                      </a:r>
                      <a:endParaRPr kumimoji="0" lang="en-US" sz="18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800" u="none" strike="noStrike" cap="none" normalizeH="0" baseline="0" smtClean="0">
                          <a:ln>
                            <a:noFill/>
                          </a:ln>
                          <a:effectLst/>
                          <a:latin typeface="Times New Roman" pitchFamily="18" charset="0"/>
                          <a:cs typeface="Times New Roman" pitchFamily="18" charset="0"/>
                        </a:rPr>
                        <a:t>5</a:t>
                      </a:r>
                      <a:endParaRPr kumimoji="0" lang="en-US" sz="1800" b="1"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800" u="none" strike="noStrike" cap="none" normalizeH="0" baseline="0" smtClean="0">
                          <a:ln>
                            <a:noFill/>
                          </a:ln>
                          <a:effectLst/>
                          <a:latin typeface="Times New Roman" pitchFamily="18" charset="0"/>
                          <a:cs typeface="Times New Roman" pitchFamily="18" charset="0"/>
                        </a:rPr>
                        <a:t>6</a:t>
                      </a:r>
                      <a:endParaRPr kumimoji="0" lang="en-US" sz="1800" b="1"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tc>
              </a:tr>
              <a:tr h="261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800" u="none" strike="noStrike" cap="none" normalizeH="0" baseline="0" dirty="0" smtClean="0">
                          <a:ln>
                            <a:noFill/>
                          </a:ln>
                          <a:effectLst/>
                          <a:latin typeface="Times New Roman" pitchFamily="18" charset="0"/>
                          <a:cs typeface="Times New Roman" pitchFamily="18" charset="0"/>
                        </a:rPr>
                        <a:t>(2)</a:t>
                      </a:r>
                      <a:endParaRPr kumimoji="0" lang="en-US" sz="18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u="none" strike="noStrike" cap="none" normalizeH="0" baseline="0" dirty="0" smtClean="0">
                          <a:ln>
                            <a:noFill/>
                          </a:ln>
                          <a:effectLst/>
                          <a:latin typeface="Times New Roman" pitchFamily="18" charset="0"/>
                          <a:cs typeface="Times New Roman" pitchFamily="18" charset="0"/>
                        </a:rPr>
                        <a:t>Dış Çıktılar</a:t>
                      </a:r>
                      <a:endParaRPr kumimoji="0" lang="en-US" sz="18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800" u="none" strike="noStrike" cap="none" normalizeH="0" baseline="0" dirty="0" smtClean="0">
                          <a:ln>
                            <a:noFill/>
                          </a:ln>
                          <a:effectLst/>
                          <a:latin typeface="Times New Roman" pitchFamily="18" charset="0"/>
                          <a:cs typeface="Times New Roman" pitchFamily="18" charset="0"/>
                        </a:rPr>
                        <a:t>4</a:t>
                      </a:r>
                      <a:endParaRPr kumimoji="0" lang="en-US" sz="18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800" u="none" strike="noStrike" cap="none" normalizeH="0" baseline="0" dirty="0" smtClean="0">
                          <a:ln>
                            <a:noFill/>
                          </a:ln>
                          <a:effectLst/>
                          <a:latin typeface="Times New Roman" pitchFamily="18" charset="0"/>
                          <a:cs typeface="Times New Roman" pitchFamily="18" charset="0"/>
                        </a:rPr>
                        <a:t>6</a:t>
                      </a:r>
                      <a:endParaRPr kumimoji="0" lang="en-US" sz="18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800" u="none" strike="noStrike" cap="none" normalizeH="0" baseline="0" smtClean="0">
                          <a:ln>
                            <a:noFill/>
                          </a:ln>
                          <a:effectLst/>
                          <a:latin typeface="Times New Roman" pitchFamily="18" charset="0"/>
                          <a:cs typeface="Times New Roman" pitchFamily="18" charset="0"/>
                        </a:rPr>
                        <a:t>7</a:t>
                      </a:r>
                      <a:endParaRPr kumimoji="0" lang="en-US" sz="1800" b="1"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tc>
              </a:tr>
              <a:tr h="263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800" u="none" strike="noStrike" cap="none" normalizeH="0" baseline="0" dirty="0" smtClean="0">
                          <a:ln>
                            <a:noFill/>
                          </a:ln>
                          <a:effectLst/>
                          <a:latin typeface="Times New Roman" pitchFamily="18" charset="0"/>
                          <a:cs typeface="Times New Roman" pitchFamily="18" charset="0"/>
                        </a:rPr>
                        <a:t>(3)</a:t>
                      </a:r>
                      <a:endParaRPr kumimoji="0" lang="en-US" sz="18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u="none" strike="noStrike" cap="none" normalizeH="0" baseline="0" dirty="0" smtClean="0">
                          <a:ln>
                            <a:noFill/>
                          </a:ln>
                          <a:effectLst/>
                          <a:latin typeface="Times New Roman" pitchFamily="18" charset="0"/>
                          <a:cs typeface="Times New Roman" pitchFamily="18" charset="0"/>
                        </a:rPr>
                        <a:t>Dış Sorgular</a:t>
                      </a:r>
                      <a:endParaRPr kumimoji="0" lang="en-US" sz="18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800" u="none" strike="noStrike" cap="none" normalizeH="0" baseline="0" smtClean="0">
                          <a:ln>
                            <a:noFill/>
                          </a:ln>
                          <a:effectLst/>
                          <a:latin typeface="Times New Roman" pitchFamily="18" charset="0"/>
                          <a:cs typeface="Times New Roman" pitchFamily="18" charset="0"/>
                        </a:rPr>
                        <a:t>3</a:t>
                      </a:r>
                      <a:endParaRPr kumimoji="0" lang="en-US" sz="1800" b="1"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800" u="none" strike="noStrike" cap="none" normalizeH="0" baseline="0" dirty="0" smtClean="0">
                          <a:ln>
                            <a:noFill/>
                          </a:ln>
                          <a:effectLst/>
                          <a:latin typeface="Times New Roman" pitchFamily="18" charset="0"/>
                          <a:cs typeface="Times New Roman" pitchFamily="18" charset="0"/>
                        </a:rPr>
                        <a:t>5</a:t>
                      </a:r>
                      <a:endParaRPr kumimoji="0" lang="en-US" sz="18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800" u="none" strike="noStrike" cap="none" normalizeH="0" baseline="0" smtClean="0">
                          <a:ln>
                            <a:noFill/>
                          </a:ln>
                          <a:effectLst/>
                          <a:latin typeface="Times New Roman" pitchFamily="18" charset="0"/>
                          <a:cs typeface="Times New Roman" pitchFamily="18" charset="0"/>
                        </a:rPr>
                        <a:t>6</a:t>
                      </a:r>
                      <a:endParaRPr kumimoji="0" lang="en-US" sz="1800" b="1"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tc>
              </a:tr>
              <a:tr h="3413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800" u="none" strike="noStrike" cap="none" normalizeH="0" baseline="0" dirty="0" smtClean="0">
                          <a:ln>
                            <a:noFill/>
                          </a:ln>
                          <a:effectLst/>
                          <a:latin typeface="Times New Roman" pitchFamily="18" charset="0"/>
                          <a:cs typeface="Times New Roman" pitchFamily="18" charset="0"/>
                        </a:rPr>
                        <a:t>(4)</a:t>
                      </a:r>
                      <a:endParaRPr kumimoji="0" lang="en-US" sz="18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u="none" strike="noStrike" cap="none" normalizeH="0" baseline="0" smtClean="0">
                          <a:ln>
                            <a:noFill/>
                          </a:ln>
                          <a:effectLst/>
                          <a:latin typeface="Times New Roman" pitchFamily="18" charset="0"/>
                          <a:cs typeface="Times New Roman" pitchFamily="18" charset="0"/>
                        </a:rPr>
                        <a:t>İç Dosyalar</a:t>
                      </a:r>
                      <a:endParaRPr kumimoji="0" lang="en-US" sz="1800" b="1"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800" u="none" strike="noStrike" cap="none" normalizeH="0" baseline="0" smtClean="0">
                          <a:ln>
                            <a:noFill/>
                          </a:ln>
                          <a:effectLst/>
                          <a:latin typeface="Times New Roman" pitchFamily="18" charset="0"/>
                          <a:cs typeface="Times New Roman" pitchFamily="18" charset="0"/>
                        </a:rPr>
                        <a:t>7</a:t>
                      </a:r>
                      <a:endParaRPr kumimoji="0" lang="en-US" sz="1800" b="1"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800" u="none" strike="noStrike" cap="none" normalizeH="0" baseline="0" dirty="0" smtClean="0">
                          <a:ln>
                            <a:noFill/>
                          </a:ln>
                          <a:effectLst/>
                          <a:latin typeface="Times New Roman" pitchFamily="18" charset="0"/>
                          <a:cs typeface="Times New Roman" pitchFamily="18" charset="0"/>
                        </a:rPr>
                        <a:t>13</a:t>
                      </a:r>
                      <a:endParaRPr kumimoji="0" lang="en-US" sz="18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800" u="none" strike="noStrike" cap="none" normalizeH="0" baseline="0" smtClean="0">
                          <a:ln>
                            <a:noFill/>
                          </a:ln>
                          <a:effectLst/>
                          <a:latin typeface="Times New Roman" pitchFamily="18" charset="0"/>
                          <a:cs typeface="Times New Roman" pitchFamily="18" charset="0"/>
                        </a:rPr>
                        <a:t>15</a:t>
                      </a:r>
                      <a:endParaRPr kumimoji="0" lang="en-US" sz="1800" b="1"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800" u="none" strike="noStrike" cap="none" normalizeH="0" baseline="0" dirty="0" smtClean="0">
                          <a:ln>
                            <a:noFill/>
                          </a:ln>
                          <a:effectLst/>
                          <a:latin typeface="Times New Roman" pitchFamily="18" charset="0"/>
                          <a:cs typeface="Times New Roman" pitchFamily="18" charset="0"/>
                        </a:rPr>
                        <a:t>(5)</a:t>
                      </a:r>
                      <a:endParaRPr kumimoji="0" lang="en-US" sz="18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800" u="none" strike="noStrike" cap="none" normalizeH="0" baseline="0" dirty="0" smtClean="0">
                          <a:ln>
                            <a:noFill/>
                          </a:ln>
                          <a:effectLst/>
                          <a:latin typeface="Times New Roman" pitchFamily="18" charset="0"/>
                          <a:cs typeface="Times New Roman" pitchFamily="18" charset="0"/>
                        </a:rPr>
                        <a:t>Dış Arayüz Dosyaları</a:t>
                      </a:r>
                      <a:endParaRPr kumimoji="0" lang="en-US" sz="18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800" u="none" strike="noStrike" cap="none" normalizeH="0" baseline="0" smtClean="0">
                          <a:ln>
                            <a:noFill/>
                          </a:ln>
                          <a:effectLst/>
                          <a:latin typeface="Times New Roman" pitchFamily="18" charset="0"/>
                          <a:cs typeface="Times New Roman" pitchFamily="18" charset="0"/>
                        </a:rPr>
                        <a:t>5</a:t>
                      </a:r>
                      <a:endParaRPr kumimoji="0" lang="en-US" sz="1800" b="1"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800" u="none" strike="noStrike" cap="none" normalizeH="0" baseline="0" dirty="0" smtClean="0">
                          <a:ln>
                            <a:noFill/>
                          </a:ln>
                          <a:effectLst/>
                          <a:latin typeface="Times New Roman" pitchFamily="18" charset="0"/>
                          <a:cs typeface="Times New Roman" pitchFamily="18" charset="0"/>
                        </a:rPr>
                        <a:t>9</a:t>
                      </a:r>
                      <a:endParaRPr kumimoji="0" lang="en-US" sz="18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800" u="none" strike="noStrike" cap="none" normalizeH="0" baseline="0" dirty="0" smtClean="0">
                          <a:ln>
                            <a:noFill/>
                          </a:ln>
                          <a:effectLst/>
                          <a:latin typeface="Times New Roman" pitchFamily="18" charset="0"/>
                          <a:cs typeface="Times New Roman" pitchFamily="18" charset="0"/>
                        </a:rPr>
                        <a:t>10</a:t>
                      </a:r>
                      <a:endParaRPr kumimoji="0" lang="en-US" sz="18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r>
            </a:tbl>
          </a:graphicData>
        </a:graphic>
      </p:graphicFrame>
      <p:sp>
        <p:nvSpPr>
          <p:cNvPr id="7" name="6 Dikdörtgen"/>
          <p:cNvSpPr/>
          <p:nvPr/>
        </p:nvSpPr>
        <p:spPr>
          <a:xfrm>
            <a:off x="642910" y="5191012"/>
            <a:ext cx="7858180" cy="1200329"/>
          </a:xfrm>
          <a:prstGeom prst="rect">
            <a:avLst/>
          </a:prstGeom>
        </p:spPr>
        <p:txBody>
          <a:bodyPr wrap="square">
            <a:spAutoFit/>
          </a:bodyPr>
          <a:lstStyle/>
          <a:p>
            <a:pPr algn="just"/>
            <a:r>
              <a:rPr lang="tr-TR" dirty="0" smtClean="0">
                <a:latin typeface="Times New Roman" pitchFamily="18" charset="0"/>
                <a:cs typeface="Times New Roman" pitchFamily="18" charset="0"/>
              </a:rPr>
              <a:t>Her bir bileşenin zorluk derecesi basit, orta ve karmaşık gibi Tablo’da verilen rakamsal değerlere bağlı olarak ölçülebilmektedir. Bu ölçülen değerler toplanarak Düzeltilmemiş İşlev Puanı’nı (</a:t>
            </a:r>
            <a:r>
              <a:rPr lang="tr-TR" dirty="0" err="1" smtClean="0">
                <a:latin typeface="Times New Roman" pitchFamily="18" charset="0"/>
                <a:cs typeface="Times New Roman" pitchFamily="18" charset="0"/>
              </a:rPr>
              <a:t>Unadjusted</a:t>
            </a:r>
            <a:r>
              <a:rPr lang="tr-TR" dirty="0" smtClean="0">
                <a:latin typeface="Times New Roman" pitchFamily="18" charset="0"/>
                <a:cs typeface="Times New Roman" pitchFamily="18" charset="0"/>
              </a:rPr>
              <a:t> </a:t>
            </a:r>
            <a:r>
              <a:rPr lang="tr-TR" dirty="0" err="1" smtClean="0">
                <a:latin typeface="Times New Roman" pitchFamily="18" charset="0"/>
                <a:cs typeface="Times New Roman" pitchFamily="18" charset="0"/>
              </a:rPr>
              <a:t>Function</a:t>
            </a:r>
            <a:r>
              <a:rPr lang="tr-TR" dirty="0" smtClean="0">
                <a:latin typeface="Times New Roman" pitchFamily="18" charset="0"/>
                <a:cs typeface="Times New Roman" pitchFamily="18" charset="0"/>
              </a:rPr>
              <a:t> </a:t>
            </a:r>
            <a:r>
              <a:rPr lang="tr-TR" dirty="0" err="1" smtClean="0">
                <a:latin typeface="Times New Roman" pitchFamily="18" charset="0"/>
                <a:cs typeface="Times New Roman" pitchFamily="18" charset="0"/>
              </a:rPr>
              <a:t>Points</a:t>
            </a:r>
            <a:r>
              <a:rPr lang="tr-TR" dirty="0" smtClean="0">
                <a:latin typeface="Times New Roman" pitchFamily="18" charset="0"/>
                <a:cs typeface="Times New Roman" pitchFamily="18" charset="0"/>
              </a:rPr>
              <a:t> - </a:t>
            </a:r>
            <a:r>
              <a:rPr lang="tr-TR" dirty="0" err="1" smtClean="0">
                <a:latin typeface="Times New Roman" pitchFamily="18" charset="0"/>
                <a:cs typeface="Times New Roman" pitchFamily="18" charset="0"/>
              </a:rPr>
              <a:t>UFPs</a:t>
            </a:r>
            <a:r>
              <a:rPr lang="tr-TR" dirty="0" smtClean="0">
                <a:latin typeface="Times New Roman" pitchFamily="18" charset="0"/>
                <a:cs typeface="Times New Roman" pitchFamily="18" charset="0"/>
              </a:rPr>
              <a:t>) oluşturmaktadır.</a:t>
            </a:r>
            <a:endParaRPr lang="tr-TR" dirty="0">
              <a:latin typeface="Times New Roman" pitchFamily="18" charset="0"/>
              <a:cs typeface="Times New Roman" pitchFamily="18" charset="0"/>
            </a:endParaRPr>
          </a:p>
        </p:txBody>
      </p:sp>
      <p:sp>
        <p:nvSpPr>
          <p:cNvPr id="8" name="7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12775" y="228600"/>
            <a:ext cx="8153400" cy="990600"/>
          </a:xfrm>
        </p:spPr>
        <p:txBody>
          <a:bodyPr/>
          <a:lstStyle/>
          <a:p>
            <a:pPr>
              <a:defRPr/>
            </a:pPr>
            <a:r>
              <a:rPr lang="tr-TR" sz="36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İşlev Puanı (</a:t>
            </a:r>
            <a:r>
              <a:rPr lang="tr-TR" sz="3600" i="1" dirty="0" err="1"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Function</a:t>
            </a:r>
            <a:r>
              <a:rPr lang="tr-TR" sz="36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 </a:t>
            </a:r>
            <a:r>
              <a:rPr lang="tr-TR" sz="3600" i="1" dirty="0" err="1"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Points</a:t>
            </a:r>
            <a:r>
              <a:rPr lang="tr-TR" sz="36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              </a:t>
            </a:r>
            <a:r>
              <a:rPr lang="tr-TR" sz="16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(devam…)</a:t>
            </a:r>
            <a:endParaRPr lang="tr-TR" sz="3600" i="1" dirty="0">
              <a:solidFill>
                <a:srgbClr val="380CF4"/>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0483" name="2 İçerik Yer Tutucusu"/>
          <p:cNvSpPr>
            <a:spLocks noGrp="1"/>
          </p:cNvSpPr>
          <p:nvPr>
            <p:ph sz="quarter" idx="1"/>
          </p:nvPr>
        </p:nvSpPr>
        <p:spPr>
          <a:xfrm>
            <a:off x="529650" y="1600200"/>
            <a:ext cx="3030531" cy="2043114"/>
          </a:xfrm>
        </p:spPr>
        <p:txBody>
          <a:bodyPr/>
          <a:lstStyle/>
          <a:p>
            <a:pPr marL="0" indent="0" algn="just">
              <a:buSzPct val="100000"/>
              <a:buNone/>
            </a:pPr>
            <a:r>
              <a:rPr lang="tr-TR" sz="2000" dirty="0" smtClean="0">
                <a:latin typeface="Times New Roman" pitchFamily="18" charset="0"/>
                <a:cs typeface="Times New Roman" pitchFamily="18" charset="0"/>
              </a:rPr>
              <a:t>14 Genel Sistem Özelliğine göre sistemin beklenilen uygulama zorluğu için ilave bir teknik karmaşıklık faktörü hesaplanır.</a:t>
            </a:r>
          </a:p>
        </p:txBody>
      </p:sp>
      <p:sp>
        <p:nvSpPr>
          <p:cNvPr id="4" name="3 Slayt Numarası Yer Tutucusu"/>
          <p:cNvSpPr>
            <a:spLocks noGrp="1"/>
          </p:cNvSpPr>
          <p:nvPr>
            <p:ph type="sldNum" sz="quarter" idx="12"/>
          </p:nvPr>
        </p:nvSpPr>
        <p:spPr/>
        <p:txBody>
          <a:bodyPr>
            <a:normAutofit fontScale="85000" lnSpcReduction="20000"/>
          </a:bodyPr>
          <a:lstStyle/>
          <a:p>
            <a:pPr>
              <a:defRPr/>
            </a:pPr>
            <a:fld id="{E067158C-B194-4568-A0DB-7C4B8C2DE7EE}" type="slidenum">
              <a:rPr lang="tr-TR" smtClean="0"/>
              <a:pPr>
                <a:defRPr/>
              </a:pPr>
              <a:t>18</a:t>
            </a:fld>
            <a:endParaRPr lang="tr-TR"/>
          </a:p>
        </p:txBody>
      </p:sp>
      <p:graphicFrame>
        <p:nvGraphicFramePr>
          <p:cNvPr id="8" name="7 Tablo"/>
          <p:cNvGraphicFramePr>
            <a:graphicFrameLocks noGrp="1"/>
          </p:cNvGraphicFramePr>
          <p:nvPr/>
        </p:nvGraphicFramePr>
        <p:xfrm>
          <a:off x="3738494" y="1659006"/>
          <a:ext cx="4929222" cy="4960959"/>
        </p:xfrm>
        <a:graphic>
          <a:graphicData uri="http://schemas.openxmlformats.org/drawingml/2006/table">
            <a:tbl>
              <a:tblPr/>
              <a:tblGrid>
                <a:gridCol w="214314"/>
                <a:gridCol w="1668390"/>
                <a:gridCol w="3046518"/>
              </a:tblGrid>
              <a:tr h="220617">
                <a:tc>
                  <a:txBody>
                    <a:bodyPr/>
                    <a:lstStyle/>
                    <a:p>
                      <a:pPr algn="ctr">
                        <a:spcAft>
                          <a:spcPts val="0"/>
                        </a:spcAft>
                      </a:pPr>
                      <a:endParaRPr lang="tr-TR" sz="700" dirty="0">
                        <a:solidFill>
                          <a:srgbClr val="FFFFFF"/>
                        </a:solidFill>
                        <a:latin typeface="Times New Roman"/>
                        <a:ea typeface="Times New Roman"/>
                        <a:cs typeface="Times New Roman"/>
                      </a:endParaRPr>
                    </a:p>
                  </a:txBody>
                  <a:tcPr marL="42993" marR="42993"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79646"/>
                    </a:solidFill>
                  </a:tcPr>
                </a:tc>
                <a:tc>
                  <a:txBody>
                    <a:bodyPr/>
                    <a:lstStyle/>
                    <a:p>
                      <a:pPr>
                        <a:spcAft>
                          <a:spcPts val="0"/>
                        </a:spcAft>
                      </a:pPr>
                      <a:r>
                        <a:rPr lang="tr-TR" sz="1000" b="1" dirty="0">
                          <a:latin typeface="Times New Roman"/>
                          <a:ea typeface="Times New Roman"/>
                          <a:cs typeface="Times New Roman"/>
                        </a:rPr>
                        <a:t>Genel Sistem Özellikleri</a:t>
                      </a:r>
                      <a:endParaRPr lang="tr-TR" sz="1000" dirty="0">
                        <a:latin typeface="Times New Roman"/>
                        <a:ea typeface="Times New Roman"/>
                        <a:cs typeface="Times New Roman"/>
                      </a:endParaRPr>
                    </a:p>
                  </a:txBody>
                  <a:tcPr marL="42993" marR="42993"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79646"/>
                    </a:solidFill>
                  </a:tcPr>
                </a:tc>
                <a:tc>
                  <a:txBody>
                    <a:bodyPr/>
                    <a:lstStyle/>
                    <a:p>
                      <a:pPr algn="just">
                        <a:spcAft>
                          <a:spcPts val="0"/>
                        </a:spcAft>
                      </a:pPr>
                      <a:r>
                        <a:rPr lang="tr-TR" sz="1000" b="1">
                          <a:latin typeface="Times New Roman"/>
                          <a:ea typeface="Times New Roman"/>
                          <a:cs typeface="Times New Roman"/>
                        </a:rPr>
                        <a:t>Kısa Açıklama</a:t>
                      </a:r>
                      <a:endParaRPr lang="tr-TR" sz="1000">
                        <a:latin typeface="Times New Roman"/>
                        <a:ea typeface="Times New Roman"/>
                        <a:cs typeface="Times New Roman"/>
                      </a:endParaRPr>
                    </a:p>
                  </a:txBody>
                  <a:tcPr marL="42993" marR="42993"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79646"/>
                    </a:solidFill>
                  </a:tcPr>
                </a:tc>
              </a:tr>
              <a:tr h="330439">
                <a:tc>
                  <a:txBody>
                    <a:bodyPr/>
                    <a:lstStyle/>
                    <a:p>
                      <a:pPr algn="ctr">
                        <a:spcAft>
                          <a:spcPts val="0"/>
                        </a:spcAft>
                      </a:pPr>
                      <a:r>
                        <a:rPr lang="tr-TR" sz="900" dirty="0">
                          <a:latin typeface="Times New Roman"/>
                          <a:ea typeface="Times New Roman"/>
                          <a:cs typeface="Times New Roman"/>
                        </a:rPr>
                        <a:t>1</a:t>
                      </a:r>
                      <a:endParaRPr lang="tr-TR" sz="1000" dirty="0">
                        <a:latin typeface="Times New Roman"/>
                        <a:ea typeface="Times New Roman"/>
                        <a:cs typeface="Times New Roman"/>
                      </a:endParaRPr>
                    </a:p>
                  </a:txBody>
                  <a:tcPr marL="42993" marR="42993"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spcAft>
                          <a:spcPts val="0"/>
                        </a:spcAft>
                      </a:pPr>
                      <a:r>
                        <a:rPr lang="tr-TR" sz="900" dirty="0">
                          <a:latin typeface="Times New Roman"/>
                          <a:ea typeface="Times New Roman"/>
                          <a:cs typeface="Times New Roman"/>
                        </a:rPr>
                        <a:t>Veri İletişimleri</a:t>
                      </a:r>
                      <a:endParaRPr lang="tr-TR" sz="1000" dirty="0">
                        <a:latin typeface="Times New Roman"/>
                        <a:ea typeface="Times New Roman"/>
                        <a:cs typeface="Times New Roman"/>
                      </a:endParaRPr>
                    </a:p>
                  </a:txBody>
                  <a:tcPr marL="42993" marR="42993"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lgn="just">
                        <a:spcAft>
                          <a:spcPts val="0"/>
                        </a:spcAft>
                      </a:pPr>
                      <a:r>
                        <a:rPr lang="tr-TR" sz="900">
                          <a:latin typeface="Times New Roman"/>
                          <a:ea typeface="Times New Roman"/>
                          <a:cs typeface="Times New Roman"/>
                        </a:rPr>
                        <a:t>Sistemin uygulaması ile bilgi değişimi veya transferinde yardımcı olmak için kaç tane iletişim aracı vardır? </a:t>
                      </a:r>
                      <a:endParaRPr lang="tr-TR" sz="1000">
                        <a:latin typeface="Times New Roman"/>
                        <a:ea typeface="Times New Roman"/>
                        <a:cs typeface="Times New Roman"/>
                      </a:endParaRPr>
                    </a:p>
                  </a:txBody>
                  <a:tcPr marL="42993" marR="42993"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330439">
                <a:tc>
                  <a:txBody>
                    <a:bodyPr/>
                    <a:lstStyle/>
                    <a:p>
                      <a:pPr algn="ctr">
                        <a:spcAft>
                          <a:spcPts val="0"/>
                        </a:spcAft>
                      </a:pPr>
                      <a:r>
                        <a:rPr lang="tr-TR" sz="900" dirty="0">
                          <a:latin typeface="Times New Roman"/>
                          <a:ea typeface="Times New Roman"/>
                          <a:cs typeface="Times New Roman"/>
                        </a:rPr>
                        <a:t>2</a:t>
                      </a:r>
                      <a:endParaRPr lang="tr-TR" sz="1000" dirty="0">
                        <a:latin typeface="Times New Roman"/>
                        <a:ea typeface="Times New Roman"/>
                        <a:cs typeface="Times New Roman"/>
                      </a:endParaRPr>
                    </a:p>
                  </a:txBody>
                  <a:tcPr marL="42993" marR="42993"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spcAft>
                          <a:spcPts val="0"/>
                        </a:spcAft>
                      </a:pPr>
                      <a:r>
                        <a:rPr lang="tr-TR" sz="900" dirty="0">
                          <a:latin typeface="Times New Roman"/>
                          <a:ea typeface="Times New Roman"/>
                          <a:cs typeface="Times New Roman"/>
                        </a:rPr>
                        <a:t>Dağıtılan Veri/İşleme</a:t>
                      </a:r>
                      <a:endParaRPr lang="tr-TR" sz="1000" dirty="0">
                        <a:latin typeface="Times New Roman"/>
                        <a:ea typeface="Times New Roman"/>
                        <a:cs typeface="Times New Roman"/>
                      </a:endParaRPr>
                    </a:p>
                  </a:txBody>
                  <a:tcPr marL="42993" marR="42993"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lgn="just">
                        <a:spcAft>
                          <a:spcPts val="0"/>
                        </a:spcAft>
                      </a:pPr>
                      <a:r>
                        <a:rPr lang="tr-TR" sz="900">
                          <a:latin typeface="Times New Roman"/>
                          <a:ea typeface="Times New Roman"/>
                          <a:cs typeface="Times New Roman"/>
                        </a:rPr>
                        <a:t>Dağıtılan bilgi ve işleme fonksiyonları nasıl idare edilmektedir?</a:t>
                      </a:r>
                      <a:endParaRPr lang="tr-TR" sz="1000">
                        <a:latin typeface="Times New Roman"/>
                        <a:ea typeface="Times New Roman"/>
                        <a:cs typeface="Times New Roman"/>
                      </a:endParaRPr>
                    </a:p>
                  </a:txBody>
                  <a:tcPr marL="42993" marR="42993"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330439">
                <a:tc>
                  <a:txBody>
                    <a:bodyPr/>
                    <a:lstStyle/>
                    <a:p>
                      <a:pPr algn="ctr">
                        <a:spcAft>
                          <a:spcPts val="0"/>
                        </a:spcAft>
                      </a:pPr>
                      <a:r>
                        <a:rPr lang="tr-TR" sz="900" dirty="0">
                          <a:latin typeface="Times New Roman"/>
                          <a:ea typeface="Times New Roman"/>
                          <a:cs typeface="Times New Roman"/>
                        </a:rPr>
                        <a:t>3</a:t>
                      </a:r>
                      <a:endParaRPr lang="tr-TR" sz="1000" dirty="0">
                        <a:latin typeface="Times New Roman"/>
                        <a:ea typeface="Times New Roman"/>
                        <a:cs typeface="Times New Roman"/>
                      </a:endParaRPr>
                    </a:p>
                  </a:txBody>
                  <a:tcPr marL="42993" marR="42993"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spcAft>
                          <a:spcPts val="0"/>
                        </a:spcAft>
                      </a:pPr>
                      <a:r>
                        <a:rPr lang="tr-TR" sz="900" dirty="0">
                          <a:latin typeface="Times New Roman"/>
                          <a:ea typeface="Times New Roman"/>
                          <a:cs typeface="Times New Roman"/>
                        </a:rPr>
                        <a:t>Performans</a:t>
                      </a:r>
                      <a:endParaRPr lang="tr-TR" sz="1000" dirty="0">
                        <a:latin typeface="Times New Roman"/>
                        <a:ea typeface="Times New Roman"/>
                        <a:cs typeface="Times New Roman"/>
                      </a:endParaRPr>
                    </a:p>
                  </a:txBody>
                  <a:tcPr marL="42993" marR="42993"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lgn="just">
                        <a:spcAft>
                          <a:spcPts val="0"/>
                        </a:spcAft>
                      </a:pPr>
                      <a:r>
                        <a:rPr lang="tr-TR" sz="900">
                          <a:latin typeface="Times New Roman"/>
                          <a:ea typeface="Times New Roman"/>
                          <a:cs typeface="Times New Roman"/>
                        </a:rPr>
                        <a:t>Hedefler, yanıtlama zamanı ve iş çıkarma performansı önemli midir?</a:t>
                      </a:r>
                      <a:endParaRPr lang="tr-TR" sz="1000">
                        <a:latin typeface="Times New Roman"/>
                        <a:ea typeface="Times New Roman"/>
                        <a:cs typeface="Times New Roman"/>
                      </a:endParaRPr>
                    </a:p>
                  </a:txBody>
                  <a:tcPr marL="42993" marR="42993"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330439">
                <a:tc>
                  <a:txBody>
                    <a:bodyPr/>
                    <a:lstStyle/>
                    <a:p>
                      <a:pPr algn="ctr">
                        <a:spcAft>
                          <a:spcPts val="0"/>
                        </a:spcAft>
                      </a:pPr>
                      <a:r>
                        <a:rPr lang="tr-TR" sz="900" dirty="0">
                          <a:latin typeface="Times New Roman"/>
                          <a:ea typeface="Times New Roman"/>
                          <a:cs typeface="Times New Roman"/>
                        </a:rPr>
                        <a:t>4</a:t>
                      </a:r>
                      <a:endParaRPr lang="tr-TR" sz="1000" dirty="0">
                        <a:latin typeface="Times New Roman"/>
                        <a:ea typeface="Times New Roman"/>
                        <a:cs typeface="Times New Roman"/>
                      </a:endParaRPr>
                    </a:p>
                  </a:txBody>
                  <a:tcPr marL="42993" marR="42993"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spcAft>
                          <a:spcPts val="0"/>
                        </a:spcAft>
                      </a:pPr>
                      <a:r>
                        <a:rPr lang="tr-TR" sz="900" dirty="0">
                          <a:latin typeface="Times New Roman"/>
                          <a:ea typeface="Times New Roman"/>
                          <a:cs typeface="Times New Roman"/>
                        </a:rPr>
                        <a:t>Çok Kullanılan Konfigürasyon</a:t>
                      </a:r>
                      <a:endParaRPr lang="tr-TR" sz="1000" dirty="0">
                        <a:latin typeface="Times New Roman"/>
                        <a:ea typeface="Times New Roman"/>
                        <a:cs typeface="Times New Roman"/>
                      </a:endParaRPr>
                    </a:p>
                  </a:txBody>
                  <a:tcPr marL="42993" marR="42993"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lgn="just">
                        <a:spcAft>
                          <a:spcPts val="0"/>
                        </a:spcAft>
                      </a:pPr>
                      <a:r>
                        <a:rPr lang="tr-TR" sz="900" dirty="0">
                          <a:latin typeface="Times New Roman"/>
                          <a:ea typeface="Times New Roman"/>
                          <a:cs typeface="Times New Roman"/>
                        </a:rPr>
                        <a:t>Uygulamanın idare edileceği mevcut donanım platformu ne kadar yoğun kullanılmaktadır?</a:t>
                      </a:r>
                      <a:endParaRPr lang="tr-TR" sz="1000" dirty="0">
                        <a:latin typeface="Times New Roman"/>
                        <a:ea typeface="Times New Roman"/>
                        <a:cs typeface="Times New Roman"/>
                      </a:endParaRPr>
                    </a:p>
                  </a:txBody>
                  <a:tcPr marL="42993" marR="42993"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330439">
                <a:tc>
                  <a:txBody>
                    <a:bodyPr/>
                    <a:lstStyle/>
                    <a:p>
                      <a:pPr algn="ctr">
                        <a:spcAft>
                          <a:spcPts val="0"/>
                        </a:spcAft>
                      </a:pPr>
                      <a:r>
                        <a:rPr lang="tr-TR" sz="900" dirty="0">
                          <a:latin typeface="Times New Roman"/>
                          <a:ea typeface="Times New Roman"/>
                          <a:cs typeface="Times New Roman"/>
                        </a:rPr>
                        <a:t>5</a:t>
                      </a:r>
                      <a:endParaRPr lang="tr-TR" sz="1000" dirty="0">
                        <a:latin typeface="Times New Roman"/>
                        <a:ea typeface="Times New Roman"/>
                        <a:cs typeface="Times New Roman"/>
                      </a:endParaRPr>
                    </a:p>
                  </a:txBody>
                  <a:tcPr marL="42993" marR="42993"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spcAft>
                          <a:spcPts val="0"/>
                        </a:spcAft>
                      </a:pPr>
                      <a:r>
                        <a:rPr lang="tr-TR" sz="900" dirty="0">
                          <a:latin typeface="Times New Roman"/>
                          <a:ea typeface="Times New Roman"/>
                          <a:cs typeface="Times New Roman"/>
                        </a:rPr>
                        <a:t>İşlem Oranı</a:t>
                      </a:r>
                      <a:endParaRPr lang="tr-TR" sz="1000" dirty="0">
                        <a:latin typeface="Times New Roman"/>
                        <a:ea typeface="Times New Roman"/>
                        <a:cs typeface="Times New Roman"/>
                      </a:endParaRPr>
                    </a:p>
                  </a:txBody>
                  <a:tcPr marL="42993" marR="42993"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lgn="just">
                        <a:spcAft>
                          <a:spcPts val="0"/>
                        </a:spcAft>
                      </a:pPr>
                      <a:r>
                        <a:rPr lang="tr-TR" sz="900" dirty="0">
                          <a:latin typeface="Times New Roman"/>
                          <a:ea typeface="Times New Roman"/>
                          <a:cs typeface="Times New Roman"/>
                        </a:rPr>
                        <a:t>İşlem oranı yüksek midir?</a:t>
                      </a:r>
                      <a:endParaRPr lang="tr-TR" sz="1000" dirty="0">
                        <a:latin typeface="Times New Roman"/>
                        <a:ea typeface="Times New Roman"/>
                        <a:cs typeface="Times New Roman"/>
                      </a:endParaRPr>
                    </a:p>
                  </a:txBody>
                  <a:tcPr marL="42993" marR="42993"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330439">
                <a:tc>
                  <a:txBody>
                    <a:bodyPr/>
                    <a:lstStyle/>
                    <a:p>
                      <a:pPr algn="ctr">
                        <a:spcAft>
                          <a:spcPts val="0"/>
                        </a:spcAft>
                      </a:pPr>
                      <a:r>
                        <a:rPr lang="tr-TR" sz="900" dirty="0">
                          <a:latin typeface="Times New Roman"/>
                          <a:ea typeface="Times New Roman"/>
                          <a:cs typeface="Times New Roman"/>
                        </a:rPr>
                        <a:t>6</a:t>
                      </a:r>
                      <a:endParaRPr lang="tr-TR" sz="1000" dirty="0">
                        <a:latin typeface="Times New Roman"/>
                        <a:ea typeface="Times New Roman"/>
                        <a:cs typeface="Times New Roman"/>
                      </a:endParaRPr>
                    </a:p>
                  </a:txBody>
                  <a:tcPr marL="42993" marR="42993"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spcAft>
                          <a:spcPts val="0"/>
                        </a:spcAft>
                      </a:pPr>
                      <a:r>
                        <a:rPr lang="tr-TR" sz="900" dirty="0">
                          <a:latin typeface="Times New Roman"/>
                          <a:ea typeface="Times New Roman"/>
                          <a:cs typeface="Times New Roman"/>
                        </a:rPr>
                        <a:t>Çevrimiçi Veri Girişi</a:t>
                      </a:r>
                      <a:endParaRPr lang="tr-TR" sz="1000" dirty="0">
                        <a:latin typeface="Times New Roman"/>
                        <a:ea typeface="Times New Roman"/>
                        <a:cs typeface="Times New Roman"/>
                      </a:endParaRPr>
                    </a:p>
                  </a:txBody>
                  <a:tcPr marL="42993" marR="42993"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lgn="just">
                        <a:spcAft>
                          <a:spcPts val="0"/>
                        </a:spcAft>
                      </a:pPr>
                      <a:r>
                        <a:rPr lang="tr-TR" sz="900" dirty="0">
                          <a:latin typeface="Times New Roman"/>
                          <a:ea typeface="Times New Roman"/>
                          <a:cs typeface="Times New Roman"/>
                        </a:rPr>
                        <a:t>Hangi oranda bilgi çevrimiçi girilmektedir?</a:t>
                      </a:r>
                      <a:endParaRPr lang="tr-TR" sz="1000" dirty="0">
                        <a:latin typeface="Times New Roman"/>
                        <a:ea typeface="Times New Roman"/>
                        <a:cs typeface="Times New Roman"/>
                      </a:endParaRPr>
                    </a:p>
                  </a:txBody>
                  <a:tcPr marL="42993" marR="42993"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330439">
                <a:tc>
                  <a:txBody>
                    <a:bodyPr/>
                    <a:lstStyle/>
                    <a:p>
                      <a:pPr algn="ctr">
                        <a:spcAft>
                          <a:spcPts val="0"/>
                        </a:spcAft>
                      </a:pPr>
                      <a:r>
                        <a:rPr lang="tr-TR" sz="900" dirty="0">
                          <a:latin typeface="Times New Roman"/>
                          <a:ea typeface="Times New Roman"/>
                          <a:cs typeface="Times New Roman"/>
                        </a:rPr>
                        <a:t>7</a:t>
                      </a:r>
                      <a:endParaRPr lang="tr-TR" sz="1000" dirty="0">
                        <a:latin typeface="Times New Roman"/>
                        <a:ea typeface="Times New Roman"/>
                        <a:cs typeface="Times New Roman"/>
                      </a:endParaRPr>
                    </a:p>
                  </a:txBody>
                  <a:tcPr marL="42993" marR="42993"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spcAft>
                          <a:spcPts val="0"/>
                        </a:spcAft>
                      </a:pPr>
                      <a:r>
                        <a:rPr lang="tr-TR" sz="900">
                          <a:latin typeface="Times New Roman"/>
                          <a:ea typeface="Times New Roman"/>
                          <a:cs typeface="Times New Roman"/>
                        </a:rPr>
                        <a:t>Son Kullanıcı Verimliliği</a:t>
                      </a:r>
                      <a:endParaRPr lang="tr-TR" sz="1000">
                        <a:latin typeface="Times New Roman"/>
                        <a:ea typeface="Times New Roman"/>
                        <a:cs typeface="Times New Roman"/>
                      </a:endParaRPr>
                    </a:p>
                  </a:txBody>
                  <a:tcPr marL="42993" marR="42993"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lgn="just">
                        <a:spcAft>
                          <a:spcPts val="0"/>
                        </a:spcAft>
                      </a:pPr>
                      <a:r>
                        <a:rPr lang="tr-TR" sz="900" dirty="0">
                          <a:latin typeface="Times New Roman"/>
                          <a:ea typeface="Times New Roman"/>
                          <a:cs typeface="Times New Roman"/>
                        </a:rPr>
                        <a:t>Uygulama son kullanıcı verimliliği için mi tasarlanmıştır?</a:t>
                      </a:r>
                      <a:endParaRPr lang="tr-TR" sz="1000" dirty="0">
                        <a:latin typeface="Times New Roman"/>
                        <a:ea typeface="Times New Roman"/>
                        <a:cs typeface="Times New Roman"/>
                      </a:endParaRPr>
                    </a:p>
                  </a:txBody>
                  <a:tcPr marL="42993" marR="42993"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330439">
                <a:tc>
                  <a:txBody>
                    <a:bodyPr/>
                    <a:lstStyle/>
                    <a:p>
                      <a:pPr algn="ctr">
                        <a:spcAft>
                          <a:spcPts val="0"/>
                        </a:spcAft>
                      </a:pPr>
                      <a:r>
                        <a:rPr lang="tr-TR" sz="900" dirty="0">
                          <a:latin typeface="Times New Roman"/>
                          <a:ea typeface="Times New Roman"/>
                          <a:cs typeface="Times New Roman"/>
                        </a:rPr>
                        <a:t>8</a:t>
                      </a:r>
                      <a:endParaRPr lang="tr-TR" sz="1000" dirty="0">
                        <a:latin typeface="Times New Roman"/>
                        <a:ea typeface="Times New Roman"/>
                        <a:cs typeface="Times New Roman"/>
                      </a:endParaRPr>
                    </a:p>
                  </a:txBody>
                  <a:tcPr marL="42993" marR="42993"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spcAft>
                          <a:spcPts val="0"/>
                        </a:spcAft>
                      </a:pPr>
                      <a:r>
                        <a:rPr lang="tr-TR" sz="900">
                          <a:latin typeface="Times New Roman"/>
                          <a:ea typeface="Times New Roman"/>
                          <a:cs typeface="Times New Roman"/>
                        </a:rPr>
                        <a:t>Çevrimiçi Güncelleme</a:t>
                      </a:r>
                      <a:endParaRPr lang="tr-TR" sz="1000">
                        <a:latin typeface="Times New Roman"/>
                        <a:ea typeface="Times New Roman"/>
                        <a:cs typeface="Times New Roman"/>
                      </a:endParaRPr>
                    </a:p>
                  </a:txBody>
                  <a:tcPr marL="42993" marR="42993"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lgn="just">
                        <a:spcAft>
                          <a:spcPts val="0"/>
                        </a:spcAft>
                      </a:pPr>
                      <a:r>
                        <a:rPr lang="tr-TR" sz="900" dirty="0">
                          <a:latin typeface="Times New Roman"/>
                          <a:ea typeface="Times New Roman"/>
                          <a:cs typeface="Times New Roman"/>
                        </a:rPr>
                        <a:t>Kaç veri dosyası çevrimiçi güncellenmektedir?</a:t>
                      </a:r>
                      <a:endParaRPr lang="tr-TR" sz="1000" dirty="0">
                        <a:latin typeface="Times New Roman"/>
                        <a:ea typeface="Times New Roman"/>
                        <a:cs typeface="Times New Roman"/>
                      </a:endParaRPr>
                    </a:p>
                  </a:txBody>
                  <a:tcPr marL="42993" marR="42993"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330439">
                <a:tc>
                  <a:txBody>
                    <a:bodyPr/>
                    <a:lstStyle/>
                    <a:p>
                      <a:pPr algn="ctr">
                        <a:spcAft>
                          <a:spcPts val="0"/>
                        </a:spcAft>
                      </a:pPr>
                      <a:r>
                        <a:rPr lang="tr-TR" sz="900" dirty="0">
                          <a:latin typeface="Times New Roman"/>
                          <a:ea typeface="Times New Roman"/>
                          <a:cs typeface="Times New Roman"/>
                        </a:rPr>
                        <a:t>9</a:t>
                      </a:r>
                      <a:endParaRPr lang="tr-TR" sz="1000" dirty="0">
                        <a:latin typeface="Times New Roman"/>
                        <a:ea typeface="Times New Roman"/>
                        <a:cs typeface="Times New Roman"/>
                      </a:endParaRPr>
                    </a:p>
                  </a:txBody>
                  <a:tcPr marL="42993" marR="42993"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spcAft>
                          <a:spcPts val="0"/>
                        </a:spcAft>
                      </a:pPr>
                      <a:r>
                        <a:rPr lang="tr-TR" sz="900" dirty="0">
                          <a:latin typeface="Times New Roman"/>
                          <a:ea typeface="Times New Roman"/>
                          <a:cs typeface="Times New Roman"/>
                        </a:rPr>
                        <a:t>Karmaşık İşlem Yapma</a:t>
                      </a:r>
                      <a:endParaRPr lang="tr-TR" sz="1000" dirty="0">
                        <a:latin typeface="Times New Roman"/>
                        <a:ea typeface="Times New Roman"/>
                        <a:cs typeface="Times New Roman"/>
                      </a:endParaRPr>
                    </a:p>
                  </a:txBody>
                  <a:tcPr marL="42993" marR="42993"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lgn="just">
                        <a:spcAft>
                          <a:spcPts val="0"/>
                        </a:spcAft>
                      </a:pPr>
                      <a:r>
                        <a:rPr lang="tr-TR" sz="900" dirty="0">
                          <a:latin typeface="Times New Roman"/>
                          <a:ea typeface="Times New Roman"/>
                          <a:cs typeface="Times New Roman"/>
                        </a:rPr>
                        <a:t>Dâhili işlem yapma karmaşık mıdır?</a:t>
                      </a:r>
                      <a:endParaRPr lang="tr-TR" sz="1000" dirty="0">
                        <a:latin typeface="Times New Roman"/>
                        <a:ea typeface="Times New Roman"/>
                        <a:cs typeface="Times New Roman"/>
                      </a:endParaRPr>
                    </a:p>
                  </a:txBody>
                  <a:tcPr marL="42993" marR="42993"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330439">
                <a:tc>
                  <a:txBody>
                    <a:bodyPr/>
                    <a:lstStyle/>
                    <a:p>
                      <a:pPr algn="ctr">
                        <a:spcAft>
                          <a:spcPts val="0"/>
                        </a:spcAft>
                      </a:pPr>
                      <a:r>
                        <a:rPr lang="tr-TR" sz="900" dirty="0">
                          <a:latin typeface="Times New Roman"/>
                          <a:ea typeface="Times New Roman"/>
                          <a:cs typeface="Times New Roman"/>
                        </a:rPr>
                        <a:t>10</a:t>
                      </a:r>
                      <a:endParaRPr lang="tr-TR" sz="1000" dirty="0">
                        <a:latin typeface="Times New Roman"/>
                        <a:ea typeface="Times New Roman"/>
                        <a:cs typeface="Times New Roman"/>
                      </a:endParaRPr>
                    </a:p>
                  </a:txBody>
                  <a:tcPr marL="42993" marR="42993"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spcAft>
                          <a:spcPts val="0"/>
                        </a:spcAft>
                      </a:pPr>
                      <a:r>
                        <a:rPr lang="tr-TR" sz="900">
                          <a:latin typeface="Times New Roman"/>
                          <a:ea typeface="Times New Roman"/>
                          <a:cs typeface="Times New Roman"/>
                        </a:rPr>
                        <a:t>Yeniden Kullanılabilirlik</a:t>
                      </a:r>
                      <a:endParaRPr lang="tr-TR" sz="1000">
                        <a:latin typeface="Times New Roman"/>
                        <a:ea typeface="Times New Roman"/>
                        <a:cs typeface="Times New Roman"/>
                      </a:endParaRPr>
                    </a:p>
                  </a:txBody>
                  <a:tcPr marL="42993" marR="42993"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lgn="just">
                        <a:spcAft>
                          <a:spcPts val="0"/>
                        </a:spcAft>
                      </a:pPr>
                      <a:r>
                        <a:rPr lang="tr-TR" sz="900" dirty="0">
                          <a:latin typeface="Times New Roman"/>
                          <a:ea typeface="Times New Roman"/>
                          <a:cs typeface="Times New Roman"/>
                        </a:rPr>
                        <a:t>Uygulama yeniden kullanılabilir olması için mi tasarlanmıştır?</a:t>
                      </a:r>
                      <a:endParaRPr lang="tr-TR" sz="1000" dirty="0">
                        <a:latin typeface="Times New Roman"/>
                        <a:ea typeface="Times New Roman"/>
                        <a:cs typeface="Times New Roman"/>
                      </a:endParaRPr>
                    </a:p>
                  </a:txBody>
                  <a:tcPr marL="42993" marR="42993"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330439">
                <a:tc>
                  <a:txBody>
                    <a:bodyPr/>
                    <a:lstStyle/>
                    <a:p>
                      <a:pPr algn="ctr">
                        <a:spcAft>
                          <a:spcPts val="0"/>
                        </a:spcAft>
                      </a:pPr>
                      <a:r>
                        <a:rPr lang="tr-TR" sz="900" dirty="0">
                          <a:latin typeface="Times New Roman"/>
                          <a:ea typeface="Times New Roman"/>
                          <a:cs typeface="Times New Roman"/>
                        </a:rPr>
                        <a:t>11</a:t>
                      </a:r>
                      <a:endParaRPr lang="tr-TR" sz="1000" dirty="0">
                        <a:latin typeface="Times New Roman"/>
                        <a:ea typeface="Times New Roman"/>
                        <a:cs typeface="Times New Roman"/>
                      </a:endParaRPr>
                    </a:p>
                  </a:txBody>
                  <a:tcPr marL="42993" marR="42993"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spcAft>
                          <a:spcPts val="0"/>
                        </a:spcAft>
                      </a:pPr>
                      <a:r>
                        <a:rPr lang="tr-TR" sz="900">
                          <a:latin typeface="Times New Roman"/>
                          <a:ea typeface="Times New Roman"/>
                          <a:cs typeface="Times New Roman"/>
                        </a:rPr>
                        <a:t>Dönüştürme/Kurulum Kolaylığı</a:t>
                      </a:r>
                      <a:endParaRPr lang="tr-TR" sz="1000">
                        <a:latin typeface="Times New Roman"/>
                        <a:ea typeface="Times New Roman"/>
                        <a:cs typeface="Times New Roman"/>
                      </a:endParaRPr>
                    </a:p>
                  </a:txBody>
                  <a:tcPr marL="42993" marR="42993"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lgn="just">
                        <a:spcAft>
                          <a:spcPts val="0"/>
                        </a:spcAft>
                      </a:pPr>
                      <a:r>
                        <a:rPr lang="tr-TR" sz="900" dirty="0">
                          <a:latin typeface="Times New Roman"/>
                          <a:ea typeface="Times New Roman"/>
                          <a:cs typeface="Times New Roman"/>
                        </a:rPr>
                        <a:t>Sistemde otomatik dönüşüm ve kurulum da dâhil edilmiş midir?</a:t>
                      </a:r>
                      <a:endParaRPr lang="tr-TR" sz="1000" dirty="0">
                        <a:latin typeface="Times New Roman"/>
                        <a:ea typeface="Times New Roman"/>
                        <a:cs typeface="Times New Roman"/>
                      </a:endParaRPr>
                    </a:p>
                  </a:txBody>
                  <a:tcPr marL="42993" marR="42993"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330439">
                <a:tc>
                  <a:txBody>
                    <a:bodyPr/>
                    <a:lstStyle/>
                    <a:p>
                      <a:pPr algn="ctr">
                        <a:spcAft>
                          <a:spcPts val="0"/>
                        </a:spcAft>
                      </a:pPr>
                      <a:r>
                        <a:rPr lang="tr-TR" sz="900" dirty="0">
                          <a:latin typeface="Times New Roman"/>
                          <a:ea typeface="Times New Roman"/>
                          <a:cs typeface="Times New Roman"/>
                        </a:rPr>
                        <a:t>12</a:t>
                      </a:r>
                      <a:endParaRPr lang="tr-TR" sz="1000" dirty="0">
                        <a:latin typeface="Times New Roman"/>
                        <a:ea typeface="Times New Roman"/>
                        <a:cs typeface="Times New Roman"/>
                      </a:endParaRPr>
                    </a:p>
                  </a:txBody>
                  <a:tcPr marL="42993" marR="42993"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spcAft>
                          <a:spcPts val="0"/>
                        </a:spcAft>
                      </a:pPr>
                      <a:r>
                        <a:rPr lang="tr-TR" sz="900">
                          <a:latin typeface="Times New Roman"/>
                          <a:ea typeface="Times New Roman"/>
                          <a:cs typeface="Times New Roman"/>
                        </a:rPr>
                        <a:t>İşlevsel Kolaylık</a:t>
                      </a:r>
                      <a:endParaRPr lang="tr-TR" sz="1000">
                        <a:latin typeface="Times New Roman"/>
                        <a:ea typeface="Times New Roman"/>
                        <a:cs typeface="Times New Roman"/>
                      </a:endParaRPr>
                    </a:p>
                  </a:txBody>
                  <a:tcPr marL="42993" marR="42993"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lgn="just">
                        <a:spcAft>
                          <a:spcPts val="0"/>
                        </a:spcAft>
                      </a:pPr>
                      <a:r>
                        <a:rPr lang="tr-TR" sz="900" dirty="0">
                          <a:latin typeface="Times New Roman"/>
                          <a:ea typeface="Times New Roman"/>
                          <a:cs typeface="Times New Roman"/>
                        </a:rPr>
                        <a:t>Yedekleme, başlatma ve kurtarma gibi operasyonlar ne kadar otomatiktir?</a:t>
                      </a:r>
                      <a:endParaRPr lang="tr-TR" sz="1000" dirty="0">
                        <a:latin typeface="Times New Roman"/>
                        <a:ea typeface="Times New Roman"/>
                        <a:cs typeface="Times New Roman"/>
                      </a:endParaRPr>
                    </a:p>
                  </a:txBody>
                  <a:tcPr marL="42993" marR="42993"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330439">
                <a:tc>
                  <a:txBody>
                    <a:bodyPr/>
                    <a:lstStyle/>
                    <a:p>
                      <a:pPr algn="ctr">
                        <a:spcAft>
                          <a:spcPts val="0"/>
                        </a:spcAft>
                      </a:pPr>
                      <a:r>
                        <a:rPr lang="tr-TR" sz="900" dirty="0">
                          <a:latin typeface="Times New Roman"/>
                          <a:ea typeface="Times New Roman"/>
                          <a:cs typeface="Times New Roman"/>
                        </a:rPr>
                        <a:t>13</a:t>
                      </a:r>
                      <a:endParaRPr lang="tr-TR" sz="1000" dirty="0">
                        <a:latin typeface="Times New Roman"/>
                        <a:ea typeface="Times New Roman"/>
                        <a:cs typeface="Times New Roman"/>
                      </a:endParaRPr>
                    </a:p>
                  </a:txBody>
                  <a:tcPr marL="42993" marR="42993"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spcAft>
                          <a:spcPts val="0"/>
                        </a:spcAft>
                      </a:pPr>
                      <a:r>
                        <a:rPr lang="tr-TR" sz="900">
                          <a:latin typeface="Times New Roman"/>
                          <a:ea typeface="Times New Roman"/>
                          <a:cs typeface="Times New Roman"/>
                        </a:rPr>
                        <a:t>Çoklu Saha Kullanımı</a:t>
                      </a:r>
                      <a:endParaRPr lang="tr-TR" sz="1000">
                        <a:latin typeface="Times New Roman"/>
                        <a:ea typeface="Times New Roman"/>
                        <a:cs typeface="Times New Roman"/>
                      </a:endParaRPr>
                    </a:p>
                  </a:txBody>
                  <a:tcPr marL="42993" marR="42993"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lgn="just">
                        <a:spcAft>
                          <a:spcPts val="0"/>
                        </a:spcAft>
                      </a:pPr>
                      <a:r>
                        <a:rPr lang="tr-TR" sz="900" dirty="0">
                          <a:latin typeface="Times New Roman"/>
                          <a:ea typeface="Times New Roman"/>
                          <a:cs typeface="Times New Roman"/>
                        </a:rPr>
                        <a:t>Uygulama çoklu örgüte sahip çoklu sahalar için özellikle mi tasarlanmış, geliştirilmiş ve desteklenmiştir?</a:t>
                      </a:r>
                      <a:endParaRPr lang="tr-TR" sz="1000" dirty="0">
                        <a:latin typeface="Times New Roman"/>
                        <a:ea typeface="Times New Roman"/>
                        <a:cs typeface="Times New Roman"/>
                      </a:endParaRPr>
                    </a:p>
                  </a:txBody>
                  <a:tcPr marL="42993" marR="42993"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444635">
                <a:tc>
                  <a:txBody>
                    <a:bodyPr/>
                    <a:lstStyle/>
                    <a:p>
                      <a:pPr algn="ctr">
                        <a:spcAft>
                          <a:spcPts val="0"/>
                        </a:spcAft>
                      </a:pPr>
                      <a:r>
                        <a:rPr lang="tr-TR" sz="900" dirty="0">
                          <a:latin typeface="Times New Roman"/>
                          <a:ea typeface="Times New Roman"/>
                          <a:cs typeface="Times New Roman"/>
                        </a:rPr>
                        <a:t>14</a:t>
                      </a:r>
                      <a:endParaRPr lang="tr-TR" sz="1000" dirty="0">
                        <a:latin typeface="Times New Roman"/>
                        <a:ea typeface="Times New Roman"/>
                        <a:cs typeface="Times New Roman"/>
                      </a:endParaRPr>
                    </a:p>
                  </a:txBody>
                  <a:tcPr marL="42993" marR="42993"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spcAft>
                          <a:spcPts val="0"/>
                        </a:spcAft>
                      </a:pPr>
                      <a:r>
                        <a:rPr lang="tr-TR" sz="900">
                          <a:latin typeface="Times New Roman"/>
                          <a:ea typeface="Times New Roman"/>
                          <a:cs typeface="Times New Roman"/>
                        </a:rPr>
                        <a:t>Değişimi Kolaylaştırma</a:t>
                      </a:r>
                      <a:endParaRPr lang="tr-TR" sz="1000">
                        <a:latin typeface="Times New Roman"/>
                        <a:ea typeface="Times New Roman"/>
                        <a:cs typeface="Times New Roman"/>
                      </a:endParaRPr>
                    </a:p>
                  </a:txBody>
                  <a:tcPr marL="42993" marR="42993"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lgn="just">
                        <a:spcAft>
                          <a:spcPts val="0"/>
                        </a:spcAft>
                      </a:pPr>
                      <a:r>
                        <a:rPr lang="tr-TR" sz="900" dirty="0">
                          <a:latin typeface="Times New Roman"/>
                          <a:ea typeface="Times New Roman"/>
                          <a:cs typeface="Times New Roman"/>
                        </a:rPr>
                        <a:t>Uygulama kullanıcı tarafından kullanım kolaylığı ve değişimi kolaylaştırmak için özel olarak mı tasarlanmış, geliştirilmiş ve desteklenmiştir?</a:t>
                      </a:r>
                      <a:endParaRPr lang="tr-TR" sz="1000" dirty="0">
                        <a:latin typeface="Times New Roman"/>
                        <a:ea typeface="Times New Roman"/>
                        <a:cs typeface="Times New Roman"/>
                      </a:endParaRPr>
                    </a:p>
                  </a:txBody>
                  <a:tcPr marL="42993" marR="42993"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bl>
          </a:graphicData>
        </a:graphic>
      </p:graphicFrame>
      <p:sp>
        <p:nvSpPr>
          <p:cNvPr id="9" name="8 Dikdörtgen"/>
          <p:cNvSpPr/>
          <p:nvPr/>
        </p:nvSpPr>
        <p:spPr>
          <a:xfrm>
            <a:off x="714348" y="3286124"/>
            <a:ext cx="2786082" cy="1754326"/>
          </a:xfrm>
          <a:prstGeom prst="rect">
            <a:avLst/>
          </a:prstGeom>
        </p:spPr>
        <p:txBody>
          <a:bodyPr wrap="square">
            <a:spAutoFit/>
          </a:bodyPr>
          <a:lstStyle/>
          <a:p>
            <a:pPr marL="177800" indent="-177800">
              <a:buFont typeface="Arial" pitchFamily="34" charset="0"/>
              <a:buChar char="•"/>
            </a:pPr>
            <a:r>
              <a:rPr lang="tr-TR" dirty="0" smtClean="0">
                <a:latin typeface="Times New Roman" pitchFamily="18" charset="0"/>
                <a:cs typeface="Times New Roman" pitchFamily="18" charset="0"/>
              </a:rPr>
              <a:t>0: hiç yok ya da etkisiz, </a:t>
            </a:r>
          </a:p>
          <a:p>
            <a:pPr marL="177800" indent="-177800">
              <a:buFont typeface="Arial" pitchFamily="34" charset="0"/>
              <a:buChar char="•"/>
            </a:pPr>
            <a:r>
              <a:rPr lang="tr-TR" dirty="0" smtClean="0">
                <a:latin typeface="Times New Roman" pitchFamily="18" charset="0"/>
                <a:cs typeface="Times New Roman" pitchFamily="18" charset="0"/>
              </a:rPr>
              <a:t>1: önemsiz etki, </a:t>
            </a:r>
          </a:p>
          <a:p>
            <a:pPr marL="177800" indent="-177800">
              <a:buFont typeface="Arial" pitchFamily="34" charset="0"/>
              <a:buChar char="•"/>
            </a:pPr>
            <a:r>
              <a:rPr lang="tr-TR" dirty="0" smtClean="0">
                <a:latin typeface="Times New Roman" pitchFamily="18" charset="0"/>
                <a:cs typeface="Times New Roman" pitchFamily="18" charset="0"/>
              </a:rPr>
              <a:t>2: az etkili , </a:t>
            </a:r>
          </a:p>
          <a:p>
            <a:pPr marL="177800" indent="-177800">
              <a:buFont typeface="Arial" pitchFamily="34" charset="0"/>
              <a:buChar char="•"/>
            </a:pPr>
            <a:r>
              <a:rPr lang="tr-TR" dirty="0" smtClean="0">
                <a:latin typeface="Times New Roman" pitchFamily="18" charset="0"/>
                <a:cs typeface="Times New Roman" pitchFamily="18" charset="0"/>
              </a:rPr>
              <a:t>3:orta düzeyde etkili  </a:t>
            </a:r>
          </a:p>
          <a:p>
            <a:pPr marL="177800" indent="-177800">
              <a:buFont typeface="Arial" pitchFamily="34" charset="0"/>
              <a:buChar char="•"/>
            </a:pPr>
            <a:r>
              <a:rPr lang="tr-TR" dirty="0" smtClean="0">
                <a:latin typeface="Times New Roman" pitchFamily="18" charset="0"/>
                <a:cs typeface="Times New Roman" pitchFamily="18" charset="0"/>
              </a:rPr>
              <a:t>4: önemli düzeyde etkili, </a:t>
            </a:r>
          </a:p>
          <a:p>
            <a:pPr marL="177800" indent="-177800">
              <a:buFont typeface="Arial" pitchFamily="34" charset="0"/>
              <a:buChar char="•"/>
            </a:pPr>
            <a:r>
              <a:rPr lang="tr-TR" dirty="0" smtClean="0">
                <a:latin typeface="Times New Roman" pitchFamily="18" charset="0"/>
                <a:cs typeface="Times New Roman" pitchFamily="18" charset="0"/>
              </a:rPr>
              <a:t>5: güçlü etki</a:t>
            </a:r>
            <a:endParaRPr lang="en-US" dirty="0">
              <a:latin typeface="Times New Roman" pitchFamily="18" charset="0"/>
              <a:cs typeface="Times New Roman" pitchFamily="18" charset="0"/>
            </a:endParaRPr>
          </a:p>
        </p:txBody>
      </p:sp>
      <p:sp>
        <p:nvSpPr>
          <p:cNvPr id="10" name="9 Dikdörtgen"/>
          <p:cNvSpPr/>
          <p:nvPr/>
        </p:nvSpPr>
        <p:spPr>
          <a:xfrm>
            <a:off x="785786" y="5072074"/>
            <a:ext cx="2928958" cy="415498"/>
          </a:xfrm>
          <a:prstGeom prst="rect">
            <a:avLst/>
          </a:prstGeom>
        </p:spPr>
        <p:txBody>
          <a:bodyPr wrap="square">
            <a:spAutoFit/>
          </a:bodyPr>
          <a:lstStyle/>
          <a:p>
            <a:pPr>
              <a:spcBef>
                <a:spcPct val="50000"/>
              </a:spcBef>
            </a:pPr>
            <a:r>
              <a:rPr lang="tr-TR" sz="2100" b="1" dirty="0" smtClean="0">
                <a:latin typeface="Times New Roman" pitchFamily="18" charset="0"/>
                <a:cs typeface="Times New Roman" pitchFamily="18" charset="0"/>
              </a:rPr>
              <a:t>DI</a:t>
            </a:r>
            <a:r>
              <a:rPr lang="tr-TR" sz="2100" dirty="0" smtClean="0">
                <a:latin typeface="Times New Roman" pitchFamily="18" charset="0"/>
                <a:cs typeface="Times New Roman" pitchFamily="18" charset="0"/>
              </a:rPr>
              <a:t> = </a:t>
            </a:r>
            <a:r>
              <a:rPr lang="tr-TR" sz="2100" dirty="0" smtClean="0">
                <a:latin typeface="Times New Roman" pitchFamily="18" charset="0"/>
                <a:cs typeface="Times New Roman" pitchFamily="18" charset="0"/>
                <a:sym typeface="Symbol" pitchFamily="18" charset="2"/>
              </a:rPr>
              <a:t></a:t>
            </a:r>
            <a:r>
              <a:rPr lang="tr-TR" sz="2100" baseline="-25000" dirty="0" smtClean="0">
                <a:latin typeface="Times New Roman" pitchFamily="18" charset="0"/>
                <a:cs typeface="Times New Roman" pitchFamily="18" charset="0"/>
                <a:sym typeface="Symbol" pitchFamily="18" charset="2"/>
              </a:rPr>
              <a:t>i=1.. 14</a:t>
            </a:r>
            <a:r>
              <a:rPr lang="tr-TR" sz="2100" dirty="0" smtClean="0">
                <a:latin typeface="Times New Roman" pitchFamily="18" charset="0"/>
                <a:cs typeface="Times New Roman" pitchFamily="18" charset="0"/>
                <a:sym typeface="Symbol" pitchFamily="18" charset="2"/>
              </a:rPr>
              <a:t> Cevap</a:t>
            </a:r>
            <a:r>
              <a:rPr lang="tr-TR" sz="2100" baseline="-25000" dirty="0" smtClean="0">
                <a:latin typeface="Times New Roman" pitchFamily="18" charset="0"/>
                <a:cs typeface="Times New Roman" pitchFamily="18" charset="0"/>
                <a:sym typeface="Symbol" pitchFamily="18" charset="2"/>
              </a:rPr>
              <a:t>i</a:t>
            </a:r>
            <a:endParaRPr lang="en-US" sz="2100" baseline="-25000" dirty="0">
              <a:latin typeface="Times New Roman" pitchFamily="18" charset="0"/>
              <a:cs typeface="Times New Roman" pitchFamily="18" charset="0"/>
            </a:endParaRPr>
          </a:p>
        </p:txBody>
      </p:sp>
      <p:sp>
        <p:nvSpPr>
          <p:cNvPr id="11" name="10 Dikdörtgen"/>
          <p:cNvSpPr/>
          <p:nvPr/>
        </p:nvSpPr>
        <p:spPr>
          <a:xfrm>
            <a:off x="813878" y="6072206"/>
            <a:ext cx="2661434" cy="461665"/>
          </a:xfrm>
          <a:prstGeom prst="rect">
            <a:avLst/>
          </a:prstGeom>
        </p:spPr>
        <p:txBody>
          <a:bodyPr wrap="square">
            <a:spAutoFit/>
          </a:bodyPr>
          <a:lstStyle/>
          <a:p>
            <a:r>
              <a:rPr lang="tr-TR" sz="1200" b="1" dirty="0" smtClean="0">
                <a:latin typeface="Times New Roman" pitchFamily="18" charset="0"/>
                <a:cs typeface="Times New Roman" pitchFamily="18" charset="0"/>
              </a:rPr>
              <a:t>TCF: </a:t>
            </a:r>
            <a:r>
              <a:rPr lang="tr-TR" sz="1200" dirty="0" err="1" smtClean="0">
                <a:latin typeface="Times New Roman" pitchFamily="18" charset="0"/>
                <a:cs typeface="Times New Roman" pitchFamily="18" charset="0"/>
              </a:rPr>
              <a:t>Technical</a:t>
            </a:r>
            <a:r>
              <a:rPr lang="tr-TR" sz="1200" dirty="0" smtClean="0">
                <a:latin typeface="Times New Roman" pitchFamily="18" charset="0"/>
                <a:cs typeface="Times New Roman" pitchFamily="18" charset="0"/>
              </a:rPr>
              <a:t> </a:t>
            </a:r>
            <a:r>
              <a:rPr lang="tr-TR" sz="1200" dirty="0" err="1" smtClean="0">
                <a:latin typeface="Times New Roman" pitchFamily="18" charset="0"/>
                <a:cs typeface="Times New Roman" pitchFamily="18" charset="0"/>
              </a:rPr>
              <a:t>Complexity</a:t>
            </a:r>
            <a:r>
              <a:rPr lang="tr-TR" sz="1200" dirty="0" smtClean="0">
                <a:latin typeface="Times New Roman" pitchFamily="18" charset="0"/>
                <a:cs typeface="Times New Roman" pitchFamily="18" charset="0"/>
              </a:rPr>
              <a:t> </a:t>
            </a:r>
            <a:r>
              <a:rPr lang="tr-TR" sz="1200" dirty="0" err="1" smtClean="0">
                <a:latin typeface="Times New Roman" pitchFamily="18" charset="0"/>
                <a:cs typeface="Times New Roman" pitchFamily="18" charset="0"/>
              </a:rPr>
              <a:t>Factors</a:t>
            </a:r>
            <a:endParaRPr lang="tr-TR" sz="1200" dirty="0" smtClean="0">
              <a:latin typeface="Times New Roman" pitchFamily="18" charset="0"/>
              <a:cs typeface="Times New Roman" pitchFamily="18" charset="0"/>
            </a:endParaRPr>
          </a:p>
          <a:p>
            <a:r>
              <a:rPr lang="tr-TR" sz="1200" b="1" dirty="0" smtClean="0">
                <a:latin typeface="Times New Roman" pitchFamily="18" charset="0"/>
                <a:cs typeface="Times New Roman" pitchFamily="18" charset="0"/>
              </a:rPr>
              <a:t>DI: </a:t>
            </a:r>
            <a:r>
              <a:rPr lang="tr-TR" sz="1200" dirty="0" smtClean="0">
                <a:latin typeface="Times New Roman" pitchFamily="18" charset="0"/>
                <a:cs typeface="Times New Roman" pitchFamily="18" charset="0"/>
              </a:rPr>
              <a:t>Total </a:t>
            </a:r>
            <a:r>
              <a:rPr lang="tr-TR" sz="1200" dirty="0" err="1" smtClean="0">
                <a:latin typeface="Times New Roman" pitchFamily="18" charset="0"/>
                <a:cs typeface="Times New Roman" pitchFamily="18" charset="0"/>
              </a:rPr>
              <a:t>Degree</a:t>
            </a:r>
            <a:r>
              <a:rPr lang="tr-TR" sz="1200" dirty="0" smtClean="0">
                <a:latin typeface="Times New Roman" pitchFamily="18" charset="0"/>
                <a:cs typeface="Times New Roman" pitchFamily="18" charset="0"/>
              </a:rPr>
              <a:t> of </a:t>
            </a:r>
            <a:r>
              <a:rPr lang="tr-TR" sz="1200" dirty="0" err="1" smtClean="0">
                <a:latin typeface="Times New Roman" pitchFamily="18" charset="0"/>
                <a:cs typeface="Times New Roman" pitchFamily="18" charset="0"/>
              </a:rPr>
              <a:t>Influence</a:t>
            </a:r>
            <a:endParaRPr lang="tr-TR" sz="1200" dirty="0">
              <a:latin typeface="Times New Roman" pitchFamily="18" charset="0"/>
              <a:cs typeface="Times New Roman" pitchFamily="18" charset="0"/>
            </a:endParaRPr>
          </a:p>
        </p:txBody>
      </p:sp>
      <p:sp>
        <p:nvSpPr>
          <p:cNvPr id="12" name="11 Dikdörtgen"/>
          <p:cNvSpPr/>
          <p:nvPr/>
        </p:nvSpPr>
        <p:spPr>
          <a:xfrm>
            <a:off x="785974" y="5512765"/>
            <a:ext cx="2928958" cy="415498"/>
          </a:xfrm>
          <a:prstGeom prst="rect">
            <a:avLst/>
          </a:prstGeom>
        </p:spPr>
        <p:txBody>
          <a:bodyPr wrap="square">
            <a:spAutoFit/>
          </a:bodyPr>
          <a:lstStyle/>
          <a:p>
            <a:pPr>
              <a:spcBef>
                <a:spcPct val="50000"/>
              </a:spcBef>
            </a:pPr>
            <a:r>
              <a:rPr lang="tr-TR" sz="2100" b="1" dirty="0" smtClean="0">
                <a:latin typeface="Times New Roman" pitchFamily="18" charset="0"/>
                <a:cs typeface="Times New Roman" pitchFamily="18" charset="0"/>
              </a:rPr>
              <a:t>TCF</a:t>
            </a:r>
            <a:r>
              <a:rPr lang="tr-TR" sz="2100" dirty="0" smtClean="0">
                <a:latin typeface="Times New Roman" pitchFamily="18" charset="0"/>
                <a:cs typeface="Times New Roman" pitchFamily="18" charset="0"/>
              </a:rPr>
              <a:t> = 0,65 + 0,01 x DI</a:t>
            </a:r>
            <a:endParaRPr lang="en-US" sz="2100" baseline="-25000" dirty="0">
              <a:latin typeface="Times New Roman" pitchFamily="18" charset="0"/>
              <a:cs typeface="Times New Roman" pitchFamily="18" charset="0"/>
            </a:endParaRPr>
          </a:p>
        </p:txBody>
      </p:sp>
      <p:sp>
        <p:nvSpPr>
          <p:cNvPr id="13" name="12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12775" y="228600"/>
            <a:ext cx="8153400" cy="990600"/>
          </a:xfrm>
        </p:spPr>
        <p:txBody>
          <a:bodyPr/>
          <a:lstStyle/>
          <a:p>
            <a:pPr>
              <a:defRPr/>
            </a:pPr>
            <a:r>
              <a:rPr lang="tr-TR" sz="36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İşlev Puanı (</a:t>
            </a:r>
            <a:r>
              <a:rPr lang="tr-TR" sz="3600" i="1" dirty="0" err="1"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Function</a:t>
            </a:r>
            <a:r>
              <a:rPr lang="tr-TR" sz="36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 </a:t>
            </a:r>
            <a:r>
              <a:rPr lang="tr-TR" sz="3600" i="1" dirty="0" err="1"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Points</a:t>
            </a:r>
            <a:r>
              <a:rPr lang="tr-TR" sz="36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              </a:t>
            </a:r>
            <a:r>
              <a:rPr lang="tr-TR" sz="16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(devam…)</a:t>
            </a:r>
            <a:endParaRPr lang="tr-TR" sz="3600" i="1" dirty="0">
              <a:solidFill>
                <a:srgbClr val="380CF4"/>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0483" name="2 İçerik Yer Tutucusu"/>
          <p:cNvSpPr>
            <a:spLocks noGrp="1"/>
          </p:cNvSpPr>
          <p:nvPr>
            <p:ph sz="quarter" idx="1"/>
          </p:nvPr>
        </p:nvSpPr>
        <p:spPr>
          <a:xfrm>
            <a:off x="529650" y="1600200"/>
            <a:ext cx="7971440" cy="2328866"/>
          </a:xfrm>
        </p:spPr>
        <p:txBody>
          <a:bodyPr/>
          <a:lstStyle/>
          <a:p>
            <a:pPr marL="273050" indent="-273050">
              <a:buSzPct val="100000"/>
              <a:buFont typeface="Arial" pitchFamily="34" charset="0"/>
              <a:buChar char="•"/>
            </a:pPr>
            <a:r>
              <a:rPr lang="tr-TR" sz="2100" dirty="0" smtClean="0">
                <a:latin typeface="Times New Roman" pitchFamily="18" charset="0"/>
                <a:cs typeface="Times New Roman" pitchFamily="18" charset="0"/>
              </a:rPr>
              <a:t>İşlev Puanı aşağıdaki formül ile hesaplanır:</a:t>
            </a:r>
          </a:p>
          <a:p>
            <a:pPr marL="593725" lvl="1">
              <a:buSzPct val="100000"/>
              <a:buFont typeface="Times New Roman" pitchFamily="18" charset="0"/>
              <a:buChar char="-"/>
            </a:pPr>
            <a:r>
              <a:rPr lang="tr-TR" sz="2100" dirty="0" smtClean="0">
                <a:latin typeface="Times New Roman" pitchFamily="18" charset="0"/>
                <a:cs typeface="Times New Roman" pitchFamily="18" charset="0"/>
              </a:rPr>
              <a:t>FP = UFP x TCF</a:t>
            </a:r>
          </a:p>
          <a:p>
            <a:pPr marL="593725" lvl="1">
              <a:buSzPct val="100000"/>
              <a:buNone/>
            </a:pPr>
            <a:endParaRPr lang="tr-TR" sz="800" dirty="0" smtClean="0">
              <a:latin typeface="Times New Roman" pitchFamily="18" charset="0"/>
              <a:cs typeface="Times New Roman" pitchFamily="18" charset="0"/>
            </a:endParaRPr>
          </a:p>
          <a:p>
            <a:pPr marL="273050" algn="just">
              <a:buSzPct val="100000"/>
              <a:buFont typeface="Arial" pitchFamily="34" charset="0"/>
              <a:buChar char="•"/>
            </a:pPr>
            <a:r>
              <a:rPr lang="tr-TR" sz="2100" dirty="0" smtClean="0">
                <a:latin typeface="Times New Roman" pitchFamily="18" charset="0"/>
                <a:cs typeface="Times New Roman" pitchFamily="18" charset="0"/>
              </a:rPr>
              <a:t>İşlev Puanı’nı, Satır Sayısına dönüştürmek için aşağıdaki formülden yararlanılır.</a:t>
            </a:r>
          </a:p>
          <a:p>
            <a:pPr marL="593725" lvl="1">
              <a:buSzPct val="100000"/>
              <a:buFont typeface="Times New Roman" pitchFamily="18" charset="0"/>
              <a:buChar char="-"/>
            </a:pPr>
            <a:r>
              <a:rPr lang="tr-TR" sz="2000" dirty="0" smtClean="0">
                <a:latin typeface="Times New Roman" pitchFamily="18" charset="0"/>
                <a:cs typeface="Times New Roman" pitchFamily="18" charset="0"/>
              </a:rPr>
              <a:t>LOC = İşlev Puanı x  Programlama Dili LOC Katsayısı</a:t>
            </a:r>
            <a:endParaRPr lang="en-US" sz="2000" dirty="0" smtClean="0">
              <a:latin typeface="Times New Roman" pitchFamily="18" charset="0"/>
              <a:cs typeface="Times New Roman" pitchFamily="18" charset="0"/>
            </a:endParaRPr>
          </a:p>
          <a:p>
            <a:pPr marL="593725" lvl="1">
              <a:buSzPct val="100000"/>
              <a:buFont typeface="Arial" pitchFamily="34" charset="0"/>
              <a:buChar char="•"/>
            </a:pPr>
            <a:endParaRPr lang="en-US" sz="2100" dirty="0" smtClean="0">
              <a:latin typeface="Times New Roman" pitchFamily="18" charset="0"/>
              <a:cs typeface="Times New Roman" pitchFamily="18" charset="0"/>
            </a:endParaRPr>
          </a:p>
          <a:p>
            <a:pPr marL="0" indent="0" algn="just">
              <a:buSzPct val="100000"/>
              <a:buNone/>
            </a:pPr>
            <a:endParaRPr lang="tr-TR" sz="2000" dirty="0" smtClean="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normAutofit fontScale="85000" lnSpcReduction="20000"/>
          </a:bodyPr>
          <a:lstStyle/>
          <a:p>
            <a:pPr>
              <a:defRPr/>
            </a:pPr>
            <a:fld id="{E067158C-B194-4568-A0DB-7C4B8C2DE7EE}" type="slidenum">
              <a:rPr lang="tr-TR" smtClean="0"/>
              <a:pPr>
                <a:defRPr/>
              </a:pPr>
              <a:t>19</a:t>
            </a:fld>
            <a:endParaRPr lang="tr-TR"/>
          </a:p>
        </p:txBody>
      </p:sp>
      <p:graphicFrame>
        <p:nvGraphicFramePr>
          <p:cNvPr id="13" name="Group 8"/>
          <p:cNvGraphicFramePr>
            <a:graphicFrameLocks/>
          </p:cNvGraphicFramePr>
          <p:nvPr/>
        </p:nvGraphicFramePr>
        <p:xfrm>
          <a:off x="3143240" y="4155067"/>
          <a:ext cx="2857520" cy="2146972"/>
        </p:xfrm>
        <a:graphic>
          <a:graphicData uri="http://schemas.openxmlformats.org/drawingml/2006/table">
            <a:tbl>
              <a:tblPr>
                <a:tableStyleId>{775DCB02-9BB8-47FD-8907-85C794F793BA}</a:tableStyleId>
              </a:tblPr>
              <a:tblGrid>
                <a:gridCol w="1928826"/>
                <a:gridCol w="928694"/>
              </a:tblGrid>
              <a:tr h="31148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400" b="1" u="none" strike="noStrike" cap="none" normalizeH="0" baseline="0" dirty="0" smtClean="0">
                          <a:ln>
                            <a:noFill/>
                          </a:ln>
                          <a:effectLst/>
                          <a:latin typeface="Times New Roman" pitchFamily="18" charset="0"/>
                          <a:cs typeface="Times New Roman" pitchFamily="18" charset="0"/>
                        </a:rPr>
                        <a:t>Programlama Dili</a:t>
                      </a:r>
                      <a:endParaRPr kumimoji="0" lang="en-US" sz="14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400" b="1" u="none" strike="noStrike" cap="none" normalizeH="0" baseline="0" dirty="0" smtClean="0">
                          <a:ln>
                            <a:noFill/>
                          </a:ln>
                          <a:effectLst/>
                          <a:latin typeface="Times New Roman" pitchFamily="18" charset="0"/>
                          <a:cs typeface="Times New Roman" pitchFamily="18" charset="0"/>
                        </a:rPr>
                        <a:t>LOC/FP</a:t>
                      </a:r>
                      <a:endParaRPr kumimoji="0" lang="en-US" sz="1400" b="1"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r>
              <a:tr h="31148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400" u="none" strike="noStrike" cap="none" normalizeH="0" baseline="0" dirty="0" smtClean="0">
                          <a:ln>
                            <a:noFill/>
                          </a:ln>
                          <a:effectLst/>
                          <a:latin typeface="Times New Roman" pitchFamily="18" charset="0"/>
                          <a:cs typeface="Times New Roman" pitchFamily="18" charset="0"/>
                        </a:rPr>
                        <a:t>C ++</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400" u="none" strike="noStrike" cap="none" normalizeH="0" baseline="0" smtClean="0">
                          <a:ln>
                            <a:noFill/>
                          </a:ln>
                          <a:effectLst/>
                          <a:latin typeface="Times New Roman" pitchFamily="18" charset="0"/>
                          <a:cs typeface="Times New Roman" pitchFamily="18" charset="0"/>
                        </a:rPr>
                        <a:t>53</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horzOverflow="overflow"/>
                </a:tc>
              </a:tr>
              <a:tr h="28575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400" u="none" strike="noStrike" cap="none" normalizeH="0" baseline="0" dirty="0" smtClean="0">
                          <a:ln>
                            <a:noFill/>
                          </a:ln>
                          <a:effectLst/>
                          <a:latin typeface="Times New Roman" pitchFamily="18" charset="0"/>
                          <a:cs typeface="Times New Roman" pitchFamily="18" charset="0"/>
                        </a:rPr>
                        <a:t>COBOL</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400" u="none" strike="noStrike" cap="none" normalizeH="0" baseline="0" dirty="0" smtClean="0">
                          <a:ln>
                            <a:noFill/>
                          </a:ln>
                          <a:effectLst/>
                          <a:latin typeface="Times New Roman" pitchFamily="18" charset="0"/>
                          <a:cs typeface="Times New Roman" pitchFamily="18" charset="0"/>
                        </a:rPr>
                        <a:t>107</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r>
              <a:tr h="26670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400" u="none" strike="noStrike" cap="none" normalizeH="0" baseline="0" dirty="0" smtClean="0">
                          <a:ln>
                            <a:noFill/>
                          </a:ln>
                          <a:effectLst/>
                          <a:latin typeface="Times New Roman" pitchFamily="18" charset="0"/>
                          <a:cs typeface="Times New Roman" pitchFamily="18" charset="0"/>
                        </a:rPr>
                        <a:t>DELPHI 5</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400" u="none" strike="noStrike" cap="none" normalizeH="0" baseline="0" dirty="0" smtClean="0">
                          <a:ln>
                            <a:noFill/>
                          </a:ln>
                          <a:effectLst/>
                          <a:latin typeface="Times New Roman" pitchFamily="18" charset="0"/>
                          <a:cs typeface="Times New Roman" pitchFamily="18" charset="0"/>
                        </a:rPr>
                        <a:t>18</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r>
              <a:tr h="24765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400" u="none" strike="noStrike" cap="none" normalizeH="0" baseline="0" dirty="0" smtClean="0">
                          <a:ln>
                            <a:noFill/>
                          </a:ln>
                          <a:effectLst/>
                          <a:latin typeface="Times New Roman" pitchFamily="18" charset="0"/>
                          <a:cs typeface="Times New Roman" pitchFamily="18" charset="0"/>
                        </a:rPr>
                        <a:t>JAVA 2</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400" u="none" strike="noStrike" cap="none" normalizeH="0" baseline="0" dirty="0" smtClean="0">
                          <a:ln>
                            <a:noFill/>
                          </a:ln>
                          <a:effectLst/>
                          <a:latin typeface="Times New Roman" pitchFamily="18" charset="0"/>
                          <a:cs typeface="Times New Roman" pitchFamily="18" charset="0"/>
                        </a:rPr>
                        <a:t>46</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r>
              <a:tr h="3000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400" u="none" strike="noStrike" cap="none" normalizeH="0" baseline="0" dirty="0" smtClean="0">
                          <a:ln>
                            <a:noFill/>
                          </a:ln>
                          <a:effectLst/>
                          <a:latin typeface="Times New Roman" pitchFamily="18" charset="0"/>
                          <a:cs typeface="Times New Roman" pitchFamily="18" charset="0"/>
                        </a:rPr>
                        <a:t>VISUAL BASIC 6</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400" u="none" strike="noStrike" cap="none" normalizeH="0" baseline="0" dirty="0" smtClean="0">
                          <a:ln>
                            <a:noFill/>
                          </a:ln>
                          <a:effectLst/>
                          <a:latin typeface="Times New Roman" pitchFamily="18" charset="0"/>
                          <a:cs typeface="Times New Roman" pitchFamily="18" charset="0"/>
                        </a:rPr>
                        <a:t>24</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r>
              <a:tr h="2600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400" u="none" strike="noStrike" cap="none" normalizeH="0" baseline="0" dirty="0" smtClean="0">
                          <a:ln>
                            <a:noFill/>
                          </a:ln>
                          <a:effectLst/>
                          <a:latin typeface="Times New Roman" pitchFamily="18" charset="0"/>
                          <a:cs typeface="Times New Roman" pitchFamily="18" charset="0"/>
                        </a:rPr>
                        <a:t>SQL</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400" u="none" strike="noStrike" cap="none" normalizeH="0" baseline="0" dirty="0" smtClean="0">
                          <a:ln>
                            <a:noFill/>
                          </a:ln>
                          <a:effectLst/>
                          <a:latin typeface="Times New Roman" pitchFamily="18" charset="0"/>
                          <a:cs typeface="Times New Roman" pitchFamily="18" charset="0"/>
                        </a:rPr>
                        <a:t>13</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horzOverflow="overflow"/>
                </a:tc>
              </a:tr>
            </a:tbl>
          </a:graphicData>
        </a:graphic>
      </p:graphicFrame>
      <p:sp>
        <p:nvSpPr>
          <p:cNvPr id="6" name="5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12648" y="228600"/>
            <a:ext cx="8031318" cy="990600"/>
          </a:xfrm>
        </p:spPr>
        <p:txBody>
          <a:bodyPr>
            <a:normAutofit/>
          </a:bodyPr>
          <a:lstStyle/>
          <a:p>
            <a:pPr algn="ctr"/>
            <a:r>
              <a:rPr lang="tr-TR" sz="3600" b="1" dirty="0" smtClean="0">
                <a:solidFill>
                  <a:schemeClr val="accent1">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4. BÖLÜM</a:t>
            </a:r>
            <a:endParaRPr lang="tr-TR" sz="3600" b="1" dirty="0">
              <a:solidFill>
                <a:schemeClr val="accent1">
                  <a:lumMod val="50000"/>
                </a:schemeClr>
              </a:solidFill>
              <a:effectLst>
                <a:outerShdw blurRad="38100" dist="38100" dir="2700000" algn="tl">
                  <a:srgbClr val="000000">
                    <a:alpha val="43137"/>
                  </a:srgbClr>
                </a:outerShdw>
              </a:effectLst>
            </a:endParaRPr>
          </a:p>
        </p:txBody>
      </p:sp>
      <p:sp>
        <p:nvSpPr>
          <p:cNvPr id="4" name="2 İçerik Yer Tutucusu"/>
          <p:cNvSpPr>
            <a:spLocks noGrp="1"/>
          </p:cNvSpPr>
          <p:nvPr>
            <p:ph sz="quarter" idx="1"/>
          </p:nvPr>
        </p:nvSpPr>
        <p:spPr>
          <a:xfrm>
            <a:off x="571472" y="2996952"/>
            <a:ext cx="8081962" cy="1224136"/>
          </a:xfrm>
        </p:spPr>
        <p:txBody>
          <a:bodyPr>
            <a:noAutofit/>
          </a:bodyPr>
          <a:lstStyle/>
          <a:p>
            <a:pPr marL="0" indent="0" algn="ctr">
              <a:buNone/>
            </a:pPr>
            <a:r>
              <a:rPr lang="tr-TR" sz="3400" b="1" dirty="0" smtClean="0">
                <a:solidFill>
                  <a:schemeClr val="accent4">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YAZILIM BÜYÜKLÜK </a:t>
            </a:r>
          </a:p>
          <a:p>
            <a:pPr marL="0" indent="0" algn="ctr">
              <a:buNone/>
            </a:pPr>
            <a:r>
              <a:rPr lang="tr-TR" sz="3400" b="1" dirty="0" smtClean="0">
                <a:solidFill>
                  <a:schemeClr val="accent4">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ve EMEK KESTİRİMİ</a:t>
            </a:r>
            <a:endParaRPr lang="tr-TR" sz="3400" b="1" dirty="0">
              <a:solidFill>
                <a:schemeClr val="accent4">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6 Altbilgi Yer Tutucusu"/>
          <p:cNvSpPr>
            <a:spLocks noGrp="1"/>
          </p:cNvSpPr>
          <p:nvPr>
            <p:ph type="ftr" sz="quarter" idx="11"/>
          </p:nvPr>
        </p:nvSpPr>
        <p:spPr/>
        <p:txBody>
          <a:bodyPr/>
          <a:lstStyle/>
          <a:p>
            <a:r>
              <a:rPr lang="tr-TR" dirty="0" smtClean="0">
                <a:latin typeface="Times New Roman" pitchFamily="18" charset="0"/>
                <a:cs typeface="Times New Roman" pitchFamily="18" charset="0"/>
              </a:rPr>
              <a:t>YZM 403 - Yazılım Proje Yönetimi</a:t>
            </a:r>
            <a:endParaRPr lang="tr-TR" dirty="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2</a:t>
            </a:fld>
            <a:endParaRPr lang="tr-T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12775" y="228600"/>
            <a:ext cx="8153400" cy="990600"/>
          </a:xfrm>
        </p:spPr>
        <p:txBody>
          <a:bodyPr>
            <a:normAutofit/>
          </a:bodyPr>
          <a:lstStyle/>
          <a:p>
            <a:pPr>
              <a:defRPr/>
            </a:pPr>
            <a:r>
              <a:rPr lang="tr-TR" sz="34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İşlev Puanı (</a:t>
            </a:r>
            <a:r>
              <a:rPr lang="tr-TR" sz="3400" i="1" dirty="0" err="1"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Function</a:t>
            </a:r>
            <a:r>
              <a:rPr lang="tr-TR" sz="34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 </a:t>
            </a:r>
            <a:r>
              <a:rPr lang="tr-TR" sz="3400" i="1" dirty="0" err="1"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Points</a:t>
            </a:r>
            <a:r>
              <a:rPr lang="tr-TR" sz="34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 – Örnek Proje</a:t>
            </a:r>
            <a:endParaRPr lang="tr-TR" sz="3400" i="1" dirty="0">
              <a:solidFill>
                <a:srgbClr val="380CF4"/>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0483" name="2 İçerik Yer Tutucusu"/>
          <p:cNvSpPr>
            <a:spLocks noGrp="1"/>
          </p:cNvSpPr>
          <p:nvPr>
            <p:ph sz="quarter" idx="1"/>
          </p:nvPr>
        </p:nvSpPr>
        <p:spPr>
          <a:xfrm>
            <a:off x="500034" y="1600200"/>
            <a:ext cx="8143932" cy="5114948"/>
          </a:xfrm>
        </p:spPr>
        <p:txBody>
          <a:bodyPr>
            <a:normAutofit fontScale="47500" lnSpcReduction="20000"/>
          </a:bodyPr>
          <a:lstStyle/>
          <a:p>
            <a:pPr marL="273050" indent="-273050" algn="just">
              <a:lnSpc>
                <a:spcPct val="90000"/>
              </a:lnSpc>
              <a:buSzPct val="100000"/>
              <a:buFontTx/>
              <a:buAutoNum type="arabicPeriod"/>
            </a:pPr>
            <a:r>
              <a:rPr lang="tr-TR" sz="3200" dirty="0" smtClean="0"/>
              <a:t>Kan tahlili yapan bir laboratuarın aynı şehir içerisinde 5 şubesi vardır. Her şubede yaklaşık 10 adet veri giriş operatörü bulunmaktadır.</a:t>
            </a:r>
          </a:p>
          <a:p>
            <a:pPr marL="273050" indent="-273050" algn="just">
              <a:lnSpc>
                <a:spcPct val="90000"/>
              </a:lnSpc>
              <a:buSzPct val="100000"/>
              <a:buFontTx/>
              <a:buAutoNum type="arabicPeriod"/>
            </a:pPr>
            <a:r>
              <a:rPr lang="tr-TR" sz="3200" dirty="0" smtClean="0"/>
              <a:t>Sistem laboratuardaki tahlillerin fiyatlarını tutacaktır.</a:t>
            </a:r>
          </a:p>
          <a:p>
            <a:pPr marL="273050" indent="-273050" algn="just">
              <a:lnSpc>
                <a:spcPct val="90000"/>
              </a:lnSpc>
              <a:buSzPct val="100000"/>
              <a:buFontTx/>
              <a:buAutoNum type="arabicPeriod"/>
            </a:pPr>
            <a:r>
              <a:rPr lang="tr-TR" sz="3200" dirty="0" smtClean="0"/>
              <a:t>Hasta bilgileri kaydedilecektir. </a:t>
            </a:r>
          </a:p>
          <a:p>
            <a:pPr marL="273050" indent="-273050" algn="just">
              <a:lnSpc>
                <a:spcPct val="90000"/>
              </a:lnSpc>
              <a:buSzPct val="100000"/>
              <a:buFontTx/>
              <a:buAutoNum type="arabicPeriod"/>
            </a:pPr>
            <a:r>
              <a:rPr lang="tr-TR" sz="3200" dirty="0" smtClean="0"/>
              <a:t>Yeni tahliller eklenebilecek, güncelleme yapılabilecektir.</a:t>
            </a:r>
          </a:p>
          <a:p>
            <a:pPr marL="273050" indent="-273050" algn="just">
              <a:lnSpc>
                <a:spcPct val="90000"/>
              </a:lnSpc>
              <a:buSzPct val="100000"/>
              <a:buFontTx/>
              <a:buAutoNum type="arabicPeriod"/>
            </a:pPr>
            <a:r>
              <a:rPr lang="tr-TR" sz="3200" dirty="0" smtClean="0"/>
              <a:t>Tahlil sonuçları laboratuar yetkilisi tarafından onaylandıktan sonra görüntülenebilecektir.</a:t>
            </a:r>
          </a:p>
          <a:p>
            <a:pPr marL="273050" indent="-273050" algn="just">
              <a:lnSpc>
                <a:spcPct val="90000"/>
              </a:lnSpc>
              <a:buSzPct val="100000"/>
              <a:buFontTx/>
              <a:buAutoNum type="arabicPeriod"/>
            </a:pPr>
            <a:r>
              <a:rPr lang="tr-TR" sz="3200" dirty="0" smtClean="0"/>
              <a:t>İstenen laboratuar tahlillerinin tutarı hesaplanacak ve  faturası basılacaktır.</a:t>
            </a:r>
          </a:p>
          <a:p>
            <a:pPr marL="273050" indent="-273050" algn="just">
              <a:lnSpc>
                <a:spcPct val="90000"/>
              </a:lnSpc>
              <a:buSzPct val="100000"/>
              <a:buFontTx/>
              <a:buAutoNum type="arabicPeriod"/>
            </a:pPr>
            <a:r>
              <a:rPr lang="tr-TR" sz="3200" dirty="0" smtClean="0"/>
              <a:t>Sonuç raporları basılacaktır. Eğer müşterinin daha önceki kayıtları varsa rapor önceki sonuçları da içerecektir.</a:t>
            </a:r>
          </a:p>
          <a:p>
            <a:pPr marL="273050" indent="-273050" algn="just">
              <a:lnSpc>
                <a:spcPct val="90000"/>
              </a:lnSpc>
              <a:buSzPct val="100000"/>
              <a:buFontTx/>
              <a:buAutoNum type="arabicPeriod"/>
            </a:pPr>
            <a:r>
              <a:rPr lang="tr-TR" sz="3200" dirty="0" smtClean="0"/>
              <a:t>Müşteriler sisteme web üzerinden verilecek şifrelerle  bağlanarak tahlil no ile sonuçlarını öğrenebileceklerdir. </a:t>
            </a:r>
          </a:p>
          <a:p>
            <a:pPr marL="273050" indent="-273050" algn="just">
              <a:lnSpc>
                <a:spcPct val="90000"/>
              </a:lnSpc>
              <a:buSzPct val="100000"/>
              <a:buFontTx/>
              <a:buAutoNum type="arabicPeriod"/>
            </a:pPr>
            <a:r>
              <a:rPr lang="tr-TR" sz="3200" dirty="0" smtClean="0"/>
              <a:t>Sistemin kan analiz cihazıyla arayüzü olacak, sonuçlar direkt olarak cihazdan sisteme aktarılacaktır.</a:t>
            </a:r>
          </a:p>
          <a:p>
            <a:pPr marL="273050" indent="-273050" algn="just">
              <a:lnSpc>
                <a:spcPct val="90000"/>
              </a:lnSpc>
              <a:buSzPct val="100000"/>
              <a:buFontTx/>
              <a:buAutoNum type="arabicPeriod"/>
            </a:pPr>
            <a:r>
              <a:rPr lang="tr-TR" sz="3200" dirty="0" smtClean="0"/>
              <a:t>Sistem malzeme yönetimi yapacak, malzeme stok bilgilerini tutacaktır. Her laboratuar ana depodan haftalık malzeme isteği yapacaktır.  Laboratuarlardan birinde ana malzeme deposu yer alacak, depoya girişler  ve  birimlere çıkışlar kaydedilecektir. Her malzeme için kritik stok seviyesinin altına düşen  malzemeler için sistem uyarı verecek ve rapor yayınlayacaktır. Birim bazında aylık malzeme raporu yayınlanacaktır.</a:t>
            </a:r>
          </a:p>
          <a:p>
            <a:pPr marL="273050" indent="-273050" algn="just">
              <a:lnSpc>
                <a:spcPct val="90000"/>
              </a:lnSpc>
              <a:buSzPct val="100000"/>
              <a:buFontTx/>
              <a:buAutoNum type="arabicPeriod"/>
            </a:pPr>
            <a:r>
              <a:rPr lang="tr-TR" sz="3200" dirty="0" smtClean="0"/>
              <a:t>Laboratuarın ana sunucusu şubelerden birinde yer alacak ve herhangi bir arıza olduğunda sistem diğer şubedeki yedek sunucuya  bağlanacak ve oradan işleme kesintisiz devam edecektir. İletişim altyapısında </a:t>
            </a:r>
            <a:r>
              <a:rPr lang="tr-TR" sz="3200" dirty="0" err="1" smtClean="0"/>
              <a:t>leased</a:t>
            </a:r>
            <a:r>
              <a:rPr lang="tr-TR" sz="3200" dirty="0" smtClean="0"/>
              <a:t> </a:t>
            </a:r>
            <a:r>
              <a:rPr lang="tr-TR" sz="3200" dirty="0" err="1" smtClean="0"/>
              <a:t>line</a:t>
            </a:r>
            <a:r>
              <a:rPr lang="tr-TR" sz="3200" dirty="0" smtClean="0"/>
              <a:t> kullanılacaktır.</a:t>
            </a:r>
          </a:p>
          <a:p>
            <a:pPr marL="273050" indent="-273050" algn="just">
              <a:lnSpc>
                <a:spcPct val="90000"/>
              </a:lnSpc>
              <a:buSzPct val="100000"/>
              <a:buFontTx/>
              <a:buAutoNum type="arabicPeriod"/>
            </a:pPr>
            <a:r>
              <a:rPr lang="tr-TR" sz="3200" dirty="0" smtClean="0"/>
              <a:t>Sistemi geliştirecek ekip, Java konusunda ve analiz konularında orta deneyimdedir.  İşlevsellik konusunda çok fazla deneyimi yoktur.  Bir kaç benzer yönetim bilgi sistemi geliştirmiştir. CASE aracı kullanılacaktır.</a:t>
            </a:r>
            <a:endParaRPr lang="en-US" sz="3200" dirty="0" smtClean="0"/>
          </a:p>
          <a:p>
            <a:pPr marL="593725" lvl="1">
              <a:buSzPct val="100000"/>
              <a:buNone/>
            </a:pPr>
            <a:endParaRPr lang="en-US" sz="2100" dirty="0" smtClean="0">
              <a:latin typeface="Times New Roman" pitchFamily="18" charset="0"/>
              <a:cs typeface="Times New Roman" pitchFamily="18" charset="0"/>
            </a:endParaRPr>
          </a:p>
          <a:p>
            <a:pPr marL="0" indent="0" algn="just">
              <a:buSzPct val="100000"/>
              <a:buNone/>
            </a:pPr>
            <a:endParaRPr lang="tr-TR" sz="2000" dirty="0" smtClean="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normAutofit fontScale="85000" lnSpcReduction="20000"/>
          </a:bodyPr>
          <a:lstStyle/>
          <a:p>
            <a:pPr>
              <a:defRPr/>
            </a:pPr>
            <a:fld id="{E067158C-B194-4568-A0DB-7C4B8C2DE7EE}" type="slidenum">
              <a:rPr lang="tr-TR" smtClean="0"/>
              <a:pPr>
                <a:defRPr/>
              </a:pPr>
              <a:t>20</a:t>
            </a:fld>
            <a:endParaRPr lang="tr-TR"/>
          </a:p>
        </p:txBody>
      </p:sp>
      <p:sp>
        <p:nvSpPr>
          <p:cNvPr id="5" name="4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12775" y="228600"/>
            <a:ext cx="8153400" cy="990600"/>
          </a:xfrm>
        </p:spPr>
        <p:txBody>
          <a:bodyPr>
            <a:normAutofit/>
          </a:bodyPr>
          <a:lstStyle/>
          <a:p>
            <a:pPr lvl="1" algn="l" rtl="0">
              <a:spcBef>
                <a:spcPct val="0"/>
              </a:spcBef>
              <a:defRPr/>
            </a:pPr>
            <a:r>
              <a:rPr lang="tr-TR" sz="34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Örnek Proje – Üst </a:t>
            </a:r>
            <a:r>
              <a:rPr lang="tr-TR" sz="3400" i="1" dirty="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Düzey Sistem Mimarisi</a:t>
            </a:r>
          </a:p>
        </p:txBody>
      </p:sp>
      <p:sp>
        <p:nvSpPr>
          <p:cNvPr id="4" name="3 Slayt Numarası Yer Tutucusu"/>
          <p:cNvSpPr>
            <a:spLocks noGrp="1"/>
          </p:cNvSpPr>
          <p:nvPr>
            <p:ph type="sldNum" sz="quarter" idx="12"/>
          </p:nvPr>
        </p:nvSpPr>
        <p:spPr/>
        <p:txBody>
          <a:bodyPr>
            <a:normAutofit fontScale="85000" lnSpcReduction="20000"/>
          </a:bodyPr>
          <a:lstStyle/>
          <a:p>
            <a:pPr>
              <a:defRPr/>
            </a:pPr>
            <a:fld id="{E067158C-B194-4568-A0DB-7C4B8C2DE7EE}" type="slidenum">
              <a:rPr lang="tr-TR" smtClean="0"/>
              <a:pPr>
                <a:defRPr/>
              </a:pPr>
              <a:t>21</a:t>
            </a:fld>
            <a:endParaRPr lang="tr-TR"/>
          </a:p>
        </p:txBody>
      </p:sp>
      <p:pic>
        <p:nvPicPr>
          <p:cNvPr id="5" name="Picture 27" descr="5500ultra"/>
          <p:cNvPicPr>
            <a:picLocks noChangeAspect="1" noChangeArrowheads="1"/>
          </p:cNvPicPr>
          <p:nvPr/>
        </p:nvPicPr>
        <p:blipFill>
          <a:blip r:embed="rId3" cstate="print"/>
          <a:srcRect/>
          <a:stretch>
            <a:fillRect/>
          </a:stretch>
        </p:blipFill>
        <p:spPr bwMode="auto">
          <a:xfrm>
            <a:off x="7740623" y="5238768"/>
            <a:ext cx="741362" cy="762000"/>
          </a:xfrm>
          <a:prstGeom prst="rect">
            <a:avLst/>
          </a:prstGeom>
          <a:noFill/>
          <a:ln w="9525">
            <a:noFill/>
            <a:miter lim="800000"/>
            <a:headEnd/>
            <a:tailEnd/>
          </a:ln>
        </p:spPr>
      </p:pic>
      <p:pic>
        <p:nvPicPr>
          <p:cNvPr id="6" name="Picture 26" descr="5500ultra"/>
          <p:cNvPicPr>
            <a:picLocks noChangeAspect="1" noChangeArrowheads="1"/>
          </p:cNvPicPr>
          <p:nvPr/>
        </p:nvPicPr>
        <p:blipFill>
          <a:blip r:embed="rId3" cstate="print"/>
          <a:srcRect/>
          <a:stretch>
            <a:fillRect/>
          </a:stretch>
        </p:blipFill>
        <p:spPr bwMode="auto">
          <a:xfrm>
            <a:off x="7762848" y="2638412"/>
            <a:ext cx="741362" cy="762000"/>
          </a:xfrm>
          <a:prstGeom prst="rect">
            <a:avLst/>
          </a:prstGeom>
          <a:noFill/>
          <a:ln w="9525">
            <a:noFill/>
            <a:miter lim="800000"/>
            <a:headEnd/>
            <a:tailEnd/>
          </a:ln>
        </p:spPr>
      </p:pic>
      <p:sp>
        <p:nvSpPr>
          <p:cNvPr id="7" name="Oval 3"/>
          <p:cNvSpPr>
            <a:spLocks noChangeArrowheads="1"/>
          </p:cNvSpPr>
          <p:nvPr/>
        </p:nvSpPr>
        <p:spPr bwMode="auto">
          <a:xfrm>
            <a:off x="3386110" y="1571612"/>
            <a:ext cx="838200" cy="685800"/>
          </a:xfrm>
          <a:prstGeom prst="ellipse">
            <a:avLst/>
          </a:prstGeom>
          <a:solidFill>
            <a:srgbClr val="66FF66"/>
          </a:solidFill>
          <a:ln w="9525">
            <a:solidFill>
              <a:schemeClr val="tx1"/>
            </a:solidFill>
            <a:round/>
            <a:headEnd/>
            <a:tailEnd/>
          </a:ln>
        </p:spPr>
        <p:txBody>
          <a:bodyPr wrap="none" anchor="ctr"/>
          <a:lstStyle/>
          <a:p>
            <a:pPr algn="ctr"/>
            <a:r>
              <a:rPr lang="tr-TR" sz="1600" b="1" dirty="0">
                <a:effectLst>
                  <a:outerShdw blurRad="38100" dist="38100" dir="2700000" algn="tl">
                    <a:srgbClr val="000000">
                      <a:alpha val="43137"/>
                    </a:srgbClr>
                  </a:outerShdw>
                </a:effectLst>
              </a:rPr>
              <a:t>A</a:t>
            </a:r>
            <a:endParaRPr lang="en-US" sz="1600" b="1" dirty="0">
              <a:effectLst>
                <a:outerShdw blurRad="38100" dist="38100" dir="2700000" algn="tl">
                  <a:srgbClr val="000000">
                    <a:alpha val="43137"/>
                  </a:srgbClr>
                </a:outerShdw>
              </a:effectLst>
            </a:endParaRPr>
          </a:p>
        </p:txBody>
      </p:sp>
      <p:sp>
        <p:nvSpPr>
          <p:cNvPr id="8" name="Oval 4"/>
          <p:cNvSpPr>
            <a:spLocks noChangeArrowheads="1"/>
          </p:cNvSpPr>
          <p:nvPr/>
        </p:nvSpPr>
        <p:spPr bwMode="auto">
          <a:xfrm>
            <a:off x="5291110" y="2581262"/>
            <a:ext cx="838200" cy="685800"/>
          </a:xfrm>
          <a:prstGeom prst="ellipse">
            <a:avLst/>
          </a:prstGeom>
          <a:solidFill>
            <a:srgbClr val="66FF66"/>
          </a:solidFill>
          <a:ln w="9525">
            <a:solidFill>
              <a:schemeClr val="tx1"/>
            </a:solidFill>
            <a:round/>
            <a:headEnd/>
            <a:tailEnd/>
          </a:ln>
        </p:spPr>
        <p:txBody>
          <a:bodyPr wrap="none" anchor="ctr"/>
          <a:lstStyle/>
          <a:p>
            <a:pPr algn="ctr"/>
            <a:r>
              <a:rPr lang="tr-TR" sz="1600" b="1">
                <a:effectLst>
                  <a:outerShdw blurRad="38100" dist="38100" dir="2700000" algn="tl">
                    <a:srgbClr val="000000">
                      <a:alpha val="43137"/>
                    </a:srgbClr>
                  </a:outerShdw>
                </a:effectLst>
              </a:rPr>
              <a:t>B</a:t>
            </a:r>
            <a:endParaRPr lang="en-US" sz="1600" b="1">
              <a:effectLst>
                <a:outerShdw blurRad="38100" dist="38100" dir="2700000" algn="tl">
                  <a:srgbClr val="000000">
                    <a:alpha val="43137"/>
                  </a:srgbClr>
                </a:outerShdw>
              </a:effectLst>
            </a:endParaRPr>
          </a:p>
        </p:txBody>
      </p:sp>
      <p:sp>
        <p:nvSpPr>
          <p:cNvPr id="9" name="Oval 5"/>
          <p:cNvSpPr>
            <a:spLocks noChangeArrowheads="1"/>
          </p:cNvSpPr>
          <p:nvPr/>
        </p:nvSpPr>
        <p:spPr bwMode="auto">
          <a:xfrm>
            <a:off x="1633510" y="4619612"/>
            <a:ext cx="838200" cy="685800"/>
          </a:xfrm>
          <a:prstGeom prst="ellipse">
            <a:avLst/>
          </a:prstGeom>
          <a:solidFill>
            <a:srgbClr val="66FF66"/>
          </a:solidFill>
          <a:ln w="9525">
            <a:solidFill>
              <a:schemeClr val="tx1"/>
            </a:solidFill>
            <a:round/>
            <a:headEnd/>
            <a:tailEnd/>
          </a:ln>
        </p:spPr>
        <p:txBody>
          <a:bodyPr wrap="none" anchor="ctr"/>
          <a:lstStyle/>
          <a:p>
            <a:pPr algn="ctr"/>
            <a:r>
              <a:rPr lang="tr-TR" sz="1600" b="1" dirty="0">
                <a:effectLst>
                  <a:outerShdw blurRad="38100" dist="38100" dir="2700000" algn="tl">
                    <a:srgbClr val="000000">
                      <a:alpha val="43137"/>
                    </a:srgbClr>
                  </a:outerShdw>
                </a:effectLst>
              </a:rPr>
              <a:t>D</a:t>
            </a:r>
            <a:endParaRPr lang="en-US" sz="1600" b="1" dirty="0">
              <a:effectLst>
                <a:outerShdw blurRad="38100" dist="38100" dir="2700000" algn="tl">
                  <a:srgbClr val="000000">
                    <a:alpha val="43137"/>
                  </a:srgbClr>
                </a:outerShdw>
              </a:effectLst>
            </a:endParaRPr>
          </a:p>
        </p:txBody>
      </p:sp>
      <p:sp>
        <p:nvSpPr>
          <p:cNvPr id="10" name="Oval 6"/>
          <p:cNvSpPr>
            <a:spLocks noChangeArrowheads="1"/>
          </p:cNvSpPr>
          <p:nvPr/>
        </p:nvSpPr>
        <p:spPr bwMode="auto">
          <a:xfrm>
            <a:off x="5291110" y="5229212"/>
            <a:ext cx="838200" cy="685800"/>
          </a:xfrm>
          <a:prstGeom prst="ellipse">
            <a:avLst/>
          </a:prstGeom>
          <a:solidFill>
            <a:srgbClr val="66FF66"/>
          </a:solidFill>
          <a:ln w="9525">
            <a:solidFill>
              <a:schemeClr val="tx1"/>
            </a:solidFill>
            <a:round/>
            <a:headEnd/>
            <a:tailEnd/>
          </a:ln>
        </p:spPr>
        <p:txBody>
          <a:bodyPr wrap="none" anchor="ctr"/>
          <a:lstStyle/>
          <a:p>
            <a:pPr algn="ctr"/>
            <a:r>
              <a:rPr lang="tr-TR" sz="1600" b="1" dirty="0">
                <a:effectLst>
                  <a:outerShdw blurRad="38100" dist="38100" dir="2700000" algn="tl">
                    <a:srgbClr val="000000">
                      <a:alpha val="43137"/>
                    </a:srgbClr>
                  </a:outerShdw>
                </a:effectLst>
              </a:rPr>
              <a:t>C</a:t>
            </a:r>
            <a:endParaRPr lang="en-US" sz="1600" b="1" dirty="0">
              <a:effectLst>
                <a:outerShdw blurRad="38100" dist="38100" dir="2700000" algn="tl">
                  <a:srgbClr val="000000">
                    <a:alpha val="43137"/>
                  </a:srgbClr>
                </a:outerShdw>
              </a:effectLst>
            </a:endParaRPr>
          </a:p>
        </p:txBody>
      </p:sp>
      <p:sp>
        <p:nvSpPr>
          <p:cNvPr id="11" name="Rectangle 7"/>
          <p:cNvSpPr>
            <a:spLocks noChangeArrowheads="1"/>
          </p:cNvSpPr>
          <p:nvPr/>
        </p:nvSpPr>
        <p:spPr bwMode="auto">
          <a:xfrm>
            <a:off x="6187778" y="5357826"/>
            <a:ext cx="142876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tr-TR" sz="1600" b="1" dirty="0">
                <a:effectLst>
                  <a:outerShdw blurRad="38100" dist="38100" dir="2700000" algn="tl">
                    <a:srgbClr val="000000">
                      <a:alpha val="43137"/>
                    </a:srgbClr>
                  </a:outerShdw>
                </a:effectLst>
              </a:rPr>
              <a:t>Yedek </a:t>
            </a:r>
            <a:r>
              <a:rPr lang="tr-TR" sz="1600" b="1" dirty="0" smtClean="0">
                <a:effectLst>
                  <a:outerShdw blurRad="38100" dist="38100" dir="2700000" algn="tl">
                    <a:srgbClr val="000000">
                      <a:alpha val="43137"/>
                    </a:srgbClr>
                  </a:outerShdw>
                </a:effectLst>
              </a:rPr>
              <a:t>Sunucu</a:t>
            </a:r>
            <a:endParaRPr lang="en-US" sz="1600" b="1" dirty="0">
              <a:effectLst>
                <a:outerShdw blurRad="38100" dist="38100" dir="2700000" algn="tl">
                  <a:srgbClr val="000000">
                    <a:alpha val="43137"/>
                  </a:srgbClr>
                </a:outerShdw>
              </a:effectLst>
            </a:endParaRPr>
          </a:p>
        </p:txBody>
      </p:sp>
      <p:sp>
        <p:nvSpPr>
          <p:cNvPr id="12" name="Rectangle 8"/>
          <p:cNvSpPr>
            <a:spLocks noChangeArrowheads="1"/>
          </p:cNvSpPr>
          <p:nvPr/>
        </p:nvSpPr>
        <p:spPr bwMode="auto">
          <a:xfrm>
            <a:off x="6205510" y="2663812"/>
            <a:ext cx="1447800"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tr-TR" sz="1600" b="1" dirty="0">
                <a:solidFill>
                  <a:schemeClr val="tx1"/>
                </a:solidFill>
                <a:effectLst>
                  <a:outerShdw blurRad="38100" dist="38100" dir="2700000" algn="tl">
                    <a:srgbClr val="000000">
                      <a:alpha val="43137"/>
                    </a:srgbClr>
                  </a:outerShdw>
                </a:effectLst>
              </a:rPr>
              <a:t>Ana </a:t>
            </a:r>
            <a:r>
              <a:rPr lang="tr-TR" sz="1600" b="1" dirty="0" smtClean="0">
                <a:solidFill>
                  <a:schemeClr val="tx1"/>
                </a:solidFill>
                <a:effectLst>
                  <a:outerShdw blurRad="38100" dist="38100" dir="2700000" algn="tl">
                    <a:srgbClr val="000000">
                      <a:alpha val="43137"/>
                    </a:srgbClr>
                  </a:outerShdw>
                </a:effectLst>
              </a:rPr>
              <a:t>Sunucu</a:t>
            </a:r>
            <a:endParaRPr lang="en-US" sz="1600" b="1" dirty="0">
              <a:solidFill>
                <a:schemeClr val="tx1"/>
              </a:solidFill>
              <a:effectLst>
                <a:outerShdw blurRad="38100" dist="38100" dir="2700000" algn="tl">
                  <a:srgbClr val="000000">
                    <a:alpha val="43137"/>
                  </a:srgbClr>
                </a:outerShdw>
              </a:effectLst>
            </a:endParaRPr>
          </a:p>
        </p:txBody>
      </p:sp>
      <p:sp>
        <p:nvSpPr>
          <p:cNvPr id="13" name="Oval 9"/>
          <p:cNvSpPr>
            <a:spLocks noChangeArrowheads="1"/>
          </p:cNvSpPr>
          <p:nvPr/>
        </p:nvSpPr>
        <p:spPr bwMode="auto">
          <a:xfrm>
            <a:off x="1176310" y="2638412"/>
            <a:ext cx="838200" cy="685800"/>
          </a:xfrm>
          <a:prstGeom prst="ellipse">
            <a:avLst/>
          </a:prstGeom>
          <a:solidFill>
            <a:srgbClr val="66FF66"/>
          </a:solidFill>
          <a:ln w="9525">
            <a:solidFill>
              <a:schemeClr val="tx1"/>
            </a:solidFill>
            <a:round/>
            <a:headEnd/>
            <a:tailEnd/>
          </a:ln>
        </p:spPr>
        <p:txBody>
          <a:bodyPr wrap="none" anchor="ctr"/>
          <a:lstStyle/>
          <a:p>
            <a:pPr algn="ctr"/>
            <a:r>
              <a:rPr lang="tr-TR" sz="1600" b="1" dirty="0">
                <a:effectLst>
                  <a:outerShdw blurRad="38100" dist="38100" dir="2700000" algn="tl">
                    <a:srgbClr val="000000">
                      <a:alpha val="43137"/>
                    </a:srgbClr>
                  </a:outerShdw>
                </a:effectLst>
              </a:rPr>
              <a:t>E</a:t>
            </a:r>
            <a:endParaRPr lang="en-US" sz="1600" b="1" dirty="0">
              <a:effectLst>
                <a:outerShdw blurRad="38100" dist="38100" dir="2700000" algn="tl">
                  <a:srgbClr val="000000">
                    <a:alpha val="43137"/>
                  </a:srgbClr>
                </a:outerShdw>
              </a:effectLst>
            </a:endParaRPr>
          </a:p>
        </p:txBody>
      </p:sp>
      <p:pic>
        <p:nvPicPr>
          <p:cNvPr id="14" name="Picture 11" descr="sysCompaqPC"/>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42910" y="2943212"/>
            <a:ext cx="615950" cy="762000"/>
          </a:xfrm>
          <a:prstGeom prst="rect">
            <a:avLst/>
          </a:prstGeom>
          <a:noFill/>
          <a:ln w="9525">
            <a:noFill/>
            <a:miter lim="800000"/>
            <a:headEnd/>
            <a:tailEnd/>
          </a:ln>
        </p:spPr>
      </p:pic>
      <p:pic>
        <p:nvPicPr>
          <p:cNvPr id="15" name="Picture 12" descr="sysCompaqPC"/>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95310" y="3095612"/>
            <a:ext cx="615950" cy="762000"/>
          </a:xfrm>
          <a:prstGeom prst="rect">
            <a:avLst/>
          </a:prstGeom>
          <a:noFill/>
          <a:ln w="9525">
            <a:noFill/>
            <a:miter lim="800000"/>
            <a:headEnd/>
            <a:tailEnd/>
          </a:ln>
        </p:spPr>
      </p:pic>
      <p:pic>
        <p:nvPicPr>
          <p:cNvPr id="16" name="Picture 13" descr="sysCompaqPC"/>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947710" y="3248012"/>
            <a:ext cx="615950" cy="762000"/>
          </a:xfrm>
          <a:prstGeom prst="rect">
            <a:avLst/>
          </a:prstGeom>
          <a:noFill/>
          <a:ln w="9525">
            <a:noFill/>
            <a:miter lim="800000"/>
            <a:headEnd/>
            <a:tailEnd/>
          </a:ln>
        </p:spPr>
      </p:pic>
      <p:pic>
        <p:nvPicPr>
          <p:cNvPr id="17" name="Picture 14" descr="sysCompaqPC"/>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093760" y="5000612"/>
            <a:ext cx="615950" cy="762000"/>
          </a:xfrm>
          <a:prstGeom prst="rect">
            <a:avLst/>
          </a:prstGeom>
          <a:noFill/>
          <a:ln w="9525">
            <a:noFill/>
            <a:miter lim="800000"/>
            <a:headEnd/>
            <a:tailEnd/>
          </a:ln>
        </p:spPr>
      </p:pic>
      <p:pic>
        <p:nvPicPr>
          <p:cNvPr id="18" name="Picture 15" descr="sysCompaqPC"/>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246160" y="5153012"/>
            <a:ext cx="615950" cy="762000"/>
          </a:xfrm>
          <a:prstGeom prst="rect">
            <a:avLst/>
          </a:prstGeom>
          <a:noFill/>
          <a:ln w="9525">
            <a:noFill/>
            <a:miter lim="800000"/>
            <a:headEnd/>
            <a:tailEnd/>
          </a:ln>
        </p:spPr>
      </p:pic>
      <p:pic>
        <p:nvPicPr>
          <p:cNvPr id="19" name="Picture 16" descr="sysCompaqPC"/>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398560" y="5305412"/>
            <a:ext cx="615950" cy="762000"/>
          </a:xfrm>
          <a:prstGeom prst="rect">
            <a:avLst/>
          </a:prstGeom>
          <a:noFill/>
          <a:ln w="9525">
            <a:noFill/>
            <a:miter lim="800000"/>
            <a:headEnd/>
            <a:tailEnd/>
          </a:ln>
        </p:spPr>
      </p:pic>
      <p:pic>
        <p:nvPicPr>
          <p:cNvPr id="20" name="Picture 17" descr="sysCompaqPC"/>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522760" y="5381612"/>
            <a:ext cx="615950" cy="762000"/>
          </a:xfrm>
          <a:prstGeom prst="rect">
            <a:avLst/>
          </a:prstGeom>
          <a:noFill/>
          <a:ln w="9525">
            <a:noFill/>
            <a:miter lim="800000"/>
            <a:headEnd/>
            <a:tailEnd/>
          </a:ln>
        </p:spPr>
      </p:pic>
      <p:pic>
        <p:nvPicPr>
          <p:cNvPr id="21" name="Picture 18" descr="sysCompaqPC"/>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675160" y="5534012"/>
            <a:ext cx="615950" cy="762000"/>
          </a:xfrm>
          <a:prstGeom prst="rect">
            <a:avLst/>
          </a:prstGeom>
          <a:noFill/>
          <a:ln w="9525">
            <a:noFill/>
            <a:miter lim="800000"/>
            <a:headEnd/>
            <a:tailEnd/>
          </a:ln>
        </p:spPr>
      </p:pic>
      <p:pic>
        <p:nvPicPr>
          <p:cNvPr id="22" name="Picture 19" descr="sysCompaqPC"/>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827560" y="5686412"/>
            <a:ext cx="615950" cy="762000"/>
          </a:xfrm>
          <a:prstGeom prst="rect">
            <a:avLst/>
          </a:prstGeom>
          <a:noFill/>
          <a:ln w="9525">
            <a:noFill/>
            <a:miter lim="800000"/>
            <a:headEnd/>
            <a:tailEnd/>
          </a:ln>
        </p:spPr>
      </p:pic>
      <p:pic>
        <p:nvPicPr>
          <p:cNvPr id="23" name="Picture 20" descr="sysCompaqPC"/>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624110" y="1800212"/>
            <a:ext cx="615950" cy="762000"/>
          </a:xfrm>
          <a:prstGeom prst="rect">
            <a:avLst/>
          </a:prstGeom>
          <a:noFill/>
          <a:ln w="9525">
            <a:noFill/>
            <a:miter lim="800000"/>
            <a:headEnd/>
            <a:tailEnd/>
          </a:ln>
        </p:spPr>
      </p:pic>
      <p:pic>
        <p:nvPicPr>
          <p:cNvPr id="24" name="Picture 21" descr="sysCompaqPC"/>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776510" y="1952612"/>
            <a:ext cx="615950" cy="762000"/>
          </a:xfrm>
          <a:prstGeom prst="rect">
            <a:avLst/>
          </a:prstGeom>
          <a:noFill/>
          <a:ln w="9525">
            <a:noFill/>
            <a:miter lim="800000"/>
            <a:headEnd/>
            <a:tailEnd/>
          </a:ln>
        </p:spPr>
      </p:pic>
      <p:pic>
        <p:nvPicPr>
          <p:cNvPr id="25" name="Picture 22" descr="sysCompaqPC"/>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928910" y="2105012"/>
            <a:ext cx="615950" cy="762000"/>
          </a:xfrm>
          <a:prstGeom prst="rect">
            <a:avLst/>
          </a:prstGeom>
          <a:noFill/>
          <a:ln w="9525">
            <a:noFill/>
            <a:miter lim="800000"/>
            <a:headEnd/>
            <a:tailEnd/>
          </a:ln>
        </p:spPr>
      </p:pic>
      <p:pic>
        <p:nvPicPr>
          <p:cNvPr id="26" name="Picture 23" descr="sysCompaqPC"/>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986310" y="3019412"/>
            <a:ext cx="615950" cy="762000"/>
          </a:xfrm>
          <a:prstGeom prst="rect">
            <a:avLst/>
          </a:prstGeom>
          <a:noFill/>
          <a:ln w="9525">
            <a:noFill/>
            <a:miter lim="800000"/>
            <a:headEnd/>
            <a:tailEnd/>
          </a:ln>
        </p:spPr>
      </p:pic>
      <p:pic>
        <p:nvPicPr>
          <p:cNvPr id="27" name="Picture 24" descr="sysCompaqPC"/>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138710" y="3171812"/>
            <a:ext cx="615950" cy="762000"/>
          </a:xfrm>
          <a:prstGeom prst="rect">
            <a:avLst/>
          </a:prstGeom>
          <a:noFill/>
          <a:ln w="9525">
            <a:noFill/>
            <a:miter lim="800000"/>
            <a:headEnd/>
            <a:tailEnd/>
          </a:ln>
        </p:spPr>
      </p:pic>
      <p:pic>
        <p:nvPicPr>
          <p:cNvPr id="28" name="Picture 25" descr="sysCompaqPC"/>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291110" y="3324212"/>
            <a:ext cx="615950" cy="762000"/>
          </a:xfrm>
          <a:prstGeom prst="rect">
            <a:avLst/>
          </a:prstGeom>
          <a:noFill/>
          <a:ln w="9525">
            <a:noFill/>
            <a:miter lim="800000"/>
            <a:headEnd/>
            <a:tailEnd/>
          </a:ln>
        </p:spPr>
      </p:pic>
      <p:pic>
        <p:nvPicPr>
          <p:cNvPr id="29" name="Picture 28"/>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862110" y="5229212"/>
            <a:ext cx="762000" cy="228600"/>
          </a:xfrm>
          <a:prstGeom prst="rect">
            <a:avLst/>
          </a:prstGeom>
          <a:noFill/>
          <a:ln w="9525">
            <a:noFill/>
            <a:miter lim="800000"/>
            <a:headEnd/>
            <a:tailEnd/>
          </a:ln>
        </p:spPr>
      </p:pic>
      <p:pic>
        <p:nvPicPr>
          <p:cNvPr id="30" name="Picture 29"/>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395510" y="3590912"/>
            <a:ext cx="762000" cy="228600"/>
          </a:xfrm>
          <a:prstGeom prst="rect">
            <a:avLst/>
          </a:prstGeom>
          <a:noFill/>
          <a:ln w="9525">
            <a:noFill/>
            <a:miter lim="800000"/>
            <a:headEnd/>
            <a:tailEnd/>
          </a:ln>
        </p:spPr>
      </p:pic>
      <p:sp>
        <p:nvSpPr>
          <p:cNvPr id="31" name="Rectangle 30"/>
          <p:cNvSpPr>
            <a:spLocks noChangeArrowheads="1"/>
          </p:cNvSpPr>
          <p:nvPr/>
        </p:nvSpPr>
        <p:spPr bwMode="auto">
          <a:xfrm>
            <a:off x="2527594" y="4803168"/>
            <a:ext cx="533400" cy="304800"/>
          </a:xfrm>
          <a:prstGeom prst="rect">
            <a:avLst/>
          </a:prstGeom>
          <a:noFill/>
          <a:ln w="9525">
            <a:noFill/>
            <a:miter lim="800000"/>
            <a:headEnd/>
            <a:tailEnd/>
          </a:ln>
        </p:spPr>
        <p:txBody>
          <a:bodyPr wrap="none" anchor="ctr"/>
          <a:lstStyle/>
          <a:p>
            <a:pPr algn="ctr"/>
            <a:r>
              <a:rPr lang="tr-TR" sz="1600" b="1" dirty="0" err="1">
                <a:effectLst>
                  <a:outerShdw blurRad="38100" dist="38100" dir="2700000" algn="tl">
                    <a:srgbClr val="000000">
                      <a:alpha val="43137"/>
                    </a:srgbClr>
                  </a:outerShdw>
                </a:effectLst>
              </a:rPr>
              <a:t>Router</a:t>
            </a:r>
            <a:endParaRPr lang="en-US" sz="1600" b="1" dirty="0">
              <a:effectLst>
                <a:outerShdw blurRad="38100" dist="38100" dir="2700000" algn="tl">
                  <a:srgbClr val="000000">
                    <a:alpha val="43137"/>
                  </a:srgbClr>
                </a:outerShdw>
              </a:effectLst>
            </a:endParaRPr>
          </a:p>
        </p:txBody>
      </p:sp>
      <p:sp>
        <p:nvSpPr>
          <p:cNvPr id="32" name="Rectangle 31"/>
          <p:cNvSpPr>
            <a:spLocks noChangeArrowheads="1"/>
          </p:cNvSpPr>
          <p:nvPr/>
        </p:nvSpPr>
        <p:spPr bwMode="auto">
          <a:xfrm>
            <a:off x="1973566" y="5344178"/>
            <a:ext cx="533400" cy="304800"/>
          </a:xfrm>
          <a:prstGeom prst="rect">
            <a:avLst/>
          </a:prstGeom>
          <a:noFill/>
          <a:ln w="9525">
            <a:noFill/>
            <a:miter lim="800000"/>
            <a:headEnd/>
            <a:tailEnd/>
          </a:ln>
        </p:spPr>
        <p:txBody>
          <a:bodyPr wrap="none" anchor="ctr"/>
          <a:lstStyle/>
          <a:p>
            <a:pPr algn="ctr"/>
            <a:r>
              <a:rPr lang="tr-TR" sz="1600" b="1" dirty="0" err="1">
                <a:effectLst>
                  <a:outerShdw blurRad="38100" dist="38100" dir="2700000" algn="tl">
                    <a:srgbClr val="000000">
                      <a:alpha val="43137"/>
                    </a:srgbClr>
                  </a:outerShdw>
                </a:effectLst>
              </a:rPr>
              <a:t>Switch</a:t>
            </a:r>
            <a:endParaRPr lang="en-US" sz="1600" b="1" dirty="0">
              <a:effectLst>
                <a:outerShdw blurRad="38100" dist="38100" dir="2700000" algn="tl">
                  <a:srgbClr val="000000">
                    <a:alpha val="43137"/>
                  </a:srgbClr>
                </a:outerShdw>
              </a:effectLst>
            </a:endParaRPr>
          </a:p>
        </p:txBody>
      </p:sp>
      <p:pic>
        <p:nvPicPr>
          <p:cNvPr id="33" name="Picture 32"/>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785910" y="3095612"/>
            <a:ext cx="762000" cy="228600"/>
          </a:xfrm>
          <a:prstGeom prst="rect">
            <a:avLst/>
          </a:prstGeom>
          <a:noFill/>
          <a:ln w="9525">
            <a:noFill/>
            <a:miter lim="800000"/>
            <a:headEnd/>
            <a:tailEnd/>
          </a:ln>
        </p:spPr>
      </p:pic>
      <p:pic>
        <p:nvPicPr>
          <p:cNvPr id="34" name="Picture 33"/>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462310" y="2181212"/>
            <a:ext cx="762000" cy="228600"/>
          </a:xfrm>
          <a:prstGeom prst="rect">
            <a:avLst/>
          </a:prstGeom>
          <a:noFill/>
          <a:ln w="9525">
            <a:noFill/>
            <a:miter lim="800000"/>
            <a:headEnd/>
            <a:tailEnd/>
          </a:ln>
        </p:spPr>
      </p:pic>
      <p:pic>
        <p:nvPicPr>
          <p:cNvPr id="35" name="Picture 34"/>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309910" y="3019412"/>
            <a:ext cx="762000" cy="228600"/>
          </a:xfrm>
          <a:prstGeom prst="rect">
            <a:avLst/>
          </a:prstGeom>
          <a:noFill/>
          <a:ln w="9525">
            <a:noFill/>
            <a:miter lim="800000"/>
            <a:headEnd/>
            <a:tailEnd/>
          </a:ln>
        </p:spPr>
      </p:pic>
      <p:pic>
        <p:nvPicPr>
          <p:cNvPr id="36" name="Picture 35"/>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4224310" y="3171812"/>
            <a:ext cx="762000" cy="228600"/>
          </a:xfrm>
          <a:prstGeom prst="rect">
            <a:avLst/>
          </a:prstGeom>
          <a:noFill/>
          <a:ln w="9525">
            <a:noFill/>
            <a:miter lim="800000"/>
            <a:headEnd/>
            <a:tailEnd/>
          </a:ln>
        </p:spPr>
      </p:pic>
      <p:pic>
        <p:nvPicPr>
          <p:cNvPr id="37" name="Picture 36"/>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4681510" y="2638412"/>
            <a:ext cx="762000" cy="228600"/>
          </a:xfrm>
          <a:prstGeom prst="rect">
            <a:avLst/>
          </a:prstGeom>
          <a:noFill/>
          <a:ln w="9525">
            <a:noFill/>
            <a:miter lim="800000"/>
            <a:headEnd/>
            <a:tailEnd/>
          </a:ln>
        </p:spPr>
      </p:pic>
      <p:pic>
        <p:nvPicPr>
          <p:cNvPr id="38" name="Picture 37"/>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4757710" y="4467212"/>
            <a:ext cx="762000" cy="228600"/>
          </a:xfrm>
          <a:prstGeom prst="rect">
            <a:avLst/>
          </a:prstGeom>
          <a:noFill/>
          <a:ln w="9525">
            <a:noFill/>
            <a:miter lim="800000"/>
            <a:headEnd/>
            <a:tailEnd/>
          </a:ln>
        </p:spPr>
      </p:pic>
      <p:pic>
        <p:nvPicPr>
          <p:cNvPr id="39" name="Picture 38"/>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5138710" y="5000612"/>
            <a:ext cx="762000" cy="228600"/>
          </a:xfrm>
          <a:prstGeom prst="rect">
            <a:avLst/>
          </a:prstGeom>
          <a:noFill/>
          <a:ln w="9525">
            <a:noFill/>
            <a:miter lim="800000"/>
            <a:headEnd/>
            <a:tailEnd/>
          </a:ln>
        </p:spPr>
      </p:pic>
      <p:pic>
        <p:nvPicPr>
          <p:cNvPr id="40" name="Picture 39" descr="k-class"/>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7119910" y="3362312"/>
            <a:ext cx="538163" cy="685800"/>
          </a:xfrm>
          <a:prstGeom prst="rect">
            <a:avLst/>
          </a:prstGeom>
          <a:noFill/>
          <a:ln w="9525">
            <a:noFill/>
            <a:miter lim="800000"/>
            <a:headEnd/>
            <a:tailEnd/>
          </a:ln>
        </p:spPr>
      </p:pic>
      <p:cxnSp>
        <p:nvCxnSpPr>
          <p:cNvPr id="41" name="AutoShape 40"/>
          <p:cNvCxnSpPr>
            <a:cxnSpLocks noChangeShapeType="1"/>
          </p:cNvCxnSpPr>
          <p:nvPr/>
        </p:nvCxnSpPr>
        <p:spPr bwMode="auto">
          <a:xfrm rot="16200000" flipH="1">
            <a:off x="2338360" y="3152762"/>
            <a:ext cx="266700" cy="609600"/>
          </a:xfrm>
          <a:prstGeom prst="bentConnector3">
            <a:avLst>
              <a:gd name="adj1" fmla="val 50000"/>
            </a:avLst>
          </a:prstGeom>
          <a:noFill/>
          <a:ln w="9525">
            <a:solidFill>
              <a:schemeClr val="tx1"/>
            </a:solidFill>
            <a:miter lim="800000"/>
            <a:headEnd/>
            <a:tailEnd/>
          </a:ln>
        </p:spPr>
      </p:cxnSp>
      <p:cxnSp>
        <p:nvCxnSpPr>
          <p:cNvPr id="42" name="AutoShape 41"/>
          <p:cNvCxnSpPr>
            <a:cxnSpLocks noChangeShapeType="1"/>
          </p:cNvCxnSpPr>
          <p:nvPr/>
        </p:nvCxnSpPr>
        <p:spPr bwMode="auto">
          <a:xfrm rot="5400000" flipH="1">
            <a:off x="4338610" y="3667112"/>
            <a:ext cx="1066800" cy="533400"/>
          </a:xfrm>
          <a:prstGeom prst="bentConnector3">
            <a:avLst>
              <a:gd name="adj1" fmla="val 50000"/>
            </a:avLst>
          </a:prstGeom>
          <a:noFill/>
          <a:ln w="9525">
            <a:solidFill>
              <a:schemeClr val="tx1"/>
            </a:solidFill>
            <a:miter lim="800000"/>
            <a:headEnd/>
            <a:tailEnd/>
          </a:ln>
        </p:spPr>
      </p:cxnSp>
      <p:cxnSp>
        <p:nvCxnSpPr>
          <p:cNvPr id="43" name="AutoShape 42"/>
          <p:cNvCxnSpPr>
            <a:cxnSpLocks noChangeShapeType="1"/>
          </p:cNvCxnSpPr>
          <p:nvPr/>
        </p:nvCxnSpPr>
        <p:spPr bwMode="auto">
          <a:xfrm rot="5400000">
            <a:off x="4681510" y="2790812"/>
            <a:ext cx="304800" cy="457200"/>
          </a:xfrm>
          <a:prstGeom prst="bentConnector3">
            <a:avLst>
              <a:gd name="adj1" fmla="val 50000"/>
            </a:avLst>
          </a:prstGeom>
          <a:noFill/>
          <a:ln w="9525">
            <a:solidFill>
              <a:schemeClr val="tx1"/>
            </a:solidFill>
            <a:miter lim="800000"/>
            <a:headEnd/>
            <a:tailEnd/>
          </a:ln>
        </p:spPr>
      </p:cxnSp>
      <p:cxnSp>
        <p:nvCxnSpPr>
          <p:cNvPr id="44" name="AutoShape 43"/>
          <p:cNvCxnSpPr>
            <a:cxnSpLocks noChangeShapeType="1"/>
          </p:cNvCxnSpPr>
          <p:nvPr/>
        </p:nvCxnSpPr>
        <p:spPr bwMode="auto">
          <a:xfrm rot="5400000">
            <a:off x="3462310" y="2638412"/>
            <a:ext cx="609600" cy="152400"/>
          </a:xfrm>
          <a:prstGeom prst="bentConnector3">
            <a:avLst>
              <a:gd name="adj1" fmla="val 50000"/>
            </a:avLst>
          </a:prstGeom>
          <a:noFill/>
          <a:ln w="9525">
            <a:solidFill>
              <a:schemeClr val="tx1"/>
            </a:solidFill>
            <a:miter lim="800000"/>
            <a:headEnd/>
            <a:tailEnd/>
          </a:ln>
        </p:spPr>
      </p:cxnSp>
      <p:cxnSp>
        <p:nvCxnSpPr>
          <p:cNvPr id="45" name="AutoShape 44"/>
          <p:cNvCxnSpPr>
            <a:cxnSpLocks noChangeShapeType="1"/>
            <a:stCxn id="32" idx="0"/>
          </p:cNvCxnSpPr>
          <p:nvPr/>
        </p:nvCxnSpPr>
        <p:spPr bwMode="auto">
          <a:xfrm rot="16200000">
            <a:off x="2297416" y="4906028"/>
            <a:ext cx="381000" cy="495300"/>
          </a:xfrm>
          <a:prstGeom prst="bentConnector3">
            <a:avLst>
              <a:gd name="adj1" fmla="val 50000"/>
            </a:avLst>
          </a:prstGeom>
          <a:noFill/>
          <a:ln w="9525">
            <a:solidFill>
              <a:schemeClr val="tx1"/>
            </a:solidFill>
            <a:miter lim="800000"/>
            <a:headEnd/>
            <a:tailEnd/>
          </a:ln>
        </p:spPr>
      </p:cxnSp>
      <p:pic>
        <p:nvPicPr>
          <p:cNvPr id="46" name="Picture 45"/>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395510" y="4695812"/>
            <a:ext cx="762000" cy="228600"/>
          </a:xfrm>
          <a:prstGeom prst="rect">
            <a:avLst/>
          </a:prstGeom>
          <a:noFill/>
          <a:ln w="9525">
            <a:noFill/>
            <a:miter lim="800000"/>
            <a:headEnd/>
            <a:tailEnd/>
          </a:ln>
        </p:spPr>
      </p:pic>
      <p:cxnSp>
        <p:nvCxnSpPr>
          <p:cNvPr id="47" name="AutoShape 47"/>
          <p:cNvCxnSpPr>
            <a:cxnSpLocks noChangeShapeType="1"/>
          </p:cNvCxnSpPr>
          <p:nvPr/>
        </p:nvCxnSpPr>
        <p:spPr bwMode="auto">
          <a:xfrm rot="16200000" flipH="1">
            <a:off x="4929954" y="4904568"/>
            <a:ext cx="419100" cy="1588"/>
          </a:xfrm>
          <a:prstGeom prst="bentConnector4">
            <a:avLst>
              <a:gd name="adj1" fmla="val 36366"/>
              <a:gd name="adj2" fmla="val -14400005"/>
            </a:avLst>
          </a:prstGeom>
          <a:noFill/>
          <a:ln w="9525">
            <a:solidFill>
              <a:schemeClr val="tx1"/>
            </a:solidFill>
            <a:miter lim="800000"/>
            <a:headEnd/>
            <a:tailEnd/>
          </a:ln>
        </p:spPr>
      </p:cxnSp>
      <p:cxnSp>
        <p:nvCxnSpPr>
          <p:cNvPr id="48" name="AutoShape 48"/>
          <p:cNvCxnSpPr>
            <a:cxnSpLocks noChangeShapeType="1"/>
          </p:cNvCxnSpPr>
          <p:nvPr/>
        </p:nvCxnSpPr>
        <p:spPr bwMode="auto">
          <a:xfrm rot="16200000" flipH="1">
            <a:off x="2752697" y="3843325"/>
            <a:ext cx="352425" cy="304800"/>
          </a:xfrm>
          <a:prstGeom prst="bentConnector2">
            <a:avLst/>
          </a:prstGeom>
          <a:noFill/>
          <a:ln w="9525">
            <a:solidFill>
              <a:schemeClr val="tx1"/>
            </a:solidFill>
            <a:miter lim="800000"/>
            <a:headEnd/>
            <a:tailEnd/>
          </a:ln>
        </p:spPr>
      </p:cxnSp>
      <p:cxnSp>
        <p:nvCxnSpPr>
          <p:cNvPr id="49" name="AutoShape 49"/>
          <p:cNvCxnSpPr>
            <a:cxnSpLocks noChangeShapeType="1"/>
          </p:cNvCxnSpPr>
          <p:nvPr/>
        </p:nvCxnSpPr>
        <p:spPr bwMode="auto">
          <a:xfrm rot="16200000">
            <a:off x="2666972" y="4281475"/>
            <a:ext cx="523875" cy="304800"/>
          </a:xfrm>
          <a:prstGeom prst="bentConnector2">
            <a:avLst/>
          </a:prstGeom>
          <a:noFill/>
          <a:ln w="9525">
            <a:solidFill>
              <a:schemeClr val="tx1"/>
            </a:solidFill>
            <a:miter lim="800000"/>
            <a:headEnd/>
            <a:tailEnd/>
          </a:ln>
        </p:spPr>
      </p:cxnSp>
      <p:cxnSp>
        <p:nvCxnSpPr>
          <p:cNvPr id="50" name="AutoShape 50"/>
          <p:cNvCxnSpPr>
            <a:cxnSpLocks noChangeShapeType="1"/>
            <a:endCxn id="52" idx="3"/>
          </p:cNvCxnSpPr>
          <p:nvPr/>
        </p:nvCxnSpPr>
        <p:spPr bwMode="auto">
          <a:xfrm rot="16200000" flipH="1">
            <a:off x="3496441" y="3442481"/>
            <a:ext cx="503238" cy="114300"/>
          </a:xfrm>
          <a:prstGeom prst="bentConnector3">
            <a:avLst>
              <a:gd name="adj1" fmla="val 45426"/>
            </a:avLst>
          </a:prstGeom>
          <a:noFill/>
          <a:ln w="9525">
            <a:solidFill>
              <a:schemeClr val="tx1"/>
            </a:solidFill>
            <a:miter lim="800000"/>
            <a:headEnd/>
            <a:tailEnd/>
          </a:ln>
        </p:spPr>
      </p:cxnSp>
      <p:cxnSp>
        <p:nvCxnSpPr>
          <p:cNvPr id="51" name="AutoShape 51"/>
          <p:cNvCxnSpPr>
            <a:cxnSpLocks noChangeShapeType="1"/>
            <a:endCxn id="52" idx="2"/>
          </p:cNvCxnSpPr>
          <p:nvPr/>
        </p:nvCxnSpPr>
        <p:spPr bwMode="auto">
          <a:xfrm rot="5400000">
            <a:off x="4213198" y="3714737"/>
            <a:ext cx="706438" cy="77787"/>
          </a:xfrm>
          <a:prstGeom prst="bentConnector2">
            <a:avLst/>
          </a:prstGeom>
          <a:noFill/>
          <a:ln w="9525">
            <a:solidFill>
              <a:schemeClr val="tx1"/>
            </a:solidFill>
            <a:miter lim="800000"/>
            <a:headEnd/>
            <a:tailEnd/>
          </a:ln>
        </p:spPr>
      </p:cxnSp>
      <p:sp>
        <p:nvSpPr>
          <p:cNvPr id="52" name="Cloud"/>
          <p:cNvSpPr>
            <a:spLocks noChangeAspect="1" noEditPoints="1" noChangeArrowheads="1"/>
          </p:cNvSpPr>
          <p:nvPr/>
        </p:nvSpPr>
        <p:spPr bwMode="auto">
          <a:xfrm>
            <a:off x="3081310" y="3705212"/>
            <a:ext cx="1447800" cy="80168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rotWithShape="0">
            <a:gsLst>
              <a:gs pos="0">
                <a:srgbClr val="80E7FC">
                  <a:gamma/>
                  <a:shade val="46275"/>
                  <a:invGamma/>
                </a:srgbClr>
              </a:gs>
              <a:gs pos="50000">
                <a:srgbClr val="80E7FC"/>
              </a:gs>
              <a:gs pos="100000">
                <a:srgbClr val="80E7FC">
                  <a:gamma/>
                  <a:shade val="46275"/>
                  <a:invGamma/>
                </a:srgbClr>
              </a:gs>
            </a:gsLst>
            <a:lin ang="5400000" scaled="1"/>
          </a:gradFill>
          <a:ln w="9525">
            <a:solidFill>
              <a:srgbClr val="000000"/>
            </a:solidFill>
            <a:miter lim="800000"/>
            <a:headEnd/>
            <a:tailEnd/>
          </a:ln>
          <a:effectLst>
            <a:outerShdw dist="107763" dir="2700000" algn="ctr" rotWithShape="0">
              <a:srgbClr val="808080"/>
            </a:outerShdw>
          </a:effectLst>
        </p:spPr>
        <p:txBody>
          <a:bodyPr anchor="ctr"/>
          <a:lstStyle/>
          <a:p>
            <a:pPr algn="ctr" eaLnBrk="0" hangingPunct="0">
              <a:defRPr/>
            </a:pPr>
            <a:r>
              <a:rPr lang="tr-TR" sz="1600" b="1" dirty="0" smtClean="0">
                <a:effectLst>
                  <a:outerShdw blurRad="38100" dist="38100" dir="2700000" algn="tl">
                    <a:srgbClr val="000000">
                      <a:alpha val="43137"/>
                    </a:srgbClr>
                  </a:outerShdw>
                </a:effectLst>
              </a:rPr>
              <a:t>Sistem</a:t>
            </a:r>
            <a:endParaRPr lang="tr-TR" sz="1600" b="1" dirty="0">
              <a:effectLst>
                <a:outerShdw blurRad="38100" dist="38100" dir="2700000" algn="tl">
                  <a:srgbClr val="000000">
                    <a:alpha val="43137"/>
                  </a:srgbClr>
                </a:outerShdw>
              </a:effectLst>
            </a:endParaRPr>
          </a:p>
        </p:txBody>
      </p:sp>
      <p:sp>
        <p:nvSpPr>
          <p:cNvPr id="53" name="Line 53"/>
          <p:cNvSpPr>
            <a:spLocks noChangeShapeType="1"/>
          </p:cNvSpPr>
          <p:nvPr/>
        </p:nvSpPr>
        <p:spPr bwMode="auto">
          <a:xfrm>
            <a:off x="8110510" y="3324212"/>
            <a:ext cx="0" cy="1944000"/>
          </a:xfrm>
          <a:prstGeom prst="line">
            <a:avLst/>
          </a:prstGeom>
          <a:noFill/>
          <a:ln w="9525">
            <a:solidFill>
              <a:schemeClr val="tx1"/>
            </a:solidFill>
            <a:round/>
            <a:headEnd/>
            <a:tailEnd/>
          </a:ln>
        </p:spPr>
        <p:txBody>
          <a:bodyPr/>
          <a:lstStyle/>
          <a:p>
            <a:endParaRPr lang="tr-TR"/>
          </a:p>
        </p:txBody>
      </p:sp>
      <p:sp>
        <p:nvSpPr>
          <p:cNvPr id="55" name="Rectangle 10"/>
          <p:cNvSpPr>
            <a:spLocks noChangeArrowheads="1"/>
          </p:cNvSpPr>
          <p:nvPr/>
        </p:nvSpPr>
        <p:spPr bwMode="auto">
          <a:xfrm>
            <a:off x="8072462" y="3994466"/>
            <a:ext cx="838200" cy="533400"/>
          </a:xfrm>
          <a:prstGeom prst="rect">
            <a:avLst/>
          </a:prstGeom>
          <a:noFill/>
          <a:ln w="9525">
            <a:noFill/>
            <a:miter lim="800000"/>
            <a:headEnd/>
            <a:tailEnd/>
          </a:ln>
        </p:spPr>
        <p:txBody>
          <a:bodyPr wrap="none" anchor="ctr"/>
          <a:lstStyle/>
          <a:p>
            <a:pPr algn="ctr"/>
            <a:r>
              <a:rPr lang="tr-TR" sz="1600" b="1" dirty="0">
                <a:effectLst>
                  <a:outerShdw blurRad="38100" dist="38100" dir="2700000" algn="tl">
                    <a:srgbClr val="000000">
                      <a:alpha val="43137"/>
                    </a:srgbClr>
                  </a:outerShdw>
                </a:effectLst>
              </a:rPr>
              <a:t>Fiber </a:t>
            </a:r>
          </a:p>
          <a:p>
            <a:pPr algn="ctr"/>
            <a:r>
              <a:rPr lang="tr-TR" sz="1600" b="1" dirty="0" smtClean="0">
                <a:effectLst>
                  <a:outerShdw blurRad="38100" dist="38100" dir="2700000" algn="tl">
                    <a:srgbClr val="000000">
                      <a:alpha val="43137"/>
                    </a:srgbClr>
                  </a:outerShdw>
                </a:effectLst>
              </a:rPr>
              <a:t>Optik</a:t>
            </a:r>
            <a:endParaRPr lang="en-US" sz="1600" b="1" dirty="0">
              <a:effectLst>
                <a:outerShdw blurRad="38100" dist="38100" dir="2700000" algn="tl">
                  <a:srgbClr val="000000">
                    <a:alpha val="43137"/>
                  </a:srgbClr>
                </a:outerShdw>
              </a:effectLst>
            </a:endParaRPr>
          </a:p>
        </p:txBody>
      </p:sp>
      <p:sp>
        <p:nvSpPr>
          <p:cNvPr id="54" name="53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12775" y="228600"/>
            <a:ext cx="8153400" cy="990600"/>
          </a:xfrm>
        </p:spPr>
        <p:txBody>
          <a:bodyPr>
            <a:normAutofit/>
          </a:bodyPr>
          <a:lstStyle/>
          <a:p>
            <a:pPr lvl="1" algn="l" rtl="0">
              <a:spcBef>
                <a:spcPct val="0"/>
              </a:spcBef>
              <a:defRPr/>
            </a:pPr>
            <a:r>
              <a:rPr lang="tr-TR" sz="34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Örnek Proje – Laboratuar </a:t>
            </a:r>
            <a:r>
              <a:rPr lang="tr-TR" sz="3400" i="1" dirty="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Sistemi</a:t>
            </a:r>
          </a:p>
        </p:txBody>
      </p:sp>
      <p:sp>
        <p:nvSpPr>
          <p:cNvPr id="4" name="3 Slayt Numarası Yer Tutucusu"/>
          <p:cNvSpPr>
            <a:spLocks noGrp="1"/>
          </p:cNvSpPr>
          <p:nvPr>
            <p:ph type="sldNum" sz="quarter" idx="12"/>
          </p:nvPr>
        </p:nvSpPr>
        <p:spPr/>
        <p:txBody>
          <a:bodyPr>
            <a:normAutofit fontScale="85000" lnSpcReduction="20000"/>
          </a:bodyPr>
          <a:lstStyle/>
          <a:p>
            <a:pPr>
              <a:defRPr/>
            </a:pPr>
            <a:fld id="{E067158C-B194-4568-A0DB-7C4B8C2DE7EE}" type="slidenum">
              <a:rPr lang="tr-TR" smtClean="0"/>
              <a:pPr>
                <a:defRPr/>
              </a:pPr>
              <a:t>22</a:t>
            </a:fld>
            <a:endParaRPr lang="tr-TR"/>
          </a:p>
        </p:txBody>
      </p:sp>
      <p:sp>
        <p:nvSpPr>
          <p:cNvPr id="54" name="Oval 2"/>
          <p:cNvSpPr>
            <a:spLocks noChangeArrowheads="1"/>
          </p:cNvSpPr>
          <p:nvPr/>
        </p:nvSpPr>
        <p:spPr bwMode="auto">
          <a:xfrm>
            <a:off x="3054568" y="3050644"/>
            <a:ext cx="2971800" cy="2133600"/>
          </a:xfrm>
          <a:prstGeom prst="ellipse">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tr-TR" sz="2000" b="1" dirty="0" smtClean="0">
                <a:solidFill>
                  <a:schemeClr val="tx1"/>
                </a:solidFill>
                <a:effectLst>
                  <a:outerShdw blurRad="38100" dist="38100" dir="2700000" algn="tl">
                    <a:srgbClr val="000000">
                      <a:alpha val="43137"/>
                    </a:srgbClr>
                  </a:outerShdw>
                </a:effectLst>
              </a:rPr>
              <a:t>Laboratuar </a:t>
            </a:r>
            <a:r>
              <a:rPr lang="tr-TR" sz="2000" b="1" dirty="0">
                <a:solidFill>
                  <a:schemeClr val="tx1"/>
                </a:solidFill>
                <a:effectLst>
                  <a:outerShdw blurRad="38100" dist="38100" dir="2700000" algn="tl">
                    <a:srgbClr val="000000">
                      <a:alpha val="43137"/>
                    </a:srgbClr>
                  </a:outerShdw>
                </a:effectLst>
              </a:rPr>
              <a:t>Sistemi</a:t>
            </a:r>
            <a:endParaRPr lang="en-US" sz="2000" b="1" dirty="0">
              <a:solidFill>
                <a:schemeClr val="tx1"/>
              </a:solidFill>
              <a:effectLst>
                <a:outerShdw blurRad="38100" dist="38100" dir="2700000" algn="tl">
                  <a:srgbClr val="000000">
                    <a:alpha val="43137"/>
                  </a:srgbClr>
                </a:outerShdw>
              </a:effectLst>
            </a:endParaRPr>
          </a:p>
        </p:txBody>
      </p:sp>
      <p:sp>
        <p:nvSpPr>
          <p:cNvPr id="56" name="Text Box 3"/>
          <p:cNvSpPr txBox="1">
            <a:spLocks noChangeArrowheads="1"/>
          </p:cNvSpPr>
          <p:nvPr/>
        </p:nvSpPr>
        <p:spPr bwMode="auto">
          <a:xfrm>
            <a:off x="1214398" y="1793318"/>
            <a:ext cx="1611558" cy="338554"/>
          </a:xfrm>
          <a:prstGeom prst="rect">
            <a:avLst/>
          </a:prstGeom>
          <a:noFill/>
          <a:ln w="9525">
            <a:noFill/>
            <a:miter lim="800000"/>
            <a:headEnd/>
            <a:tailEnd/>
          </a:ln>
        </p:spPr>
        <p:txBody>
          <a:bodyPr wrap="square">
            <a:spAutoFit/>
          </a:bodyPr>
          <a:lstStyle/>
          <a:p>
            <a:pPr algn="ctr">
              <a:spcBef>
                <a:spcPct val="50000"/>
              </a:spcBef>
            </a:pPr>
            <a:r>
              <a:rPr lang="tr-TR" sz="1600" dirty="0"/>
              <a:t>Tahlil </a:t>
            </a:r>
            <a:r>
              <a:rPr lang="tr-TR" sz="1600" dirty="0" smtClean="0"/>
              <a:t>Bilgileri </a:t>
            </a:r>
            <a:endParaRPr lang="en-US" sz="1600" dirty="0"/>
          </a:p>
        </p:txBody>
      </p:sp>
      <p:sp>
        <p:nvSpPr>
          <p:cNvPr id="57" name="Text Box 4"/>
          <p:cNvSpPr txBox="1">
            <a:spLocks noChangeArrowheads="1"/>
          </p:cNvSpPr>
          <p:nvPr/>
        </p:nvSpPr>
        <p:spPr bwMode="auto">
          <a:xfrm>
            <a:off x="730468" y="2533010"/>
            <a:ext cx="914400" cy="581025"/>
          </a:xfrm>
          <a:prstGeom prst="rect">
            <a:avLst/>
          </a:prstGeom>
          <a:noFill/>
          <a:ln w="9525">
            <a:noFill/>
            <a:miter lim="800000"/>
            <a:headEnd/>
            <a:tailEnd/>
          </a:ln>
        </p:spPr>
        <p:txBody>
          <a:bodyPr>
            <a:spAutoFit/>
          </a:bodyPr>
          <a:lstStyle/>
          <a:p>
            <a:pPr algn="ctr">
              <a:spcBef>
                <a:spcPct val="50000"/>
              </a:spcBef>
            </a:pPr>
            <a:r>
              <a:rPr lang="tr-TR" sz="1600" dirty="0"/>
              <a:t>Hasta </a:t>
            </a:r>
            <a:r>
              <a:rPr lang="tr-TR" sz="1600" dirty="0" smtClean="0"/>
              <a:t>Bilgileri</a:t>
            </a:r>
            <a:endParaRPr lang="en-US" sz="1600" dirty="0"/>
          </a:p>
        </p:txBody>
      </p:sp>
      <p:sp>
        <p:nvSpPr>
          <p:cNvPr id="58" name="Text Box 5"/>
          <p:cNvSpPr txBox="1">
            <a:spLocks noChangeArrowheads="1"/>
          </p:cNvSpPr>
          <p:nvPr/>
        </p:nvSpPr>
        <p:spPr bwMode="auto">
          <a:xfrm>
            <a:off x="501868" y="3507844"/>
            <a:ext cx="914400" cy="581025"/>
          </a:xfrm>
          <a:prstGeom prst="rect">
            <a:avLst/>
          </a:prstGeom>
          <a:noFill/>
          <a:ln w="9525">
            <a:noFill/>
            <a:miter lim="800000"/>
            <a:headEnd/>
            <a:tailEnd/>
          </a:ln>
        </p:spPr>
        <p:txBody>
          <a:bodyPr>
            <a:spAutoFit/>
          </a:bodyPr>
          <a:lstStyle/>
          <a:p>
            <a:pPr algn="ctr">
              <a:spcBef>
                <a:spcPct val="50000"/>
              </a:spcBef>
            </a:pPr>
            <a:r>
              <a:rPr lang="tr-TR" sz="1600" dirty="0"/>
              <a:t>Tahlil </a:t>
            </a:r>
            <a:r>
              <a:rPr lang="tr-TR" sz="1600" dirty="0" smtClean="0"/>
              <a:t>Onayı</a:t>
            </a:r>
            <a:endParaRPr lang="en-US" sz="1600" dirty="0"/>
          </a:p>
        </p:txBody>
      </p:sp>
      <p:sp>
        <p:nvSpPr>
          <p:cNvPr id="59" name="Text Box 6"/>
          <p:cNvSpPr txBox="1">
            <a:spLocks noChangeArrowheads="1"/>
          </p:cNvSpPr>
          <p:nvPr/>
        </p:nvSpPr>
        <p:spPr bwMode="auto">
          <a:xfrm>
            <a:off x="642910" y="5072074"/>
            <a:ext cx="1143000" cy="581025"/>
          </a:xfrm>
          <a:prstGeom prst="rect">
            <a:avLst/>
          </a:prstGeom>
          <a:noFill/>
          <a:ln w="9525">
            <a:noFill/>
            <a:miter lim="800000"/>
            <a:headEnd/>
            <a:tailEnd/>
          </a:ln>
        </p:spPr>
        <p:txBody>
          <a:bodyPr>
            <a:spAutoFit/>
          </a:bodyPr>
          <a:lstStyle/>
          <a:p>
            <a:pPr algn="ctr">
              <a:spcBef>
                <a:spcPct val="50000"/>
              </a:spcBef>
            </a:pPr>
            <a:r>
              <a:rPr lang="tr-TR" sz="1600" dirty="0"/>
              <a:t>Malzeme İsteği</a:t>
            </a:r>
            <a:endParaRPr lang="en-US" sz="1600" dirty="0"/>
          </a:p>
        </p:txBody>
      </p:sp>
      <p:sp>
        <p:nvSpPr>
          <p:cNvPr id="60" name="Text Box 7"/>
          <p:cNvSpPr txBox="1">
            <a:spLocks noChangeArrowheads="1"/>
          </p:cNvSpPr>
          <p:nvPr/>
        </p:nvSpPr>
        <p:spPr bwMode="auto">
          <a:xfrm>
            <a:off x="1539780" y="5888113"/>
            <a:ext cx="1828800" cy="581025"/>
          </a:xfrm>
          <a:prstGeom prst="rect">
            <a:avLst/>
          </a:prstGeom>
          <a:noFill/>
          <a:ln w="9525">
            <a:noFill/>
            <a:miter lim="800000"/>
            <a:headEnd/>
            <a:tailEnd/>
          </a:ln>
        </p:spPr>
        <p:txBody>
          <a:bodyPr>
            <a:spAutoFit/>
          </a:bodyPr>
          <a:lstStyle/>
          <a:p>
            <a:pPr algn="ctr">
              <a:spcBef>
                <a:spcPct val="50000"/>
              </a:spcBef>
            </a:pPr>
            <a:r>
              <a:rPr lang="tr-TR" sz="1600" dirty="0"/>
              <a:t>Stok </a:t>
            </a:r>
            <a:r>
              <a:rPr lang="tr-TR" sz="1600" dirty="0" smtClean="0"/>
              <a:t>Bilgileri (Depo Giriş/Çıkış</a:t>
            </a:r>
            <a:r>
              <a:rPr lang="tr-TR" sz="1600" dirty="0"/>
              <a:t>)</a:t>
            </a:r>
            <a:endParaRPr lang="en-US" sz="1600" dirty="0"/>
          </a:p>
        </p:txBody>
      </p:sp>
      <p:sp>
        <p:nvSpPr>
          <p:cNvPr id="61" name="Line 8"/>
          <p:cNvSpPr>
            <a:spLocks noChangeShapeType="1"/>
          </p:cNvSpPr>
          <p:nvPr/>
        </p:nvSpPr>
        <p:spPr bwMode="auto">
          <a:xfrm>
            <a:off x="1552902" y="2835180"/>
            <a:ext cx="1676400" cy="762000"/>
          </a:xfrm>
          <a:prstGeom prst="line">
            <a:avLst/>
          </a:prstGeom>
          <a:noFill/>
          <a:ln w="9525">
            <a:solidFill>
              <a:schemeClr val="tx1"/>
            </a:solidFill>
            <a:round/>
            <a:headEnd/>
            <a:tailEnd type="triangle" w="med" len="med"/>
          </a:ln>
        </p:spPr>
        <p:txBody>
          <a:bodyPr/>
          <a:lstStyle/>
          <a:p>
            <a:endParaRPr lang="tr-TR"/>
          </a:p>
        </p:txBody>
      </p:sp>
      <p:sp>
        <p:nvSpPr>
          <p:cNvPr id="62" name="Line 9"/>
          <p:cNvSpPr>
            <a:spLocks noChangeShapeType="1"/>
          </p:cNvSpPr>
          <p:nvPr/>
        </p:nvSpPr>
        <p:spPr bwMode="auto">
          <a:xfrm rot="20936422" flipV="1">
            <a:off x="5706378" y="3003572"/>
            <a:ext cx="1560395" cy="386566"/>
          </a:xfrm>
          <a:prstGeom prst="line">
            <a:avLst/>
          </a:prstGeom>
          <a:noFill/>
          <a:ln w="9525">
            <a:solidFill>
              <a:schemeClr val="tx1"/>
            </a:solidFill>
            <a:round/>
            <a:headEnd/>
            <a:tailEnd type="triangle" w="med" len="med"/>
          </a:ln>
        </p:spPr>
        <p:txBody>
          <a:bodyPr/>
          <a:lstStyle/>
          <a:p>
            <a:endParaRPr lang="tr-TR"/>
          </a:p>
        </p:txBody>
      </p:sp>
      <p:sp>
        <p:nvSpPr>
          <p:cNvPr id="63" name="Text Box 10"/>
          <p:cNvSpPr txBox="1">
            <a:spLocks noChangeArrowheads="1"/>
          </p:cNvSpPr>
          <p:nvPr/>
        </p:nvSpPr>
        <p:spPr bwMode="auto">
          <a:xfrm>
            <a:off x="5969228" y="1794300"/>
            <a:ext cx="2208022" cy="338554"/>
          </a:xfrm>
          <a:prstGeom prst="rect">
            <a:avLst/>
          </a:prstGeom>
          <a:noFill/>
          <a:ln w="9525">
            <a:noFill/>
            <a:miter lim="800000"/>
            <a:headEnd/>
            <a:tailEnd/>
          </a:ln>
        </p:spPr>
        <p:txBody>
          <a:bodyPr wrap="square">
            <a:spAutoFit/>
          </a:bodyPr>
          <a:lstStyle/>
          <a:p>
            <a:pPr>
              <a:spcBef>
                <a:spcPct val="50000"/>
              </a:spcBef>
            </a:pPr>
            <a:r>
              <a:rPr lang="tr-TR" sz="1600" dirty="0"/>
              <a:t>Tahlil Sonuç Raporu</a:t>
            </a:r>
            <a:endParaRPr lang="en-US" sz="1600" dirty="0"/>
          </a:p>
        </p:txBody>
      </p:sp>
      <p:sp>
        <p:nvSpPr>
          <p:cNvPr id="64" name="Text Box 11"/>
          <p:cNvSpPr txBox="1">
            <a:spLocks noChangeArrowheads="1"/>
          </p:cNvSpPr>
          <p:nvPr/>
        </p:nvSpPr>
        <p:spPr bwMode="auto">
          <a:xfrm>
            <a:off x="7065920" y="2393746"/>
            <a:ext cx="1673424" cy="825500"/>
          </a:xfrm>
          <a:prstGeom prst="rect">
            <a:avLst/>
          </a:prstGeom>
          <a:noFill/>
          <a:ln w="9525">
            <a:noFill/>
            <a:miter lim="800000"/>
            <a:headEnd/>
            <a:tailEnd/>
          </a:ln>
        </p:spPr>
        <p:txBody>
          <a:bodyPr wrap="square">
            <a:spAutoFit/>
          </a:bodyPr>
          <a:lstStyle/>
          <a:p>
            <a:pPr algn="ctr">
              <a:spcBef>
                <a:spcPct val="50000"/>
              </a:spcBef>
            </a:pPr>
            <a:r>
              <a:rPr lang="tr-TR" sz="1600" dirty="0"/>
              <a:t>Karşılaştırmalı Tahlil Sonuç Raporu</a:t>
            </a:r>
            <a:endParaRPr lang="en-US" sz="1600" dirty="0"/>
          </a:p>
        </p:txBody>
      </p:sp>
      <p:sp>
        <p:nvSpPr>
          <p:cNvPr id="65" name="Text Box 14"/>
          <p:cNvSpPr txBox="1">
            <a:spLocks noChangeArrowheads="1"/>
          </p:cNvSpPr>
          <p:nvPr/>
        </p:nvSpPr>
        <p:spPr bwMode="auto">
          <a:xfrm>
            <a:off x="6643702" y="5143512"/>
            <a:ext cx="1752600" cy="581025"/>
          </a:xfrm>
          <a:prstGeom prst="rect">
            <a:avLst/>
          </a:prstGeom>
          <a:noFill/>
          <a:ln w="9525">
            <a:noFill/>
            <a:miter lim="800000"/>
            <a:headEnd/>
            <a:tailEnd/>
          </a:ln>
        </p:spPr>
        <p:txBody>
          <a:bodyPr>
            <a:spAutoFit/>
          </a:bodyPr>
          <a:lstStyle/>
          <a:p>
            <a:pPr algn="ctr">
              <a:spcBef>
                <a:spcPct val="50000"/>
              </a:spcBef>
            </a:pPr>
            <a:r>
              <a:rPr lang="tr-TR" sz="1600" dirty="0"/>
              <a:t>Kritik Stok Seviyesi Uyarısı</a:t>
            </a:r>
            <a:endParaRPr lang="en-US" sz="1600" dirty="0"/>
          </a:p>
        </p:txBody>
      </p:sp>
      <p:sp>
        <p:nvSpPr>
          <p:cNvPr id="66" name="Text Box 15"/>
          <p:cNvSpPr txBox="1">
            <a:spLocks noChangeArrowheads="1"/>
          </p:cNvSpPr>
          <p:nvPr/>
        </p:nvSpPr>
        <p:spPr bwMode="auto">
          <a:xfrm>
            <a:off x="5643570" y="6000768"/>
            <a:ext cx="1752600" cy="581025"/>
          </a:xfrm>
          <a:prstGeom prst="rect">
            <a:avLst/>
          </a:prstGeom>
          <a:noFill/>
          <a:ln w="9525">
            <a:noFill/>
            <a:miter lim="800000"/>
            <a:headEnd/>
            <a:tailEnd/>
          </a:ln>
        </p:spPr>
        <p:txBody>
          <a:bodyPr>
            <a:spAutoFit/>
          </a:bodyPr>
          <a:lstStyle/>
          <a:p>
            <a:pPr algn="ctr">
              <a:spcBef>
                <a:spcPct val="50000"/>
              </a:spcBef>
            </a:pPr>
            <a:r>
              <a:rPr lang="tr-TR" sz="1600" dirty="0"/>
              <a:t>Kritik Stok Seviyesi Raporu</a:t>
            </a:r>
            <a:endParaRPr lang="en-US" sz="1600" dirty="0"/>
          </a:p>
        </p:txBody>
      </p:sp>
      <p:sp>
        <p:nvSpPr>
          <p:cNvPr id="67" name="Line 16"/>
          <p:cNvSpPr>
            <a:spLocks noChangeShapeType="1"/>
          </p:cNvSpPr>
          <p:nvPr/>
        </p:nvSpPr>
        <p:spPr bwMode="auto">
          <a:xfrm>
            <a:off x="5759668" y="4727044"/>
            <a:ext cx="1066800" cy="609600"/>
          </a:xfrm>
          <a:prstGeom prst="line">
            <a:avLst/>
          </a:prstGeom>
          <a:noFill/>
          <a:ln w="9525">
            <a:solidFill>
              <a:schemeClr val="tx1"/>
            </a:solidFill>
            <a:round/>
            <a:headEnd/>
            <a:tailEnd type="triangle" w="med" len="med"/>
          </a:ln>
        </p:spPr>
        <p:txBody>
          <a:bodyPr/>
          <a:lstStyle/>
          <a:p>
            <a:endParaRPr lang="tr-TR"/>
          </a:p>
        </p:txBody>
      </p:sp>
      <p:sp>
        <p:nvSpPr>
          <p:cNvPr id="68" name="Line 17"/>
          <p:cNvSpPr>
            <a:spLocks noChangeShapeType="1"/>
          </p:cNvSpPr>
          <p:nvPr/>
        </p:nvSpPr>
        <p:spPr bwMode="auto">
          <a:xfrm flipV="1">
            <a:off x="1736834" y="4682376"/>
            <a:ext cx="1524000" cy="533400"/>
          </a:xfrm>
          <a:prstGeom prst="line">
            <a:avLst/>
          </a:prstGeom>
          <a:noFill/>
          <a:ln w="9525">
            <a:solidFill>
              <a:schemeClr val="tx1"/>
            </a:solidFill>
            <a:round/>
            <a:headEnd/>
            <a:tailEnd type="triangle" w="med" len="med"/>
          </a:ln>
        </p:spPr>
        <p:txBody>
          <a:bodyPr/>
          <a:lstStyle/>
          <a:p>
            <a:endParaRPr lang="tr-TR"/>
          </a:p>
        </p:txBody>
      </p:sp>
      <p:sp>
        <p:nvSpPr>
          <p:cNvPr id="69" name="Rectangle 18"/>
          <p:cNvSpPr>
            <a:spLocks noChangeArrowheads="1"/>
          </p:cNvSpPr>
          <p:nvPr/>
        </p:nvSpPr>
        <p:spPr bwMode="auto">
          <a:xfrm>
            <a:off x="3626068" y="6306218"/>
            <a:ext cx="1828800" cy="304800"/>
          </a:xfrm>
          <a:prstGeom prst="rect">
            <a:avLst/>
          </a:prstGeom>
          <a:solidFill>
            <a:srgbClr val="C0C0C0"/>
          </a:solidFill>
          <a:ln w="9525">
            <a:solidFill>
              <a:schemeClr val="tx1"/>
            </a:solidFill>
            <a:miter lim="800000"/>
            <a:headEnd/>
            <a:tailEnd/>
          </a:ln>
        </p:spPr>
        <p:txBody>
          <a:bodyPr wrap="none" anchor="ctr"/>
          <a:lstStyle/>
          <a:p>
            <a:pPr algn="ctr"/>
            <a:r>
              <a:rPr lang="tr-TR" sz="1600"/>
              <a:t>Kan analiz cihazı</a:t>
            </a:r>
            <a:endParaRPr lang="en-US" sz="1600"/>
          </a:p>
        </p:txBody>
      </p:sp>
      <p:cxnSp>
        <p:nvCxnSpPr>
          <p:cNvPr id="70" name="AutoShape 19"/>
          <p:cNvCxnSpPr>
            <a:cxnSpLocks noChangeShapeType="1"/>
            <a:stCxn id="69" idx="0"/>
          </p:cNvCxnSpPr>
          <p:nvPr/>
        </p:nvCxnSpPr>
        <p:spPr bwMode="auto">
          <a:xfrm rot="16200000">
            <a:off x="3982468" y="5748218"/>
            <a:ext cx="1116000" cy="0"/>
          </a:xfrm>
          <a:prstGeom prst="straightConnector1">
            <a:avLst/>
          </a:prstGeom>
          <a:noFill/>
          <a:ln w="9525">
            <a:solidFill>
              <a:schemeClr val="tx1"/>
            </a:solidFill>
            <a:round/>
            <a:headEnd/>
            <a:tailEnd type="triangle" w="med" len="med"/>
          </a:ln>
        </p:spPr>
      </p:cxnSp>
      <p:sp>
        <p:nvSpPr>
          <p:cNvPr id="71" name="Text Box 20"/>
          <p:cNvSpPr txBox="1">
            <a:spLocks noChangeArrowheads="1"/>
          </p:cNvSpPr>
          <p:nvPr/>
        </p:nvSpPr>
        <p:spPr bwMode="auto">
          <a:xfrm>
            <a:off x="4540468" y="5609912"/>
            <a:ext cx="1219200" cy="336550"/>
          </a:xfrm>
          <a:prstGeom prst="rect">
            <a:avLst/>
          </a:prstGeom>
          <a:noFill/>
          <a:ln w="9525">
            <a:noFill/>
            <a:miter lim="800000"/>
            <a:headEnd/>
            <a:tailEnd/>
          </a:ln>
        </p:spPr>
        <p:txBody>
          <a:bodyPr>
            <a:spAutoFit/>
          </a:bodyPr>
          <a:lstStyle/>
          <a:p>
            <a:pPr>
              <a:spcBef>
                <a:spcPct val="50000"/>
              </a:spcBef>
            </a:pPr>
            <a:r>
              <a:rPr lang="tr-TR" sz="1600" dirty="0"/>
              <a:t>Sonuçlar</a:t>
            </a:r>
            <a:endParaRPr lang="en-US" sz="1600" dirty="0"/>
          </a:p>
        </p:txBody>
      </p:sp>
      <p:sp>
        <p:nvSpPr>
          <p:cNvPr id="72" name="Line 21"/>
          <p:cNvSpPr>
            <a:spLocks noChangeShapeType="1"/>
          </p:cNvSpPr>
          <p:nvPr/>
        </p:nvSpPr>
        <p:spPr bwMode="auto">
          <a:xfrm>
            <a:off x="2071670" y="2143116"/>
            <a:ext cx="1554398" cy="1136128"/>
          </a:xfrm>
          <a:prstGeom prst="line">
            <a:avLst/>
          </a:prstGeom>
          <a:noFill/>
          <a:ln w="9525">
            <a:solidFill>
              <a:schemeClr val="tx1"/>
            </a:solidFill>
            <a:round/>
            <a:headEnd/>
            <a:tailEnd type="triangle" w="med" len="med"/>
          </a:ln>
        </p:spPr>
        <p:txBody>
          <a:bodyPr/>
          <a:lstStyle/>
          <a:p>
            <a:endParaRPr lang="tr-TR"/>
          </a:p>
        </p:txBody>
      </p:sp>
      <p:sp>
        <p:nvSpPr>
          <p:cNvPr id="73" name="Line 22"/>
          <p:cNvSpPr>
            <a:spLocks noChangeShapeType="1"/>
          </p:cNvSpPr>
          <p:nvPr/>
        </p:nvSpPr>
        <p:spPr bwMode="auto">
          <a:xfrm flipV="1">
            <a:off x="5302468" y="2143116"/>
            <a:ext cx="1555548" cy="1059928"/>
          </a:xfrm>
          <a:prstGeom prst="line">
            <a:avLst/>
          </a:prstGeom>
          <a:noFill/>
          <a:ln w="9525">
            <a:solidFill>
              <a:schemeClr val="tx1"/>
            </a:solidFill>
            <a:round/>
            <a:headEnd/>
            <a:tailEnd type="triangle" w="med" len="med"/>
          </a:ln>
        </p:spPr>
        <p:txBody>
          <a:bodyPr/>
          <a:lstStyle/>
          <a:p>
            <a:endParaRPr lang="tr-TR"/>
          </a:p>
        </p:txBody>
      </p:sp>
      <p:sp>
        <p:nvSpPr>
          <p:cNvPr id="74" name="Text Box 23"/>
          <p:cNvSpPr txBox="1">
            <a:spLocks noChangeArrowheads="1"/>
          </p:cNvSpPr>
          <p:nvPr/>
        </p:nvSpPr>
        <p:spPr bwMode="auto">
          <a:xfrm>
            <a:off x="294294" y="4419776"/>
            <a:ext cx="1522174" cy="338554"/>
          </a:xfrm>
          <a:prstGeom prst="rect">
            <a:avLst/>
          </a:prstGeom>
          <a:noFill/>
          <a:ln w="9525">
            <a:noFill/>
            <a:miter lim="800000"/>
            <a:headEnd/>
            <a:tailEnd/>
          </a:ln>
        </p:spPr>
        <p:txBody>
          <a:bodyPr wrap="square">
            <a:spAutoFit/>
          </a:bodyPr>
          <a:lstStyle/>
          <a:p>
            <a:pPr>
              <a:spcBef>
                <a:spcPct val="50000"/>
              </a:spcBef>
            </a:pPr>
            <a:r>
              <a:rPr lang="tr-TR" sz="1600" dirty="0"/>
              <a:t>Fatura Bilgileri</a:t>
            </a:r>
            <a:endParaRPr lang="en-US" sz="1600" dirty="0"/>
          </a:p>
        </p:txBody>
      </p:sp>
      <p:sp>
        <p:nvSpPr>
          <p:cNvPr id="75" name="Line 24"/>
          <p:cNvSpPr>
            <a:spLocks noChangeShapeType="1"/>
          </p:cNvSpPr>
          <p:nvPr/>
        </p:nvSpPr>
        <p:spPr bwMode="auto">
          <a:xfrm flipV="1">
            <a:off x="2500298" y="5000636"/>
            <a:ext cx="1219200" cy="838200"/>
          </a:xfrm>
          <a:prstGeom prst="line">
            <a:avLst/>
          </a:prstGeom>
          <a:noFill/>
          <a:ln w="9525">
            <a:solidFill>
              <a:schemeClr val="tx1"/>
            </a:solidFill>
            <a:round/>
            <a:headEnd/>
            <a:tailEnd type="triangle" w="med" len="med"/>
          </a:ln>
        </p:spPr>
        <p:txBody>
          <a:bodyPr/>
          <a:lstStyle/>
          <a:p>
            <a:endParaRPr lang="tr-TR"/>
          </a:p>
        </p:txBody>
      </p:sp>
      <p:sp>
        <p:nvSpPr>
          <p:cNvPr id="76" name="Line 25"/>
          <p:cNvSpPr>
            <a:spLocks noChangeShapeType="1"/>
          </p:cNvSpPr>
          <p:nvPr/>
        </p:nvSpPr>
        <p:spPr bwMode="auto">
          <a:xfrm>
            <a:off x="1285852" y="3786190"/>
            <a:ext cx="1785950" cy="178854"/>
          </a:xfrm>
          <a:prstGeom prst="line">
            <a:avLst/>
          </a:prstGeom>
          <a:noFill/>
          <a:ln w="9525">
            <a:solidFill>
              <a:schemeClr val="tx1"/>
            </a:solidFill>
            <a:round/>
            <a:headEnd/>
            <a:tailEnd type="triangle" w="med" len="med"/>
          </a:ln>
        </p:spPr>
        <p:txBody>
          <a:bodyPr/>
          <a:lstStyle/>
          <a:p>
            <a:endParaRPr lang="tr-TR"/>
          </a:p>
        </p:txBody>
      </p:sp>
      <p:sp>
        <p:nvSpPr>
          <p:cNvPr id="77" name="Line 26"/>
          <p:cNvSpPr>
            <a:spLocks noChangeShapeType="1"/>
          </p:cNvSpPr>
          <p:nvPr/>
        </p:nvSpPr>
        <p:spPr bwMode="auto">
          <a:xfrm flipV="1">
            <a:off x="6017170" y="3660244"/>
            <a:ext cx="1219200" cy="304800"/>
          </a:xfrm>
          <a:prstGeom prst="line">
            <a:avLst/>
          </a:prstGeom>
          <a:noFill/>
          <a:ln w="9525">
            <a:solidFill>
              <a:schemeClr val="tx1"/>
            </a:solidFill>
            <a:round/>
            <a:headEnd/>
            <a:tailEnd type="triangle" w="med" len="med"/>
          </a:ln>
        </p:spPr>
        <p:txBody>
          <a:bodyPr/>
          <a:lstStyle/>
          <a:p>
            <a:endParaRPr lang="tr-TR"/>
          </a:p>
        </p:txBody>
      </p:sp>
      <p:sp>
        <p:nvSpPr>
          <p:cNvPr id="78" name="Line 27"/>
          <p:cNvSpPr>
            <a:spLocks noChangeShapeType="1"/>
          </p:cNvSpPr>
          <p:nvPr/>
        </p:nvSpPr>
        <p:spPr bwMode="auto">
          <a:xfrm>
            <a:off x="5985638" y="4346044"/>
            <a:ext cx="1301006" cy="225964"/>
          </a:xfrm>
          <a:prstGeom prst="line">
            <a:avLst/>
          </a:prstGeom>
          <a:noFill/>
          <a:ln w="9525">
            <a:solidFill>
              <a:schemeClr val="tx1"/>
            </a:solidFill>
            <a:round/>
            <a:headEnd/>
            <a:tailEnd type="triangle" w="med" len="med"/>
          </a:ln>
        </p:spPr>
        <p:txBody>
          <a:bodyPr/>
          <a:lstStyle/>
          <a:p>
            <a:endParaRPr lang="tr-TR"/>
          </a:p>
        </p:txBody>
      </p:sp>
      <p:sp>
        <p:nvSpPr>
          <p:cNvPr id="79" name="Line 28"/>
          <p:cNvSpPr>
            <a:spLocks noChangeShapeType="1"/>
          </p:cNvSpPr>
          <p:nvPr/>
        </p:nvSpPr>
        <p:spPr bwMode="auto">
          <a:xfrm flipV="1">
            <a:off x="1707932" y="4298746"/>
            <a:ext cx="1371600" cy="304800"/>
          </a:xfrm>
          <a:prstGeom prst="line">
            <a:avLst/>
          </a:prstGeom>
          <a:noFill/>
          <a:ln w="9525">
            <a:solidFill>
              <a:schemeClr val="tx1"/>
            </a:solidFill>
            <a:round/>
            <a:headEnd/>
            <a:tailEnd type="triangle" w="med" len="med"/>
          </a:ln>
        </p:spPr>
        <p:txBody>
          <a:bodyPr/>
          <a:lstStyle/>
          <a:p>
            <a:endParaRPr lang="tr-TR"/>
          </a:p>
        </p:txBody>
      </p:sp>
      <p:sp>
        <p:nvSpPr>
          <p:cNvPr id="80" name="Line 29"/>
          <p:cNvSpPr>
            <a:spLocks noChangeShapeType="1"/>
          </p:cNvSpPr>
          <p:nvPr/>
        </p:nvSpPr>
        <p:spPr bwMode="auto">
          <a:xfrm>
            <a:off x="5342052" y="5015254"/>
            <a:ext cx="1015898" cy="985514"/>
          </a:xfrm>
          <a:prstGeom prst="line">
            <a:avLst/>
          </a:prstGeom>
          <a:noFill/>
          <a:ln w="9525">
            <a:solidFill>
              <a:schemeClr val="tx1"/>
            </a:solidFill>
            <a:round/>
            <a:headEnd/>
            <a:tailEnd type="triangle" w="med" len="med"/>
          </a:ln>
        </p:spPr>
        <p:txBody>
          <a:bodyPr/>
          <a:lstStyle/>
          <a:p>
            <a:endParaRPr lang="tr-TR"/>
          </a:p>
        </p:txBody>
      </p:sp>
      <p:sp>
        <p:nvSpPr>
          <p:cNvPr id="81" name="Line 30"/>
          <p:cNvSpPr>
            <a:spLocks noChangeShapeType="1"/>
          </p:cNvSpPr>
          <p:nvPr/>
        </p:nvSpPr>
        <p:spPr bwMode="auto">
          <a:xfrm>
            <a:off x="4311868" y="1935576"/>
            <a:ext cx="0" cy="1152000"/>
          </a:xfrm>
          <a:prstGeom prst="line">
            <a:avLst/>
          </a:prstGeom>
          <a:noFill/>
          <a:ln w="9525">
            <a:solidFill>
              <a:schemeClr val="tx1"/>
            </a:solidFill>
            <a:round/>
            <a:headEnd/>
            <a:tailEnd type="triangle" w="med" len="med"/>
          </a:ln>
        </p:spPr>
        <p:txBody>
          <a:bodyPr/>
          <a:lstStyle/>
          <a:p>
            <a:endParaRPr lang="tr-TR"/>
          </a:p>
        </p:txBody>
      </p:sp>
      <p:sp>
        <p:nvSpPr>
          <p:cNvPr id="82" name="Text Box 31"/>
          <p:cNvSpPr txBox="1">
            <a:spLocks noChangeArrowheads="1"/>
          </p:cNvSpPr>
          <p:nvPr/>
        </p:nvSpPr>
        <p:spPr bwMode="auto">
          <a:xfrm>
            <a:off x="3320616" y="2095818"/>
            <a:ext cx="1060228" cy="707886"/>
          </a:xfrm>
          <a:prstGeom prst="rect">
            <a:avLst/>
          </a:prstGeom>
          <a:noFill/>
          <a:ln w="9525">
            <a:noFill/>
            <a:miter lim="800000"/>
            <a:headEnd/>
            <a:tailEnd/>
          </a:ln>
        </p:spPr>
        <p:txBody>
          <a:bodyPr wrap="square">
            <a:spAutoFit/>
          </a:bodyPr>
          <a:lstStyle/>
          <a:p>
            <a:pPr algn="ctr">
              <a:spcBef>
                <a:spcPct val="50000"/>
              </a:spcBef>
            </a:pPr>
            <a:r>
              <a:rPr lang="tr-TR" sz="1600" dirty="0" smtClean="0"/>
              <a:t>Şifre,</a:t>
            </a:r>
          </a:p>
          <a:p>
            <a:pPr algn="ctr">
              <a:spcBef>
                <a:spcPct val="50000"/>
              </a:spcBef>
            </a:pPr>
            <a:r>
              <a:rPr lang="tr-TR" sz="1600" dirty="0" smtClean="0"/>
              <a:t>Tahlil </a:t>
            </a:r>
            <a:r>
              <a:rPr lang="tr-TR" sz="1600" dirty="0"/>
              <a:t>No</a:t>
            </a:r>
            <a:endParaRPr lang="en-US" sz="1600" dirty="0"/>
          </a:p>
        </p:txBody>
      </p:sp>
      <p:sp>
        <p:nvSpPr>
          <p:cNvPr id="83" name="Line 32"/>
          <p:cNvSpPr>
            <a:spLocks noChangeShapeType="1"/>
          </p:cNvSpPr>
          <p:nvPr/>
        </p:nvSpPr>
        <p:spPr bwMode="auto">
          <a:xfrm flipV="1">
            <a:off x="4769068" y="1926040"/>
            <a:ext cx="0" cy="1152000"/>
          </a:xfrm>
          <a:prstGeom prst="line">
            <a:avLst/>
          </a:prstGeom>
          <a:noFill/>
          <a:ln w="9525">
            <a:solidFill>
              <a:schemeClr val="tx1"/>
            </a:solidFill>
            <a:round/>
            <a:headEnd/>
            <a:tailEnd type="triangle" w="med" len="med"/>
          </a:ln>
        </p:spPr>
        <p:txBody>
          <a:bodyPr/>
          <a:lstStyle/>
          <a:p>
            <a:endParaRPr lang="tr-TR"/>
          </a:p>
        </p:txBody>
      </p:sp>
      <p:sp>
        <p:nvSpPr>
          <p:cNvPr id="84" name="Text Box 33"/>
          <p:cNvSpPr txBox="1">
            <a:spLocks noChangeArrowheads="1"/>
          </p:cNvSpPr>
          <p:nvPr/>
        </p:nvSpPr>
        <p:spPr bwMode="auto">
          <a:xfrm>
            <a:off x="4769068" y="2285992"/>
            <a:ext cx="874502" cy="338554"/>
          </a:xfrm>
          <a:prstGeom prst="rect">
            <a:avLst/>
          </a:prstGeom>
          <a:noFill/>
          <a:ln w="9525">
            <a:noFill/>
            <a:miter lim="800000"/>
            <a:headEnd/>
            <a:tailEnd/>
          </a:ln>
        </p:spPr>
        <p:txBody>
          <a:bodyPr wrap="square">
            <a:spAutoFit/>
          </a:bodyPr>
          <a:lstStyle/>
          <a:p>
            <a:pPr>
              <a:spcBef>
                <a:spcPct val="50000"/>
              </a:spcBef>
            </a:pPr>
            <a:r>
              <a:rPr lang="tr-TR" sz="1600" dirty="0"/>
              <a:t>Sonuç</a:t>
            </a:r>
            <a:endParaRPr lang="en-US" sz="1600" dirty="0"/>
          </a:p>
        </p:txBody>
      </p:sp>
      <p:sp>
        <p:nvSpPr>
          <p:cNvPr id="85" name="Rectangle 34"/>
          <p:cNvSpPr>
            <a:spLocks noChangeArrowheads="1"/>
          </p:cNvSpPr>
          <p:nvPr/>
        </p:nvSpPr>
        <p:spPr bwMode="auto">
          <a:xfrm>
            <a:off x="3455272" y="1594770"/>
            <a:ext cx="2133600" cy="33127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a:r>
              <a:rPr lang="tr-TR" sz="1600" b="1" dirty="0"/>
              <a:t>Web </a:t>
            </a:r>
            <a:r>
              <a:rPr lang="tr-TR" sz="1600" b="1" dirty="0" smtClean="0"/>
              <a:t>Üzerinden Sorgu</a:t>
            </a:r>
            <a:endParaRPr lang="en-US" sz="1600" b="1" dirty="0"/>
          </a:p>
        </p:txBody>
      </p:sp>
      <p:sp>
        <p:nvSpPr>
          <p:cNvPr id="86" name="Text Box 12"/>
          <p:cNvSpPr txBox="1">
            <a:spLocks noChangeArrowheads="1"/>
          </p:cNvSpPr>
          <p:nvPr/>
        </p:nvSpPr>
        <p:spPr bwMode="auto">
          <a:xfrm>
            <a:off x="7248556" y="3500438"/>
            <a:ext cx="895344" cy="338554"/>
          </a:xfrm>
          <a:prstGeom prst="rect">
            <a:avLst/>
          </a:prstGeom>
          <a:noFill/>
          <a:ln w="9525">
            <a:noFill/>
            <a:miter lim="800000"/>
            <a:headEnd/>
            <a:tailEnd/>
          </a:ln>
        </p:spPr>
        <p:txBody>
          <a:bodyPr wrap="square">
            <a:spAutoFit/>
          </a:bodyPr>
          <a:lstStyle/>
          <a:p>
            <a:pPr>
              <a:spcBef>
                <a:spcPct val="50000"/>
              </a:spcBef>
            </a:pPr>
            <a:r>
              <a:rPr lang="tr-TR" sz="1600" dirty="0"/>
              <a:t>Fatura</a:t>
            </a:r>
            <a:endParaRPr lang="en-US" sz="1600" dirty="0"/>
          </a:p>
        </p:txBody>
      </p:sp>
      <p:sp>
        <p:nvSpPr>
          <p:cNvPr id="87" name="Text Box 13"/>
          <p:cNvSpPr txBox="1">
            <a:spLocks noChangeArrowheads="1"/>
          </p:cNvSpPr>
          <p:nvPr/>
        </p:nvSpPr>
        <p:spPr bwMode="auto">
          <a:xfrm>
            <a:off x="7217974" y="4286256"/>
            <a:ext cx="1545710" cy="581025"/>
          </a:xfrm>
          <a:prstGeom prst="rect">
            <a:avLst/>
          </a:prstGeom>
          <a:noFill/>
          <a:ln w="9525">
            <a:noFill/>
            <a:miter lim="800000"/>
            <a:headEnd/>
            <a:tailEnd/>
          </a:ln>
        </p:spPr>
        <p:txBody>
          <a:bodyPr wrap="square">
            <a:spAutoFit/>
          </a:bodyPr>
          <a:lstStyle/>
          <a:p>
            <a:pPr algn="ctr">
              <a:spcBef>
                <a:spcPct val="50000"/>
              </a:spcBef>
            </a:pPr>
            <a:r>
              <a:rPr lang="tr-TR" sz="1600" dirty="0"/>
              <a:t>Aylık </a:t>
            </a:r>
            <a:r>
              <a:rPr lang="tr-TR" sz="1600" dirty="0" smtClean="0"/>
              <a:t>Malzeme Raporu</a:t>
            </a:r>
            <a:endParaRPr lang="en-US" sz="1600" dirty="0"/>
          </a:p>
        </p:txBody>
      </p:sp>
      <p:sp>
        <p:nvSpPr>
          <p:cNvPr id="37" name="36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12775" y="228600"/>
            <a:ext cx="8153400" cy="990600"/>
          </a:xfrm>
        </p:spPr>
        <p:txBody>
          <a:bodyPr>
            <a:normAutofit/>
          </a:bodyPr>
          <a:lstStyle/>
          <a:p>
            <a:pPr lvl="1" algn="l" rtl="0">
              <a:spcBef>
                <a:spcPct val="0"/>
              </a:spcBef>
              <a:defRPr/>
            </a:pPr>
            <a:r>
              <a:rPr lang="tr-TR" sz="34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Örnek Proje – Düzeltilmemiş İşlev Puanı</a:t>
            </a:r>
            <a:endParaRPr lang="tr-TR" sz="3400" i="1" dirty="0">
              <a:solidFill>
                <a:srgbClr val="380CF4"/>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normAutofit fontScale="85000" lnSpcReduction="20000"/>
          </a:bodyPr>
          <a:lstStyle/>
          <a:p>
            <a:pPr>
              <a:defRPr/>
            </a:pPr>
            <a:fld id="{E067158C-B194-4568-A0DB-7C4B8C2DE7EE}" type="slidenum">
              <a:rPr lang="tr-TR" smtClean="0"/>
              <a:pPr>
                <a:defRPr/>
              </a:pPr>
              <a:t>23</a:t>
            </a:fld>
            <a:endParaRPr lang="tr-TR"/>
          </a:p>
        </p:txBody>
      </p:sp>
      <p:sp>
        <p:nvSpPr>
          <p:cNvPr id="37" name="Rectangle 48"/>
          <p:cNvSpPr txBox="1">
            <a:spLocks noChangeArrowheads="1"/>
          </p:cNvSpPr>
          <p:nvPr/>
        </p:nvSpPr>
        <p:spPr>
          <a:xfrm>
            <a:off x="64014" y="1579986"/>
            <a:ext cx="4724400" cy="3000396"/>
          </a:xfrm>
          <a:prstGeom prst="rect">
            <a:avLst/>
          </a:prstGeom>
        </p:spPr>
        <p:style>
          <a:lnRef idx="1">
            <a:schemeClr val="accent5"/>
          </a:lnRef>
          <a:fillRef idx="2">
            <a:schemeClr val="accent5"/>
          </a:fillRef>
          <a:effectRef idx="1">
            <a:schemeClr val="accent5"/>
          </a:effectRef>
          <a:fontRef idx="minor">
            <a:schemeClr val="dk1"/>
          </a:fontRef>
        </p:style>
        <p:txBody>
          <a:bodyPr vert="horz" anchor="ctr">
            <a:normAutofit lnSpcReduction="10000"/>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Tx/>
              <a:buNone/>
              <a:tabLst>
                <a:tab pos="2857500" algn="l"/>
              </a:tabLst>
              <a:defRPr/>
            </a:pPr>
            <a:r>
              <a:rPr kumimoji="0" lang="tr-TR" sz="1800" b="1" i="0" u="none" strike="noStrike" kern="1200" cap="none" spc="0" normalizeH="0" baseline="0" noProof="0" dirty="0" smtClean="0">
                <a:ln>
                  <a:noFill/>
                </a:ln>
                <a:solidFill>
                  <a:schemeClr val="tx1"/>
                </a:solidFill>
                <a:effectLst/>
                <a:uLnTx/>
                <a:uFillTx/>
                <a:latin typeface="+mn-lt"/>
                <a:ea typeface="+mn-ea"/>
                <a:cs typeface="+mn-cs"/>
              </a:rPr>
              <a:t>Girdiler:	    6  Karmaşık</a:t>
            </a:r>
          </a:p>
          <a:p>
            <a:pPr marL="320040" marR="0" lvl="0" indent="-320040" algn="l" defTabSz="914400" rtl="0" eaLnBrk="1" fontAlgn="auto" latinLnBrk="0" hangingPunct="1">
              <a:lnSpc>
                <a:spcPct val="100000"/>
              </a:lnSpc>
              <a:spcBef>
                <a:spcPts val="700"/>
              </a:spcBef>
              <a:spcAft>
                <a:spcPts val="0"/>
              </a:spcAft>
              <a:buClr>
                <a:schemeClr val="accent2"/>
              </a:buClr>
              <a:buSzPct val="60000"/>
              <a:buFontTx/>
              <a:buNone/>
              <a:tabLst>
                <a:tab pos="2857500" algn="l"/>
              </a:tabLst>
              <a:defRPr/>
            </a:pPr>
            <a:r>
              <a:rPr kumimoji="0" lang="tr-TR" sz="1800" b="1" i="0" u="none" strike="noStrike" kern="1200" cap="none" spc="0" normalizeH="0" baseline="0" noProof="0" dirty="0" smtClean="0">
                <a:ln>
                  <a:noFill/>
                </a:ln>
                <a:solidFill>
                  <a:schemeClr val="tx1"/>
                </a:solidFill>
                <a:effectLst/>
                <a:uLnTx/>
                <a:uFillTx/>
                <a:latin typeface="+mn-lt"/>
                <a:ea typeface="+mn-ea"/>
                <a:cs typeface="+mn-cs"/>
              </a:rPr>
              <a:t>Çıktılar:	    6  Karmaşık</a:t>
            </a:r>
          </a:p>
          <a:p>
            <a:pPr marL="320040" marR="0" lvl="0" indent="-320040" algn="l" defTabSz="914400" rtl="0" eaLnBrk="1" fontAlgn="auto" latinLnBrk="0" hangingPunct="1">
              <a:lnSpc>
                <a:spcPct val="100000"/>
              </a:lnSpc>
              <a:spcBef>
                <a:spcPts val="700"/>
              </a:spcBef>
              <a:spcAft>
                <a:spcPts val="0"/>
              </a:spcAft>
              <a:buClr>
                <a:schemeClr val="accent2"/>
              </a:buClr>
              <a:buSzPct val="60000"/>
              <a:buFontTx/>
              <a:buNone/>
              <a:tabLst>
                <a:tab pos="2857500" algn="l"/>
              </a:tabLst>
              <a:defRPr/>
            </a:pPr>
            <a:r>
              <a:rPr kumimoji="0" lang="tr-TR" sz="1800" b="1" i="0" u="none" strike="noStrike" kern="1200" cap="none" spc="0" normalizeH="0" baseline="0" noProof="0" dirty="0" smtClean="0">
                <a:ln>
                  <a:noFill/>
                </a:ln>
                <a:solidFill>
                  <a:schemeClr val="tx1"/>
                </a:solidFill>
                <a:effectLst/>
                <a:uLnTx/>
                <a:uFillTx/>
                <a:latin typeface="+mn-lt"/>
                <a:ea typeface="+mn-ea"/>
                <a:cs typeface="+mn-cs"/>
              </a:rPr>
              <a:t>İç Dosyalar : 	    4  Orta</a:t>
            </a:r>
          </a:p>
          <a:p>
            <a:pPr marL="640080" lvl="1" indent="-274320">
              <a:spcBef>
                <a:spcPts val="550"/>
              </a:spcBef>
              <a:buClr>
                <a:schemeClr val="accent1"/>
              </a:buClr>
              <a:buSzPct val="100000"/>
              <a:buFont typeface="Verdana" pitchFamily="34" charset="0"/>
              <a:buChar char="–"/>
              <a:tabLst>
                <a:tab pos="2857500" algn="l"/>
              </a:tabLst>
            </a:pPr>
            <a:r>
              <a:rPr lang="tr-TR" sz="1600" b="1" dirty="0" smtClean="0">
                <a:solidFill>
                  <a:schemeClr val="tx1"/>
                </a:solidFill>
              </a:rPr>
              <a:t>Hasta Dosyası</a:t>
            </a:r>
            <a:endParaRPr kumimoji="0" lang="tr-TR" sz="1600" b="1" i="0" u="none" strike="noStrike" kern="1200" cap="none" spc="0" normalizeH="0" baseline="0" noProof="0" dirty="0" smtClean="0">
              <a:ln>
                <a:noFill/>
              </a:ln>
              <a:solidFill>
                <a:schemeClr val="tx1"/>
              </a:solidFill>
              <a:effectLst/>
              <a:uLnTx/>
              <a:uFillTx/>
              <a:latin typeface="+mn-lt"/>
              <a:ea typeface="+mn-ea"/>
              <a:cs typeface="+mn-cs"/>
            </a:endParaRPr>
          </a:p>
          <a:p>
            <a:pPr marL="640080" marR="0" lvl="1" indent="-274320" algn="l" defTabSz="914400" rtl="0" eaLnBrk="1" fontAlgn="auto" latinLnBrk="0" hangingPunct="1">
              <a:lnSpc>
                <a:spcPct val="100000"/>
              </a:lnSpc>
              <a:spcBef>
                <a:spcPts val="550"/>
              </a:spcBef>
              <a:spcAft>
                <a:spcPts val="0"/>
              </a:spcAft>
              <a:buClr>
                <a:schemeClr val="accent1"/>
              </a:buClr>
              <a:buSzPct val="100000"/>
              <a:buFont typeface="Verdana" pitchFamily="34" charset="0"/>
              <a:buChar char="–"/>
              <a:tabLst>
                <a:tab pos="2857500" algn="l"/>
              </a:tabLst>
              <a:defRPr/>
            </a:pPr>
            <a:r>
              <a:rPr kumimoji="0" lang="tr-TR" sz="1600" b="1" i="0" u="none" strike="noStrike" kern="1200" cap="none" spc="0" normalizeH="0" baseline="0" noProof="0" dirty="0" smtClean="0">
                <a:ln>
                  <a:noFill/>
                </a:ln>
                <a:solidFill>
                  <a:schemeClr val="tx1"/>
                </a:solidFill>
                <a:effectLst/>
                <a:uLnTx/>
                <a:uFillTx/>
                <a:latin typeface="+mn-lt"/>
                <a:ea typeface="+mn-ea"/>
                <a:cs typeface="+mn-cs"/>
              </a:rPr>
              <a:t>Tahliller dosyası</a:t>
            </a:r>
          </a:p>
          <a:p>
            <a:pPr marL="640080" marR="0" lvl="1" indent="-274320" algn="l" defTabSz="914400" rtl="0" eaLnBrk="1" fontAlgn="auto" latinLnBrk="0" hangingPunct="1">
              <a:lnSpc>
                <a:spcPct val="100000"/>
              </a:lnSpc>
              <a:spcBef>
                <a:spcPts val="550"/>
              </a:spcBef>
              <a:spcAft>
                <a:spcPts val="0"/>
              </a:spcAft>
              <a:buClr>
                <a:schemeClr val="accent1"/>
              </a:buClr>
              <a:buSzPct val="100000"/>
              <a:buFont typeface="Verdana" pitchFamily="34" charset="0"/>
              <a:buChar char="–"/>
              <a:tabLst>
                <a:tab pos="2857500" algn="l"/>
              </a:tabLst>
              <a:defRPr/>
            </a:pPr>
            <a:r>
              <a:rPr kumimoji="0" lang="tr-TR" sz="1600" b="1" i="0" u="none" strike="noStrike" kern="1200" cap="none" spc="0" normalizeH="0" baseline="0" noProof="0" dirty="0" smtClean="0">
                <a:ln>
                  <a:noFill/>
                </a:ln>
                <a:solidFill>
                  <a:schemeClr val="tx1"/>
                </a:solidFill>
                <a:effectLst/>
                <a:uLnTx/>
                <a:uFillTx/>
                <a:latin typeface="+mn-lt"/>
                <a:ea typeface="+mn-ea"/>
                <a:cs typeface="+mn-cs"/>
              </a:rPr>
              <a:t>Faturalar Dosyası</a:t>
            </a:r>
          </a:p>
          <a:p>
            <a:pPr marL="640080" marR="0" lvl="1" indent="-274320" algn="l" defTabSz="914400" rtl="0" eaLnBrk="1" fontAlgn="auto" latinLnBrk="0" hangingPunct="1">
              <a:lnSpc>
                <a:spcPct val="100000"/>
              </a:lnSpc>
              <a:spcBef>
                <a:spcPts val="550"/>
              </a:spcBef>
              <a:spcAft>
                <a:spcPts val="0"/>
              </a:spcAft>
              <a:buClr>
                <a:schemeClr val="accent1"/>
              </a:buClr>
              <a:buSzPct val="100000"/>
              <a:buFont typeface="Verdana" pitchFamily="34" charset="0"/>
              <a:buChar char="–"/>
              <a:tabLst>
                <a:tab pos="2857500" algn="l"/>
              </a:tabLst>
              <a:defRPr/>
            </a:pPr>
            <a:r>
              <a:rPr kumimoji="0" lang="tr-TR" sz="1600" b="1" i="0" u="none" strike="noStrike" kern="1200" cap="none" spc="0" normalizeH="0" baseline="0" noProof="0" dirty="0" smtClean="0">
                <a:ln>
                  <a:noFill/>
                </a:ln>
                <a:solidFill>
                  <a:schemeClr val="tx1"/>
                </a:solidFill>
                <a:effectLst/>
                <a:uLnTx/>
                <a:uFillTx/>
                <a:latin typeface="+mn-lt"/>
                <a:ea typeface="+mn-ea"/>
                <a:cs typeface="+mn-cs"/>
              </a:rPr>
              <a:t>Malzeme Stok Dosyası</a:t>
            </a:r>
          </a:p>
          <a:p>
            <a:pPr marL="320040" marR="0" lvl="0" indent="-320040" algn="l" defTabSz="914400" rtl="0" eaLnBrk="1" fontAlgn="auto" latinLnBrk="0" hangingPunct="1">
              <a:lnSpc>
                <a:spcPct val="100000"/>
              </a:lnSpc>
              <a:spcBef>
                <a:spcPts val="700"/>
              </a:spcBef>
              <a:spcAft>
                <a:spcPts val="0"/>
              </a:spcAft>
              <a:buClr>
                <a:schemeClr val="accent2"/>
              </a:buClr>
              <a:buSzPct val="60000"/>
              <a:buFontTx/>
              <a:buNone/>
              <a:tabLst>
                <a:tab pos="2857500" algn="l"/>
              </a:tabLst>
              <a:defRPr/>
            </a:pPr>
            <a:r>
              <a:rPr kumimoji="0" lang="tr-TR" sz="1800" b="1" i="0" u="none" strike="noStrike" kern="1200" cap="none" spc="0" normalizeH="0" baseline="0" noProof="0" dirty="0" smtClean="0">
                <a:ln>
                  <a:noFill/>
                </a:ln>
                <a:solidFill>
                  <a:schemeClr val="tx1"/>
                </a:solidFill>
                <a:effectLst/>
                <a:uLnTx/>
                <a:uFillTx/>
                <a:latin typeface="+mn-lt"/>
                <a:ea typeface="+mn-ea"/>
                <a:cs typeface="+mn-cs"/>
              </a:rPr>
              <a:t>Dış sorguların sayısı:	   1  Orta</a:t>
            </a:r>
          </a:p>
          <a:p>
            <a:pPr marL="320040" marR="0" lvl="0" indent="-320040" algn="l" defTabSz="914400" rtl="0" eaLnBrk="1" fontAlgn="auto" latinLnBrk="0" hangingPunct="1">
              <a:lnSpc>
                <a:spcPct val="100000"/>
              </a:lnSpc>
              <a:spcBef>
                <a:spcPts val="700"/>
              </a:spcBef>
              <a:spcAft>
                <a:spcPts val="0"/>
              </a:spcAft>
              <a:buClr>
                <a:schemeClr val="accent2"/>
              </a:buClr>
              <a:buSzPct val="60000"/>
              <a:buFontTx/>
              <a:buNone/>
              <a:tabLst>
                <a:tab pos="2857500" algn="l"/>
              </a:tabLst>
              <a:defRPr/>
            </a:pPr>
            <a:r>
              <a:rPr kumimoji="0" lang="tr-TR" sz="1800" b="1" i="0" u="none" strike="noStrike" kern="1200" cap="none" spc="0" normalizeH="0" baseline="0" noProof="0" dirty="0" smtClean="0">
                <a:ln>
                  <a:noFill/>
                </a:ln>
                <a:solidFill>
                  <a:schemeClr val="tx1"/>
                </a:solidFill>
                <a:effectLst/>
                <a:uLnTx/>
                <a:uFillTx/>
                <a:latin typeface="+mn-lt"/>
                <a:ea typeface="+mn-ea"/>
                <a:cs typeface="+mn-cs"/>
              </a:rPr>
              <a:t>Dış Arayüz Dosyaları: 	   1  Orta</a:t>
            </a:r>
            <a:endParaRPr kumimoji="0" lang="en-US" sz="1800" b="1" i="0" u="none" strike="noStrike" kern="1200" cap="none" spc="0" normalizeH="0" baseline="0" noProof="0" dirty="0" smtClean="0">
              <a:ln>
                <a:noFill/>
              </a:ln>
              <a:solidFill>
                <a:schemeClr val="tx1"/>
              </a:solidFill>
              <a:effectLst/>
              <a:uLnTx/>
              <a:uFillTx/>
              <a:latin typeface="+mn-lt"/>
              <a:ea typeface="+mn-ea"/>
              <a:cs typeface="+mn-cs"/>
            </a:endParaRPr>
          </a:p>
        </p:txBody>
      </p:sp>
      <p:graphicFrame>
        <p:nvGraphicFramePr>
          <p:cNvPr id="38" name="Group 4"/>
          <p:cNvGraphicFramePr>
            <a:graphicFrameLocks noGrp="1"/>
          </p:cNvGraphicFramePr>
          <p:nvPr/>
        </p:nvGraphicFramePr>
        <p:xfrm>
          <a:off x="89272" y="4714884"/>
          <a:ext cx="4683376" cy="1872615"/>
        </p:xfrm>
        <a:graphic>
          <a:graphicData uri="http://schemas.openxmlformats.org/drawingml/2006/table">
            <a:tbl>
              <a:tblPr>
                <a:tableStyleId>{3C2FFA5D-87B4-456A-9821-1D502468CF0F}</a:tableStyleId>
              </a:tblPr>
              <a:tblGrid>
                <a:gridCol w="397096"/>
                <a:gridCol w="1785950"/>
                <a:gridCol w="785818"/>
                <a:gridCol w="785818"/>
                <a:gridCol w="928694"/>
              </a:tblGrid>
              <a:tr h="425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6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1200" b="1"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200" b="1" u="none" strike="noStrike" cap="none" normalizeH="0" baseline="0" dirty="0" smtClean="0">
                          <a:ln>
                            <a:noFill/>
                          </a:ln>
                          <a:effectLst/>
                        </a:rPr>
                        <a:t>Basit</a:t>
                      </a:r>
                      <a:endParaRPr kumimoji="0" lang="en-US" sz="1200" b="1" i="0" u="none" strike="noStrike" cap="none" normalizeH="0" baseline="0" dirty="0" smtClean="0">
                        <a:ln>
                          <a:noFill/>
                        </a:ln>
                        <a:solidFill>
                          <a:schemeClr val="tx1"/>
                        </a:solidFill>
                        <a:effectLst/>
                        <a:latin typeface="Arial"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200" b="1" u="none" strike="noStrike" cap="none" normalizeH="0" baseline="0" dirty="0" smtClean="0">
                          <a:ln>
                            <a:noFill/>
                          </a:ln>
                          <a:effectLst/>
                        </a:rPr>
                        <a:t>Orta</a:t>
                      </a:r>
                      <a:endParaRPr kumimoji="0" lang="en-US" sz="1200" b="1" i="0" u="none" strike="noStrike" cap="none" normalizeH="0" baseline="0" dirty="0" smtClean="0">
                        <a:ln>
                          <a:noFill/>
                        </a:ln>
                        <a:solidFill>
                          <a:schemeClr val="tx1"/>
                        </a:solidFill>
                        <a:effectLst/>
                        <a:latin typeface="Arial"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200" b="1" u="none" strike="noStrike" cap="none" normalizeH="0" baseline="0" dirty="0" smtClean="0">
                          <a:ln>
                            <a:noFill/>
                          </a:ln>
                          <a:effectLst/>
                        </a:rPr>
                        <a:t>Karmaşık</a:t>
                      </a:r>
                      <a:endParaRPr kumimoji="0" lang="en-US" sz="1200" b="1" i="0" u="none" strike="noStrike" cap="none" normalizeH="0" baseline="0" dirty="0" smtClean="0">
                        <a:ln>
                          <a:noFill/>
                        </a:ln>
                        <a:solidFill>
                          <a:schemeClr val="tx1"/>
                        </a:solidFill>
                        <a:effectLst/>
                        <a:latin typeface="Arial" charset="0"/>
                      </a:endParaRPr>
                    </a:p>
                  </a:txBody>
                  <a:tcPr anchor="ctr" horzOverflow="overflow"/>
                </a:tc>
              </a:tr>
              <a:tr h="260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200" b="1" u="none" strike="noStrike" cap="none" normalizeH="0" baseline="0" dirty="0" smtClean="0">
                          <a:ln>
                            <a:noFill/>
                          </a:ln>
                          <a:effectLst/>
                        </a:rPr>
                        <a:t>(1)</a:t>
                      </a:r>
                      <a:endParaRPr kumimoji="0" lang="en-US" sz="12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200" b="1" u="none" strike="noStrike" cap="none" normalizeH="0" baseline="0" dirty="0" smtClean="0">
                          <a:ln>
                            <a:noFill/>
                          </a:ln>
                          <a:effectLst/>
                        </a:rPr>
                        <a:t>Dış Girdiler</a:t>
                      </a:r>
                      <a:endParaRPr kumimoji="0" lang="en-US" sz="1200" b="1" i="0" u="none" strike="noStrike" cap="none" normalizeH="0" baseline="0" dirty="0" smtClean="0">
                        <a:ln>
                          <a:noFill/>
                        </a:ln>
                        <a:solidFill>
                          <a:schemeClr val="tx1"/>
                        </a:solidFill>
                        <a:effectLst/>
                        <a:latin typeface="Arial"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200" b="1" u="none" strike="noStrike" cap="none" normalizeH="0" baseline="0" dirty="0" smtClean="0">
                          <a:ln>
                            <a:noFill/>
                          </a:ln>
                          <a:effectLst/>
                        </a:rPr>
                        <a:t>3</a:t>
                      </a:r>
                      <a:endParaRPr kumimoji="0" lang="en-US" sz="1200" b="1" i="0" u="none" strike="noStrike" cap="none" normalizeH="0" baseline="0" dirty="0" smtClean="0">
                        <a:ln>
                          <a:noFill/>
                        </a:ln>
                        <a:solidFill>
                          <a:schemeClr val="tx1"/>
                        </a:solidFill>
                        <a:effectLst/>
                        <a:latin typeface="Arial"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200" b="1" u="none" strike="noStrike" cap="none" normalizeH="0" baseline="0" smtClean="0">
                          <a:ln>
                            <a:noFill/>
                          </a:ln>
                          <a:effectLst/>
                        </a:rPr>
                        <a:t>5</a:t>
                      </a:r>
                      <a:endParaRPr kumimoji="0" lang="en-US" sz="1200" b="1" i="0" u="none" strike="noStrike" cap="none" normalizeH="0" baseline="0" smtClean="0">
                        <a:ln>
                          <a:noFill/>
                        </a:ln>
                        <a:solidFill>
                          <a:schemeClr val="tx1"/>
                        </a:solidFill>
                        <a:effectLst/>
                        <a:latin typeface="Arial"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200" b="1" u="none" strike="noStrike" cap="none" normalizeH="0" baseline="0" smtClean="0">
                          <a:ln>
                            <a:noFill/>
                          </a:ln>
                          <a:effectLst/>
                        </a:rPr>
                        <a:t>6</a:t>
                      </a:r>
                      <a:endParaRPr kumimoji="0" lang="en-US" sz="1200" b="1" i="0" u="none" strike="noStrike" cap="none" normalizeH="0" baseline="0" smtClean="0">
                        <a:ln>
                          <a:noFill/>
                        </a:ln>
                        <a:solidFill>
                          <a:schemeClr val="tx1"/>
                        </a:solidFill>
                        <a:effectLst/>
                        <a:latin typeface="Arial" charset="0"/>
                      </a:endParaRPr>
                    </a:p>
                  </a:txBody>
                  <a:tcPr anchor="ctr" horzOverflow="overflow"/>
                </a:tc>
              </a:tr>
              <a:tr h="2952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200" b="1" u="none" strike="noStrike" cap="none" normalizeH="0" baseline="0" dirty="0" smtClean="0">
                          <a:ln>
                            <a:noFill/>
                          </a:ln>
                          <a:effectLst/>
                        </a:rPr>
                        <a:t>(2)</a:t>
                      </a:r>
                      <a:endParaRPr kumimoji="0" lang="en-US" sz="12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200" b="1" u="none" strike="noStrike" cap="none" normalizeH="0" baseline="0" dirty="0" smtClean="0">
                          <a:ln>
                            <a:noFill/>
                          </a:ln>
                          <a:effectLst/>
                        </a:rPr>
                        <a:t>Dış Çıktılar</a:t>
                      </a:r>
                      <a:endParaRPr kumimoji="0" lang="en-US" sz="1200" b="1" i="0" u="none" strike="noStrike" cap="none" normalizeH="0" baseline="0" dirty="0" smtClean="0">
                        <a:ln>
                          <a:noFill/>
                        </a:ln>
                        <a:solidFill>
                          <a:schemeClr val="tx1"/>
                        </a:solidFill>
                        <a:effectLst/>
                        <a:latin typeface="Arial"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200" b="1" u="none" strike="noStrike" cap="none" normalizeH="0" baseline="0" dirty="0" smtClean="0">
                          <a:ln>
                            <a:noFill/>
                          </a:ln>
                          <a:effectLst/>
                        </a:rPr>
                        <a:t>4</a:t>
                      </a:r>
                      <a:endParaRPr kumimoji="0" lang="en-US" sz="1200" b="1" i="0" u="none" strike="noStrike" cap="none" normalizeH="0" baseline="0" dirty="0" smtClean="0">
                        <a:ln>
                          <a:noFill/>
                        </a:ln>
                        <a:solidFill>
                          <a:schemeClr val="tx1"/>
                        </a:solidFill>
                        <a:effectLst/>
                        <a:latin typeface="Arial"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200" b="1" u="none" strike="noStrike" cap="none" normalizeH="0" baseline="0" dirty="0" smtClean="0">
                          <a:ln>
                            <a:noFill/>
                          </a:ln>
                          <a:effectLst/>
                        </a:rPr>
                        <a:t>6</a:t>
                      </a:r>
                      <a:endParaRPr kumimoji="0" lang="en-US" sz="1200" b="1" i="0" u="none" strike="noStrike" cap="none" normalizeH="0" baseline="0" dirty="0" smtClean="0">
                        <a:ln>
                          <a:noFill/>
                        </a:ln>
                        <a:solidFill>
                          <a:schemeClr val="tx1"/>
                        </a:solidFill>
                        <a:effectLst/>
                        <a:latin typeface="Arial"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200" b="1" u="none" strike="noStrike" cap="none" normalizeH="0" baseline="0" smtClean="0">
                          <a:ln>
                            <a:noFill/>
                          </a:ln>
                          <a:effectLst/>
                        </a:rPr>
                        <a:t>7</a:t>
                      </a:r>
                      <a:endParaRPr kumimoji="0" lang="en-US" sz="1200" b="1" i="0" u="none" strike="noStrike" cap="none" normalizeH="0" baseline="0" smtClean="0">
                        <a:ln>
                          <a:noFill/>
                        </a:ln>
                        <a:solidFill>
                          <a:schemeClr val="tx1"/>
                        </a:solidFill>
                        <a:effectLst/>
                        <a:latin typeface="Arial" charset="0"/>
                      </a:endParaRPr>
                    </a:p>
                  </a:txBody>
                  <a:tcPr anchor="ctr" horzOverflow="overflow"/>
                </a:tc>
              </a:tr>
              <a:tr h="250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200" b="1" u="none" strike="noStrike" cap="none" normalizeH="0" baseline="0" dirty="0" smtClean="0">
                          <a:ln>
                            <a:noFill/>
                          </a:ln>
                          <a:effectLst/>
                        </a:rPr>
                        <a:t>(3)</a:t>
                      </a:r>
                      <a:endParaRPr kumimoji="0" lang="en-US" sz="12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200" b="1" u="none" strike="noStrike" cap="none" normalizeH="0" baseline="0" dirty="0" smtClean="0">
                          <a:ln>
                            <a:noFill/>
                          </a:ln>
                          <a:effectLst/>
                        </a:rPr>
                        <a:t>Dış Sorgular</a:t>
                      </a:r>
                      <a:endParaRPr kumimoji="0" lang="en-US" sz="1200" b="1" i="0" u="none" strike="noStrike" cap="none" normalizeH="0" baseline="0" dirty="0" smtClean="0">
                        <a:ln>
                          <a:noFill/>
                        </a:ln>
                        <a:solidFill>
                          <a:schemeClr val="tx1"/>
                        </a:solidFill>
                        <a:effectLst/>
                        <a:latin typeface="Arial"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200" b="1" u="none" strike="noStrike" cap="none" normalizeH="0" baseline="0" smtClean="0">
                          <a:ln>
                            <a:noFill/>
                          </a:ln>
                          <a:effectLst/>
                        </a:rPr>
                        <a:t>3</a:t>
                      </a:r>
                      <a:endParaRPr kumimoji="0" lang="en-US" sz="1200" b="1" i="0" u="none" strike="noStrike" cap="none" normalizeH="0" baseline="0" smtClean="0">
                        <a:ln>
                          <a:noFill/>
                        </a:ln>
                        <a:solidFill>
                          <a:schemeClr val="tx1"/>
                        </a:solidFill>
                        <a:effectLst/>
                        <a:latin typeface="Arial"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200" b="1" u="none" strike="noStrike" cap="none" normalizeH="0" baseline="0" dirty="0" smtClean="0">
                          <a:ln>
                            <a:noFill/>
                          </a:ln>
                          <a:effectLst/>
                        </a:rPr>
                        <a:t>5</a:t>
                      </a:r>
                      <a:endParaRPr kumimoji="0" lang="en-US" sz="1200" b="1" i="0" u="none" strike="noStrike" cap="none" normalizeH="0" baseline="0" dirty="0" smtClean="0">
                        <a:ln>
                          <a:noFill/>
                        </a:ln>
                        <a:solidFill>
                          <a:schemeClr val="tx1"/>
                        </a:solidFill>
                        <a:effectLst/>
                        <a:latin typeface="Arial"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200" b="1" u="none" strike="noStrike" cap="none" normalizeH="0" baseline="0" dirty="0" smtClean="0">
                          <a:ln>
                            <a:noFill/>
                          </a:ln>
                          <a:effectLst/>
                        </a:rPr>
                        <a:t>6</a:t>
                      </a:r>
                      <a:endParaRPr kumimoji="0" lang="en-US" sz="1200" b="1" i="0" u="none" strike="noStrike" cap="none" normalizeH="0" baseline="0" dirty="0" smtClean="0">
                        <a:ln>
                          <a:noFill/>
                        </a:ln>
                        <a:solidFill>
                          <a:schemeClr val="tx1"/>
                        </a:solidFill>
                        <a:effectLst/>
                        <a:latin typeface="Arial" charset="0"/>
                      </a:endParaRPr>
                    </a:p>
                  </a:txBody>
                  <a:tcPr anchor="ctr" horzOverflow="overflow"/>
                </a:tc>
              </a:tr>
              <a:tr h="285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200" b="1" u="none" strike="noStrike" cap="none" normalizeH="0" baseline="0" dirty="0" smtClean="0">
                          <a:ln>
                            <a:noFill/>
                          </a:ln>
                          <a:effectLst/>
                        </a:rPr>
                        <a:t>(4)</a:t>
                      </a:r>
                      <a:endParaRPr kumimoji="0" lang="en-US" sz="12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200" b="1" u="none" strike="noStrike" cap="none" normalizeH="0" baseline="0" dirty="0" smtClean="0">
                          <a:ln>
                            <a:noFill/>
                          </a:ln>
                          <a:effectLst/>
                        </a:rPr>
                        <a:t>İç Dosyalar</a:t>
                      </a:r>
                      <a:endParaRPr kumimoji="0" lang="en-US" sz="1200" b="1" i="0" u="none" strike="noStrike" cap="none" normalizeH="0" baseline="0" dirty="0" smtClean="0">
                        <a:ln>
                          <a:noFill/>
                        </a:ln>
                        <a:solidFill>
                          <a:schemeClr val="tx1"/>
                        </a:solidFill>
                        <a:effectLst/>
                        <a:latin typeface="Arial"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200" b="1" u="none" strike="noStrike" cap="none" normalizeH="0" baseline="0" smtClean="0">
                          <a:ln>
                            <a:noFill/>
                          </a:ln>
                          <a:effectLst/>
                        </a:rPr>
                        <a:t>7</a:t>
                      </a:r>
                      <a:endParaRPr kumimoji="0" lang="en-US" sz="1200" b="1" i="0" u="none" strike="noStrike" cap="none" normalizeH="0" baseline="0" smtClean="0">
                        <a:ln>
                          <a:noFill/>
                        </a:ln>
                        <a:solidFill>
                          <a:schemeClr val="tx1"/>
                        </a:solidFill>
                        <a:effectLst/>
                        <a:latin typeface="Arial"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200" b="1" u="none" strike="noStrike" cap="none" normalizeH="0" baseline="0" dirty="0" smtClean="0">
                          <a:ln>
                            <a:noFill/>
                          </a:ln>
                          <a:effectLst/>
                        </a:rPr>
                        <a:t>13</a:t>
                      </a:r>
                      <a:endParaRPr kumimoji="0" lang="en-US" sz="1200" b="1" i="0" u="none" strike="noStrike" cap="none" normalizeH="0" baseline="0" dirty="0" smtClean="0">
                        <a:ln>
                          <a:noFill/>
                        </a:ln>
                        <a:solidFill>
                          <a:schemeClr val="tx1"/>
                        </a:solidFill>
                        <a:effectLst/>
                        <a:latin typeface="Arial"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200" b="1" u="none" strike="noStrike" cap="none" normalizeH="0" baseline="0" dirty="0" smtClean="0">
                          <a:ln>
                            <a:noFill/>
                          </a:ln>
                          <a:effectLst/>
                        </a:rPr>
                        <a:t>15</a:t>
                      </a:r>
                      <a:endParaRPr kumimoji="0" lang="en-US" sz="1200" b="1" i="0" u="none" strike="noStrike" cap="none" normalizeH="0" baseline="0" dirty="0" smtClean="0">
                        <a:ln>
                          <a:noFill/>
                        </a:ln>
                        <a:solidFill>
                          <a:schemeClr val="tx1"/>
                        </a:solidFill>
                        <a:effectLst/>
                        <a:latin typeface="Arial" charset="0"/>
                      </a:endParaRPr>
                    </a:p>
                  </a:txBody>
                  <a:tcPr anchor="ctr" horzOverflow="overflow"/>
                </a:tc>
              </a:tr>
              <a:tr h="317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200" b="1" u="none" strike="noStrike" cap="none" normalizeH="0" baseline="0" dirty="0" smtClean="0">
                          <a:ln>
                            <a:noFill/>
                          </a:ln>
                          <a:effectLst/>
                        </a:rPr>
                        <a:t>(5)</a:t>
                      </a:r>
                      <a:endParaRPr kumimoji="0" lang="en-US" sz="12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1200" b="1" u="none" strike="noStrike" cap="none" normalizeH="0" baseline="0" dirty="0" smtClean="0">
                          <a:ln>
                            <a:noFill/>
                          </a:ln>
                          <a:effectLst/>
                        </a:rPr>
                        <a:t>Dış Arayüz Dosyaları</a:t>
                      </a:r>
                      <a:endParaRPr kumimoji="0" lang="en-US" sz="1200" b="1" i="0" u="none" strike="noStrike" cap="none" normalizeH="0" baseline="0" dirty="0" smtClean="0">
                        <a:ln>
                          <a:noFill/>
                        </a:ln>
                        <a:solidFill>
                          <a:schemeClr val="tx1"/>
                        </a:solidFill>
                        <a:effectLst/>
                        <a:latin typeface="Arial"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200" b="1" u="none" strike="noStrike" cap="none" normalizeH="0" baseline="0" dirty="0" smtClean="0">
                          <a:ln>
                            <a:noFill/>
                          </a:ln>
                          <a:effectLst/>
                        </a:rPr>
                        <a:t>5</a:t>
                      </a:r>
                      <a:endParaRPr kumimoji="0" lang="en-US" sz="1200" b="1" i="0" u="none" strike="noStrike" cap="none" normalizeH="0" baseline="0" dirty="0" smtClean="0">
                        <a:ln>
                          <a:noFill/>
                        </a:ln>
                        <a:solidFill>
                          <a:schemeClr val="tx1"/>
                        </a:solidFill>
                        <a:effectLst/>
                        <a:latin typeface="Arial"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200" b="1" u="none" strike="noStrike" cap="none" normalizeH="0" baseline="0" smtClean="0">
                          <a:ln>
                            <a:noFill/>
                          </a:ln>
                          <a:effectLst/>
                        </a:rPr>
                        <a:t>9</a:t>
                      </a:r>
                      <a:endParaRPr kumimoji="0" lang="en-US" sz="1200" b="1" i="0" u="none" strike="noStrike" cap="none" normalizeH="0" baseline="0" smtClean="0">
                        <a:ln>
                          <a:noFill/>
                        </a:ln>
                        <a:solidFill>
                          <a:schemeClr val="tx1"/>
                        </a:solidFill>
                        <a:effectLst/>
                        <a:latin typeface="Arial"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200" b="1" u="none" strike="noStrike" cap="none" normalizeH="0" baseline="0" dirty="0" smtClean="0">
                          <a:ln>
                            <a:noFill/>
                          </a:ln>
                          <a:effectLst/>
                        </a:rPr>
                        <a:t>10</a:t>
                      </a:r>
                      <a:endParaRPr kumimoji="0" lang="en-US" sz="1200" b="1" i="0" u="none" strike="noStrike" cap="none" normalizeH="0" baseline="0" dirty="0" smtClean="0">
                        <a:ln>
                          <a:noFill/>
                        </a:ln>
                        <a:solidFill>
                          <a:schemeClr val="tx1"/>
                        </a:solidFill>
                        <a:effectLst/>
                        <a:latin typeface="Arial" charset="0"/>
                      </a:endParaRPr>
                    </a:p>
                  </a:txBody>
                  <a:tcPr anchor="ctr" horzOverflow="overflow"/>
                </a:tc>
              </a:tr>
            </a:tbl>
          </a:graphicData>
        </a:graphic>
      </p:graphicFrame>
      <p:sp>
        <p:nvSpPr>
          <p:cNvPr id="39" name="38 Dikdörtgen"/>
          <p:cNvSpPr/>
          <p:nvPr/>
        </p:nvSpPr>
        <p:spPr>
          <a:xfrm>
            <a:off x="4834594" y="3665490"/>
            <a:ext cx="4085029" cy="707886"/>
          </a:xfrm>
          <a:prstGeom prst="rect">
            <a:avLst/>
          </a:prstGeom>
        </p:spPr>
        <p:txBody>
          <a:bodyPr wrap="none">
            <a:spAutoFit/>
          </a:bodyPr>
          <a:lstStyle/>
          <a:p>
            <a:r>
              <a:rPr lang="tr-TR" sz="2000" b="1" dirty="0" smtClean="0"/>
              <a:t>UFP </a:t>
            </a:r>
            <a:r>
              <a:rPr lang="tr-TR" sz="2000" dirty="0" smtClean="0"/>
              <a:t>= 6x6 + 6x7+ 4x13 + 1x5 + 1x9 </a:t>
            </a:r>
          </a:p>
          <a:p>
            <a:r>
              <a:rPr lang="tr-TR" sz="2000" dirty="0" smtClean="0"/>
              <a:t>         = </a:t>
            </a:r>
            <a:r>
              <a:rPr lang="tr-TR" sz="2000" b="1" dirty="0" smtClean="0">
                <a:solidFill>
                  <a:srgbClr val="FF0000"/>
                </a:solidFill>
              </a:rPr>
              <a:t>144</a:t>
            </a:r>
            <a:endParaRPr lang="tr-TR" sz="2000" b="1" dirty="0">
              <a:solidFill>
                <a:srgbClr val="FF0000"/>
              </a:solidFill>
            </a:endParaRPr>
          </a:p>
        </p:txBody>
      </p:sp>
      <p:sp>
        <p:nvSpPr>
          <p:cNvPr id="40" name="2 İçerik Yer Tutucusu"/>
          <p:cNvSpPr>
            <a:spLocks noGrp="1"/>
          </p:cNvSpPr>
          <p:nvPr>
            <p:ph sz="quarter" idx="1"/>
          </p:nvPr>
        </p:nvSpPr>
        <p:spPr>
          <a:xfrm>
            <a:off x="4799278" y="1643050"/>
            <a:ext cx="4344722" cy="1143008"/>
          </a:xfrm>
        </p:spPr>
        <p:txBody>
          <a:bodyPr>
            <a:normAutofit/>
          </a:bodyPr>
          <a:lstStyle/>
          <a:p>
            <a:pPr algn="just">
              <a:buSzPct val="100000"/>
              <a:buNone/>
            </a:pPr>
            <a:r>
              <a:rPr lang="tr-TR" sz="1500" b="1" dirty="0" smtClean="0">
                <a:latin typeface="Times New Roman" pitchFamily="18" charset="0"/>
                <a:cs typeface="Times New Roman" pitchFamily="18" charset="0"/>
              </a:rPr>
              <a:t>UFP</a:t>
            </a:r>
            <a:r>
              <a:rPr lang="tr-TR" sz="1500" dirty="0" smtClean="0">
                <a:latin typeface="Times New Roman" pitchFamily="18" charset="0"/>
                <a:cs typeface="Times New Roman" pitchFamily="18" charset="0"/>
              </a:rPr>
              <a:t> = Dış Girdiler x W(1) + Dış Çıktılar x W(2) + </a:t>
            </a:r>
          </a:p>
          <a:p>
            <a:pPr algn="just">
              <a:buSzPct val="100000"/>
              <a:buNone/>
            </a:pPr>
            <a:r>
              <a:rPr lang="tr-TR" sz="1500" dirty="0" smtClean="0">
                <a:latin typeface="Times New Roman" pitchFamily="18" charset="0"/>
                <a:cs typeface="Times New Roman" pitchFamily="18" charset="0"/>
              </a:rPr>
              <a:t>            Dış Sorgular x W(3) + İç Dosyalar  x W(4) + </a:t>
            </a:r>
          </a:p>
          <a:p>
            <a:pPr algn="just">
              <a:buSzPct val="100000"/>
              <a:buNone/>
            </a:pPr>
            <a:r>
              <a:rPr lang="tr-TR" sz="1500" dirty="0" smtClean="0">
                <a:latin typeface="Times New Roman" pitchFamily="18" charset="0"/>
                <a:cs typeface="Times New Roman" pitchFamily="18" charset="0"/>
              </a:rPr>
              <a:t>            Dış Arayüz Dosyaları x W(5)</a:t>
            </a:r>
            <a:endParaRPr lang="en-US" sz="1500" dirty="0" smtClean="0">
              <a:latin typeface="Times New Roman" pitchFamily="18" charset="0"/>
              <a:cs typeface="Times New Roman" pitchFamily="18" charset="0"/>
            </a:endParaRPr>
          </a:p>
          <a:p>
            <a:pPr algn="just">
              <a:buSzPct val="100000"/>
              <a:buFont typeface="Wingdings" pitchFamily="2" charset="2"/>
              <a:buNone/>
            </a:pPr>
            <a:endParaRPr lang="tr-TR" sz="2400" dirty="0" smtClean="0">
              <a:latin typeface="Times New Roman" pitchFamily="18" charset="0"/>
              <a:cs typeface="Times New Roman" pitchFamily="18" charset="0"/>
            </a:endParaRPr>
          </a:p>
        </p:txBody>
      </p:sp>
      <p:sp>
        <p:nvSpPr>
          <p:cNvPr id="8" name="7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12775" y="228600"/>
            <a:ext cx="8153400" cy="990600"/>
          </a:xfrm>
        </p:spPr>
        <p:txBody>
          <a:bodyPr>
            <a:normAutofit/>
          </a:bodyPr>
          <a:lstStyle/>
          <a:p>
            <a:pPr lvl="1" algn="l" rtl="0">
              <a:spcBef>
                <a:spcPct val="0"/>
              </a:spcBef>
              <a:defRPr/>
            </a:pPr>
            <a:r>
              <a:rPr lang="tr-TR" sz="34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Örnek Proje – Düzeltilmiş İşlev Puanı</a:t>
            </a:r>
            <a:endParaRPr lang="tr-TR" sz="3400" i="1" dirty="0">
              <a:solidFill>
                <a:srgbClr val="380CF4"/>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normAutofit fontScale="85000" lnSpcReduction="20000"/>
          </a:bodyPr>
          <a:lstStyle/>
          <a:p>
            <a:pPr>
              <a:defRPr/>
            </a:pPr>
            <a:fld id="{E067158C-B194-4568-A0DB-7C4B8C2DE7EE}" type="slidenum">
              <a:rPr lang="tr-TR" smtClean="0"/>
              <a:pPr>
                <a:defRPr/>
              </a:pPr>
              <a:t>24</a:t>
            </a:fld>
            <a:endParaRPr lang="tr-TR"/>
          </a:p>
        </p:txBody>
      </p:sp>
      <p:graphicFrame>
        <p:nvGraphicFramePr>
          <p:cNvPr id="10" name="9 Tablo"/>
          <p:cNvGraphicFramePr>
            <a:graphicFrameLocks noGrp="1"/>
          </p:cNvGraphicFramePr>
          <p:nvPr/>
        </p:nvGraphicFramePr>
        <p:xfrm>
          <a:off x="198516" y="1674582"/>
          <a:ext cx="8715435" cy="3435096"/>
        </p:xfrm>
        <a:graphic>
          <a:graphicData uri="http://schemas.openxmlformats.org/drawingml/2006/table">
            <a:tbl>
              <a:tblPr>
                <a:tableStyleId>{3C2FFA5D-87B4-456A-9821-1D502468CF0F}</a:tableStyleId>
              </a:tblPr>
              <a:tblGrid>
                <a:gridCol w="550685"/>
                <a:gridCol w="7566302"/>
                <a:gridCol w="598448"/>
              </a:tblGrid>
              <a:tr h="219417">
                <a:tc>
                  <a:txBody>
                    <a:bodyPr/>
                    <a:lstStyle/>
                    <a:p>
                      <a:pPr algn="ctr">
                        <a:lnSpc>
                          <a:spcPct val="115000"/>
                        </a:lnSpc>
                        <a:spcAft>
                          <a:spcPts val="0"/>
                        </a:spcAft>
                      </a:pPr>
                      <a:r>
                        <a:rPr lang="tr-TR" sz="1400" dirty="0"/>
                        <a:t>1.</a:t>
                      </a:r>
                      <a:endParaRPr lang="tr-TR" sz="1800" dirty="0">
                        <a:latin typeface="Calibri"/>
                        <a:ea typeface="Calibri"/>
                        <a:cs typeface="Times New Roman"/>
                      </a:endParaRPr>
                    </a:p>
                  </a:txBody>
                  <a:tcPr marL="68580" marR="68580" marT="0" marB="0" anchor="ctr"/>
                </a:tc>
                <a:tc>
                  <a:txBody>
                    <a:bodyPr/>
                    <a:lstStyle/>
                    <a:p>
                      <a:pPr>
                        <a:lnSpc>
                          <a:spcPct val="115000"/>
                        </a:lnSpc>
                        <a:spcAft>
                          <a:spcPts val="0"/>
                        </a:spcAft>
                      </a:pPr>
                      <a:r>
                        <a:rPr lang="tr-TR" sz="1400"/>
                        <a:t>Sistem güvenilir yedekleme ve kurtarma gerektiriyor mu?</a:t>
                      </a:r>
                      <a:endParaRPr lang="tr-TR" sz="1800">
                        <a:latin typeface="Calibri"/>
                        <a:ea typeface="Calibri"/>
                        <a:cs typeface="Times New Roman"/>
                      </a:endParaRPr>
                    </a:p>
                  </a:txBody>
                  <a:tcPr marL="68580" marR="68580" marT="0" marB="0" anchor="ctr"/>
                </a:tc>
                <a:tc>
                  <a:txBody>
                    <a:bodyPr/>
                    <a:lstStyle/>
                    <a:p>
                      <a:pPr algn="ctr">
                        <a:lnSpc>
                          <a:spcPct val="115000"/>
                        </a:lnSpc>
                        <a:spcAft>
                          <a:spcPts val="0"/>
                        </a:spcAft>
                      </a:pPr>
                      <a:r>
                        <a:rPr lang="tr-TR" sz="1400"/>
                        <a:t>5</a:t>
                      </a:r>
                      <a:endParaRPr lang="tr-TR" sz="1800">
                        <a:latin typeface="Calibri"/>
                        <a:ea typeface="Calibri"/>
                        <a:cs typeface="Times New Roman"/>
                      </a:endParaRPr>
                    </a:p>
                  </a:txBody>
                  <a:tcPr marL="68580" marR="68580" marT="0" marB="0" anchor="ctr"/>
                </a:tc>
              </a:tr>
              <a:tr h="219417">
                <a:tc>
                  <a:txBody>
                    <a:bodyPr/>
                    <a:lstStyle/>
                    <a:p>
                      <a:pPr algn="ctr">
                        <a:lnSpc>
                          <a:spcPct val="115000"/>
                        </a:lnSpc>
                        <a:spcAft>
                          <a:spcPts val="0"/>
                        </a:spcAft>
                      </a:pPr>
                      <a:r>
                        <a:rPr lang="tr-TR" sz="1400"/>
                        <a:t>2. </a:t>
                      </a:r>
                      <a:endParaRPr lang="tr-TR" sz="1800">
                        <a:latin typeface="Calibri"/>
                        <a:ea typeface="Calibri"/>
                        <a:cs typeface="Times New Roman"/>
                      </a:endParaRPr>
                    </a:p>
                  </a:txBody>
                  <a:tcPr marL="68580" marR="68580" marT="0" marB="0" anchor="ctr"/>
                </a:tc>
                <a:tc>
                  <a:txBody>
                    <a:bodyPr/>
                    <a:lstStyle/>
                    <a:p>
                      <a:pPr>
                        <a:lnSpc>
                          <a:spcPct val="115000"/>
                        </a:lnSpc>
                        <a:spcAft>
                          <a:spcPts val="0"/>
                        </a:spcAft>
                      </a:pPr>
                      <a:r>
                        <a:rPr lang="tr-TR" sz="1400" dirty="0"/>
                        <a:t>Veri iletişimi gerekiyor mu?</a:t>
                      </a:r>
                      <a:endParaRPr lang="tr-TR" sz="18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tr-TR" sz="1400"/>
                        <a:t>3</a:t>
                      </a:r>
                      <a:endParaRPr lang="tr-TR" sz="1800">
                        <a:latin typeface="Calibri"/>
                        <a:ea typeface="Calibri"/>
                        <a:cs typeface="Times New Roman"/>
                      </a:endParaRPr>
                    </a:p>
                  </a:txBody>
                  <a:tcPr marL="68580" marR="68580" marT="0" marB="0" anchor="ctr"/>
                </a:tc>
              </a:tr>
              <a:tr h="219417">
                <a:tc>
                  <a:txBody>
                    <a:bodyPr/>
                    <a:lstStyle/>
                    <a:p>
                      <a:pPr algn="ctr">
                        <a:lnSpc>
                          <a:spcPct val="115000"/>
                        </a:lnSpc>
                        <a:spcAft>
                          <a:spcPts val="0"/>
                        </a:spcAft>
                      </a:pPr>
                      <a:r>
                        <a:rPr lang="tr-TR" sz="1400"/>
                        <a:t>3.</a:t>
                      </a:r>
                      <a:endParaRPr lang="tr-TR" sz="1800">
                        <a:latin typeface="Calibri"/>
                        <a:ea typeface="Calibri"/>
                        <a:cs typeface="Times New Roman"/>
                      </a:endParaRPr>
                    </a:p>
                  </a:txBody>
                  <a:tcPr marL="68580" marR="68580" marT="0" marB="0" anchor="ctr"/>
                </a:tc>
                <a:tc>
                  <a:txBody>
                    <a:bodyPr/>
                    <a:lstStyle/>
                    <a:p>
                      <a:pPr>
                        <a:lnSpc>
                          <a:spcPct val="115000"/>
                        </a:lnSpc>
                        <a:spcAft>
                          <a:spcPts val="0"/>
                        </a:spcAft>
                      </a:pPr>
                      <a:r>
                        <a:rPr lang="tr-TR" sz="1400" dirty="0"/>
                        <a:t>Dağıtık fonksiyon var mı?</a:t>
                      </a:r>
                      <a:endParaRPr lang="tr-TR" sz="18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tr-TR" sz="1400"/>
                        <a:t>3</a:t>
                      </a:r>
                      <a:endParaRPr lang="tr-TR" sz="1800">
                        <a:latin typeface="Calibri"/>
                        <a:ea typeface="Calibri"/>
                        <a:cs typeface="Times New Roman"/>
                      </a:endParaRPr>
                    </a:p>
                  </a:txBody>
                  <a:tcPr marL="68580" marR="68580" marT="0" marB="0" anchor="ctr"/>
                </a:tc>
              </a:tr>
              <a:tr h="219417">
                <a:tc>
                  <a:txBody>
                    <a:bodyPr/>
                    <a:lstStyle/>
                    <a:p>
                      <a:pPr algn="ctr">
                        <a:lnSpc>
                          <a:spcPct val="115000"/>
                        </a:lnSpc>
                        <a:spcAft>
                          <a:spcPts val="0"/>
                        </a:spcAft>
                      </a:pPr>
                      <a:r>
                        <a:rPr lang="tr-TR" sz="1400"/>
                        <a:t>4.</a:t>
                      </a:r>
                      <a:endParaRPr lang="tr-TR" sz="1800">
                        <a:latin typeface="Calibri"/>
                        <a:ea typeface="Calibri"/>
                        <a:cs typeface="Times New Roman"/>
                      </a:endParaRPr>
                    </a:p>
                  </a:txBody>
                  <a:tcPr marL="68580" marR="68580" marT="0" marB="0" anchor="ctr"/>
                </a:tc>
                <a:tc>
                  <a:txBody>
                    <a:bodyPr/>
                    <a:lstStyle/>
                    <a:p>
                      <a:pPr>
                        <a:lnSpc>
                          <a:spcPct val="115000"/>
                        </a:lnSpc>
                        <a:spcAft>
                          <a:spcPts val="0"/>
                        </a:spcAft>
                      </a:pPr>
                      <a:r>
                        <a:rPr lang="tr-TR" sz="1400" dirty="0"/>
                        <a:t>Performans kritik mi?  </a:t>
                      </a:r>
                      <a:endParaRPr lang="tr-TR" sz="18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tr-TR" sz="1400"/>
                        <a:t>4</a:t>
                      </a:r>
                      <a:endParaRPr lang="tr-TR" sz="1800">
                        <a:latin typeface="Calibri"/>
                        <a:ea typeface="Calibri"/>
                        <a:cs typeface="Times New Roman"/>
                      </a:endParaRPr>
                    </a:p>
                  </a:txBody>
                  <a:tcPr marL="68580" marR="68580" marT="0" marB="0" anchor="ctr"/>
                </a:tc>
              </a:tr>
              <a:tr h="219417">
                <a:tc>
                  <a:txBody>
                    <a:bodyPr/>
                    <a:lstStyle/>
                    <a:p>
                      <a:pPr algn="ctr">
                        <a:lnSpc>
                          <a:spcPct val="115000"/>
                        </a:lnSpc>
                        <a:spcAft>
                          <a:spcPts val="0"/>
                        </a:spcAft>
                      </a:pPr>
                      <a:r>
                        <a:rPr lang="tr-TR" sz="1400"/>
                        <a:t>5.</a:t>
                      </a:r>
                      <a:endParaRPr lang="tr-TR" sz="1800">
                        <a:latin typeface="Calibri"/>
                        <a:ea typeface="Calibri"/>
                        <a:cs typeface="Times New Roman"/>
                      </a:endParaRPr>
                    </a:p>
                  </a:txBody>
                  <a:tcPr marL="68580" marR="68580" marT="0" marB="0" anchor="ctr"/>
                </a:tc>
                <a:tc>
                  <a:txBody>
                    <a:bodyPr/>
                    <a:lstStyle/>
                    <a:p>
                      <a:pPr>
                        <a:lnSpc>
                          <a:spcPct val="115000"/>
                        </a:lnSpc>
                        <a:spcAft>
                          <a:spcPts val="0"/>
                        </a:spcAft>
                      </a:pPr>
                      <a:r>
                        <a:rPr lang="tr-TR" sz="1400" dirty="0"/>
                        <a:t>Sistem çok kullanılan bir işletim ortamında mı çalışacak?</a:t>
                      </a:r>
                      <a:endParaRPr lang="tr-TR" sz="18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tr-TR" sz="1400"/>
                        <a:t>4</a:t>
                      </a:r>
                      <a:endParaRPr lang="tr-TR" sz="1800">
                        <a:latin typeface="Calibri"/>
                        <a:ea typeface="Calibri"/>
                        <a:cs typeface="Times New Roman"/>
                      </a:endParaRPr>
                    </a:p>
                  </a:txBody>
                  <a:tcPr marL="68580" marR="68580" marT="0" marB="0" anchor="ctr"/>
                </a:tc>
              </a:tr>
              <a:tr h="219417">
                <a:tc>
                  <a:txBody>
                    <a:bodyPr/>
                    <a:lstStyle/>
                    <a:p>
                      <a:pPr algn="ctr">
                        <a:lnSpc>
                          <a:spcPct val="115000"/>
                        </a:lnSpc>
                        <a:spcAft>
                          <a:spcPts val="0"/>
                        </a:spcAft>
                      </a:pPr>
                      <a:r>
                        <a:rPr lang="tr-TR" sz="1400"/>
                        <a:t>6.</a:t>
                      </a:r>
                      <a:endParaRPr lang="tr-TR" sz="1800">
                        <a:latin typeface="Calibri"/>
                        <a:ea typeface="Calibri"/>
                        <a:cs typeface="Times New Roman"/>
                      </a:endParaRPr>
                    </a:p>
                  </a:txBody>
                  <a:tcPr marL="68580" marR="68580" marT="0" marB="0" anchor="ctr"/>
                </a:tc>
                <a:tc>
                  <a:txBody>
                    <a:bodyPr/>
                    <a:lstStyle/>
                    <a:p>
                      <a:pPr algn="just">
                        <a:lnSpc>
                          <a:spcPct val="115000"/>
                        </a:lnSpc>
                        <a:spcAft>
                          <a:spcPts val="0"/>
                        </a:spcAft>
                      </a:pPr>
                      <a:r>
                        <a:rPr lang="tr-TR" sz="1400" dirty="0"/>
                        <a:t>Sistem on-</a:t>
                      </a:r>
                      <a:r>
                        <a:rPr lang="tr-TR" sz="1400" dirty="0" err="1"/>
                        <a:t>line</a:t>
                      </a:r>
                      <a:r>
                        <a:rPr lang="tr-TR" sz="1400" dirty="0"/>
                        <a:t> veri girişi gerektiriyor mu?</a:t>
                      </a:r>
                      <a:endParaRPr lang="tr-TR" sz="18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tr-TR" sz="1400"/>
                        <a:t>5</a:t>
                      </a:r>
                      <a:endParaRPr lang="tr-TR" sz="1800">
                        <a:latin typeface="Calibri"/>
                        <a:ea typeface="Calibri"/>
                        <a:cs typeface="Times New Roman"/>
                      </a:endParaRPr>
                    </a:p>
                  </a:txBody>
                  <a:tcPr marL="68580" marR="68580" marT="0" marB="0" anchor="ctr"/>
                </a:tc>
              </a:tr>
              <a:tr h="219417">
                <a:tc>
                  <a:txBody>
                    <a:bodyPr/>
                    <a:lstStyle/>
                    <a:p>
                      <a:pPr algn="ctr">
                        <a:lnSpc>
                          <a:spcPct val="115000"/>
                        </a:lnSpc>
                        <a:spcAft>
                          <a:spcPts val="0"/>
                        </a:spcAft>
                      </a:pPr>
                      <a:r>
                        <a:rPr lang="tr-TR" sz="1400"/>
                        <a:t>7.</a:t>
                      </a:r>
                      <a:endParaRPr lang="tr-TR" sz="1800">
                        <a:latin typeface="Calibri"/>
                        <a:ea typeface="Calibri"/>
                        <a:cs typeface="Times New Roman"/>
                      </a:endParaRPr>
                    </a:p>
                  </a:txBody>
                  <a:tcPr marL="68580" marR="68580" marT="0" marB="0" anchor="ctr"/>
                </a:tc>
                <a:tc>
                  <a:txBody>
                    <a:bodyPr/>
                    <a:lstStyle/>
                    <a:p>
                      <a:pPr algn="just">
                        <a:lnSpc>
                          <a:spcPct val="115000"/>
                        </a:lnSpc>
                        <a:spcAft>
                          <a:spcPts val="0"/>
                        </a:spcAft>
                      </a:pPr>
                      <a:r>
                        <a:rPr lang="tr-TR" sz="1400" dirty="0"/>
                        <a:t>On-</a:t>
                      </a:r>
                      <a:r>
                        <a:rPr lang="tr-TR" sz="1400" dirty="0" err="1"/>
                        <a:t>line</a:t>
                      </a:r>
                      <a:r>
                        <a:rPr lang="tr-TR" sz="1400" dirty="0"/>
                        <a:t> veri girişi, giriş işlemlerinin birden fazla ekran ya da işlem üzerinden olmasını mı gerektiriyor?</a:t>
                      </a:r>
                      <a:endParaRPr lang="tr-TR" sz="18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tr-TR" sz="1400" dirty="0"/>
                        <a:t>5</a:t>
                      </a:r>
                      <a:endParaRPr lang="tr-TR" sz="1800" dirty="0">
                        <a:latin typeface="Calibri"/>
                        <a:ea typeface="Calibri"/>
                        <a:cs typeface="Times New Roman"/>
                      </a:endParaRPr>
                    </a:p>
                  </a:txBody>
                  <a:tcPr marL="68580" marR="68580" marT="0" marB="0" anchor="ctr"/>
                </a:tc>
              </a:tr>
              <a:tr h="219417">
                <a:tc>
                  <a:txBody>
                    <a:bodyPr/>
                    <a:lstStyle/>
                    <a:p>
                      <a:pPr algn="ctr">
                        <a:lnSpc>
                          <a:spcPct val="115000"/>
                        </a:lnSpc>
                        <a:spcAft>
                          <a:spcPts val="0"/>
                        </a:spcAft>
                      </a:pPr>
                      <a:r>
                        <a:rPr lang="tr-TR" sz="1400"/>
                        <a:t>8. </a:t>
                      </a:r>
                      <a:endParaRPr lang="tr-TR" sz="1800">
                        <a:latin typeface="Calibri"/>
                        <a:ea typeface="Calibri"/>
                        <a:cs typeface="Times New Roman"/>
                      </a:endParaRPr>
                    </a:p>
                  </a:txBody>
                  <a:tcPr marL="68580" marR="68580" marT="0" marB="0" anchor="ctr"/>
                </a:tc>
                <a:tc>
                  <a:txBody>
                    <a:bodyPr/>
                    <a:lstStyle/>
                    <a:p>
                      <a:pPr>
                        <a:lnSpc>
                          <a:spcPct val="115000"/>
                        </a:lnSpc>
                        <a:spcAft>
                          <a:spcPts val="0"/>
                        </a:spcAft>
                      </a:pPr>
                      <a:r>
                        <a:rPr lang="tr-TR" sz="1400" dirty="0"/>
                        <a:t>Ana dosyalar on-</a:t>
                      </a:r>
                      <a:r>
                        <a:rPr lang="tr-TR" sz="1400" dirty="0" err="1"/>
                        <a:t>line</a:t>
                      </a:r>
                      <a:r>
                        <a:rPr lang="tr-TR" sz="1400" dirty="0"/>
                        <a:t> mı güncelleniyor?</a:t>
                      </a:r>
                      <a:endParaRPr lang="tr-TR" sz="18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tr-TR" sz="1400"/>
                        <a:t>5</a:t>
                      </a:r>
                      <a:endParaRPr lang="tr-TR" sz="1800">
                        <a:latin typeface="Calibri"/>
                        <a:ea typeface="Calibri"/>
                        <a:cs typeface="Times New Roman"/>
                      </a:endParaRPr>
                    </a:p>
                  </a:txBody>
                  <a:tcPr marL="68580" marR="68580" marT="0" marB="0" anchor="ctr"/>
                </a:tc>
              </a:tr>
              <a:tr h="219417">
                <a:tc>
                  <a:txBody>
                    <a:bodyPr/>
                    <a:lstStyle/>
                    <a:p>
                      <a:pPr algn="ctr">
                        <a:lnSpc>
                          <a:spcPct val="115000"/>
                        </a:lnSpc>
                        <a:spcAft>
                          <a:spcPts val="0"/>
                        </a:spcAft>
                      </a:pPr>
                      <a:r>
                        <a:rPr lang="tr-TR" sz="1400"/>
                        <a:t>9.</a:t>
                      </a:r>
                      <a:endParaRPr lang="tr-TR" sz="1800">
                        <a:latin typeface="Calibri"/>
                        <a:ea typeface="Calibri"/>
                        <a:cs typeface="Times New Roman"/>
                      </a:endParaRPr>
                    </a:p>
                  </a:txBody>
                  <a:tcPr marL="68580" marR="68580" marT="0" marB="0" anchor="ctr"/>
                </a:tc>
                <a:tc>
                  <a:txBody>
                    <a:bodyPr/>
                    <a:lstStyle/>
                    <a:p>
                      <a:pPr>
                        <a:lnSpc>
                          <a:spcPct val="115000"/>
                        </a:lnSpc>
                        <a:spcAft>
                          <a:spcPts val="0"/>
                        </a:spcAft>
                      </a:pPr>
                      <a:r>
                        <a:rPr lang="tr-TR" sz="1400" dirty="0"/>
                        <a:t>Girdiler, çıktılar, dosyalar ve sorgular karmaşık mı?</a:t>
                      </a:r>
                      <a:endParaRPr lang="tr-TR" sz="18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tr-TR" sz="1400"/>
                        <a:t>4</a:t>
                      </a:r>
                      <a:endParaRPr lang="tr-TR" sz="1800">
                        <a:latin typeface="Calibri"/>
                        <a:ea typeface="Calibri"/>
                        <a:cs typeface="Times New Roman"/>
                      </a:endParaRPr>
                    </a:p>
                  </a:txBody>
                  <a:tcPr marL="68580" marR="68580" marT="0" marB="0" anchor="ctr"/>
                </a:tc>
              </a:tr>
              <a:tr h="219417">
                <a:tc>
                  <a:txBody>
                    <a:bodyPr/>
                    <a:lstStyle/>
                    <a:p>
                      <a:pPr algn="ctr">
                        <a:lnSpc>
                          <a:spcPct val="115000"/>
                        </a:lnSpc>
                        <a:spcAft>
                          <a:spcPts val="0"/>
                        </a:spcAft>
                      </a:pPr>
                      <a:r>
                        <a:rPr lang="tr-TR" sz="1400"/>
                        <a:t>10.</a:t>
                      </a:r>
                      <a:endParaRPr lang="tr-TR" sz="1800">
                        <a:latin typeface="Calibri"/>
                        <a:ea typeface="Calibri"/>
                        <a:cs typeface="Times New Roman"/>
                      </a:endParaRPr>
                    </a:p>
                  </a:txBody>
                  <a:tcPr marL="68580" marR="68580" marT="0" marB="0" anchor="ctr"/>
                </a:tc>
                <a:tc>
                  <a:txBody>
                    <a:bodyPr/>
                    <a:lstStyle/>
                    <a:p>
                      <a:pPr>
                        <a:lnSpc>
                          <a:spcPct val="115000"/>
                        </a:lnSpc>
                        <a:spcAft>
                          <a:spcPts val="0"/>
                        </a:spcAft>
                      </a:pPr>
                      <a:r>
                        <a:rPr lang="tr-TR" sz="1400" dirty="0"/>
                        <a:t>Kod yeniden kullanabilir olarak mı tasarlanmış?</a:t>
                      </a:r>
                      <a:endParaRPr lang="tr-TR" sz="18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tr-TR" sz="1400"/>
                        <a:t>3</a:t>
                      </a:r>
                      <a:endParaRPr lang="tr-TR" sz="1800">
                        <a:latin typeface="Calibri"/>
                        <a:ea typeface="Calibri"/>
                        <a:cs typeface="Times New Roman"/>
                      </a:endParaRPr>
                    </a:p>
                  </a:txBody>
                  <a:tcPr marL="68580" marR="68580" marT="0" marB="0" anchor="ctr"/>
                </a:tc>
              </a:tr>
              <a:tr h="219417">
                <a:tc>
                  <a:txBody>
                    <a:bodyPr/>
                    <a:lstStyle/>
                    <a:p>
                      <a:pPr algn="ctr">
                        <a:lnSpc>
                          <a:spcPct val="115000"/>
                        </a:lnSpc>
                        <a:spcAft>
                          <a:spcPts val="0"/>
                        </a:spcAft>
                      </a:pPr>
                      <a:r>
                        <a:rPr lang="tr-TR" sz="1400"/>
                        <a:t>11.</a:t>
                      </a:r>
                      <a:endParaRPr lang="tr-TR" sz="1800">
                        <a:latin typeface="Calibri"/>
                        <a:ea typeface="Calibri"/>
                        <a:cs typeface="Times New Roman"/>
                      </a:endParaRPr>
                    </a:p>
                  </a:txBody>
                  <a:tcPr marL="68580" marR="68580" marT="0" marB="0" anchor="ctr"/>
                </a:tc>
                <a:tc>
                  <a:txBody>
                    <a:bodyPr/>
                    <a:lstStyle/>
                    <a:p>
                      <a:pPr>
                        <a:lnSpc>
                          <a:spcPct val="115000"/>
                        </a:lnSpc>
                        <a:spcAft>
                          <a:spcPts val="0"/>
                        </a:spcAft>
                      </a:pPr>
                      <a:r>
                        <a:rPr lang="tr-TR" sz="1400" dirty="0"/>
                        <a:t>İç süreç karmaşık mı?</a:t>
                      </a:r>
                      <a:endParaRPr lang="tr-TR" sz="18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tr-TR" sz="1400"/>
                        <a:t>3</a:t>
                      </a:r>
                      <a:endParaRPr lang="tr-TR" sz="1800">
                        <a:latin typeface="Calibri"/>
                        <a:ea typeface="Calibri"/>
                        <a:cs typeface="Times New Roman"/>
                      </a:endParaRPr>
                    </a:p>
                  </a:txBody>
                  <a:tcPr marL="68580" marR="68580" marT="0" marB="0" anchor="ctr"/>
                </a:tc>
              </a:tr>
              <a:tr h="219417">
                <a:tc>
                  <a:txBody>
                    <a:bodyPr/>
                    <a:lstStyle/>
                    <a:p>
                      <a:pPr algn="ctr">
                        <a:lnSpc>
                          <a:spcPct val="115000"/>
                        </a:lnSpc>
                        <a:spcAft>
                          <a:spcPts val="0"/>
                        </a:spcAft>
                      </a:pPr>
                      <a:r>
                        <a:rPr lang="tr-TR" sz="1400"/>
                        <a:t>12.</a:t>
                      </a:r>
                      <a:endParaRPr lang="tr-TR" sz="1800">
                        <a:latin typeface="Calibri"/>
                        <a:ea typeface="Calibri"/>
                        <a:cs typeface="Times New Roman"/>
                      </a:endParaRPr>
                    </a:p>
                  </a:txBody>
                  <a:tcPr marL="68580" marR="68580" marT="0" marB="0" anchor="ctr"/>
                </a:tc>
                <a:tc>
                  <a:txBody>
                    <a:bodyPr/>
                    <a:lstStyle/>
                    <a:p>
                      <a:pPr>
                        <a:lnSpc>
                          <a:spcPct val="115000"/>
                        </a:lnSpc>
                        <a:spcAft>
                          <a:spcPts val="0"/>
                        </a:spcAft>
                      </a:pPr>
                      <a:r>
                        <a:rPr lang="tr-TR" sz="1400" dirty="0"/>
                        <a:t>Dönüşüm ve kurulum tasarım içerisinde mi?</a:t>
                      </a:r>
                      <a:endParaRPr lang="tr-TR" sz="18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tr-TR" sz="1400"/>
                        <a:t>3</a:t>
                      </a:r>
                      <a:endParaRPr lang="tr-TR" sz="1800">
                        <a:latin typeface="Calibri"/>
                        <a:ea typeface="Calibri"/>
                        <a:cs typeface="Times New Roman"/>
                      </a:endParaRPr>
                    </a:p>
                  </a:txBody>
                  <a:tcPr marL="68580" marR="68580" marT="0" marB="0" anchor="ctr"/>
                </a:tc>
              </a:tr>
              <a:tr h="219417">
                <a:tc>
                  <a:txBody>
                    <a:bodyPr/>
                    <a:lstStyle/>
                    <a:p>
                      <a:pPr algn="ctr">
                        <a:lnSpc>
                          <a:spcPct val="115000"/>
                        </a:lnSpc>
                        <a:spcAft>
                          <a:spcPts val="0"/>
                        </a:spcAft>
                      </a:pPr>
                      <a:r>
                        <a:rPr lang="tr-TR" sz="1400"/>
                        <a:t>13.</a:t>
                      </a:r>
                      <a:endParaRPr lang="tr-TR" sz="1800">
                        <a:latin typeface="Calibri"/>
                        <a:ea typeface="Calibri"/>
                        <a:cs typeface="Times New Roman"/>
                      </a:endParaRPr>
                    </a:p>
                  </a:txBody>
                  <a:tcPr marL="68580" marR="68580" marT="0" marB="0" anchor="ctr"/>
                </a:tc>
                <a:tc>
                  <a:txBody>
                    <a:bodyPr/>
                    <a:lstStyle/>
                    <a:p>
                      <a:pPr algn="just">
                        <a:lnSpc>
                          <a:spcPct val="115000"/>
                        </a:lnSpc>
                        <a:spcAft>
                          <a:spcPts val="0"/>
                        </a:spcAft>
                      </a:pPr>
                      <a:r>
                        <a:rPr lang="tr-TR" sz="1400" dirty="0"/>
                        <a:t>Uygulama değişik kuruluşlarda birden fazla kurulum gerektirecek şekilde mi tasarlanmış?</a:t>
                      </a:r>
                      <a:endParaRPr lang="tr-TR" sz="18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tr-TR" sz="1400"/>
                        <a:t>3</a:t>
                      </a:r>
                      <a:endParaRPr lang="tr-TR" sz="1800">
                        <a:latin typeface="Calibri"/>
                        <a:ea typeface="Calibri"/>
                        <a:cs typeface="Times New Roman"/>
                      </a:endParaRPr>
                    </a:p>
                  </a:txBody>
                  <a:tcPr marL="68580" marR="68580" marT="0" marB="0" anchor="ctr"/>
                </a:tc>
              </a:tr>
              <a:tr h="219417">
                <a:tc>
                  <a:txBody>
                    <a:bodyPr/>
                    <a:lstStyle/>
                    <a:p>
                      <a:pPr algn="ctr">
                        <a:lnSpc>
                          <a:spcPct val="115000"/>
                        </a:lnSpc>
                        <a:spcAft>
                          <a:spcPts val="0"/>
                        </a:spcAft>
                      </a:pPr>
                      <a:r>
                        <a:rPr lang="tr-TR" sz="1400"/>
                        <a:t>14.</a:t>
                      </a:r>
                      <a:endParaRPr lang="tr-TR" sz="1800">
                        <a:latin typeface="Calibri"/>
                        <a:ea typeface="Calibri"/>
                        <a:cs typeface="Times New Roman"/>
                      </a:endParaRPr>
                    </a:p>
                  </a:txBody>
                  <a:tcPr marL="68580" marR="68580" marT="0" marB="0" anchor="ctr"/>
                </a:tc>
                <a:tc>
                  <a:txBody>
                    <a:bodyPr/>
                    <a:lstStyle/>
                    <a:p>
                      <a:pPr>
                        <a:lnSpc>
                          <a:spcPct val="115000"/>
                        </a:lnSpc>
                        <a:spcAft>
                          <a:spcPts val="0"/>
                        </a:spcAft>
                      </a:pPr>
                      <a:r>
                        <a:rPr lang="tr-TR" sz="1400" dirty="0"/>
                        <a:t>Uygulama kullanıcı tarafından kolaylıkla kullanmayı ve değiştirmek üzere mi tasarlanmış?</a:t>
                      </a:r>
                      <a:endParaRPr lang="tr-TR" sz="18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tr-TR" sz="1400" dirty="0"/>
                        <a:t>3</a:t>
                      </a:r>
                      <a:endParaRPr lang="tr-TR" sz="1800" dirty="0">
                        <a:latin typeface="Calibri"/>
                        <a:ea typeface="Calibri"/>
                        <a:cs typeface="Times New Roman"/>
                      </a:endParaRPr>
                    </a:p>
                  </a:txBody>
                  <a:tcPr marL="68580" marR="68580" marT="0" marB="0" anchor="ctr"/>
                </a:tc>
              </a:tr>
            </a:tbl>
          </a:graphicData>
        </a:graphic>
      </p:graphicFrame>
      <p:sp>
        <p:nvSpPr>
          <p:cNvPr id="11" name="10 Dikdörtgen"/>
          <p:cNvSpPr/>
          <p:nvPr/>
        </p:nvSpPr>
        <p:spPr>
          <a:xfrm>
            <a:off x="3207143" y="5230716"/>
            <a:ext cx="2791149" cy="400110"/>
          </a:xfrm>
          <a:prstGeom prst="rect">
            <a:avLst/>
          </a:prstGeom>
        </p:spPr>
        <p:txBody>
          <a:bodyPr wrap="none">
            <a:spAutoFit/>
          </a:bodyPr>
          <a:lstStyle/>
          <a:p>
            <a:pPr algn="ctr">
              <a:spcBef>
                <a:spcPct val="50000"/>
              </a:spcBef>
            </a:pPr>
            <a:r>
              <a:rPr lang="tr-TR" sz="2000" b="1" dirty="0" smtClean="0"/>
              <a:t>DI = </a:t>
            </a:r>
            <a:r>
              <a:rPr lang="tr-TR" sz="2000" b="1" dirty="0" smtClean="0">
                <a:sym typeface="Symbol" pitchFamily="18" charset="2"/>
              </a:rPr>
              <a:t></a:t>
            </a:r>
            <a:r>
              <a:rPr lang="tr-TR" sz="2000" b="1" i="1" baseline="-25000" dirty="0" smtClean="0">
                <a:sym typeface="Symbol" pitchFamily="18" charset="2"/>
              </a:rPr>
              <a:t>i</a:t>
            </a:r>
            <a:r>
              <a:rPr lang="tr-TR" sz="2000" b="1" baseline="-25000" dirty="0" smtClean="0">
                <a:sym typeface="Symbol" pitchFamily="18" charset="2"/>
              </a:rPr>
              <a:t>=1.. 14</a:t>
            </a:r>
            <a:r>
              <a:rPr lang="tr-TR" sz="2000" b="1" dirty="0" smtClean="0">
                <a:sym typeface="Symbol" pitchFamily="18" charset="2"/>
              </a:rPr>
              <a:t> Cevap</a:t>
            </a:r>
            <a:r>
              <a:rPr lang="tr-TR" sz="2000" b="1" i="1" baseline="-25000" dirty="0" smtClean="0">
                <a:sym typeface="Symbol" pitchFamily="18" charset="2"/>
              </a:rPr>
              <a:t>i  </a:t>
            </a:r>
            <a:r>
              <a:rPr lang="tr-TR" sz="2000" b="1" dirty="0" smtClean="0">
                <a:sym typeface="Symbol" pitchFamily="18" charset="2"/>
              </a:rPr>
              <a:t>= 53</a:t>
            </a:r>
            <a:endParaRPr lang="en-US" sz="2000" b="1" dirty="0"/>
          </a:p>
        </p:txBody>
      </p:sp>
      <p:sp>
        <p:nvSpPr>
          <p:cNvPr id="12" name="11 Dikdörtgen"/>
          <p:cNvSpPr/>
          <p:nvPr/>
        </p:nvSpPr>
        <p:spPr>
          <a:xfrm>
            <a:off x="874954" y="5715016"/>
            <a:ext cx="7429552" cy="400110"/>
          </a:xfrm>
          <a:prstGeom prst="rect">
            <a:avLst/>
          </a:prstGeom>
        </p:spPr>
        <p:txBody>
          <a:bodyPr wrap="square">
            <a:spAutoFit/>
          </a:bodyPr>
          <a:lstStyle/>
          <a:p>
            <a:pPr algn="ctr">
              <a:spcBef>
                <a:spcPct val="50000"/>
              </a:spcBef>
            </a:pPr>
            <a:r>
              <a:rPr lang="tr-TR" sz="2000" b="1" dirty="0" smtClean="0"/>
              <a:t>FP = UFP x (0,65 + 0,01 x DI) = 144 x (0, 65 + 0,01 x 53) = 169.92 </a:t>
            </a:r>
            <a:endParaRPr lang="en-US" sz="2000" b="1" dirty="0"/>
          </a:p>
        </p:txBody>
      </p:sp>
      <p:sp>
        <p:nvSpPr>
          <p:cNvPr id="13" name="12 Dikdörtgen"/>
          <p:cNvSpPr/>
          <p:nvPr/>
        </p:nvSpPr>
        <p:spPr>
          <a:xfrm>
            <a:off x="3000364" y="6191924"/>
            <a:ext cx="3212739" cy="400110"/>
          </a:xfrm>
          <a:prstGeom prst="rect">
            <a:avLst/>
          </a:prstGeom>
        </p:spPr>
        <p:txBody>
          <a:bodyPr wrap="none">
            <a:spAutoFit/>
          </a:bodyPr>
          <a:lstStyle/>
          <a:p>
            <a:pPr algn="ctr">
              <a:spcBef>
                <a:spcPct val="50000"/>
              </a:spcBef>
            </a:pPr>
            <a:r>
              <a:rPr lang="tr-TR" sz="2000" b="1" dirty="0" smtClean="0"/>
              <a:t>LOC = 46 x 169.92 = 7816,3</a:t>
            </a:r>
            <a:endParaRPr lang="en-US" sz="2000" b="1" dirty="0"/>
          </a:p>
        </p:txBody>
      </p:sp>
      <p:sp>
        <p:nvSpPr>
          <p:cNvPr id="8" name="7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36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IFPUG İşlev Puanı Analizi</a:t>
            </a:r>
            <a:endParaRPr lang="tr-TR" sz="3600" i="1" dirty="0">
              <a:solidFill>
                <a:srgbClr val="380CF4"/>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İçerik Yer Tutucusu"/>
          <p:cNvSpPr>
            <a:spLocks noGrp="1"/>
          </p:cNvSpPr>
          <p:nvPr>
            <p:ph sz="quarter" idx="1"/>
          </p:nvPr>
        </p:nvSpPr>
        <p:spPr>
          <a:xfrm>
            <a:off x="612648" y="1600200"/>
            <a:ext cx="7959880" cy="2328866"/>
          </a:xfrm>
        </p:spPr>
        <p:txBody>
          <a:bodyPr/>
          <a:lstStyle/>
          <a:p>
            <a:pPr>
              <a:buSzPct val="100000"/>
              <a:buFont typeface="Arial" pitchFamily="34" charset="0"/>
              <a:buChar char="•"/>
            </a:pPr>
            <a:r>
              <a:rPr lang="tr-TR" sz="2000" dirty="0" smtClean="0">
                <a:latin typeface="Times New Roman" pitchFamily="18" charset="0"/>
                <a:cs typeface="Times New Roman" pitchFamily="18" charset="0"/>
              </a:rPr>
              <a:t>IFPUG - </a:t>
            </a:r>
            <a:r>
              <a:rPr lang="tr-TR" sz="2000" dirty="0" err="1" smtClean="0">
                <a:latin typeface="Times New Roman" pitchFamily="18" charset="0"/>
                <a:cs typeface="Times New Roman" pitchFamily="18" charset="0"/>
              </a:rPr>
              <a:t>International</a:t>
            </a:r>
            <a:r>
              <a:rPr lang="tr-TR" sz="2000" dirty="0" smtClean="0">
                <a:latin typeface="Times New Roman" pitchFamily="18" charset="0"/>
                <a:cs typeface="Times New Roman" pitchFamily="18" charset="0"/>
              </a:rPr>
              <a:t> </a:t>
            </a:r>
            <a:r>
              <a:rPr lang="tr-TR" sz="2000" dirty="0" err="1" smtClean="0">
                <a:latin typeface="Times New Roman" pitchFamily="18" charset="0"/>
                <a:cs typeface="Times New Roman" pitchFamily="18" charset="0"/>
              </a:rPr>
              <a:t>Function</a:t>
            </a:r>
            <a:r>
              <a:rPr lang="tr-TR" sz="2000" dirty="0" smtClean="0">
                <a:latin typeface="Times New Roman" pitchFamily="18" charset="0"/>
                <a:cs typeface="Times New Roman" pitchFamily="18" charset="0"/>
              </a:rPr>
              <a:t> </a:t>
            </a:r>
            <a:r>
              <a:rPr lang="tr-TR" sz="2000" dirty="0" err="1" smtClean="0">
                <a:latin typeface="Times New Roman" pitchFamily="18" charset="0"/>
                <a:cs typeface="Times New Roman" pitchFamily="18" charset="0"/>
              </a:rPr>
              <a:t>Point</a:t>
            </a:r>
            <a:r>
              <a:rPr lang="tr-TR" sz="2000" dirty="0" smtClean="0">
                <a:latin typeface="Times New Roman" pitchFamily="18" charset="0"/>
                <a:cs typeface="Times New Roman" pitchFamily="18" charset="0"/>
              </a:rPr>
              <a:t> </a:t>
            </a:r>
            <a:r>
              <a:rPr lang="tr-TR" sz="2000" dirty="0" err="1" smtClean="0">
                <a:latin typeface="Times New Roman" pitchFamily="18" charset="0"/>
                <a:cs typeface="Times New Roman" pitchFamily="18" charset="0"/>
              </a:rPr>
              <a:t>Users</a:t>
            </a:r>
            <a:r>
              <a:rPr lang="tr-TR" sz="2000" dirty="0" smtClean="0">
                <a:latin typeface="Times New Roman" pitchFamily="18" charset="0"/>
                <a:cs typeface="Times New Roman" pitchFamily="18" charset="0"/>
              </a:rPr>
              <a:t> </a:t>
            </a:r>
            <a:r>
              <a:rPr lang="tr-TR" sz="2000" dirty="0" err="1" smtClean="0">
                <a:latin typeface="Times New Roman" pitchFamily="18" charset="0"/>
                <a:cs typeface="Times New Roman" pitchFamily="18" charset="0"/>
              </a:rPr>
              <a:t>Group</a:t>
            </a:r>
            <a:r>
              <a:rPr lang="tr-TR" sz="2000" dirty="0" smtClean="0">
                <a:latin typeface="Times New Roman" pitchFamily="18" charset="0"/>
                <a:cs typeface="Times New Roman" pitchFamily="18" charset="0"/>
              </a:rPr>
              <a:t> (1984)</a:t>
            </a:r>
            <a:endParaRPr lang="tr-TR" sz="300" dirty="0" smtClean="0">
              <a:latin typeface="Times New Roman" pitchFamily="18" charset="0"/>
              <a:cs typeface="Times New Roman" pitchFamily="18" charset="0"/>
            </a:endParaRPr>
          </a:p>
          <a:p>
            <a:pPr algn="just">
              <a:buSzPct val="100000"/>
              <a:buFont typeface="Arial" pitchFamily="34" charset="0"/>
              <a:buChar char="•"/>
            </a:pPr>
            <a:r>
              <a:rPr lang="tr-TR" sz="2000" dirty="0" smtClean="0">
                <a:latin typeface="Times New Roman" pitchFamily="18" charset="0"/>
                <a:cs typeface="Times New Roman" pitchFamily="18" charset="0"/>
              </a:rPr>
              <a:t>IFPUG uygulama yazılımı geliştirme ve bakım faaliyetlerinin yönetiminde </a:t>
            </a:r>
            <a:r>
              <a:rPr lang="tr-TR" sz="2000" dirty="0" err="1" smtClean="0">
                <a:latin typeface="Times New Roman" pitchFamily="18" charset="0"/>
                <a:cs typeface="Times New Roman" pitchFamily="18" charset="0"/>
              </a:rPr>
              <a:t>FPA’nın</a:t>
            </a:r>
            <a:r>
              <a:rPr lang="tr-TR" sz="2000" dirty="0" smtClean="0">
                <a:latin typeface="Times New Roman" pitchFamily="18" charset="0"/>
                <a:cs typeface="Times New Roman" pitchFamily="18" charset="0"/>
              </a:rPr>
              <a:t> kullanımını teşvik etmektedir.</a:t>
            </a:r>
          </a:p>
          <a:p>
            <a:pPr algn="just">
              <a:buSzPct val="100000"/>
              <a:buFont typeface="Arial" pitchFamily="34" charset="0"/>
              <a:buChar char="•"/>
            </a:pPr>
            <a:r>
              <a:rPr lang="tr-TR" sz="2000" dirty="0" smtClean="0">
                <a:latin typeface="Times New Roman" pitchFamily="18" charset="0"/>
                <a:cs typeface="Times New Roman" pitchFamily="18" charset="0"/>
              </a:rPr>
              <a:t>Resmi IFPUG Ölçüm Uygulama Kılavuzları sırasıyla 1986, 1988, 1990, 1994, 1999, 2004 ve 2009’da yayınlanmıştır. </a:t>
            </a:r>
          </a:p>
          <a:p>
            <a:pPr algn="just">
              <a:buSzPct val="100000"/>
              <a:buFont typeface="Arial" pitchFamily="34" charset="0"/>
              <a:buChar char="•"/>
            </a:pPr>
            <a:r>
              <a:rPr lang="tr-TR" sz="2000" dirty="0" smtClean="0">
                <a:latin typeface="Times New Roman" pitchFamily="18" charset="0"/>
                <a:cs typeface="Times New Roman" pitchFamily="18" charset="0"/>
              </a:rPr>
              <a:t>IFPUG FPA en yaygın olarak kullanılan FSM yöntemidir.</a:t>
            </a:r>
            <a:endParaRPr lang="tr-TR" sz="2000" dirty="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normAutofit fontScale="85000" lnSpcReduction="20000"/>
          </a:bodyPr>
          <a:lstStyle/>
          <a:p>
            <a:pPr>
              <a:defRPr/>
            </a:pPr>
            <a:fld id="{ECFAC690-C612-4A3F-9B08-CF268F10EF15}" type="slidenum">
              <a:rPr lang="tr-TR" smtClean="0"/>
              <a:pPr>
                <a:defRPr/>
              </a:pPr>
              <a:t>25</a:t>
            </a:fld>
            <a:endParaRPr lang="tr-TR"/>
          </a:p>
        </p:txBody>
      </p:sp>
      <p:pic>
        <p:nvPicPr>
          <p:cNvPr id="1026" name="Picture 2"/>
          <p:cNvPicPr>
            <a:picLocks noChangeAspect="1" noChangeArrowheads="1"/>
          </p:cNvPicPr>
          <p:nvPr/>
        </p:nvPicPr>
        <p:blipFill>
          <a:blip r:embed="rId3" cstate="print"/>
          <a:srcRect/>
          <a:stretch>
            <a:fillRect/>
          </a:stretch>
        </p:blipFill>
        <p:spPr bwMode="auto">
          <a:xfrm>
            <a:off x="1819565" y="3857628"/>
            <a:ext cx="5497324" cy="2714644"/>
          </a:xfrm>
          <a:prstGeom prst="rect">
            <a:avLst/>
          </a:prstGeom>
          <a:noFill/>
          <a:ln w="9525">
            <a:noFill/>
            <a:miter lim="800000"/>
            <a:headEnd/>
            <a:tailEnd/>
          </a:ln>
        </p:spPr>
      </p:pic>
      <p:sp>
        <p:nvSpPr>
          <p:cNvPr id="6" name="5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36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Mark II İşlev Puanı</a:t>
            </a:r>
            <a:endParaRPr lang="tr-TR" sz="3600" i="1" dirty="0">
              <a:solidFill>
                <a:srgbClr val="380CF4"/>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İçerik Yer Tutucusu"/>
          <p:cNvSpPr>
            <a:spLocks noGrp="1"/>
          </p:cNvSpPr>
          <p:nvPr>
            <p:ph sz="quarter" idx="1"/>
          </p:nvPr>
        </p:nvSpPr>
        <p:spPr>
          <a:xfrm>
            <a:off x="612648" y="1600200"/>
            <a:ext cx="7959880" cy="4614882"/>
          </a:xfrm>
        </p:spPr>
        <p:txBody>
          <a:bodyPr>
            <a:normAutofit/>
          </a:bodyPr>
          <a:lstStyle/>
          <a:p>
            <a:pPr algn="just">
              <a:buSzPct val="100000"/>
              <a:buFont typeface="Arial" pitchFamily="34" charset="0"/>
              <a:buChar char="•"/>
            </a:pPr>
            <a:r>
              <a:rPr lang="tr-TR" sz="2100" dirty="0" smtClean="0">
                <a:latin typeface="Times New Roman" pitchFamily="18" charset="0"/>
                <a:cs typeface="Times New Roman" pitchFamily="18" charset="0"/>
              </a:rPr>
              <a:t>Charles </a:t>
            </a:r>
            <a:r>
              <a:rPr lang="tr-TR" sz="2100" dirty="0" err="1" smtClean="0">
                <a:latin typeface="Times New Roman" pitchFamily="18" charset="0"/>
                <a:cs typeface="Times New Roman" pitchFamily="18" charset="0"/>
              </a:rPr>
              <a:t>Symons’a</a:t>
            </a:r>
            <a:r>
              <a:rPr lang="tr-TR" sz="2100" dirty="0" smtClean="0">
                <a:latin typeface="Times New Roman" pitchFamily="18" charset="0"/>
                <a:cs typeface="Times New Roman" pitchFamily="18" charset="0"/>
              </a:rPr>
              <a:t> göre;</a:t>
            </a:r>
          </a:p>
          <a:p>
            <a:pPr lvl="1" algn="just">
              <a:buSzPct val="100000"/>
              <a:buFont typeface="Times New Roman" pitchFamily="18" charset="0"/>
              <a:buChar char="-"/>
            </a:pPr>
            <a:r>
              <a:rPr lang="tr-TR" sz="1800" dirty="0" smtClean="0">
                <a:latin typeface="Times New Roman" pitchFamily="18" charset="0"/>
                <a:cs typeface="Times New Roman" pitchFamily="18" charset="0"/>
              </a:rPr>
              <a:t>Bir uygulamanın bileşenlerinin belirlenmesi </a:t>
            </a:r>
            <a:r>
              <a:rPr lang="tr-TR" sz="1800" dirty="0" err="1" smtClean="0">
                <a:latin typeface="Times New Roman" pitchFamily="18" charset="0"/>
                <a:cs typeface="Times New Roman" pitchFamily="18" charset="0"/>
              </a:rPr>
              <a:t>Albrecht’in</a:t>
            </a:r>
            <a:r>
              <a:rPr lang="tr-TR" sz="1800" dirty="0" smtClean="0">
                <a:latin typeface="Times New Roman" pitchFamily="18" charset="0"/>
                <a:cs typeface="Times New Roman" pitchFamily="18" charset="0"/>
              </a:rPr>
              <a:t> </a:t>
            </a:r>
            <a:r>
              <a:rPr lang="tr-TR" sz="1800" dirty="0" err="1" smtClean="0">
                <a:latin typeface="Times New Roman" pitchFamily="18" charset="0"/>
                <a:cs typeface="Times New Roman" pitchFamily="18" charset="0"/>
              </a:rPr>
              <a:t>FPA’sında</a:t>
            </a:r>
            <a:r>
              <a:rPr lang="tr-TR" sz="1800" dirty="0" smtClean="0">
                <a:latin typeface="Times New Roman" pitchFamily="18" charset="0"/>
                <a:cs typeface="Times New Roman" pitchFamily="18" charset="0"/>
              </a:rPr>
              <a:t> zordur,</a:t>
            </a:r>
          </a:p>
          <a:p>
            <a:pPr lvl="1" algn="just">
              <a:buSzPct val="100000"/>
              <a:buFont typeface="Times New Roman" pitchFamily="18" charset="0"/>
              <a:buChar char="-"/>
            </a:pPr>
            <a:r>
              <a:rPr lang="tr-TR" sz="1800" dirty="0" err="1" smtClean="0">
                <a:latin typeface="Times New Roman" pitchFamily="18" charset="0"/>
                <a:cs typeface="Times New Roman" pitchFamily="18" charset="0"/>
              </a:rPr>
              <a:t>Albrecht</a:t>
            </a:r>
            <a:r>
              <a:rPr lang="tr-TR" sz="1800" dirty="0" smtClean="0">
                <a:latin typeface="Times New Roman" pitchFamily="18" charset="0"/>
                <a:cs typeface="Times New Roman" pitchFamily="18" charset="0"/>
              </a:rPr>
              <a:t> yaklaşımı iç karmaşıklıkla ilgili hiçbir düşünceye sahip değildir,</a:t>
            </a:r>
          </a:p>
          <a:p>
            <a:pPr lvl="1" algn="just">
              <a:buSzPct val="100000"/>
              <a:buFont typeface="Times New Roman" pitchFamily="18" charset="0"/>
              <a:buChar char="-"/>
            </a:pPr>
            <a:r>
              <a:rPr lang="tr-TR" sz="1800" dirty="0" smtClean="0">
                <a:latin typeface="Times New Roman" pitchFamily="18" charset="0"/>
                <a:cs typeface="Times New Roman" pitchFamily="18" charset="0"/>
              </a:rPr>
              <a:t>On dört ayarlama faktörü yeterli değildir.</a:t>
            </a:r>
          </a:p>
          <a:p>
            <a:pPr lvl="1"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1980’lerde İngiltere’de MKII İşlev Puanı geliştirildi.</a:t>
            </a:r>
          </a:p>
          <a:p>
            <a:pPr algn="just">
              <a:buSzPct val="100000"/>
              <a:buNone/>
            </a:pPr>
            <a:endParaRPr lang="tr-TR" sz="4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MK II, kullanıcıya sağlanan işlevselliğin değerinden çok işlevselliği üretmek için gerekli emeğe odaklamak için tasarlanmış bir yöntem.</a:t>
            </a:r>
          </a:p>
          <a:p>
            <a:pPr algn="just">
              <a:buSzPct val="100000"/>
              <a:buNone/>
            </a:pPr>
            <a:endParaRPr lang="tr-TR" sz="4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MK II, uygulamayı mantıksal işlem gruplarına ayrıştırmaktadır. </a:t>
            </a:r>
            <a:r>
              <a:rPr lang="tr-TR" sz="2100" dirty="0" err="1" smtClean="0">
                <a:latin typeface="Times New Roman" pitchFamily="18" charset="0"/>
                <a:cs typeface="Times New Roman" pitchFamily="18" charset="0"/>
              </a:rPr>
              <a:t>Symons</a:t>
            </a:r>
            <a:r>
              <a:rPr lang="tr-TR" sz="2100" dirty="0" smtClean="0">
                <a:latin typeface="Times New Roman" pitchFamily="18" charset="0"/>
                <a:cs typeface="Times New Roman" pitchFamily="18" charset="0"/>
              </a:rPr>
              <a:t> mantıksal bir işlemi; </a:t>
            </a:r>
            <a:r>
              <a:rPr lang="tr-TR" sz="2100" i="1" dirty="0" smtClean="0">
                <a:latin typeface="Times New Roman" pitchFamily="18" charset="0"/>
                <a:cs typeface="Times New Roman" pitchFamily="18" charset="0"/>
              </a:rPr>
              <a:t>“bilgi almak için bir gereksinim ya da kullanıcıyı ilgilendiren bir olay ile tetiklenen benzersiz bir girdi/işlem/çıktı birleşimi” </a:t>
            </a:r>
            <a:r>
              <a:rPr lang="tr-TR" sz="2100" dirty="0" smtClean="0">
                <a:latin typeface="Times New Roman" pitchFamily="18" charset="0"/>
                <a:cs typeface="Times New Roman" pitchFamily="18" charset="0"/>
              </a:rPr>
              <a:t>olarak tanımlar.</a:t>
            </a:r>
          </a:p>
        </p:txBody>
      </p:sp>
      <p:sp>
        <p:nvSpPr>
          <p:cNvPr id="4" name="3 Slayt Numarası Yer Tutucusu"/>
          <p:cNvSpPr>
            <a:spLocks noGrp="1"/>
          </p:cNvSpPr>
          <p:nvPr>
            <p:ph type="sldNum" sz="quarter" idx="12"/>
          </p:nvPr>
        </p:nvSpPr>
        <p:spPr/>
        <p:txBody>
          <a:bodyPr>
            <a:normAutofit fontScale="85000" lnSpcReduction="20000"/>
          </a:bodyPr>
          <a:lstStyle/>
          <a:p>
            <a:pPr>
              <a:defRPr/>
            </a:pPr>
            <a:fld id="{ECFAC690-C612-4A3F-9B08-CF268F10EF15}" type="slidenum">
              <a:rPr lang="tr-TR" smtClean="0"/>
              <a:pPr>
                <a:defRPr/>
              </a:pPr>
              <a:t>26</a:t>
            </a:fld>
            <a:endParaRPr lang="tr-TR"/>
          </a:p>
        </p:txBody>
      </p:sp>
      <p:sp>
        <p:nvSpPr>
          <p:cNvPr id="5" name="4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3600" i="1" dirty="0" err="1"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Nesma</a:t>
            </a:r>
            <a:r>
              <a:rPr lang="tr-TR" sz="36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 İşlev Puanı</a:t>
            </a:r>
            <a:endParaRPr lang="tr-TR" sz="3600" i="1" dirty="0">
              <a:solidFill>
                <a:srgbClr val="380CF4"/>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İçerik Yer Tutucusu"/>
          <p:cNvSpPr>
            <a:spLocks noGrp="1"/>
          </p:cNvSpPr>
          <p:nvPr>
            <p:ph sz="quarter" idx="1"/>
          </p:nvPr>
        </p:nvSpPr>
        <p:spPr>
          <a:xfrm>
            <a:off x="612648" y="1600200"/>
            <a:ext cx="7959880" cy="4614882"/>
          </a:xfrm>
        </p:spPr>
        <p:txBody>
          <a:bodyPr/>
          <a:lstStyle/>
          <a:p>
            <a:pPr algn="just">
              <a:buSzPct val="100000"/>
              <a:buFont typeface="Arial" pitchFamily="34" charset="0"/>
              <a:buChar char="•"/>
            </a:pPr>
            <a:r>
              <a:rPr lang="tr-TR" sz="2100" dirty="0" err="1" smtClean="0">
                <a:latin typeface="Times New Roman" pitchFamily="18" charset="0"/>
                <a:cs typeface="Times New Roman" pitchFamily="18" charset="0"/>
              </a:rPr>
              <a:t>Netherlands</a:t>
            </a:r>
            <a:r>
              <a:rPr lang="tr-TR" sz="2100" dirty="0" smtClean="0">
                <a:latin typeface="Times New Roman" pitchFamily="18" charset="0"/>
                <a:cs typeface="Times New Roman" pitchFamily="18" charset="0"/>
              </a:rPr>
              <a:t> Software </a:t>
            </a:r>
            <a:r>
              <a:rPr lang="tr-TR" sz="2100" dirty="0" err="1" smtClean="0">
                <a:latin typeface="Times New Roman" pitchFamily="18" charset="0"/>
                <a:cs typeface="Times New Roman" pitchFamily="18" charset="0"/>
              </a:rPr>
              <a:t>Metrics</a:t>
            </a:r>
            <a:r>
              <a:rPr lang="tr-TR" sz="2100" dirty="0" smtClean="0">
                <a:latin typeface="Times New Roman" pitchFamily="18" charset="0"/>
                <a:cs typeface="Times New Roman" pitchFamily="18" charset="0"/>
              </a:rPr>
              <a:t> </a:t>
            </a:r>
            <a:r>
              <a:rPr lang="tr-TR" sz="2100" dirty="0" err="1" smtClean="0">
                <a:latin typeface="Times New Roman" pitchFamily="18" charset="0"/>
                <a:cs typeface="Times New Roman" pitchFamily="18" charset="0"/>
              </a:rPr>
              <a:t>Users</a:t>
            </a:r>
            <a:r>
              <a:rPr lang="tr-TR" sz="2100" dirty="0" smtClean="0">
                <a:latin typeface="Times New Roman" pitchFamily="18" charset="0"/>
                <a:cs typeface="Times New Roman" pitchFamily="18" charset="0"/>
              </a:rPr>
              <a:t> </a:t>
            </a:r>
            <a:r>
              <a:rPr lang="tr-TR" sz="2100" dirty="0" err="1" smtClean="0">
                <a:latin typeface="Times New Roman" pitchFamily="18" charset="0"/>
                <a:cs typeface="Times New Roman" pitchFamily="18" charset="0"/>
              </a:rPr>
              <a:t>Association</a:t>
            </a:r>
            <a:r>
              <a:rPr lang="tr-TR" sz="2100" dirty="0" smtClean="0">
                <a:latin typeface="Times New Roman" pitchFamily="18" charset="0"/>
                <a:cs typeface="Times New Roman" pitchFamily="18" charset="0"/>
              </a:rPr>
              <a:t> – NESMA, 1989.</a:t>
            </a:r>
          </a:p>
          <a:p>
            <a:pPr algn="just">
              <a:buSzPct val="100000"/>
              <a:buFont typeface="Arial" pitchFamily="34" charset="0"/>
              <a:buChar char="•"/>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NESMA, Avrupa’daki en büyük FPA kullanıcı grubudur. </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İşlev Puanı Analizinin uygulanması ile ilgili tanımlar ve ölçüm kılavuzunun ilk versiyonu 1990’da yayınlanmıştır.</a:t>
            </a:r>
            <a:r>
              <a:rPr lang="tr-TR" sz="2000" dirty="0" smtClean="0">
                <a:latin typeface="Times New Roman" pitchFamily="18" charset="0"/>
                <a:cs typeface="Times New Roman" pitchFamily="18" charset="0"/>
              </a:rPr>
              <a:t> </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Bu yöntem, IFPUG FPA yönteminin ilkelerini temel almaktadır. IFPUG </a:t>
            </a:r>
            <a:r>
              <a:rPr lang="tr-TR" sz="2100" dirty="0" err="1" smtClean="0">
                <a:latin typeface="Times New Roman" pitchFamily="18" charset="0"/>
                <a:cs typeface="Times New Roman" pitchFamily="18" charset="0"/>
              </a:rPr>
              <a:t>FPA’a</a:t>
            </a:r>
            <a:r>
              <a:rPr lang="tr-TR" sz="2100" dirty="0" smtClean="0">
                <a:latin typeface="Times New Roman" pitchFamily="18" charset="0"/>
                <a:cs typeface="Times New Roman" pitchFamily="18" charset="0"/>
              </a:rPr>
              <a:t> benzer olarak işlevselliğin büyüklüğü için, Dış Giriş, Dış Çıkış, Dış Sorgu, İç Mantıksal Dosya ve Dış Arayüz Dosyası gibi işlev türlerini kullanmaktadır.</a:t>
            </a:r>
          </a:p>
        </p:txBody>
      </p:sp>
      <p:sp>
        <p:nvSpPr>
          <p:cNvPr id="4" name="3 Slayt Numarası Yer Tutucusu"/>
          <p:cNvSpPr>
            <a:spLocks noGrp="1"/>
          </p:cNvSpPr>
          <p:nvPr>
            <p:ph type="sldNum" sz="quarter" idx="12"/>
          </p:nvPr>
        </p:nvSpPr>
        <p:spPr/>
        <p:txBody>
          <a:bodyPr>
            <a:normAutofit fontScale="85000" lnSpcReduction="20000"/>
          </a:bodyPr>
          <a:lstStyle/>
          <a:p>
            <a:pPr>
              <a:defRPr/>
            </a:pPr>
            <a:fld id="{ECFAC690-C612-4A3F-9B08-CF268F10EF15}" type="slidenum">
              <a:rPr lang="tr-TR" smtClean="0"/>
              <a:pPr>
                <a:defRPr/>
              </a:pPr>
              <a:t>27</a:t>
            </a:fld>
            <a:endParaRPr lang="tr-TR"/>
          </a:p>
        </p:txBody>
      </p:sp>
      <p:sp>
        <p:nvSpPr>
          <p:cNvPr id="5" name="4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36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COSMIC Tam İşlev Puanı</a:t>
            </a:r>
            <a:endParaRPr lang="tr-TR" sz="3600" i="1" dirty="0">
              <a:solidFill>
                <a:srgbClr val="380CF4"/>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2 İçerik Yer Tutucusu"/>
          <p:cNvSpPr>
            <a:spLocks noGrp="1"/>
          </p:cNvSpPr>
          <p:nvPr>
            <p:ph sz="quarter" idx="1"/>
          </p:nvPr>
        </p:nvSpPr>
        <p:spPr>
          <a:xfrm>
            <a:off x="612648" y="1600200"/>
            <a:ext cx="7959880" cy="4614882"/>
          </a:xfrm>
        </p:spPr>
        <p:txBody>
          <a:bodyPr/>
          <a:lstStyle/>
          <a:p>
            <a:pPr algn="just">
              <a:buSzPct val="100000"/>
              <a:buFont typeface="Arial" pitchFamily="34" charset="0"/>
              <a:buChar char="•"/>
            </a:pPr>
            <a:r>
              <a:rPr lang="tr-TR" sz="2100" dirty="0" smtClean="0">
                <a:latin typeface="Times New Roman" pitchFamily="18" charset="0"/>
                <a:cs typeface="Times New Roman" pitchFamily="18" charset="0"/>
              </a:rPr>
              <a:t>COSMIC - </a:t>
            </a:r>
            <a:r>
              <a:rPr lang="en-US" sz="2100" dirty="0" smtClean="0">
                <a:latin typeface="Times New Roman" pitchFamily="18" charset="0"/>
                <a:cs typeface="Times New Roman" pitchFamily="18" charset="0"/>
              </a:rPr>
              <a:t>Common Software Measurement International Consortium</a:t>
            </a:r>
            <a:endParaRPr lang="tr-TR" sz="2100" dirty="0" smtClean="0">
              <a:latin typeface="Times New Roman" pitchFamily="18" charset="0"/>
              <a:cs typeface="Times New Roman" pitchFamily="18" charset="0"/>
            </a:endParaRPr>
          </a:p>
          <a:p>
            <a:pPr algn="just">
              <a:buSzPct val="100000"/>
              <a:buNone/>
            </a:pPr>
            <a:endParaRPr lang="tr-TR" sz="4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Yeni bir işlevsel büyüklük ölçüm yöntemi olarak COSMIC FFP Kasım 1999’da yayınlamıştır.</a:t>
            </a:r>
          </a:p>
          <a:p>
            <a:pPr algn="just">
              <a:buSzPct val="100000"/>
              <a:buNone/>
            </a:pPr>
            <a:endParaRPr lang="tr-TR" sz="4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COSMIC FFP yöntemi, geliştirici ve son kullanıcı bakış açıları olmak üzere birçok ölçüm bakış açısına sahiptir. </a:t>
            </a:r>
          </a:p>
          <a:p>
            <a:pPr algn="just">
              <a:buSzPct val="100000"/>
              <a:buNone/>
            </a:pPr>
            <a:endParaRPr lang="tr-TR" sz="4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Yazılımın işlevsel büyüklüğü, dört İşlevsel Tabanlı Bileşeni temel alarak ölçülmektedir.  İşlevsel Tabanlı Bileşenler; Giriş (</a:t>
            </a:r>
            <a:r>
              <a:rPr lang="tr-TR" sz="2100" dirty="0" err="1" smtClean="0">
                <a:latin typeface="Times New Roman" pitchFamily="18" charset="0"/>
                <a:cs typeface="Times New Roman" pitchFamily="18" charset="0"/>
              </a:rPr>
              <a:t>Entry</a:t>
            </a:r>
            <a:r>
              <a:rPr lang="tr-TR" sz="2100" dirty="0" smtClean="0">
                <a:latin typeface="Times New Roman" pitchFamily="18" charset="0"/>
                <a:cs typeface="Times New Roman" pitchFamily="18" charset="0"/>
              </a:rPr>
              <a:t>), Çıkış (</a:t>
            </a:r>
            <a:r>
              <a:rPr lang="tr-TR" sz="2100" dirty="0" err="1" smtClean="0">
                <a:latin typeface="Times New Roman" pitchFamily="18" charset="0"/>
                <a:cs typeface="Times New Roman" pitchFamily="18" charset="0"/>
              </a:rPr>
              <a:t>Exit</a:t>
            </a:r>
            <a:r>
              <a:rPr lang="tr-TR" sz="2100" dirty="0" smtClean="0">
                <a:latin typeface="Times New Roman" pitchFamily="18" charset="0"/>
                <a:cs typeface="Times New Roman" pitchFamily="18" charset="0"/>
              </a:rPr>
              <a:t>), Okuma (</a:t>
            </a:r>
            <a:r>
              <a:rPr lang="tr-TR" sz="2100" dirty="0" err="1" smtClean="0">
                <a:latin typeface="Times New Roman" pitchFamily="18" charset="0"/>
                <a:cs typeface="Times New Roman" pitchFamily="18" charset="0"/>
              </a:rPr>
              <a:t>Read</a:t>
            </a:r>
            <a:r>
              <a:rPr lang="tr-TR" sz="2100" dirty="0" smtClean="0">
                <a:latin typeface="Times New Roman" pitchFamily="18" charset="0"/>
                <a:cs typeface="Times New Roman" pitchFamily="18" charset="0"/>
              </a:rPr>
              <a:t>) ve Yazma (</a:t>
            </a:r>
            <a:r>
              <a:rPr lang="tr-TR" sz="2100" dirty="0" err="1" smtClean="0">
                <a:latin typeface="Times New Roman" pitchFamily="18" charset="0"/>
                <a:cs typeface="Times New Roman" pitchFamily="18" charset="0"/>
              </a:rPr>
              <a:t>Write</a:t>
            </a:r>
            <a:r>
              <a:rPr lang="tr-TR" sz="2100" dirty="0" smtClean="0">
                <a:latin typeface="Times New Roman" pitchFamily="18" charset="0"/>
                <a:cs typeface="Times New Roman" pitchFamily="18" charset="0"/>
              </a:rPr>
              <a:t>) dır.</a:t>
            </a:r>
          </a:p>
          <a:p>
            <a:pPr algn="just">
              <a:buSzPct val="100000"/>
              <a:buFont typeface="Arial" pitchFamily="34" charset="0"/>
              <a:buChar char="•"/>
            </a:pPr>
            <a:endParaRPr lang="tr-TR" sz="400" dirty="0" smtClean="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normAutofit fontScale="85000" lnSpcReduction="20000"/>
          </a:bodyPr>
          <a:lstStyle/>
          <a:p>
            <a:pPr>
              <a:defRPr/>
            </a:pPr>
            <a:fld id="{ECFAC690-C612-4A3F-9B08-CF268F10EF15}" type="slidenum">
              <a:rPr lang="tr-TR" smtClean="0"/>
              <a:pPr>
                <a:defRPr/>
              </a:pPr>
              <a:t>28</a:t>
            </a:fld>
            <a:endParaRPr lang="tr-TR"/>
          </a:p>
        </p:txBody>
      </p:sp>
      <p:sp>
        <p:nvSpPr>
          <p:cNvPr id="5" name="4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12775" y="228600"/>
            <a:ext cx="8153400" cy="990600"/>
          </a:xfrm>
        </p:spPr>
        <p:txBody>
          <a:bodyPr>
            <a:normAutofit/>
          </a:bodyPr>
          <a:lstStyle/>
          <a:p>
            <a:pPr>
              <a:defRPr/>
            </a:pPr>
            <a:r>
              <a:rPr lang="tr-TR" sz="4000" dirty="0" smtClean="0">
                <a:effectLst>
                  <a:outerShdw blurRad="38100" dist="38100" dir="2700000" algn="tl">
                    <a:srgbClr val="000000">
                      <a:alpha val="43137"/>
                    </a:srgbClr>
                  </a:outerShdw>
                </a:effectLst>
                <a:latin typeface="Times New Roman" pitchFamily="18" charset="0"/>
                <a:cs typeface="Times New Roman" pitchFamily="18" charset="0"/>
              </a:rPr>
              <a:t>Emek Kestirimi</a:t>
            </a:r>
            <a:endParaRPr lang="tr-TR" sz="40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1507" name="2 İçerik Yer Tutucusu"/>
          <p:cNvSpPr>
            <a:spLocks noGrp="1"/>
          </p:cNvSpPr>
          <p:nvPr>
            <p:ph sz="quarter" idx="1"/>
          </p:nvPr>
        </p:nvSpPr>
        <p:spPr>
          <a:xfrm>
            <a:off x="612775" y="1600200"/>
            <a:ext cx="5245109" cy="2614618"/>
          </a:xfrm>
        </p:spPr>
        <p:txBody>
          <a:bodyPr>
            <a:normAutofit/>
          </a:bodyPr>
          <a:lstStyle/>
          <a:p>
            <a:pPr algn="just">
              <a:buSzPct val="100000"/>
              <a:buFont typeface="Times New Roman" pitchFamily="18" charset="0"/>
              <a:buChar char="-"/>
            </a:pPr>
            <a:r>
              <a:rPr lang="tr-TR" sz="2100" dirty="0" smtClean="0">
                <a:latin typeface="Times New Roman" pitchFamily="18" charset="0"/>
                <a:cs typeface="Times New Roman" pitchFamily="18" charset="0"/>
              </a:rPr>
              <a:t>Emek (işgücü) genelde adam-saat, adam-gün ya da adam-ay cinsinden ölçülür.</a:t>
            </a:r>
          </a:p>
          <a:p>
            <a:pPr algn="just">
              <a:buSzPct val="100000"/>
              <a:buNone/>
            </a:pPr>
            <a:endParaRPr lang="tr-TR" sz="500" dirty="0" smtClean="0">
              <a:latin typeface="Times New Roman" pitchFamily="18" charset="0"/>
              <a:cs typeface="Times New Roman" pitchFamily="18" charset="0"/>
            </a:endParaRPr>
          </a:p>
          <a:p>
            <a:pPr algn="just">
              <a:buSzPct val="100000"/>
              <a:buFont typeface="Times New Roman" pitchFamily="18" charset="0"/>
              <a:buChar char="-"/>
            </a:pPr>
            <a:r>
              <a:rPr lang="tr-TR" sz="2100" dirty="0" smtClean="0">
                <a:latin typeface="Times New Roman" pitchFamily="18" charset="0"/>
                <a:cs typeface="Times New Roman" pitchFamily="18" charset="0"/>
              </a:rPr>
              <a:t>10 adam-ay:</a:t>
            </a:r>
          </a:p>
          <a:p>
            <a:pPr lvl="1" algn="just">
              <a:buSzPct val="100000"/>
              <a:buFont typeface="Wingdings" pitchFamily="2" charset="2"/>
              <a:buChar char="§"/>
            </a:pPr>
            <a:r>
              <a:rPr lang="tr-TR" sz="2100" dirty="0" smtClean="0">
                <a:latin typeface="Times New Roman" pitchFamily="18" charset="0"/>
                <a:cs typeface="Times New Roman" pitchFamily="18" charset="0"/>
              </a:rPr>
              <a:t>10 kişi 1 ay</a:t>
            </a:r>
          </a:p>
          <a:p>
            <a:pPr lvl="1" algn="just">
              <a:buSzPct val="100000"/>
              <a:buFont typeface="Wingdings" pitchFamily="2" charset="2"/>
              <a:buChar char="§"/>
            </a:pPr>
            <a:r>
              <a:rPr lang="tr-TR" sz="2100" dirty="0" smtClean="0">
                <a:latin typeface="Times New Roman" pitchFamily="18" charset="0"/>
                <a:cs typeface="Times New Roman" pitchFamily="18" charset="0"/>
              </a:rPr>
              <a:t>1 kişi 10 ay</a:t>
            </a:r>
          </a:p>
          <a:p>
            <a:pPr lvl="1" algn="just">
              <a:buSzPct val="100000"/>
              <a:buFont typeface="Wingdings" pitchFamily="2" charset="2"/>
              <a:buChar char="§"/>
            </a:pPr>
            <a:r>
              <a:rPr lang="tr-TR" sz="2100" dirty="0" smtClean="0">
                <a:latin typeface="Times New Roman" pitchFamily="18" charset="0"/>
                <a:cs typeface="Times New Roman" pitchFamily="18" charset="0"/>
              </a:rPr>
              <a:t>2 kişi 5 ay anlamına gelebilir.</a:t>
            </a:r>
          </a:p>
        </p:txBody>
      </p:sp>
      <p:sp>
        <p:nvSpPr>
          <p:cNvPr id="4" name="3 Slayt Numarası Yer Tutucusu"/>
          <p:cNvSpPr>
            <a:spLocks noGrp="1"/>
          </p:cNvSpPr>
          <p:nvPr>
            <p:ph type="sldNum" sz="quarter" idx="12"/>
          </p:nvPr>
        </p:nvSpPr>
        <p:spPr/>
        <p:txBody>
          <a:bodyPr>
            <a:normAutofit fontScale="85000" lnSpcReduction="20000"/>
          </a:bodyPr>
          <a:lstStyle/>
          <a:p>
            <a:pPr>
              <a:defRPr/>
            </a:pPr>
            <a:fld id="{1141E7EA-3BA0-437D-A0A4-5D71E928DE49}" type="slidenum">
              <a:rPr lang="tr-TR" smtClean="0"/>
              <a:pPr>
                <a:defRPr/>
              </a:pPr>
              <a:t>29</a:t>
            </a:fld>
            <a:endParaRPr lang="tr-TR"/>
          </a:p>
        </p:txBody>
      </p:sp>
      <p:pic>
        <p:nvPicPr>
          <p:cNvPr id="5" name="Picture 1030" descr="PE00766_"/>
          <p:cNvPicPr>
            <a:picLocks noChangeAspect="1" noChangeArrowheads="1"/>
          </p:cNvPicPr>
          <p:nvPr/>
        </p:nvPicPr>
        <p:blipFill>
          <a:blip r:embed="rId3" cstate="print"/>
          <a:srcRect/>
          <a:stretch>
            <a:fillRect/>
          </a:stretch>
        </p:blipFill>
        <p:spPr bwMode="auto">
          <a:xfrm>
            <a:off x="6143636" y="2000240"/>
            <a:ext cx="2153984" cy="1919302"/>
          </a:xfrm>
          <a:prstGeom prst="rect">
            <a:avLst/>
          </a:prstGeom>
          <a:noFill/>
          <a:ln w="9525">
            <a:noFill/>
            <a:miter lim="800000"/>
            <a:headEnd/>
            <a:tailEnd/>
          </a:ln>
        </p:spPr>
      </p:pic>
      <p:sp>
        <p:nvSpPr>
          <p:cNvPr id="6" name="5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959880" cy="4614882"/>
          </a:xfrm>
        </p:spPr>
        <p:txBody>
          <a:bodyPr>
            <a:normAutofit/>
          </a:bodyPr>
          <a:lstStyle/>
          <a:p>
            <a:pPr lvl="0">
              <a:buSzPct val="100000"/>
              <a:buFont typeface="Arial" pitchFamily="34" charset="0"/>
              <a:buChar char="•"/>
            </a:pPr>
            <a:r>
              <a:rPr lang="tr-TR" sz="2100" dirty="0" smtClean="0">
                <a:latin typeface="Times New Roman" pitchFamily="18" charset="0"/>
                <a:cs typeface="Times New Roman" pitchFamily="18" charset="0"/>
              </a:rPr>
              <a:t>Yazılım büyüklük ve emek kestirimine giriş</a:t>
            </a:r>
          </a:p>
          <a:p>
            <a:pPr lvl="0">
              <a:buSzPct val="100000"/>
              <a:buFont typeface="Arial" pitchFamily="34" charset="0"/>
              <a:buChar char="•"/>
            </a:pPr>
            <a:r>
              <a:rPr lang="tr-TR" sz="2100" dirty="0" smtClean="0">
                <a:latin typeface="Times New Roman" pitchFamily="18" charset="0"/>
                <a:cs typeface="Times New Roman" pitchFamily="18" charset="0"/>
              </a:rPr>
              <a:t>Yazılımda ölçme</a:t>
            </a:r>
          </a:p>
          <a:p>
            <a:pPr lvl="0">
              <a:buSzPct val="100000"/>
              <a:buFont typeface="Arial" pitchFamily="34" charset="0"/>
              <a:buChar char="•"/>
            </a:pPr>
            <a:r>
              <a:rPr lang="tr-TR" sz="2100" dirty="0" smtClean="0">
                <a:latin typeface="Times New Roman" pitchFamily="18" charset="0"/>
                <a:cs typeface="Times New Roman" pitchFamily="18" charset="0"/>
              </a:rPr>
              <a:t>Yazılım kestirimi için temeller</a:t>
            </a:r>
          </a:p>
          <a:p>
            <a:pPr lvl="0">
              <a:buSzPct val="100000"/>
              <a:buFont typeface="Arial" pitchFamily="34" charset="0"/>
              <a:buChar char="•"/>
            </a:pPr>
            <a:r>
              <a:rPr lang="tr-TR" sz="2100" dirty="0" smtClean="0">
                <a:latin typeface="Times New Roman" pitchFamily="18" charset="0"/>
                <a:cs typeface="Times New Roman" pitchFamily="18" charset="0"/>
              </a:rPr>
              <a:t>Yazılım büyüklük kestirim teknikleri</a:t>
            </a:r>
          </a:p>
          <a:p>
            <a:pPr lvl="1">
              <a:buSzPct val="100000"/>
              <a:buFontTx/>
              <a:buChar char="-"/>
            </a:pPr>
            <a:r>
              <a:rPr lang="tr-TR" sz="1900" dirty="0" smtClean="0"/>
              <a:t>Teknik büyüklük kestirim yöntemleri</a:t>
            </a:r>
          </a:p>
          <a:p>
            <a:pPr lvl="1">
              <a:buSzPct val="100000"/>
              <a:buFontTx/>
              <a:buChar char="-"/>
            </a:pPr>
            <a:r>
              <a:rPr lang="tr-TR" sz="1900" dirty="0" smtClean="0"/>
              <a:t>İşlevsel büyüklük kestirim yöntemleri</a:t>
            </a:r>
            <a:endParaRPr lang="tr-TR" sz="1900" dirty="0" smtClean="0">
              <a:latin typeface="Times New Roman" pitchFamily="18" charset="0"/>
              <a:cs typeface="Times New Roman" pitchFamily="18" charset="0"/>
            </a:endParaRPr>
          </a:p>
          <a:p>
            <a:pPr lvl="0">
              <a:buSzPct val="100000"/>
              <a:buFont typeface="Arial" pitchFamily="34" charset="0"/>
              <a:buChar char="•"/>
            </a:pPr>
            <a:r>
              <a:rPr lang="tr-TR" sz="2100" dirty="0" smtClean="0">
                <a:latin typeface="Times New Roman" pitchFamily="18" charset="0"/>
                <a:cs typeface="Times New Roman" pitchFamily="18" charset="0"/>
              </a:rPr>
              <a:t>Yazılım emek kestirim teknikleri</a:t>
            </a:r>
          </a:p>
          <a:p>
            <a:pPr lvl="1">
              <a:buSzPct val="100000"/>
              <a:buFont typeface="Times New Roman" pitchFamily="18" charset="0"/>
              <a:buChar char="-"/>
            </a:pPr>
            <a:r>
              <a:rPr lang="tr-TR" sz="1900" dirty="0" smtClean="0"/>
              <a:t>Algoritmik Olmayan Emek Kestirim Yöntemleri</a:t>
            </a:r>
          </a:p>
          <a:p>
            <a:pPr lvl="1">
              <a:buSzPct val="100000"/>
              <a:buFont typeface="Times New Roman" pitchFamily="18" charset="0"/>
              <a:buChar char="-"/>
            </a:pPr>
            <a:r>
              <a:rPr lang="tr-TR" sz="1900" dirty="0" smtClean="0"/>
              <a:t>Algoritmik Emek Kestirim Yöntemleri</a:t>
            </a:r>
            <a:endParaRPr lang="tr-TR" sz="1900" dirty="0" smtClean="0">
              <a:latin typeface="Times New Roman" pitchFamily="18" charset="0"/>
              <a:cs typeface="Times New Roman" pitchFamily="18" charset="0"/>
            </a:endParaRPr>
          </a:p>
        </p:txBody>
      </p:sp>
      <p:sp>
        <p:nvSpPr>
          <p:cNvPr id="6" name="1 Başlık"/>
          <p:cNvSpPr>
            <a:spLocks noGrp="1"/>
          </p:cNvSpPr>
          <p:nvPr>
            <p:ph type="title"/>
          </p:nvPr>
        </p:nvSpPr>
        <p:spPr>
          <a:xfrm>
            <a:off x="612648" y="228600"/>
            <a:ext cx="8153400" cy="990600"/>
          </a:xfrm>
        </p:spPr>
        <p:txBody>
          <a:bodyPr>
            <a:normAutofit/>
          </a:bodyPr>
          <a:lstStyle/>
          <a:p>
            <a:r>
              <a:rPr lang="tr-TR" sz="4000" dirty="0" smtClean="0">
                <a:latin typeface="Times New Roman" pitchFamily="18" charset="0"/>
                <a:cs typeface="Times New Roman" pitchFamily="18" charset="0"/>
              </a:rPr>
              <a:t>Genel Bakış…</a:t>
            </a:r>
            <a:endParaRPr lang="tr-TR" sz="4000" dirty="0">
              <a:latin typeface="Times New Roman" pitchFamily="18" charset="0"/>
              <a:cs typeface="Times New Roman" pitchFamily="18" charset="0"/>
            </a:endParaRPr>
          </a:p>
        </p:txBody>
      </p:sp>
      <p:sp>
        <p:nvSpPr>
          <p:cNvPr id="7" name="6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3</a:t>
            </a:fld>
            <a:endParaRPr lang="tr-T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12775" y="228600"/>
            <a:ext cx="8153400" cy="990600"/>
          </a:xfrm>
        </p:spPr>
        <p:txBody>
          <a:bodyPr>
            <a:normAutofit/>
          </a:bodyPr>
          <a:lstStyle/>
          <a:p>
            <a:pPr>
              <a:defRPr/>
            </a:pPr>
            <a:r>
              <a:rPr lang="tr-TR" sz="4000" dirty="0" smtClean="0">
                <a:effectLst>
                  <a:outerShdw blurRad="38100" dist="38100" dir="2700000" algn="tl">
                    <a:srgbClr val="000000">
                      <a:alpha val="43137"/>
                    </a:srgbClr>
                  </a:outerShdw>
                </a:effectLst>
                <a:latin typeface="Times New Roman" pitchFamily="18" charset="0"/>
                <a:cs typeface="Times New Roman" pitchFamily="18" charset="0"/>
              </a:rPr>
              <a:t>Emek Kestirim Yöntemleri</a:t>
            </a:r>
            <a:endParaRPr lang="tr-TR" sz="40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normAutofit fontScale="85000" lnSpcReduction="20000"/>
          </a:bodyPr>
          <a:lstStyle/>
          <a:p>
            <a:pPr>
              <a:defRPr/>
            </a:pPr>
            <a:fld id="{1141E7EA-3BA0-437D-A0A4-5D71E928DE49}" type="slidenum">
              <a:rPr lang="tr-TR" smtClean="0"/>
              <a:pPr>
                <a:defRPr/>
              </a:pPr>
              <a:t>30</a:t>
            </a:fld>
            <a:endParaRPr lang="tr-TR"/>
          </a:p>
        </p:txBody>
      </p:sp>
      <p:grpSp>
        <p:nvGrpSpPr>
          <p:cNvPr id="6" name="Group 1030"/>
          <p:cNvGrpSpPr>
            <a:grpSpLocks/>
          </p:cNvGrpSpPr>
          <p:nvPr/>
        </p:nvGrpSpPr>
        <p:grpSpPr bwMode="auto">
          <a:xfrm>
            <a:off x="1024905" y="1750715"/>
            <a:ext cx="6581775" cy="3994150"/>
            <a:chOff x="0" y="0"/>
            <a:chExt cx="4146" cy="2516"/>
          </a:xfrm>
        </p:grpSpPr>
        <p:sp>
          <p:nvSpPr>
            <p:cNvPr id="7" name="Rectangle 1031"/>
            <p:cNvSpPr>
              <a:spLocks noChangeArrowheads="1"/>
            </p:cNvSpPr>
            <p:nvPr/>
          </p:nvSpPr>
          <p:spPr bwMode="auto">
            <a:xfrm>
              <a:off x="0" y="0"/>
              <a:ext cx="3943" cy="0"/>
            </a:xfrm>
            <a:prstGeom prst="rect">
              <a:avLst/>
            </a:prstGeom>
            <a:noFill/>
            <a:ln w="9525">
              <a:noFill/>
              <a:miter lim="800000"/>
              <a:headEnd/>
              <a:tailEnd/>
            </a:ln>
          </p:spPr>
          <p:txBody>
            <a:bodyPr>
              <a:spAutoFit/>
            </a:bodyPr>
            <a:lstStyle/>
            <a:p>
              <a:endParaRPr lang="tr-TR"/>
            </a:p>
          </p:txBody>
        </p:sp>
        <p:grpSp>
          <p:nvGrpSpPr>
            <p:cNvPr id="8" name="Group 1032"/>
            <p:cNvGrpSpPr>
              <a:grpSpLocks/>
            </p:cNvGrpSpPr>
            <p:nvPr/>
          </p:nvGrpSpPr>
          <p:grpSpPr bwMode="auto">
            <a:xfrm>
              <a:off x="0" y="0"/>
              <a:ext cx="4146" cy="2516"/>
              <a:chOff x="0" y="0"/>
              <a:chExt cx="4146" cy="2516"/>
            </a:xfrm>
          </p:grpSpPr>
          <p:sp>
            <p:nvSpPr>
              <p:cNvPr id="9" name="Rectangle 1033"/>
              <p:cNvSpPr>
                <a:spLocks noChangeArrowheads="1"/>
              </p:cNvSpPr>
              <p:nvPr/>
            </p:nvSpPr>
            <p:spPr bwMode="auto">
              <a:xfrm>
                <a:off x="0" y="0"/>
                <a:ext cx="4146" cy="0"/>
              </a:xfrm>
              <a:prstGeom prst="rect">
                <a:avLst/>
              </a:prstGeom>
              <a:noFill/>
              <a:ln w="9525">
                <a:noFill/>
                <a:miter lim="800000"/>
                <a:headEnd/>
                <a:tailEnd/>
              </a:ln>
            </p:spPr>
            <p:txBody>
              <a:bodyPr>
                <a:spAutoFit/>
              </a:bodyPr>
              <a:lstStyle/>
              <a:p>
                <a:endParaRPr lang="tr-TR"/>
              </a:p>
            </p:txBody>
          </p:sp>
          <p:sp>
            <p:nvSpPr>
              <p:cNvPr id="10" name="Rectangle 1034"/>
              <p:cNvSpPr>
                <a:spLocks noChangeArrowheads="1"/>
              </p:cNvSpPr>
              <p:nvPr/>
            </p:nvSpPr>
            <p:spPr bwMode="auto">
              <a:xfrm>
                <a:off x="0" y="0"/>
                <a:ext cx="4146" cy="2516"/>
              </a:xfrm>
              <a:prstGeom prst="rect">
                <a:avLst/>
              </a:prstGeom>
              <a:noFill/>
              <a:ln w="9525">
                <a:noFill/>
                <a:miter lim="800000"/>
                <a:headEnd/>
                <a:tailEnd/>
              </a:ln>
            </p:spPr>
            <p:txBody>
              <a:bodyPr/>
              <a:lstStyle/>
              <a:p>
                <a:pPr algn="ctr"/>
                <a:r>
                  <a:rPr lang="en-US">
                    <a:cs typeface="Arial" charset="0"/>
                  </a:rPr>
                  <a:t>  </a:t>
                </a:r>
                <a:r>
                  <a:rPr lang="en-US" sz="23600">
                    <a:cs typeface="Arial" charset="0"/>
                  </a:rPr>
                  <a:t> </a:t>
                </a:r>
                <a:r>
                  <a:rPr lang="en-US">
                    <a:cs typeface="Arial" charset="0"/>
                  </a:rPr>
                  <a:t>                                                                                                                                                                                   </a:t>
                </a:r>
                <a:endParaRPr lang="en-US" sz="1100"/>
              </a:p>
              <a:p>
                <a:pPr algn="ctr" eaLnBrk="0" hangingPunct="0"/>
                <a:endParaRPr lang="en-US">
                  <a:cs typeface="Arial" charset="0"/>
                </a:endParaRPr>
              </a:p>
            </p:txBody>
          </p:sp>
        </p:grpSp>
      </p:grpSp>
      <p:sp>
        <p:nvSpPr>
          <p:cNvPr id="11" name="Text Box 1035"/>
          <p:cNvSpPr txBox="1">
            <a:spLocks noChangeArrowheads="1"/>
          </p:cNvSpPr>
          <p:nvPr/>
        </p:nvSpPr>
        <p:spPr bwMode="auto">
          <a:xfrm>
            <a:off x="2944192" y="2612750"/>
            <a:ext cx="5562600" cy="3959522"/>
          </a:xfrm>
          <a:prstGeom prst="rect">
            <a:avLst/>
          </a:prstGeom>
          <a:solidFill>
            <a:srgbClr val="C0C0C0"/>
          </a:solidFill>
          <a:ln w="9525">
            <a:noFill/>
            <a:miter lim="800000"/>
            <a:headEnd/>
            <a:tailEnd/>
          </a:ln>
        </p:spPr>
        <p:txBody>
          <a:bodyPr/>
          <a:lstStyle/>
          <a:p>
            <a:pPr>
              <a:spcBef>
                <a:spcPct val="50000"/>
              </a:spcBef>
            </a:pPr>
            <a:r>
              <a:rPr lang="tr-TR" sz="1600" b="1" dirty="0"/>
              <a:t>Yöntemler</a:t>
            </a:r>
          </a:p>
          <a:p>
            <a:pPr>
              <a:spcBef>
                <a:spcPct val="50000"/>
              </a:spcBef>
            </a:pPr>
            <a:r>
              <a:rPr lang="tr-TR" sz="1600" dirty="0"/>
              <a:t>Geçmiş proje verilerinden yararlanılması</a:t>
            </a:r>
          </a:p>
          <a:p>
            <a:pPr lvl="1">
              <a:spcBef>
                <a:spcPct val="50000"/>
              </a:spcBef>
            </a:pPr>
            <a:r>
              <a:rPr lang="tr-TR" sz="1600" dirty="0"/>
              <a:t>Emek =  Büyüklük / Üretim Oranı</a:t>
            </a:r>
          </a:p>
          <a:p>
            <a:pPr lvl="1">
              <a:spcBef>
                <a:spcPct val="50000"/>
              </a:spcBef>
            </a:pPr>
            <a:r>
              <a:rPr lang="tr-TR" sz="1600" dirty="0"/>
              <a:t>Üretim oranı her satır kod, her fonksiyon noktası, her modül  için gereken zaman ile ölçülür</a:t>
            </a:r>
          </a:p>
          <a:p>
            <a:pPr>
              <a:spcBef>
                <a:spcPct val="50000"/>
              </a:spcBef>
            </a:pPr>
            <a:r>
              <a:rPr lang="tr-TR" sz="1600" dirty="0"/>
              <a:t>Modellerin kullanılması</a:t>
            </a:r>
          </a:p>
          <a:p>
            <a:pPr lvl="1">
              <a:spcBef>
                <a:spcPct val="50000"/>
              </a:spcBef>
            </a:pPr>
            <a:r>
              <a:rPr lang="tr-TR" sz="1600" dirty="0" err="1"/>
              <a:t>Constructive</a:t>
            </a:r>
            <a:r>
              <a:rPr lang="tr-TR" sz="1600" dirty="0"/>
              <a:t> </a:t>
            </a:r>
            <a:r>
              <a:rPr lang="tr-TR" sz="1600" dirty="0" err="1"/>
              <a:t>Cost</a:t>
            </a:r>
            <a:r>
              <a:rPr lang="tr-TR" sz="1600" dirty="0"/>
              <a:t> Model (COCOMO) (</a:t>
            </a:r>
            <a:r>
              <a:rPr lang="tr-TR" sz="1600" dirty="0" err="1"/>
              <a:t>Boehm</a:t>
            </a:r>
            <a:r>
              <a:rPr lang="tr-TR" sz="1600" dirty="0"/>
              <a:t>)</a:t>
            </a:r>
          </a:p>
          <a:p>
            <a:pPr lvl="1">
              <a:spcBef>
                <a:spcPct val="50000"/>
              </a:spcBef>
            </a:pPr>
            <a:r>
              <a:rPr lang="tr-TR" sz="1600" dirty="0" err="1"/>
              <a:t>Putnam’s</a:t>
            </a:r>
            <a:r>
              <a:rPr lang="tr-TR" sz="1600" dirty="0"/>
              <a:t> Model (SLIM</a:t>
            </a:r>
            <a:r>
              <a:rPr lang="tr-TR" sz="1600" dirty="0" smtClean="0"/>
              <a:t>)</a:t>
            </a:r>
          </a:p>
          <a:p>
            <a:pPr lvl="1">
              <a:spcBef>
                <a:spcPct val="50000"/>
              </a:spcBef>
            </a:pPr>
            <a:r>
              <a:rPr lang="tr-TR" sz="1600" dirty="0" err="1" smtClean="0"/>
              <a:t>Use</a:t>
            </a:r>
            <a:r>
              <a:rPr lang="tr-TR" sz="1600" dirty="0" smtClean="0"/>
              <a:t>-</a:t>
            </a:r>
            <a:r>
              <a:rPr lang="tr-TR" sz="1600" dirty="0" err="1" smtClean="0"/>
              <a:t>case</a:t>
            </a:r>
            <a:r>
              <a:rPr lang="tr-TR" sz="1600" dirty="0" smtClean="0"/>
              <a:t> </a:t>
            </a:r>
            <a:r>
              <a:rPr lang="tr-TR" sz="1600" dirty="0" err="1" smtClean="0"/>
              <a:t>Points</a:t>
            </a:r>
            <a:endParaRPr lang="tr-TR" sz="1600" dirty="0" smtClean="0"/>
          </a:p>
          <a:p>
            <a:pPr lvl="1">
              <a:spcBef>
                <a:spcPct val="50000"/>
              </a:spcBef>
            </a:pPr>
            <a:r>
              <a:rPr lang="tr-TR" sz="1600" dirty="0" smtClean="0"/>
              <a:t>Class </a:t>
            </a:r>
            <a:r>
              <a:rPr lang="tr-TR" sz="1600" dirty="0" err="1" smtClean="0"/>
              <a:t>Points</a:t>
            </a:r>
            <a:endParaRPr lang="tr-TR" sz="1600" dirty="0" smtClean="0"/>
          </a:p>
          <a:p>
            <a:pPr lvl="1">
              <a:spcBef>
                <a:spcPct val="50000"/>
              </a:spcBef>
            </a:pPr>
            <a:r>
              <a:rPr lang="tr-TR" sz="1600" dirty="0" smtClean="0"/>
              <a:t>UML </a:t>
            </a:r>
            <a:r>
              <a:rPr lang="tr-TR" sz="1600" dirty="0" err="1" smtClean="0"/>
              <a:t>Points</a:t>
            </a:r>
            <a:endParaRPr lang="tr-TR" sz="1600" dirty="0"/>
          </a:p>
        </p:txBody>
      </p:sp>
      <p:sp>
        <p:nvSpPr>
          <p:cNvPr id="12" name="Rectangle 1036"/>
          <p:cNvSpPr>
            <a:spLocks noChangeArrowheads="1"/>
          </p:cNvSpPr>
          <p:nvPr/>
        </p:nvSpPr>
        <p:spPr bwMode="auto">
          <a:xfrm>
            <a:off x="642910" y="1690390"/>
            <a:ext cx="1920282" cy="5334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endParaRPr lang="tr-TR" sz="1600" dirty="0"/>
          </a:p>
          <a:p>
            <a:pPr algn="ctr"/>
            <a:r>
              <a:rPr lang="tr-TR" dirty="0">
                <a:solidFill>
                  <a:schemeClr val="tx1"/>
                </a:solidFill>
                <a:effectLst>
                  <a:outerShdw blurRad="38100" dist="38100" dir="2700000" algn="tl">
                    <a:srgbClr val="000000">
                      <a:alpha val="43137"/>
                    </a:srgbClr>
                  </a:outerShdw>
                </a:effectLst>
              </a:rPr>
              <a:t>Büyüklük Tahmini</a:t>
            </a:r>
          </a:p>
          <a:p>
            <a:pPr algn="ctr"/>
            <a:endParaRPr lang="en-US" sz="1600" dirty="0">
              <a:solidFill>
                <a:schemeClr val="bg1"/>
              </a:solidFill>
            </a:endParaRPr>
          </a:p>
        </p:txBody>
      </p:sp>
      <p:sp>
        <p:nvSpPr>
          <p:cNvPr id="13" name="AutoShape 1038"/>
          <p:cNvSpPr>
            <a:spLocks noChangeArrowheads="1"/>
          </p:cNvSpPr>
          <p:nvPr/>
        </p:nvSpPr>
        <p:spPr bwMode="auto">
          <a:xfrm>
            <a:off x="1496392" y="2223790"/>
            <a:ext cx="152400" cy="381000"/>
          </a:xfrm>
          <a:prstGeom prst="downArrow">
            <a:avLst>
              <a:gd name="adj1" fmla="val 50000"/>
              <a:gd name="adj2" fmla="val 62500"/>
            </a:avLst>
          </a:prstGeom>
          <a:solidFill>
            <a:srgbClr val="008080"/>
          </a:solidFill>
          <a:ln w="9525">
            <a:solidFill>
              <a:schemeClr val="tx1"/>
            </a:solidFill>
            <a:miter lim="800000"/>
            <a:headEnd/>
            <a:tailEnd/>
          </a:ln>
        </p:spPr>
        <p:txBody>
          <a:bodyPr wrap="none" anchor="ctr"/>
          <a:lstStyle/>
          <a:p>
            <a:endParaRPr lang="tr-TR"/>
          </a:p>
        </p:txBody>
      </p:sp>
      <p:sp>
        <p:nvSpPr>
          <p:cNvPr id="14" name="Rectangle 1039"/>
          <p:cNvSpPr>
            <a:spLocks noChangeArrowheads="1"/>
          </p:cNvSpPr>
          <p:nvPr/>
        </p:nvSpPr>
        <p:spPr bwMode="auto">
          <a:xfrm>
            <a:off x="642910" y="2604790"/>
            <a:ext cx="1898674" cy="396748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endParaRPr lang="tr-TR" sz="1600" dirty="0"/>
          </a:p>
          <a:p>
            <a:pPr algn="ctr"/>
            <a:r>
              <a:rPr lang="tr-TR" dirty="0">
                <a:solidFill>
                  <a:schemeClr val="tx1"/>
                </a:solidFill>
                <a:effectLst>
                  <a:outerShdw blurRad="38100" dist="38100" dir="2700000" algn="tl">
                    <a:srgbClr val="000000">
                      <a:alpha val="43137"/>
                    </a:srgbClr>
                  </a:outerShdw>
                </a:effectLst>
              </a:rPr>
              <a:t>Emek Tahmini</a:t>
            </a:r>
          </a:p>
          <a:p>
            <a:pPr algn="ctr"/>
            <a:endParaRPr lang="en-US" sz="1600" dirty="0">
              <a:solidFill>
                <a:schemeClr val="bg1"/>
              </a:solidFill>
            </a:endParaRPr>
          </a:p>
        </p:txBody>
      </p:sp>
      <p:sp>
        <p:nvSpPr>
          <p:cNvPr id="15" name="Text Box 1040"/>
          <p:cNvSpPr txBox="1">
            <a:spLocks noChangeArrowheads="1"/>
          </p:cNvSpPr>
          <p:nvPr/>
        </p:nvSpPr>
        <p:spPr bwMode="auto">
          <a:xfrm>
            <a:off x="2944192" y="1690390"/>
            <a:ext cx="5562600" cy="533400"/>
          </a:xfrm>
          <a:prstGeom prst="rect">
            <a:avLst/>
          </a:prstGeom>
          <a:solidFill>
            <a:srgbClr val="C0C0C0"/>
          </a:solidFill>
          <a:ln w="9525">
            <a:noFill/>
            <a:miter lim="800000"/>
            <a:headEnd/>
            <a:tailEnd/>
          </a:ln>
        </p:spPr>
        <p:txBody>
          <a:bodyPr anchor="ctr"/>
          <a:lstStyle/>
          <a:p>
            <a:pPr>
              <a:spcBef>
                <a:spcPct val="50000"/>
              </a:spcBef>
            </a:pPr>
            <a:r>
              <a:rPr lang="tr-TR" sz="1600" b="1" dirty="0"/>
              <a:t>Yöntemler:</a:t>
            </a:r>
            <a:r>
              <a:rPr lang="tr-TR" sz="1600" dirty="0"/>
              <a:t> </a:t>
            </a:r>
            <a:r>
              <a:rPr lang="tr-TR" sz="1600" dirty="0" smtClean="0"/>
              <a:t>Satır Sayısı, </a:t>
            </a:r>
            <a:r>
              <a:rPr lang="tr-TR" sz="1600" dirty="0" err="1" smtClean="0"/>
              <a:t>Function</a:t>
            </a:r>
            <a:r>
              <a:rPr lang="tr-TR" sz="1600" dirty="0" smtClean="0"/>
              <a:t> </a:t>
            </a:r>
            <a:r>
              <a:rPr lang="tr-TR" sz="1600" dirty="0" err="1"/>
              <a:t>Points</a:t>
            </a:r>
            <a:r>
              <a:rPr lang="tr-TR" sz="1600" dirty="0"/>
              <a:t>, Geçmiş Proje Verileri</a:t>
            </a:r>
            <a:endParaRPr lang="en-US" sz="1600" dirty="0"/>
          </a:p>
        </p:txBody>
      </p:sp>
      <p:sp>
        <p:nvSpPr>
          <p:cNvPr id="16" name="Text Box 1041"/>
          <p:cNvSpPr txBox="1">
            <a:spLocks noChangeArrowheads="1"/>
          </p:cNvSpPr>
          <p:nvPr/>
        </p:nvSpPr>
        <p:spPr bwMode="auto">
          <a:xfrm>
            <a:off x="1572592" y="2223790"/>
            <a:ext cx="1828800" cy="336550"/>
          </a:xfrm>
          <a:prstGeom prst="rect">
            <a:avLst/>
          </a:prstGeom>
          <a:noFill/>
          <a:ln w="9525">
            <a:noFill/>
            <a:miter lim="800000"/>
            <a:headEnd/>
            <a:tailEnd/>
          </a:ln>
        </p:spPr>
        <p:txBody>
          <a:bodyPr>
            <a:spAutoFit/>
          </a:bodyPr>
          <a:lstStyle/>
          <a:p>
            <a:pPr>
              <a:spcBef>
                <a:spcPct val="50000"/>
              </a:spcBef>
            </a:pPr>
            <a:r>
              <a:rPr lang="tr-TR" sz="1600"/>
              <a:t>SLOC</a:t>
            </a:r>
            <a:endParaRPr lang="en-US" sz="1600"/>
          </a:p>
        </p:txBody>
      </p:sp>
      <p:sp>
        <p:nvSpPr>
          <p:cNvPr id="17" name="16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12775" y="228600"/>
            <a:ext cx="8153400" cy="990600"/>
          </a:xfrm>
        </p:spPr>
        <p:txBody>
          <a:bodyPr>
            <a:normAutofit/>
          </a:bodyPr>
          <a:lstStyle/>
          <a:p>
            <a:pPr>
              <a:defRPr/>
            </a:pPr>
            <a:r>
              <a:rPr lang="tr-TR" sz="4000" dirty="0" smtClean="0">
                <a:effectLst>
                  <a:outerShdw blurRad="38100" dist="38100" dir="2700000" algn="tl">
                    <a:srgbClr val="000000">
                      <a:alpha val="43137"/>
                    </a:srgbClr>
                  </a:outerShdw>
                </a:effectLst>
                <a:latin typeface="Times New Roman" pitchFamily="18" charset="0"/>
                <a:cs typeface="Times New Roman" pitchFamily="18" charset="0"/>
              </a:rPr>
              <a:t>Emek Kestirim Yöntemleri</a:t>
            </a:r>
            <a:endParaRPr lang="tr-TR" sz="40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1507" name="2 İçerik Yer Tutucusu"/>
          <p:cNvSpPr>
            <a:spLocks noGrp="1"/>
          </p:cNvSpPr>
          <p:nvPr>
            <p:ph sz="quarter" idx="1"/>
          </p:nvPr>
        </p:nvSpPr>
        <p:spPr>
          <a:xfrm>
            <a:off x="612775" y="1600200"/>
            <a:ext cx="7959725" cy="4686320"/>
          </a:xfrm>
        </p:spPr>
        <p:txBody>
          <a:bodyPr>
            <a:normAutofit/>
          </a:bodyPr>
          <a:lstStyle/>
          <a:p>
            <a:pPr algn="just">
              <a:buSzPct val="100000"/>
              <a:buFont typeface="Arial" charset="0"/>
              <a:buChar char="•"/>
            </a:pPr>
            <a:r>
              <a:rPr lang="tr-TR" sz="2100" dirty="0" smtClean="0">
                <a:latin typeface="Times New Roman" pitchFamily="18" charset="0"/>
                <a:cs typeface="Times New Roman" pitchFamily="18" charset="0"/>
              </a:rPr>
              <a:t>Emek kestirim yöntemleri </a:t>
            </a:r>
            <a:r>
              <a:rPr lang="tr-TR" sz="2100" dirty="0" err="1" smtClean="0">
                <a:latin typeface="Times New Roman" pitchFamily="18" charset="0"/>
                <a:cs typeface="Times New Roman" pitchFamily="18" charset="0"/>
              </a:rPr>
              <a:t>algoritmik</a:t>
            </a:r>
            <a:r>
              <a:rPr lang="tr-TR" sz="2100" dirty="0" smtClean="0">
                <a:latin typeface="Times New Roman" pitchFamily="18" charset="0"/>
                <a:cs typeface="Times New Roman" pitchFamily="18" charset="0"/>
              </a:rPr>
              <a:t> ve </a:t>
            </a:r>
            <a:r>
              <a:rPr lang="tr-TR" sz="2100" dirty="0" err="1" smtClean="0">
                <a:latin typeface="Times New Roman" pitchFamily="18" charset="0"/>
                <a:cs typeface="Times New Roman" pitchFamily="18" charset="0"/>
              </a:rPr>
              <a:t>algoritmik</a:t>
            </a:r>
            <a:r>
              <a:rPr lang="tr-TR" sz="2100" dirty="0" smtClean="0">
                <a:latin typeface="Times New Roman" pitchFamily="18" charset="0"/>
                <a:cs typeface="Times New Roman" pitchFamily="18" charset="0"/>
              </a:rPr>
              <a:t> olmayan kestirim yöntemleri olmak üzere iki şekilde sınıflandırılmaktadır.</a:t>
            </a:r>
          </a:p>
          <a:p>
            <a:pPr algn="just">
              <a:buSzPct val="100000"/>
              <a:buNone/>
            </a:pPr>
            <a:endParaRPr lang="tr-TR" sz="400" dirty="0" smtClean="0">
              <a:latin typeface="Times New Roman" pitchFamily="18" charset="0"/>
              <a:cs typeface="Times New Roman" pitchFamily="18" charset="0"/>
            </a:endParaRPr>
          </a:p>
          <a:p>
            <a:pPr lvl="1" algn="just">
              <a:buSzPct val="100000"/>
              <a:buFont typeface="Times New Roman" pitchFamily="18" charset="0"/>
              <a:buChar char="-"/>
            </a:pPr>
            <a:r>
              <a:rPr lang="tr-TR" sz="2100" dirty="0" smtClean="0">
                <a:latin typeface="Times New Roman" pitchFamily="18" charset="0"/>
                <a:cs typeface="Times New Roman" pitchFamily="18" charset="0"/>
              </a:rPr>
              <a:t>Algoritmik kestirim yöntemleri </a:t>
            </a:r>
          </a:p>
          <a:p>
            <a:pPr lvl="2">
              <a:buSzPct val="100000"/>
              <a:buFont typeface="Arial" pitchFamily="34" charset="0"/>
              <a:buChar char="•"/>
            </a:pPr>
            <a:r>
              <a:rPr lang="tr-TR" sz="2000" i="1" dirty="0" smtClean="0">
                <a:solidFill>
                  <a:srgbClr val="380CF4"/>
                </a:solidFill>
                <a:latin typeface="Times New Roman" pitchFamily="18" charset="0"/>
                <a:cs typeface="Times New Roman" pitchFamily="18" charset="0"/>
              </a:rPr>
              <a:t>COCOMO (</a:t>
            </a:r>
            <a:r>
              <a:rPr lang="en-US" sz="2000" i="1" dirty="0" smtClean="0">
                <a:solidFill>
                  <a:srgbClr val="380CF4"/>
                </a:solidFill>
                <a:latin typeface="Times New Roman" pitchFamily="18" charset="0"/>
                <a:cs typeface="Times New Roman" pitchFamily="18" charset="0"/>
              </a:rPr>
              <a:t>Constructive Costing Model</a:t>
            </a:r>
            <a:r>
              <a:rPr lang="tr-TR" sz="2000" i="1" dirty="0" smtClean="0">
                <a:solidFill>
                  <a:srgbClr val="380CF4"/>
                </a:solidFill>
                <a:latin typeface="Times New Roman" pitchFamily="18" charset="0"/>
                <a:cs typeface="Times New Roman" pitchFamily="18" charset="0"/>
              </a:rPr>
              <a:t>)</a:t>
            </a:r>
          </a:p>
          <a:p>
            <a:pPr lvl="2">
              <a:buSzPct val="100000"/>
              <a:buFont typeface="Arial" pitchFamily="34" charset="0"/>
              <a:buChar char="•"/>
            </a:pPr>
            <a:r>
              <a:rPr lang="tr-TR" sz="2000" i="1" dirty="0" err="1" smtClean="0">
                <a:solidFill>
                  <a:srgbClr val="380CF4"/>
                </a:solidFill>
                <a:latin typeface="Times New Roman" pitchFamily="18" charset="0"/>
                <a:cs typeface="Times New Roman" pitchFamily="18" charset="0"/>
              </a:rPr>
              <a:t>Use</a:t>
            </a:r>
            <a:r>
              <a:rPr lang="tr-TR" sz="2000" i="1" dirty="0" smtClean="0">
                <a:solidFill>
                  <a:srgbClr val="380CF4"/>
                </a:solidFill>
                <a:latin typeface="Times New Roman" pitchFamily="18" charset="0"/>
                <a:cs typeface="Times New Roman" pitchFamily="18" charset="0"/>
              </a:rPr>
              <a:t>-</a:t>
            </a:r>
            <a:r>
              <a:rPr lang="tr-TR" sz="2000" i="1" dirty="0" err="1" smtClean="0">
                <a:solidFill>
                  <a:srgbClr val="380CF4"/>
                </a:solidFill>
                <a:latin typeface="Times New Roman" pitchFamily="18" charset="0"/>
                <a:cs typeface="Times New Roman" pitchFamily="18" charset="0"/>
              </a:rPr>
              <a:t>Case</a:t>
            </a:r>
            <a:r>
              <a:rPr lang="tr-TR" sz="2000" i="1" dirty="0" smtClean="0">
                <a:solidFill>
                  <a:srgbClr val="380CF4"/>
                </a:solidFill>
                <a:latin typeface="Times New Roman" pitchFamily="18" charset="0"/>
                <a:cs typeface="Times New Roman" pitchFamily="18" charset="0"/>
              </a:rPr>
              <a:t> </a:t>
            </a:r>
            <a:r>
              <a:rPr lang="tr-TR" sz="2000" i="1" dirty="0" err="1" smtClean="0">
                <a:solidFill>
                  <a:srgbClr val="380CF4"/>
                </a:solidFill>
                <a:latin typeface="Times New Roman" pitchFamily="18" charset="0"/>
                <a:cs typeface="Times New Roman" pitchFamily="18" charset="0"/>
              </a:rPr>
              <a:t>Points</a:t>
            </a:r>
            <a:endParaRPr lang="tr-TR" sz="2000" i="1" dirty="0" smtClean="0">
              <a:solidFill>
                <a:srgbClr val="380CF4"/>
              </a:solidFill>
              <a:latin typeface="Times New Roman" pitchFamily="18" charset="0"/>
              <a:cs typeface="Times New Roman" pitchFamily="18" charset="0"/>
            </a:endParaRPr>
          </a:p>
          <a:p>
            <a:pPr lvl="2">
              <a:buSzPct val="100000"/>
              <a:buFont typeface="Arial" pitchFamily="34" charset="0"/>
              <a:buChar char="•"/>
            </a:pPr>
            <a:r>
              <a:rPr lang="tr-TR" sz="2000" i="1" dirty="0" err="1" smtClean="0">
                <a:solidFill>
                  <a:srgbClr val="380CF4"/>
                </a:solidFill>
                <a:latin typeface="Times New Roman" pitchFamily="18" charset="0"/>
                <a:cs typeface="Times New Roman" pitchFamily="18" charset="0"/>
              </a:rPr>
              <a:t>Class</a:t>
            </a:r>
            <a:r>
              <a:rPr lang="tr-TR" sz="2000" i="1" dirty="0" smtClean="0">
                <a:solidFill>
                  <a:srgbClr val="380CF4"/>
                </a:solidFill>
                <a:latin typeface="Times New Roman" pitchFamily="18" charset="0"/>
                <a:cs typeface="Times New Roman" pitchFamily="18" charset="0"/>
              </a:rPr>
              <a:t> </a:t>
            </a:r>
            <a:r>
              <a:rPr lang="tr-TR" sz="2000" i="1" dirty="0" err="1" smtClean="0">
                <a:solidFill>
                  <a:srgbClr val="380CF4"/>
                </a:solidFill>
                <a:latin typeface="Times New Roman" pitchFamily="18" charset="0"/>
                <a:cs typeface="Times New Roman" pitchFamily="18" charset="0"/>
              </a:rPr>
              <a:t>Points</a:t>
            </a:r>
            <a:endParaRPr lang="tr-TR" sz="2000" i="1" dirty="0" smtClean="0">
              <a:solidFill>
                <a:srgbClr val="380CF4"/>
              </a:solidFill>
              <a:latin typeface="Times New Roman" pitchFamily="18" charset="0"/>
              <a:cs typeface="Times New Roman" pitchFamily="18" charset="0"/>
            </a:endParaRPr>
          </a:p>
          <a:p>
            <a:pPr lvl="2">
              <a:buSzPct val="100000"/>
              <a:buFont typeface="Arial" pitchFamily="34" charset="0"/>
              <a:buChar char="•"/>
            </a:pPr>
            <a:r>
              <a:rPr lang="tr-TR" sz="2000" i="1" dirty="0" smtClean="0">
                <a:solidFill>
                  <a:srgbClr val="380CF4"/>
                </a:solidFill>
                <a:latin typeface="Times New Roman" pitchFamily="18" charset="0"/>
                <a:cs typeface="Times New Roman" pitchFamily="18" charset="0"/>
              </a:rPr>
              <a:t>UML </a:t>
            </a:r>
            <a:r>
              <a:rPr lang="tr-TR" sz="2000" i="1" dirty="0" err="1" smtClean="0">
                <a:solidFill>
                  <a:srgbClr val="380CF4"/>
                </a:solidFill>
                <a:latin typeface="Times New Roman" pitchFamily="18" charset="0"/>
                <a:cs typeface="Times New Roman" pitchFamily="18" charset="0"/>
              </a:rPr>
              <a:t>Points</a:t>
            </a:r>
            <a:endParaRPr lang="tr-TR" sz="2000" dirty="0" smtClean="0">
              <a:latin typeface="Times New Roman" pitchFamily="18" charset="0"/>
              <a:cs typeface="Times New Roman" pitchFamily="18" charset="0"/>
            </a:endParaRPr>
          </a:p>
          <a:p>
            <a:pPr algn="just">
              <a:buSzPct val="100000"/>
              <a:buFont typeface="Times New Roman" pitchFamily="18" charset="0"/>
              <a:buChar char="-"/>
            </a:pPr>
            <a:endParaRPr lang="tr-TR" sz="500" dirty="0" smtClean="0">
              <a:latin typeface="Times New Roman" pitchFamily="18" charset="0"/>
              <a:cs typeface="Times New Roman" pitchFamily="18" charset="0"/>
            </a:endParaRPr>
          </a:p>
          <a:p>
            <a:pPr lvl="1" algn="just">
              <a:buSzPct val="100000"/>
              <a:buFont typeface="Times New Roman" pitchFamily="18" charset="0"/>
              <a:buChar char="-"/>
            </a:pPr>
            <a:r>
              <a:rPr lang="tr-TR" sz="2100" dirty="0" smtClean="0">
                <a:latin typeface="Times New Roman" pitchFamily="18" charset="0"/>
                <a:cs typeface="Times New Roman" pitchFamily="18" charset="0"/>
              </a:rPr>
              <a:t>Algoritmik olmayan kestirim yöntemleri</a:t>
            </a:r>
          </a:p>
          <a:p>
            <a:pPr lvl="2">
              <a:buSzPct val="100000"/>
              <a:buFont typeface="Arial" pitchFamily="34" charset="0"/>
              <a:buChar char="•"/>
            </a:pPr>
            <a:r>
              <a:rPr lang="tr-TR" sz="2000" i="1" dirty="0" smtClean="0">
                <a:solidFill>
                  <a:srgbClr val="380CF4"/>
                </a:solidFill>
                <a:latin typeface="Times New Roman" pitchFamily="18" charset="0"/>
                <a:cs typeface="Times New Roman" pitchFamily="18" charset="0"/>
              </a:rPr>
              <a:t>Uzman kararı,</a:t>
            </a:r>
          </a:p>
          <a:p>
            <a:pPr lvl="2">
              <a:buSzPct val="100000"/>
              <a:buFont typeface="Arial" pitchFamily="34" charset="0"/>
              <a:buChar char="•"/>
            </a:pPr>
            <a:r>
              <a:rPr lang="tr-TR" sz="2000" i="1" dirty="0" smtClean="0">
                <a:solidFill>
                  <a:srgbClr val="380CF4"/>
                </a:solidFill>
                <a:latin typeface="Times New Roman" pitchFamily="18" charset="0"/>
                <a:cs typeface="Times New Roman" pitchFamily="18" charset="0"/>
              </a:rPr>
              <a:t>Benzerlik ile kestirim,</a:t>
            </a:r>
          </a:p>
          <a:p>
            <a:pPr lvl="2">
              <a:buSzPct val="100000"/>
              <a:buFont typeface="Arial" pitchFamily="34" charset="0"/>
              <a:buChar char="•"/>
            </a:pPr>
            <a:r>
              <a:rPr lang="tr-TR" sz="2000" i="1" dirty="0" smtClean="0">
                <a:solidFill>
                  <a:srgbClr val="380CF4"/>
                </a:solidFill>
                <a:latin typeface="Times New Roman" pitchFamily="18" charset="0"/>
                <a:cs typeface="Times New Roman" pitchFamily="18" charset="0"/>
              </a:rPr>
              <a:t>Büyüklük verisi kullanarak kıyaslama.</a:t>
            </a:r>
          </a:p>
          <a:p>
            <a:pPr lvl="1" algn="just">
              <a:buSzPct val="100000"/>
              <a:buNone/>
            </a:pPr>
            <a:endParaRPr lang="tr-TR" sz="2100" dirty="0" smtClean="0">
              <a:latin typeface="Times New Roman" pitchFamily="18" charset="0"/>
              <a:cs typeface="Times New Roman" pitchFamily="18" charset="0"/>
            </a:endParaRPr>
          </a:p>
          <a:p>
            <a:pPr algn="just">
              <a:buSzPct val="100000"/>
              <a:buFont typeface="Times New Roman" pitchFamily="18" charset="0"/>
              <a:buChar char="-"/>
            </a:pPr>
            <a:endParaRPr lang="tr-TR" sz="500" dirty="0" smtClean="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normAutofit fontScale="85000" lnSpcReduction="20000"/>
          </a:bodyPr>
          <a:lstStyle/>
          <a:p>
            <a:pPr>
              <a:defRPr/>
            </a:pPr>
            <a:fld id="{1141E7EA-3BA0-437D-A0A4-5D71E928DE49}" type="slidenum">
              <a:rPr lang="tr-TR" smtClean="0"/>
              <a:pPr>
                <a:defRPr/>
              </a:pPr>
              <a:t>31</a:t>
            </a:fld>
            <a:endParaRPr lang="tr-TR"/>
          </a:p>
        </p:txBody>
      </p:sp>
      <p:sp>
        <p:nvSpPr>
          <p:cNvPr id="5" name="4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12775" y="228600"/>
            <a:ext cx="8153400" cy="990600"/>
          </a:xfrm>
        </p:spPr>
        <p:txBody>
          <a:bodyPr>
            <a:normAutofit/>
          </a:bodyPr>
          <a:lstStyle/>
          <a:p>
            <a:pPr>
              <a:defRPr/>
            </a:pPr>
            <a:r>
              <a:rPr lang="tr-TR" sz="36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Algoritmik Kestirim Yöntemleri</a:t>
            </a:r>
            <a:endParaRPr lang="tr-TR" sz="36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1507" name="2 İçerik Yer Tutucusu"/>
          <p:cNvSpPr>
            <a:spLocks noGrp="1"/>
          </p:cNvSpPr>
          <p:nvPr>
            <p:ph sz="quarter" idx="1"/>
          </p:nvPr>
        </p:nvSpPr>
        <p:spPr>
          <a:xfrm>
            <a:off x="612775" y="1600200"/>
            <a:ext cx="7959725" cy="4686320"/>
          </a:xfrm>
        </p:spPr>
        <p:txBody>
          <a:bodyPr>
            <a:normAutofit/>
          </a:bodyPr>
          <a:lstStyle/>
          <a:p>
            <a:pPr algn="just">
              <a:buSzPct val="100000"/>
              <a:buFont typeface="Arial" charset="0"/>
              <a:buChar char="•"/>
            </a:pPr>
            <a:r>
              <a:rPr lang="tr-TR" sz="2100" dirty="0" smtClean="0">
                <a:latin typeface="Times New Roman" pitchFamily="18" charset="0"/>
                <a:cs typeface="Times New Roman" pitchFamily="18" charset="0"/>
              </a:rPr>
              <a:t>Bu yöntemler, emek kestirimi için matematiksel modeller (matematiksel formüller) kullanılırlar. </a:t>
            </a:r>
          </a:p>
          <a:p>
            <a:pPr algn="just">
              <a:buSzPct val="100000"/>
              <a:buNone/>
            </a:pPr>
            <a:endParaRPr lang="tr-TR" sz="600" dirty="0" smtClean="0">
              <a:latin typeface="Times New Roman" pitchFamily="18" charset="0"/>
              <a:cs typeface="Times New Roman" pitchFamily="18" charset="0"/>
            </a:endParaRPr>
          </a:p>
          <a:p>
            <a:pPr algn="just">
              <a:buSzPct val="100000"/>
              <a:buFont typeface="Arial" charset="0"/>
              <a:buChar char="•"/>
            </a:pPr>
            <a:r>
              <a:rPr lang="tr-TR" sz="2100" dirty="0" smtClean="0">
                <a:latin typeface="Times New Roman" pitchFamily="18" charset="0"/>
                <a:cs typeface="Times New Roman" pitchFamily="18" charset="0"/>
              </a:rPr>
              <a:t>Bu tür modellerde geçmişe ait veriler, kod satır sayısı, fonksiyon sayısı vb. istatistikler ile yazılım projelerine doğrudan etki eden çevresel ve teknik faktörler girdi olarak verilir. Model belirli  bir doğruluk aralığında sonuç üretir. </a:t>
            </a:r>
          </a:p>
          <a:p>
            <a:pPr algn="just">
              <a:buSzPct val="100000"/>
              <a:buNone/>
            </a:pPr>
            <a:endParaRPr lang="tr-TR" sz="600" dirty="0" smtClean="0">
              <a:latin typeface="Times New Roman" pitchFamily="18" charset="0"/>
              <a:cs typeface="Times New Roman" pitchFamily="18" charset="0"/>
            </a:endParaRPr>
          </a:p>
          <a:p>
            <a:pPr algn="just">
              <a:buSzPct val="100000"/>
              <a:buFont typeface="Arial" charset="0"/>
              <a:buChar char="•"/>
            </a:pPr>
            <a:r>
              <a:rPr lang="tr-TR" sz="2100" dirty="0" smtClean="0">
                <a:latin typeface="Times New Roman" pitchFamily="18" charset="0"/>
                <a:cs typeface="Times New Roman" pitchFamily="18" charset="0"/>
              </a:rPr>
              <a:t>Bu tür modellerin içinde bulunan ortama göre bazı parametrelerinin "kalibre" edilmesi gerekmektedir.</a:t>
            </a:r>
          </a:p>
          <a:p>
            <a:pPr algn="just">
              <a:buSzPct val="100000"/>
              <a:buFont typeface="Times New Roman" pitchFamily="18" charset="0"/>
              <a:buChar char="-"/>
            </a:pPr>
            <a:endParaRPr lang="tr-TR" sz="500" dirty="0" smtClean="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normAutofit fontScale="85000" lnSpcReduction="20000"/>
          </a:bodyPr>
          <a:lstStyle/>
          <a:p>
            <a:pPr>
              <a:defRPr/>
            </a:pPr>
            <a:fld id="{1141E7EA-3BA0-437D-A0A4-5D71E928DE49}" type="slidenum">
              <a:rPr lang="tr-TR" smtClean="0"/>
              <a:pPr>
                <a:defRPr/>
              </a:pPr>
              <a:t>32</a:t>
            </a:fld>
            <a:endParaRPr lang="tr-TR"/>
          </a:p>
        </p:txBody>
      </p:sp>
      <p:sp>
        <p:nvSpPr>
          <p:cNvPr id="5" name="4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12775" y="228600"/>
            <a:ext cx="8153400" cy="990600"/>
          </a:xfrm>
        </p:spPr>
        <p:txBody>
          <a:bodyPr>
            <a:normAutofit/>
          </a:bodyPr>
          <a:lstStyle/>
          <a:p>
            <a:pPr>
              <a:defRPr/>
            </a:pPr>
            <a:r>
              <a:rPr lang="tr-TR" sz="36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COCOMO </a:t>
            </a:r>
            <a:r>
              <a:rPr lang="tr-TR" sz="32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a:t>
            </a:r>
            <a:r>
              <a:rPr lang="en-US" sz="32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Constructive Costing Model</a:t>
            </a:r>
            <a:r>
              <a:rPr lang="tr-TR" sz="32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a:t>
            </a:r>
            <a:endParaRPr lang="tr-TR" sz="3600" i="1" dirty="0">
              <a:solidFill>
                <a:srgbClr val="380CF4"/>
              </a:solidFill>
              <a:effectLst>
                <a:outerShdw blurRad="38100" dist="38100" dir="2700000" algn="tl">
                  <a:srgbClr val="000000">
                    <a:alpha val="43137"/>
                  </a:srgbClr>
                </a:outerShdw>
              </a:effectLst>
            </a:endParaRPr>
          </a:p>
        </p:txBody>
      </p:sp>
      <p:sp>
        <p:nvSpPr>
          <p:cNvPr id="21507" name="2 İçerik Yer Tutucusu"/>
          <p:cNvSpPr>
            <a:spLocks noGrp="1"/>
          </p:cNvSpPr>
          <p:nvPr>
            <p:ph sz="quarter" idx="1"/>
          </p:nvPr>
        </p:nvSpPr>
        <p:spPr>
          <a:xfrm>
            <a:off x="612775" y="1600200"/>
            <a:ext cx="7959725" cy="4686320"/>
          </a:xfrm>
        </p:spPr>
        <p:txBody>
          <a:bodyPr/>
          <a:lstStyle/>
          <a:p>
            <a:pPr algn="just">
              <a:buSzPct val="100000"/>
              <a:buFont typeface="Times New Roman" pitchFamily="18" charset="0"/>
              <a:buChar char="-"/>
            </a:pPr>
            <a:r>
              <a:rPr lang="tr-TR" sz="2100" dirty="0" smtClean="0">
                <a:latin typeface="Times New Roman" pitchFamily="18" charset="0"/>
                <a:cs typeface="Times New Roman" pitchFamily="18" charset="0"/>
              </a:rPr>
              <a:t>COCOMO, </a:t>
            </a:r>
            <a:r>
              <a:rPr lang="tr-TR" sz="2100" dirty="0" err="1" smtClean="0">
                <a:latin typeface="Times New Roman" pitchFamily="18" charset="0"/>
                <a:cs typeface="Times New Roman" pitchFamily="18" charset="0"/>
              </a:rPr>
              <a:t>Barry</a:t>
            </a:r>
            <a:r>
              <a:rPr lang="tr-TR" sz="2100" dirty="0" smtClean="0">
                <a:latin typeface="Times New Roman" pitchFamily="18" charset="0"/>
                <a:cs typeface="Times New Roman" pitchFamily="18" charset="0"/>
              </a:rPr>
              <a:t> </a:t>
            </a:r>
            <a:r>
              <a:rPr lang="tr-TR" sz="2100" dirty="0" err="1" smtClean="0">
                <a:latin typeface="Times New Roman" pitchFamily="18" charset="0"/>
                <a:cs typeface="Times New Roman" pitchFamily="18" charset="0"/>
              </a:rPr>
              <a:t>Boehm</a:t>
            </a:r>
            <a:r>
              <a:rPr lang="tr-TR" sz="2100" dirty="0" smtClean="0">
                <a:latin typeface="Times New Roman" pitchFamily="18" charset="0"/>
                <a:cs typeface="Times New Roman" pitchFamily="18" charset="0"/>
              </a:rPr>
              <a:t> tarafından geliştirilmiş </a:t>
            </a:r>
            <a:r>
              <a:rPr lang="tr-TR" sz="2100" dirty="0" err="1" smtClean="0">
                <a:latin typeface="Times New Roman" pitchFamily="18" charset="0"/>
                <a:cs typeface="Times New Roman" pitchFamily="18" charset="0"/>
              </a:rPr>
              <a:t>algoritmik</a:t>
            </a:r>
            <a:r>
              <a:rPr lang="tr-TR" sz="2100" dirty="0" smtClean="0">
                <a:latin typeface="Times New Roman" pitchFamily="18" charset="0"/>
                <a:cs typeface="Times New Roman" pitchFamily="18" charset="0"/>
              </a:rPr>
              <a:t> bir yazılım maliyet kestirim yöntemidir. </a:t>
            </a:r>
          </a:p>
          <a:p>
            <a:pPr algn="just">
              <a:buSzPct val="100000"/>
              <a:buFont typeface="Times New Roman" pitchFamily="18" charset="0"/>
              <a:buChar char="-"/>
            </a:pPr>
            <a:endParaRPr lang="tr-TR" sz="500" dirty="0" smtClean="0">
              <a:latin typeface="Times New Roman" pitchFamily="18" charset="0"/>
              <a:cs typeface="Times New Roman" pitchFamily="18" charset="0"/>
            </a:endParaRPr>
          </a:p>
          <a:p>
            <a:pPr algn="just">
              <a:buSzPct val="100000"/>
              <a:buFont typeface="Times New Roman" pitchFamily="18" charset="0"/>
              <a:buChar char="-"/>
            </a:pPr>
            <a:r>
              <a:rPr lang="tr-TR" sz="2100" dirty="0" smtClean="0">
                <a:latin typeface="Times New Roman" pitchFamily="18" charset="0"/>
                <a:cs typeface="Times New Roman" pitchFamily="18" charset="0"/>
              </a:rPr>
              <a:t>Bu yöntem, geçmiş proje verileri ve mevcut proje özelliklerinden türetilen parametreler ile beraber temel bir regresyon formülü kullanır.</a:t>
            </a:r>
          </a:p>
          <a:p>
            <a:pPr algn="just">
              <a:buSzPct val="100000"/>
              <a:buFont typeface="Times New Roman" pitchFamily="18" charset="0"/>
              <a:buChar char="-"/>
            </a:pPr>
            <a:endParaRPr lang="tr-TR" sz="500" dirty="0" smtClean="0">
              <a:latin typeface="Times New Roman" pitchFamily="18" charset="0"/>
              <a:cs typeface="Times New Roman" pitchFamily="18" charset="0"/>
            </a:endParaRPr>
          </a:p>
          <a:p>
            <a:pPr algn="just">
              <a:buSzPct val="100000"/>
              <a:buFont typeface="Times New Roman" pitchFamily="18" charset="0"/>
              <a:buChar char="-"/>
            </a:pPr>
            <a:r>
              <a:rPr lang="tr-TR" sz="2100" dirty="0" smtClean="0">
                <a:latin typeface="Times New Roman" pitchFamily="18" charset="0"/>
                <a:cs typeface="Times New Roman" pitchFamily="18" charset="0"/>
              </a:rPr>
              <a:t>Yapılacak hesapların kapsamları açısından basit, orta ve detaylı olmak üzere üç değişik modelden oluşur. Ayrıca bu modellerde kullanılacak problemler, “organik, yarı ayrık ve gömülü sınıflar” altında toplanmıştır.</a:t>
            </a:r>
          </a:p>
        </p:txBody>
      </p:sp>
      <p:sp>
        <p:nvSpPr>
          <p:cNvPr id="4" name="3 Slayt Numarası Yer Tutucusu"/>
          <p:cNvSpPr>
            <a:spLocks noGrp="1"/>
          </p:cNvSpPr>
          <p:nvPr>
            <p:ph type="sldNum" sz="quarter" idx="12"/>
          </p:nvPr>
        </p:nvSpPr>
        <p:spPr/>
        <p:txBody>
          <a:bodyPr>
            <a:normAutofit fontScale="85000" lnSpcReduction="20000"/>
          </a:bodyPr>
          <a:lstStyle/>
          <a:p>
            <a:pPr>
              <a:defRPr/>
            </a:pPr>
            <a:fld id="{1141E7EA-3BA0-437D-A0A4-5D71E928DE49}" type="slidenum">
              <a:rPr lang="tr-TR" smtClean="0"/>
              <a:pPr>
                <a:defRPr/>
              </a:pPr>
              <a:t>33</a:t>
            </a:fld>
            <a:endParaRPr lang="tr-TR"/>
          </a:p>
        </p:txBody>
      </p:sp>
      <p:sp>
        <p:nvSpPr>
          <p:cNvPr id="5" name="4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12775" y="228600"/>
            <a:ext cx="8153400" cy="990600"/>
          </a:xfrm>
        </p:spPr>
        <p:txBody>
          <a:bodyPr>
            <a:normAutofit/>
          </a:bodyPr>
          <a:lstStyle/>
          <a:p>
            <a:pPr>
              <a:defRPr/>
            </a:pPr>
            <a:r>
              <a:rPr lang="tr-TR" sz="36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COCOMO </a:t>
            </a:r>
            <a:r>
              <a:rPr lang="tr-TR" sz="32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a:t>
            </a:r>
            <a:r>
              <a:rPr lang="en-US" sz="32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Constructive Costing Model</a:t>
            </a:r>
            <a:r>
              <a:rPr lang="tr-TR" sz="32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 </a:t>
            </a:r>
            <a:r>
              <a:rPr lang="tr-TR" sz="20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devam…</a:t>
            </a:r>
            <a:endParaRPr lang="tr-TR" sz="3600" i="1" dirty="0">
              <a:solidFill>
                <a:srgbClr val="380CF4"/>
              </a:solidFill>
              <a:effectLst>
                <a:outerShdw blurRad="38100" dist="38100" dir="2700000" algn="tl">
                  <a:srgbClr val="000000">
                    <a:alpha val="43137"/>
                  </a:srgbClr>
                </a:outerShdw>
              </a:effectLst>
            </a:endParaRPr>
          </a:p>
        </p:txBody>
      </p:sp>
      <p:sp>
        <p:nvSpPr>
          <p:cNvPr id="4" name="3 Slayt Numarası Yer Tutucusu"/>
          <p:cNvSpPr>
            <a:spLocks noGrp="1"/>
          </p:cNvSpPr>
          <p:nvPr>
            <p:ph type="sldNum" sz="quarter" idx="12"/>
          </p:nvPr>
        </p:nvSpPr>
        <p:spPr/>
        <p:txBody>
          <a:bodyPr>
            <a:normAutofit fontScale="85000" lnSpcReduction="20000"/>
          </a:bodyPr>
          <a:lstStyle/>
          <a:p>
            <a:pPr>
              <a:defRPr/>
            </a:pPr>
            <a:fld id="{1141E7EA-3BA0-437D-A0A4-5D71E928DE49}" type="slidenum">
              <a:rPr lang="tr-TR" smtClean="0"/>
              <a:pPr>
                <a:defRPr/>
              </a:pPr>
              <a:t>34</a:t>
            </a:fld>
            <a:endParaRPr lang="tr-TR"/>
          </a:p>
        </p:txBody>
      </p:sp>
      <p:sp>
        <p:nvSpPr>
          <p:cNvPr id="5" name="AutoShape 4"/>
          <p:cNvSpPr>
            <a:spLocks noChangeArrowheads="1"/>
          </p:cNvSpPr>
          <p:nvPr/>
        </p:nvSpPr>
        <p:spPr bwMode="auto">
          <a:xfrm>
            <a:off x="2801539" y="3779584"/>
            <a:ext cx="3313113" cy="2089150"/>
          </a:xfrm>
          <a:prstGeom prst="cube">
            <a:avLst>
              <a:gd name="adj" fmla="val 11852"/>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pPr algn="ctr"/>
            <a:r>
              <a:rPr lang="tr-TR" sz="2400" b="1" dirty="0">
                <a:effectLst>
                  <a:outerShdw blurRad="38100" dist="38100" dir="2700000" algn="tl">
                    <a:srgbClr val="000000">
                      <a:alpha val="43137"/>
                    </a:srgbClr>
                  </a:outerShdw>
                </a:effectLst>
              </a:rPr>
              <a:t>COCOMO</a:t>
            </a:r>
          </a:p>
          <a:p>
            <a:pPr algn="ctr"/>
            <a:r>
              <a:rPr lang="tr-TR" sz="2400" b="1" dirty="0">
                <a:effectLst>
                  <a:outerShdw blurRad="38100" dist="38100" dir="2700000" algn="tl">
                    <a:srgbClr val="000000">
                      <a:alpha val="43137"/>
                    </a:srgbClr>
                  </a:outerShdw>
                </a:effectLst>
              </a:rPr>
              <a:t>Modeli</a:t>
            </a:r>
          </a:p>
        </p:txBody>
      </p:sp>
      <p:sp>
        <p:nvSpPr>
          <p:cNvPr id="6" name="Line 6"/>
          <p:cNvSpPr>
            <a:spLocks noChangeShapeType="1"/>
          </p:cNvSpPr>
          <p:nvPr/>
        </p:nvSpPr>
        <p:spPr bwMode="auto">
          <a:xfrm>
            <a:off x="929877" y="4930522"/>
            <a:ext cx="1871662" cy="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tr-TR"/>
          </a:p>
        </p:txBody>
      </p:sp>
      <p:sp>
        <p:nvSpPr>
          <p:cNvPr id="7" name="Line 7"/>
          <p:cNvSpPr>
            <a:spLocks noChangeShapeType="1"/>
          </p:cNvSpPr>
          <p:nvPr/>
        </p:nvSpPr>
        <p:spPr bwMode="auto">
          <a:xfrm>
            <a:off x="6111463" y="4903919"/>
            <a:ext cx="1944000" cy="100800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tr-TR"/>
          </a:p>
        </p:txBody>
      </p:sp>
      <p:sp>
        <p:nvSpPr>
          <p:cNvPr id="8" name="Line 8"/>
          <p:cNvSpPr>
            <a:spLocks noChangeShapeType="1"/>
          </p:cNvSpPr>
          <p:nvPr/>
        </p:nvSpPr>
        <p:spPr bwMode="auto">
          <a:xfrm flipV="1">
            <a:off x="6107696" y="3851095"/>
            <a:ext cx="1944216" cy="1008111"/>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tr-TR"/>
          </a:p>
        </p:txBody>
      </p:sp>
      <p:sp>
        <p:nvSpPr>
          <p:cNvPr id="9" name="Text Box 9"/>
          <p:cNvSpPr txBox="1">
            <a:spLocks noChangeArrowheads="1"/>
          </p:cNvSpPr>
          <p:nvPr/>
        </p:nvSpPr>
        <p:spPr bwMode="auto">
          <a:xfrm>
            <a:off x="1154903" y="4492063"/>
            <a:ext cx="1242648" cy="369332"/>
          </a:xfrm>
          <a:prstGeom prst="rect">
            <a:avLst/>
          </a:prstGeom>
          <a:noFill/>
          <a:ln w="9525">
            <a:noFill/>
            <a:miter lim="800000"/>
            <a:headEnd/>
            <a:tailEnd/>
          </a:ln>
          <a:effectLst/>
        </p:spPr>
        <p:txBody>
          <a:bodyPr wrap="none">
            <a:spAutoFit/>
          </a:bodyPr>
          <a:lstStyle/>
          <a:p>
            <a:r>
              <a:rPr lang="tr-TR" dirty="0">
                <a:solidFill>
                  <a:srgbClr val="0000FF"/>
                </a:solidFill>
                <a:effectLst>
                  <a:outerShdw blurRad="38100" dist="38100" dir="2700000" algn="tl">
                    <a:srgbClr val="000000">
                      <a:alpha val="43137"/>
                    </a:srgbClr>
                  </a:outerShdw>
                </a:effectLst>
              </a:rPr>
              <a:t>Satır Sayısı</a:t>
            </a:r>
          </a:p>
        </p:txBody>
      </p:sp>
      <p:sp>
        <p:nvSpPr>
          <p:cNvPr id="10" name="Text Box 10"/>
          <p:cNvSpPr txBox="1">
            <a:spLocks noChangeArrowheads="1"/>
          </p:cNvSpPr>
          <p:nvPr/>
        </p:nvSpPr>
        <p:spPr bwMode="auto">
          <a:xfrm rot="19980000">
            <a:off x="6138206" y="3957635"/>
            <a:ext cx="1659429" cy="369332"/>
          </a:xfrm>
          <a:prstGeom prst="rect">
            <a:avLst/>
          </a:prstGeom>
          <a:noFill/>
          <a:ln w="9525">
            <a:noFill/>
            <a:miter lim="800000"/>
            <a:headEnd/>
            <a:tailEnd/>
          </a:ln>
          <a:effectLst/>
        </p:spPr>
        <p:txBody>
          <a:bodyPr wrap="none">
            <a:spAutoFit/>
          </a:bodyPr>
          <a:lstStyle/>
          <a:p>
            <a:r>
              <a:rPr lang="tr-TR" dirty="0">
                <a:solidFill>
                  <a:srgbClr val="0000FF"/>
                </a:solidFill>
                <a:effectLst>
                  <a:outerShdw blurRad="38100" dist="38100" dir="2700000" algn="tl">
                    <a:srgbClr val="000000">
                      <a:alpha val="43137"/>
                    </a:srgbClr>
                  </a:outerShdw>
                </a:effectLst>
              </a:rPr>
              <a:t>İş </a:t>
            </a:r>
            <a:r>
              <a:rPr lang="tr-TR" dirty="0" smtClean="0">
                <a:solidFill>
                  <a:srgbClr val="0000FF"/>
                </a:solidFill>
                <a:effectLst>
                  <a:outerShdw blurRad="38100" dist="38100" dir="2700000" algn="tl">
                    <a:srgbClr val="000000">
                      <a:alpha val="43137"/>
                    </a:srgbClr>
                  </a:outerShdw>
                </a:effectLst>
              </a:rPr>
              <a:t>Gücü (Emek)</a:t>
            </a:r>
            <a:endParaRPr lang="tr-TR" dirty="0">
              <a:solidFill>
                <a:srgbClr val="0000FF"/>
              </a:solidFill>
              <a:effectLst>
                <a:outerShdw blurRad="38100" dist="38100" dir="2700000" algn="tl">
                  <a:srgbClr val="000000">
                    <a:alpha val="43137"/>
                  </a:srgbClr>
                </a:outerShdw>
              </a:effectLst>
            </a:endParaRPr>
          </a:p>
        </p:txBody>
      </p:sp>
      <p:sp>
        <p:nvSpPr>
          <p:cNvPr id="11" name="Text Box 11"/>
          <p:cNvSpPr txBox="1">
            <a:spLocks noChangeArrowheads="1"/>
          </p:cNvSpPr>
          <p:nvPr/>
        </p:nvSpPr>
        <p:spPr bwMode="auto">
          <a:xfrm rot="1680000">
            <a:off x="6432629" y="5374295"/>
            <a:ext cx="825867" cy="369332"/>
          </a:xfrm>
          <a:prstGeom prst="rect">
            <a:avLst/>
          </a:prstGeom>
          <a:noFill/>
          <a:ln w="9525">
            <a:noFill/>
            <a:miter lim="800000"/>
            <a:headEnd/>
            <a:tailEnd/>
          </a:ln>
          <a:effectLst/>
        </p:spPr>
        <p:txBody>
          <a:bodyPr wrap="none">
            <a:spAutoFit/>
          </a:bodyPr>
          <a:lstStyle/>
          <a:p>
            <a:r>
              <a:rPr lang="tr-TR" dirty="0">
                <a:solidFill>
                  <a:srgbClr val="0000FF"/>
                </a:solidFill>
                <a:effectLst>
                  <a:outerShdw blurRad="38100" dist="38100" dir="2700000" algn="tl">
                    <a:srgbClr val="000000">
                      <a:alpha val="43137"/>
                    </a:srgbClr>
                  </a:outerShdw>
                </a:effectLst>
              </a:rPr>
              <a:t>Zaman</a:t>
            </a:r>
          </a:p>
        </p:txBody>
      </p:sp>
      <p:sp>
        <p:nvSpPr>
          <p:cNvPr id="12" name="11 Dikdörtgen"/>
          <p:cNvSpPr/>
          <p:nvPr/>
        </p:nvSpPr>
        <p:spPr>
          <a:xfrm>
            <a:off x="611560" y="1628800"/>
            <a:ext cx="7992888" cy="1785104"/>
          </a:xfrm>
          <a:prstGeom prst="rect">
            <a:avLst/>
          </a:prstGeom>
        </p:spPr>
        <p:txBody>
          <a:bodyPr wrap="square">
            <a:spAutoFit/>
          </a:bodyPr>
          <a:lstStyle/>
          <a:p>
            <a:pPr marL="273050" indent="-273050" algn="just">
              <a:spcBef>
                <a:spcPts val="600"/>
              </a:spcBef>
              <a:buClr>
                <a:schemeClr val="accent1"/>
              </a:buClr>
              <a:buFont typeface="Arial" pitchFamily="34" charset="0"/>
              <a:buChar char="•"/>
            </a:pPr>
            <a:r>
              <a:rPr lang="tr-TR" sz="2000" dirty="0" smtClean="0">
                <a:latin typeface="Times New Roman" pitchFamily="18" charset="0"/>
                <a:cs typeface="Times New Roman" pitchFamily="18" charset="0"/>
              </a:rPr>
              <a:t>Orijinal COCOMO modeli yaygın bir merak konusu uyandırdı.</a:t>
            </a:r>
          </a:p>
          <a:p>
            <a:pPr marL="273050" indent="-273050" algn="just">
              <a:spcBef>
                <a:spcPts val="600"/>
              </a:spcBef>
              <a:buClr>
                <a:schemeClr val="accent1"/>
              </a:buClr>
              <a:buFont typeface="Arial" pitchFamily="34" charset="0"/>
              <a:buChar char="•"/>
            </a:pPr>
            <a:r>
              <a:rPr lang="tr-TR" sz="2000" dirty="0" smtClean="0">
                <a:latin typeface="Times New Roman" pitchFamily="18" charset="0"/>
                <a:cs typeface="Times New Roman" pitchFamily="18" charset="0"/>
              </a:rPr>
              <a:t>Herkese açık bir modeldir. Bunun anlamı denklemlerin, varsayımların, tanımların herkese açık olmasıdır.</a:t>
            </a:r>
          </a:p>
          <a:p>
            <a:pPr marL="273050" indent="-273050" algn="just">
              <a:spcBef>
                <a:spcPts val="600"/>
              </a:spcBef>
              <a:buClr>
                <a:schemeClr val="accent1"/>
              </a:buClr>
              <a:buFont typeface="Arial" pitchFamily="34" charset="0"/>
              <a:buChar char="•"/>
            </a:pPr>
            <a:r>
              <a:rPr lang="tr-TR" sz="2000" dirty="0" smtClean="0">
                <a:latin typeface="Times New Roman" pitchFamily="18" charset="0"/>
                <a:cs typeface="Times New Roman" pitchFamily="18" charset="0"/>
              </a:rPr>
              <a:t>Orijinal COCOMO modeli 63 proje çalışmasına ve kestirme modelleri sıradüzeni temellerine dayanır.</a:t>
            </a:r>
          </a:p>
        </p:txBody>
      </p:sp>
      <p:sp>
        <p:nvSpPr>
          <p:cNvPr id="13" name="12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Slayt Numarası Yer Tutucusu"/>
          <p:cNvSpPr>
            <a:spLocks noGrp="1"/>
          </p:cNvSpPr>
          <p:nvPr>
            <p:ph type="sldNum" sz="quarter" idx="12"/>
          </p:nvPr>
        </p:nvSpPr>
        <p:spPr/>
        <p:txBody>
          <a:bodyPr>
            <a:normAutofit fontScale="85000" lnSpcReduction="20000"/>
          </a:bodyPr>
          <a:lstStyle/>
          <a:p>
            <a:fld id="{A26ED7F5-8FC1-435B-BE41-D5576A8A178C}" type="slidenum">
              <a:rPr lang="el-GR" smtClean="0"/>
              <a:pPr/>
              <a:t>35</a:t>
            </a:fld>
            <a:endParaRPr lang="el-GR" dirty="0"/>
          </a:p>
        </p:txBody>
      </p:sp>
      <p:sp>
        <p:nvSpPr>
          <p:cNvPr id="164866" name="Rectangle 2"/>
          <p:cNvSpPr>
            <a:spLocks noGrp="1" noChangeArrowheads="1"/>
          </p:cNvSpPr>
          <p:nvPr>
            <p:ph type="title"/>
          </p:nvPr>
        </p:nvSpPr>
        <p:spPr/>
        <p:txBody>
          <a:bodyPr>
            <a:normAutofit/>
          </a:bodyPr>
          <a:lstStyle/>
          <a:p>
            <a:r>
              <a:rPr lang="tr-TR" sz="36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COCOMO - Proje Sınıfları</a:t>
            </a:r>
          </a:p>
        </p:txBody>
      </p:sp>
      <p:sp>
        <p:nvSpPr>
          <p:cNvPr id="164867" name="Rectangle 3"/>
          <p:cNvSpPr>
            <a:spLocks noGrp="1" noChangeArrowheads="1"/>
          </p:cNvSpPr>
          <p:nvPr>
            <p:ph type="body" idx="1"/>
          </p:nvPr>
        </p:nvSpPr>
        <p:spPr/>
        <p:txBody>
          <a:bodyPr>
            <a:normAutofit/>
          </a:bodyPr>
          <a:lstStyle/>
          <a:p>
            <a:pPr>
              <a:buSzPct val="100000"/>
              <a:buFont typeface="Arial" pitchFamily="34" charset="0"/>
              <a:buChar char="•"/>
            </a:pPr>
            <a:r>
              <a:rPr lang="tr-TR" sz="2100" i="1"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Ayrık </a:t>
            </a:r>
            <a:r>
              <a:rPr lang="tr-TR" sz="2100" i="1"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Projeler; </a:t>
            </a:r>
            <a:endParaRPr lang="tr-TR" sz="2100" i="1"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endParaRPr>
          </a:p>
          <a:p>
            <a:pPr marL="723900" lvl="1" indent="-357188">
              <a:buSzPct val="100000"/>
              <a:buFont typeface="Wingdings 2" pitchFamily="18" charset="2"/>
              <a:buChar char=""/>
            </a:pPr>
            <a:r>
              <a:rPr lang="tr-TR" sz="2000" dirty="0">
                <a:latin typeface="Times New Roman" pitchFamily="18" charset="0"/>
                <a:cs typeface="Times New Roman" pitchFamily="18" charset="0"/>
              </a:rPr>
              <a:t>Boyutları küçük, </a:t>
            </a:r>
          </a:p>
          <a:p>
            <a:pPr marL="723900" lvl="1" indent="-357188">
              <a:buSzPct val="100000"/>
              <a:buFont typeface="Wingdings 2" pitchFamily="18" charset="2"/>
              <a:buChar char=""/>
            </a:pPr>
            <a:r>
              <a:rPr lang="tr-TR" sz="2000" dirty="0">
                <a:latin typeface="Times New Roman" pitchFamily="18" charset="0"/>
                <a:cs typeface="Times New Roman" pitchFamily="18" charset="0"/>
              </a:rPr>
              <a:t>Deneyimli personel tarafından </a:t>
            </a:r>
            <a:r>
              <a:rPr lang="tr-TR" sz="2000" dirty="0" smtClean="0">
                <a:latin typeface="Times New Roman" pitchFamily="18" charset="0"/>
                <a:cs typeface="Times New Roman" pitchFamily="18" charset="0"/>
              </a:rPr>
              <a:t>gerçekleştirilmiş,</a:t>
            </a:r>
            <a:endParaRPr lang="tr-TR" sz="2000" dirty="0">
              <a:latin typeface="Times New Roman" pitchFamily="18" charset="0"/>
              <a:cs typeface="Times New Roman" pitchFamily="18" charset="0"/>
            </a:endParaRPr>
          </a:p>
          <a:p>
            <a:pPr marL="723900" lvl="1" indent="-357188">
              <a:buSzPct val="100000"/>
              <a:buFont typeface="Wingdings 2" pitchFamily="18" charset="2"/>
              <a:buChar char=""/>
            </a:pPr>
            <a:r>
              <a:rPr lang="tr-TR" sz="2000" dirty="0">
                <a:latin typeface="Times New Roman" pitchFamily="18" charset="0"/>
                <a:cs typeface="Times New Roman" pitchFamily="18" charset="0"/>
              </a:rPr>
              <a:t>LAN üzerinde </a:t>
            </a:r>
            <a:r>
              <a:rPr lang="tr-TR" sz="2000" dirty="0" smtClean="0">
                <a:latin typeface="Times New Roman" pitchFamily="18" charset="0"/>
                <a:cs typeface="Times New Roman" pitchFamily="18" charset="0"/>
              </a:rPr>
              <a:t>çalışan, </a:t>
            </a:r>
            <a:r>
              <a:rPr lang="tr-TR" sz="2000" dirty="0">
                <a:latin typeface="Times New Roman" pitchFamily="18" charset="0"/>
                <a:cs typeface="Times New Roman" pitchFamily="18" charset="0"/>
              </a:rPr>
              <a:t>insan kaynakları yönetim sistemi </a:t>
            </a:r>
            <a:r>
              <a:rPr lang="tr-TR" sz="2000" dirty="0" smtClean="0">
                <a:latin typeface="Times New Roman" pitchFamily="18" charset="0"/>
                <a:cs typeface="Times New Roman" pitchFamily="18" charset="0"/>
              </a:rPr>
              <a:t>gibi projeler...</a:t>
            </a:r>
          </a:p>
          <a:p>
            <a:pPr marL="723900" lvl="1" indent="-357188">
              <a:buSzPct val="100000"/>
              <a:buNone/>
            </a:pPr>
            <a:endParaRPr lang="tr-TR" sz="500" dirty="0">
              <a:latin typeface="Times New Roman" pitchFamily="18" charset="0"/>
              <a:cs typeface="Times New Roman" pitchFamily="18" charset="0"/>
            </a:endParaRPr>
          </a:p>
          <a:p>
            <a:pPr>
              <a:buSzPct val="100000"/>
              <a:buFont typeface="Arial" pitchFamily="34" charset="0"/>
              <a:buChar char="•"/>
            </a:pPr>
            <a:r>
              <a:rPr lang="tr-TR" sz="2100" i="1"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Yarı </a:t>
            </a:r>
            <a:r>
              <a:rPr lang="tr-TR" sz="2100" i="1" dirty="0" smtClean="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Ayrık Projeler:</a:t>
            </a:r>
            <a:endParaRPr lang="tr-TR" sz="2100" i="1"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endParaRPr>
          </a:p>
          <a:p>
            <a:pPr marL="723900" indent="-368300">
              <a:buClr>
                <a:schemeClr val="accent1"/>
              </a:buClr>
              <a:buSzPct val="100000"/>
              <a:buFont typeface="Wingdings 2" pitchFamily="18" charset="2"/>
              <a:buChar char="â"/>
            </a:pPr>
            <a:r>
              <a:rPr lang="tr-TR" sz="2000" dirty="0" smtClean="0">
                <a:latin typeface="Times New Roman" pitchFamily="18" charset="0"/>
                <a:cs typeface="Times New Roman" pitchFamily="18" charset="0"/>
              </a:rPr>
              <a:t>Hem bilgi boyutu, hem donanım sürme boyutu olan projeler…</a:t>
            </a:r>
          </a:p>
          <a:p>
            <a:pPr marL="723900" indent="-368300">
              <a:buClr>
                <a:schemeClr val="accent1"/>
              </a:buClr>
              <a:buSzPct val="100000"/>
              <a:buNone/>
            </a:pPr>
            <a:endParaRPr lang="tr-TR" sz="500" dirty="0">
              <a:latin typeface="Times New Roman" pitchFamily="18" charset="0"/>
              <a:cs typeface="Times New Roman" pitchFamily="18" charset="0"/>
            </a:endParaRPr>
          </a:p>
          <a:p>
            <a:pPr>
              <a:buSzPct val="100000"/>
              <a:buFont typeface="Arial" pitchFamily="34" charset="0"/>
              <a:buChar char="•"/>
            </a:pPr>
            <a:r>
              <a:rPr lang="tr-TR" sz="2100" i="1" dirty="0">
                <a:solidFill>
                  <a:srgbClr val="0000FF"/>
                </a:solidFill>
                <a:effectLst>
                  <a:outerShdw blurRad="38100" dist="38100" dir="2700000" algn="tl">
                    <a:srgbClr val="000000">
                      <a:alpha val="43137"/>
                    </a:srgbClr>
                  </a:outerShdw>
                </a:effectLst>
                <a:latin typeface="Times New Roman" pitchFamily="18" charset="0"/>
                <a:cs typeface="Times New Roman" pitchFamily="18" charset="0"/>
              </a:rPr>
              <a:t>Gömülü Projeler: </a:t>
            </a:r>
          </a:p>
          <a:p>
            <a:pPr marL="723900" indent="-368300">
              <a:buClr>
                <a:schemeClr val="accent1"/>
              </a:buClr>
              <a:buSzPct val="100000"/>
              <a:buFont typeface="Wingdings 2" pitchFamily="18" charset="2"/>
              <a:buChar char="â"/>
            </a:pPr>
            <a:r>
              <a:rPr lang="tr-TR" sz="2000" dirty="0" smtClean="0">
                <a:latin typeface="Times New Roman" pitchFamily="18" charset="0"/>
                <a:cs typeface="Times New Roman" pitchFamily="18" charset="0"/>
              </a:rPr>
              <a:t>Donanım </a:t>
            </a:r>
            <a:r>
              <a:rPr lang="tr-TR" sz="2000" dirty="0">
                <a:latin typeface="Times New Roman" pitchFamily="18" charset="0"/>
                <a:cs typeface="Times New Roman" pitchFamily="18" charset="0"/>
              </a:rPr>
              <a:t>sürmeyi hedefleyen projeler (pilotsuz uçağı süren yazılım - donanım kısıtları yüksek)</a:t>
            </a:r>
          </a:p>
        </p:txBody>
      </p:sp>
      <p:sp>
        <p:nvSpPr>
          <p:cNvPr id="5" name="4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12775" y="228600"/>
            <a:ext cx="8153400" cy="990600"/>
          </a:xfrm>
        </p:spPr>
        <p:txBody>
          <a:bodyPr>
            <a:normAutofit/>
          </a:bodyPr>
          <a:lstStyle/>
          <a:p>
            <a:pPr>
              <a:defRPr/>
            </a:pPr>
            <a:r>
              <a:rPr lang="tr-TR" sz="36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COCOMO </a:t>
            </a:r>
            <a:r>
              <a:rPr lang="tr-TR" sz="32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a:t>
            </a:r>
            <a:r>
              <a:rPr lang="en-US" sz="32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Constructive Costing Model</a:t>
            </a:r>
            <a:r>
              <a:rPr lang="tr-TR" sz="32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 </a:t>
            </a:r>
            <a:r>
              <a:rPr lang="tr-TR" sz="20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devam…</a:t>
            </a:r>
            <a:endParaRPr lang="tr-TR" sz="3600" i="1" dirty="0">
              <a:solidFill>
                <a:srgbClr val="380CF4"/>
              </a:solidFill>
              <a:effectLst>
                <a:outerShdw blurRad="38100" dist="38100" dir="2700000" algn="tl">
                  <a:srgbClr val="000000">
                    <a:alpha val="43137"/>
                  </a:srgbClr>
                </a:outerShdw>
              </a:effectLst>
            </a:endParaRPr>
          </a:p>
        </p:txBody>
      </p:sp>
      <p:sp>
        <p:nvSpPr>
          <p:cNvPr id="4" name="3 Slayt Numarası Yer Tutucusu"/>
          <p:cNvSpPr>
            <a:spLocks noGrp="1"/>
          </p:cNvSpPr>
          <p:nvPr>
            <p:ph type="sldNum" sz="quarter" idx="12"/>
          </p:nvPr>
        </p:nvSpPr>
        <p:spPr/>
        <p:txBody>
          <a:bodyPr>
            <a:normAutofit fontScale="85000" lnSpcReduction="20000"/>
          </a:bodyPr>
          <a:lstStyle/>
          <a:p>
            <a:pPr>
              <a:defRPr/>
            </a:pPr>
            <a:fld id="{1141E7EA-3BA0-437D-A0A4-5D71E928DE49}" type="slidenum">
              <a:rPr lang="tr-TR" smtClean="0"/>
              <a:pPr>
                <a:defRPr/>
              </a:pPr>
              <a:t>36</a:t>
            </a:fld>
            <a:endParaRPr lang="tr-TR"/>
          </a:p>
        </p:txBody>
      </p:sp>
      <p:sp>
        <p:nvSpPr>
          <p:cNvPr id="88065" name="Rectangle 1"/>
          <p:cNvSpPr>
            <a:spLocks noChangeArrowheads="1"/>
          </p:cNvSpPr>
          <p:nvPr/>
        </p:nvSpPr>
        <p:spPr bwMode="auto">
          <a:xfrm>
            <a:off x="571472" y="1571612"/>
            <a:ext cx="8001056" cy="7386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73050" lvl="0" indent="-177800" algn="just" eaLnBrk="0" fontAlgn="base" hangingPunct="0">
              <a:spcBef>
                <a:spcPct val="0"/>
              </a:spcBef>
              <a:spcAft>
                <a:spcPct val="0"/>
              </a:spcAft>
              <a:buClr>
                <a:schemeClr val="accent1"/>
              </a:buClr>
              <a:buFont typeface="Arial" pitchFamily="34" charset="0"/>
              <a:buChar char="•"/>
            </a:pPr>
            <a:r>
              <a:rPr lang="tr-TR" sz="2100" dirty="0" smtClean="0">
                <a:latin typeface="Times New Roman" pitchFamily="18" charset="0"/>
                <a:cs typeface="Times New Roman" pitchFamily="18" charset="0"/>
              </a:rPr>
              <a:t>COCOMO bu model ve proje sınıfı saptamalarından sonra ortaya çıkan formüllerle tahmin hesaplama yolunu önerir.</a:t>
            </a:r>
          </a:p>
        </p:txBody>
      </p:sp>
      <p:graphicFrame>
        <p:nvGraphicFramePr>
          <p:cNvPr id="5" name="4 Tablo"/>
          <p:cNvGraphicFramePr>
            <a:graphicFrameLocks noGrp="1"/>
          </p:cNvGraphicFramePr>
          <p:nvPr/>
        </p:nvGraphicFramePr>
        <p:xfrm>
          <a:off x="1496968" y="2882912"/>
          <a:ext cx="6143668" cy="2362532"/>
        </p:xfrm>
        <a:graphic>
          <a:graphicData uri="http://schemas.openxmlformats.org/drawingml/2006/table">
            <a:tbl>
              <a:tblPr/>
              <a:tblGrid>
                <a:gridCol w="1450244"/>
                <a:gridCol w="2443560"/>
                <a:gridCol w="2249864"/>
              </a:tblGrid>
              <a:tr h="590633">
                <a:tc>
                  <a:txBody>
                    <a:bodyPr/>
                    <a:lstStyle/>
                    <a:p>
                      <a:pPr>
                        <a:spcAft>
                          <a:spcPts val="0"/>
                        </a:spcAft>
                      </a:pPr>
                      <a:r>
                        <a:rPr lang="tr-TR" sz="1800" b="1" dirty="0" smtClean="0">
                          <a:solidFill>
                            <a:srgbClr val="000000"/>
                          </a:solidFill>
                          <a:latin typeface="Times New Roman"/>
                          <a:ea typeface="Times New Roman"/>
                        </a:rPr>
                        <a:t>Proje</a:t>
                      </a:r>
                      <a:endParaRPr lang="tr-TR" sz="1800" dirty="0">
                        <a:latin typeface="Times New Roman"/>
                        <a:ea typeface="Times New Roman"/>
                      </a:endParaRPr>
                    </a:p>
                  </a:txBody>
                  <a:tcPr marL="68580" marR="68580"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tcPr>
                </a:tc>
                <a:tc>
                  <a:txBody>
                    <a:bodyPr/>
                    <a:lstStyle/>
                    <a:p>
                      <a:pPr>
                        <a:spcAft>
                          <a:spcPts val="0"/>
                        </a:spcAft>
                      </a:pPr>
                      <a:r>
                        <a:rPr lang="tr-TR" sz="1800" b="1" dirty="0">
                          <a:solidFill>
                            <a:srgbClr val="000000"/>
                          </a:solidFill>
                          <a:latin typeface="Times New Roman"/>
                          <a:ea typeface="Times New Roman"/>
                        </a:rPr>
                        <a:t>Emek</a:t>
                      </a:r>
                      <a:endParaRPr lang="tr-TR" sz="1800" dirty="0">
                        <a:latin typeface="Times New Roman"/>
                        <a:ea typeface="Times New Roman"/>
                      </a:endParaRPr>
                    </a:p>
                  </a:txBody>
                  <a:tcPr marL="68580" marR="68580"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tcPr>
                </a:tc>
                <a:tc>
                  <a:txBody>
                    <a:bodyPr/>
                    <a:lstStyle/>
                    <a:p>
                      <a:pPr>
                        <a:spcAft>
                          <a:spcPts val="0"/>
                        </a:spcAft>
                      </a:pPr>
                      <a:r>
                        <a:rPr lang="tr-TR" sz="1800" b="1" dirty="0">
                          <a:solidFill>
                            <a:srgbClr val="000000"/>
                          </a:solidFill>
                          <a:latin typeface="Times New Roman"/>
                          <a:ea typeface="Times New Roman"/>
                        </a:rPr>
                        <a:t>Süre</a:t>
                      </a:r>
                      <a:endParaRPr lang="tr-TR" sz="1800" dirty="0">
                        <a:latin typeface="Times New Roman"/>
                        <a:ea typeface="Times New Roman"/>
                      </a:endParaRPr>
                    </a:p>
                  </a:txBody>
                  <a:tcPr marL="68580" marR="68580"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tcPr>
                </a:tc>
              </a:tr>
              <a:tr h="590633">
                <a:tc>
                  <a:txBody>
                    <a:bodyPr/>
                    <a:lstStyle/>
                    <a:p>
                      <a:pPr>
                        <a:spcAft>
                          <a:spcPts val="0"/>
                        </a:spcAft>
                      </a:pPr>
                      <a:r>
                        <a:rPr lang="tr-TR" sz="1800" dirty="0" smtClean="0">
                          <a:solidFill>
                            <a:srgbClr val="000000"/>
                          </a:solidFill>
                          <a:latin typeface="Times New Roman"/>
                          <a:ea typeface="Times New Roman"/>
                        </a:rPr>
                        <a:t>Ayrık</a:t>
                      </a:r>
                      <a:endParaRPr lang="tr-TR" sz="2000" dirty="0">
                        <a:latin typeface="Times New Roman"/>
                        <a:ea typeface="Times New Roman"/>
                      </a:endParaRPr>
                    </a:p>
                  </a:txBody>
                  <a:tcPr marL="68580" marR="68580"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c>
                  <a:txBody>
                    <a:bodyPr/>
                    <a:lstStyle/>
                    <a:p>
                      <a:pPr>
                        <a:spcAft>
                          <a:spcPts val="0"/>
                        </a:spcAft>
                      </a:pPr>
                      <a:r>
                        <a:rPr lang="tr-TR" sz="1800" dirty="0">
                          <a:solidFill>
                            <a:srgbClr val="000000"/>
                          </a:solidFill>
                          <a:latin typeface="Times New Roman"/>
                          <a:ea typeface="Times New Roman"/>
                        </a:rPr>
                        <a:t>Emek = 2.4 (KLOC)</a:t>
                      </a:r>
                      <a:r>
                        <a:rPr lang="tr-TR" sz="1800" baseline="30000" dirty="0">
                          <a:solidFill>
                            <a:srgbClr val="000000"/>
                          </a:solidFill>
                          <a:latin typeface="Times New Roman"/>
                          <a:ea typeface="Times New Roman"/>
                        </a:rPr>
                        <a:t>1.05 </a:t>
                      </a:r>
                      <a:endParaRPr lang="tr-TR" sz="2000" dirty="0">
                        <a:latin typeface="Times New Roman"/>
                        <a:ea typeface="Times New Roman"/>
                      </a:endParaRPr>
                    </a:p>
                  </a:txBody>
                  <a:tcPr marL="68580" marR="68580"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c>
                  <a:txBody>
                    <a:bodyPr/>
                    <a:lstStyle/>
                    <a:p>
                      <a:pPr>
                        <a:spcAft>
                          <a:spcPts val="0"/>
                        </a:spcAft>
                      </a:pPr>
                      <a:r>
                        <a:rPr lang="tr-TR" sz="1800" dirty="0">
                          <a:solidFill>
                            <a:srgbClr val="000000"/>
                          </a:solidFill>
                          <a:latin typeface="Times New Roman"/>
                          <a:ea typeface="Times New Roman"/>
                        </a:rPr>
                        <a:t>Süre = 2.5 (Emek)</a:t>
                      </a:r>
                      <a:r>
                        <a:rPr lang="tr-TR" sz="1800" baseline="30000" dirty="0">
                          <a:solidFill>
                            <a:srgbClr val="000000"/>
                          </a:solidFill>
                          <a:latin typeface="Times New Roman"/>
                          <a:ea typeface="Times New Roman"/>
                        </a:rPr>
                        <a:t>0.38 </a:t>
                      </a:r>
                      <a:endParaRPr lang="tr-TR" sz="2000" dirty="0">
                        <a:latin typeface="Times New Roman"/>
                        <a:ea typeface="Times New Roman"/>
                      </a:endParaRPr>
                    </a:p>
                  </a:txBody>
                  <a:tcPr marL="68580" marR="68580"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r>
              <a:tr h="590633">
                <a:tc>
                  <a:txBody>
                    <a:bodyPr/>
                    <a:lstStyle/>
                    <a:p>
                      <a:pPr>
                        <a:spcAft>
                          <a:spcPts val="0"/>
                        </a:spcAft>
                      </a:pPr>
                      <a:r>
                        <a:rPr lang="tr-TR" sz="1800" dirty="0">
                          <a:solidFill>
                            <a:srgbClr val="000000"/>
                          </a:solidFill>
                          <a:latin typeface="Times New Roman"/>
                          <a:ea typeface="Times New Roman"/>
                        </a:rPr>
                        <a:t>Yarı </a:t>
                      </a:r>
                      <a:r>
                        <a:rPr lang="tr-TR" sz="1800" dirty="0" smtClean="0">
                          <a:solidFill>
                            <a:srgbClr val="000000"/>
                          </a:solidFill>
                          <a:latin typeface="Times New Roman"/>
                          <a:ea typeface="Times New Roman"/>
                        </a:rPr>
                        <a:t>Ayrık</a:t>
                      </a:r>
                      <a:endParaRPr lang="tr-TR" sz="2000" dirty="0">
                        <a:latin typeface="Times New Roman"/>
                        <a:ea typeface="Times New Roman"/>
                      </a:endParaRPr>
                    </a:p>
                  </a:txBody>
                  <a:tcPr marL="68580" marR="68580"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spcAft>
                          <a:spcPts val="0"/>
                        </a:spcAft>
                      </a:pPr>
                      <a:r>
                        <a:rPr lang="tr-TR" sz="1800">
                          <a:solidFill>
                            <a:srgbClr val="000000"/>
                          </a:solidFill>
                          <a:latin typeface="Times New Roman"/>
                          <a:ea typeface="Times New Roman"/>
                        </a:rPr>
                        <a:t>Emek = 3 (KLOC)</a:t>
                      </a:r>
                      <a:r>
                        <a:rPr lang="tr-TR" sz="1800" baseline="30000">
                          <a:solidFill>
                            <a:srgbClr val="000000"/>
                          </a:solidFill>
                          <a:latin typeface="Times New Roman"/>
                          <a:ea typeface="Times New Roman"/>
                        </a:rPr>
                        <a:t>1.12 </a:t>
                      </a:r>
                      <a:endParaRPr lang="tr-TR" sz="2000">
                        <a:latin typeface="Times New Roman"/>
                        <a:ea typeface="Times New Roman"/>
                      </a:endParaRPr>
                    </a:p>
                  </a:txBody>
                  <a:tcPr marL="68580" marR="68580"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spcAft>
                          <a:spcPts val="0"/>
                        </a:spcAft>
                      </a:pPr>
                      <a:r>
                        <a:rPr lang="tr-TR" sz="1800" dirty="0">
                          <a:solidFill>
                            <a:srgbClr val="000000"/>
                          </a:solidFill>
                          <a:latin typeface="Times New Roman"/>
                          <a:ea typeface="Times New Roman"/>
                        </a:rPr>
                        <a:t>Süre = 2.5 (Emek)</a:t>
                      </a:r>
                      <a:r>
                        <a:rPr lang="tr-TR" sz="1800" baseline="30000" dirty="0">
                          <a:solidFill>
                            <a:srgbClr val="000000"/>
                          </a:solidFill>
                          <a:latin typeface="Times New Roman"/>
                          <a:ea typeface="Times New Roman"/>
                        </a:rPr>
                        <a:t>0.35 </a:t>
                      </a:r>
                      <a:endParaRPr lang="tr-TR" sz="2000" dirty="0">
                        <a:latin typeface="Times New Roman"/>
                        <a:ea typeface="Times New Roman"/>
                      </a:endParaRPr>
                    </a:p>
                  </a:txBody>
                  <a:tcPr marL="68580" marR="68580"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590633">
                <a:tc>
                  <a:txBody>
                    <a:bodyPr/>
                    <a:lstStyle/>
                    <a:p>
                      <a:pPr>
                        <a:spcAft>
                          <a:spcPts val="0"/>
                        </a:spcAft>
                      </a:pPr>
                      <a:r>
                        <a:rPr lang="tr-TR" sz="1800">
                          <a:solidFill>
                            <a:srgbClr val="000000"/>
                          </a:solidFill>
                          <a:latin typeface="Times New Roman"/>
                          <a:ea typeface="Times New Roman"/>
                        </a:rPr>
                        <a:t>Gömülü</a:t>
                      </a:r>
                      <a:endParaRPr lang="tr-TR" sz="2000">
                        <a:latin typeface="Times New Roman"/>
                        <a:ea typeface="Times New Roman"/>
                      </a:endParaRPr>
                    </a:p>
                  </a:txBody>
                  <a:tcPr marL="68580" marR="68580"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c>
                  <a:txBody>
                    <a:bodyPr/>
                    <a:lstStyle/>
                    <a:p>
                      <a:pPr>
                        <a:spcAft>
                          <a:spcPts val="0"/>
                        </a:spcAft>
                      </a:pPr>
                      <a:r>
                        <a:rPr lang="tr-TR" sz="1800">
                          <a:solidFill>
                            <a:srgbClr val="000000"/>
                          </a:solidFill>
                          <a:latin typeface="Times New Roman"/>
                          <a:ea typeface="Times New Roman"/>
                        </a:rPr>
                        <a:t>Emek = 3.6 (KLOC)</a:t>
                      </a:r>
                      <a:r>
                        <a:rPr lang="tr-TR" sz="1800" baseline="30000">
                          <a:solidFill>
                            <a:srgbClr val="000000"/>
                          </a:solidFill>
                          <a:latin typeface="Times New Roman"/>
                          <a:ea typeface="Times New Roman"/>
                        </a:rPr>
                        <a:t>1.20 </a:t>
                      </a:r>
                      <a:endParaRPr lang="tr-TR" sz="2000">
                        <a:latin typeface="Times New Roman"/>
                        <a:ea typeface="Times New Roman"/>
                      </a:endParaRPr>
                    </a:p>
                  </a:txBody>
                  <a:tcPr marL="68580" marR="68580"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c>
                  <a:txBody>
                    <a:bodyPr/>
                    <a:lstStyle/>
                    <a:p>
                      <a:pPr>
                        <a:spcAft>
                          <a:spcPts val="0"/>
                        </a:spcAft>
                      </a:pPr>
                      <a:r>
                        <a:rPr lang="tr-TR" sz="1800" dirty="0">
                          <a:solidFill>
                            <a:srgbClr val="000000"/>
                          </a:solidFill>
                          <a:latin typeface="Times New Roman"/>
                          <a:ea typeface="Times New Roman"/>
                        </a:rPr>
                        <a:t>Süre = 2.5 (Emek)</a:t>
                      </a:r>
                      <a:r>
                        <a:rPr lang="tr-TR" sz="1800" baseline="30000" dirty="0">
                          <a:solidFill>
                            <a:srgbClr val="000000"/>
                          </a:solidFill>
                          <a:latin typeface="Times New Roman"/>
                          <a:ea typeface="Times New Roman"/>
                        </a:rPr>
                        <a:t>0.32 </a:t>
                      </a:r>
                      <a:endParaRPr lang="tr-TR" sz="2000" dirty="0">
                        <a:latin typeface="Times New Roman"/>
                        <a:ea typeface="Times New Roman"/>
                      </a:endParaRPr>
                    </a:p>
                  </a:txBody>
                  <a:tcPr marL="68580" marR="68580"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r>
            </a:tbl>
          </a:graphicData>
        </a:graphic>
      </p:graphicFrame>
      <p:sp>
        <p:nvSpPr>
          <p:cNvPr id="6" name="5 Dikdörtgen"/>
          <p:cNvSpPr/>
          <p:nvPr/>
        </p:nvSpPr>
        <p:spPr>
          <a:xfrm>
            <a:off x="1500166" y="2489856"/>
            <a:ext cx="6143668" cy="338554"/>
          </a:xfrm>
          <a:prstGeom prst="rect">
            <a:avLst/>
          </a:prstGeom>
        </p:spPr>
        <p:txBody>
          <a:bodyPr wrap="square">
            <a:spAutoFit/>
          </a:bodyPr>
          <a:lstStyle/>
          <a:p>
            <a:pPr algn="ctr"/>
            <a:r>
              <a:rPr lang="tr-TR" sz="1600" dirty="0" smtClean="0">
                <a:effectLst>
                  <a:outerShdw blurRad="38100" dist="38100" dir="2700000" algn="tl">
                    <a:srgbClr val="000000">
                      <a:alpha val="43137"/>
                    </a:srgbClr>
                  </a:outerShdw>
                </a:effectLst>
              </a:rPr>
              <a:t>Basit COCOMO Modeli İçin Emek ve Süre Formülleri</a:t>
            </a:r>
            <a:endParaRPr lang="tr-TR" sz="1600" dirty="0">
              <a:effectLst>
                <a:outerShdw blurRad="38100" dist="38100" dir="2700000" algn="tl">
                  <a:srgbClr val="000000">
                    <a:alpha val="43137"/>
                  </a:srgbClr>
                </a:outerShdw>
              </a:effectLst>
            </a:endParaRPr>
          </a:p>
        </p:txBody>
      </p:sp>
      <p:sp>
        <p:nvSpPr>
          <p:cNvPr id="7" name="6 Dikdörtgen"/>
          <p:cNvSpPr/>
          <p:nvPr/>
        </p:nvSpPr>
        <p:spPr>
          <a:xfrm>
            <a:off x="570616" y="5522176"/>
            <a:ext cx="7992888" cy="738664"/>
          </a:xfrm>
          <a:prstGeom prst="rect">
            <a:avLst/>
          </a:prstGeom>
        </p:spPr>
        <p:txBody>
          <a:bodyPr wrap="square">
            <a:spAutoFit/>
          </a:bodyPr>
          <a:lstStyle/>
          <a:p>
            <a:pPr marL="273050" indent="-177800" algn="just" eaLnBrk="0" fontAlgn="base" hangingPunct="0">
              <a:spcBef>
                <a:spcPct val="0"/>
              </a:spcBef>
              <a:spcAft>
                <a:spcPct val="0"/>
              </a:spcAft>
              <a:buClr>
                <a:schemeClr val="accent1"/>
              </a:buClr>
              <a:buFont typeface="Arial" pitchFamily="34" charset="0"/>
              <a:buChar char="•"/>
            </a:pPr>
            <a:r>
              <a:rPr lang="tr-TR" sz="2100" dirty="0" smtClean="0">
                <a:latin typeface="Times New Roman" pitchFamily="18" charset="0"/>
                <a:cs typeface="Times New Roman" pitchFamily="18" charset="0"/>
              </a:rPr>
              <a:t>Basit COCOMO modeli, küçük-orta boy projeler için hızlı kestirim yapmak amacıyla kullanılır.</a:t>
            </a:r>
          </a:p>
        </p:txBody>
      </p:sp>
      <p:sp>
        <p:nvSpPr>
          <p:cNvPr id="8" name="7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12775" y="228600"/>
            <a:ext cx="8153400" cy="990600"/>
          </a:xfrm>
        </p:spPr>
        <p:txBody>
          <a:bodyPr>
            <a:normAutofit/>
          </a:bodyPr>
          <a:lstStyle/>
          <a:p>
            <a:pPr>
              <a:defRPr/>
            </a:pPr>
            <a:r>
              <a:rPr lang="tr-TR" sz="36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COCOMO </a:t>
            </a:r>
            <a:r>
              <a:rPr lang="tr-TR" sz="32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a:t>
            </a:r>
            <a:r>
              <a:rPr lang="en-US" sz="32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Constructive Costing Model</a:t>
            </a:r>
            <a:r>
              <a:rPr lang="tr-TR" sz="32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 </a:t>
            </a:r>
            <a:r>
              <a:rPr lang="tr-TR" sz="20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devam…</a:t>
            </a:r>
            <a:endParaRPr lang="tr-TR" sz="3600" i="1" dirty="0">
              <a:solidFill>
                <a:srgbClr val="380CF4"/>
              </a:solidFill>
              <a:effectLst>
                <a:outerShdw blurRad="38100" dist="38100" dir="2700000" algn="tl">
                  <a:srgbClr val="000000">
                    <a:alpha val="43137"/>
                  </a:srgbClr>
                </a:outerShdw>
              </a:effectLst>
            </a:endParaRPr>
          </a:p>
        </p:txBody>
      </p:sp>
      <p:sp>
        <p:nvSpPr>
          <p:cNvPr id="4" name="3 Slayt Numarası Yer Tutucusu"/>
          <p:cNvSpPr>
            <a:spLocks noGrp="1"/>
          </p:cNvSpPr>
          <p:nvPr>
            <p:ph type="sldNum" sz="quarter" idx="12"/>
          </p:nvPr>
        </p:nvSpPr>
        <p:spPr/>
        <p:txBody>
          <a:bodyPr>
            <a:normAutofit fontScale="85000" lnSpcReduction="20000"/>
          </a:bodyPr>
          <a:lstStyle/>
          <a:p>
            <a:pPr>
              <a:defRPr/>
            </a:pPr>
            <a:fld id="{1141E7EA-3BA0-437D-A0A4-5D71E928DE49}" type="slidenum">
              <a:rPr lang="tr-TR" smtClean="0"/>
              <a:pPr>
                <a:defRPr/>
              </a:pPr>
              <a:t>37</a:t>
            </a:fld>
            <a:endParaRPr lang="tr-TR"/>
          </a:p>
        </p:txBody>
      </p:sp>
      <p:sp>
        <p:nvSpPr>
          <p:cNvPr id="88065" name="Rectangle 1"/>
          <p:cNvSpPr>
            <a:spLocks noChangeArrowheads="1"/>
          </p:cNvSpPr>
          <p:nvPr/>
        </p:nvSpPr>
        <p:spPr bwMode="auto">
          <a:xfrm>
            <a:off x="571472" y="1571612"/>
            <a:ext cx="8001056"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73050" lvl="0" indent="-177800" algn="just" eaLnBrk="0" fontAlgn="base" hangingPunct="0">
              <a:spcBef>
                <a:spcPct val="0"/>
              </a:spcBef>
              <a:spcAft>
                <a:spcPct val="0"/>
              </a:spcAft>
              <a:buClr>
                <a:schemeClr val="accent1"/>
              </a:buClr>
              <a:buFont typeface="Arial" pitchFamily="34" charset="0"/>
              <a:buChar char="•"/>
            </a:pPr>
            <a:r>
              <a:rPr lang="tr-TR" sz="2100" dirty="0" smtClean="0"/>
              <a:t>Orta COCOMO modeli sistemin (güvenilirlik, veri tabanı büyüklüğü, işletme ve kayıt sınırlandırmaları, personel özellikleri ve kullanılan yazılım araçları gibi) diğer özelliklerinin hesaba katılması amaçlanmıştır.</a:t>
            </a:r>
            <a:endParaRPr lang="tr-TR" sz="2100" dirty="0" smtClean="0">
              <a:latin typeface="Times New Roman" pitchFamily="18" charset="0"/>
              <a:cs typeface="Times New Roman" pitchFamily="18" charset="0"/>
            </a:endParaRPr>
          </a:p>
        </p:txBody>
      </p:sp>
      <p:sp>
        <p:nvSpPr>
          <p:cNvPr id="6" name="5 Dikdörtgen"/>
          <p:cNvSpPr/>
          <p:nvPr/>
        </p:nvSpPr>
        <p:spPr>
          <a:xfrm>
            <a:off x="1500166" y="3090446"/>
            <a:ext cx="6143668" cy="338554"/>
          </a:xfrm>
          <a:prstGeom prst="rect">
            <a:avLst/>
          </a:prstGeom>
        </p:spPr>
        <p:txBody>
          <a:bodyPr wrap="square">
            <a:spAutoFit/>
          </a:bodyPr>
          <a:lstStyle/>
          <a:p>
            <a:pPr algn="ctr"/>
            <a:r>
              <a:rPr lang="tr-TR" sz="1600" dirty="0" smtClean="0">
                <a:effectLst>
                  <a:outerShdw blurRad="38100" dist="38100" dir="2700000" algn="tl">
                    <a:srgbClr val="000000">
                      <a:alpha val="43137"/>
                    </a:srgbClr>
                  </a:outerShdw>
                </a:effectLst>
              </a:rPr>
              <a:t>Orta COCOMO Modeli İçin Emek Formülleri</a:t>
            </a:r>
            <a:endParaRPr lang="tr-TR" sz="1600" dirty="0">
              <a:effectLst>
                <a:outerShdw blurRad="38100" dist="38100" dir="2700000" algn="tl">
                  <a:srgbClr val="000000">
                    <a:alpha val="43137"/>
                  </a:srgbClr>
                </a:outerShdw>
              </a:effectLst>
            </a:endParaRPr>
          </a:p>
        </p:txBody>
      </p:sp>
      <p:graphicFrame>
        <p:nvGraphicFramePr>
          <p:cNvPr id="7" name="6 Tablo"/>
          <p:cNvGraphicFramePr>
            <a:graphicFrameLocks noGrp="1"/>
          </p:cNvGraphicFramePr>
          <p:nvPr/>
        </p:nvGraphicFramePr>
        <p:xfrm>
          <a:off x="2333324" y="3500438"/>
          <a:ext cx="4500594" cy="1785949"/>
        </p:xfrm>
        <a:graphic>
          <a:graphicData uri="http://schemas.openxmlformats.org/drawingml/2006/table">
            <a:tbl>
              <a:tblPr/>
              <a:tblGrid>
                <a:gridCol w="1408245"/>
                <a:gridCol w="3092349"/>
              </a:tblGrid>
              <a:tr h="465394">
                <a:tc>
                  <a:txBody>
                    <a:bodyPr/>
                    <a:lstStyle/>
                    <a:p>
                      <a:pPr>
                        <a:spcAft>
                          <a:spcPts val="0"/>
                        </a:spcAft>
                      </a:pPr>
                      <a:r>
                        <a:rPr lang="tr-TR" sz="1800" b="1" dirty="0">
                          <a:solidFill>
                            <a:srgbClr val="000000"/>
                          </a:solidFill>
                          <a:latin typeface="Times New Roman"/>
                          <a:ea typeface="Times New Roman"/>
                        </a:rPr>
                        <a:t>Problem</a:t>
                      </a:r>
                      <a:endParaRPr lang="tr-TR" sz="2000" dirty="0">
                        <a:latin typeface="Times New Roman"/>
                        <a:ea typeface="Times New Roman"/>
                      </a:endParaRPr>
                    </a:p>
                  </a:txBody>
                  <a:tcPr marL="68580" marR="68580"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tcPr>
                </a:tc>
                <a:tc>
                  <a:txBody>
                    <a:bodyPr/>
                    <a:lstStyle/>
                    <a:p>
                      <a:pPr>
                        <a:spcAft>
                          <a:spcPts val="0"/>
                        </a:spcAft>
                      </a:pPr>
                      <a:r>
                        <a:rPr lang="tr-TR" sz="2000" b="1">
                          <a:solidFill>
                            <a:srgbClr val="000000"/>
                          </a:solidFill>
                          <a:latin typeface="Times New Roman"/>
                          <a:ea typeface="Times New Roman"/>
                        </a:rPr>
                        <a:t>Emek</a:t>
                      </a:r>
                      <a:endParaRPr lang="tr-TR" sz="2000">
                        <a:latin typeface="Times New Roman"/>
                        <a:ea typeface="Times New Roman"/>
                      </a:endParaRPr>
                    </a:p>
                  </a:txBody>
                  <a:tcPr marL="68580" marR="68580"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28575" cap="flat" cmpd="sng" algn="ctr">
                      <a:solidFill>
                        <a:srgbClr val="F79646"/>
                      </a:solidFill>
                      <a:prstDash val="solid"/>
                      <a:round/>
                      <a:headEnd type="none" w="med" len="med"/>
                      <a:tailEnd type="none" w="med" len="med"/>
                    </a:lnB>
                  </a:tcPr>
                </a:tc>
              </a:tr>
              <a:tr h="440185">
                <a:tc>
                  <a:txBody>
                    <a:bodyPr/>
                    <a:lstStyle/>
                    <a:p>
                      <a:pPr>
                        <a:spcAft>
                          <a:spcPts val="0"/>
                        </a:spcAft>
                      </a:pPr>
                      <a:r>
                        <a:rPr lang="tr-TR" sz="1800" dirty="0" smtClean="0">
                          <a:solidFill>
                            <a:srgbClr val="000000"/>
                          </a:solidFill>
                          <a:latin typeface="Times New Roman"/>
                          <a:ea typeface="Times New Roman"/>
                        </a:rPr>
                        <a:t>Ayrık</a:t>
                      </a:r>
                      <a:endParaRPr lang="tr-TR" sz="2000" dirty="0">
                        <a:latin typeface="Times New Roman"/>
                        <a:ea typeface="Times New Roman"/>
                      </a:endParaRPr>
                    </a:p>
                  </a:txBody>
                  <a:tcPr marL="68580" marR="68580"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c>
                  <a:txBody>
                    <a:bodyPr/>
                    <a:lstStyle/>
                    <a:p>
                      <a:pPr>
                        <a:spcAft>
                          <a:spcPts val="0"/>
                        </a:spcAft>
                      </a:pPr>
                      <a:r>
                        <a:rPr lang="tr-TR" sz="1800" dirty="0">
                          <a:solidFill>
                            <a:srgbClr val="000000"/>
                          </a:solidFill>
                          <a:latin typeface="Times New Roman"/>
                          <a:ea typeface="Times New Roman"/>
                        </a:rPr>
                        <a:t>Emek = 3.2 (KLOC)</a:t>
                      </a:r>
                      <a:r>
                        <a:rPr lang="tr-TR" sz="1800" baseline="30000" dirty="0">
                          <a:solidFill>
                            <a:srgbClr val="000000"/>
                          </a:solidFill>
                          <a:latin typeface="Times New Roman"/>
                          <a:ea typeface="Times New Roman"/>
                        </a:rPr>
                        <a:t>1.05 </a:t>
                      </a:r>
                      <a:r>
                        <a:rPr lang="tr-TR" sz="1800" dirty="0">
                          <a:solidFill>
                            <a:srgbClr val="000000"/>
                          </a:solidFill>
                          <a:latin typeface="Times New Roman"/>
                          <a:ea typeface="Times New Roman"/>
                        </a:rPr>
                        <a:t>x </a:t>
                      </a:r>
                      <a:r>
                        <a:rPr lang="tr-TR" sz="1800" dirty="0" smtClean="0">
                          <a:solidFill>
                            <a:srgbClr val="000000"/>
                          </a:solidFill>
                          <a:latin typeface="Times New Roman"/>
                          <a:ea typeface="Times New Roman"/>
                        </a:rPr>
                        <a:t>EAF </a:t>
                      </a:r>
                      <a:endParaRPr lang="tr-TR" sz="2000" dirty="0">
                        <a:latin typeface="Times New Roman"/>
                        <a:ea typeface="Times New Roman"/>
                      </a:endParaRPr>
                    </a:p>
                  </a:txBody>
                  <a:tcPr marL="68580" marR="68580"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28575"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r>
              <a:tr h="440185">
                <a:tc>
                  <a:txBody>
                    <a:bodyPr/>
                    <a:lstStyle/>
                    <a:p>
                      <a:pPr>
                        <a:spcAft>
                          <a:spcPts val="0"/>
                        </a:spcAft>
                      </a:pPr>
                      <a:r>
                        <a:rPr lang="tr-TR" sz="1800" dirty="0">
                          <a:solidFill>
                            <a:srgbClr val="000000"/>
                          </a:solidFill>
                          <a:latin typeface="Times New Roman"/>
                          <a:ea typeface="Times New Roman"/>
                        </a:rPr>
                        <a:t>Yarı </a:t>
                      </a:r>
                      <a:r>
                        <a:rPr lang="tr-TR" sz="1800" dirty="0" smtClean="0">
                          <a:solidFill>
                            <a:srgbClr val="000000"/>
                          </a:solidFill>
                          <a:latin typeface="Times New Roman"/>
                          <a:ea typeface="Times New Roman"/>
                        </a:rPr>
                        <a:t>Ayrık </a:t>
                      </a:r>
                      <a:endParaRPr lang="tr-TR" sz="2000" dirty="0">
                        <a:latin typeface="Times New Roman"/>
                        <a:ea typeface="Times New Roman"/>
                      </a:endParaRPr>
                    </a:p>
                  </a:txBody>
                  <a:tcPr marL="68580" marR="68580"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c>
                  <a:txBody>
                    <a:bodyPr/>
                    <a:lstStyle/>
                    <a:p>
                      <a:pPr>
                        <a:spcAft>
                          <a:spcPts val="0"/>
                        </a:spcAft>
                      </a:pPr>
                      <a:r>
                        <a:rPr lang="tr-TR" sz="1800" dirty="0">
                          <a:solidFill>
                            <a:srgbClr val="000000"/>
                          </a:solidFill>
                          <a:latin typeface="Times New Roman"/>
                          <a:ea typeface="Times New Roman"/>
                        </a:rPr>
                        <a:t>Emek = 3.0 (KLOC)</a:t>
                      </a:r>
                      <a:r>
                        <a:rPr lang="tr-TR" sz="1800" baseline="30000" dirty="0">
                          <a:solidFill>
                            <a:srgbClr val="000000"/>
                          </a:solidFill>
                          <a:latin typeface="Times New Roman"/>
                          <a:ea typeface="Times New Roman"/>
                        </a:rPr>
                        <a:t>1.12 </a:t>
                      </a:r>
                      <a:r>
                        <a:rPr lang="tr-TR" sz="1800" dirty="0">
                          <a:solidFill>
                            <a:srgbClr val="000000"/>
                          </a:solidFill>
                          <a:latin typeface="Times New Roman"/>
                          <a:ea typeface="Times New Roman"/>
                        </a:rPr>
                        <a:t>x </a:t>
                      </a:r>
                      <a:r>
                        <a:rPr lang="tr-TR" sz="1800" dirty="0" smtClean="0">
                          <a:solidFill>
                            <a:srgbClr val="000000"/>
                          </a:solidFill>
                          <a:latin typeface="Times New Roman"/>
                          <a:ea typeface="Times New Roman"/>
                        </a:rPr>
                        <a:t>EAF </a:t>
                      </a:r>
                      <a:endParaRPr lang="tr-TR" sz="2000" dirty="0">
                        <a:latin typeface="Times New Roman"/>
                        <a:ea typeface="Times New Roman"/>
                      </a:endParaRPr>
                    </a:p>
                  </a:txBody>
                  <a:tcPr marL="68580" marR="68580"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tcPr>
                </a:tc>
              </a:tr>
              <a:tr h="440185">
                <a:tc>
                  <a:txBody>
                    <a:bodyPr/>
                    <a:lstStyle/>
                    <a:p>
                      <a:pPr>
                        <a:spcAft>
                          <a:spcPts val="0"/>
                        </a:spcAft>
                      </a:pPr>
                      <a:r>
                        <a:rPr lang="tr-TR" sz="1800">
                          <a:solidFill>
                            <a:srgbClr val="000000"/>
                          </a:solidFill>
                          <a:latin typeface="Times New Roman"/>
                          <a:ea typeface="Times New Roman"/>
                        </a:rPr>
                        <a:t>Gömülü </a:t>
                      </a:r>
                      <a:endParaRPr lang="tr-TR" sz="2000">
                        <a:latin typeface="Times New Roman"/>
                        <a:ea typeface="Times New Roman"/>
                      </a:endParaRPr>
                    </a:p>
                  </a:txBody>
                  <a:tcPr marL="68580" marR="68580"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c>
                  <a:txBody>
                    <a:bodyPr/>
                    <a:lstStyle/>
                    <a:p>
                      <a:pPr>
                        <a:spcAft>
                          <a:spcPts val="0"/>
                        </a:spcAft>
                      </a:pPr>
                      <a:r>
                        <a:rPr lang="tr-TR" sz="1800" dirty="0">
                          <a:solidFill>
                            <a:srgbClr val="000000"/>
                          </a:solidFill>
                          <a:latin typeface="Times New Roman"/>
                          <a:ea typeface="Times New Roman"/>
                        </a:rPr>
                        <a:t>Emek = 2.8 (KLOC)</a:t>
                      </a:r>
                      <a:r>
                        <a:rPr lang="tr-TR" sz="1800" baseline="30000" dirty="0">
                          <a:solidFill>
                            <a:srgbClr val="000000"/>
                          </a:solidFill>
                          <a:latin typeface="Times New Roman"/>
                          <a:ea typeface="Times New Roman"/>
                        </a:rPr>
                        <a:t>1.20 </a:t>
                      </a:r>
                      <a:r>
                        <a:rPr lang="tr-TR" sz="1800" dirty="0">
                          <a:solidFill>
                            <a:srgbClr val="000000"/>
                          </a:solidFill>
                          <a:latin typeface="Times New Roman"/>
                          <a:ea typeface="Times New Roman"/>
                        </a:rPr>
                        <a:t>x </a:t>
                      </a:r>
                      <a:r>
                        <a:rPr lang="tr-TR" sz="1800" dirty="0" smtClean="0">
                          <a:solidFill>
                            <a:srgbClr val="000000"/>
                          </a:solidFill>
                          <a:latin typeface="Times New Roman"/>
                          <a:ea typeface="Times New Roman"/>
                        </a:rPr>
                        <a:t>EAF </a:t>
                      </a:r>
                      <a:endParaRPr lang="tr-TR" sz="2000" dirty="0">
                        <a:latin typeface="Times New Roman"/>
                        <a:ea typeface="Times New Roman"/>
                      </a:endParaRPr>
                    </a:p>
                  </a:txBody>
                  <a:tcPr marL="68580" marR="68580" marT="0" marB="0" anchor="ctr">
                    <a:lnL w="12700" cap="flat" cmpd="sng" algn="ctr">
                      <a:solidFill>
                        <a:srgbClr val="F79646"/>
                      </a:solidFill>
                      <a:prstDash val="solid"/>
                      <a:round/>
                      <a:headEnd type="none" w="med" len="med"/>
                      <a:tailEnd type="none" w="med" len="med"/>
                    </a:lnL>
                    <a:lnR w="12700" cap="flat" cmpd="sng" algn="ctr">
                      <a:solidFill>
                        <a:srgbClr val="F79646"/>
                      </a:solidFill>
                      <a:prstDash val="solid"/>
                      <a:round/>
                      <a:headEnd type="none" w="med" len="med"/>
                      <a:tailEnd type="none" w="med" len="med"/>
                    </a:lnR>
                    <a:lnT w="12700" cap="flat" cmpd="sng" algn="ctr">
                      <a:solidFill>
                        <a:srgbClr val="F79646"/>
                      </a:solidFill>
                      <a:prstDash val="solid"/>
                      <a:round/>
                      <a:headEnd type="none" w="med" len="med"/>
                      <a:tailEnd type="none" w="med" len="med"/>
                    </a:lnT>
                    <a:lnB w="12700" cap="flat" cmpd="sng" algn="ctr">
                      <a:solidFill>
                        <a:srgbClr val="F79646"/>
                      </a:solidFill>
                      <a:prstDash val="solid"/>
                      <a:round/>
                      <a:headEnd type="none" w="med" len="med"/>
                      <a:tailEnd type="none" w="med" len="med"/>
                    </a:lnB>
                    <a:solidFill>
                      <a:srgbClr val="FDE4D0"/>
                    </a:solidFill>
                  </a:tcPr>
                </a:tc>
              </a:tr>
            </a:tbl>
          </a:graphicData>
        </a:graphic>
      </p:graphicFrame>
      <p:sp>
        <p:nvSpPr>
          <p:cNvPr id="8" name="7 Dikdörtgen"/>
          <p:cNvSpPr/>
          <p:nvPr/>
        </p:nvSpPr>
        <p:spPr>
          <a:xfrm>
            <a:off x="928662" y="5572140"/>
            <a:ext cx="7286676" cy="707886"/>
          </a:xfrm>
          <a:prstGeom prst="rect">
            <a:avLst/>
          </a:prstGeom>
        </p:spPr>
        <p:txBody>
          <a:bodyPr wrap="square">
            <a:spAutoFit/>
          </a:bodyPr>
          <a:lstStyle/>
          <a:p>
            <a:pPr algn="just"/>
            <a:r>
              <a:rPr lang="tr-TR" sz="2000" dirty="0" smtClean="0"/>
              <a:t>Belirli bir dizi özelliğin, proje açısından etkileri ayrı ayrı ağırlandırılarak katsayılar ortaya çıkarılır. </a:t>
            </a:r>
            <a:endParaRPr lang="tr-TR" sz="2000" dirty="0"/>
          </a:p>
        </p:txBody>
      </p:sp>
      <p:sp>
        <p:nvSpPr>
          <p:cNvPr id="9" name="8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12775" y="228600"/>
            <a:ext cx="8153400" cy="990600"/>
          </a:xfrm>
        </p:spPr>
        <p:txBody>
          <a:bodyPr>
            <a:normAutofit/>
          </a:bodyPr>
          <a:lstStyle/>
          <a:p>
            <a:pPr>
              <a:defRPr/>
            </a:pPr>
            <a:r>
              <a:rPr lang="tr-TR" sz="36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COCOMO </a:t>
            </a:r>
            <a:r>
              <a:rPr lang="tr-TR" sz="32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a:t>
            </a:r>
            <a:r>
              <a:rPr lang="en-US" sz="32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Constructive Costing Model</a:t>
            </a:r>
            <a:r>
              <a:rPr lang="tr-TR" sz="32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 </a:t>
            </a:r>
            <a:r>
              <a:rPr lang="tr-TR" sz="20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devam…</a:t>
            </a:r>
            <a:endParaRPr lang="tr-TR" sz="3600" i="1" dirty="0">
              <a:solidFill>
                <a:srgbClr val="380CF4"/>
              </a:solidFill>
              <a:effectLst>
                <a:outerShdw blurRad="38100" dist="38100" dir="2700000" algn="tl">
                  <a:srgbClr val="000000">
                    <a:alpha val="43137"/>
                  </a:srgbClr>
                </a:outerShdw>
              </a:effectLst>
            </a:endParaRPr>
          </a:p>
        </p:txBody>
      </p:sp>
      <p:sp>
        <p:nvSpPr>
          <p:cNvPr id="4" name="3 Slayt Numarası Yer Tutucusu"/>
          <p:cNvSpPr>
            <a:spLocks noGrp="1"/>
          </p:cNvSpPr>
          <p:nvPr>
            <p:ph type="sldNum" sz="quarter" idx="12"/>
          </p:nvPr>
        </p:nvSpPr>
        <p:spPr/>
        <p:txBody>
          <a:bodyPr>
            <a:normAutofit fontScale="85000" lnSpcReduction="20000"/>
          </a:bodyPr>
          <a:lstStyle/>
          <a:p>
            <a:pPr>
              <a:defRPr/>
            </a:pPr>
            <a:fld id="{1141E7EA-3BA0-437D-A0A4-5D71E928DE49}" type="slidenum">
              <a:rPr lang="tr-TR" smtClean="0"/>
              <a:pPr>
                <a:defRPr/>
              </a:pPr>
              <a:t>38</a:t>
            </a:fld>
            <a:endParaRPr lang="tr-TR"/>
          </a:p>
        </p:txBody>
      </p:sp>
      <p:sp>
        <p:nvSpPr>
          <p:cNvPr id="88065" name="Rectangle 1"/>
          <p:cNvSpPr>
            <a:spLocks noChangeArrowheads="1"/>
          </p:cNvSpPr>
          <p:nvPr/>
        </p:nvSpPr>
        <p:spPr bwMode="auto">
          <a:xfrm>
            <a:off x="6143636" y="1571612"/>
            <a:ext cx="2721896"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buClr>
                <a:schemeClr val="accent1"/>
              </a:buClr>
            </a:pPr>
            <a:r>
              <a:rPr lang="tr-TR" dirty="0" smtClean="0"/>
              <a:t>Emek Ayarlama Faktörü için sözü geçen etkenleri dört grupta toplayarak, yandaki tabloda görüldüğü gibi sıralayabiliriz.</a:t>
            </a:r>
          </a:p>
          <a:p>
            <a:pPr lvl="0" algn="just" eaLnBrk="0" fontAlgn="base" hangingPunct="0">
              <a:spcBef>
                <a:spcPct val="0"/>
              </a:spcBef>
              <a:spcAft>
                <a:spcPct val="0"/>
              </a:spcAft>
              <a:buClr>
                <a:schemeClr val="accent1"/>
              </a:buClr>
            </a:pPr>
            <a:endParaRPr lang="tr-TR" dirty="0" smtClean="0"/>
          </a:p>
          <a:p>
            <a:pPr lvl="0" algn="just" eaLnBrk="0" fontAlgn="base" hangingPunct="0">
              <a:spcBef>
                <a:spcPct val="0"/>
              </a:spcBef>
              <a:spcAft>
                <a:spcPct val="0"/>
              </a:spcAft>
              <a:buClr>
                <a:schemeClr val="accent1"/>
              </a:buClr>
            </a:pPr>
            <a:r>
              <a:rPr lang="tr-TR" dirty="0" smtClean="0"/>
              <a:t>EAF (Emek Ayarlama Faktörü) orta ve detaylı seviyede kullanılır.</a:t>
            </a:r>
          </a:p>
          <a:p>
            <a:pPr lvl="0" algn="just" eaLnBrk="0" fontAlgn="base" hangingPunct="0">
              <a:spcBef>
                <a:spcPct val="0"/>
              </a:spcBef>
              <a:spcAft>
                <a:spcPct val="0"/>
              </a:spcAft>
              <a:buClr>
                <a:schemeClr val="accent1"/>
              </a:buClr>
            </a:pPr>
            <a:endParaRPr lang="tr-TR" dirty="0" smtClean="0"/>
          </a:p>
          <a:p>
            <a:pPr lvl="0" algn="just" eaLnBrk="0" fontAlgn="base" hangingPunct="0">
              <a:spcBef>
                <a:spcPct val="0"/>
              </a:spcBef>
              <a:spcAft>
                <a:spcPct val="0"/>
              </a:spcAft>
              <a:buClr>
                <a:schemeClr val="accent1"/>
              </a:buClr>
            </a:pPr>
            <a:r>
              <a:rPr lang="tr-TR" dirty="0" smtClean="0">
                <a:latin typeface="Times New Roman" pitchFamily="18" charset="0"/>
                <a:cs typeface="Times New Roman" pitchFamily="18" charset="0"/>
              </a:rPr>
              <a:t>Detaylı COCOMO modeli projenin evrelerine bağlı olarak süreç içinde değişiklikleri hesaba katarak arada bir kestirim hesaplamasını önerir.</a:t>
            </a:r>
            <a:endParaRPr lang="tr-TR" dirty="0" smtClean="0"/>
          </a:p>
        </p:txBody>
      </p:sp>
      <p:graphicFrame>
        <p:nvGraphicFramePr>
          <p:cNvPr id="9" name="8 Tablo"/>
          <p:cNvGraphicFramePr>
            <a:graphicFrameLocks noGrp="1"/>
          </p:cNvGraphicFramePr>
          <p:nvPr/>
        </p:nvGraphicFramePr>
        <p:xfrm>
          <a:off x="118746" y="1629402"/>
          <a:ext cx="5810577" cy="5085745"/>
        </p:xfrm>
        <a:graphic>
          <a:graphicData uri="http://schemas.openxmlformats.org/drawingml/2006/table">
            <a:tbl>
              <a:tblPr/>
              <a:tblGrid>
                <a:gridCol w="533334"/>
                <a:gridCol w="1858699"/>
                <a:gridCol w="533334"/>
                <a:gridCol w="529202"/>
                <a:gridCol w="529202"/>
                <a:gridCol w="591216"/>
                <a:gridCol w="617795"/>
                <a:gridCol w="617795"/>
              </a:tblGrid>
              <a:tr h="228603">
                <a:tc rowSpan="2" gridSpan="2">
                  <a:txBody>
                    <a:bodyPr/>
                    <a:lstStyle/>
                    <a:p>
                      <a:pPr>
                        <a:lnSpc>
                          <a:spcPct val="115000"/>
                        </a:lnSpc>
                        <a:spcAft>
                          <a:spcPts val="0"/>
                        </a:spcAft>
                      </a:pPr>
                      <a:r>
                        <a:rPr lang="en-US" sz="1000" b="1" dirty="0">
                          <a:latin typeface="Times New Roman"/>
                          <a:ea typeface="Times New Roman"/>
                        </a:rPr>
                        <a:t>Cost Drivers</a:t>
                      </a:r>
                      <a:endParaRPr lang="tr-TR" sz="1100" dirty="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rowSpan="2" hMerge="1">
                  <a:txBody>
                    <a:bodyPr/>
                    <a:lstStyle/>
                    <a:p>
                      <a:endParaRPr lang="tr-TR"/>
                    </a:p>
                  </a:txBody>
                  <a:tcPr/>
                </a:tc>
                <a:tc gridSpan="6">
                  <a:txBody>
                    <a:bodyPr/>
                    <a:lstStyle/>
                    <a:p>
                      <a:pPr algn="ctr">
                        <a:lnSpc>
                          <a:spcPct val="115000"/>
                        </a:lnSpc>
                        <a:spcAft>
                          <a:spcPts val="0"/>
                        </a:spcAft>
                      </a:pPr>
                      <a:r>
                        <a:rPr lang="en-US" sz="1000" b="1" dirty="0">
                          <a:latin typeface="Times New Roman"/>
                          <a:ea typeface="Times New Roman"/>
                        </a:rPr>
                        <a:t>Ratings</a:t>
                      </a:r>
                      <a:endParaRPr lang="tr-TR" sz="1100" dirty="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r>
              <a:tr h="371144">
                <a:tc gridSpan="2" vMerge="1">
                  <a:txBody>
                    <a:bodyPr/>
                    <a:lstStyle/>
                    <a:p>
                      <a:endParaRPr lang="tr-TR"/>
                    </a:p>
                  </a:txBody>
                  <a:tcPr/>
                </a:tc>
                <a:tc hMerge="1" vMerge="1">
                  <a:txBody>
                    <a:bodyPr/>
                    <a:lstStyle/>
                    <a:p>
                      <a:endParaRPr lang="tr-TR"/>
                    </a:p>
                  </a:txBody>
                  <a:tcPr/>
                </a:tc>
                <a:tc>
                  <a:txBody>
                    <a:bodyPr/>
                    <a:lstStyle/>
                    <a:p>
                      <a:pPr algn="ctr">
                        <a:lnSpc>
                          <a:spcPct val="115000"/>
                        </a:lnSpc>
                        <a:spcAft>
                          <a:spcPts val="0"/>
                        </a:spcAft>
                      </a:pPr>
                      <a:r>
                        <a:rPr lang="en-US" sz="1000" noProof="0" dirty="0" smtClean="0">
                          <a:latin typeface="Times New Roman"/>
                          <a:ea typeface="Times New Roman"/>
                        </a:rPr>
                        <a:t>very low</a:t>
                      </a:r>
                      <a:endParaRPr lang="en-US" sz="1100" noProof="0" dirty="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lnSpc>
                          <a:spcPct val="115000"/>
                        </a:lnSpc>
                        <a:spcAft>
                          <a:spcPts val="0"/>
                        </a:spcAft>
                      </a:pPr>
                      <a:r>
                        <a:rPr lang="en-US" sz="1000" dirty="0" smtClean="0">
                          <a:latin typeface="Times New Roman"/>
                          <a:ea typeface="Times New Roman"/>
                        </a:rPr>
                        <a:t>low</a:t>
                      </a:r>
                      <a:endParaRPr lang="tr-TR" sz="1100" dirty="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lnSpc>
                          <a:spcPct val="115000"/>
                        </a:lnSpc>
                        <a:spcAft>
                          <a:spcPts val="0"/>
                        </a:spcAft>
                      </a:pPr>
                      <a:r>
                        <a:rPr lang="en-US" sz="1000" dirty="0">
                          <a:latin typeface="Times New Roman"/>
                          <a:ea typeface="Times New Roman"/>
                        </a:rPr>
                        <a:t>nominal</a:t>
                      </a:r>
                      <a:endParaRPr lang="tr-TR" sz="1100" dirty="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lnSpc>
                          <a:spcPct val="115000"/>
                        </a:lnSpc>
                        <a:spcAft>
                          <a:spcPts val="0"/>
                        </a:spcAft>
                      </a:pPr>
                      <a:r>
                        <a:rPr lang="en-US" sz="1000" dirty="0">
                          <a:latin typeface="Times New Roman"/>
                          <a:ea typeface="Times New Roman"/>
                        </a:rPr>
                        <a:t>high</a:t>
                      </a:r>
                      <a:endParaRPr lang="tr-TR" sz="1100" dirty="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lnSpc>
                          <a:spcPct val="115000"/>
                        </a:lnSpc>
                        <a:spcAft>
                          <a:spcPts val="0"/>
                        </a:spcAft>
                      </a:pPr>
                      <a:r>
                        <a:rPr lang="en-US" sz="1000" dirty="0">
                          <a:latin typeface="Times New Roman"/>
                          <a:ea typeface="Times New Roman"/>
                        </a:rPr>
                        <a:t>very high</a:t>
                      </a:r>
                      <a:endParaRPr lang="tr-TR" sz="1100" dirty="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lnSpc>
                          <a:spcPct val="115000"/>
                        </a:lnSpc>
                        <a:spcAft>
                          <a:spcPts val="0"/>
                        </a:spcAft>
                      </a:pPr>
                      <a:r>
                        <a:rPr lang="en-US" sz="1000">
                          <a:latin typeface="Times New Roman"/>
                          <a:ea typeface="Times New Roman"/>
                        </a:rPr>
                        <a:t>extra high</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r>
              <a:tr h="228603">
                <a:tc gridSpan="2">
                  <a:txBody>
                    <a:bodyPr/>
                    <a:lstStyle/>
                    <a:p>
                      <a:pPr>
                        <a:lnSpc>
                          <a:spcPct val="115000"/>
                        </a:lnSpc>
                        <a:spcAft>
                          <a:spcPts val="0"/>
                        </a:spcAft>
                      </a:pPr>
                      <a:r>
                        <a:rPr lang="en-US" sz="1000" b="1">
                          <a:latin typeface="Times New Roman"/>
                          <a:ea typeface="Times New Roman"/>
                        </a:rPr>
                        <a:t>Product Attributes</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hMerge="1">
                  <a:txBody>
                    <a:bodyPr/>
                    <a:lstStyle/>
                    <a:p>
                      <a:endParaRPr lang="tr-TR"/>
                    </a:p>
                  </a:txBody>
                  <a:tcPr/>
                </a:tc>
                <a:tc gridSpan="6">
                  <a:txBody>
                    <a:bodyPr/>
                    <a:lstStyle/>
                    <a:p>
                      <a:pPr>
                        <a:lnSpc>
                          <a:spcPct val="115000"/>
                        </a:lnSpc>
                      </a:pPr>
                      <a:endParaRPr lang="tr-TR" sz="1050" dirty="0">
                        <a:latin typeface="Calibri"/>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r>
              <a:tr h="228603">
                <a:tc>
                  <a:txBody>
                    <a:bodyPr/>
                    <a:lstStyle/>
                    <a:p>
                      <a:pPr>
                        <a:lnSpc>
                          <a:spcPct val="115000"/>
                        </a:lnSpc>
                        <a:spcAft>
                          <a:spcPts val="0"/>
                        </a:spcAft>
                      </a:pPr>
                      <a:r>
                        <a:rPr lang="en-US" sz="1000">
                          <a:latin typeface="Times New Roman"/>
                          <a:ea typeface="Times New Roman"/>
                        </a:rPr>
                        <a:t>RELY</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nSpc>
                          <a:spcPct val="115000"/>
                        </a:lnSpc>
                        <a:spcAft>
                          <a:spcPts val="0"/>
                        </a:spcAft>
                      </a:pPr>
                      <a:r>
                        <a:rPr lang="en-US" sz="1000">
                          <a:latin typeface="Times New Roman"/>
                          <a:ea typeface="Times New Roman"/>
                        </a:rPr>
                        <a:t>Required Software Reliability</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lnSpc>
                          <a:spcPct val="115000"/>
                        </a:lnSpc>
                        <a:spcAft>
                          <a:spcPts val="0"/>
                        </a:spcAft>
                      </a:pPr>
                      <a:r>
                        <a:rPr lang="en-US" sz="1000">
                          <a:latin typeface="Times New Roman"/>
                          <a:ea typeface="Times New Roman"/>
                        </a:rPr>
                        <a:t>0,75</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0,88</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1</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1,15</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1,4</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tr-TR" sz="1050" dirty="0">
                        <a:latin typeface="Calibri"/>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3">
                <a:tc>
                  <a:txBody>
                    <a:bodyPr/>
                    <a:lstStyle/>
                    <a:p>
                      <a:pPr>
                        <a:lnSpc>
                          <a:spcPct val="115000"/>
                        </a:lnSpc>
                        <a:spcAft>
                          <a:spcPts val="0"/>
                        </a:spcAft>
                      </a:pPr>
                      <a:r>
                        <a:rPr lang="en-US" sz="1000">
                          <a:latin typeface="Times New Roman"/>
                          <a:ea typeface="Times New Roman"/>
                        </a:rPr>
                        <a:t>DATA</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nSpc>
                          <a:spcPct val="115000"/>
                        </a:lnSpc>
                        <a:spcAft>
                          <a:spcPts val="0"/>
                        </a:spcAft>
                      </a:pPr>
                      <a:r>
                        <a:rPr lang="en-US" sz="1000">
                          <a:latin typeface="Times New Roman"/>
                          <a:ea typeface="Times New Roman"/>
                        </a:rPr>
                        <a:t>Database Size</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nSpc>
                          <a:spcPct val="115000"/>
                        </a:lnSpc>
                      </a:pPr>
                      <a:endParaRPr lang="tr-TR" sz="1050">
                        <a:latin typeface="Calibri"/>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0,94</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1</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1,08</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1,16</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tr-TR" sz="1050" dirty="0">
                        <a:latin typeface="Calibri"/>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3">
                <a:tc>
                  <a:txBody>
                    <a:bodyPr/>
                    <a:lstStyle/>
                    <a:p>
                      <a:pPr>
                        <a:lnSpc>
                          <a:spcPct val="115000"/>
                        </a:lnSpc>
                        <a:spcAft>
                          <a:spcPts val="0"/>
                        </a:spcAft>
                      </a:pPr>
                      <a:r>
                        <a:rPr lang="en-US" sz="1000">
                          <a:latin typeface="Times New Roman"/>
                          <a:ea typeface="Times New Roman"/>
                        </a:rPr>
                        <a:t>CPLX</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nSpc>
                          <a:spcPct val="115000"/>
                        </a:lnSpc>
                        <a:spcAft>
                          <a:spcPts val="0"/>
                        </a:spcAft>
                      </a:pPr>
                      <a:r>
                        <a:rPr lang="en-US" sz="1000">
                          <a:latin typeface="Times New Roman"/>
                          <a:ea typeface="Times New Roman"/>
                        </a:rPr>
                        <a:t>Product Complexity</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lnSpc>
                          <a:spcPct val="115000"/>
                        </a:lnSpc>
                        <a:spcAft>
                          <a:spcPts val="0"/>
                        </a:spcAft>
                      </a:pPr>
                      <a:r>
                        <a:rPr lang="en-US" sz="1000">
                          <a:latin typeface="Times New Roman"/>
                          <a:ea typeface="Times New Roman"/>
                        </a:rPr>
                        <a:t>0,7</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0,85</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1</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1,15</a:t>
                      </a:r>
                      <a:endParaRPr lang="tr-TR" sz="1100" dirty="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1,3</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dirty="0">
                          <a:latin typeface="Times New Roman"/>
                          <a:ea typeface="Times New Roman"/>
                        </a:rPr>
                        <a:t>1,65</a:t>
                      </a:r>
                      <a:endParaRPr lang="tr-TR" sz="1100" dirty="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3">
                <a:tc gridSpan="2">
                  <a:txBody>
                    <a:bodyPr/>
                    <a:lstStyle/>
                    <a:p>
                      <a:pPr>
                        <a:lnSpc>
                          <a:spcPct val="115000"/>
                        </a:lnSpc>
                        <a:spcAft>
                          <a:spcPts val="0"/>
                        </a:spcAft>
                      </a:pPr>
                      <a:r>
                        <a:rPr lang="en-US" sz="1000" b="1">
                          <a:latin typeface="Times New Roman"/>
                          <a:ea typeface="Times New Roman"/>
                        </a:rPr>
                        <a:t>Computer Attributes</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hMerge="1">
                  <a:txBody>
                    <a:bodyPr/>
                    <a:lstStyle/>
                    <a:p>
                      <a:endParaRPr lang="tr-TR"/>
                    </a:p>
                  </a:txBody>
                  <a:tcPr/>
                </a:tc>
                <a:tc gridSpan="6">
                  <a:txBody>
                    <a:bodyPr/>
                    <a:lstStyle/>
                    <a:p>
                      <a:pPr>
                        <a:lnSpc>
                          <a:spcPct val="115000"/>
                        </a:lnSpc>
                      </a:pPr>
                      <a:endParaRPr lang="tr-TR" sz="1050" dirty="0">
                        <a:latin typeface="Calibri"/>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r>
              <a:tr h="228603">
                <a:tc>
                  <a:txBody>
                    <a:bodyPr/>
                    <a:lstStyle/>
                    <a:p>
                      <a:pPr>
                        <a:lnSpc>
                          <a:spcPct val="115000"/>
                        </a:lnSpc>
                        <a:spcAft>
                          <a:spcPts val="0"/>
                        </a:spcAft>
                      </a:pPr>
                      <a:r>
                        <a:rPr lang="en-US" sz="1000">
                          <a:latin typeface="Times New Roman"/>
                          <a:ea typeface="Times New Roman"/>
                        </a:rPr>
                        <a:t>TIME</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nSpc>
                          <a:spcPct val="115000"/>
                        </a:lnSpc>
                        <a:spcAft>
                          <a:spcPts val="0"/>
                        </a:spcAft>
                      </a:pPr>
                      <a:r>
                        <a:rPr lang="en-US" sz="1000">
                          <a:latin typeface="Times New Roman"/>
                          <a:ea typeface="Times New Roman"/>
                        </a:rPr>
                        <a:t>Execution Time Constraint</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nSpc>
                          <a:spcPct val="115000"/>
                        </a:lnSpc>
                      </a:pPr>
                      <a:endParaRPr lang="tr-TR" sz="1050">
                        <a:latin typeface="Calibri"/>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tr-TR" sz="1050">
                        <a:latin typeface="Calibri"/>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1</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1,11</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1,3</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dirty="0">
                          <a:latin typeface="Times New Roman"/>
                          <a:ea typeface="Times New Roman"/>
                        </a:rPr>
                        <a:t>1,66</a:t>
                      </a:r>
                      <a:endParaRPr lang="tr-TR" sz="1100" dirty="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3">
                <a:tc>
                  <a:txBody>
                    <a:bodyPr/>
                    <a:lstStyle/>
                    <a:p>
                      <a:pPr>
                        <a:lnSpc>
                          <a:spcPct val="115000"/>
                        </a:lnSpc>
                        <a:spcAft>
                          <a:spcPts val="0"/>
                        </a:spcAft>
                      </a:pPr>
                      <a:r>
                        <a:rPr lang="en-US" sz="1000">
                          <a:latin typeface="Times New Roman"/>
                          <a:ea typeface="Times New Roman"/>
                        </a:rPr>
                        <a:t>STOR</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nSpc>
                          <a:spcPct val="115000"/>
                        </a:lnSpc>
                        <a:spcAft>
                          <a:spcPts val="0"/>
                        </a:spcAft>
                      </a:pPr>
                      <a:r>
                        <a:rPr lang="en-US" sz="1000">
                          <a:latin typeface="Times New Roman"/>
                          <a:ea typeface="Times New Roman"/>
                        </a:rPr>
                        <a:t>Main Storage Constraint</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nSpc>
                          <a:spcPct val="115000"/>
                        </a:lnSpc>
                      </a:pPr>
                      <a:endParaRPr lang="tr-TR" sz="1050">
                        <a:latin typeface="Calibri"/>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tr-TR" sz="1050">
                        <a:latin typeface="Calibri"/>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1</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1,06</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1,21</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dirty="0">
                          <a:latin typeface="Times New Roman"/>
                          <a:ea typeface="Times New Roman"/>
                        </a:rPr>
                        <a:t>1,56</a:t>
                      </a:r>
                      <a:endParaRPr lang="tr-TR" sz="1100" dirty="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3">
                <a:tc>
                  <a:txBody>
                    <a:bodyPr/>
                    <a:lstStyle/>
                    <a:p>
                      <a:pPr>
                        <a:lnSpc>
                          <a:spcPct val="115000"/>
                        </a:lnSpc>
                        <a:spcAft>
                          <a:spcPts val="0"/>
                        </a:spcAft>
                      </a:pPr>
                      <a:r>
                        <a:rPr lang="en-US" sz="1000">
                          <a:latin typeface="Times New Roman"/>
                          <a:ea typeface="Times New Roman"/>
                        </a:rPr>
                        <a:t>VIRT</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nSpc>
                          <a:spcPct val="115000"/>
                        </a:lnSpc>
                        <a:spcAft>
                          <a:spcPts val="0"/>
                        </a:spcAft>
                      </a:pPr>
                      <a:r>
                        <a:rPr lang="en-US" sz="1000">
                          <a:latin typeface="Times New Roman"/>
                          <a:ea typeface="Times New Roman"/>
                        </a:rPr>
                        <a:t>Virtual Machine Volatility</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nSpc>
                          <a:spcPct val="115000"/>
                        </a:lnSpc>
                      </a:pPr>
                      <a:endParaRPr lang="tr-TR" sz="1050">
                        <a:latin typeface="Calibri"/>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0,87</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1</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1,15</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1,3</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tr-TR" sz="1050" dirty="0">
                        <a:latin typeface="Calibri"/>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3">
                <a:tc>
                  <a:txBody>
                    <a:bodyPr/>
                    <a:lstStyle/>
                    <a:p>
                      <a:pPr>
                        <a:lnSpc>
                          <a:spcPct val="115000"/>
                        </a:lnSpc>
                        <a:spcAft>
                          <a:spcPts val="0"/>
                        </a:spcAft>
                      </a:pPr>
                      <a:r>
                        <a:rPr lang="en-US" sz="1000">
                          <a:latin typeface="Times New Roman"/>
                          <a:ea typeface="Times New Roman"/>
                        </a:rPr>
                        <a:t>TURN</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nSpc>
                          <a:spcPct val="115000"/>
                        </a:lnSpc>
                        <a:spcAft>
                          <a:spcPts val="0"/>
                        </a:spcAft>
                      </a:pPr>
                      <a:r>
                        <a:rPr lang="en-US" sz="1000">
                          <a:latin typeface="Times New Roman"/>
                          <a:ea typeface="Times New Roman"/>
                        </a:rPr>
                        <a:t>Computer Turnaround Time</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nSpc>
                          <a:spcPct val="115000"/>
                        </a:lnSpc>
                      </a:pPr>
                      <a:endParaRPr lang="tr-TR" sz="1050">
                        <a:latin typeface="Calibri"/>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0,87</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1</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1,05</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1,15</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tr-TR" sz="1050" dirty="0">
                        <a:latin typeface="Calibri"/>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3">
                <a:tc gridSpan="2">
                  <a:txBody>
                    <a:bodyPr/>
                    <a:lstStyle/>
                    <a:p>
                      <a:pPr>
                        <a:lnSpc>
                          <a:spcPct val="115000"/>
                        </a:lnSpc>
                        <a:spcAft>
                          <a:spcPts val="0"/>
                        </a:spcAft>
                      </a:pPr>
                      <a:r>
                        <a:rPr lang="en-US" sz="1000" b="1">
                          <a:latin typeface="Times New Roman"/>
                          <a:ea typeface="Times New Roman"/>
                        </a:rPr>
                        <a:t>Personnel Attributes</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hMerge="1">
                  <a:txBody>
                    <a:bodyPr/>
                    <a:lstStyle/>
                    <a:p>
                      <a:endParaRPr lang="tr-TR"/>
                    </a:p>
                  </a:txBody>
                  <a:tcPr/>
                </a:tc>
                <a:tc gridSpan="6">
                  <a:txBody>
                    <a:bodyPr/>
                    <a:lstStyle/>
                    <a:p>
                      <a:pPr>
                        <a:lnSpc>
                          <a:spcPct val="115000"/>
                        </a:lnSpc>
                      </a:pPr>
                      <a:endParaRPr lang="tr-TR" sz="1050">
                        <a:latin typeface="Calibri"/>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r>
              <a:tr h="228603">
                <a:tc>
                  <a:txBody>
                    <a:bodyPr/>
                    <a:lstStyle/>
                    <a:p>
                      <a:pPr>
                        <a:lnSpc>
                          <a:spcPct val="115000"/>
                        </a:lnSpc>
                        <a:spcAft>
                          <a:spcPts val="0"/>
                        </a:spcAft>
                      </a:pPr>
                      <a:r>
                        <a:rPr lang="en-US" sz="1000">
                          <a:latin typeface="Times New Roman"/>
                          <a:ea typeface="Times New Roman"/>
                        </a:rPr>
                        <a:t>ACAP</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nSpc>
                          <a:spcPct val="115000"/>
                        </a:lnSpc>
                        <a:spcAft>
                          <a:spcPts val="0"/>
                        </a:spcAft>
                      </a:pPr>
                      <a:r>
                        <a:rPr lang="en-US" sz="1000">
                          <a:latin typeface="Times New Roman"/>
                          <a:ea typeface="Times New Roman"/>
                        </a:rPr>
                        <a:t>Analyst Capability</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lnSpc>
                          <a:spcPct val="115000"/>
                        </a:lnSpc>
                        <a:spcAft>
                          <a:spcPts val="0"/>
                        </a:spcAft>
                      </a:pPr>
                      <a:r>
                        <a:rPr lang="en-US" sz="1000">
                          <a:latin typeface="Times New Roman"/>
                          <a:ea typeface="Times New Roman"/>
                        </a:rPr>
                        <a:t>1,46</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1,19</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1</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0,86</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0,71</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tr-TR" sz="1050" dirty="0">
                        <a:latin typeface="Calibri"/>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3">
                <a:tc>
                  <a:txBody>
                    <a:bodyPr/>
                    <a:lstStyle/>
                    <a:p>
                      <a:pPr>
                        <a:lnSpc>
                          <a:spcPct val="115000"/>
                        </a:lnSpc>
                        <a:spcAft>
                          <a:spcPts val="0"/>
                        </a:spcAft>
                      </a:pPr>
                      <a:r>
                        <a:rPr lang="en-US" sz="1000">
                          <a:latin typeface="Times New Roman"/>
                          <a:ea typeface="Times New Roman"/>
                        </a:rPr>
                        <a:t>AEXP</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nSpc>
                          <a:spcPct val="115000"/>
                        </a:lnSpc>
                        <a:spcAft>
                          <a:spcPts val="0"/>
                        </a:spcAft>
                      </a:pPr>
                      <a:r>
                        <a:rPr lang="en-US" sz="1000">
                          <a:latin typeface="Times New Roman"/>
                          <a:ea typeface="Times New Roman"/>
                        </a:rPr>
                        <a:t>Application Experience</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lnSpc>
                          <a:spcPct val="115000"/>
                        </a:lnSpc>
                        <a:spcAft>
                          <a:spcPts val="0"/>
                        </a:spcAft>
                      </a:pPr>
                      <a:r>
                        <a:rPr lang="en-US" sz="1000">
                          <a:latin typeface="Times New Roman"/>
                          <a:ea typeface="Times New Roman"/>
                        </a:rPr>
                        <a:t>1,29</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1,13</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1</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0,91</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0,82</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tr-TR" sz="1050" dirty="0">
                        <a:latin typeface="Calibri"/>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3">
                <a:tc>
                  <a:txBody>
                    <a:bodyPr/>
                    <a:lstStyle/>
                    <a:p>
                      <a:pPr>
                        <a:lnSpc>
                          <a:spcPct val="115000"/>
                        </a:lnSpc>
                        <a:spcAft>
                          <a:spcPts val="0"/>
                        </a:spcAft>
                      </a:pPr>
                      <a:r>
                        <a:rPr lang="en-US" sz="1000">
                          <a:latin typeface="Times New Roman"/>
                          <a:ea typeface="Times New Roman"/>
                        </a:rPr>
                        <a:t>PCAP</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nSpc>
                          <a:spcPct val="115000"/>
                        </a:lnSpc>
                        <a:spcAft>
                          <a:spcPts val="0"/>
                        </a:spcAft>
                      </a:pPr>
                      <a:r>
                        <a:rPr lang="en-US" sz="1000">
                          <a:latin typeface="Times New Roman"/>
                          <a:ea typeface="Times New Roman"/>
                        </a:rPr>
                        <a:t>Programmer Capability</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lnSpc>
                          <a:spcPct val="115000"/>
                        </a:lnSpc>
                        <a:spcAft>
                          <a:spcPts val="0"/>
                        </a:spcAft>
                      </a:pPr>
                      <a:r>
                        <a:rPr lang="en-US" sz="1000">
                          <a:latin typeface="Times New Roman"/>
                          <a:ea typeface="Times New Roman"/>
                        </a:rPr>
                        <a:t>1,42</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1,17</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1</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0,86</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0,7</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tr-TR" sz="1050" dirty="0">
                        <a:latin typeface="Calibri"/>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3">
                <a:tc>
                  <a:txBody>
                    <a:bodyPr/>
                    <a:lstStyle/>
                    <a:p>
                      <a:pPr>
                        <a:lnSpc>
                          <a:spcPct val="115000"/>
                        </a:lnSpc>
                        <a:spcAft>
                          <a:spcPts val="0"/>
                        </a:spcAft>
                      </a:pPr>
                      <a:r>
                        <a:rPr lang="en-US" sz="1000">
                          <a:latin typeface="Times New Roman"/>
                          <a:ea typeface="Times New Roman"/>
                        </a:rPr>
                        <a:t>VEXP</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nSpc>
                          <a:spcPct val="115000"/>
                        </a:lnSpc>
                        <a:spcAft>
                          <a:spcPts val="0"/>
                        </a:spcAft>
                      </a:pPr>
                      <a:r>
                        <a:rPr lang="en-US" sz="1000">
                          <a:latin typeface="Times New Roman"/>
                          <a:ea typeface="Times New Roman"/>
                        </a:rPr>
                        <a:t>Virtual Machine Experience</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lnSpc>
                          <a:spcPct val="115000"/>
                        </a:lnSpc>
                        <a:spcAft>
                          <a:spcPts val="0"/>
                        </a:spcAft>
                      </a:pPr>
                      <a:r>
                        <a:rPr lang="en-US" sz="1000">
                          <a:latin typeface="Times New Roman"/>
                          <a:ea typeface="Times New Roman"/>
                        </a:rPr>
                        <a:t>1,21</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1,1</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1</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0,9</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tr-TR" sz="1050">
                        <a:latin typeface="Calibri"/>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tr-TR" sz="1050" dirty="0">
                        <a:latin typeface="Calibri"/>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1144">
                <a:tc>
                  <a:txBody>
                    <a:bodyPr/>
                    <a:lstStyle/>
                    <a:p>
                      <a:pPr>
                        <a:lnSpc>
                          <a:spcPct val="115000"/>
                        </a:lnSpc>
                        <a:spcAft>
                          <a:spcPts val="0"/>
                        </a:spcAft>
                      </a:pPr>
                      <a:r>
                        <a:rPr lang="en-US" sz="1000">
                          <a:latin typeface="Times New Roman"/>
                          <a:ea typeface="Times New Roman"/>
                        </a:rPr>
                        <a:t>LEXP</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nSpc>
                          <a:spcPct val="115000"/>
                        </a:lnSpc>
                        <a:spcAft>
                          <a:spcPts val="0"/>
                        </a:spcAft>
                      </a:pPr>
                      <a:r>
                        <a:rPr lang="en-US" sz="1000">
                          <a:latin typeface="Times New Roman"/>
                          <a:ea typeface="Times New Roman"/>
                        </a:rPr>
                        <a:t>Programming Language Experience</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lnSpc>
                          <a:spcPct val="115000"/>
                        </a:lnSpc>
                        <a:spcAft>
                          <a:spcPts val="0"/>
                        </a:spcAft>
                      </a:pPr>
                      <a:r>
                        <a:rPr lang="en-US" sz="1000">
                          <a:latin typeface="Times New Roman"/>
                          <a:ea typeface="Times New Roman"/>
                        </a:rPr>
                        <a:t>1,14</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1,07</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1</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0,95</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tr-TR" sz="1050">
                        <a:latin typeface="Calibri"/>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tr-TR" sz="1050" dirty="0">
                        <a:latin typeface="Calibri"/>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3">
                <a:tc gridSpan="2">
                  <a:txBody>
                    <a:bodyPr/>
                    <a:lstStyle/>
                    <a:p>
                      <a:pPr>
                        <a:lnSpc>
                          <a:spcPct val="115000"/>
                        </a:lnSpc>
                        <a:spcAft>
                          <a:spcPts val="0"/>
                        </a:spcAft>
                      </a:pPr>
                      <a:r>
                        <a:rPr lang="en-US" sz="1000" b="1">
                          <a:latin typeface="Times New Roman"/>
                          <a:ea typeface="Times New Roman"/>
                        </a:rPr>
                        <a:t>Project Attributes</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hMerge="1">
                  <a:txBody>
                    <a:bodyPr/>
                    <a:lstStyle/>
                    <a:p>
                      <a:endParaRPr lang="tr-TR"/>
                    </a:p>
                  </a:txBody>
                  <a:tcPr/>
                </a:tc>
                <a:tc gridSpan="6">
                  <a:txBody>
                    <a:bodyPr/>
                    <a:lstStyle/>
                    <a:p>
                      <a:pPr>
                        <a:lnSpc>
                          <a:spcPct val="115000"/>
                        </a:lnSpc>
                      </a:pPr>
                      <a:endParaRPr lang="tr-TR" sz="1050" dirty="0">
                        <a:latin typeface="Calibri"/>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r>
              <a:tr h="228603">
                <a:tc>
                  <a:txBody>
                    <a:bodyPr/>
                    <a:lstStyle/>
                    <a:p>
                      <a:pPr>
                        <a:lnSpc>
                          <a:spcPct val="115000"/>
                        </a:lnSpc>
                        <a:spcAft>
                          <a:spcPts val="0"/>
                        </a:spcAft>
                      </a:pPr>
                      <a:r>
                        <a:rPr lang="en-US" sz="1000">
                          <a:latin typeface="Times New Roman"/>
                          <a:ea typeface="Times New Roman"/>
                        </a:rPr>
                        <a:t>MODP </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nSpc>
                          <a:spcPct val="115000"/>
                        </a:lnSpc>
                        <a:spcAft>
                          <a:spcPts val="0"/>
                        </a:spcAft>
                      </a:pPr>
                      <a:r>
                        <a:rPr lang="en-US" sz="1000">
                          <a:latin typeface="Times New Roman"/>
                          <a:ea typeface="Times New Roman"/>
                        </a:rPr>
                        <a:t>Modern Programming Practices</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lnSpc>
                          <a:spcPct val="115000"/>
                        </a:lnSpc>
                        <a:spcAft>
                          <a:spcPts val="0"/>
                        </a:spcAft>
                      </a:pPr>
                      <a:r>
                        <a:rPr lang="en-US" sz="1000">
                          <a:latin typeface="Times New Roman"/>
                          <a:ea typeface="Times New Roman"/>
                        </a:rPr>
                        <a:t>1,24</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1,1</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1</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0,91</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0,82</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tr-TR" sz="1050" dirty="0">
                        <a:latin typeface="Calibri"/>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3">
                <a:tc>
                  <a:txBody>
                    <a:bodyPr/>
                    <a:lstStyle/>
                    <a:p>
                      <a:pPr>
                        <a:lnSpc>
                          <a:spcPct val="115000"/>
                        </a:lnSpc>
                        <a:spcAft>
                          <a:spcPts val="0"/>
                        </a:spcAft>
                      </a:pPr>
                      <a:r>
                        <a:rPr lang="en-US" sz="1000">
                          <a:latin typeface="Times New Roman"/>
                          <a:ea typeface="Times New Roman"/>
                        </a:rPr>
                        <a:t>TOOL</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nSpc>
                          <a:spcPct val="115000"/>
                        </a:lnSpc>
                        <a:spcAft>
                          <a:spcPts val="0"/>
                        </a:spcAft>
                      </a:pPr>
                      <a:r>
                        <a:rPr lang="en-US" sz="1000">
                          <a:latin typeface="Times New Roman"/>
                          <a:ea typeface="Times New Roman"/>
                        </a:rPr>
                        <a:t>Use of Software Tools</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lnSpc>
                          <a:spcPct val="115000"/>
                        </a:lnSpc>
                        <a:spcAft>
                          <a:spcPts val="0"/>
                        </a:spcAft>
                      </a:pPr>
                      <a:r>
                        <a:rPr lang="en-US" sz="1000">
                          <a:latin typeface="Times New Roman"/>
                          <a:ea typeface="Times New Roman"/>
                        </a:rPr>
                        <a:t>1,24</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1,1</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1</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0,91</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0,83</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tr-TR" sz="1050" dirty="0">
                        <a:latin typeface="Calibri"/>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8603">
                <a:tc>
                  <a:txBody>
                    <a:bodyPr/>
                    <a:lstStyle/>
                    <a:p>
                      <a:pPr>
                        <a:lnSpc>
                          <a:spcPct val="115000"/>
                        </a:lnSpc>
                        <a:spcAft>
                          <a:spcPts val="0"/>
                        </a:spcAft>
                      </a:pPr>
                      <a:r>
                        <a:rPr lang="en-US" sz="1000">
                          <a:latin typeface="Times New Roman"/>
                          <a:ea typeface="Times New Roman"/>
                        </a:rPr>
                        <a:t>SCED</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nSpc>
                          <a:spcPct val="115000"/>
                        </a:lnSpc>
                        <a:spcAft>
                          <a:spcPts val="0"/>
                        </a:spcAft>
                      </a:pPr>
                      <a:r>
                        <a:rPr lang="en-US" sz="1000">
                          <a:latin typeface="Times New Roman"/>
                          <a:ea typeface="Times New Roman"/>
                        </a:rPr>
                        <a:t>Schedule Constraints</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lnSpc>
                          <a:spcPct val="115000"/>
                        </a:lnSpc>
                        <a:spcAft>
                          <a:spcPts val="0"/>
                        </a:spcAft>
                      </a:pPr>
                      <a:r>
                        <a:rPr lang="en-US" sz="1000">
                          <a:latin typeface="Times New Roman"/>
                          <a:ea typeface="Times New Roman"/>
                        </a:rPr>
                        <a:t>1,23</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1,08</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1</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1,04</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000">
                          <a:latin typeface="Times New Roman"/>
                          <a:ea typeface="Times New Roman"/>
                        </a:rPr>
                        <a:t>1,1</a:t>
                      </a:r>
                      <a:endParaRPr lang="tr-TR" sz="1100">
                        <a:latin typeface="Times New Roman"/>
                        <a:ea typeface="Times New Roman"/>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tr-TR" sz="1050" dirty="0">
                        <a:latin typeface="Calibri"/>
                      </a:endParaRPr>
                    </a:p>
                  </a:txBody>
                  <a:tcPr marL="37610" marR="3761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5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Slayt Numarası Yer Tutucusu"/>
          <p:cNvSpPr>
            <a:spLocks noGrp="1"/>
          </p:cNvSpPr>
          <p:nvPr>
            <p:ph type="sldNum" sz="quarter" idx="12"/>
          </p:nvPr>
        </p:nvSpPr>
        <p:spPr/>
        <p:txBody>
          <a:bodyPr>
            <a:normAutofit fontScale="85000" lnSpcReduction="20000"/>
          </a:bodyPr>
          <a:lstStyle/>
          <a:p>
            <a:fld id="{00446594-CA9D-449E-92E2-09AB4A60824C}" type="slidenum">
              <a:rPr lang="el-GR" smtClean="0"/>
              <a:pPr/>
              <a:t>39</a:t>
            </a:fld>
            <a:endParaRPr lang="el-GR" dirty="0"/>
          </a:p>
        </p:txBody>
      </p:sp>
      <p:sp>
        <p:nvSpPr>
          <p:cNvPr id="185346" name="Rectangle 2"/>
          <p:cNvSpPr>
            <a:spLocks noGrp="1" noChangeArrowheads="1"/>
          </p:cNvSpPr>
          <p:nvPr>
            <p:ph type="title"/>
          </p:nvPr>
        </p:nvSpPr>
        <p:spPr/>
        <p:txBody>
          <a:bodyPr>
            <a:normAutofit/>
          </a:bodyPr>
          <a:lstStyle/>
          <a:p>
            <a:r>
              <a:rPr lang="tr-TR" sz="3200" i="1" dirty="0" smtClean="0">
                <a:solidFill>
                  <a:srgbClr val="336600"/>
                </a:solidFill>
                <a:effectLst>
                  <a:outerShdw blurRad="38100" dist="38100" dir="2700000" algn="tl">
                    <a:srgbClr val="000000">
                      <a:alpha val="43137"/>
                    </a:srgbClr>
                  </a:outerShdw>
                </a:effectLst>
              </a:rPr>
              <a:t>COCOMO – Emek Ayarlama Faktörü</a:t>
            </a:r>
            <a:endParaRPr lang="tr-TR" sz="3200" i="1" dirty="0">
              <a:solidFill>
                <a:srgbClr val="336600"/>
              </a:solidFill>
              <a:effectLst>
                <a:outerShdw blurRad="38100" dist="38100" dir="2700000" algn="tl">
                  <a:srgbClr val="000000">
                    <a:alpha val="43137"/>
                  </a:srgbClr>
                </a:outerShdw>
              </a:effectLst>
            </a:endParaRPr>
          </a:p>
        </p:txBody>
      </p:sp>
      <p:sp>
        <p:nvSpPr>
          <p:cNvPr id="185347" name="Rectangle 3"/>
          <p:cNvSpPr>
            <a:spLocks noGrp="1" noChangeArrowheads="1"/>
          </p:cNvSpPr>
          <p:nvPr>
            <p:ph type="body" idx="1"/>
          </p:nvPr>
        </p:nvSpPr>
        <p:spPr>
          <a:xfrm>
            <a:off x="612648" y="1600200"/>
            <a:ext cx="7991800" cy="4495800"/>
          </a:xfrm>
        </p:spPr>
        <p:txBody>
          <a:bodyPr>
            <a:normAutofit/>
          </a:bodyPr>
          <a:lstStyle/>
          <a:p>
            <a:pPr algn="just">
              <a:buSzPct val="100000"/>
              <a:buFont typeface="Arial" pitchFamily="34" charset="0"/>
              <a:buChar char="•"/>
            </a:pPr>
            <a:r>
              <a:rPr lang="tr-TR" sz="2100" i="1" u="sng" dirty="0" smtClean="0">
                <a:solidFill>
                  <a:srgbClr val="336600"/>
                </a:solidFill>
                <a:effectLst>
                  <a:outerShdw blurRad="38100" dist="38100" dir="2700000" algn="tl">
                    <a:srgbClr val="000000">
                      <a:alpha val="43137"/>
                    </a:srgbClr>
                  </a:outerShdw>
                </a:effectLst>
              </a:rPr>
              <a:t>Ürün Özellikleri</a:t>
            </a:r>
            <a:endParaRPr lang="tr-TR" sz="2100" u="sng" dirty="0" smtClean="0"/>
          </a:p>
          <a:p>
            <a:pPr marL="627063" lvl="1" indent="-271463" algn="just">
              <a:buFont typeface="Wingdings 2" pitchFamily="18" charset="2"/>
              <a:buChar char="â"/>
            </a:pPr>
            <a:r>
              <a:rPr lang="tr-TR" sz="2000" dirty="0" smtClean="0"/>
              <a:t>RELY: </a:t>
            </a:r>
            <a:r>
              <a:rPr lang="tr-TR" sz="2000" dirty="0"/>
              <a:t>Yazılımın </a:t>
            </a:r>
            <a:r>
              <a:rPr lang="tr-TR" sz="2000" dirty="0" smtClean="0"/>
              <a:t>güvenirliği.</a:t>
            </a:r>
            <a:endParaRPr lang="tr-TR" sz="2000" dirty="0"/>
          </a:p>
          <a:p>
            <a:pPr marL="627063" lvl="1" indent="-271463" algn="just">
              <a:buFont typeface="Wingdings 2" pitchFamily="18" charset="2"/>
              <a:buChar char="â"/>
            </a:pPr>
            <a:r>
              <a:rPr lang="tr-TR" sz="2000" dirty="0" smtClean="0"/>
              <a:t>DATA: Veritabanının büyüklüğü.</a:t>
            </a:r>
            <a:endParaRPr lang="tr-TR" sz="2000" dirty="0"/>
          </a:p>
          <a:p>
            <a:pPr marL="627063" lvl="1" indent="-271463" algn="just">
              <a:buFont typeface="Wingdings 2" pitchFamily="18" charset="2"/>
              <a:buChar char="â"/>
            </a:pPr>
            <a:r>
              <a:rPr lang="tr-TR" sz="2000" dirty="0" smtClean="0"/>
              <a:t>CPLX: </a:t>
            </a:r>
            <a:r>
              <a:rPr lang="tr-TR" sz="2000" dirty="0"/>
              <a:t>Karmaşıklığı. </a:t>
            </a:r>
            <a:endParaRPr lang="tr-TR" sz="2000" dirty="0" smtClean="0"/>
          </a:p>
          <a:p>
            <a:pPr marL="722313" lvl="1" indent="-366713" algn="just">
              <a:buNone/>
            </a:pPr>
            <a:endParaRPr lang="tr-TR" sz="500" dirty="0" smtClean="0"/>
          </a:p>
          <a:p>
            <a:pPr marL="320040" lvl="1" indent="-320040" algn="just">
              <a:spcBef>
                <a:spcPts val="700"/>
              </a:spcBef>
              <a:buClr>
                <a:schemeClr val="accent2"/>
              </a:buClr>
              <a:buSzPct val="100000"/>
              <a:buFont typeface="Arial" pitchFamily="34" charset="0"/>
              <a:buChar char="•"/>
            </a:pPr>
            <a:r>
              <a:rPr lang="tr-TR" sz="2100" i="1" u="sng" dirty="0" smtClean="0">
                <a:solidFill>
                  <a:srgbClr val="336600"/>
                </a:solidFill>
                <a:effectLst>
                  <a:outerShdw blurRad="38100" dist="38100" dir="2700000" algn="tl">
                    <a:srgbClr val="000000">
                      <a:alpha val="43137"/>
                    </a:srgbClr>
                  </a:outerShdw>
                </a:effectLst>
              </a:rPr>
              <a:t>Bilgisayar Özellikleri</a:t>
            </a:r>
          </a:p>
          <a:p>
            <a:pPr marL="627063" lvl="1" indent="-271463" algn="just">
              <a:buFont typeface="Wingdings 2" pitchFamily="18" charset="2"/>
              <a:buChar char="â"/>
            </a:pPr>
            <a:r>
              <a:rPr lang="tr-TR" sz="2000" dirty="0" smtClean="0"/>
              <a:t>TIME: İşletim zamanı kısıtı.</a:t>
            </a:r>
          </a:p>
          <a:p>
            <a:pPr marL="627063" lvl="1" indent="-271463" algn="just">
              <a:buFont typeface="Wingdings 2" pitchFamily="18" charset="2"/>
              <a:buChar char="â"/>
            </a:pPr>
            <a:r>
              <a:rPr lang="tr-TR" sz="2000" dirty="0" smtClean="0"/>
              <a:t>STOR: Ana bellek kısıtı</a:t>
            </a:r>
          </a:p>
          <a:p>
            <a:pPr marL="627063" lvl="1" indent="-271463" algn="just">
              <a:buFont typeface="Wingdings 2" pitchFamily="18" charset="2"/>
              <a:buChar char="â"/>
            </a:pPr>
            <a:r>
              <a:rPr lang="tr-TR" sz="2000" dirty="0" smtClean="0"/>
              <a:t>VIRT: Bilgisayar platform değişim olasılığı. Örn; bellek ve disk kapasitesi artırımı, CPU </a:t>
            </a:r>
            <a:r>
              <a:rPr lang="en-US" sz="2000" dirty="0" smtClean="0"/>
              <a:t>upgrade</a:t>
            </a:r>
            <a:r>
              <a:rPr lang="tr-TR" sz="2000" dirty="0" smtClean="0"/>
              <a:t>…</a:t>
            </a:r>
            <a:endParaRPr lang="en-US" sz="2000" dirty="0" smtClean="0"/>
          </a:p>
          <a:p>
            <a:pPr marL="627063" lvl="1" indent="-271463" algn="just">
              <a:buFont typeface="Wingdings 2" pitchFamily="18" charset="2"/>
              <a:buChar char="â"/>
            </a:pPr>
            <a:r>
              <a:rPr lang="tr-TR" sz="2000" dirty="0" smtClean="0"/>
              <a:t>TURN: Bilgisayar iş geri dönüş zamanı. Örn; hata düzeltme süresi.</a:t>
            </a:r>
          </a:p>
          <a:p>
            <a:pPr marL="320040" lvl="1" indent="-320040" algn="just">
              <a:spcBef>
                <a:spcPts val="700"/>
              </a:spcBef>
              <a:buClr>
                <a:schemeClr val="accent2"/>
              </a:buClr>
              <a:buSzPct val="100000"/>
              <a:buNone/>
            </a:pPr>
            <a:endParaRPr lang="tr-TR" sz="2100" i="1" u="sng" dirty="0" smtClean="0">
              <a:solidFill>
                <a:srgbClr val="336600"/>
              </a:solidFill>
              <a:effectLst>
                <a:outerShdw blurRad="38100" dist="38100" dir="2700000" algn="tl">
                  <a:srgbClr val="000000">
                    <a:alpha val="43137"/>
                  </a:srgbClr>
                </a:outerShdw>
              </a:effectLst>
            </a:endParaRPr>
          </a:p>
          <a:p>
            <a:pPr marL="320040" lvl="1" indent="-320040" algn="just">
              <a:spcBef>
                <a:spcPts val="700"/>
              </a:spcBef>
              <a:buClr>
                <a:schemeClr val="accent2"/>
              </a:buClr>
              <a:buSzPct val="100000"/>
              <a:buNone/>
            </a:pPr>
            <a:endParaRPr lang="tr-TR" sz="2100" i="1" u="sng" dirty="0" smtClean="0">
              <a:solidFill>
                <a:srgbClr val="336600"/>
              </a:solidFill>
              <a:effectLst>
                <a:outerShdw blurRad="38100" dist="38100" dir="2700000" algn="tl">
                  <a:srgbClr val="000000">
                    <a:alpha val="43137"/>
                  </a:srgbClr>
                </a:outerShdw>
              </a:effectLst>
            </a:endParaRPr>
          </a:p>
        </p:txBody>
      </p:sp>
      <p:sp>
        <p:nvSpPr>
          <p:cNvPr id="5" name="4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4000" dirty="0" smtClean="0">
                <a:latin typeface="Times New Roman" pitchFamily="18" charset="0"/>
                <a:cs typeface="Times New Roman" pitchFamily="18" charset="0"/>
              </a:rPr>
              <a:t>Giriş</a:t>
            </a:r>
            <a:endParaRPr lang="tr-TR" sz="4000" dirty="0">
              <a:latin typeface="Times New Roman" pitchFamily="18" charset="0"/>
              <a:cs typeface="Times New Roman" pitchFamily="18" charset="0"/>
            </a:endParaRPr>
          </a:p>
        </p:txBody>
      </p:sp>
      <p:sp>
        <p:nvSpPr>
          <p:cNvPr id="3" name="2 Altbilgi Yer Tutucusu"/>
          <p:cNvSpPr>
            <a:spLocks noGrp="1"/>
          </p:cNvSpPr>
          <p:nvPr>
            <p:ph type="ftr" sz="quarter" idx="11"/>
          </p:nvPr>
        </p:nvSpPr>
        <p:spPr/>
        <p:txBody>
          <a:bodyPr/>
          <a:lstStyle/>
          <a:p>
            <a:r>
              <a:rPr lang="tr-TR" smtClean="0"/>
              <a:t>YZM 403 - Yazılım Proje Yönetimi</a:t>
            </a:r>
            <a:endParaRPr lang="tr-TR"/>
          </a:p>
        </p:txBody>
      </p:sp>
      <p:sp>
        <p:nvSpPr>
          <p:cNvPr id="5" name="4 İçerik Yer Tutucusu"/>
          <p:cNvSpPr>
            <a:spLocks noGrp="1"/>
          </p:cNvSpPr>
          <p:nvPr>
            <p:ph sz="quarter" idx="1"/>
          </p:nvPr>
        </p:nvSpPr>
        <p:spPr>
          <a:xfrm>
            <a:off x="612648" y="1600200"/>
            <a:ext cx="7888442" cy="4495800"/>
          </a:xfrm>
        </p:spPr>
        <p:txBody>
          <a:bodyPr>
            <a:normAutofit/>
          </a:bodyPr>
          <a:lstStyle/>
          <a:p>
            <a:pPr algn="just">
              <a:buSzPct val="100000"/>
              <a:buFont typeface="Arial" pitchFamily="34" charset="0"/>
              <a:buChar char="•"/>
            </a:pPr>
            <a:r>
              <a:rPr lang="tr-TR" sz="2100" dirty="0" smtClean="0">
                <a:latin typeface="Times New Roman" pitchFamily="18" charset="0"/>
                <a:cs typeface="Times New Roman" pitchFamily="18" charset="0"/>
              </a:rPr>
              <a:t>Yazılım geliştirme sürecinin başında, büyüklük, emek ve maliyet kestirimleri geliştiricilerin ve yöneticilerin karşılaştığı en önemli problemlerdir. </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r>
              <a:rPr lang="tr-TR" sz="2100" dirty="0" smtClean="0">
                <a:latin typeface="Times New Roman" pitchFamily="18" charset="0"/>
                <a:cs typeface="Times New Roman" pitchFamily="18" charset="0"/>
              </a:rPr>
              <a:t>Yazılım proje yönetiminde çok önemli olan ölçme ve bu kavram çerçevesinde yapılanan kestirim yöntemleri aracılığı ile zaman ve işgücü gibi planlamaların yapılabilme gereği açıktır. </a:t>
            </a:r>
          </a:p>
          <a:p>
            <a:pPr algn="just">
              <a:buSzPct val="100000"/>
              <a:buNone/>
            </a:pPr>
            <a:endParaRPr lang="tr-TR" sz="1900" dirty="0" smtClean="0">
              <a:latin typeface="Times New Roman" pitchFamily="18" charset="0"/>
              <a:cs typeface="Times New Roman" pitchFamily="18" charset="0"/>
            </a:endParaRPr>
          </a:p>
          <a:p>
            <a:pPr lvl="1" algn="just">
              <a:buSzPct val="100000"/>
              <a:buNone/>
            </a:pPr>
            <a:endParaRPr lang="tr-TR" sz="500" dirty="0" smtClean="0">
              <a:latin typeface="Times New Roman" pitchFamily="18" charset="0"/>
              <a:cs typeface="Times New Roman" pitchFamily="18" charset="0"/>
            </a:endParaRPr>
          </a:p>
          <a:p>
            <a:pPr algn="just">
              <a:buSzPct val="100000"/>
              <a:buNone/>
            </a:pPr>
            <a:endParaRPr lang="tr-TR" sz="500" dirty="0" smtClean="0">
              <a:latin typeface="Times New Roman" pitchFamily="18" charset="0"/>
              <a:cs typeface="Times New Roman" pitchFamily="18" charset="0"/>
            </a:endParaRPr>
          </a:p>
          <a:p>
            <a:pPr algn="just">
              <a:buSzPct val="100000"/>
              <a:buFont typeface="Arial" pitchFamily="34" charset="0"/>
              <a:buChar char="•"/>
            </a:pPr>
            <a:endParaRPr lang="tr-TR" sz="2100" dirty="0" smtClean="0">
              <a:latin typeface="Times New Roman" pitchFamily="18" charset="0"/>
              <a:cs typeface="Times New Roman" pitchFamily="18" charset="0"/>
            </a:endParaRPr>
          </a:p>
          <a:p>
            <a:pPr algn="just">
              <a:buSzPct val="100000"/>
              <a:buFont typeface="Arial" pitchFamily="34" charset="0"/>
              <a:buChar char="•"/>
            </a:pPr>
            <a:endParaRPr lang="tr-TR" sz="2100" dirty="0" smtClean="0">
              <a:latin typeface="Times New Roman" pitchFamily="18" charset="0"/>
              <a:cs typeface="Times New Roman" pitchFamily="18" charset="0"/>
            </a:endParaRPr>
          </a:p>
          <a:p>
            <a:pPr algn="just">
              <a:buSzPct val="100000"/>
              <a:buFont typeface="Arial" pitchFamily="34" charset="0"/>
              <a:buChar char="•"/>
            </a:pPr>
            <a:endParaRPr lang="tr-TR" sz="2100" dirty="0" smtClean="0">
              <a:latin typeface="Times New Roman" pitchFamily="18" charset="0"/>
              <a:cs typeface="Times New Roman" pitchFamily="18" charset="0"/>
            </a:endParaRPr>
          </a:p>
          <a:p>
            <a:pPr algn="just">
              <a:buSzPct val="100000"/>
              <a:buNone/>
            </a:pPr>
            <a:endParaRPr lang="tr-TR" sz="2100" dirty="0" smtClean="0">
              <a:latin typeface="Times New Roman" pitchFamily="18" charset="0"/>
              <a:cs typeface="Times New Roman" pitchFamily="18" charset="0"/>
            </a:endParaRPr>
          </a:p>
          <a:p>
            <a:pPr algn="just">
              <a:buSzPct val="100000"/>
              <a:buNone/>
            </a:pPr>
            <a:endParaRPr lang="tr-TR" sz="1000" dirty="0" smtClean="0">
              <a:latin typeface="Times New Roman" pitchFamily="18" charset="0"/>
              <a:cs typeface="Times New Roman" pitchFamily="18" charset="0"/>
            </a:endParaRPr>
          </a:p>
          <a:p>
            <a:pPr algn="just">
              <a:buSzPct val="100000"/>
              <a:buFont typeface="Arial" pitchFamily="34" charset="0"/>
              <a:buChar char="•"/>
            </a:pPr>
            <a:endParaRPr lang="tr-TR" sz="2100" dirty="0" smtClean="0">
              <a:latin typeface="Times New Roman" pitchFamily="18" charset="0"/>
              <a:cs typeface="Times New Roman" pitchFamily="18" charset="0"/>
            </a:endParaRPr>
          </a:p>
        </p:txBody>
      </p:sp>
      <p:sp>
        <p:nvSpPr>
          <p:cNvPr id="6" name="5 Slayt Numarası Yer Tutucusu"/>
          <p:cNvSpPr>
            <a:spLocks noGrp="1"/>
          </p:cNvSpPr>
          <p:nvPr>
            <p:ph type="sldNum" sz="quarter" idx="12"/>
          </p:nvPr>
        </p:nvSpPr>
        <p:spPr/>
        <p:txBody>
          <a:bodyPr>
            <a:normAutofit fontScale="85000" lnSpcReduction="20000"/>
          </a:bodyPr>
          <a:lstStyle/>
          <a:p>
            <a:fld id="{389D34F3-C30E-42B3-B3FB-7DE9F1DA43CC}" type="slidenum">
              <a:rPr lang="tr-TR" smtClean="0"/>
              <a:pPr/>
              <a:t>4</a:t>
            </a:fld>
            <a:endParaRPr lang="tr-T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Slayt Numarası Yer Tutucusu"/>
          <p:cNvSpPr>
            <a:spLocks noGrp="1"/>
          </p:cNvSpPr>
          <p:nvPr>
            <p:ph type="sldNum" sz="quarter" idx="12"/>
          </p:nvPr>
        </p:nvSpPr>
        <p:spPr/>
        <p:txBody>
          <a:bodyPr>
            <a:normAutofit fontScale="85000" lnSpcReduction="20000"/>
          </a:bodyPr>
          <a:lstStyle/>
          <a:p>
            <a:fld id="{00446594-CA9D-449E-92E2-09AB4A60824C}" type="slidenum">
              <a:rPr lang="el-GR" smtClean="0"/>
              <a:pPr/>
              <a:t>40</a:t>
            </a:fld>
            <a:endParaRPr lang="el-GR" dirty="0"/>
          </a:p>
        </p:txBody>
      </p:sp>
      <p:sp>
        <p:nvSpPr>
          <p:cNvPr id="185346" name="Rectangle 2"/>
          <p:cNvSpPr>
            <a:spLocks noGrp="1" noChangeArrowheads="1"/>
          </p:cNvSpPr>
          <p:nvPr>
            <p:ph type="title"/>
          </p:nvPr>
        </p:nvSpPr>
        <p:spPr/>
        <p:txBody>
          <a:bodyPr>
            <a:normAutofit/>
          </a:bodyPr>
          <a:lstStyle/>
          <a:p>
            <a:r>
              <a:rPr lang="tr-TR" sz="3200" i="1" dirty="0" smtClean="0">
                <a:solidFill>
                  <a:srgbClr val="336600"/>
                </a:solidFill>
                <a:effectLst>
                  <a:outerShdw blurRad="38100" dist="38100" dir="2700000" algn="tl">
                    <a:srgbClr val="000000">
                      <a:alpha val="43137"/>
                    </a:srgbClr>
                  </a:outerShdw>
                </a:effectLst>
              </a:rPr>
              <a:t>COCOMO – Emek Ayarlama Faktörü  </a:t>
            </a:r>
            <a:r>
              <a:rPr lang="tr-TR" sz="2000" i="1" dirty="0" smtClean="0">
                <a:solidFill>
                  <a:srgbClr val="336600"/>
                </a:solidFill>
                <a:effectLst>
                  <a:outerShdw blurRad="38100" dist="38100" dir="2700000" algn="tl">
                    <a:srgbClr val="000000">
                      <a:alpha val="43137"/>
                    </a:srgbClr>
                  </a:outerShdw>
                </a:effectLst>
              </a:rPr>
              <a:t>(devam…)</a:t>
            </a:r>
            <a:endParaRPr lang="tr-TR" sz="3200" i="1" dirty="0">
              <a:solidFill>
                <a:srgbClr val="336600"/>
              </a:solidFill>
              <a:effectLst>
                <a:outerShdw blurRad="38100" dist="38100" dir="2700000" algn="tl">
                  <a:srgbClr val="000000">
                    <a:alpha val="43137"/>
                  </a:srgbClr>
                </a:outerShdw>
              </a:effectLst>
            </a:endParaRPr>
          </a:p>
        </p:txBody>
      </p:sp>
      <p:sp>
        <p:nvSpPr>
          <p:cNvPr id="185347" name="Rectangle 3"/>
          <p:cNvSpPr>
            <a:spLocks noGrp="1" noChangeArrowheads="1"/>
          </p:cNvSpPr>
          <p:nvPr>
            <p:ph type="body" idx="1"/>
          </p:nvPr>
        </p:nvSpPr>
        <p:spPr>
          <a:xfrm>
            <a:off x="612648" y="1600200"/>
            <a:ext cx="7991800" cy="4925144"/>
          </a:xfrm>
        </p:spPr>
        <p:txBody>
          <a:bodyPr>
            <a:normAutofit fontScale="92500" lnSpcReduction="20000"/>
          </a:bodyPr>
          <a:lstStyle/>
          <a:p>
            <a:pPr>
              <a:buSzPct val="100000"/>
              <a:buFont typeface="Arial" pitchFamily="34" charset="0"/>
              <a:buChar char="•"/>
            </a:pPr>
            <a:r>
              <a:rPr lang="tr-TR" sz="2300" i="1" u="sng" dirty="0" smtClean="0">
                <a:solidFill>
                  <a:srgbClr val="336600"/>
                </a:solidFill>
                <a:effectLst>
                  <a:outerShdw blurRad="38100" dist="38100" dir="2700000" algn="tl">
                    <a:srgbClr val="000000">
                      <a:alpha val="43137"/>
                    </a:srgbClr>
                  </a:outerShdw>
                </a:effectLst>
              </a:rPr>
              <a:t>Personel Özellikleri</a:t>
            </a:r>
            <a:endParaRPr lang="tr-TR" sz="2300" u="sng" dirty="0" smtClean="0"/>
          </a:p>
          <a:p>
            <a:pPr marL="627063" lvl="1" indent="-271463" algn="just">
              <a:lnSpc>
                <a:spcPct val="110000"/>
              </a:lnSpc>
              <a:buFont typeface="Wingdings 2" pitchFamily="18" charset="2"/>
              <a:buChar char="â"/>
            </a:pPr>
            <a:r>
              <a:rPr lang="tr-TR" sz="2200" dirty="0" smtClean="0"/>
              <a:t>ACAP: Analist yeteneği. Deneyim, birlikte çalışabilirlik.</a:t>
            </a:r>
            <a:endParaRPr lang="tr-TR" sz="2200" dirty="0"/>
          </a:p>
          <a:p>
            <a:pPr marL="627063" lvl="1" indent="-271463" algn="just">
              <a:lnSpc>
                <a:spcPct val="110000"/>
              </a:lnSpc>
              <a:buFont typeface="Wingdings 2" pitchFamily="18" charset="2"/>
              <a:buChar char="â"/>
            </a:pPr>
            <a:r>
              <a:rPr lang="tr-TR" sz="2200" dirty="0" smtClean="0"/>
              <a:t>AEXP: Uygulama deneyimi. Proje ekibinin ortalama tecrübesi.</a:t>
            </a:r>
          </a:p>
          <a:p>
            <a:pPr marL="627063" lvl="1" indent="-271463" algn="just">
              <a:lnSpc>
                <a:spcPct val="110000"/>
              </a:lnSpc>
              <a:buFont typeface="Wingdings 2" pitchFamily="18" charset="2"/>
              <a:buChar char="â"/>
            </a:pPr>
            <a:r>
              <a:rPr lang="tr-TR" sz="2200" dirty="0" smtClean="0"/>
              <a:t>PCAP: Programcı yeteneği. </a:t>
            </a:r>
          </a:p>
          <a:p>
            <a:pPr marL="627063" lvl="1" indent="-271463" algn="just">
              <a:lnSpc>
                <a:spcPct val="110000"/>
              </a:lnSpc>
              <a:buFont typeface="Wingdings 2" pitchFamily="18" charset="2"/>
              <a:buChar char="â"/>
            </a:pPr>
            <a:r>
              <a:rPr lang="tr-TR" sz="2200" dirty="0" smtClean="0"/>
              <a:t>VEXP: Bilgisayar platformu deneyimi. Proje ekibinin geliştirilecek platformu tanıma oranı.</a:t>
            </a:r>
          </a:p>
          <a:p>
            <a:pPr marL="627063" lvl="1" indent="-271463" algn="just">
              <a:lnSpc>
                <a:spcPct val="110000"/>
              </a:lnSpc>
              <a:buFont typeface="Wingdings 2" pitchFamily="18" charset="2"/>
              <a:buChar char="â"/>
            </a:pPr>
            <a:r>
              <a:rPr lang="tr-TR" sz="2200" dirty="0" smtClean="0"/>
              <a:t>LEXP: Programlama dili deneyimi.</a:t>
            </a:r>
          </a:p>
          <a:p>
            <a:pPr marL="722313" lvl="1" indent="-366713">
              <a:buNone/>
            </a:pPr>
            <a:endParaRPr lang="tr-TR" sz="500" dirty="0" smtClean="0"/>
          </a:p>
          <a:p>
            <a:pPr marL="320040" lvl="1" indent="-320040">
              <a:spcBef>
                <a:spcPts val="700"/>
              </a:spcBef>
              <a:buClr>
                <a:schemeClr val="accent2"/>
              </a:buClr>
              <a:buSzPct val="100000"/>
              <a:buFont typeface="Arial" pitchFamily="34" charset="0"/>
              <a:buChar char="•"/>
            </a:pPr>
            <a:r>
              <a:rPr lang="tr-TR" sz="2300" i="1" u="sng" dirty="0" smtClean="0">
                <a:solidFill>
                  <a:srgbClr val="336600"/>
                </a:solidFill>
                <a:effectLst>
                  <a:outerShdw blurRad="38100" dist="38100" dir="2700000" algn="tl">
                    <a:srgbClr val="000000">
                      <a:alpha val="43137"/>
                    </a:srgbClr>
                  </a:outerShdw>
                </a:effectLst>
              </a:rPr>
              <a:t>Proje Özellikleri</a:t>
            </a:r>
          </a:p>
          <a:p>
            <a:pPr marL="627063" lvl="1" indent="-271463" algn="just">
              <a:lnSpc>
                <a:spcPct val="120000"/>
              </a:lnSpc>
              <a:buFont typeface="Wingdings 2" pitchFamily="18" charset="2"/>
              <a:buChar char="â"/>
            </a:pPr>
            <a:r>
              <a:rPr lang="tr-TR" sz="2200" dirty="0" smtClean="0"/>
              <a:t>MODP: Modern programlama teknikleri. Örn; Yapısal programlama, görsel programlama, yeniden kullanılabilirlik.</a:t>
            </a:r>
          </a:p>
          <a:p>
            <a:pPr marL="627063" lvl="1" indent="-271463" algn="just">
              <a:lnSpc>
                <a:spcPct val="120000"/>
              </a:lnSpc>
              <a:buFont typeface="Wingdings 2" pitchFamily="18" charset="2"/>
              <a:buChar char="â"/>
            </a:pPr>
            <a:r>
              <a:rPr lang="tr-TR" sz="2200" dirty="0" smtClean="0"/>
              <a:t>TOOL: Yazılım geliştirme araçları kullanımı. Örn; CASE araçları, metin düzenleyiciler, ortam yönetim araçları</a:t>
            </a:r>
          </a:p>
          <a:p>
            <a:pPr marL="627063" lvl="1" indent="-271463" algn="just">
              <a:lnSpc>
                <a:spcPct val="120000"/>
              </a:lnSpc>
              <a:buFont typeface="Wingdings 2" pitchFamily="18" charset="2"/>
              <a:buChar char="â"/>
            </a:pPr>
            <a:r>
              <a:rPr lang="tr-TR" sz="2200" dirty="0" smtClean="0"/>
              <a:t>SCED: Zaman kısıtı.</a:t>
            </a:r>
          </a:p>
          <a:p>
            <a:pPr marL="320040" lvl="1" indent="-320040">
              <a:spcBef>
                <a:spcPts val="700"/>
              </a:spcBef>
              <a:buClr>
                <a:schemeClr val="accent2"/>
              </a:buClr>
              <a:buSzPct val="100000"/>
              <a:buNone/>
            </a:pPr>
            <a:endParaRPr lang="tr-TR" sz="2100" i="1" u="sng" dirty="0" smtClean="0">
              <a:solidFill>
                <a:srgbClr val="336600"/>
              </a:solidFill>
              <a:effectLst>
                <a:outerShdw blurRad="38100" dist="38100" dir="2700000" algn="tl">
                  <a:srgbClr val="000000">
                    <a:alpha val="43137"/>
                  </a:srgbClr>
                </a:outerShdw>
              </a:effectLst>
            </a:endParaRPr>
          </a:p>
          <a:p>
            <a:pPr marL="320040" lvl="1" indent="-320040">
              <a:spcBef>
                <a:spcPts val="700"/>
              </a:spcBef>
              <a:buClr>
                <a:schemeClr val="accent2"/>
              </a:buClr>
              <a:buSzPct val="100000"/>
              <a:buNone/>
            </a:pPr>
            <a:endParaRPr lang="tr-TR" sz="2100" i="1" u="sng" dirty="0" smtClean="0">
              <a:solidFill>
                <a:srgbClr val="336600"/>
              </a:solidFill>
              <a:effectLst>
                <a:outerShdw blurRad="38100" dist="38100" dir="2700000" algn="tl">
                  <a:srgbClr val="000000">
                    <a:alpha val="43137"/>
                  </a:srgbClr>
                </a:outerShdw>
              </a:effectLst>
            </a:endParaRPr>
          </a:p>
        </p:txBody>
      </p:sp>
      <p:sp>
        <p:nvSpPr>
          <p:cNvPr id="5" name="4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12775" y="228600"/>
            <a:ext cx="8153400" cy="990600"/>
          </a:xfrm>
        </p:spPr>
        <p:txBody>
          <a:bodyPr>
            <a:noAutofit/>
          </a:bodyPr>
          <a:lstStyle/>
          <a:p>
            <a:pPr>
              <a:defRPr/>
            </a:pPr>
            <a:r>
              <a:rPr lang="tr-TR" sz="320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Örnek: Laboratuar Sistemi için </a:t>
            </a:r>
            <a:br>
              <a:rPr lang="tr-TR" sz="320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br>
            <a:r>
              <a:rPr lang="tr-TR" sz="320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COCOMO ile Emek Kestirimi</a:t>
            </a:r>
            <a:endParaRPr lang="tr-TR" sz="3200" i="1" dirty="0">
              <a:solidFill>
                <a:srgbClr val="C00000"/>
              </a:solidFill>
              <a:effectLst>
                <a:outerShdw blurRad="38100" dist="38100" dir="2700000" algn="tl">
                  <a:srgbClr val="000000">
                    <a:alpha val="43137"/>
                  </a:srgbClr>
                </a:outerShdw>
              </a:effectLst>
            </a:endParaRPr>
          </a:p>
        </p:txBody>
      </p:sp>
      <p:sp>
        <p:nvSpPr>
          <p:cNvPr id="4" name="3 Slayt Numarası Yer Tutucusu"/>
          <p:cNvSpPr>
            <a:spLocks noGrp="1"/>
          </p:cNvSpPr>
          <p:nvPr>
            <p:ph type="sldNum" sz="quarter" idx="12"/>
          </p:nvPr>
        </p:nvSpPr>
        <p:spPr/>
        <p:txBody>
          <a:bodyPr>
            <a:normAutofit fontScale="85000" lnSpcReduction="20000"/>
          </a:bodyPr>
          <a:lstStyle/>
          <a:p>
            <a:pPr>
              <a:defRPr/>
            </a:pPr>
            <a:fld id="{1141E7EA-3BA0-437D-A0A4-5D71E928DE49}" type="slidenum">
              <a:rPr lang="tr-TR" smtClean="0"/>
              <a:pPr>
                <a:defRPr/>
              </a:pPr>
              <a:t>41</a:t>
            </a:fld>
            <a:endParaRPr lang="tr-TR"/>
          </a:p>
        </p:txBody>
      </p:sp>
      <p:graphicFrame>
        <p:nvGraphicFramePr>
          <p:cNvPr id="7" name="6 Tablo"/>
          <p:cNvGraphicFramePr>
            <a:graphicFrameLocks noGrp="1"/>
          </p:cNvGraphicFramePr>
          <p:nvPr/>
        </p:nvGraphicFramePr>
        <p:xfrm>
          <a:off x="585120" y="1571612"/>
          <a:ext cx="7987409" cy="5072102"/>
        </p:xfrm>
        <a:graphic>
          <a:graphicData uri="http://schemas.openxmlformats.org/drawingml/2006/table">
            <a:tbl>
              <a:tblPr/>
              <a:tblGrid>
                <a:gridCol w="683986"/>
                <a:gridCol w="2383726"/>
                <a:gridCol w="683986"/>
                <a:gridCol w="678683"/>
                <a:gridCol w="678683"/>
                <a:gridCol w="758217"/>
                <a:gridCol w="792303"/>
                <a:gridCol w="792303"/>
                <a:gridCol w="535522"/>
              </a:tblGrid>
              <a:tr h="211837">
                <a:tc rowSpan="2" gridSpan="2">
                  <a:txBody>
                    <a:bodyPr/>
                    <a:lstStyle/>
                    <a:p>
                      <a:pPr>
                        <a:lnSpc>
                          <a:spcPct val="115000"/>
                        </a:lnSpc>
                        <a:spcAft>
                          <a:spcPts val="0"/>
                        </a:spcAft>
                      </a:pPr>
                      <a:r>
                        <a:rPr lang="en-US" sz="1100" b="1" dirty="0">
                          <a:latin typeface="Times New Roman"/>
                          <a:ea typeface="Times New Roman"/>
                        </a:rPr>
                        <a:t>Cost Drivers</a:t>
                      </a:r>
                      <a:endParaRPr lang="tr-TR" sz="1400" dirty="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rowSpan="2" hMerge="1">
                  <a:txBody>
                    <a:bodyPr/>
                    <a:lstStyle/>
                    <a:p>
                      <a:endParaRPr lang="tr-TR"/>
                    </a:p>
                  </a:txBody>
                  <a:tcPr/>
                </a:tc>
                <a:tc gridSpan="6">
                  <a:txBody>
                    <a:bodyPr/>
                    <a:lstStyle/>
                    <a:p>
                      <a:pPr algn="ctr">
                        <a:lnSpc>
                          <a:spcPct val="115000"/>
                        </a:lnSpc>
                        <a:spcAft>
                          <a:spcPts val="0"/>
                        </a:spcAft>
                      </a:pPr>
                      <a:r>
                        <a:rPr lang="en-US" sz="1050" b="1" dirty="0">
                          <a:latin typeface="Times New Roman"/>
                          <a:ea typeface="Times New Roman"/>
                        </a:rPr>
                        <a:t>Ratings</a:t>
                      </a:r>
                      <a:endParaRPr lang="tr-TR" sz="1200" dirty="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ctr">
                        <a:lnSpc>
                          <a:spcPct val="115000"/>
                        </a:lnSpc>
                        <a:spcAft>
                          <a:spcPts val="0"/>
                        </a:spcAft>
                      </a:pPr>
                      <a:r>
                        <a:rPr lang="tr-TR" sz="1050" b="1" dirty="0">
                          <a:latin typeface="Times New Roman"/>
                          <a:ea typeface="Times New Roman"/>
                        </a:rPr>
                        <a:t>Proje</a:t>
                      </a:r>
                      <a:endParaRPr lang="tr-TR" sz="1200" dirty="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9CCFF"/>
                    </a:solidFill>
                  </a:tcPr>
                </a:tc>
              </a:tr>
              <a:tr h="211837">
                <a:tc gridSpan="2" vMerge="1">
                  <a:txBody>
                    <a:bodyPr/>
                    <a:lstStyle/>
                    <a:p>
                      <a:endParaRPr lang="tr-TR"/>
                    </a:p>
                  </a:txBody>
                  <a:tcPr/>
                </a:tc>
                <a:tc hMerge="1" vMerge="1">
                  <a:txBody>
                    <a:bodyPr/>
                    <a:lstStyle/>
                    <a:p>
                      <a:endParaRPr lang="tr-TR"/>
                    </a:p>
                  </a:txBody>
                  <a:tcPr/>
                </a:tc>
                <a:tc>
                  <a:txBody>
                    <a:bodyPr/>
                    <a:lstStyle/>
                    <a:p>
                      <a:pPr algn="ctr">
                        <a:lnSpc>
                          <a:spcPct val="115000"/>
                        </a:lnSpc>
                        <a:spcAft>
                          <a:spcPts val="0"/>
                        </a:spcAft>
                      </a:pPr>
                      <a:r>
                        <a:rPr lang="en-US" sz="1100" dirty="0">
                          <a:latin typeface="Times New Roman"/>
                          <a:ea typeface="Times New Roman"/>
                        </a:rPr>
                        <a:t>low</a:t>
                      </a:r>
                      <a:endParaRPr lang="tr-TR" sz="1400" dirty="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lnSpc>
                          <a:spcPct val="115000"/>
                        </a:lnSpc>
                        <a:spcAft>
                          <a:spcPts val="0"/>
                        </a:spcAft>
                      </a:pPr>
                      <a:r>
                        <a:rPr lang="en-US" sz="1100">
                          <a:latin typeface="Times New Roman"/>
                          <a:ea typeface="Times New Roman"/>
                        </a:rPr>
                        <a:t>very low</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lnSpc>
                          <a:spcPct val="115000"/>
                        </a:lnSpc>
                        <a:spcAft>
                          <a:spcPts val="0"/>
                        </a:spcAft>
                      </a:pPr>
                      <a:r>
                        <a:rPr lang="en-US" sz="1100">
                          <a:latin typeface="Times New Roman"/>
                          <a:ea typeface="Times New Roman"/>
                        </a:rPr>
                        <a:t>nominal</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lnSpc>
                          <a:spcPct val="115000"/>
                        </a:lnSpc>
                        <a:spcAft>
                          <a:spcPts val="0"/>
                        </a:spcAft>
                      </a:pPr>
                      <a:r>
                        <a:rPr lang="en-US" sz="1100" dirty="0">
                          <a:latin typeface="Times New Roman"/>
                          <a:ea typeface="Times New Roman"/>
                        </a:rPr>
                        <a:t>high</a:t>
                      </a:r>
                      <a:endParaRPr lang="tr-TR" sz="1400" dirty="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lnSpc>
                          <a:spcPct val="115000"/>
                        </a:lnSpc>
                        <a:spcAft>
                          <a:spcPts val="0"/>
                        </a:spcAft>
                      </a:pPr>
                      <a:r>
                        <a:rPr lang="en-US" sz="1100" dirty="0">
                          <a:latin typeface="Times New Roman"/>
                          <a:ea typeface="Times New Roman"/>
                        </a:rPr>
                        <a:t>very high</a:t>
                      </a:r>
                      <a:endParaRPr lang="tr-TR" sz="1400" dirty="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lnSpc>
                          <a:spcPct val="115000"/>
                        </a:lnSpc>
                        <a:spcAft>
                          <a:spcPts val="0"/>
                        </a:spcAft>
                      </a:pPr>
                      <a:r>
                        <a:rPr lang="en-US" sz="1100" dirty="0">
                          <a:latin typeface="Times New Roman"/>
                          <a:ea typeface="Times New Roman"/>
                        </a:rPr>
                        <a:t>extra high</a:t>
                      </a:r>
                      <a:endParaRPr lang="tr-TR" sz="1400" dirty="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c>
                  <a:txBody>
                    <a:bodyPr/>
                    <a:lstStyle/>
                    <a:p>
                      <a:pPr algn="ctr">
                        <a:lnSpc>
                          <a:spcPct val="115000"/>
                        </a:lnSpc>
                        <a:spcAft>
                          <a:spcPts val="0"/>
                        </a:spcAft>
                      </a:pPr>
                      <a:r>
                        <a:rPr lang="tr-TR" sz="1100">
                          <a:latin typeface="Times New Roman"/>
                          <a:ea typeface="Times New Roman"/>
                        </a:rPr>
                        <a:t>Oran</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tr>
              <a:tr h="225692">
                <a:tc gridSpan="2">
                  <a:txBody>
                    <a:bodyPr/>
                    <a:lstStyle/>
                    <a:p>
                      <a:pPr>
                        <a:lnSpc>
                          <a:spcPct val="115000"/>
                        </a:lnSpc>
                        <a:spcAft>
                          <a:spcPts val="0"/>
                        </a:spcAft>
                      </a:pPr>
                      <a:r>
                        <a:rPr lang="en-US" sz="1100" b="1" dirty="0">
                          <a:latin typeface="Times New Roman"/>
                          <a:ea typeface="Times New Roman"/>
                        </a:rPr>
                        <a:t>Product Attributes</a:t>
                      </a:r>
                      <a:endParaRPr lang="tr-TR" sz="1400" dirty="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hMerge="1">
                  <a:txBody>
                    <a:bodyPr/>
                    <a:lstStyle/>
                    <a:p>
                      <a:endParaRPr lang="tr-TR"/>
                    </a:p>
                  </a:txBody>
                  <a:tcPr/>
                </a:tc>
                <a:tc gridSpan="6">
                  <a:txBody>
                    <a:bodyPr/>
                    <a:lstStyle/>
                    <a:p>
                      <a:pPr>
                        <a:lnSpc>
                          <a:spcPct val="115000"/>
                        </a:lnSpc>
                      </a:pPr>
                      <a:endParaRPr lang="tr-TR" sz="1200">
                        <a:latin typeface="Calibri"/>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ctr">
                        <a:lnSpc>
                          <a:spcPct val="115000"/>
                        </a:lnSpc>
                        <a:spcAft>
                          <a:spcPts val="0"/>
                        </a:spcAft>
                      </a:pPr>
                      <a:endParaRPr lang="en-US" sz="11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692">
                <a:tc>
                  <a:txBody>
                    <a:bodyPr/>
                    <a:lstStyle/>
                    <a:p>
                      <a:pPr>
                        <a:lnSpc>
                          <a:spcPct val="115000"/>
                        </a:lnSpc>
                        <a:spcAft>
                          <a:spcPts val="0"/>
                        </a:spcAft>
                      </a:pPr>
                      <a:r>
                        <a:rPr lang="en-US" sz="1100">
                          <a:latin typeface="Times New Roman"/>
                          <a:ea typeface="Times New Roman"/>
                        </a:rPr>
                        <a:t>RELY</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nSpc>
                          <a:spcPct val="115000"/>
                        </a:lnSpc>
                        <a:spcAft>
                          <a:spcPts val="0"/>
                        </a:spcAft>
                      </a:pPr>
                      <a:r>
                        <a:rPr lang="en-US" sz="1100" dirty="0">
                          <a:latin typeface="Times New Roman"/>
                          <a:ea typeface="Times New Roman"/>
                        </a:rPr>
                        <a:t>Required Software Reliability</a:t>
                      </a:r>
                      <a:endParaRPr lang="tr-TR" sz="1400" dirty="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lnSpc>
                          <a:spcPct val="115000"/>
                        </a:lnSpc>
                        <a:spcAft>
                          <a:spcPts val="0"/>
                        </a:spcAft>
                      </a:pPr>
                      <a:r>
                        <a:rPr lang="en-US" sz="1100" dirty="0">
                          <a:latin typeface="Times New Roman"/>
                          <a:ea typeface="Times New Roman"/>
                        </a:rPr>
                        <a:t>0,75</a:t>
                      </a:r>
                      <a:endParaRPr lang="tr-TR" sz="1400" dirty="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0,88</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1</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1,15</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1,4</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tr-TR" sz="1200">
                        <a:latin typeface="Calibri"/>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1,4</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692">
                <a:tc>
                  <a:txBody>
                    <a:bodyPr/>
                    <a:lstStyle/>
                    <a:p>
                      <a:pPr>
                        <a:lnSpc>
                          <a:spcPct val="115000"/>
                        </a:lnSpc>
                        <a:spcAft>
                          <a:spcPts val="0"/>
                        </a:spcAft>
                      </a:pPr>
                      <a:r>
                        <a:rPr lang="en-US" sz="1100">
                          <a:latin typeface="Times New Roman"/>
                          <a:ea typeface="Times New Roman"/>
                        </a:rPr>
                        <a:t>DATA</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nSpc>
                          <a:spcPct val="115000"/>
                        </a:lnSpc>
                        <a:spcAft>
                          <a:spcPts val="0"/>
                        </a:spcAft>
                      </a:pPr>
                      <a:r>
                        <a:rPr lang="en-US" sz="1100">
                          <a:latin typeface="Times New Roman"/>
                          <a:ea typeface="Times New Roman"/>
                        </a:rPr>
                        <a:t>Database Size</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nSpc>
                          <a:spcPct val="115000"/>
                        </a:lnSpc>
                      </a:pPr>
                      <a:endParaRPr lang="tr-TR" sz="1200" dirty="0">
                        <a:latin typeface="Calibri"/>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0,94</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1</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1,08</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1,16</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tr-TR" sz="1200">
                        <a:latin typeface="Calibri"/>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1</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1837">
                <a:tc>
                  <a:txBody>
                    <a:bodyPr/>
                    <a:lstStyle/>
                    <a:p>
                      <a:pPr>
                        <a:lnSpc>
                          <a:spcPct val="115000"/>
                        </a:lnSpc>
                        <a:spcAft>
                          <a:spcPts val="0"/>
                        </a:spcAft>
                      </a:pPr>
                      <a:r>
                        <a:rPr lang="en-US" sz="1100">
                          <a:latin typeface="Times New Roman"/>
                          <a:ea typeface="Times New Roman"/>
                        </a:rPr>
                        <a:t>CPLX</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nSpc>
                          <a:spcPct val="115000"/>
                        </a:lnSpc>
                        <a:spcAft>
                          <a:spcPts val="0"/>
                        </a:spcAft>
                      </a:pPr>
                      <a:r>
                        <a:rPr lang="en-US" sz="1100">
                          <a:latin typeface="Times New Roman"/>
                          <a:ea typeface="Times New Roman"/>
                        </a:rPr>
                        <a:t>Product Complexity</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lnSpc>
                          <a:spcPct val="115000"/>
                        </a:lnSpc>
                        <a:spcAft>
                          <a:spcPts val="0"/>
                        </a:spcAft>
                      </a:pPr>
                      <a:r>
                        <a:rPr lang="en-US" sz="1100" dirty="0">
                          <a:latin typeface="Times New Roman"/>
                          <a:ea typeface="Times New Roman"/>
                        </a:rPr>
                        <a:t>0,7</a:t>
                      </a:r>
                      <a:endParaRPr lang="tr-TR" sz="1400" dirty="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dirty="0">
                          <a:latin typeface="Times New Roman"/>
                          <a:ea typeface="Times New Roman"/>
                        </a:rPr>
                        <a:t>0,85</a:t>
                      </a:r>
                      <a:endParaRPr lang="tr-TR" sz="1400" dirty="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1</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1,15</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1,3</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1,65</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1</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692">
                <a:tc gridSpan="2">
                  <a:txBody>
                    <a:bodyPr/>
                    <a:lstStyle/>
                    <a:p>
                      <a:pPr>
                        <a:lnSpc>
                          <a:spcPct val="115000"/>
                        </a:lnSpc>
                        <a:spcAft>
                          <a:spcPts val="0"/>
                        </a:spcAft>
                      </a:pPr>
                      <a:r>
                        <a:rPr lang="en-US" sz="1100" b="1">
                          <a:latin typeface="Times New Roman"/>
                          <a:ea typeface="Times New Roman"/>
                        </a:rPr>
                        <a:t>Computer Attributes</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hMerge="1">
                  <a:txBody>
                    <a:bodyPr/>
                    <a:lstStyle/>
                    <a:p>
                      <a:endParaRPr lang="tr-TR"/>
                    </a:p>
                  </a:txBody>
                  <a:tcPr/>
                </a:tc>
                <a:tc gridSpan="6">
                  <a:txBody>
                    <a:bodyPr/>
                    <a:lstStyle/>
                    <a:p>
                      <a:pPr>
                        <a:lnSpc>
                          <a:spcPct val="115000"/>
                        </a:lnSpc>
                      </a:pPr>
                      <a:endParaRPr lang="tr-TR" sz="1200" dirty="0">
                        <a:latin typeface="Calibri"/>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ctr">
                        <a:lnSpc>
                          <a:spcPct val="115000"/>
                        </a:lnSpc>
                        <a:spcAft>
                          <a:spcPts val="0"/>
                        </a:spcAft>
                      </a:pPr>
                      <a:endParaRPr lang="en-US" sz="11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692">
                <a:tc>
                  <a:txBody>
                    <a:bodyPr/>
                    <a:lstStyle/>
                    <a:p>
                      <a:pPr>
                        <a:lnSpc>
                          <a:spcPct val="115000"/>
                        </a:lnSpc>
                        <a:spcAft>
                          <a:spcPts val="0"/>
                        </a:spcAft>
                      </a:pPr>
                      <a:r>
                        <a:rPr lang="en-US" sz="1100">
                          <a:latin typeface="Times New Roman"/>
                          <a:ea typeface="Times New Roman"/>
                        </a:rPr>
                        <a:t>TIME</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nSpc>
                          <a:spcPct val="115000"/>
                        </a:lnSpc>
                        <a:spcAft>
                          <a:spcPts val="0"/>
                        </a:spcAft>
                      </a:pPr>
                      <a:r>
                        <a:rPr lang="en-US" sz="1100">
                          <a:latin typeface="Times New Roman"/>
                          <a:ea typeface="Times New Roman"/>
                        </a:rPr>
                        <a:t>Execution Time Constraint</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nSpc>
                          <a:spcPct val="115000"/>
                        </a:lnSpc>
                      </a:pPr>
                      <a:endParaRPr lang="tr-TR" sz="1200">
                        <a:latin typeface="Calibri"/>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tr-TR" sz="1200" dirty="0">
                        <a:latin typeface="Calibri"/>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1</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1,11</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1,3</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1,66</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1,11</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692">
                <a:tc>
                  <a:txBody>
                    <a:bodyPr/>
                    <a:lstStyle/>
                    <a:p>
                      <a:pPr>
                        <a:lnSpc>
                          <a:spcPct val="115000"/>
                        </a:lnSpc>
                        <a:spcAft>
                          <a:spcPts val="0"/>
                        </a:spcAft>
                      </a:pPr>
                      <a:r>
                        <a:rPr lang="en-US" sz="1100">
                          <a:latin typeface="Times New Roman"/>
                          <a:ea typeface="Times New Roman"/>
                        </a:rPr>
                        <a:t>STOR</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nSpc>
                          <a:spcPct val="115000"/>
                        </a:lnSpc>
                        <a:spcAft>
                          <a:spcPts val="0"/>
                        </a:spcAft>
                      </a:pPr>
                      <a:r>
                        <a:rPr lang="en-US" sz="1100">
                          <a:latin typeface="Times New Roman"/>
                          <a:ea typeface="Times New Roman"/>
                        </a:rPr>
                        <a:t>Main Storage Constraint</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nSpc>
                          <a:spcPct val="115000"/>
                        </a:lnSpc>
                      </a:pPr>
                      <a:endParaRPr lang="tr-TR" sz="1200">
                        <a:latin typeface="Calibri"/>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tr-TR" sz="1200" dirty="0">
                        <a:latin typeface="Calibri"/>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dirty="0">
                          <a:latin typeface="Times New Roman"/>
                          <a:ea typeface="Times New Roman"/>
                        </a:rPr>
                        <a:t>1</a:t>
                      </a:r>
                      <a:endParaRPr lang="tr-TR" sz="1400" dirty="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1,06</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1,21</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1,56</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1,06</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692">
                <a:tc>
                  <a:txBody>
                    <a:bodyPr/>
                    <a:lstStyle/>
                    <a:p>
                      <a:pPr>
                        <a:lnSpc>
                          <a:spcPct val="115000"/>
                        </a:lnSpc>
                        <a:spcAft>
                          <a:spcPts val="0"/>
                        </a:spcAft>
                      </a:pPr>
                      <a:r>
                        <a:rPr lang="en-US" sz="1100">
                          <a:latin typeface="Times New Roman"/>
                          <a:ea typeface="Times New Roman"/>
                        </a:rPr>
                        <a:t>VIRT</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nSpc>
                          <a:spcPct val="115000"/>
                        </a:lnSpc>
                        <a:spcAft>
                          <a:spcPts val="0"/>
                        </a:spcAft>
                      </a:pPr>
                      <a:r>
                        <a:rPr lang="en-US" sz="1100" dirty="0">
                          <a:latin typeface="Times New Roman"/>
                          <a:ea typeface="Times New Roman"/>
                        </a:rPr>
                        <a:t>Virtual Machine Volatility</a:t>
                      </a:r>
                      <a:endParaRPr lang="tr-TR" sz="1400" dirty="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nSpc>
                          <a:spcPct val="115000"/>
                        </a:lnSpc>
                      </a:pPr>
                      <a:endParaRPr lang="tr-TR" sz="1200">
                        <a:latin typeface="Calibri"/>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0,87</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dirty="0">
                          <a:latin typeface="Times New Roman"/>
                          <a:ea typeface="Times New Roman"/>
                        </a:rPr>
                        <a:t>1</a:t>
                      </a:r>
                      <a:endParaRPr lang="tr-TR" sz="1400" dirty="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1,15</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1,3</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tr-TR" sz="1200">
                        <a:latin typeface="Calibri"/>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0,87</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692">
                <a:tc>
                  <a:txBody>
                    <a:bodyPr/>
                    <a:lstStyle/>
                    <a:p>
                      <a:pPr>
                        <a:lnSpc>
                          <a:spcPct val="115000"/>
                        </a:lnSpc>
                        <a:spcAft>
                          <a:spcPts val="0"/>
                        </a:spcAft>
                      </a:pPr>
                      <a:r>
                        <a:rPr lang="en-US" sz="1100">
                          <a:latin typeface="Times New Roman"/>
                          <a:ea typeface="Times New Roman"/>
                        </a:rPr>
                        <a:t>TURN</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nSpc>
                          <a:spcPct val="115000"/>
                        </a:lnSpc>
                        <a:spcAft>
                          <a:spcPts val="0"/>
                        </a:spcAft>
                      </a:pPr>
                      <a:r>
                        <a:rPr lang="en-US" sz="1100">
                          <a:latin typeface="Times New Roman"/>
                          <a:ea typeface="Times New Roman"/>
                        </a:rPr>
                        <a:t>Computer Turnaround Time</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nSpc>
                          <a:spcPct val="115000"/>
                        </a:lnSpc>
                      </a:pPr>
                      <a:endParaRPr lang="tr-TR" sz="1200">
                        <a:latin typeface="Calibri"/>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0,87</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1</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dirty="0">
                          <a:latin typeface="Times New Roman"/>
                          <a:ea typeface="Times New Roman"/>
                        </a:rPr>
                        <a:t>1,05</a:t>
                      </a:r>
                      <a:endParaRPr lang="tr-TR" sz="1400" dirty="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1,15</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tr-TR" sz="1200">
                        <a:latin typeface="Calibri"/>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1</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692">
                <a:tc gridSpan="2">
                  <a:txBody>
                    <a:bodyPr/>
                    <a:lstStyle/>
                    <a:p>
                      <a:pPr>
                        <a:lnSpc>
                          <a:spcPct val="115000"/>
                        </a:lnSpc>
                        <a:spcAft>
                          <a:spcPts val="0"/>
                        </a:spcAft>
                      </a:pPr>
                      <a:r>
                        <a:rPr lang="en-US" sz="1100" b="1">
                          <a:latin typeface="Times New Roman"/>
                          <a:ea typeface="Times New Roman"/>
                        </a:rPr>
                        <a:t>Personnel Attributes</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hMerge="1">
                  <a:txBody>
                    <a:bodyPr/>
                    <a:lstStyle/>
                    <a:p>
                      <a:endParaRPr lang="tr-TR"/>
                    </a:p>
                  </a:txBody>
                  <a:tcPr/>
                </a:tc>
                <a:tc gridSpan="6">
                  <a:txBody>
                    <a:bodyPr/>
                    <a:lstStyle/>
                    <a:p>
                      <a:pPr>
                        <a:lnSpc>
                          <a:spcPct val="115000"/>
                        </a:lnSpc>
                      </a:pPr>
                      <a:endParaRPr lang="tr-TR" sz="1200" dirty="0">
                        <a:latin typeface="Calibri"/>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ctr">
                        <a:lnSpc>
                          <a:spcPct val="115000"/>
                        </a:lnSpc>
                        <a:spcAft>
                          <a:spcPts val="0"/>
                        </a:spcAft>
                      </a:pPr>
                      <a:endParaRPr lang="en-US" sz="11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692">
                <a:tc>
                  <a:txBody>
                    <a:bodyPr/>
                    <a:lstStyle/>
                    <a:p>
                      <a:pPr>
                        <a:lnSpc>
                          <a:spcPct val="115000"/>
                        </a:lnSpc>
                        <a:spcAft>
                          <a:spcPts val="0"/>
                        </a:spcAft>
                      </a:pPr>
                      <a:r>
                        <a:rPr lang="en-US" sz="1100">
                          <a:latin typeface="Times New Roman"/>
                          <a:ea typeface="Times New Roman"/>
                        </a:rPr>
                        <a:t>ACAP</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nSpc>
                          <a:spcPct val="115000"/>
                        </a:lnSpc>
                        <a:spcAft>
                          <a:spcPts val="0"/>
                        </a:spcAft>
                      </a:pPr>
                      <a:r>
                        <a:rPr lang="en-US" sz="1100">
                          <a:latin typeface="Times New Roman"/>
                          <a:ea typeface="Times New Roman"/>
                        </a:rPr>
                        <a:t>Analyst Capability</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lnSpc>
                          <a:spcPct val="115000"/>
                        </a:lnSpc>
                        <a:spcAft>
                          <a:spcPts val="0"/>
                        </a:spcAft>
                      </a:pPr>
                      <a:r>
                        <a:rPr lang="en-US" sz="1100">
                          <a:latin typeface="Times New Roman"/>
                          <a:ea typeface="Times New Roman"/>
                        </a:rPr>
                        <a:t>1,46</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1,19</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1</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dirty="0">
                          <a:latin typeface="Times New Roman"/>
                          <a:ea typeface="Times New Roman"/>
                        </a:rPr>
                        <a:t>0,86</a:t>
                      </a:r>
                      <a:endParaRPr lang="tr-TR" sz="1400" dirty="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dirty="0">
                          <a:latin typeface="Times New Roman"/>
                          <a:ea typeface="Times New Roman"/>
                        </a:rPr>
                        <a:t>0,71</a:t>
                      </a:r>
                      <a:endParaRPr lang="tr-TR" sz="1400" dirty="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tr-TR" sz="1200">
                        <a:latin typeface="Calibri"/>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1</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692">
                <a:tc>
                  <a:txBody>
                    <a:bodyPr/>
                    <a:lstStyle/>
                    <a:p>
                      <a:pPr>
                        <a:lnSpc>
                          <a:spcPct val="115000"/>
                        </a:lnSpc>
                        <a:spcAft>
                          <a:spcPts val="0"/>
                        </a:spcAft>
                      </a:pPr>
                      <a:r>
                        <a:rPr lang="en-US" sz="1100">
                          <a:latin typeface="Times New Roman"/>
                          <a:ea typeface="Times New Roman"/>
                        </a:rPr>
                        <a:t>AEXP</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nSpc>
                          <a:spcPct val="115000"/>
                        </a:lnSpc>
                        <a:spcAft>
                          <a:spcPts val="0"/>
                        </a:spcAft>
                      </a:pPr>
                      <a:r>
                        <a:rPr lang="en-US" sz="1100">
                          <a:latin typeface="Times New Roman"/>
                          <a:ea typeface="Times New Roman"/>
                        </a:rPr>
                        <a:t>Application Experience</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lnSpc>
                          <a:spcPct val="115000"/>
                        </a:lnSpc>
                        <a:spcAft>
                          <a:spcPts val="0"/>
                        </a:spcAft>
                      </a:pPr>
                      <a:r>
                        <a:rPr lang="en-US" sz="1100">
                          <a:latin typeface="Times New Roman"/>
                          <a:ea typeface="Times New Roman"/>
                        </a:rPr>
                        <a:t>1,29</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1,13</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1</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0,91</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0,82</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tr-TR" sz="1200">
                        <a:latin typeface="Calibri"/>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1</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692">
                <a:tc>
                  <a:txBody>
                    <a:bodyPr/>
                    <a:lstStyle/>
                    <a:p>
                      <a:pPr>
                        <a:lnSpc>
                          <a:spcPct val="115000"/>
                        </a:lnSpc>
                        <a:spcAft>
                          <a:spcPts val="0"/>
                        </a:spcAft>
                      </a:pPr>
                      <a:r>
                        <a:rPr lang="en-US" sz="1100">
                          <a:latin typeface="Times New Roman"/>
                          <a:ea typeface="Times New Roman"/>
                        </a:rPr>
                        <a:t>PCAP</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nSpc>
                          <a:spcPct val="115000"/>
                        </a:lnSpc>
                        <a:spcAft>
                          <a:spcPts val="0"/>
                        </a:spcAft>
                      </a:pPr>
                      <a:r>
                        <a:rPr lang="en-US" sz="1100">
                          <a:latin typeface="Times New Roman"/>
                          <a:ea typeface="Times New Roman"/>
                        </a:rPr>
                        <a:t>Programmer Capability</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lnSpc>
                          <a:spcPct val="115000"/>
                        </a:lnSpc>
                        <a:spcAft>
                          <a:spcPts val="0"/>
                        </a:spcAft>
                      </a:pPr>
                      <a:r>
                        <a:rPr lang="en-US" sz="1100">
                          <a:latin typeface="Times New Roman"/>
                          <a:ea typeface="Times New Roman"/>
                        </a:rPr>
                        <a:t>1,42</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1,17</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1</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0,86</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dirty="0">
                          <a:latin typeface="Times New Roman"/>
                          <a:ea typeface="Times New Roman"/>
                        </a:rPr>
                        <a:t>0,7</a:t>
                      </a:r>
                      <a:endParaRPr lang="tr-TR" sz="1400" dirty="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tr-TR" sz="1200">
                        <a:latin typeface="Calibri"/>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1</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692">
                <a:tc>
                  <a:txBody>
                    <a:bodyPr/>
                    <a:lstStyle/>
                    <a:p>
                      <a:pPr>
                        <a:lnSpc>
                          <a:spcPct val="115000"/>
                        </a:lnSpc>
                        <a:spcAft>
                          <a:spcPts val="0"/>
                        </a:spcAft>
                      </a:pPr>
                      <a:r>
                        <a:rPr lang="en-US" sz="1100">
                          <a:latin typeface="Times New Roman"/>
                          <a:ea typeface="Times New Roman"/>
                        </a:rPr>
                        <a:t>VEXP</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nSpc>
                          <a:spcPct val="115000"/>
                        </a:lnSpc>
                        <a:spcAft>
                          <a:spcPts val="0"/>
                        </a:spcAft>
                      </a:pPr>
                      <a:r>
                        <a:rPr lang="en-US" sz="1100">
                          <a:latin typeface="Times New Roman"/>
                          <a:ea typeface="Times New Roman"/>
                        </a:rPr>
                        <a:t>Virtual Machine Experience</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lnSpc>
                          <a:spcPct val="115000"/>
                        </a:lnSpc>
                        <a:spcAft>
                          <a:spcPts val="0"/>
                        </a:spcAft>
                      </a:pPr>
                      <a:r>
                        <a:rPr lang="en-US" sz="1100">
                          <a:latin typeface="Times New Roman"/>
                          <a:ea typeface="Times New Roman"/>
                        </a:rPr>
                        <a:t>1,21</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1,1</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1</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0,9</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tr-TR" sz="1200" dirty="0">
                        <a:latin typeface="Calibri"/>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tr-TR" sz="1200">
                        <a:latin typeface="Calibri"/>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1</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87990">
                <a:tc>
                  <a:txBody>
                    <a:bodyPr/>
                    <a:lstStyle/>
                    <a:p>
                      <a:pPr>
                        <a:lnSpc>
                          <a:spcPct val="115000"/>
                        </a:lnSpc>
                        <a:spcAft>
                          <a:spcPts val="0"/>
                        </a:spcAft>
                      </a:pPr>
                      <a:r>
                        <a:rPr lang="en-US" sz="1100">
                          <a:latin typeface="Times New Roman"/>
                          <a:ea typeface="Times New Roman"/>
                        </a:rPr>
                        <a:t>LEXP</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nSpc>
                          <a:spcPct val="115000"/>
                        </a:lnSpc>
                        <a:spcAft>
                          <a:spcPts val="0"/>
                        </a:spcAft>
                      </a:pPr>
                      <a:r>
                        <a:rPr lang="en-US" sz="1100">
                          <a:latin typeface="Times New Roman"/>
                          <a:ea typeface="Times New Roman"/>
                        </a:rPr>
                        <a:t>Programming Language Experience</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lnSpc>
                          <a:spcPct val="115000"/>
                        </a:lnSpc>
                        <a:spcAft>
                          <a:spcPts val="0"/>
                        </a:spcAft>
                      </a:pPr>
                      <a:r>
                        <a:rPr lang="en-US" sz="1100">
                          <a:latin typeface="Times New Roman"/>
                          <a:ea typeface="Times New Roman"/>
                        </a:rPr>
                        <a:t>1,14</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1,07</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1</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0,95</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tr-TR" sz="1200">
                        <a:latin typeface="Calibri"/>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tr-TR" sz="1200">
                        <a:latin typeface="Calibri"/>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1</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692">
                <a:tc gridSpan="2">
                  <a:txBody>
                    <a:bodyPr/>
                    <a:lstStyle/>
                    <a:p>
                      <a:pPr>
                        <a:lnSpc>
                          <a:spcPct val="115000"/>
                        </a:lnSpc>
                        <a:spcAft>
                          <a:spcPts val="0"/>
                        </a:spcAft>
                      </a:pPr>
                      <a:r>
                        <a:rPr lang="en-US" sz="1100" b="1">
                          <a:latin typeface="Times New Roman"/>
                          <a:ea typeface="Times New Roman"/>
                        </a:rPr>
                        <a:t>Project Attributes</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hMerge="1">
                  <a:txBody>
                    <a:bodyPr/>
                    <a:lstStyle/>
                    <a:p>
                      <a:endParaRPr lang="tr-TR"/>
                    </a:p>
                  </a:txBody>
                  <a:tcPr/>
                </a:tc>
                <a:tc gridSpan="6">
                  <a:txBody>
                    <a:bodyPr/>
                    <a:lstStyle/>
                    <a:p>
                      <a:pPr>
                        <a:lnSpc>
                          <a:spcPct val="115000"/>
                        </a:lnSpc>
                      </a:pPr>
                      <a:endParaRPr lang="tr-TR" sz="1200" dirty="0">
                        <a:latin typeface="Calibri"/>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ctr">
                        <a:lnSpc>
                          <a:spcPct val="115000"/>
                        </a:lnSpc>
                        <a:spcAft>
                          <a:spcPts val="0"/>
                        </a:spcAft>
                      </a:pPr>
                      <a:endParaRPr lang="en-US" sz="11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692">
                <a:tc>
                  <a:txBody>
                    <a:bodyPr/>
                    <a:lstStyle/>
                    <a:p>
                      <a:pPr>
                        <a:lnSpc>
                          <a:spcPct val="115000"/>
                        </a:lnSpc>
                        <a:spcAft>
                          <a:spcPts val="0"/>
                        </a:spcAft>
                      </a:pPr>
                      <a:r>
                        <a:rPr lang="en-US" sz="1100">
                          <a:latin typeface="Times New Roman"/>
                          <a:ea typeface="Times New Roman"/>
                        </a:rPr>
                        <a:t>MODP </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nSpc>
                          <a:spcPct val="115000"/>
                        </a:lnSpc>
                        <a:spcAft>
                          <a:spcPts val="0"/>
                        </a:spcAft>
                      </a:pPr>
                      <a:r>
                        <a:rPr lang="en-US" sz="1100">
                          <a:latin typeface="Times New Roman"/>
                          <a:ea typeface="Times New Roman"/>
                        </a:rPr>
                        <a:t>Modern Programming Practices</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lnSpc>
                          <a:spcPct val="115000"/>
                        </a:lnSpc>
                        <a:spcAft>
                          <a:spcPts val="0"/>
                        </a:spcAft>
                      </a:pPr>
                      <a:r>
                        <a:rPr lang="en-US" sz="1100">
                          <a:latin typeface="Times New Roman"/>
                          <a:ea typeface="Times New Roman"/>
                        </a:rPr>
                        <a:t>1,24</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1,1</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1</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0,91</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0,82</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tr-TR" sz="1200" dirty="0">
                        <a:latin typeface="Calibri"/>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0,91</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692">
                <a:tc>
                  <a:txBody>
                    <a:bodyPr/>
                    <a:lstStyle/>
                    <a:p>
                      <a:pPr>
                        <a:lnSpc>
                          <a:spcPct val="115000"/>
                        </a:lnSpc>
                        <a:spcAft>
                          <a:spcPts val="0"/>
                        </a:spcAft>
                      </a:pPr>
                      <a:r>
                        <a:rPr lang="en-US" sz="1100">
                          <a:latin typeface="Times New Roman"/>
                          <a:ea typeface="Times New Roman"/>
                        </a:rPr>
                        <a:t>TOOL</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nSpc>
                          <a:spcPct val="115000"/>
                        </a:lnSpc>
                        <a:spcAft>
                          <a:spcPts val="0"/>
                        </a:spcAft>
                      </a:pPr>
                      <a:r>
                        <a:rPr lang="en-US" sz="1100" dirty="0">
                          <a:latin typeface="Times New Roman"/>
                          <a:ea typeface="Times New Roman"/>
                        </a:rPr>
                        <a:t>Use of Software Tools</a:t>
                      </a:r>
                      <a:endParaRPr lang="tr-TR" sz="1400" dirty="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lnSpc>
                          <a:spcPct val="115000"/>
                        </a:lnSpc>
                        <a:spcAft>
                          <a:spcPts val="0"/>
                        </a:spcAft>
                      </a:pPr>
                      <a:r>
                        <a:rPr lang="en-US" sz="1100">
                          <a:latin typeface="Times New Roman"/>
                          <a:ea typeface="Times New Roman"/>
                        </a:rPr>
                        <a:t>1,24</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1,1</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1</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0,91</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0,83</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tr-TR" sz="1200" dirty="0">
                        <a:latin typeface="Calibri"/>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0,91</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25692">
                <a:tc>
                  <a:txBody>
                    <a:bodyPr/>
                    <a:lstStyle/>
                    <a:p>
                      <a:pPr>
                        <a:lnSpc>
                          <a:spcPct val="115000"/>
                        </a:lnSpc>
                        <a:spcAft>
                          <a:spcPts val="0"/>
                        </a:spcAft>
                      </a:pPr>
                      <a:r>
                        <a:rPr lang="en-US" sz="1100">
                          <a:latin typeface="Times New Roman"/>
                          <a:ea typeface="Times New Roman"/>
                        </a:rPr>
                        <a:t>SCED</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nSpc>
                          <a:spcPct val="115000"/>
                        </a:lnSpc>
                        <a:spcAft>
                          <a:spcPts val="0"/>
                        </a:spcAft>
                      </a:pPr>
                      <a:r>
                        <a:rPr lang="en-US" sz="1100">
                          <a:latin typeface="Times New Roman"/>
                          <a:ea typeface="Times New Roman"/>
                        </a:rPr>
                        <a:t>Schedule Constraints</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c>
                  <a:txBody>
                    <a:bodyPr/>
                    <a:lstStyle/>
                    <a:p>
                      <a:pPr algn="ctr">
                        <a:lnSpc>
                          <a:spcPct val="115000"/>
                        </a:lnSpc>
                        <a:spcAft>
                          <a:spcPts val="0"/>
                        </a:spcAft>
                      </a:pPr>
                      <a:r>
                        <a:rPr lang="en-US" sz="1100">
                          <a:latin typeface="Times New Roman"/>
                          <a:ea typeface="Times New Roman"/>
                        </a:rPr>
                        <a:t>1,23</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1,08</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1</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1,04</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1,1</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tr-TR" sz="1200" dirty="0">
                        <a:latin typeface="Calibri"/>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100">
                          <a:latin typeface="Times New Roman"/>
                          <a:ea typeface="Times New Roman"/>
                        </a:rPr>
                        <a:t>1,04</a:t>
                      </a:r>
                      <a:endParaRPr lang="tr-TR" sz="140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1837">
                <a:tc gridSpan="8">
                  <a:txBody>
                    <a:bodyPr/>
                    <a:lstStyle/>
                    <a:p>
                      <a:pPr algn="r">
                        <a:lnSpc>
                          <a:spcPct val="115000"/>
                        </a:lnSpc>
                        <a:spcAft>
                          <a:spcPts val="0"/>
                        </a:spcAft>
                      </a:pPr>
                      <a:r>
                        <a:rPr lang="tr-TR" sz="1100" b="1" dirty="0">
                          <a:solidFill>
                            <a:srgbClr val="FF0000"/>
                          </a:solidFill>
                          <a:latin typeface="Times New Roman"/>
                          <a:ea typeface="Times New Roman"/>
                        </a:rPr>
                        <a:t>Emek Ayarlama Katsayısı:</a:t>
                      </a:r>
                      <a:endParaRPr lang="tr-TR" sz="1400" dirty="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c>
                  <a:txBody>
                    <a:bodyPr/>
                    <a:lstStyle/>
                    <a:p>
                      <a:pPr algn="ctr">
                        <a:lnSpc>
                          <a:spcPct val="115000"/>
                        </a:lnSpc>
                        <a:spcAft>
                          <a:spcPts val="0"/>
                        </a:spcAft>
                      </a:pPr>
                      <a:r>
                        <a:rPr lang="en-US" sz="1100" b="1" dirty="0">
                          <a:solidFill>
                            <a:srgbClr val="FF0000"/>
                          </a:solidFill>
                          <a:latin typeface="Times New Roman"/>
                          <a:ea typeface="Times New Roman"/>
                        </a:rPr>
                        <a:t>1,23</a:t>
                      </a:r>
                      <a:endParaRPr lang="tr-TR" sz="1400" dirty="0">
                        <a:latin typeface="Times New Roman"/>
                        <a:ea typeface="Times New Roman"/>
                      </a:endParaRPr>
                    </a:p>
                  </a:txBody>
                  <a:tcPr marL="36984" marR="3698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4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12775" y="228600"/>
            <a:ext cx="8153400" cy="990600"/>
          </a:xfrm>
        </p:spPr>
        <p:txBody>
          <a:bodyPr>
            <a:noAutofit/>
          </a:bodyPr>
          <a:lstStyle/>
          <a:p>
            <a:pPr>
              <a:defRPr/>
            </a:pPr>
            <a:r>
              <a:rPr lang="tr-TR" sz="320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Örnek: Laboratuar Sistemi için </a:t>
            </a:r>
            <a:br>
              <a:rPr lang="tr-TR" sz="320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br>
            <a:r>
              <a:rPr lang="tr-TR" sz="320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            COCOMO ile Emek Kestirimi </a:t>
            </a:r>
            <a:r>
              <a:rPr lang="tr-TR" sz="200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(devam…)</a:t>
            </a:r>
            <a:endParaRPr lang="tr-TR" sz="3200" i="1" dirty="0">
              <a:solidFill>
                <a:srgbClr val="C00000"/>
              </a:solidFill>
              <a:effectLst>
                <a:outerShdw blurRad="38100" dist="38100" dir="2700000" algn="tl">
                  <a:srgbClr val="000000">
                    <a:alpha val="43137"/>
                  </a:srgbClr>
                </a:outerShdw>
              </a:effectLst>
            </a:endParaRPr>
          </a:p>
        </p:txBody>
      </p:sp>
      <p:sp>
        <p:nvSpPr>
          <p:cNvPr id="4" name="3 Slayt Numarası Yer Tutucusu"/>
          <p:cNvSpPr>
            <a:spLocks noGrp="1"/>
          </p:cNvSpPr>
          <p:nvPr>
            <p:ph type="sldNum" sz="quarter" idx="12"/>
          </p:nvPr>
        </p:nvSpPr>
        <p:spPr/>
        <p:txBody>
          <a:bodyPr>
            <a:normAutofit fontScale="85000" lnSpcReduction="20000"/>
          </a:bodyPr>
          <a:lstStyle/>
          <a:p>
            <a:pPr>
              <a:defRPr/>
            </a:pPr>
            <a:fld id="{1141E7EA-3BA0-437D-A0A4-5D71E928DE49}" type="slidenum">
              <a:rPr lang="tr-TR" smtClean="0"/>
              <a:pPr>
                <a:defRPr/>
              </a:pPr>
              <a:t>42</a:t>
            </a:fld>
            <a:endParaRPr lang="tr-TR"/>
          </a:p>
        </p:txBody>
      </p:sp>
      <p:sp>
        <p:nvSpPr>
          <p:cNvPr id="5" name="4 Dikdörtgen"/>
          <p:cNvSpPr/>
          <p:nvPr/>
        </p:nvSpPr>
        <p:spPr>
          <a:xfrm>
            <a:off x="571472" y="1785926"/>
            <a:ext cx="8001056" cy="3531736"/>
          </a:xfrm>
          <a:prstGeom prst="rect">
            <a:avLst/>
          </a:prstGeom>
        </p:spPr>
        <p:txBody>
          <a:bodyPr wrap="square">
            <a:spAutoFit/>
          </a:bodyPr>
          <a:lstStyle/>
          <a:p>
            <a:pPr marL="95250" lvl="1" indent="260350">
              <a:spcBef>
                <a:spcPts val="600"/>
              </a:spcBef>
              <a:buClr>
                <a:schemeClr val="accent1"/>
              </a:buClr>
              <a:buFont typeface="Arial" pitchFamily="34" charset="0"/>
              <a:buChar char="•"/>
            </a:pPr>
            <a:r>
              <a:rPr lang="tr-TR" sz="2100" dirty="0" smtClean="0">
                <a:solidFill>
                  <a:srgbClr val="000000"/>
                </a:solidFill>
                <a:ea typeface="Times New Roman"/>
              </a:rPr>
              <a:t>Emek = 3.0 x (KLOC)</a:t>
            </a:r>
            <a:r>
              <a:rPr lang="tr-TR" sz="2100" baseline="30000" dirty="0" smtClean="0">
                <a:solidFill>
                  <a:srgbClr val="000000"/>
                </a:solidFill>
                <a:ea typeface="Times New Roman"/>
              </a:rPr>
              <a:t>1.12 </a:t>
            </a:r>
            <a:r>
              <a:rPr lang="tr-TR" sz="2100" dirty="0" smtClean="0">
                <a:solidFill>
                  <a:srgbClr val="000000"/>
                </a:solidFill>
                <a:ea typeface="Times New Roman"/>
              </a:rPr>
              <a:t>x EAF </a:t>
            </a:r>
          </a:p>
          <a:p>
            <a:pPr marL="95250" lvl="1" indent="260350">
              <a:spcBef>
                <a:spcPts val="600"/>
              </a:spcBef>
              <a:buClr>
                <a:schemeClr val="accent1"/>
              </a:buClr>
            </a:pPr>
            <a:endParaRPr lang="tr-TR" sz="600" dirty="0" smtClean="0">
              <a:solidFill>
                <a:srgbClr val="000000"/>
              </a:solidFill>
              <a:ea typeface="Times New Roman"/>
            </a:endParaRPr>
          </a:p>
          <a:p>
            <a:pPr marL="95250" lvl="1" indent="260350">
              <a:spcBef>
                <a:spcPts val="600"/>
              </a:spcBef>
              <a:buClr>
                <a:schemeClr val="accent1"/>
              </a:buClr>
              <a:buFont typeface="Arial" pitchFamily="34" charset="0"/>
              <a:buChar char="•"/>
            </a:pPr>
            <a:r>
              <a:rPr lang="tr-TR" sz="2100" dirty="0" smtClean="0">
                <a:solidFill>
                  <a:srgbClr val="000000"/>
                </a:solidFill>
                <a:ea typeface="Times New Roman"/>
              </a:rPr>
              <a:t>Emek = 3.0 x (7816)</a:t>
            </a:r>
            <a:r>
              <a:rPr lang="tr-TR" sz="2100" baseline="30000" dirty="0" smtClean="0">
                <a:solidFill>
                  <a:srgbClr val="000000"/>
                </a:solidFill>
                <a:ea typeface="Times New Roman"/>
              </a:rPr>
              <a:t>1.12</a:t>
            </a:r>
            <a:r>
              <a:rPr lang="tr-TR" sz="2100" dirty="0" smtClean="0">
                <a:solidFill>
                  <a:srgbClr val="000000"/>
                </a:solidFill>
                <a:ea typeface="Times New Roman"/>
              </a:rPr>
              <a:t>  x 1,23 = 36,9 adam-ay</a:t>
            </a:r>
          </a:p>
          <a:p>
            <a:pPr marL="95250" lvl="1" indent="260350">
              <a:spcBef>
                <a:spcPts val="600"/>
              </a:spcBef>
              <a:buClr>
                <a:schemeClr val="accent1"/>
              </a:buClr>
            </a:pPr>
            <a:endParaRPr lang="tr-TR" sz="600" dirty="0" smtClean="0">
              <a:solidFill>
                <a:srgbClr val="000000"/>
              </a:solidFill>
              <a:ea typeface="Times New Roman"/>
            </a:endParaRPr>
          </a:p>
          <a:p>
            <a:pPr marL="95250" lvl="1" indent="260350">
              <a:spcBef>
                <a:spcPts val="600"/>
              </a:spcBef>
              <a:buClr>
                <a:schemeClr val="accent1"/>
              </a:buClr>
              <a:buFont typeface="Arial" pitchFamily="34" charset="0"/>
              <a:buChar char="•"/>
            </a:pPr>
            <a:r>
              <a:rPr lang="tr-TR" sz="2100" dirty="0" smtClean="0">
                <a:solidFill>
                  <a:srgbClr val="000000"/>
                </a:solidFill>
                <a:ea typeface="Times New Roman"/>
              </a:rPr>
              <a:t>Takvim= 2.5 x Emek </a:t>
            </a:r>
            <a:r>
              <a:rPr lang="tr-TR" sz="2100" baseline="30000" dirty="0" smtClean="0">
                <a:solidFill>
                  <a:srgbClr val="000000"/>
                </a:solidFill>
                <a:ea typeface="Times New Roman"/>
              </a:rPr>
              <a:t>0,38</a:t>
            </a:r>
            <a:r>
              <a:rPr lang="tr-TR" sz="2100" dirty="0" smtClean="0">
                <a:solidFill>
                  <a:srgbClr val="000000"/>
                </a:solidFill>
                <a:ea typeface="Times New Roman"/>
              </a:rPr>
              <a:t>= 2.5 x 36,9</a:t>
            </a:r>
            <a:r>
              <a:rPr lang="tr-TR" sz="2100" baseline="30000" dirty="0" smtClean="0">
                <a:solidFill>
                  <a:srgbClr val="000000"/>
                </a:solidFill>
                <a:ea typeface="Times New Roman"/>
              </a:rPr>
              <a:t>0,38</a:t>
            </a:r>
            <a:r>
              <a:rPr lang="tr-TR" sz="2100" dirty="0" smtClean="0">
                <a:solidFill>
                  <a:srgbClr val="000000"/>
                </a:solidFill>
                <a:ea typeface="Times New Roman"/>
              </a:rPr>
              <a:t> = 9,84 ay </a:t>
            </a:r>
            <a:r>
              <a:rPr lang="tr-TR" dirty="0" smtClean="0">
                <a:solidFill>
                  <a:srgbClr val="0000FF"/>
                </a:solidFill>
                <a:ea typeface="Times New Roman"/>
              </a:rPr>
              <a:t>(Geliştirme Zamanı)</a:t>
            </a:r>
            <a:endParaRPr lang="tr-TR" sz="2100" dirty="0" smtClean="0">
              <a:solidFill>
                <a:srgbClr val="0000FF"/>
              </a:solidFill>
              <a:ea typeface="Times New Roman"/>
            </a:endParaRPr>
          </a:p>
          <a:p>
            <a:pPr marL="95250" lvl="1" indent="260350">
              <a:spcBef>
                <a:spcPts val="600"/>
              </a:spcBef>
              <a:buClr>
                <a:schemeClr val="accent1"/>
              </a:buClr>
            </a:pPr>
            <a:endParaRPr lang="tr-TR" sz="600" dirty="0" smtClean="0">
              <a:solidFill>
                <a:srgbClr val="000000"/>
              </a:solidFill>
              <a:ea typeface="Times New Roman"/>
            </a:endParaRPr>
          </a:p>
          <a:p>
            <a:pPr marL="95250" lvl="1" indent="260350">
              <a:spcBef>
                <a:spcPts val="600"/>
              </a:spcBef>
              <a:buClr>
                <a:schemeClr val="accent1"/>
              </a:buClr>
              <a:buFont typeface="Arial" pitchFamily="34" charset="0"/>
              <a:buChar char="•"/>
            </a:pPr>
            <a:r>
              <a:rPr lang="tr-TR" sz="2100" dirty="0" smtClean="0">
                <a:solidFill>
                  <a:srgbClr val="000000"/>
                </a:solidFill>
                <a:ea typeface="Times New Roman"/>
              </a:rPr>
              <a:t>N = Emek  / Geliştirme Zamanı → </a:t>
            </a:r>
            <a:r>
              <a:rPr lang="tr-TR" dirty="0" smtClean="0">
                <a:solidFill>
                  <a:srgbClr val="0000FF"/>
                </a:solidFill>
                <a:ea typeface="Times New Roman"/>
              </a:rPr>
              <a:t>(</a:t>
            </a:r>
            <a:r>
              <a:rPr lang="tr-TR" dirty="0" smtClean="0">
                <a:solidFill>
                  <a:srgbClr val="0000FF"/>
                </a:solidFill>
              </a:rPr>
              <a:t>N: ortalama personel sayısı</a:t>
            </a:r>
            <a:r>
              <a:rPr lang="tr-TR" dirty="0" smtClean="0">
                <a:solidFill>
                  <a:srgbClr val="0000FF"/>
                </a:solidFill>
                <a:ea typeface="Times New Roman"/>
              </a:rPr>
              <a:t>)</a:t>
            </a:r>
          </a:p>
          <a:p>
            <a:pPr marL="95250" lvl="1" indent="260350">
              <a:spcBef>
                <a:spcPts val="600"/>
              </a:spcBef>
              <a:buClr>
                <a:schemeClr val="accent1"/>
              </a:buClr>
            </a:pPr>
            <a:endParaRPr lang="tr-TR" sz="600" dirty="0" smtClean="0">
              <a:solidFill>
                <a:srgbClr val="000000"/>
              </a:solidFill>
              <a:ea typeface="Times New Roman"/>
            </a:endParaRPr>
          </a:p>
          <a:p>
            <a:pPr marL="95250" lvl="1" indent="260350">
              <a:spcBef>
                <a:spcPts val="600"/>
              </a:spcBef>
              <a:buClr>
                <a:schemeClr val="accent1"/>
              </a:buClr>
              <a:buFont typeface="Arial" pitchFamily="34" charset="0"/>
              <a:buChar char="•"/>
            </a:pPr>
            <a:r>
              <a:rPr lang="tr-TR" sz="2100" dirty="0" smtClean="0">
                <a:solidFill>
                  <a:srgbClr val="000000"/>
                </a:solidFill>
                <a:ea typeface="Times New Roman"/>
              </a:rPr>
              <a:t>N = 36,9 / 9,84 = 3,75 – 4 kişi</a:t>
            </a:r>
            <a:endParaRPr lang="en-US" sz="2100" dirty="0" smtClean="0">
              <a:solidFill>
                <a:srgbClr val="000000"/>
              </a:solidFill>
              <a:ea typeface="Times New Roman"/>
            </a:endParaRPr>
          </a:p>
          <a:p>
            <a:pPr marL="95250" lvl="1" indent="260350">
              <a:spcBef>
                <a:spcPts val="600"/>
              </a:spcBef>
              <a:buClr>
                <a:schemeClr val="accent1"/>
              </a:buClr>
            </a:pPr>
            <a:endParaRPr lang="en-US" dirty="0" smtClean="0">
              <a:solidFill>
                <a:srgbClr val="000000"/>
              </a:solidFill>
              <a:ea typeface="Times New Roman"/>
            </a:endParaRPr>
          </a:p>
          <a:p>
            <a:pPr marL="95250" lvl="1" indent="260350">
              <a:spcBef>
                <a:spcPct val="50000"/>
              </a:spcBef>
              <a:buClr>
                <a:schemeClr val="accent1"/>
              </a:buClr>
              <a:buFont typeface="Arial" pitchFamily="34" charset="0"/>
              <a:buChar char="•"/>
            </a:pPr>
            <a:endParaRPr lang="tr-TR" sz="2100" dirty="0" smtClean="0">
              <a:solidFill>
                <a:srgbClr val="000000"/>
              </a:solidFill>
              <a:ea typeface="Times New Roman"/>
            </a:endParaRPr>
          </a:p>
        </p:txBody>
      </p:sp>
      <p:sp>
        <p:nvSpPr>
          <p:cNvPr id="6" name="5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12775" y="228600"/>
            <a:ext cx="8153400" cy="990600"/>
          </a:xfrm>
        </p:spPr>
        <p:txBody>
          <a:bodyPr>
            <a:normAutofit/>
          </a:bodyPr>
          <a:lstStyle/>
          <a:p>
            <a:pPr>
              <a:defRPr/>
            </a:pPr>
            <a:r>
              <a:rPr lang="tr-TR" sz="3600" i="1" dirty="0" err="1"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Use</a:t>
            </a:r>
            <a:r>
              <a:rPr lang="tr-TR" sz="36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a:t>
            </a:r>
            <a:r>
              <a:rPr lang="tr-TR" sz="3600" i="1" dirty="0" err="1"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Case</a:t>
            </a:r>
            <a:r>
              <a:rPr lang="tr-TR" sz="36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 Puanı (</a:t>
            </a:r>
            <a:r>
              <a:rPr lang="tr-TR" sz="3600" i="1" dirty="0" err="1"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Use</a:t>
            </a:r>
            <a:r>
              <a:rPr lang="tr-TR" sz="36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a:t>
            </a:r>
            <a:r>
              <a:rPr lang="tr-TR" sz="3600" i="1" dirty="0" err="1"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Case</a:t>
            </a:r>
            <a:r>
              <a:rPr lang="tr-TR" sz="36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 </a:t>
            </a:r>
            <a:r>
              <a:rPr lang="tr-TR" sz="3600" i="1" dirty="0" err="1"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Points</a:t>
            </a:r>
            <a:r>
              <a:rPr lang="tr-TR" sz="36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 - UCP)</a:t>
            </a:r>
          </a:p>
        </p:txBody>
      </p:sp>
      <p:sp>
        <p:nvSpPr>
          <p:cNvPr id="4" name="3 Slayt Numarası Yer Tutucusu"/>
          <p:cNvSpPr>
            <a:spLocks noGrp="1"/>
          </p:cNvSpPr>
          <p:nvPr>
            <p:ph type="sldNum" sz="quarter" idx="12"/>
          </p:nvPr>
        </p:nvSpPr>
        <p:spPr/>
        <p:txBody>
          <a:bodyPr>
            <a:normAutofit fontScale="85000" lnSpcReduction="20000"/>
          </a:bodyPr>
          <a:lstStyle/>
          <a:p>
            <a:pPr>
              <a:defRPr/>
            </a:pPr>
            <a:fld id="{1141E7EA-3BA0-437D-A0A4-5D71E928DE49}" type="slidenum">
              <a:rPr lang="tr-TR" smtClean="0"/>
              <a:pPr>
                <a:defRPr/>
              </a:pPr>
              <a:t>43</a:t>
            </a:fld>
            <a:endParaRPr lang="tr-TR"/>
          </a:p>
        </p:txBody>
      </p:sp>
      <p:sp>
        <p:nvSpPr>
          <p:cNvPr id="6" name="2 İçerik Yer Tutucusu"/>
          <p:cNvSpPr>
            <a:spLocks noGrp="1"/>
          </p:cNvSpPr>
          <p:nvPr>
            <p:ph sz="quarter" idx="1"/>
          </p:nvPr>
        </p:nvSpPr>
        <p:spPr>
          <a:xfrm>
            <a:off x="500063" y="1714488"/>
            <a:ext cx="4071937" cy="4857784"/>
          </a:xfrm>
        </p:spPr>
        <p:txBody>
          <a:bodyPr/>
          <a:lstStyle/>
          <a:p>
            <a:pPr marL="177800" lvl="1" indent="-177800" algn="just">
              <a:buSzPct val="100000"/>
              <a:buFont typeface="Arial" charset="0"/>
              <a:buChar char="•"/>
            </a:pPr>
            <a:r>
              <a:rPr lang="tr-TR" sz="2000" dirty="0" smtClean="0">
                <a:latin typeface="Times New Roman" pitchFamily="18" charset="0"/>
                <a:cs typeface="Times New Roman" pitchFamily="18" charset="0"/>
              </a:rPr>
              <a:t>Use-Case </a:t>
            </a:r>
            <a:r>
              <a:rPr lang="tr-TR" sz="2000" dirty="0" err="1" smtClean="0">
                <a:latin typeface="Times New Roman" pitchFamily="18" charset="0"/>
                <a:cs typeface="Times New Roman" pitchFamily="18" charset="0"/>
              </a:rPr>
              <a:t>Points</a:t>
            </a:r>
            <a:r>
              <a:rPr lang="tr-TR" sz="2000" dirty="0" smtClean="0">
                <a:latin typeface="Times New Roman" pitchFamily="18" charset="0"/>
                <a:cs typeface="Times New Roman" pitchFamily="18" charset="0"/>
              </a:rPr>
              <a:t> (UCP) yaklaşımı, bir yazılım proje emek kestirim yöntemi olarak </a:t>
            </a:r>
            <a:r>
              <a:rPr lang="tr-TR" sz="2000" dirty="0" err="1" smtClean="0">
                <a:latin typeface="Times New Roman" pitchFamily="18" charset="0"/>
                <a:cs typeface="Times New Roman" pitchFamily="18" charset="0"/>
              </a:rPr>
              <a:t>Karner</a:t>
            </a:r>
            <a:r>
              <a:rPr lang="tr-TR" sz="2000" dirty="0" smtClean="0">
                <a:latin typeface="Times New Roman" pitchFamily="18" charset="0"/>
                <a:cs typeface="Times New Roman" pitchFamily="18" charset="0"/>
              </a:rPr>
              <a:t> tarafından ortaya atılmıştır. </a:t>
            </a:r>
          </a:p>
          <a:p>
            <a:pPr marL="177800" lvl="1" indent="-177800" algn="just">
              <a:buSzPct val="100000"/>
              <a:buNone/>
            </a:pPr>
            <a:endParaRPr lang="tr-TR" sz="800" dirty="0" smtClean="0">
              <a:latin typeface="Times New Roman" pitchFamily="18" charset="0"/>
              <a:cs typeface="Times New Roman" pitchFamily="18" charset="0"/>
            </a:endParaRPr>
          </a:p>
          <a:p>
            <a:pPr marL="177800" lvl="1" indent="-177800" algn="just">
              <a:buSzPct val="100000"/>
              <a:buFont typeface="Arial" charset="0"/>
              <a:buChar char="•"/>
            </a:pPr>
            <a:r>
              <a:rPr lang="tr-TR" sz="2000" dirty="0" smtClean="0">
                <a:latin typeface="Times New Roman" pitchFamily="18" charset="0"/>
                <a:cs typeface="Times New Roman" pitchFamily="18" charset="0"/>
              </a:rPr>
              <a:t>Nesneye-tabanlı yazılım üretiminde, </a:t>
            </a:r>
            <a:r>
              <a:rPr lang="tr-TR" sz="2000" dirty="0" err="1" smtClean="0">
                <a:latin typeface="Times New Roman" pitchFamily="18" charset="0"/>
                <a:cs typeface="Times New Roman" pitchFamily="18" charset="0"/>
              </a:rPr>
              <a:t>use</a:t>
            </a:r>
            <a:r>
              <a:rPr lang="tr-TR" sz="2000" dirty="0" smtClean="0">
                <a:latin typeface="Times New Roman" pitchFamily="18" charset="0"/>
                <a:cs typeface="Times New Roman" pitchFamily="18" charset="0"/>
              </a:rPr>
              <a:t>-</a:t>
            </a:r>
            <a:r>
              <a:rPr lang="tr-TR" sz="2000" dirty="0" err="1" smtClean="0">
                <a:latin typeface="Times New Roman" pitchFamily="18" charset="0"/>
                <a:cs typeface="Times New Roman" pitchFamily="18" charset="0"/>
              </a:rPr>
              <a:t>case’ler</a:t>
            </a:r>
            <a:r>
              <a:rPr lang="tr-TR" sz="2000" dirty="0" smtClean="0">
                <a:latin typeface="Times New Roman" pitchFamily="18" charset="0"/>
                <a:cs typeface="Times New Roman" pitchFamily="18" charset="0"/>
              </a:rPr>
              <a:t> işlevsel gereksinimleri tanımlar.</a:t>
            </a:r>
          </a:p>
        </p:txBody>
      </p:sp>
      <p:pic>
        <p:nvPicPr>
          <p:cNvPr id="7" name="6 Resim"/>
          <p:cNvPicPr/>
          <p:nvPr/>
        </p:nvPicPr>
        <p:blipFill>
          <a:blip r:embed="rId3" cstate="print"/>
          <a:srcRect/>
          <a:stretch>
            <a:fillRect/>
          </a:stretch>
        </p:blipFill>
        <p:spPr bwMode="auto">
          <a:xfrm>
            <a:off x="4720017" y="1747550"/>
            <a:ext cx="3999600" cy="4842000"/>
          </a:xfrm>
          <a:prstGeom prst="rect">
            <a:avLst/>
          </a:prstGeom>
          <a:noFill/>
          <a:ln w="9525">
            <a:noFill/>
            <a:miter lim="800000"/>
            <a:headEnd/>
            <a:tailEnd/>
          </a:ln>
        </p:spPr>
      </p:pic>
      <p:sp>
        <p:nvSpPr>
          <p:cNvPr id="8" name="7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12774" y="228600"/>
            <a:ext cx="8279705" cy="990600"/>
          </a:xfrm>
        </p:spPr>
        <p:txBody>
          <a:bodyPr>
            <a:normAutofit/>
          </a:bodyPr>
          <a:lstStyle/>
          <a:p>
            <a:pPr>
              <a:defRPr/>
            </a:pPr>
            <a:r>
              <a:rPr lang="tr-TR" sz="3600" i="1" dirty="0" err="1"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Use</a:t>
            </a:r>
            <a:r>
              <a:rPr lang="tr-TR" sz="36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a:t>
            </a:r>
            <a:r>
              <a:rPr lang="tr-TR" sz="3600" i="1" dirty="0" err="1"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Case</a:t>
            </a:r>
            <a:r>
              <a:rPr lang="tr-TR" sz="36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 Puanı </a:t>
            </a:r>
            <a:r>
              <a:rPr lang="tr-TR" sz="28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a:t>
            </a:r>
            <a:r>
              <a:rPr lang="tr-TR" sz="2800" i="1" dirty="0" err="1"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Use</a:t>
            </a:r>
            <a:r>
              <a:rPr lang="tr-TR" sz="28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a:t>
            </a:r>
            <a:r>
              <a:rPr lang="tr-TR" sz="2800" i="1" dirty="0" err="1"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Case</a:t>
            </a:r>
            <a:r>
              <a:rPr lang="tr-TR" sz="28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 </a:t>
            </a:r>
            <a:r>
              <a:rPr lang="tr-TR" sz="2800" i="1" dirty="0" err="1"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Points</a:t>
            </a:r>
            <a:r>
              <a:rPr lang="tr-TR" sz="28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 - UCP)</a:t>
            </a:r>
            <a:r>
              <a:rPr lang="tr-TR" sz="32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 </a:t>
            </a:r>
            <a:r>
              <a:rPr lang="tr-TR" sz="20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(devam…)</a:t>
            </a:r>
          </a:p>
        </p:txBody>
      </p:sp>
      <p:sp>
        <p:nvSpPr>
          <p:cNvPr id="4" name="3 Slayt Numarası Yer Tutucusu"/>
          <p:cNvSpPr>
            <a:spLocks noGrp="1"/>
          </p:cNvSpPr>
          <p:nvPr>
            <p:ph type="sldNum" sz="quarter" idx="12"/>
          </p:nvPr>
        </p:nvSpPr>
        <p:spPr/>
        <p:txBody>
          <a:bodyPr>
            <a:normAutofit fontScale="85000" lnSpcReduction="20000"/>
          </a:bodyPr>
          <a:lstStyle/>
          <a:p>
            <a:pPr>
              <a:defRPr/>
            </a:pPr>
            <a:fld id="{1141E7EA-3BA0-437D-A0A4-5D71E928DE49}" type="slidenum">
              <a:rPr lang="tr-TR" smtClean="0"/>
              <a:pPr>
                <a:defRPr/>
              </a:pPr>
              <a:t>44</a:t>
            </a:fld>
            <a:endParaRPr lang="tr-TR"/>
          </a:p>
        </p:txBody>
      </p:sp>
      <p:sp>
        <p:nvSpPr>
          <p:cNvPr id="9" name="2 İçerik Yer Tutucusu"/>
          <p:cNvSpPr>
            <a:spLocks noGrp="1"/>
          </p:cNvSpPr>
          <p:nvPr>
            <p:ph sz="quarter" idx="1"/>
          </p:nvPr>
        </p:nvSpPr>
        <p:spPr>
          <a:xfrm>
            <a:off x="500063" y="1714488"/>
            <a:ext cx="8104385" cy="850416"/>
          </a:xfrm>
        </p:spPr>
        <p:txBody>
          <a:bodyPr/>
          <a:lstStyle/>
          <a:p>
            <a:pPr marL="177800" lvl="1" indent="-177800" algn="just">
              <a:buSzPct val="100000"/>
              <a:buFont typeface="Arial" charset="0"/>
              <a:buChar char="•"/>
            </a:pPr>
            <a:r>
              <a:rPr lang="tr-TR" sz="2000" dirty="0" smtClean="0">
                <a:latin typeface="Times New Roman" pitchFamily="18" charset="0"/>
                <a:cs typeface="Times New Roman" pitchFamily="18" charset="0"/>
              </a:rPr>
              <a:t>Use-Case Puanı (UCP) sistemin </a:t>
            </a:r>
            <a:r>
              <a:rPr lang="tr-TR" sz="2000" dirty="0" err="1" smtClean="0">
                <a:latin typeface="Times New Roman" pitchFamily="18" charset="0"/>
                <a:cs typeface="Times New Roman" pitchFamily="18" charset="0"/>
              </a:rPr>
              <a:t>use</a:t>
            </a:r>
            <a:r>
              <a:rPr lang="tr-TR" sz="2000" dirty="0" smtClean="0">
                <a:latin typeface="Times New Roman" pitchFamily="18" charset="0"/>
                <a:cs typeface="Times New Roman" pitchFamily="18" charset="0"/>
              </a:rPr>
              <a:t>-</a:t>
            </a:r>
            <a:r>
              <a:rPr lang="tr-TR" sz="2000" dirty="0" err="1" smtClean="0">
                <a:latin typeface="Times New Roman" pitchFamily="18" charset="0"/>
                <a:cs typeface="Times New Roman" pitchFamily="18" charset="0"/>
              </a:rPr>
              <a:t>case</a:t>
            </a:r>
            <a:r>
              <a:rPr lang="tr-TR" sz="2000" dirty="0" smtClean="0">
                <a:latin typeface="Times New Roman" pitchFamily="18" charset="0"/>
                <a:cs typeface="Times New Roman" pitchFamily="18" charset="0"/>
              </a:rPr>
              <a:t> analizi ile elde edilebilir:</a:t>
            </a:r>
          </a:p>
          <a:p>
            <a:pPr marL="452437" lvl="2" indent="-177800" algn="just">
              <a:buSzPct val="100000"/>
              <a:buFont typeface="Arial" charset="0"/>
              <a:buChar char="•"/>
            </a:pPr>
            <a:r>
              <a:rPr lang="tr-TR" sz="1700" i="1" dirty="0" smtClean="0">
                <a:solidFill>
                  <a:srgbClr val="006600"/>
                </a:solidFill>
                <a:effectLst>
                  <a:outerShdw blurRad="38100" dist="38100" dir="2700000" algn="tl">
                    <a:srgbClr val="000000">
                      <a:alpha val="43137"/>
                    </a:srgbClr>
                  </a:outerShdw>
                </a:effectLst>
                <a:latin typeface="Times New Roman" pitchFamily="18" charset="0"/>
                <a:cs typeface="Times New Roman" pitchFamily="18" charset="0"/>
              </a:rPr>
              <a:t>Use-</a:t>
            </a:r>
            <a:r>
              <a:rPr lang="tr-TR" sz="1700" i="1" dirty="0" err="1" smtClean="0">
                <a:solidFill>
                  <a:srgbClr val="006600"/>
                </a:solidFill>
                <a:effectLst>
                  <a:outerShdw blurRad="38100" dist="38100" dir="2700000" algn="tl">
                    <a:srgbClr val="000000">
                      <a:alpha val="43137"/>
                    </a:srgbClr>
                  </a:outerShdw>
                </a:effectLst>
                <a:latin typeface="Times New Roman" pitchFamily="18" charset="0"/>
                <a:cs typeface="Times New Roman" pitchFamily="18" charset="0"/>
              </a:rPr>
              <a:t>case</a:t>
            </a:r>
            <a:r>
              <a:rPr lang="tr-TR" sz="1700" i="1" dirty="0" smtClean="0">
                <a:solidFill>
                  <a:srgbClr val="006600"/>
                </a:solidFill>
                <a:effectLst>
                  <a:outerShdw blurRad="38100" dist="38100" dir="2700000" algn="tl">
                    <a:srgbClr val="000000">
                      <a:alpha val="43137"/>
                    </a:srgbClr>
                  </a:outerShdw>
                </a:effectLst>
                <a:latin typeface="Times New Roman" pitchFamily="18" charset="0"/>
                <a:cs typeface="Times New Roman" pitchFamily="18" charset="0"/>
              </a:rPr>
              <a:t> analizinin birinci adımı aktörlerin sınıflandırılmasıdır.</a:t>
            </a:r>
          </a:p>
        </p:txBody>
      </p:sp>
      <p:graphicFrame>
        <p:nvGraphicFramePr>
          <p:cNvPr id="10" name="9 Tablo"/>
          <p:cNvGraphicFramePr>
            <a:graphicFrameLocks noGrp="1"/>
          </p:cNvGraphicFramePr>
          <p:nvPr/>
        </p:nvGraphicFramePr>
        <p:xfrm>
          <a:off x="1115616" y="2708920"/>
          <a:ext cx="6624736" cy="1742440"/>
        </p:xfrm>
        <a:graphic>
          <a:graphicData uri="http://schemas.openxmlformats.org/drawingml/2006/table">
            <a:tbl>
              <a:tblPr firstRow="1" bandRow="1">
                <a:tableStyleId>{BC89EF96-8CEA-46FF-86C4-4CE0E7609802}</a:tableStyleId>
              </a:tblPr>
              <a:tblGrid>
                <a:gridCol w="1296144"/>
                <a:gridCol w="3816424"/>
                <a:gridCol w="1512168"/>
              </a:tblGrid>
              <a:tr h="370840">
                <a:tc>
                  <a:txBody>
                    <a:bodyPr/>
                    <a:lstStyle/>
                    <a:p>
                      <a:r>
                        <a:rPr lang="tr-TR" sz="1200" dirty="0" smtClean="0">
                          <a:latin typeface="Times New Roman" pitchFamily="18" charset="0"/>
                          <a:cs typeface="Times New Roman" pitchFamily="18" charset="0"/>
                        </a:rPr>
                        <a:t>Aktör Tipi</a:t>
                      </a:r>
                      <a:endParaRPr lang="tr-TR" sz="1200" dirty="0">
                        <a:latin typeface="Times New Roman" pitchFamily="18" charset="0"/>
                        <a:cs typeface="Times New Roman" pitchFamily="18" charset="0"/>
                      </a:endParaRPr>
                    </a:p>
                  </a:txBody>
                  <a:tcPr anchor="ctr"/>
                </a:tc>
                <a:tc>
                  <a:txBody>
                    <a:bodyPr/>
                    <a:lstStyle/>
                    <a:p>
                      <a:r>
                        <a:rPr lang="tr-TR" sz="1200" dirty="0" smtClean="0">
                          <a:latin typeface="Times New Roman" pitchFamily="18" charset="0"/>
                          <a:cs typeface="Times New Roman" pitchFamily="18" charset="0"/>
                        </a:rPr>
                        <a:t>Açıklaması</a:t>
                      </a:r>
                      <a:endParaRPr lang="tr-TR" sz="1200" dirty="0">
                        <a:latin typeface="Times New Roman" pitchFamily="18" charset="0"/>
                        <a:cs typeface="Times New Roman" pitchFamily="18" charset="0"/>
                      </a:endParaRPr>
                    </a:p>
                  </a:txBody>
                  <a:tcPr anchor="ctr"/>
                </a:tc>
                <a:tc>
                  <a:txBody>
                    <a:bodyPr/>
                    <a:lstStyle/>
                    <a:p>
                      <a:pPr algn="ctr"/>
                      <a:r>
                        <a:rPr lang="tr-TR" sz="1200" dirty="0" smtClean="0">
                          <a:latin typeface="Times New Roman" pitchFamily="18" charset="0"/>
                          <a:cs typeface="Times New Roman" pitchFamily="18" charset="0"/>
                        </a:rPr>
                        <a:t>Ağırlık Faktörü</a:t>
                      </a:r>
                      <a:endParaRPr lang="tr-TR" sz="1200" dirty="0">
                        <a:latin typeface="Times New Roman" pitchFamily="18" charset="0"/>
                        <a:cs typeface="Times New Roman" pitchFamily="18"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u="none" strike="noStrike" dirty="0" smtClean="0">
                          <a:latin typeface="Times New Roman" pitchFamily="18" charset="0"/>
                          <a:cs typeface="Times New Roman" pitchFamily="18" charset="0"/>
                        </a:rPr>
                        <a:t>Basit</a:t>
                      </a:r>
                      <a:endParaRPr lang="tr-TR" sz="1200" b="0" i="0" u="none" strike="noStrike" dirty="0" smtClean="0">
                        <a:solidFill>
                          <a:srgbClr val="000000"/>
                        </a:solidFill>
                        <a:latin typeface="Times New Roman" pitchFamily="18" charset="0"/>
                        <a:cs typeface="Times New Roman" pitchFamily="18" charset="0"/>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tr-TR" sz="1200" u="none" strike="noStrike" dirty="0" smtClean="0">
                          <a:latin typeface="Times New Roman" pitchFamily="18" charset="0"/>
                          <a:cs typeface="Times New Roman" pitchFamily="18" charset="0"/>
                        </a:rPr>
                        <a:t>Tanımlı bir Uygulama Programlama </a:t>
                      </a:r>
                      <a:r>
                        <a:rPr lang="tr-TR" sz="1200" u="none" strike="noStrike" dirty="0" err="1" smtClean="0">
                          <a:latin typeface="Times New Roman" pitchFamily="18" charset="0"/>
                          <a:cs typeface="Times New Roman" pitchFamily="18" charset="0"/>
                        </a:rPr>
                        <a:t>Arayüzüne</a:t>
                      </a:r>
                      <a:r>
                        <a:rPr lang="tr-TR" sz="1200" u="none" strike="noStrike" dirty="0" smtClean="0">
                          <a:latin typeface="Times New Roman" pitchFamily="18" charset="0"/>
                          <a:cs typeface="Times New Roman" pitchFamily="18" charset="0"/>
                        </a:rPr>
                        <a:t> (API) sahip başka bir sistemi temsil eder.</a:t>
                      </a:r>
                      <a:endParaRPr lang="tr-TR" sz="1200" b="0" i="0" u="none" strike="noStrike" dirty="0" smtClean="0">
                        <a:solidFill>
                          <a:srgbClr val="000000"/>
                        </a:solidFill>
                        <a:latin typeface="Times New Roman" pitchFamily="18" charset="0"/>
                        <a:cs typeface="Times New Roman" pitchFamily="18" charset="0"/>
                      </a:endParaRPr>
                    </a:p>
                  </a:txBody>
                  <a:tcPr anchor="ctr"/>
                </a:tc>
                <a:tc>
                  <a:txBody>
                    <a:bodyPr/>
                    <a:lstStyle/>
                    <a:p>
                      <a:pPr algn="ctr"/>
                      <a:r>
                        <a:rPr lang="tr-TR" sz="1200" dirty="0" smtClean="0">
                          <a:latin typeface="Times New Roman" pitchFamily="18" charset="0"/>
                          <a:cs typeface="Times New Roman" pitchFamily="18" charset="0"/>
                        </a:rPr>
                        <a:t>1</a:t>
                      </a:r>
                      <a:endParaRPr lang="tr-TR" sz="1200" dirty="0">
                        <a:latin typeface="Times New Roman" pitchFamily="18" charset="0"/>
                        <a:cs typeface="Times New Roman" pitchFamily="18"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u="none" strike="noStrike" dirty="0" smtClean="0">
                          <a:latin typeface="Times New Roman" pitchFamily="18" charset="0"/>
                          <a:cs typeface="Times New Roman" pitchFamily="18" charset="0"/>
                        </a:rPr>
                        <a:t>Orta</a:t>
                      </a:r>
                      <a:endParaRPr lang="tr-TR" sz="1200" b="0" i="0" u="none" strike="noStrike" dirty="0" smtClean="0">
                        <a:solidFill>
                          <a:srgbClr val="000000"/>
                        </a:solidFill>
                        <a:latin typeface="Times New Roman" pitchFamily="18" charset="0"/>
                        <a:cs typeface="Times New Roman" pitchFamily="18" charset="0"/>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tr-TR" sz="1200" u="none" strike="noStrike" dirty="0" smtClean="0">
                          <a:latin typeface="Times New Roman" pitchFamily="18" charset="0"/>
                          <a:cs typeface="Times New Roman" pitchFamily="18" charset="0"/>
                        </a:rPr>
                        <a:t>TCP/IP gibi bir protokol ile haberleşen başka bir sistemi temsil eder.</a:t>
                      </a:r>
                      <a:endParaRPr lang="tr-TR" sz="1200" b="0" i="0" u="none" strike="noStrike" dirty="0" smtClean="0">
                        <a:solidFill>
                          <a:srgbClr val="000000"/>
                        </a:solidFill>
                        <a:latin typeface="Times New Roman" pitchFamily="18" charset="0"/>
                        <a:cs typeface="Times New Roman" pitchFamily="18" charset="0"/>
                      </a:endParaRPr>
                    </a:p>
                  </a:txBody>
                  <a:tcPr anchor="ctr"/>
                </a:tc>
                <a:tc>
                  <a:txBody>
                    <a:bodyPr/>
                    <a:lstStyle/>
                    <a:p>
                      <a:pPr algn="ctr"/>
                      <a:r>
                        <a:rPr lang="tr-TR" sz="1200" dirty="0" smtClean="0">
                          <a:latin typeface="Times New Roman" pitchFamily="18" charset="0"/>
                          <a:cs typeface="Times New Roman" pitchFamily="18" charset="0"/>
                        </a:rPr>
                        <a:t>2</a:t>
                      </a:r>
                      <a:endParaRPr lang="tr-TR" sz="1200" dirty="0">
                        <a:latin typeface="Times New Roman" pitchFamily="18" charset="0"/>
                        <a:cs typeface="Times New Roman" pitchFamily="18"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u="none" strike="noStrike" dirty="0" smtClean="0">
                          <a:latin typeface="Times New Roman" pitchFamily="18" charset="0"/>
                          <a:cs typeface="Times New Roman" pitchFamily="18" charset="0"/>
                        </a:rPr>
                        <a:t>Karmaşık</a:t>
                      </a:r>
                      <a:endParaRPr lang="tr-TR" sz="1200" b="0" i="0" u="none" strike="noStrike" dirty="0" smtClean="0">
                        <a:solidFill>
                          <a:srgbClr val="000000"/>
                        </a:solidFill>
                        <a:latin typeface="Times New Roman" pitchFamily="18" charset="0"/>
                        <a:cs typeface="Times New Roman" pitchFamily="18" charset="0"/>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tr-TR" sz="1200" u="none" strike="noStrike" dirty="0" smtClean="0">
                          <a:latin typeface="Times New Roman" pitchFamily="18" charset="0"/>
                          <a:cs typeface="Times New Roman" pitchFamily="18" charset="0"/>
                        </a:rPr>
                        <a:t>Bir web sayfası veya GUI aracılığıyla karşılıklı etkileşen bir kullanıcıyı temsil eder.</a:t>
                      </a:r>
                      <a:endParaRPr lang="tr-TR" sz="1200" b="0" i="0" u="none" strike="noStrike" dirty="0" smtClean="0">
                        <a:solidFill>
                          <a:srgbClr val="000000"/>
                        </a:solidFill>
                        <a:latin typeface="Times New Roman" pitchFamily="18" charset="0"/>
                        <a:cs typeface="Times New Roman" pitchFamily="18" charset="0"/>
                      </a:endParaRPr>
                    </a:p>
                  </a:txBody>
                  <a:tcPr anchor="ctr"/>
                </a:tc>
                <a:tc>
                  <a:txBody>
                    <a:bodyPr/>
                    <a:lstStyle/>
                    <a:p>
                      <a:pPr algn="ctr"/>
                      <a:r>
                        <a:rPr lang="tr-TR" sz="1200" dirty="0" smtClean="0">
                          <a:latin typeface="Times New Roman" pitchFamily="18" charset="0"/>
                          <a:cs typeface="Times New Roman" pitchFamily="18" charset="0"/>
                        </a:rPr>
                        <a:t>3</a:t>
                      </a:r>
                      <a:endParaRPr lang="tr-TR" sz="1200" dirty="0">
                        <a:latin typeface="Times New Roman" pitchFamily="18" charset="0"/>
                        <a:cs typeface="Times New Roman" pitchFamily="18" charset="0"/>
                      </a:endParaRPr>
                    </a:p>
                  </a:txBody>
                  <a:tcPr anchor="ctr"/>
                </a:tc>
              </a:tr>
            </a:tbl>
          </a:graphicData>
        </a:graphic>
      </p:graphicFrame>
      <p:sp>
        <p:nvSpPr>
          <p:cNvPr id="11" name="10 Dikdörtgen"/>
          <p:cNvSpPr/>
          <p:nvPr/>
        </p:nvSpPr>
        <p:spPr>
          <a:xfrm>
            <a:off x="1019919" y="4797152"/>
            <a:ext cx="3384376" cy="830997"/>
          </a:xfrm>
          <a:prstGeom prst="rect">
            <a:avLst/>
          </a:prstGeom>
        </p:spPr>
        <p:txBody>
          <a:bodyPr wrap="square">
            <a:spAutoFit/>
          </a:bodyPr>
          <a:lstStyle/>
          <a:p>
            <a:pPr algn="just"/>
            <a:r>
              <a:rPr lang="tr-TR" sz="1600" dirty="0" smtClean="0">
                <a:latin typeface="Times New Roman" pitchFamily="18" charset="0"/>
                <a:cs typeface="Times New Roman" pitchFamily="18" charset="0"/>
              </a:rPr>
              <a:t>Öncelikle toplam Düzeltilmemiş Aktör Ağırlığı (</a:t>
            </a:r>
            <a:r>
              <a:rPr lang="tr-TR" sz="1600" dirty="0" err="1" smtClean="0">
                <a:latin typeface="Times New Roman" pitchFamily="18" charset="0"/>
                <a:cs typeface="Times New Roman" pitchFamily="18" charset="0"/>
              </a:rPr>
              <a:t>Unadjusted</a:t>
            </a:r>
            <a:r>
              <a:rPr lang="tr-TR" sz="1600" dirty="0" smtClean="0">
                <a:latin typeface="Times New Roman" pitchFamily="18" charset="0"/>
                <a:cs typeface="Times New Roman" pitchFamily="18" charset="0"/>
              </a:rPr>
              <a:t> </a:t>
            </a:r>
            <a:r>
              <a:rPr lang="tr-TR" sz="1600" dirty="0" err="1" smtClean="0">
                <a:latin typeface="Times New Roman" pitchFamily="18" charset="0"/>
                <a:cs typeface="Times New Roman" pitchFamily="18" charset="0"/>
              </a:rPr>
              <a:t>Actor</a:t>
            </a:r>
            <a:r>
              <a:rPr lang="tr-TR" sz="1600" dirty="0" smtClean="0">
                <a:latin typeface="Times New Roman" pitchFamily="18" charset="0"/>
                <a:cs typeface="Times New Roman" pitchFamily="18" charset="0"/>
              </a:rPr>
              <a:t> </a:t>
            </a:r>
            <a:r>
              <a:rPr lang="tr-TR" sz="1600" dirty="0" err="1" smtClean="0">
                <a:latin typeface="Times New Roman" pitchFamily="18" charset="0"/>
                <a:cs typeface="Times New Roman" pitchFamily="18" charset="0"/>
              </a:rPr>
              <a:t>Weights</a:t>
            </a:r>
            <a:r>
              <a:rPr lang="tr-TR" sz="1600" dirty="0" smtClean="0">
                <a:latin typeface="Times New Roman" pitchFamily="18" charset="0"/>
                <a:cs typeface="Times New Roman" pitchFamily="18" charset="0"/>
              </a:rPr>
              <a:t> - UAW) hesaplanmaktadır.</a:t>
            </a:r>
            <a:endParaRPr lang="tr-TR" sz="1600" dirty="0">
              <a:latin typeface="Times New Roman" pitchFamily="18" charset="0"/>
              <a:cs typeface="Times New Roman" pitchFamily="18" charset="0"/>
            </a:endParaRPr>
          </a:p>
        </p:txBody>
      </p:sp>
      <p:pic>
        <p:nvPicPr>
          <p:cNvPr id="12" name="Picture 1"/>
          <p:cNvPicPr>
            <a:picLocks noChangeAspect="1" noChangeArrowheads="1"/>
          </p:cNvPicPr>
          <p:nvPr/>
        </p:nvPicPr>
        <p:blipFill>
          <a:blip r:embed="rId3" cstate="print"/>
          <a:srcRect/>
          <a:stretch>
            <a:fillRect/>
          </a:stretch>
        </p:blipFill>
        <p:spPr bwMode="auto">
          <a:xfrm>
            <a:off x="5313765" y="4733354"/>
            <a:ext cx="2457945" cy="962448"/>
          </a:xfrm>
          <a:prstGeom prst="rect">
            <a:avLst/>
          </a:prstGeom>
          <a:noFill/>
          <a:ln w="9525">
            <a:noFill/>
            <a:miter lim="800000"/>
            <a:headEnd/>
            <a:tailEnd/>
          </a:ln>
        </p:spPr>
      </p:pic>
      <p:sp>
        <p:nvSpPr>
          <p:cNvPr id="13" name="12 Sağ Ok"/>
          <p:cNvSpPr/>
          <p:nvPr/>
        </p:nvSpPr>
        <p:spPr>
          <a:xfrm>
            <a:off x="4493664" y="5013176"/>
            <a:ext cx="720080"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4" name="13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12775" y="228600"/>
            <a:ext cx="8153400" cy="990600"/>
          </a:xfrm>
        </p:spPr>
        <p:txBody>
          <a:bodyPr>
            <a:normAutofit/>
          </a:bodyPr>
          <a:lstStyle/>
          <a:p>
            <a:pPr>
              <a:defRPr/>
            </a:pPr>
            <a:r>
              <a:rPr lang="tr-TR" sz="3600" i="1" dirty="0" err="1"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Use</a:t>
            </a:r>
            <a:r>
              <a:rPr lang="tr-TR" sz="36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a:t>
            </a:r>
            <a:r>
              <a:rPr lang="tr-TR" sz="3600" i="1" dirty="0" err="1"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Case</a:t>
            </a:r>
            <a:r>
              <a:rPr lang="tr-TR" sz="36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 Puanı </a:t>
            </a:r>
            <a:r>
              <a:rPr lang="tr-TR" sz="28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a:t>
            </a:r>
            <a:r>
              <a:rPr lang="tr-TR" sz="2800" i="1" dirty="0" err="1"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Use</a:t>
            </a:r>
            <a:r>
              <a:rPr lang="tr-TR" sz="28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a:t>
            </a:r>
            <a:r>
              <a:rPr lang="tr-TR" sz="2800" i="1" dirty="0" err="1"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Case</a:t>
            </a:r>
            <a:r>
              <a:rPr lang="tr-TR" sz="28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 </a:t>
            </a:r>
            <a:r>
              <a:rPr lang="tr-TR" sz="2800" i="1" dirty="0" err="1"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Points</a:t>
            </a:r>
            <a:r>
              <a:rPr lang="tr-TR" sz="28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 - UCP)</a:t>
            </a:r>
            <a:r>
              <a:rPr lang="tr-TR" sz="36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 </a:t>
            </a:r>
            <a:r>
              <a:rPr lang="tr-TR" sz="20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(devam…)</a:t>
            </a:r>
            <a:endParaRPr lang="tr-TR"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2531" name="2 İçerik Yer Tutucusu"/>
          <p:cNvSpPr>
            <a:spLocks noGrp="1"/>
          </p:cNvSpPr>
          <p:nvPr>
            <p:ph sz="quarter" idx="1"/>
          </p:nvPr>
        </p:nvSpPr>
        <p:spPr>
          <a:xfrm>
            <a:off x="500063" y="1661323"/>
            <a:ext cx="8104385" cy="490376"/>
          </a:xfrm>
        </p:spPr>
        <p:txBody>
          <a:bodyPr>
            <a:normAutofit/>
          </a:bodyPr>
          <a:lstStyle/>
          <a:p>
            <a:pPr marL="452437" lvl="2" indent="-177800" algn="just">
              <a:buSzPct val="100000"/>
              <a:buFont typeface="Arial" charset="0"/>
              <a:buChar char="•"/>
            </a:pPr>
            <a:r>
              <a:rPr lang="tr-TR" sz="1700" i="1" dirty="0" smtClean="0">
                <a:solidFill>
                  <a:srgbClr val="006600"/>
                </a:solidFill>
                <a:effectLst>
                  <a:outerShdw blurRad="38100" dist="38100" dir="2700000" algn="tl">
                    <a:srgbClr val="000000">
                      <a:alpha val="43137"/>
                    </a:srgbClr>
                  </a:outerShdw>
                </a:effectLst>
                <a:latin typeface="Times New Roman" pitchFamily="18" charset="0"/>
                <a:cs typeface="Times New Roman" pitchFamily="18" charset="0"/>
              </a:rPr>
              <a:t>Use-</a:t>
            </a:r>
            <a:r>
              <a:rPr lang="tr-TR" sz="1700" i="1" dirty="0" err="1" smtClean="0">
                <a:solidFill>
                  <a:srgbClr val="006600"/>
                </a:solidFill>
                <a:effectLst>
                  <a:outerShdw blurRad="38100" dist="38100" dir="2700000" algn="tl">
                    <a:srgbClr val="000000">
                      <a:alpha val="43137"/>
                    </a:srgbClr>
                  </a:outerShdw>
                </a:effectLst>
                <a:latin typeface="Times New Roman" pitchFamily="18" charset="0"/>
                <a:cs typeface="Times New Roman" pitchFamily="18" charset="0"/>
              </a:rPr>
              <a:t>case</a:t>
            </a:r>
            <a:r>
              <a:rPr lang="tr-TR" sz="1700" i="1" dirty="0" smtClean="0">
                <a:solidFill>
                  <a:srgbClr val="006600"/>
                </a:solidFill>
                <a:effectLst>
                  <a:outerShdw blurRad="38100" dist="38100" dir="2700000" algn="tl">
                    <a:srgbClr val="000000">
                      <a:alpha val="43137"/>
                    </a:srgbClr>
                  </a:outerShdw>
                </a:effectLst>
                <a:latin typeface="Times New Roman" pitchFamily="18" charset="0"/>
                <a:cs typeface="Times New Roman" pitchFamily="18" charset="0"/>
              </a:rPr>
              <a:t> analizinin ikinci adımı </a:t>
            </a:r>
            <a:r>
              <a:rPr lang="tr-TR" sz="1700" i="1" dirty="0" err="1" smtClean="0">
                <a:solidFill>
                  <a:srgbClr val="006600"/>
                </a:solidFill>
                <a:effectLst>
                  <a:outerShdw blurRad="38100" dist="38100" dir="2700000" algn="tl">
                    <a:srgbClr val="000000">
                      <a:alpha val="43137"/>
                    </a:srgbClr>
                  </a:outerShdw>
                </a:effectLst>
                <a:latin typeface="Times New Roman" pitchFamily="18" charset="0"/>
                <a:cs typeface="Times New Roman" pitchFamily="18" charset="0"/>
              </a:rPr>
              <a:t>use</a:t>
            </a:r>
            <a:r>
              <a:rPr lang="tr-TR" sz="1700" i="1" dirty="0" smtClean="0">
                <a:solidFill>
                  <a:srgbClr val="006600"/>
                </a:solidFill>
                <a:effectLst>
                  <a:outerShdw blurRad="38100" dist="38100" dir="2700000" algn="tl">
                    <a:srgbClr val="000000">
                      <a:alpha val="43137"/>
                    </a:srgbClr>
                  </a:outerShdw>
                </a:effectLst>
                <a:latin typeface="Times New Roman" pitchFamily="18" charset="0"/>
                <a:cs typeface="Times New Roman" pitchFamily="18" charset="0"/>
              </a:rPr>
              <a:t>-</a:t>
            </a:r>
            <a:r>
              <a:rPr lang="tr-TR" sz="1700" i="1" dirty="0" err="1" smtClean="0">
                <a:solidFill>
                  <a:srgbClr val="006600"/>
                </a:solidFill>
                <a:effectLst>
                  <a:outerShdw blurRad="38100" dist="38100" dir="2700000" algn="tl">
                    <a:srgbClr val="000000">
                      <a:alpha val="43137"/>
                    </a:srgbClr>
                  </a:outerShdw>
                </a:effectLst>
                <a:latin typeface="Times New Roman" pitchFamily="18" charset="0"/>
                <a:cs typeface="Times New Roman" pitchFamily="18" charset="0"/>
              </a:rPr>
              <a:t>case’lerin</a:t>
            </a:r>
            <a:r>
              <a:rPr lang="tr-TR" sz="1700" i="1" dirty="0" smtClean="0">
                <a:solidFill>
                  <a:srgbClr val="006600"/>
                </a:solidFill>
                <a:effectLst>
                  <a:outerShdw blurRad="38100" dist="38100" dir="2700000" algn="tl">
                    <a:srgbClr val="000000">
                      <a:alpha val="43137"/>
                    </a:srgbClr>
                  </a:outerShdw>
                </a:effectLst>
                <a:latin typeface="Times New Roman" pitchFamily="18" charset="0"/>
                <a:cs typeface="Times New Roman" pitchFamily="18" charset="0"/>
              </a:rPr>
              <a:t> sınıflandırılmasıdır.</a:t>
            </a:r>
          </a:p>
        </p:txBody>
      </p:sp>
      <p:sp>
        <p:nvSpPr>
          <p:cNvPr id="4" name="3 Slayt Numarası Yer Tutucusu"/>
          <p:cNvSpPr>
            <a:spLocks noGrp="1"/>
          </p:cNvSpPr>
          <p:nvPr>
            <p:ph type="sldNum" sz="quarter" idx="12"/>
          </p:nvPr>
        </p:nvSpPr>
        <p:spPr/>
        <p:txBody>
          <a:bodyPr>
            <a:normAutofit fontScale="85000" lnSpcReduction="20000"/>
          </a:bodyPr>
          <a:lstStyle/>
          <a:p>
            <a:pPr>
              <a:defRPr/>
            </a:pPr>
            <a:fld id="{BD7FE0F8-595A-4B5C-9E86-BF50783DBD07}" type="slidenum">
              <a:rPr lang="tr-TR" smtClean="0"/>
              <a:pPr>
                <a:defRPr/>
              </a:pPr>
              <a:t>45</a:t>
            </a:fld>
            <a:endParaRPr lang="tr-TR"/>
          </a:p>
        </p:txBody>
      </p:sp>
      <p:graphicFrame>
        <p:nvGraphicFramePr>
          <p:cNvPr id="10" name="9 Tablo"/>
          <p:cNvGraphicFramePr>
            <a:graphicFrameLocks noGrp="1"/>
          </p:cNvGraphicFramePr>
          <p:nvPr/>
        </p:nvGraphicFramePr>
        <p:xfrm>
          <a:off x="1094350" y="2210651"/>
          <a:ext cx="6624736" cy="2291080"/>
        </p:xfrm>
        <a:graphic>
          <a:graphicData uri="http://schemas.openxmlformats.org/drawingml/2006/table">
            <a:tbl>
              <a:tblPr firstRow="1" bandRow="1">
                <a:tableStyleId>{BC89EF96-8CEA-46FF-86C4-4CE0E7609802}</a:tableStyleId>
              </a:tblPr>
              <a:tblGrid>
                <a:gridCol w="1296144"/>
                <a:gridCol w="3816424"/>
                <a:gridCol w="1512168"/>
              </a:tblGrid>
              <a:tr h="370840">
                <a:tc>
                  <a:txBody>
                    <a:bodyPr/>
                    <a:lstStyle/>
                    <a:p>
                      <a:r>
                        <a:rPr lang="tr-TR" sz="1200" dirty="0" smtClean="0">
                          <a:latin typeface="Times New Roman" pitchFamily="18" charset="0"/>
                          <a:cs typeface="Times New Roman" pitchFamily="18" charset="0"/>
                        </a:rPr>
                        <a:t>Use-Case Tipi</a:t>
                      </a:r>
                      <a:endParaRPr lang="tr-TR" sz="1200" dirty="0">
                        <a:latin typeface="Times New Roman" pitchFamily="18" charset="0"/>
                        <a:cs typeface="Times New Roman" pitchFamily="18" charset="0"/>
                      </a:endParaRPr>
                    </a:p>
                  </a:txBody>
                  <a:tcPr anchor="ctr"/>
                </a:tc>
                <a:tc>
                  <a:txBody>
                    <a:bodyPr/>
                    <a:lstStyle/>
                    <a:p>
                      <a:r>
                        <a:rPr lang="tr-TR" sz="1200" dirty="0" smtClean="0">
                          <a:latin typeface="Times New Roman" pitchFamily="18" charset="0"/>
                          <a:cs typeface="Times New Roman" pitchFamily="18" charset="0"/>
                        </a:rPr>
                        <a:t>Açıklaması</a:t>
                      </a:r>
                      <a:endParaRPr lang="tr-TR" sz="1200" dirty="0">
                        <a:latin typeface="Times New Roman" pitchFamily="18" charset="0"/>
                        <a:cs typeface="Times New Roman" pitchFamily="18" charset="0"/>
                      </a:endParaRPr>
                    </a:p>
                  </a:txBody>
                  <a:tcPr anchor="ctr"/>
                </a:tc>
                <a:tc>
                  <a:txBody>
                    <a:bodyPr/>
                    <a:lstStyle/>
                    <a:p>
                      <a:pPr algn="ctr"/>
                      <a:r>
                        <a:rPr lang="tr-TR" sz="1200" dirty="0" smtClean="0">
                          <a:latin typeface="Times New Roman" pitchFamily="18" charset="0"/>
                          <a:cs typeface="Times New Roman" pitchFamily="18" charset="0"/>
                        </a:rPr>
                        <a:t>Ağırlık Faktörü</a:t>
                      </a:r>
                      <a:endParaRPr lang="tr-TR" sz="1200" dirty="0">
                        <a:latin typeface="Times New Roman" pitchFamily="18" charset="0"/>
                        <a:cs typeface="Times New Roman" pitchFamily="18"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u="none" strike="noStrike" dirty="0" smtClean="0">
                          <a:latin typeface="Times New Roman" pitchFamily="18" charset="0"/>
                          <a:cs typeface="Times New Roman" pitchFamily="18" charset="0"/>
                        </a:rPr>
                        <a:t>Basit</a:t>
                      </a:r>
                      <a:endParaRPr lang="tr-TR" sz="1200" b="0" i="0" u="none" strike="noStrike" dirty="0" smtClean="0">
                        <a:solidFill>
                          <a:srgbClr val="000000"/>
                        </a:solidFill>
                        <a:latin typeface="Times New Roman" pitchFamily="18" charset="0"/>
                        <a:cs typeface="Times New Roman" pitchFamily="18" charset="0"/>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tr-TR" sz="1200" b="0" i="0" u="none" strike="noStrike" dirty="0" smtClean="0">
                          <a:solidFill>
                            <a:srgbClr val="000000"/>
                          </a:solidFill>
                          <a:latin typeface="Times New Roman" pitchFamily="18" charset="0"/>
                          <a:cs typeface="Times New Roman" pitchFamily="18" charset="0"/>
                        </a:rPr>
                        <a:t>Basit bir kullanıcı </a:t>
                      </a:r>
                      <a:r>
                        <a:rPr lang="tr-TR" sz="1200" b="0" i="0" u="none" strike="noStrike" dirty="0" err="1" smtClean="0">
                          <a:solidFill>
                            <a:srgbClr val="000000"/>
                          </a:solidFill>
                          <a:latin typeface="Times New Roman" pitchFamily="18" charset="0"/>
                          <a:cs typeface="Times New Roman" pitchFamily="18" charset="0"/>
                        </a:rPr>
                        <a:t>arayüzüne</a:t>
                      </a:r>
                      <a:r>
                        <a:rPr lang="tr-TR" sz="1200" b="0" i="0" u="none" strike="noStrike" dirty="0" smtClean="0">
                          <a:solidFill>
                            <a:srgbClr val="000000"/>
                          </a:solidFill>
                          <a:latin typeface="Times New Roman" pitchFamily="18" charset="0"/>
                          <a:cs typeface="Times New Roman" pitchFamily="18" charset="0"/>
                        </a:rPr>
                        <a:t> sahiptir. Tek bir veritabanı nesnesiyle iletişim kurar. Normal (başarılı) senaryosu 3 veya daha az basamaktan oluşur.</a:t>
                      </a:r>
                    </a:p>
                  </a:txBody>
                  <a:tcPr anchor="ctr"/>
                </a:tc>
                <a:tc>
                  <a:txBody>
                    <a:bodyPr/>
                    <a:lstStyle/>
                    <a:p>
                      <a:pPr algn="ctr"/>
                      <a:r>
                        <a:rPr lang="tr-TR" sz="1200" dirty="0" smtClean="0">
                          <a:latin typeface="Times New Roman" pitchFamily="18" charset="0"/>
                          <a:cs typeface="Times New Roman" pitchFamily="18" charset="0"/>
                        </a:rPr>
                        <a:t>5</a:t>
                      </a:r>
                      <a:endParaRPr lang="tr-TR" sz="1200" dirty="0">
                        <a:latin typeface="Times New Roman" pitchFamily="18" charset="0"/>
                        <a:cs typeface="Times New Roman" pitchFamily="18"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u="none" strike="noStrike" dirty="0" smtClean="0">
                          <a:latin typeface="Times New Roman" pitchFamily="18" charset="0"/>
                          <a:cs typeface="Times New Roman" pitchFamily="18" charset="0"/>
                        </a:rPr>
                        <a:t>Orta</a:t>
                      </a:r>
                      <a:endParaRPr lang="tr-TR" sz="1200" b="0" i="0" u="none" strike="noStrike" dirty="0" smtClean="0">
                        <a:solidFill>
                          <a:srgbClr val="000000"/>
                        </a:solidFill>
                        <a:latin typeface="Times New Roman" pitchFamily="18" charset="0"/>
                        <a:cs typeface="Times New Roman" pitchFamily="18" charset="0"/>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tr-TR" sz="1200" u="none" strike="noStrike" dirty="0" smtClean="0">
                          <a:latin typeface="Times New Roman" pitchFamily="18" charset="0"/>
                          <a:cs typeface="Times New Roman" pitchFamily="18" charset="0"/>
                        </a:rPr>
                        <a:t>Ortalama bir kullanıcı </a:t>
                      </a:r>
                      <a:r>
                        <a:rPr lang="tr-TR" sz="1200" u="none" strike="noStrike" dirty="0" err="1" smtClean="0">
                          <a:latin typeface="Times New Roman" pitchFamily="18" charset="0"/>
                          <a:cs typeface="Times New Roman" pitchFamily="18" charset="0"/>
                        </a:rPr>
                        <a:t>arayüzüne</a:t>
                      </a:r>
                      <a:r>
                        <a:rPr lang="tr-TR" sz="1200" u="none" strike="noStrike" dirty="0" smtClean="0">
                          <a:latin typeface="Times New Roman" pitchFamily="18" charset="0"/>
                          <a:cs typeface="Times New Roman" pitchFamily="18" charset="0"/>
                        </a:rPr>
                        <a:t> sahiptir. İki veya daha fazla veritabanı nesnesi ile iletişim kurar. Normal (başarılı) senaryosu 4 ile 7 arasında basamaktan oluşur.</a:t>
                      </a:r>
                      <a:endParaRPr lang="tr-TR" sz="1200" b="0" i="0" u="none" strike="noStrike" dirty="0" smtClean="0">
                        <a:solidFill>
                          <a:srgbClr val="000000"/>
                        </a:solidFill>
                        <a:latin typeface="Times New Roman" pitchFamily="18" charset="0"/>
                        <a:cs typeface="Times New Roman" pitchFamily="18" charset="0"/>
                      </a:endParaRPr>
                    </a:p>
                  </a:txBody>
                  <a:tcPr anchor="ctr"/>
                </a:tc>
                <a:tc>
                  <a:txBody>
                    <a:bodyPr/>
                    <a:lstStyle/>
                    <a:p>
                      <a:pPr algn="ctr"/>
                      <a:r>
                        <a:rPr lang="tr-TR" sz="1200" dirty="0" smtClean="0">
                          <a:latin typeface="Times New Roman" pitchFamily="18" charset="0"/>
                          <a:cs typeface="Times New Roman" pitchFamily="18" charset="0"/>
                        </a:rPr>
                        <a:t>10</a:t>
                      </a:r>
                      <a:endParaRPr lang="tr-TR" sz="1200" dirty="0">
                        <a:latin typeface="Times New Roman" pitchFamily="18" charset="0"/>
                        <a:cs typeface="Times New Roman" pitchFamily="18"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u="none" strike="noStrike" dirty="0" smtClean="0">
                          <a:latin typeface="Times New Roman" pitchFamily="18" charset="0"/>
                          <a:cs typeface="Times New Roman" pitchFamily="18" charset="0"/>
                        </a:rPr>
                        <a:t>Karmaşık</a:t>
                      </a:r>
                      <a:endParaRPr lang="tr-TR" sz="1200" b="0" i="0" u="none" strike="noStrike" dirty="0" smtClean="0">
                        <a:solidFill>
                          <a:srgbClr val="000000"/>
                        </a:solidFill>
                        <a:latin typeface="Times New Roman" pitchFamily="18" charset="0"/>
                        <a:cs typeface="Times New Roman" pitchFamily="18" charset="0"/>
                      </a:endParaRPr>
                    </a:p>
                  </a:txBody>
                  <a:tcPr anchor="ct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tr-TR" sz="1200" u="none" strike="noStrike" dirty="0" smtClean="0">
                          <a:latin typeface="Times New Roman" pitchFamily="18" charset="0"/>
                          <a:cs typeface="Times New Roman" pitchFamily="18" charset="0"/>
                        </a:rPr>
                        <a:t>Karmaşık bir kullanıcı </a:t>
                      </a:r>
                      <a:r>
                        <a:rPr lang="tr-TR" sz="1200" u="none" strike="noStrike" dirty="0" err="1" smtClean="0">
                          <a:latin typeface="Times New Roman" pitchFamily="18" charset="0"/>
                          <a:cs typeface="Times New Roman" pitchFamily="18" charset="0"/>
                        </a:rPr>
                        <a:t>arayüzüne</a:t>
                      </a:r>
                      <a:r>
                        <a:rPr lang="tr-TR" sz="1200" u="none" strike="noStrike" dirty="0" smtClean="0">
                          <a:latin typeface="Times New Roman" pitchFamily="18" charset="0"/>
                          <a:cs typeface="Times New Roman" pitchFamily="18" charset="0"/>
                        </a:rPr>
                        <a:t> sahiptir. Üç veya daha fazla veritabanı nesnesiyle iletişim kurar. Normal (başarılı) senaryosu 8 veya daha fazla basamaktan oluşur.</a:t>
                      </a:r>
                      <a:endParaRPr lang="tr-TR" sz="1200" b="0" i="0" u="none" strike="noStrike" dirty="0" smtClean="0">
                        <a:solidFill>
                          <a:srgbClr val="000000"/>
                        </a:solidFill>
                        <a:latin typeface="Times New Roman" pitchFamily="18" charset="0"/>
                        <a:cs typeface="Times New Roman" pitchFamily="18" charset="0"/>
                      </a:endParaRPr>
                    </a:p>
                  </a:txBody>
                  <a:tcPr anchor="ctr"/>
                </a:tc>
                <a:tc>
                  <a:txBody>
                    <a:bodyPr/>
                    <a:lstStyle/>
                    <a:p>
                      <a:pPr algn="ctr"/>
                      <a:r>
                        <a:rPr lang="tr-TR" sz="1200" dirty="0" smtClean="0">
                          <a:latin typeface="Times New Roman" pitchFamily="18" charset="0"/>
                          <a:cs typeface="Times New Roman" pitchFamily="18" charset="0"/>
                        </a:rPr>
                        <a:t>15</a:t>
                      </a:r>
                      <a:endParaRPr lang="tr-TR" sz="1200" dirty="0">
                        <a:latin typeface="Times New Roman" pitchFamily="18" charset="0"/>
                        <a:cs typeface="Times New Roman" pitchFamily="18" charset="0"/>
                      </a:endParaRPr>
                    </a:p>
                  </a:txBody>
                  <a:tcPr anchor="ctr"/>
                </a:tc>
              </a:tr>
            </a:tbl>
          </a:graphicData>
        </a:graphic>
      </p:graphicFrame>
      <p:sp>
        <p:nvSpPr>
          <p:cNvPr id="11" name="10 Dikdörtgen"/>
          <p:cNvSpPr/>
          <p:nvPr/>
        </p:nvSpPr>
        <p:spPr>
          <a:xfrm>
            <a:off x="1001076" y="4666851"/>
            <a:ext cx="3168352" cy="830997"/>
          </a:xfrm>
          <a:prstGeom prst="rect">
            <a:avLst/>
          </a:prstGeom>
        </p:spPr>
        <p:txBody>
          <a:bodyPr wrap="square">
            <a:spAutoFit/>
          </a:bodyPr>
          <a:lstStyle/>
          <a:p>
            <a:pPr algn="just"/>
            <a:r>
              <a:rPr lang="tr-TR" sz="1600" dirty="0" smtClean="0">
                <a:latin typeface="Times New Roman" pitchFamily="18" charset="0"/>
                <a:cs typeface="Times New Roman" pitchFamily="18" charset="0"/>
              </a:rPr>
              <a:t>Düzeltilmemiş Use-Case Ağırlığını (</a:t>
            </a:r>
            <a:r>
              <a:rPr lang="tr-TR" sz="1600" dirty="0" err="1" smtClean="0">
                <a:latin typeface="Times New Roman" pitchFamily="18" charset="0"/>
                <a:cs typeface="Times New Roman" pitchFamily="18" charset="0"/>
              </a:rPr>
              <a:t>Unadjusted</a:t>
            </a:r>
            <a:r>
              <a:rPr lang="tr-TR" sz="1600" dirty="0" smtClean="0">
                <a:latin typeface="Times New Roman" pitchFamily="18" charset="0"/>
                <a:cs typeface="Times New Roman" pitchFamily="18" charset="0"/>
              </a:rPr>
              <a:t> Use-Case </a:t>
            </a:r>
            <a:r>
              <a:rPr lang="tr-TR" sz="1600" dirty="0" err="1" smtClean="0">
                <a:latin typeface="Times New Roman" pitchFamily="18" charset="0"/>
                <a:cs typeface="Times New Roman" pitchFamily="18" charset="0"/>
              </a:rPr>
              <a:t>Weights</a:t>
            </a:r>
            <a:r>
              <a:rPr lang="tr-TR" sz="1600" dirty="0" smtClean="0">
                <a:latin typeface="Times New Roman" pitchFamily="18" charset="0"/>
                <a:cs typeface="Times New Roman" pitchFamily="18" charset="0"/>
              </a:rPr>
              <a:t> - UUCW) elde etmek için:</a:t>
            </a:r>
            <a:endParaRPr lang="tr-TR" sz="1600" dirty="0">
              <a:latin typeface="Times New Roman" pitchFamily="18" charset="0"/>
              <a:cs typeface="Times New Roman" pitchFamily="18" charset="0"/>
            </a:endParaRPr>
          </a:p>
        </p:txBody>
      </p:sp>
      <p:sp>
        <p:nvSpPr>
          <p:cNvPr id="13" name="12 Sağ Ok"/>
          <p:cNvSpPr/>
          <p:nvPr/>
        </p:nvSpPr>
        <p:spPr>
          <a:xfrm>
            <a:off x="4308598" y="4832415"/>
            <a:ext cx="720080"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38914" name="Picture 2"/>
          <p:cNvPicPr>
            <a:picLocks noChangeAspect="1" noChangeArrowheads="1"/>
          </p:cNvPicPr>
          <p:nvPr/>
        </p:nvPicPr>
        <p:blipFill>
          <a:blip r:embed="rId3" cstate="print"/>
          <a:srcRect/>
          <a:stretch>
            <a:fillRect/>
          </a:stretch>
        </p:blipFill>
        <p:spPr bwMode="auto">
          <a:xfrm>
            <a:off x="5179963" y="4616391"/>
            <a:ext cx="2763356" cy="821186"/>
          </a:xfrm>
          <a:prstGeom prst="rect">
            <a:avLst/>
          </a:prstGeom>
          <a:noFill/>
          <a:ln w="9525">
            <a:noFill/>
            <a:miter lim="800000"/>
            <a:headEnd/>
            <a:tailEnd/>
          </a:ln>
        </p:spPr>
      </p:pic>
      <p:sp>
        <p:nvSpPr>
          <p:cNvPr id="14" name="2 İçerik Yer Tutucusu"/>
          <p:cNvSpPr txBox="1">
            <a:spLocks/>
          </p:cNvSpPr>
          <p:nvPr/>
        </p:nvSpPr>
        <p:spPr bwMode="auto">
          <a:xfrm>
            <a:off x="507653" y="5576184"/>
            <a:ext cx="8104385" cy="648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2437" lvl="2" indent="-177800" algn="just" eaLnBrk="0" hangingPunct="0">
              <a:spcBef>
                <a:spcPts val="500"/>
              </a:spcBef>
              <a:buClr>
                <a:schemeClr val="accent2"/>
              </a:buClr>
              <a:buSzPct val="100000"/>
              <a:buFont typeface="Arial" charset="0"/>
              <a:buChar char="•"/>
            </a:pPr>
            <a:r>
              <a:rPr kumimoji="0" lang="tr-TR" sz="1700" b="0" i="1" u="none" strike="noStrike" kern="1200" cap="none" spc="0" normalizeH="0" baseline="0" noProof="0" dirty="0" smtClean="0">
                <a:ln>
                  <a:noFill/>
                </a:ln>
                <a:solidFill>
                  <a:srgbClr val="006600"/>
                </a:solidFill>
                <a:effectLst>
                  <a:outerShdw blurRad="38100" dist="38100" dir="2700000" algn="tl">
                    <a:srgbClr val="000000">
                      <a:alpha val="43137"/>
                    </a:srgbClr>
                  </a:outerShdw>
                </a:effectLst>
                <a:uLnTx/>
                <a:uFillTx/>
                <a:latin typeface="Times New Roman" pitchFamily="18" charset="0"/>
                <a:ea typeface="+mn-ea"/>
                <a:cs typeface="Times New Roman" pitchFamily="18" charset="0"/>
              </a:rPr>
              <a:t>Use-</a:t>
            </a:r>
            <a:r>
              <a:rPr kumimoji="0" lang="tr-TR" sz="1700" b="0" i="1" u="none" strike="noStrike" kern="1200" cap="none" spc="0" normalizeH="0" baseline="0" noProof="0" dirty="0" err="1" smtClean="0">
                <a:ln>
                  <a:noFill/>
                </a:ln>
                <a:solidFill>
                  <a:srgbClr val="006600"/>
                </a:solidFill>
                <a:effectLst>
                  <a:outerShdw blurRad="38100" dist="38100" dir="2700000" algn="tl">
                    <a:srgbClr val="000000">
                      <a:alpha val="43137"/>
                    </a:srgbClr>
                  </a:outerShdw>
                </a:effectLst>
                <a:uLnTx/>
                <a:uFillTx/>
                <a:latin typeface="Times New Roman" pitchFamily="18" charset="0"/>
                <a:ea typeface="+mn-ea"/>
                <a:cs typeface="Times New Roman" pitchFamily="18" charset="0"/>
              </a:rPr>
              <a:t>case</a:t>
            </a:r>
            <a:r>
              <a:rPr kumimoji="0" lang="tr-TR" sz="1700" b="0" i="1" u="none" strike="noStrike" kern="1200" cap="none" spc="0" normalizeH="0" baseline="0" noProof="0" dirty="0" smtClean="0">
                <a:ln>
                  <a:noFill/>
                </a:ln>
                <a:solidFill>
                  <a:srgbClr val="006600"/>
                </a:solidFill>
                <a:effectLst>
                  <a:outerShdw blurRad="38100" dist="38100" dir="2700000" algn="tl">
                    <a:srgbClr val="000000">
                      <a:alpha val="43137"/>
                    </a:srgbClr>
                  </a:outerShdw>
                </a:effectLst>
                <a:uLnTx/>
                <a:uFillTx/>
                <a:latin typeface="Times New Roman" pitchFamily="18" charset="0"/>
                <a:ea typeface="+mn-ea"/>
                <a:cs typeface="Times New Roman" pitchFamily="18" charset="0"/>
              </a:rPr>
              <a:t> analizinin üçüncü adımı </a:t>
            </a:r>
            <a:r>
              <a:rPr lang="tr-TR" sz="1700" i="1" dirty="0" smtClean="0">
                <a:solidFill>
                  <a:srgbClr val="006600"/>
                </a:solidFill>
                <a:effectLst>
                  <a:outerShdw blurRad="38100" dist="38100" dir="2700000" algn="tl">
                    <a:srgbClr val="000000">
                      <a:alpha val="43137"/>
                    </a:srgbClr>
                  </a:outerShdw>
                </a:effectLst>
                <a:latin typeface="Times New Roman" pitchFamily="18" charset="0"/>
                <a:cs typeface="Times New Roman" pitchFamily="18" charset="0"/>
              </a:rPr>
              <a:t>Düzeltilmemiş Use-Case Puanı (</a:t>
            </a:r>
            <a:r>
              <a:rPr lang="tr-TR" sz="1700" i="1" dirty="0" err="1" smtClean="0">
                <a:solidFill>
                  <a:srgbClr val="006600"/>
                </a:solidFill>
                <a:effectLst>
                  <a:outerShdw blurRad="38100" dist="38100" dir="2700000" algn="tl">
                    <a:srgbClr val="000000">
                      <a:alpha val="43137"/>
                    </a:srgbClr>
                  </a:outerShdw>
                </a:effectLst>
                <a:latin typeface="Times New Roman" pitchFamily="18" charset="0"/>
                <a:cs typeface="Times New Roman" pitchFamily="18" charset="0"/>
              </a:rPr>
              <a:t>Unadjusted</a:t>
            </a:r>
            <a:r>
              <a:rPr lang="tr-TR" sz="1700" i="1" dirty="0" smtClean="0">
                <a:solidFill>
                  <a:srgbClr val="006600"/>
                </a:solidFill>
                <a:effectLst>
                  <a:outerShdw blurRad="38100" dist="38100" dir="2700000" algn="tl">
                    <a:srgbClr val="000000">
                      <a:alpha val="43137"/>
                    </a:srgbClr>
                  </a:outerShdw>
                </a:effectLst>
                <a:latin typeface="Times New Roman" pitchFamily="18" charset="0"/>
                <a:cs typeface="Times New Roman" pitchFamily="18" charset="0"/>
              </a:rPr>
              <a:t> Use-Case </a:t>
            </a:r>
            <a:r>
              <a:rPr lang="tr-TR" sz="1700" i="1" dirty="0" err="1" smtClean="0">
                <a:solidFill>
                  <a:srgbClr val="006600"/>
                </a:solidFill>
                <a:effectLst>
                  <a:outerShdw blurRad="38100" dist="38100" dir="2700000" algn="tl">
                    <a:srgbClr val="000000">
                      <a:alpha val="43137"/>
                    </a:srgbClr>
                  </a:outerShdw>
                </a:effectLst>
                <a:latin typeface="Times New Roman" pitchFamily="18" charset="0"/>
                <a:cs typeface="Times New Roman" pitchFamily="18" charset="0"/>
              </a:rPr>
              <a:t>Points</a:t>
            </a:r>
            <a:r>
              <a:rPr lang="tr-TR" sz="1700" i="1" dirty="0" smtClean="0">
                <a:solidFill>
                  <a:srgbClr val="006600"/>
                </a:solidFill>
                <a:effectLst>
                  <a:outerShdw blurRad="38100" dist="38100" dir="2700000" algn="tl">
                    <a:srgbClr val="000000">
                      <a:alpha val="43137"/>
                    </a:srgbClr>
                  </a:outerShdw>
                </a:effectLst>
                <a:latin typeface="Times New Roman" pitchFamily="18" charset="0"/>
                <a:cs typeface="Times New Roman" pitchFamily="18" charset="0"/>
              </a:rPr>
              <a:t> - UUCP) </a:t>
            </a:r>
            <a:r>
              <a:rPr lang="tr-TR" sz="1700" i="1" dirty="0" err="1" smtClean="0">
                <a:solidFill>
                  <a:srgbClr val="006600"/>
                </a:solidFill>
                <a:effectLst>
                  <a:outerShdw blurRad="38100" dist="38100" dir="2700000" algn="tl">
                    <a:srgbClr val="000000">
                      <a:alpha val="43137"/>
                    </a:srgbClr>
                  </a:outerShdw>
                </a:effectLst>
                <a:latin typeface="Times New Roman" pitchFamily="18" charset="0"/>
                <a:cs typeface="Times New Roman" pitchFamily="18" charset="0"/>
              </a:rPr>
              <a:t>nın</a:t>
            </a:r>
            <a:r>
              <a:rPr lang="tr-TR" sz="1700" i="1" dirty="0" smtClean="0">
                <a:solidFill>
                  <a:srgbClr val="006600"/>
                </a:solidFill>
                <a:effectLst>
                  <a:outerShdw blurRad="38100" dist="38100" dir="2700000" algn="tl">
                    <a:srgbClr val="000000">
                      <a:alpha val="43137"/>
                    </a:srgbClr>
                  </a:outerShdw>
                </a:effectLst>
                <a:latin typeface="Times New Roman" pitchFamily="18" charset="0"/>
                <a:cs typeface="Times New Roman" pitchFamily="18" charset="0"/>
              </a:rPr>
              <a:t> hesaplanmasıdır:</a:t>
            </a:r>
          </a:p>
        </p:txBody>
      </p:sp>
      <p:pic>
        <p:nvPicPr>
          <p:cNvPr id="38915" name="Picture 3"/>
          <p:cNvPicPr>
            <a:picLocks noChangeAspect="1" noChangeArrowheads="1"/>
          </p:cNvPicPr>
          <p:nvPr/>
        </p:nvPicPr>
        <p:blipFill>
          <a:blip r:embed="rId4" cstate="print"/>
          <a:srcRect/>
          <a:stretch>
            <a:fillRect/>
          </a:stretch>
        </p:blipFill>
        <p:spPr bwMode="auto">
          <a:xfrm>
            <a:off x="5414255" y="6283086"/>
            <a:ext cx="2304256" cy="288032"/>
          </a:xfrm>
          <a:prstGeom prst="rect">
            <a:avLst/>
          </a:prstGeom>
          <a:noFill/>
          <a:ln w="9525">
            <a:noFill/>
            <a:miter lim="800000"/>
            <a:headEnd/>
            <a:tailEnd/>
          </a:ln>
        </p:spPr>
      </p:pic>
      <p:sp>
        <p:nvSpPr>
          <p:cNvPr id="15" name="14 Yukarı Bükülü Ok"/>
          <p:cNvSpPr/>
          <p:nvPr/>
        </p:nvSpPr>
        <p:spPr>
          <a:xfrm rot="5400000">
            <a:off x="4844824" y="6059488"/>
            <a:ext cx="432048" cy="548680"/>
          </a:xfrm>
          <a:prstGeom prst="bentUpArrow">
            <a:avLst>
              <a:gd name="adj1" fmla="val 17617"/>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2" name="11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12775" y="228600"/>
            <a:ext cx="8153400" cy="990600"/>
          </a:xfrm>
        </p:spPr>
        <p:txBody>
          <a:bodyPr>
            <a:normAutofit/>
          </a:bodyPr>
          <a:lstStyle/>
          <a:p>
            <a:pPr>
              <a:defRPr/>
            </a:pPr>
            <a:r>
              <a:rPr lang="tr-TR" sz="3600" i="1" dirty="0" err="1"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Use</a:t>
            </a:r>
            <a:r>
              <a:rPr lang="tr-TR" sz="36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a:t>
            </a:r>
            <a:r>
              <a:rPr lang="tr-TR" sz="3600" i="1" dirty="0" err="1"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Case</a:t>
            </a:r>
            <a:r>
              <a:rPr lang="tr-TR" sz="36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 Puanı </a:t>
            </a:r>
            <a:r>
              <a:rPr lang="tr-TR" sz="28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a:t>
            </a:r>
            <a:r>
              <a:rPr lang="tr-TR" sz="2800" i="1" dirty="0" err="1"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Use</a:t>
            </a:r>
            <a:r>
              <a:rPr lang="tr-TR" sz="28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a:t>
            </a:r>
            <a:r>
              <a:rPr lang="tr-TR" sz="2800" i="1" dirty="0" err="1"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Case</a:t>
            </a:r>
            <a:r>
              <a:rPr lang="tr-TR" sz="28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 </a:t>
            </a:r>
            <a:r>
              <a:rPr lang="tr-TR" sz="2800" i="1" dirty="0" err="1"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Points</a:t>
            </a:r>
            <a:r>
              <a:rPr lang="tr-TR" sz="28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 - UCP)</a:t>
            </a:r>
            <a:r>
              <a:rPr lang="tr-TR" sz="32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 </a:t>
            </a:r>
            <a:r>
              <a:rPr lang="tr-TR" sz="20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(devam…)</a:t>
            </a:r>
            <a:endParaRPr lang="tr-TR"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2531" name="2 İçerik Yer Tutucusu"/>
          <p:cNvSpPr>
            <a:spLocks noGrp="1"/>
          </p:cNvSpPr>
          <p:nvPr>
            <p:ph sz="quarter" idx="1"/>
          </p:nvPr>
        </p:nvSpPr>
        <p:spPr>
          <a:xfrm>
            <a:off x="500063" y="1570472"/>
            <a:ext cx="8104385" cy="418368"/>
          </a:xfrm>
        </p:spPr>
        <p:txBody>
          <a:bodyPr/>
          <a:lstStyle/>
          <a:p>
            <a:pPr marL="452437" lvl="2" indent="-177800" algn="just">
              <a:buSzPct val="100000"/>
              <a:buFont typeface="Arial" charset="0"/>
              <a:buChar char="•"/>
            </a:pPr>
            <a:r>
              <a:rPr lang="tr-TR" sz="1700" i="1" dirty="0" smtClean="0">
                <a:solidFill>
                  <a:srgbClr val="006600"/>
                </a:solidFill>
                <a:effectLst>
                  <a:outerShdw blurRad="38100" dist="38100" dir="2700000" algn="tl">
                    <a:srgbClr val="000000">
                      <a:alpha val="43137"/>
                    </a:srgbClr>
                  </a:outerShdw>
                </a:effectLst>
                <a:latin typeface="Times New Roman" pitchFamily="18" charset="0"/>
                <a:cs typeface="Times New Roman" pitchFamily="18" charset="0"/>
              </a:rPr>
              <a:t>Use-</a:t>
            </a:r>
            <a:r>
              <a:rPr lang="tr-TR" sz="1700" i="1" dirty="0" err="1" smtClean="0">
                <a:solidFill>
                  <a:srgbClr val="006600"/>
                </a:solidFill>
                <a:effectLst>
                  <a:outerShdw blurRad="38100" dist="38100" dir="2700000" algn="tl">
                    <a:srgbClr val="000000">
                      <a:alpha val="43137"/>
                    </a:srgbClr>
                  </a:outerShdw>
                </a:effectLst>
                <a:latin typeface="Times New Roman" pitchFamily="18" charset="0"/>
                <a:cs typeface="Times New Roman" pitchFamily="18" charset="0"/>
              </a:rPr>
              <a:t>case</a:t>
            </a:r>
            <a:r>
              <a:rPr lang="tr-TR" sz="1700" i="1" dirty="0" smtClean="0">
                <a:solidFill>
                  <a:srgbClr val="006600"/>
                </a:solidFill>
                <a:effectLst>
                  <a:outerShdw blurRad="38100" dist="38100" dir="2700000" algn="tl">
                    <a:srgbClr val="000000">
                      <a:alpha val="43137"/>
                    </a:srgbClr>
                  </a:outerShdw>
                </a:effectLst>
                <a:latin typeface="Times New Roman" pitchFamily="18" charset="0"/>
                <a:cs typeface="Times New Roman" pitchFamily="18" charset="0"/>
              </a:rPr>
              <a:t> analizinin dördüncü adımı Teknik Karmaşıklık Faktörünün hesaplanmasıdır.</a:t>
            </a:r>
          </a:p>
        </p:txBody>
      </p:sp>
      <p:sp>
        <p:nvSpPr>
          <p:cNvPr id="4" name="3 Slayt Numarası Yer Tutucusu"/>
          <p:cNvSpPr>
            <a:spLocks noGrp="1"/>
          </p:cNvSpPr>
          <p:nvPr>
            <p:ph type="sldNum" sz="quarter" idx="12"/>
          </p:nvPr>
        </p:nvSpPr>
        <p:spPr/>
        <p:txBody>
          <a:bodyPr>
            <a:normAutofit fontScale="85000" lnSpcReduction="20000"/>
          </a:bodyPr>
          <a:lstStyle/>
          <a:p>
            <a:pPr>
              <a:defRPr/>
            </a:pPr>
            <a:fld id="{BD7FE0F8-595A-4B5C-9E86-BF50783DBD07}" type="slidenum">
              <a:rPr lang="tr-TR" smtClean="0"/>
              <a:pPr>
                <a:defRPr/>
              </a:pPr>
              <a:t>46</a:t>
            </a:fld>
            <a:endParaRPr lang="tr-TR"/>
          </a:p>
        </p:txBody>
      </p:sp>
      <p:graphicFrame>
        <p:nvGraphicFramePr>
          <p:cNvPr id="10" name="9 Tablo"/>
          <p:cNvGraphicFramePr>
            <a:graphicFrameLocks noGrp="1"/>
          </p:cNvGraphicFramePr>
          <p:nvPr/>
        </p:nvGraphicFramePr>
        <p:xfrm>
          <a:off x="267939" y="2114013"/>
          <a:ext cx="6131314" cy="4104456"/>
        </p:xfrm>
        <a:graphic>
          <a:graphicData uri="http://schemas.openxmlformats.org/drawingml/2006/table">
            <a:tbl>
              <a:tblPr firstRow="1" bandRow="1">
                <a:tableStyleId>{BC89EF96-8CEA-46FF-86C4-4CE0E7609802}</a:tableStyleId>
              </a:tblPr>
              <a:tblGrid>
                <a:gridCol w="1217932"/>
                <a:gridCol w="3617238"/>
                <a:gridCol w="1296144"/>
              </a:tblGrid>
              <a:tr h="370840">
                <a:tc>
                  <a:txBody>
                    <a:bodyPr/>
                    <a:lstStyle/>
                    <a:p>
                      <a:pPr algn="ctr"/>
                      <a:r>
                        <a:rPr lang="tr-TR" sz="1200" dirty="0" smtClean="0">
                          <a:latin typeface="Times New Roman" pitchFamily="18" charset="0"/>
                          <a:cs typeface="Times New Roman" pitchFamily="18" charset="0"/>
                        </a:rPr>
                        <a:t>Teknik Faktör</a:t>
                      </a:r>
                      <a:endParaRPr lang="tr-TR" sz="1200" dirty="0">
                        <a:latin typeface="Times New Roman" pitchFamily="18" charset="0"/>
                        <a:cs typeface="Times New Roman" pitchFamily="18" charset="0"/>
                      </a:endParaRPr>
                    </a:p>
                  </a:txBody>
                  <a:tcPr anchor="ctr"/>
                </a:tc>
                <a:tc>
                  <a:txBody>
                    <a:bodyPr/>
                    <a:lstStyle/>
                    <a:p>
                      <a:r>
                        <a:rPr lang="tr-TR" sz="1200" dirty="0" smtClean="0">
                          <a:latin typeface="Times New Roman" pitchFamily="18" charset="0"/>
                          <a:cs typeface="Times New Roman" pitchFamily="18" charset="0"/>
                        </a:rPr>
                        <a:t>Açıklaması</a:t>
                      </a:r>
                      <a:endParaRPr lang="tr-TR" sz="1200" dirty="0">
                        <a:latin typeface="Times New Roman" pitchFamily="18" charset="0"/>
                        <a:cs typeface="Times New Roman" pitchFamily="18" charset="0"/>
                      </a:endParaRPr>
                    </a:p>
                  </a:txBody>
                  <a:tcPr anchor="ctr"/>
                </a:tc>
                <a:tc>
                  <a:txBody>
                    <a:bodyPr/>
                    <a:lstStyle/>
                    <a:p>
                      <a:pPr algn="ctr"/>
                      <a:r>
                        <a:rPr lang="tr-TR" sz="1200" dirty="0" smtClean="0">
                          <a:latin typeface="Times New Roman" pitchFamily="18" charset="0"/>
                          <a:cs typeface="Times New Roman" pitchFamily="18" charset="0"/>
                        </a:rPr>
                        <a:t>Ağırlık Faktörü</a:t>
                      </a:r>
                      <a:endParaRPr lang="tr-TR" sz="1200" dirty="0">
                        <a:latin typeface="Times New Roman" pitchFamily="18" charset="0"/>
                        <a:cs typeface="Times New Roman" pitchFamily="18" charset="0"/>
                      </a:endParaRPr>
                    </a:p>
                  </a:txBody>
                  <a:tcPr anchor="ctr"/>
                </a:tc>
              </a:tr>
              <a:tr h="27723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200" b="0" i="0" u="none" strike="noStrike" dirty="0" smtClean="0">
                          <a:solidFill>
                            <a:srgbClr val="000000"/>
                          </a:solidFill>
                          <a:latin typeface="Times New Roman" pitchFamily="18" charset="0"/>
                          <a:cs typeface="Times New Roman" pitchFamily="18" charset="0"/>
                        </a:rPr>
                        <a:t>T1</a:t>
                      </a:r>
                    </a:p>
                  </a:txBody>
                  <a:tcPr anchor="ctr"/>
                </a:tc>
                <a:tc>
                  <a:txBody>
                    <a:bodyPr/>
                    <a:lstStyle/>
                    <a:p>
                      <a:pPr algn="l" fontAlgn="ctr"/>
                      <a:r>
                        <a:rPr lang="tr-TR" sz="1200" b="0" i="0" u="none" strike="noStrike" dirty="0">
                          <a:solidFill>
                            <a:srgbClr val="000000"/>
                          </a:solidFill>
                          <a:latin typeface="Times New Roman"/>
                        </a:rPr>
                        <a:t>Dağıtık Sistem</a:t>
                      </a:r>
                    </a:p>
                  </a:txBody>
                  <a:tcPr marL="90000" marR="90000" marT="9525" marB="10800" anchor="ctr"/>
                </a:tc>
                <a:tc>
                  <a:txBody>
                    <a:bodyPr/>
                    <a:lstStyle/>
                    <a:p>
                      <a:pPr algn="ctr">
                        <a:spcAft>
                          <a:spcPts val="0"/>
                        </a:spcAft>
                      </a:pPr>
                      <a:r>
                        <a:rPr lang="tr-TR" sz="1200" b="0" dirty="0">
                          <a:solidFill>
                            <a:schemeClr val="tx1"/>
                          </a:solidFill>
                          <a:latin typeface="Times New Roman"/>
                          <a:ea typeface="Times New Roman"/>
                          <a:cs typeface="Times New Roman"/>
                        </a:rPr>
                        <a:t>2</a:t>
                      </a:r>
                      <a:endParaRPr lang="tr-TR" sz="1400" b="0" dirty="0">
                        <a:solidFill>
                          <a:schemeClr val="tx1"/>
                        </a:solidFill>
                        <a:latin typeface="Times New Roman"/>
                        <a:ea typeface="Times New Roman"/>
                        <a:cs typeface="Times New Roman"/>
                      </a:endParaRPr>
                    </a:p>
                  </a:txBody>
                  <a:tcPr marL="0" marR="0" marT="0" marB="0" anchor="ctr"/>
                </a:tc>
              </a:tr>
              <a:tr h="28803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200" b="0" i="0" u="none" strike="noStrike" dirty="0" smtClean="0">
                          <a:solidFill>
                            <a:srgbClr val="000000"/>
                          </a:solidFill>
                          <a:latin typeface="Times New Roman" pitchFamily="18" charset="0"/>
                          <a:cs typeface="Times New Roman" pitchFamily="18" charset="0"/>
                        </a:rPr>
                        <a:t>T2</a:t>
                      </a:r>
                    </a:p>
                  </a:txBody>
                  <a:tcPr anchor="ctr"/>
                </a:tc>
                <a:tc>
                  <a:txBody>
                    <a:bodyPr/>
                    <a:lstStyle/>
                    <a:p>
                      <a:pPr algn="l" fontAlgn="ctr"/>
                      <a:r>
                        <a:rPr lang="tr-TR" sz="1200" b="0" i="0" u="none" strike="noStrike" dirty="0">
                          <a:solidFill>
                            <a:srgbClr val="000000"/>
                          </a:solidFill>
                          <a:latin typeface="Times New Roman"/>
                        </a:rPr>
                        <a:t>Yanıt veya Çıktı Performans Hedefleri</a:t>
                      </a:r>
                    </a:p>
                  </a:txBody>
                  <a:tcPr marL="90000" marR="90000" marT="9525" marB="10800" anchor="ctr"/>
                </a:tc>
                <a:tc>
                  <a:txBody>
                    <a:bodyPr/>
                    <a:lstStyle/>
                    <a:p>
                      <a:pPr algn="ctr">
                        <a:spcAft>
                          <a:spcPts val="0"/>
                        </a:spcAft>
                      </a:pPr>
                      <a:r>
                        <a:rPr lang="tr-TR" sz="1200" b="0" dirty="0">
                          <a:solidFill>
                            <a:schemeClr val="tx1"/>
                          </a:solidFill>
                          <a:latin typeface="Times New Roman"/>
                          <a:ea typeface="Times New Roman"/>
                          <a:cs typeface="Times New Roman"/>
                        </a:rPr>
                        <a:t>1</a:t>
                      </a:r>
                      <a:endParaRPr lang="tr-TR" sz="1400" b="0" dirty="0">
                        <a:solidFill>
                          <a:schemeClr val="tx1"/>
                        </a:solidFill>
                        <a:latin typeface="Times New Roman"/>
                        <a:ea typeface="Times New Roman"/>
                        <a:cs typeface="Times New Roman"/>
                      </a:endParaRPr>
                    </a:p>
                  </a:txBody>
                  <a:tcPr marL="0" marR="0" marT="0" marB="0" anchor="ctr"/>
                </a:tc>
              </a:tr>
              <a:tr h="28803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200" b="0" i="0" u="none" strike="noStrike" dirty="0" smtClean="0">
                          <a:solidFill>
                            <a:srgbClr val="000000"/>
                          </a:solidFill>
                          <a:latin typeface="Times New Roman" pitchFamily="18" charset="0"/>
                          <a:cs typeface="Times New Roman" pitchFamily="18" charset="0"/>
                        </a:rPr>
                        <a:t>T3</a:t>
                      </a:r>
                    </a:p>
                  </a:txBody>
                  <a:tcPr anchor="ctr"/>
                </a:tc>
                <a:tc>
                  <a:txBody>
                    <a:bodyPr/>
                    <a:lstStyle/>
                    <a:p>
                      <a:pPr algn="l" fontAlgn="ctr"/>
                      <a:r>
                        <a:rPr lang="tr-TR" sz="1200" b="0" i="0" u="none" strike="noStrike" dirty="0">
                          <a:solidFill>
                            <a:srgbClr val="000000"/>
                          </a:solidFill>
                          <a:latin typeface="Times New Roman"/>
                        </a:rPr>
                        <a:t>Son Kullanıcı Verimliliği</a:t>
                      </a:r>
                    </a:p>
                  </a:txBody>
                  <a:tcPr marL="90000" marR="90000" marT="9525" marB="10800" anchor="ctr"/>
                </a:tc>
                <a:tc>
                  <a:txBody>
                    <a:bodyPr/>
                    <a:lstStyle/>
                    <a:p>
                      <a:pPr algn="ctr">
                        <a:spcAft>
                          <a:spcPts val="0"/>
                        </a:spcAft>
                      </a:pPr>
                      <a:r>
                        <a:rPr lang="tr-TR" sz="1200" b="0" dirty="0">
                          <a:solidFill>
                            <a:schemeClr val="tx1"/>
                          </a:solidFill>
                          <a:latin typeface="Times New Roman"/>
                          <a:ea typeface="Times New Roman"/>
                          <a:cs typeface="Times New Roman"/>
                        </a:rPr>
                        <a:t>1</a:t>
                      </a:r>
                      <a:endParaRPr lang="tr-TR" sz="1400" b="0" dirty="0">
                        <a:solidFill>
                          <a:schemeClr val="tx1"/>
                        </a:solidFill>
                        <a:latin typeface="Times New Roman"/>
                        <a:ea typeface="Times New Roman"/>
                        <a:cs typeface="Times New Roman"/>
                      </a:endParaRPr>
                    </a:p>
                  </a:txBody>
                  <a:tcPr marL="0" marR="0" marT="0" marB="0" anchor="ctr"/>
                </a:tc>
              </a:tr>
              <a:tr h="28803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200" b="0" i="0" u="none" strike="noStrike" dirty="0" smtClean="0">
                          <a:solidFill>
                            <a:srgbClr val="000000"/>
                          </a:solidFill>
                          <a:latin typeface="Times New Roman" pitchFamily="18" charset="0"/>
                          <a:cs typeface="Times New Roman" pitchFamily="18" charset="0"/>
                        </a:rPr>
                        <a:t>T4</a:t>
                      </a:r>
                    </a:p>
                  </a:txBody>
                  <a:tcPr anchor="ctr"/>
                </a:tc>
                <a:tc>
                  <a:txBody>
                    <a:bodyPr/>
                    <a:lstStyle/>
                    <a:p>
                      <a:pPr algn="l" fontAlgn="ctr"/>
                      <a:r>
                        <a:rPr lang="tr-TR" sz="1200" b="0" i="0" u="none" strike="noStrike" dirty="0">
                          <a:solidFill>
                            <a:srgbClr val="000000"/>
                          </a:solidFill>
                          <a:latin typeface="Times New Roman"/>
                        </a:rPr>
                        <a:t>Karmaşık Dâhili İşlem</a:t>
                      </a:r>
                    </a:p>
                  </a:txBody>
                  <a:tcPr marL="90000" marR="90000" marT="9525" marB="10800" anchor="ctr"/>
                </a:tc>
                <a:tc>
                  <a:txBody>
                    <a:bodyPr/>
                    <a:lstStyle/>
                    <a:p>
                      <a:pPr algn="ctr">
                        <a:spcAft>
                          <a:spcPts val="0"/>
                        </a:spcAft>
                      </a:pPr>
                      <a:r>
                        <a:rPr lang="tr-TR" sz="1200" b="0" dirty="0">
                          <a:solidFill>
                            <a:schemeClr val="tx1"/>
                          </a:solidFill>
                          <a:latin typeface="Times New Roman"/>
                          <a:ea typeface="Times New Roman"/>
                          <a:cs typeface="Times New Roman"/>
                        </a:rPr>
                        <a:t>1</a:t>
                      </a:r>
                      <a:endParaRPr lang="tr-TR" sz="1400" b="0" dirty="0">
                        <a:solidFill>
                          <a:schemeClr val="tx1"/>
                        </a:solidFill>
                        <a:latin typeface="Times New Roman"/>
                        <a:ea typeface="Times New Roman"/>
                        <a:cs typeface="Times New Roman"/>
                      </a:endParaRPr>
                    </a:p>
                  </a:txBody>
                  <a:tcPr marL="0" marR="0" marT="0" marB="0" anchor="ctr"/>
                </a:tc>
              </a:tr>
              <a:tr h="28803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200" b="0" i="0" u="none" strike="noStrike" dirty="0" smtClean="0">
                          <a:solidFill>
                            <a:srgbClr val="000000"/>
                          </a:solidFill>
                          <a:latin typeface="Times New Roman" pitchFamily="18" charset="0"/>
                          <a:cs typeface="Times New Roman" pitchFamily="18" charset="0"/>
                        </a:rPr>
                        <a:t>T5</a:t>
                      </a:r>
                    </a:p>
                  </a:txBody>
                  <a:tcPr anchor="ctr"/>
                </a:tc>
                <a:tc>
                  <a:txBody>
                    <a:bodyPr/>
                    <a:lstStyle/>
                    <a:p>
                      <a:pPr algn="l" fontAlgn="ctr"/>
                      <a:r>
                        <a:rPr lang="tr-TR" sz="1200" b="0" i="0" u="none" strike="noStrike" dirty="0">
                          <a:solidFill>
                            <a:srgbClr val="000000"/>
                          </a:solidFill>
                          <a:latin typeface="Times New Roman"/>
                        </a:rPr>
                        <a:t>Kodun Yeniden Kullanılabilirliği</a:t>
                      </a:r>
                    </a:p>
                  </a:txBody>
                  <a:tcPr marL="90000" marR="90000" marT="9525" marB="10800" anchor="ctr"/>
                </a:tc>
                <a:tc>
                  <a:txBody>
                    <a:bodyPr/>
                    <a:lstStyle/>
                    <a:p>
                      <a:pPr algn="ctr">
                        <a:spcAft>
                          <a:spcPts val="0"/>
                        </a:spcAft>
                      </a:pPr>
                      <a:r>
                        <a:rPr lang="tr-TR" sz="1200" b="0" dirty="0">
                          <a:solidFill>
                            <a:schemeClr val="tx1"/>
                          </a:solidFill>
                          <a:latin typeface="Times New Roman"/>
                          <a:ea typeface="Times New Roman"/>
                          <a:cs typeface="Times New Roman"/>
                        </a:rPr>
                        <a:t>1</a:t>
                      </a:r>
                      <a:endParaRPr lang="tr-TR" sz="1400" b="0" dirty="0">
                        <a:solidFill>
                          <a:schemeClr val="tx1"/>
                        </a:solidFill>
                        <a:latin typeface="Times New Roman"/>
                        <a:ea typeface="Times New Roman"/>
                        <a:cs typeface="Times New Roman"/>
                      </a:endParaRPr>
                    </a:p>
                  </a:txBody>
                  <a:tcPr marL="0" marR="0" marT="0" marB="0" anchor="ctr"/>
                </a:tc>
              </a:tr>
              <a:tr h="28803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200" b="0" i="0" u="none" strike="noStrike" dirty="0" smtClean="0">
                          <a:solidFill>
                            <a:srgbClr val="000000"/>
                          </a:solidFill>
                          <a:latin typeface="Times New Roman" pitchFamily="18" charset="0"/>
                          <a:cs typeface="Times New Roman" pitchFamily="18" charset="0"/>
                        </a:rPr>
                        <a:t>T6</a:t>
                      </a:r>
                    </a:p>
                  </a:txBody>
                  <a:tcPr anchor="ctr"/>
                </a:tc>
                <a:tc>
                  <a:txBody>
                    <a:bodyPr/>
                    <a:lstStyle/>
                    <a:p>
                      <a:pPr algn="l" fontAlgn="ctr"/>
                      <a:r>
                        <a:rPr lang="tr-TR" sz="1200" b="0" i="0" u="none" strike="noStrike" dirty="0">
                          <a:solidFill>
                            <a:srgbClr val="000000"/>
                          </a:solidFill>
                          <a:latin typeface="Times New Roman"/>
                        </a:rPr>
                        <a:t>Kurulum Kolaylığı</a:t>
                      </a:r>
                    </a:p>
                  </a:txBody>
                  <a:tcPr marL="90000" marR="90000" marT="9525" marB="10800" anchor="ctr"/>
                </a:tc>
                <a:tc>
                  <a:txBody>
                    <a:bodyPr/>
                    <a:lstStyle/>
                    <a:p>
                      <a:pPr algn="ctr">
                        <a:spcAft>
                          <a:spcPts val="0"/>
                        </a:spcAft>
                      </a:pPr>
                      <a:r>
                        <a:rPr lang="tr-TR" sz="1200" b="0" dirty="0">
                          <a:solidFill>
                            <a:schemeClr val="tx1"/>
                          </a:solidFill>
                          <a:latin typeface="Times New Roman"/>
                          <a:ea typeface="Times New Roman"/>
                          <a:cs typeface="Times New Roman"/>
                        </a:rPr>
                        <a:t>0.5</a:t>
                      </a:r>
                      <a:endParaRPr lang="tr-TR" sz="1400" b="0" dirty="0">
                        <a:solidFill>
                          <a:schemeClr val="tx1"/>
                        </a:solidFill>
                        <a:latin typeface="Times New Roman"/>
                        <a:ea typeface="Times New Roman"/>
                        <a:cs typeface="Times New Roman"/>
                      </a:endParaRPr>
                    </a:p>
                  </a:txBody>
                  <a:tcPr marL="0" marR="0" marT="0" marB="0" anchor="ctr"/>
                </a:tc>
              </a:tr>
              <a:tr h="28803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200" b="0" i="0" u="none" strike="noStrike" dirty="0" smtClean="0">
                          <a:solidFill>
                            <a:srgbClr val="000000"/>
                          </a:solidFill>
                          <a:latin typeface="Times New Roman" pitchFamily="18" charset="0"/>
                          <a:cs typeface="Times New Roman" pitchFamily="18" charset="0"/>
                        </a:rPr>
                        <a:t>T7</a:t>
                      </a:r>
                    </a:p>
                  </a:txBody>
                  <a:tcPr anchor="ctr"/>
                </a:tc>
                <a:tc>
                  <a:txBody>
                    <a:bodyPr/>
                    <a:lstStyle/>
                    <a:p>
                      <a:pPr algn="l" fontAlgn="ctr"/>
                      <a:r>
                        <a:rPr lang="tr-TR" sz="1200" b="0" i="0" u="none" strike="noStrike" dirty="0">
                          <a:solidFill>
                            <a:srgbClr val="000000"/>
                          </a:solidFill>
                          <a:latin typeface="Times New Roman"/>
                        </a:rPr>
                        <a:t>Kullanım Kolaylığı</a:t>
                      </a:r>
                    </a:p>
                  </a:txBody>
                  <a:tcPr marL="90000" marR="90000" marT="9525" marB="10800" anchor="ctr"/>
                </a:tc>
                <a:tc>
                  <a:txBody>
                    <a:bodyPr/>
                    <a:lstStyle/>
                    <a:p>
                      <a:pPr algn="ctr">
                        <a:spcAft>
                          <a:spcPts val="0"/>
                        </a:spcAft>
                      </a:pPr>
                      <a:r>
                        <a:rPr lang="tr-TR" sz="1200" b="0" dirty="0">
                          <a:solidFill>
                            <a:schemeClr val="tx1"/>
                          </a:solidFill>
                          <a:latin typeface="Times New Roman"/>
                          <a:ea typeface="Times New Roman"/>
                          <a:cs typeface="Times New Roman"/>
                        </a:rPr>
                        <a:t>0.5</a:t>
                      </a:r>
                      <a:endParaRPr lang="tr-TR" sz="1400" b="0" dirty="0">
                        <a:solidFill>
                          <a:schemeClr val="tx1"/>
                        </a:solidFill>
                        <a:latin typeface="Times New Roman"/>
                        <a:ea typeface="Times New Roman"/>
                        <a:cs typeface="Times New Roman"/>
                      </a:endParaRPr>
                    </a:p>
                  </a:txBody>
                  <a:tcPr marL="0" marR="0" marT="0" marB="0" anchor="ctr"/>
                </a:tc>
              </a:tr>
              <a:tr h="28803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200" b="0" i="0" u="none" strike="noStrike" dirty="0" smtClean="0">
                          <a:solidFill>
                            <a:srgbClr val="000000"/>
                          </a:solidFill>
                          <a:latin typeface="Times New Roman" pitchFamily="18" charset="0"/>
                          <a:cs typeface="Times New Roman" pitchFamily="18" charset="0"/>
                        </a:rPr>
                        <a:t>T8</a:t>
                      </a:r>
                    </a:p>
                  </a:txBody>
                  <a:tcPr anchor="ctr"/>
                </a:tc>
                <a:tc>
                  <a:txBody>
                    <a:bodyPr/>
                    <a:lstStyle/>
                    <a:p>
                      <a:pPr algn="l" fontAlgn="ctr"/>
                      <a:r>
                        <a:rPr lang="tr-TR" sz="1200" b="0" i="0" u="none" strike="noStrike" dirty="0">
                          <a:solidFill>
                            <a:srgbClr val="000000"/>
                          </a:solidFill>
                          <a:latin typeface="Times New Roman"/>
                        </a:rPr>
                        <a:t>Taşınabilirlik</a:t>
                      </a:r>
                    </a:p>
                  </a:txBody>
                  <a:tcPr marL="90000" marR="90000" marT="9525" marB="10800" anchor="ctr"/>
                </a:tc>
                <a:tc>
                  <a:txBody>
                    <a:bodyPr/>
                    <a:lstStyle/>
                    <a:p>
                      <a:pPr algn="ctr">
                        <a:spcAft>
                          <a:spcPts val="0"/>
                        </a:spcAft>
                      </a:pPr>
                      <a:r>
                        <a:rPr lang="tr-TR" sz="1200" b="0" dirty="0">
                          <a:solidFill>
                            <a:schemeClr val="tx1"/>
                          </a:solidFill>
                          <a:latin typeface="Times New Roman"/>
                          <a:ea typeface="Times New Roman"/>
                          <a:cs typeface="Times New Roman"/>
                        </a:rPr>
                        <a:t>2</a:t>
                      </a:r>
                      <a:endParaRPr lang="tr-TR" sz="1400" b="0" dirty="0">
                        <a:solidFill>
                          <a:schemeClr val="tx1"/>
                        </a:solidFill>
                        <a:latin typeface="Times New Roman"/>
                        <a:ea typeface="Times New Roman"/>
                        <a:cs typeface="Times New Roman"/>
                      </a:endParaRPr>
                    </a:p>
                  </a:txBody>
                  <a:tcPr marL="0" marR="0" marT="0" marB="0" anchor="ctr"/>
                </a:tc>
              </a:tr>
              <a:tr h="28803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200" b="0" i="0" u="none" strike="noStrike" dirty="0" smtClean="0">
                          <a:solidFill>
                            <a:srgbClr val="000000"/>
                          </a:solidFill>
                          <a:latin typeface="Times New Roman" pitchFamily="18" charset="0"/>
                          <a:cs typeface="Times New Roman" pitchFamily="18" charset="0"/>
                        </a:rPr>
                        <a:t>T9</a:t>
                      </a:r>
                    </a:p>
                  </a:txBody>
                  <a:tcPr anchor="ctr"/>
                </a:tc>
                <a:tc>
                  <a:txBody>
                    <a:bodyPr/>
                    <a:lstStyle/>
                    <a:p>
                      <a:pPr algn="l" fontAlgn="ctr"/>
                      <a:r>
                        <a:rPr lang="tr-TR" sz="1200" b="0" i="0" u="none" strike="noStrike" dirty="0">
                          <a:solidFill>
                            <a:srgbClr val="000000"/>
                          </a:solidFill>
                          <a:latin typeface="Times New Roman"/>
                        </a:rPr>
                        <a:t>Değişim Kolaylığı</a:t>
                      </a:r>
                    </a:p>
                  </a:txBody>
                  <a:tcPr marL="90000" marR="90000" marT="9525" marB="10800" anchor="ctr"/>
                </a:tc>
                <a:tc>
                  <a:txBody>
                    <a:bodyPr/>
                    <a:lstStyle/>
                    <a:p>
                      <a:pPr algn="ctr">
                        <a:spcAft>
                          <a:spcPts val="0"/>
                        </a:spcAft>
                      </a:pPr>
                      <a:r>
                        <a:rPr lang="tr-TR" sz="1200" b="0" dirty="0">
                          <a:solidFill>
                            <a:schemeClr val="tx1"/>
                          </a:solidFill>
                          <a:latin typeface="Times New Roman"/>
                          <a:ea typeface="Times New Roman"/>
                          <a:cs typeface="Times New Roman"/>
                        </a:rPr>
                        <a:t>1</a:t>
                      </a:r>
                      <a:endParaRPr lang="tr-TR" sz="1400" b="0" dirty="0">
                        <a:solidFill>
                          <a:schemeClr val="tx1"/>
                        </a:solidFill>
                        <a:latin typeface="Times New Roman"/>
                        <a:ea typeface="Times New Roman"/>
                        <a:cs typeface="Times New Roman"/>
                      </a:endParaRPr>
                    </a:p>
                  </a:txBody>
                  <a:tcPr marL="0" marR="0" marT="0" marB="0" anchor="ctr"/>
                </a:tc>
              </a:tr>
              <a:tr h="28803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200" b="0" i="0" u="none" strike="noStrike" dirty="0" smtClean="0">
                          <a:solidFill>
                            <a:srgbClr val="000000"/>
                          </a:solidFill>
                          <a:latin typeface="Times New Roman" pitchFamily="18" charset="0"/>
                          <a:cs typeface="Times New Roman" pitchFamily="18" charset="0"/>
                        </a:rPr>
                        <a:t>T10</a:t>
                      </a:r>
                    </a:p>
                  </a:txBody>
                  <a:tcPr anchor="ctr"/>
                </a:tc>
                <a:tc>
                  <a:txBody>
                    <a:bodyPr/>
                    <a:lstStyle/>
                    <a:p>
                      <a:pPr algn="l" fontAlgn="ctr"/>
                      <a:r>
                        <a:rPr lang="tr-TR" sz="1200" b="0" i="0" u="none" strike="noStrike" dirty="0">
                          <a:solidFill>
                            <a:srgbClr val="000000"/>
                          </a:solidFill>
                          <a:latin typeface="Times New Roman"/>
                        </a:rPr>
                        <a:t>Eş Zamanlılık</a:t>
                      </a:r>
                    </a:p>
                  </a:txBody>
                  <a:tcPr marL="90000" marR="90000" marT="9525" marB="10800" anchor="ctr"/>
                </a:tc>
                <a:tc>
                  <a:txBody>
                    <a:bodyPr/>
                    <a:lstStyle/>
                    <a:p>
                      <a:pPr algn="ctr">
                        <a:spcAft>
                          <a:spcPts val="0"/>
                        </a:spcAft>
                      </a:pPr>
                      <a:r>
                        <a:rPr lang="tr-TR" sz="1200" b="0" dirty="0">
                          <a:solidFill>
                            <a:schemeClr val="tx1"/>
                          </a:solidFill>
                          <a:latin typeface="Times New Roman"/>
                          <a:ea typeface="Times New Roman"/>
                          <a:cs typeface="Times New Roman"/>
                        </a:rPr>
                        <a:t>1</a:t>
                      </a:r>
                      <a:endParaRPr lang="tr-TR" sz="1400" b="0" dirty="0">
                        <a:solidFill>
                          <a:schemeClr val="tx1"/>
                        </a:solidFill>
                        <a:latin typeface="Times New Roman"/>
                        <a:ea typeface="Times New Roman"/>
                        <a:cs typeface="Times New Roman"/>
                      </a:endParaRPr>
                    </a:p>
                  </a:txBody>
                  <a:tcPr marL="0" marR="0" marT="0" marB="0" anchor="ctr"/>
                </a:tc>
              </a:tr>
              <a:tr h="28803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200" b="0" i="0" u="none" strike="noStrike" dirty="0" smtClean="0">
                          <a:solidFill>
                            <a:srgbClr val="000000"/>
                          </a:solidFill>
                          <a:latin typeface="Times New Roman" pitchFamily="18" charset="0"/>
                          <a:cs typeface="Times New Roman" pitchFamily="18" charset="0"/>
                        </a:rPr>
                        <a:t>T11</a:t>
                      </a:r>
                    </a:p>
                  </a:txBody>
                  <a:tcPr anchor="ctr"/>
                </a:tc>
                <a:tc>
                  <a:txBody>
                    <a:bodyPr/>
                    <a:lstStyle/>
                    <a:p>
                      <a:pPr algn="l" fontAlgn="ctr"/>
                      <a:r>
                        <a:rPr lang="tr-TR" sz="1200" b="0" i="0" u="none" strike="noStrike" dirty="0">
                          <a:solidFill>
                            <a:srgbClr val="000000"/>
                          </a:solidFill>
                          <a:latin typeface="Times New Roman"/>
                        </a:rPr>
                        <a:t>Özel Güvenlik Özellikleri İçerme</a:t>
                      </a:r>
                    </a:p>
                  </a:txBody>
                  <a:tcPr marL="90000" marR="90000" marT="9525" marB="10800" anchor="ctr"/>
                </a:tc>
                <a:tc>
                  <a:txBody>
                    <a:bodyPr/>
                    <a:lstStyle/>
                    <a:p>
                      <a:pPr algn="ctr">
                        <a:spcAft>
                          <a:spcPts val="0"/>
                        </a:spcAft>
                      </a:pPr>
                      <a:r>
                        <a:rPr lang="tr-TR" sz="1200" b="0" dirty="0">
                          <a:solidFill>
                            <a:schemeClr val="tx1"/>
                          </a:solidFill>
                          <a:latin typeface="Times New Roman"/>
                          <a:ea typeface="Times New Roman"/>
                          <a:cs typeface="Times New Roman"/>
                        </a:rPr>
                        <a:t>1</a:t>
                      </a:r>
                      <a:endParaRPr lang="tr-TR" sz="1400" b="0" dirty="0">
                        <a:solidFill>
                          <a:schemeClr val="tx1"/>
                        </a:solidFill>
                        <a:latin typeface="Times New Roman"/>
                        <a:ea typeface="Times New Roman"/>
                        <a:cs typeface="Times New Roman"/>
                      </a:endParaRPr>
                    </a:p>
                  </a:txBody>
                  <a:tcPr marL="0" marR="0" marT="0" marB="0" anchor="ctr"/>
                </a:tc>
              </a:tr>
              <a:tr h="28803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200" b="0" i="0" u="none" strike="noStrike" dirty="0" smtClean="0">
                          <a:solidFill>
                            <a:srgbClr val="000000"/>
                          </a:solidFill>
                          <a:latin typeface="Times New Roman" pitchFamily="18" charset="0"/>
                          <a:cs typeface="Times New Roman" pitchFamily="18" charset="0"/>
                        </a:rPr>
                        <a:t>T12</a:t>
                      </a:r>
                    </a:p>
                  </a:txBody>
                  <a:tcPr anchor="ctr"/>
                </a:tc>
                <a:tc>
                  <a:txBody>
                    <a:bodyPr/>
                    <a:lstStyle/>
                    <a:p>
                      <a:pPr algn="l" fontAlgn="ctr"/>
                      <a:r>
                        <a:rPr lang="tr-TR" sz="1200" b="0" i="0" u="none" strike="noStrike">
                          <a:solidFill>
                            <a:srgbClr val="000000"/>
                          </a:solidFill>
                          <a:latin typeface="Times New Roman"/>
                        </a:rPr>
                        <a:t>Üçüncü Parti Yazılımlar için Doğrudan Erişim Sağlama</a:t>
                      </a:r>
                    </a:p>
                  </a:txBody>
                  <a:tcPr marL="90000" marR="90000" marT="9525" marB="10800" anchor="ctr"/>
                </a:tc>
                <a:tc>
                  <a:txBody>
                    <a:bodyPr/>
                    <a:lstStyle/>
                    <a:p>
                      <a:pPr algn="ctr">
                        <a:spcAft>
                          <a:spcPts val="0"/>
                        </a:spcAft>
                      </a:pPr>
                      <a:r>
                        <a:rPr lang="tr-TR" sz="1200" b="0" dirty="0">
                          <a:solidFill>
                            <a:schemeClr val="tx1"/>
                          </a:solidFill>
                          <a:latin typeface="Times New Roman"/>
                          <a:ea typeface="Times New Roman"/>
                          <a:cs typeface="Times New Roman"/>
                        </a:rPr>
                        <a:t>1</a:t>
                      </a:r>
                      <a:endParaRPr lang="tr-TR" sz="1400" b="0" dirty="0">
                        <a:solidFill>
                          <a:schemeClr val="tx1"/>
                        </a:solidFill>
                        <a:latin typeface="Times New Roman"/>
                        <a:ea typeface="Times New Roman"/>
                        <a:cs typeface="Times New Roman"/>
                      </a:endParaRPr>
                    </a:p>
                  </a:txBody>
                  <a:tcPr marL="0" marR="0" marT="0" marB="0" anchor="ctr"/>
                </a:tc>
              </a:tr>
              <a:tr h="28803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200" b="0" i="0" u="none" strike="noStrike" dirty="0" smtClean="0">
                          <a:solidFill>
                            <a:srgbClr val="000000"/>
                          </a:solidFill>
                          <a:latin typeface="Times New Roman" pitchFamily="18" charset="0"/>
                          <a:cs typeface="Times New Roman" pitchFamily="18" charset="0"/>
                        </a:rPr>
                        <a:t>T13</a:t>
                      </a:r>
                    </a:p>
                  </a:txBody>
                  <a:tcPr anchor="ctr"/>
                </a:tc>
                <a:tc>
                  <a:txBody>
                    <a:bodyPr/>
                    <a:lstStyle/>
                    <a:p>
                      <a:pPr algn="l" fontAlgn="ctr"/>
                      <a:r>
                        <a:rPr lang="tr-TR" sz="1200" b="0" i="0" u="none" strike="noStrike" dirty="0">
                          <a:solidFill>
                            <a:srgbClr val="000000"/>
                          </a:solidFill>
                          <a:latin typeface="Times New Roman"/>
                        </a:rPr>
                        <a:t>Kullanıcı Eğitim Gerekliliği</a:t>
                      </a:r>
                    </a:p>
                  </a:txBody>
                  <a:tcPr marL="90000" marR="90000" marT="9525" marB="10800" anchor="ctr"/>
                </a:tc>
                <a:tc>
                  <a:txBody>
                    <a:bodyPr/>
                    <a:lstStyle/>
                    <a:p>
                      <a:pPr algn="ctr">
                        <a:spcAft>
                          <a:spcPts val="0"/>
                        </a:spcAft>
                      </a:pPr>
                      <a:r>
                        <a:rPr lang="tr-TR" sz="1200" b="0" dirty="0">
                          <a:solidFill>
                            <a:schemeClr val="tx1"/>
                          </a:solidFill>
                          <a:latin typeface="Times New Roman"/>
                          <a:ea typeface="Times New Roman"/>
                          <a:cs typeface="Times New Roman"/>
                        </a:rPr>
                        <a:t>1</a:t>
                      </a:r>
                      <a:endParaRPr lang="tr-TR" sz="1400" b="0" dirty="0">
                        <a:solidFill>
                          <a:schemeClr val="tx1"/>
                        </a:solidFill>
                        <a:latin typeface="Times New Roman"/>
                        <a:ea typeface="Times New Roman"/>
                        <a:cs typeface="Times New Roman"/>
                      </a:endParaRPr>
                    </a:p>
                  </a:txBody>
                  <a:tcPr marL="0" marR="0" marT="0" marB="0" anchor="ctr"/>
                </a:tc>
              </a:tr>
            </a:tbl>
          </a:graphicData>
        </a:graphic>
      </p:graphicFrame>
      <p:sp>
        <p:nvSpPr>
          <p:cNvPr id="13" name="12 Sağ Ok"/>
          <p:cNvSpPr/>
          <p:nvPr/>
        </p:nvSpPr>
        <p:spPr>
          <a:xfrm rot="5400000">
            <a:off x="7380312" y="2204864"/>
            <a:ext cx="720080"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39938" name="Picture 2"/>
          <p:cNvPicPr>
            <a:picLocks noChangeAspect="1" noChangeArrowheads="1"/>
          </p:cNvPicPr>
          <p:nvPr/>
        </p:nvPicPr>
        <p:blipFill>
          <a:blip r:embed="rId3" cstate="print"/>
          <a:srcRect/>
          <a:stretch>
            <a:fillRect/>
          </a:stretch>
        </p:blipFill>
        <p:spPr bwMode="auto">
          <a:xfrm>
            <a:off x="6494928" y="2996952"/>
            <a:ext cx="2573467" cy="1224136"/>
          </a:xfrm>
          <a:prstGeom prst="rect">
            <a:avLst/>
          </a:prstGeom>
          <a:noFill/>
          <a:ln w="9525">
            <a:noFill/>
            <a:miter lim="800000"/>
            <a:headEnd/>
            <a:tailEnd/>
          </a:ln>
        </p:spPr>
      </p:pic>
      <p:sp>
        <p:nvSpPr>
          <p:cNvPr id="8" name="7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12775" y="228600"/>
            <a:ext cx="8153400" cy="990600"/>
          </a:xfrm>
        </p:spPr>
        <p:txBody>
          <a:bodyPr>
            <a:normAutofit/>
          </a:bodyPr>
          <a:lstStyle/>
          <a:p>
            <a:pPr>
              <a:defRPr/>
            </a:pPr>
            <a:r>
              <a:rPr lang="tr-TR" sz="3600" i="1" dirty="0" err="1"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Use</a:t>
            </a:r>
            <a:r>
              <a:rPr lang="tr-TR" sz="36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a:t>
            </a:r>
            <a:r>
              <a:rPr lang="tr-TR" sz="3600" i="1" dirty="0" err="1"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Case</a:t>
            </a:r>
            <a:r>
              <a:rPr lang="tr-TR" sz="36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 Puanı </a:t>
            </a:r>
            <a:r>
              <a:rPr lang="tr-TR" sz="28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a:t>
            </a:r>
            <a:r>
              <a:rPr lang="tr-TR" sz="2800" i="1" dirty="0" err="1"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Use</a:t>
            </a:r>
            <a:r>
              <a:rPr lang="tr-TR" sz="28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a:t>
            </a:r>
            <a:r>
              <a:rPr lang="tr-TR" sz="2800" i="1" dirty="0" err="1"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Case</a:t>
            </a:r>
            <a:r>
              <a:rPr lang="tr-TR" sz="28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 </a:t>
            </a:r>
            <a:r>
              <a:rPr lang="tr-TR" sz="2800" i="1" dirty="0" err="1"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Points</a:t>
            </a:r>
            <a:r>
              <a:rPr lang="tr-TR" sz="28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 - UCP) </a:t>
            </a:r>
            <a:r>
              <a:rPr lang="tr-TR" sz="20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(devam…)</a:t>
            </a:r>
            <a:endParaRPr lang="tr-TR" i="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2531" name="2 İçerik Yer Tutucusu"/>
          <p:cNvSpPr>
            <a:spLocks noGrp="1"/>
          </p:cNvSpPr>
          <p:nvPr>
            <p:ph sz="quarter" idx="1"/>
          </p:nvPr>
        </p:nvSpPr>
        <p:spPr>
          <a:xfrm>
            <a:off x="500063" y="1570472"/>
            <a:ext cx="8104385" cy="418368"/>
          </a:xfrm>
        </p:spPr>
        <p:txBody>
          <a:bodyPr/>
          <a:lstStyle/>
          <a:p>
            <a:pPr marL="452437" lvl="2" indent="-177800" algn="just">
              <a:buSzPct val="100000"/>
              <a:buFont typeface="Arial" charset="0"/>
              <a:buChar char="•"/>
            </a:pPr>
            <a:r>
              <a:rPr lang="tr-TR" sz="1700" i="1" dirty="0" smtClean="0">
                <a:solidFill>
                  <a:srgbClr val="006600"/>
                </a:solidFill>
                <a:effectLst>
                  <a:outerShdw blurRad="38100" dist="38100" dir="2700000" algn="tl">
                    <a:srgbClr val="000000">
                      <a:alpha val="43137"/>
                    </a:srgbClr>
                  </a:outerShdw>
                </a:effectLst>
                <a:latin typeface="Times New Roman" pitchFamily="18" charset="0"/>
                <a:cs typeface="Times New Roman" pitchFamily="18" charset="0"/>
              </a:rPr>
              <a:t>Use-</a:t>
            </a:r>
            <a:r>
              <a:rPr lang="tr-TR" sz="1700" i="1" dirty="0" err="1" smtClean="0">
                <a:solidFill>
                  <a:srgbClr val="006600"/>
                </a:solidFill>
                <a:effectLst>
                  <a:outerShdw blurRad="38100" dist="38100" dir="2700000" algn="tl">
                    <a:srgbClr val="000000">
                      <a:alpha val="43137"/>
                    </a:srgbClr>
                  </a:outerShdw>
                </a:effectLst>
                <a:latin typeface="Times New Roman" pitchFamily="18" charset="0"/>
                <a:cs typeface="Times New Roman" pitchFamily="18" charset="0"/>
              </a:rPr>
              <a:t>case</a:t>
            </a:r>
            <a:r>
              <a:rPr lang="tr-TR" sz="1700" i="1" dirty="0" smtClean="0">
                <a:solidFill>
                  <a:srgbClr val="006600"/>
                </a:solidFill>
                <a:effectLst>
                  <a:outerShdw blurRad="38100" dist="38100" dir="2700000" algn="tl">
                    <a:srgbClr val="000000">
                      <a:alpha val="43137"/>
                    </a:srgbClr>
                  </a:outerShdw>
                </a:effectLst>
                <a:latin typeface="Times New Roman" pitchFamily="18" charset="0"/>
                <a:cs typeface="Times New Roman" pitchFamily="18" charset="0"/>
              </a:rPr>
              <a:t> analizinin beşinci adımı Çevresel Karmaşıklık Faktörünün hesaplanmasıdır.</a:t>
            </a:r>
          </a:p>
        </p:txBody>
      </p:sp>
      <p:sp>
        <p:nvSpPr>
          <p:cNvPr id="4" name="3 Slayt Numarası Yer Tutucusu"/>
          <p:cNvSpPr>
            <a:spLocks noGrp="1"/>
          </p:cNvSpPr>
          <p:nvPr>
            <p:ph type="sldNum" sz="quarter" idx="12"/>
          </p:nvPr>
        </p:nvSpPr>
        <p:spPr/>
        <p:txBody>
          <a:bodyPr>
            <a:normAutofit fontScale="85000" lnSpcReduction="20000"/>
          </a:bodyPr>
          <a:lstStyle/>
          <a:p>
            <a:pPr>
              <a:defRPr/>
            </a:pPr>
            <a:fld id="{BD7FE0F8-595A-4B5C-9E86-BF50783DBD07}" type="slidenum">
              <a:rPr lang="tr-TR" smtClean="0"/>
              <a:pPr>
                <a:defRPr/>
              </a:pPr>
              <a:t>47</a:t>
            </a:fld>
            <a:endParaRPr lang="tr-TR"/>
          </a:p>
        </p:txBody>
      </p:sp>
      <p:graphicFrame>
        <p:nvGraphicFramePr>
          <p:cNvPr id="10" name="9 Tablo"/>
          <p:cNvGraphicFramePr>
            <a:graphicFrameLocks noGrp="1"/>
          </p:cNvGraphicFramePr>
          <p:nvPr/>
        </p:nvGraphicFramePr>
        <p:xfrm>
          <a:off x="1121402" y="2132856"/>
          <a:ext cx="4304061" cy="2664296"/>
        </p:xfrm>
        <a:graphic>
          <a:graphicData uri="http://schemas.openxmlformats.org/drawingml/2006/table">
            <a:tbl>
              <a:tblPr firstRow="1" bandRow="1">
                <a:tableStyleId>{BC89EF96-8CEA-46FF-86C4-4CE0E7609802}</a:tableStyleId>
              </a:tblPr>
              <a:tblGrid>
                <a:gridCol w="1279725"/>
                <a:gridCol w="1800200"/>
                <a:gridCol w="1224136"/>
              </a:tblGrid>
              <a:tr h="370840">
                <a:tc>
                  <a:txBody>
                    <a:bodyPr/>
                    <a:lstStyle/>
                    <a:p>
                      <a:pPr algn="ctr"/>
                      <a:r>
                        <a:rPr lang="tr-TR" sz="1200" dirty="0" smtClean="0">
                          <a:latin typeface="Times New Roman" pitchFamily="18" charset="0"/>
                          <a:cs typeface="Times New Roman" pitchFamily="18" charset="0"/>
                        </a:rPr>
                        <a:t>Çevresel Faktör</a:t>
                      </a:r>
                      <a:endParaRPr lang="tr-TR" sz="1200" dirty="0">
                        <a:latin typeface="Times New Roman" pitchFamily="18" charset="0"/>
                        <a:cs typeface="Times New Roman" pitchFamily="18" charset="0"/>
                      </a:endParaRPr>
                    </a:p>
                  </a:txBody>
                  <a:tcPr anchor="ctr"/>
                </a:tc>
                <a:tc>
                  <a:txBody>
                    <a:bodyPr/>
                    <a:lstStyle/>
                    <a:p>
                      <a:r>
                        <a:rPr lang="tr-TR" sz="1200" dirty="0" smtClean="0">
                          <a:latin typeface="Times New Roman" pitchFamily="18" charset="0"/>
                          <a:cs typeface="Times New Roman" pitchFamily="18" charset="0"/>
                        </a:rPr>
                        <a:t>Açıklaması</a:t>
                      </a:r>
                      <a:endParaRPr lang="tr-TR" sz="1200" dirty="0">
                        <a:latin typeface="Times New Roman" pitchFamily="18" charset="0"/>
                        <a:cs typeface="Times New Roman" pitchFamily="18" charset="0"/>
                      </a:endParaRPr>
                    </a:p>
                  </a:txBody>
                  <a:tcPr anchor="ctr"/>
                </a:tc>
                <a:tc>
                  <a:txBody>
                    <a:bodyPr/>
                    <a:lstStyle/>
                    <a:p>
                      <a:pPr algn="ctr"/>
                      <a:r>
                        <a:rPr lang="tr-TR" sz="1200" dirty="0" smtClean="0">
                          <a:latin typeface="Times New Roman" pitchFamily="18" charset="0"/>
                          <a:cs typeface="Times New Roman" pitchFamily="18" charset="0"/>
                        </a:rPr>
                        <a:t>Ağırlık Faktörü</a:t>
                      </a:r>
                      <a:endParaRPr lang="tr-TR" sz="1200" dirty="0">
                        <a:latin typeface="Times New Roman" pitchFamily="18" charset="0"/>
                        <a:cs typeface="Times New Roman" pitchFamily="18" charset="0"/>
                      </a:endParaRPr>
                    </a:p>
                  </a:txBody>
                  <a:tcPr anchor="ctr"/>
                </a:tc>
              </a:tr>
              <a:tr h="277232">
                <a:tc>
                  <a:txBody>
                    <a:bodyPr/>
                    <a:lstStyle/>
                    <a:p>
                      <a:pPr algn="ctr">
                        <a:spcAft>
                          <a:spcPts val="0"/>
                        </a:spcAft>
                      </a:pPr>
                      <a:r>
                        <a:rPr lang="tr-TR" sz="1200" b="0" dirty="0">
                          <a:solidFill>
                            <a:schemeClr val="tx1"/>
                          </a:solidFill>
                          <a:latin typeface="Times New Roman"/>
                          <a:ea typeface="Times New Roman"/>
                          <a:cs typeface="Times New Roman"/>
                        </a:rPr>
                        <a:t>E1</a:t>
                      </a:r>
                      <a:endParaRPr lang="tr-TR" sz="1400" b="0" dirty="0">
                        <a:solidFill>
                          <a:schemeClr val="tx1"/>
                        </a:solidFill>
                        <a:latin typeface="Times New Roman"/>
                        <a:ea typeface="Times New Roman"/>
                        <a:cs typeface="Times New Roman"/>
                      </a:endParaRPr>
                    </a:p>
                  </a:txBody>
                  <a:tcPr marL="68580" marR="68580" marT="0" marB="0" anchor="ctr"/>
                </a:tc>
                <a:tc>
                  <a:txBody>
                    <a:bodyPr/>
                    <a:lstStyle/>
                    <a:p>
                      <a:pPr>
                        <a:spcAft>
                          <a:spcPts val="0"/>
                        </a:spcAft>
                      </a:pPr>
                      <a:r>
                        <a:rPr lang="tr-TR" sz="1200" b="0">
                          <a:solidFill>
                            <a:schemeClr val="tx1"/>
                          </a:solidFill>
                          <a:latin typeface="Times New Roman"/>
                          <a:ea typeface="Times New Roman"/>
                          <a:cs typeface="Times New Roman"/>
                        </a:rPr>
                        <a:t>UML ile Tanışıklık</a:t>
                      </a:r>
                      <a:endParaRPr lang="tr-TR" sz="1400" b="0">
                        <a:solidFill>
                          <a:schemeClr val="tx1"/>
                        </a:solidFill>
                        <a:latin typeface="Times New Roman"/>
                        <a:ea typeface="Times New Roman"/>
                        <a:cs typeface="Times New Roman"/>
                      </a:endParaRPr>
                    </a:p>
                  </a:txBody>
                  <a:tcPr marL="68580" marR="68580" marT="0" marB="0" anchor="ctr"/>
                </a:tc>
                <a:tc>
                  <a:txBody>
                    <a:bodyPr/>
                    <a:lstStyle/>
                    <a:p>
                      <a:pPr algn="ctr">
                        <a:spcAft>
                          <a:spcPts val="0"/>
                        </a:spcAft>
                      </a:pPr>
                      <a:r>
                        <a:rPr lang="tr-TR" sz="1200" b="0">
                          <a:solidFill>
                            <a:schemeClr val="tx1"/>
                          </a:solidFill>
                          <a:latin typeface="Times New Roman"/>
                          <a:ea typeface="Times New Roman"/>
                          <a:cs typeface="Times New Roman"/>
                        </a:rPr>
                        <a:t>1.5</a:t>
                      </a:r>
                      <a:endParaRPr lang="tr-TR" sz="1400" b="0">
                        <a:solidFill>
                          <a:schemeClr val="tx1"/>
                        </a:solidFill>
                        <a:latin typeface="Times New Roman"/>
                        <a:ea typeface="Times New Roman"/>
                        <a:cs typeface="Times New Roman"/>
                      </a:endParaRPr>
                    </a:p>
                  </a:txBody>
                  <a:tcPr marL="68580" marR="68580" marT="0" marB="0" anchor="ctr"/>
                </a:tc>
              </a:tr>
              <a:tr h="288032">
                <a:tc>
                  <a:txBody>
                    <a:bodyPr/>
                    <a:lstStyle/>
                    <a:p>
                      <a:pPr algn="ctr">
                        <a:spcAft>
                          <a:spcPts val="0"/>
                        </a:spcAft>
                      </a:pPr>
                      <a:r>
                        <a:rPr lang="tr-TR" sz="1200" b="0" dirty="0">
                          <a:solidFill>
                            <a:schemeClr val="tx1"/>
                          </a:solidFill>
                          <a:latin typeface="Times New Roman"/>
                          <a:ea typeface="Times New Roman"/>
                          <a:cs typeface="Times New Roman"/>
                        </a:rPr>
                        <a:t>E2</a:t>
                      </a:r>
                      <a:endParaRPr lang="tr-TR" sz="1400" b="0" dirty="0">
                        <a:solidFill>
                          <a:schemeClr val="tx1"/>
                        </a:solidFill>
                        <a:latin typeface="Times New Roman"/>
                        <a:ea typeface="Times New Roman"/>
                        <a:cs typeface="Times New Roman"/>
                      </a:endParaRPr>
                    </a:p>
                  </a:txBody>
                  <a:tcPr marL="68580" marR="68580" marT="0" marB="0" anchor="ctr"/>
                </a:tc>
                <a:tc>
                  <a:txBody>
                    <a:bodyPr/>
                    <a:lstStyle/>
                    <a:p>
                      <a:pPr>
                        <a:spcAft>
                          <a:spcPts val="0"/>
                        </a:spcAft>
                      </a:pPr>
                      <a:r>
                        <a:rPr lang="tr-TR" sz="1200" b="0" dirty="0">
                          <a:solidFill>
                            <a:schemeClr val="tx1"/>
                          </a:solidFill>
                          <a:latin typeface="Times New Roman"/>
                          <a:ea typeface="Times New Roman"/>
                          <a:cs typeface="Times New Roman"/>
                        </a:rPr>
                        <a:t>Uygulama Deneyimi</a:t>
                      </a:r>
                      <a:endParaRPr lang="tr-TR" sz="1400" b="0" dirty="0">
                        <a:solidFill>
                          <a:schemeClr val="tx1"/>
                        </a:solidFill>
                        <a:latin typeface="Times New Roman"/>
                        <a:ea typeface="Times New Roman"/>
                        <a:cs typeface="Times New Roman"/>
                      </a:endParaRPr>
                    </a:p>
                  </a:txBody>
                  <a:tcPr marL="68580" marR="68580" marT="0" marB="0" anchor="ctr"/>
                </a:tc>
                <a:tc>
                  <a:txBody>
                    <a:bodyPr/>
                    <a:lstStyle/>
                    <a:p>
                      <a:pPr algn="ctr">
                        <a:spcAft>
                          <a:spcPts val="0"/>
                        </a:spcAft>
                      </a:pPr>
                      <a:r>
                        <a:rPr lang="tr-TR" sz="1200" b="0">
                          <a:solidFill>
                            <a:schemeClr val="tx1"/>
                          </a:solidFill>
                          <a:latin typeface="Times New Roman"/>
                          <a:ea typeface="Times New Roman"/>
                          <a:cs typeface="Times New Roman"/>
                        </a:rPr>
                        <a:t>0.5</a:t>
                      </a:r>
                      <a:endParaRPr lang="tr-TR" sz="1400" b="0">
                        <a:solidFill>
                          <a:schemeClr val="tx1"/>
                        </a:solidFill>
                        <a:latin typeface="Times New Roman"/>
                        <a:ea typeface="Times New Roman"/>
                        <a:cs typeface="Times New Roman"/>
                      </a:endParaRPr>
                    </a:p>
                  </a:txBody>
                  <a:tcPr marL="68580" marR="68580" marT="0" marB="0" anchor="ctr"/>
                </a:tc>
              </a:tr>
              <a:tr h="288032">
                <a:tc>
                  <a:txBody>
                    <a:bodyPr/>
                    <a:lstStyle/>
                    <a:p>
                      <a:pPr algn="ctr">
                        <a:spcAft>
                          <a:spcPts val="0"/>
                        </a:spcAft>
                      </a:pPr>
                      <a:r>
                        <a:rPr lang="tr-TR" sz="1200" b="0">
                          <a:solidFill>
                            <a:schemeClr val="tx1"/>
                          </a:solidFill>
                          <a:latin typeface="Times New Roman"/>
                          <a:ea typeface="Times New Roman"/>
                          <a:cs typeface="Times New Roman"/>
                        </a:rPr>
                        <a:t>E3</a:t>
                      </a:r>
                      <a:endParaRPr lang="tr-TR" sz="1400" b="0">
                        <a:solidFill>
                          <a:schemeClr val="tx1"/>
                        </a:solidFill>
                        <a:latin typeface="Times New Roman"/>
                        <a:ea typeface="Times New Roman"/>
                        <a:cs typeface="Times New Roman"/>
                      </a:endParaRPr>
                    </a:p>
                  </a:txBody>
                  <a:tcPr marL="68580" marR="68580" marT="0" marB="0" anchor="ctr"/>
                </a:tc>
                <a:tc>
                  <a:txBody>
                    <a:bodyPr/>
                    <a:lstStyle/>
                    <a:p>
                      <a:pPr>
                        <a:spcAft>
                          <a:spcPts val="0"/>
                        </a:spcAft>
                      </a:pPr>
                      <a:r>
                        <a:rPr lang="tr-TR" sz="1200" b="0" dirty="0">
                          <a:solidFill>
                            <a:schemeClr val="tx1"/>
                          </a:solidFill>
                          <a:latin typeface="Times New Roman"/>
                          <a:ea typeface="Times New Roman"/>
                          <a:cs typeface="Times New Roman"/>
                        </a:rPr>
                        <a:t>Nesneye-Tabanı Deneyim</a:t>
                      </a:r>
                      <a:endParaRPr lang="tr-TR" sz="1400" b="0" dirty="0">
                        <a:solidFill>
                          <a:schemeClr val="tx1"/>
                        </a:solidFill>
                        <a:latin typeface="Times New Roman"/>
                        <a:ea typeface="Times New Roman"/>
                        <a:cs typeface="Times New Roman"/>
                      </a:endParaRPr>
                    </a:p>
                  </a:txBody>
                  <a:tcPr marL="68580" marR="68580" marT="0" marB="0" anchor="ctr"/>
                </a:tc>
                <a:tc>
                  <a:txBody>
                    <a:bodyPr/>
                    <a:lstStyle/>
                    <a:p>
                      <a:pPr algn="ctr">
                        <a:spcAft>
                          <a:spcPts val="0"/>
                        </a:spcAft>
                      </a:pPr>
                      <a:r>
                        <a:rPr lang="tr-TR" sz="1200" b="0">
                          <a:solidFill>
                            <a:schemeClr val="tx1"/>
                          </a:solidFill>
                          <a:latin typeface="Times New Roman"/>
                          <a:ea typeface="Times New Roman"/>
                          <a:cs typeface="Times New Roman"/>
                        </a:rPr>
                        <a:t>1</a:t>
                      </a:r>
                      <a:endParaRPr lang="tr-TR" sz="1400" b="0">
                        <a:solidFill>
                          <a:schemeClr val="tx1"/>
                        </a:solidFill>
                        <a:latin typeface="Times New Roman"/>
                        <a:ea typeface="Times New Roman"/>
                        <a:cs typeface="Times New Roman"/>
                      </a:endParaRPr>
                    </a:p>
                  </a:txBody>
                  <a:tcPr marL="68580" marR="68580" marT="0" marB="0" anchor="ctr"/>
                </a:tc>
              </a:tr>
              <a:tr h="288032">
                <a:tc>
                  <a:txBody>
                    <a:bodyPr/>
                    <a:lstStyle/>
                    <a:p>
                      <a:pPr algn="ctr">
                        <a:spcAft>
                          <a:spcPts val="0"/>
                        </a:spcAft>
                      </a:pPr>
                      <a:r>
                        <a:rPr lang="tr-TR" sz="1200" b="0">
                          <a:solidFill>
                            <a:schemeClr val="tx1"/>
                          </a:solidFill>
                          <a:latin typeface="Times New Roman"/>
                          <a:ea typeface="Times New Roman"/>
                          <a:cs typeface="Times New Roman"/>
                        </a:rPr>
                        <a:t>E4</a:t>
                      </a:r>
                      <a:endParaRPr lang="tr-TR" sz="1400" b="0">
                        <a:solidFill>
                          <a:schemeClr val="tx1"/>
                        </a:solidFill>
                        <a:latin typeface="Times New Roman"/>
                        <a:ea typeface="Times New Roman"/>
                        <a:cs typeface="Times New Roman"/>
                      </a:endParaRPr>
                    </a:p>
                  </a:txBody>
                  <a:tcPr marL="68580" marR="68580" marT="0" marB="0" anchor="ctr"/>
                </a:tc>
                <a:tc>
                  <a:txBody>
                    <a:bodyPr/>
                    <a:lstStyle/>
                    <a:p>
                      <a:pPr>
                        <a:spcAft>
                          <a:spcPts val="0"/>
                        </a:spcAft>
                      </a:pPr>
                      <a:r>
                        <a:rPr lang="tr-TR" sz="1200" b="0" dirty="0">
                          <a:solidFill>
                            <a:schemeClr val="tx1"/>
                          </a:solidFill>
                          <a:latin typeface="Times New Roman"/>
                          <a:ea typeface="Times New Roman"/>
                          <a:cs typeface="Times New Roman"/>
                        </a:rPr>
                        <a:t>Lider Analist Yeteneği</a:t>
                      </a:r>
                      <a:endParaRPr lang="tr-TR" sz="1400" b="0" dirty="0">
                        <a:solidFill>
                          <a:schemeClr val="tx1"/>
                        </a:solidFill>
                        <a:latin typeface="Times New Roman"/>
                        <a:ea typeface="Times New Roman"/>
                        <a:cs typeface="Times New Roman"/>
                      </a:endParaRPr>
                    </a:p>
                  </a:txBody>
                  <a:tcPr marL="68580" marR="68580" marT="0" marB="0" anchor="ctr"/>
                </a:tc>
                <a:tc>
                  <a:txBody>
                    <a:bodyPr/>
                    <a:lstStyle/>
                    <a:p>
                      <a:pPr algn="ctr">
                        <a:spcAft>
                          <a:spcPts val="0"/>
                        </a:spcAft>
                      </a:pPr>
                      <a:r>
                        <a:rPr lang="tr-TR" sz="1200" b="0">
                          <a:solidFill>
                            <a:schemeClr val="tx1"/>
                          </a:solidFill>
                          <a:latin typeface="Times New Roman"/>
                          <a:ea typeface="Times New Roman"/>
                          <a:cs typeface="Times New Roman"/>
                        </a:rPr>
                        <a:t>0.5</a:t>
                      </a:r>
                      <a:endParaRPr lang="tr-TR" sz="1400" b="0">
                        <a:solidFill>
                          <a:schemeClr val="tx1"/>
                        </a:solidFill>
                        <a:latin typeface="Times New Roman"/>
                        <a:ea typeface="Times New Roman"/>
                        <a:cs typeface="Times New Roman"/>
                      </a:endParaRPr>
                    </a:p>
                  </a:txBody>
                  <a:tcPr marL="68580" marR="68580" marT="0" marB="0" anchor="ctr"/>
                </a:tc>
              </a:tr>
              <a:tr h="288032">
                <a:tc>
                  <a:txBody>
                    <a:bodyPr/>
                    <a:lstStyle/>
                    <a:p>
                      <a:pPr algn="ctr">
                        <a:spcAft>
                          <a:spcPts val="0"/>
                        </a:spcAft>
                      </a:pPr>
                      <a:r>
                        <a:rPr lang="tr-TR" sz="1200" b="0">
                          <a:solidFill>
                            <a:schemeClr val="tx1"/>
                          </a:solidFill>
                          <a:latin typeface="Times New Roman"/>
                          <a:ea typeface="Times New Roman"/>
                          <a:cs typeface="Times New Roman"/>
                        </a:rPr>
                        <a:t>E5</a:t>
                      </a:r>
                      <a:endParaRPr lang="tr-TR" sz="1400" b="0">
                        <a:solidFill>
                          <a:schemeClr val="tx1"/>
                        </a:solidFill>
                        <a:latin typeface="Times New Roman"/>
                        <a:ea typeface="Times New Roman"/>
                        <a:cs typeface="Times New Roman"/>
                      </a:endParaRPr>
                    </a:p>
                  </a:txBody>
                  <a:tcPr marL="68580" marR="68580" marT="0" marB="0" anchor="ctr"/>
                </a:tc>
                <a:tc>
                  <a:txBody>
                    <a:bodyPr/>
                    <a:lstStyle/>
                    <a:p>
                      <a:pPr>
                        <a:spcAft>
                          <a:spcPts val="0"/>
                        </a:spcAft>
                      </a:pPr>
                      <a:r>
                        <a:rPr lang="tr-TR" sz="1200" b="0" dirty="0">
                          <a:solidFill>
                            <a:schemeClr val="tx1"/>
                          </a:solidFill>
                          <a:latin typeface="Times New Roman"/>
                          <a:ea typeface="Times New Roman"/>
                          <a:cs typeface="Times New Roman"/>
                        </a:rPr>
                        <a:t>Motivasyon</a:t>
                      </a:r>
                      <a:endParaRPr lang="tr-TR" sz="1400" b="0" dirty="0">
                        <a:solidFill>
                          <a:schemeClr val="tx1"/>
                        </a:solidFill>
                        <a:latin typeface="Times New Roman"/>
                        <a:ea typeface="Times New Roman"/>
                        <a:cs typeface="Times New Roman"/>
                      </a:endParaRPr>
                    </a:p>
                  </a:txBody>
                  <a:tcPr marL="68580" marR="68580" marT="0" marB="0" anchor="ctr"/>
                </a:tc>
                <a:tc>
                  <a:txBody>
                    <a:bodyPr/>
                    <a:lstStyle/>
                    <a:p>
                      <a:pPr algn="ctr">
                        <a:spcAft>
                          <a:spcPts val="0"/>
                        </a:spcAft>
                      </a:pPr>
                      <a:r>
                        <a:rPr lang="tr-TR" sz="1200" b="0">
                          <a:solidFill>
                            <a:schemeClr val="tx1"/>
                          </a:solidFill>
                          <a:latin typeface="Times New Roman"/>
                          <a:ea typeface="Times New Roman"/>
                          <a:cs typeface="Times New Roman"/>
                        </a:rPr>
                        <a:t>1</a:t>
                      </a:r>
                      <a:endParaRPr lang="tr-TR" sz="1400" b="0">
                        <a:solidFill>
                          <a:schemeClr val="tx1"/>
                        </a:solidFill>
                        <a:latin typeface="Times New Roman"/>
                        <a:ea typeface="Times New Roman"/>
                        <a:cs typeface="Times New Roman"/>
                      </a:endParaRPr>
                    </a:p>
                  </a:txBody>
                  <a:tcPr marL="68580" marR="68580" marT="0" marB="0" anchor="ctr"/>
                </a:tc>
              </a:tr>
              <a:tr h="288032">
                <a:tc>
                  <a:txBody>
                    <a:bodyPr/>
                    <a:lstStyle/>
                    <a:p>
                      <a:pPr algn="ctr">
                        <a:spcAft>
                          <a:spcPts val="0"/>
                        </a:spcAft>
                      </a:pPr>
                      <a:r>
                        <a:rPr lang="tr-TR" sz="1200" b="0">
                          <a:solidFill>
                            <a:schemeClr val="tx1"/>
                          </a:solidFill>
                          <a:latin typeface="Times New Roman"/>
                          <a:ea typeface="Times New Roman"/>
                          <a:cs typeface="Times New Roman"/>
                        </a:rPr>
                        <a:t>E6</a:t>
                      </a:r>
                      <a:endParaRPr lang="tr-TR" sz="1400" b="0">
                        <a:solidFill>
                          <a:schemeClr val="tx1"/>
                        </a:solidFill>
                        <a:latin typeface="Times New Roman"/>
                        <a:ea typeface="Times New Roman"/>
                        <a:cs typeface="Times New Roman"/>
                      </a:endParaRPr>
                    </a:p>
                  </a:txBody>
                  <a:tcPr marL="68580" marR="68580" marT="0" marB="0" anchor="ctr"/>
                </a:tc>
                <a:tc>
                  <a:txBody>
                    <a:bodyPr/>
                    <a:lstStyle/>
                    <a:p>
                      <a:pPr>
                        <a:spcAft>
                          <a:spcPts val="0"/>
                        </a:spcAft>
                      </a:pPr>
                      <a:r>
                        <a:rPr lang="tr-TR" sz="1200" b="0" dirty="0">
                          <a:solidFill>
                            <a:schemeClr val="tx1"/>
                          </a:solidFill>
                          <a:latin typeface="Times New Roman"/>
                          <a:ea typeface="Times New Roman"/>
                          <a:cs typeface="Times New Roman"/>
                        </a:rPr>
                        <a:t>Sabit Gereksinimler</a:t>
                      </a:r>
                      <a:endParaRPr lang="tr-TR" sz="1400" b="0" dirty="0">
                        <a:solidFill>
                          <a:schemeClr val="tx1"/>
                        </a:solidFill>
                        <a:latin typeface="Times New Roman"/>
                        <a:ea typeface="Times New Roman"/>
                        <a:cs typeface="Times New Roman"/>
                      </a:endParaRPr>
                    </a:p>
                  </a:txBody>
                  <a:tcPr marL="68580" marR="68580" marT="0" marB="0" anchor="ctr"/>
                </a:tc>
                <a:tc>
                  <a:txBody>
                    <a:bodyPr/>
                    <a:lstStyle/>
                    <a:p>
                      <a:pPr algn="ctr">
                        <a:spcAft>
                          <a:spcPts val="0"/>
                        </a:spcAft>
                      </a:pPr>
                      <a:r>
                        <a:rPr lang="tr-TR" sz="1200" b="0">
                          <a:solidFill>
                            <a:schemeClr val="tx1"/>
                          </a:solidFill>
                          <a:latin typeface="Times New Roman"/>
                          <a:ea typeface="Times New Roman"/>
                          <a:cs typeface="Times New Roman"/>
                        </a:rPr>
                        <a:t>2</a:t>
                      </a:r>
                      <a:endParaRPr lang="tr-TR" sz="1400" b="0">
                        <a:solidFill>
                          <a:schemeClr val="tx1"/>
                        </a:solidFill>
                        <a:latin typeface="Times New Roman"/>
                        <a:ea typeface="Times New Roman"/>
                        <a:cs typeface="Times New Roman"/>
                      </a:endParaRPr>
                    </a:p>
                  </a:txBody>
                  <a:tcPr marL="68580" marR="68580" marT="0" marB="0" anchor="ctr"/>
                </a:tc>
              </a:tr>
              <a:tr h="288032">
                <a:tc>
                  <a:txBody>
                    <a:bodyPr/>
                    <a:lstStyle/>
                    <a:p>
                      <a:pPr algn="ctr">
                        <a:spcAft>
                          <a:spcPts val="0"/>
                        </a:spcAft>
                      </a:pPr>
                      <a:r>
                        <a:rPr lang="tr-TR" sz="1200" b="0">
                          <a:solidFill>
                            <a:schemeClr val="tx1"/>
                          </a:solidFill>
                          <a:latin typeface="Times New Roman"/>
                          <a:ea typeface="Times New Roman"/>
                          <a:cs typeface="Times New Roman"/>
                        </a:rPr>
                        <a:t>E7</a:t>
                      </a:r>
                      <a:endParaRPr lang="tr-TR" sz="1400" b="0">
                        <a:solidFill>
                          <a:schemeClr val="tx1"/>
                        </a:solidFill>
                        <a:latin typeface="Times New Roman"/>
                        <a:ea typeface="Times New Roman"/>
                        <a:cs typeface="Times New Roman"/>
                      </a:endParaRPr>
                    </a:p>
                  </a:txBody>
                  <a:tcPr marL="68580" marR="68580" marT="0" marB="0" anchor="ctr"/>
                </a:tc>
                <a:tc>
                  <a:txBody>
                    <a:bodyPr/>
                    <a:lstStyle/>
                    <a:p>
                      <a:pPr>
                        <a:spcAft>
                          <a:spcPts val="0"/>
                        </a:spcAft>
                      </a:pPr>
                      <a:r>
                        <a:rPr lang="tr-TR" sz="1200" b="0" dirty="0">
                          <a:solidFill>
                            <a:schemeClr val="tx1"/>
                          </a:solidFill>
                          <a:latin typeface="Times New Roman"/>
                          <a:ea typeface="Times New Roman"/>
                          <a:cs typeface="Times New Roman"/>
                        </a:rPr>
                        <a:t>Yarı-Zamanlı Çalışanlar</a:t>
                      </a:r>
                      <a:endParaRPr lang="tr-TR" sz="1400" b="0" dirty="0">
                        <a:solidFill>
                          <a:schemeClr val="tx1"/>
                        </a:solidFill>
                        <a:latin typeface="Times New Roman"/>
                        <a:ea typeface="Times New Roman"/>
                        <a:cs typeface="Times New Roman"/>
                      </a:endParaRPr>
                    </a:p>
                  </a:txBody>
                  <a:tcPr marL="68580" marR="68580" marT="0" marB="0" anchor="ctr"/>
                </a:tc>
                <a:tc>
                  <a:txBody>
                    <a:bodyPr/>
                    <a:lstStyle/>
                    <a:p>
                      <a:pPr algn="ctr">
                        <a:spcAft>
                          <a:spcPts val="0"/>
                        </a:spcAft>
                      </a:pPr>
                      <a:r>
                        <a:rPr lang="tr-TR" sz="1200" b="0">
                          <a:solidFill>
                            <a:schemeClr val="tx1"/>
                          </a:solidFill>
                          <a:latin typeface="Times New Roman"/>
                          <a:ea typeface="Times New Roman"/>
                          <a:cs typeface="Times New Roman"/>
                        </a:rPr>
                        <a:t>-1</a:t>
                      </a:r>
                      <a:endParaRPr lang="tr-TR" sz="1400" b="0">
                        <a:solidFill>
                          <a:schemeClr val="tx1"/>
                        </a:solidFill>
                        <a:latin typeface="Times New Roman"/>
                        <a:ea typeface="Times New Roman"/>
                        <a:cs typeface="Times New Roman"/>
                      </a:endParaRPr>
                    </a:p>
                  </a:txBody>
                  <a:tcPr marL="68580" marR="68580" marT="0" marB="0" anchor="ctr"/>
                </a:tc>
              </a:tr>
              <a:tr h="288032">
                <a:tc>
                  <a:txBody>
                    <a:bodyPr/>
                    <a:lstStyle/>
                    <a:p>
                      <a:pPr algn="ctr">
                        <a:spcAft>
                          <a:spcPts val="0"/>
                        </a:spcAft>
                      </a:pPr>
                      <a:r>
                        <a:rPr lang="tr-TR" sz="1200" b="0">
                          <a:solidFill>
                            <a:schemeClr val="tx1"/>
                          </a:solidFill>
                          <a:latin typeface="Times New Roman"/>
                          <a:ea typeface="Times New Roman"/>
                          <a:cs typeface="Times New Roman"/>
                        </a:rPr>
                        <a:t>E8</a:t>
                      </a:r>
                      <a:endParaRPr lang="tr-TR" sz="1400" b="0">
                        <a:solidFill>
                          <a:schemeClr val="tx1"/>
                        </a:solidFill>
                        <a:latin typeface="Times New Roman"/>
                        <a:ea typeface="Times New Roman"/>
                        <a:cs typeface="Times New Roman"/>
                      </a:endParaRPr>
                    </a:p>
                  </a:txBody>
                  <a:tcPr marL="68580" marR="68580" marT="0" marB="0" anchor="ctr"/>
                </a:tc>
                <a:tc>
                  <a:txBody>
                    <a:bodyPr/>
                    <a:lstStyle/>
                    <a:p>
                      <a:pPr>
                        <a:spcAft>
                          <a:spcPts val="0"/>
                        </a:spcAft>
                      </a:pPr>
                      <a:r>
                        <a:rPr lang="tr-TR" sz="1200" b="0" dirty="0">
                          <a:solidFill>
                            <a:schemeClr val="tx1"/>
                          </a:solidFill>
                          <a:latin typeface="Times New Roman"/>
                          <a:ea typeface="Times New Roman"/>
                          <a:cs typeface="Times New Roman"/>
                        </a:rPr>
                        <a:t>Zor Programlama Dili</a:t>
                      </a:r>
                      <a:endParaRPr lang="tr-TR" sz="1400" b="0" dirty="0">
                        <a:solidFill>
                          <a:schemeClr val="tx1"/>
                        </a:solidFill>
                        <a:latin typeface="Times New Roman"/>
                        <a:ea typeface="Times New Roman"/>
                        <a:cs typeface="Times New Roman"/>
                      </a:endParaRPr>
                    </a:p>
                  </a:txBody>
                  <a:tcPr marL="68580" marR="68580" marT="0" marB="0" anchor="ctr"/>
                </a:tc>
                <a:tc>
                  <a:txBody>
                    <a:bodyPr/>
                    <a:lstStyle/>
                    <a:p>
                      <a:pPr algn="ctr">
                        <a:spcAft>
                          <a:spcPts val="0"/>
                        </a:spcAft>
                      </a:pPr>
                      <a:r>
                        <a:rPr lang="tr-TR" sz="1200" b="0" dirty="0">
                          <a:solidFill>
                            <a:schemeClr val="tx1"/>
                          </a:solidFill>
                          <a:latin typeface="Times New Roman"/>
                          <a:ea typeface="Times New Roman"/>
                          <a:cs typeface="Times New Roman"/>
                        </a:rPr>
                        <a:t>-1</a:t>
                      </a:r>
                      <a:endParaRPr lang="tr-TR" sz="1400" b="0" dirty="0">
                        <a:solidFill>
                          <a:schemeClr val="tx1"/>
                        </a:solidFill>
                        <a:latin typeface="Times New Roman"/>
                        <a:ea typeface="Times New Roman"/>
                        <a:cs typeface="Times New Roman"/>
                      </a:endParaRPr>
                    </a:p>
                  </a:txBody>
                  <a:tcPr marL="68580" marR="68580" marT="0" marB="0" anchor="ctr"/>
                </a:tc>
              </a:tr>
            </a:tbl>
          </a:graphicData>
        </a:graphic>
      </p:graphicFrame>
      <p:sp>
        <p:nvSpPr>
          <p:cNvPr id="13" name="12 Sağ Ok"/>
          <p:cNvSpPr/>
          <p:nvPr/>
        </p:nvSpPr>
        <p:spPr>
          <a:xfrm rot="5400000">
            <a:off x="6648658" y="2204864"/>
            <a:ext cx="720080"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0962" name="Picture 2"/>
          <p:cNvPicPr>
            <a:picLocks noChangeAspect="1" noChangeArrowheads="1"/>
          </p:cNvPicPr>
          <p:nvPr/>
        </p:nvPicPr>
        <p:blipFill>
          <a:blip r:embed="rId3" cstate="print"/>
          <a:srcRect/>
          <a:stretch>
            <a:fillRect/>
          </a:stretch>
        </p:blipFill>
        <p:spPr bwMode="auto">
          <a:xfrm>
            <a:off x="5768975" y="2924944"/>
            <a:ext cx="2487549" cy="1152128"/>
          </a:xfrm>
          <a:prstGeom prst="rect">
            <a:avLst/>
          </a:prstGeom>
          <a:noFill/>
          <a:ln w="9525">
            <a:noFill/>
            <a:miter lim="800000"/>
            <a:headEnd/>
            <a:tailEnd/>
          </a:ln>
        </p:spPr>
      </p:pic>
      <p:sp>
        <p:nvSpPr>
          <p:cNvPr id="9" name="2 İçerik Yer Tutucusu"/>
          <p:cNvSpPr txBox="1">
            <a:spLocks/>
          </p:cNvSpPr>
          <p:nvPr/>
        </p:nvSpPr>
        <p:spPr bwMode="auto">
          <a:xfrm>
            <a:off x="503601" y="4954848"/>
            <a:ext cx="8104385" cy="4183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2437" marR="0" lvl="2" indent="-177800" algn="just" defTabSz="914400" rtl="0" eaLnBrk="0" fontAlgn="base" latinLnBrk="0" hangingPunct="0">
              <a:lnSpc>
                <a:spcPct val="100000"/>
              </a:lnSpc>
              <a:spcBef>
                <a:spcPts val="500"/>
              </a:spcBef>
              <a:spcAft>
                <a:spcPct val="0"/>
              </a:spcAft>
              <a:buClr>
                <a:schemeClr val="accent2"/>
              </a:buClr>
              <a:buSzPct val="100000"/>
              <a:buFont typeface="Arial" charset="0"/>
              <a:buChar char="•"/>
              <a:tabLst/>
              <a:defRPr/>
            </a:pPr>
            <a:r>
              <a:rPr kumimoji="0" lang="tr-TR" sz="1700" b="0" i="1" u="none" strike="noStrike" kern="1200" cap="none" spc="0" normalizeH="0" baseline="0" noProof="0" dirty="0" smtClean="0">
                <a:ln>
                  <a:noFill/>
                </a:ln>
                <a:solidFill>
                  <a:srgbClr val="006600"/>
                </a:solidFill>
                <a:effectLst>
                  <a:outerShdw blurRad="38100" dist="38100" dir="2700000" algn="tl">
                    <a:srgbClr val="000000">
                      <a:alpha val="43137"/>
                    </a:srgbClr>
                  </a:outerShdw>
                </a:effectLst>
                <a:uLnTx/>
                <a:uFillTx/>
                <a:latin typeface="Times New Roman" pitchFamily="18" charset="0"/>
                <a:ea typeface="+mn-ea"/>
                <a:cs typeface="Times New Roman" pitchFamily="18" charset="0"/>
              </a:rPr>
              <a:t>Use-</a:t>
            </a:r>
            <a:r>
              <a:rPr kumimoji="0" lang="tr-TR" sz="1700" b="0" i="1" u="none" strike="noStrike" kern="1200" cap="none" spc="0" normalizeH="0" baseline="0" noProof="0" dirty="0" err="1" smtClean="0">
                <a:ln>
                  <a:noFill/>
                </a:ln>
                <a:solidFill>
                  <a:srgbClr val="006600"/>
                </a:solidFill>
                <a:effectLst>
                  <a:outerShdw blurRad="38100" dist="38100" dir="2700000" algn="tl">
                    <a:srgbClr val="000000">
                      <a:alpha val="43137"/>
                    </a:srgbClr>
                  </a:outerShdw>
                </a:effectLst>
                <a:uLnTx/>
                <a:uFillTx/>
                <a:latin typeface="Times New Roman" pitchFamily="18" charset="0"/>
                <a:ea typeface="+mn-ea"/>
                <a:cs typeface="Times New Roman" pitchFamily="18" charset="0"/>
              </a:rPr>
              <a:t>case</a:t>
            </a:r>
            <a:r>
              <a:rPr kumimoji="0" lang="tr-TR" sz="1700" b="0" i="1" u="none" strike="noStrike" kern="1200" cap="none" spc="0" normalizeH="0" baseline="0" noProof="0" dirty="0" smtClean="0">
                <a:ln>
                  <a:noFill/>
                </a:ln>
                <a:solidFill>
                  <a:srgbClr val="006600"/>
                </a:solidFill>
                <a:effectLst>
                  <a:outerShdw blurRad="38100" dist="38100" dir="2700000" algn="tl">
                    <a:srgbClr val="000000">
                      <a:alpha val="43137"/>
                    </a:srgbClr>
                  </a:outerShdw>
                </a:effectLst>
                <a:uLnTx/>
                <a:uFillTx/>
                <a:latin typeface="Times New Roman" pitchFamily="18" charset="0"/>
                <a:ea typeface="+mn-ea"/>
                <a:cs typeface="Times New Roman" pitchFamily="18" charset="0"/>
              </a:rPr>
              <a:t> analizinin altıncı adımı Use-Case Puanının hesaplanmasıdır:</a:t>
            </a:r>
          </a:p>
        </p:txBody>
      </p:sp>
      <p:pic>
        <p:nvPicPr>
          <p:cNvPr id="40963" name="Picture 3"/>
          <p:cNvPicPr>
            <a:picLocks noChangeAspect="1" noChangeArrowheads="1"/>
          </p:cNvPicPr>
          <p:nvPr/>
        </p:nvPicPr>
        <p:blipFill>
          <a:blip r:embed="rId4" cstate="print"/>
          <a:srcRect/>
          <a:stretch>
            <a:fillRect/>
          </a:stretch>
        </p:blipFill>
        <p:spPr bwMode="auto">
          <a:xfrm>
            <a:off x="2915817" y="5458280"/>
            <a:ext cx="2664296" cy="322058"/>
          </a:xfrm>
          <a:prstGeom prst="rect">
            <a:avLst/>
          </a:prstGeom>
          <a:noFill/>
          <a:ln w="9525">
            <a:noFill/>
            <a:miter lim="800000"/>
            <a:headEnd/>
            <a:tailEnd/>
          </a:ln>
        </p:spPr>
      </p:pic>
      <p:sp>
        <p:nvSpPr>
          <p:cNvPr id="11" name="2 İçerik Yer Tutucusu"/>
          <p:cNvSpPr txBox="1">
            <a:spLocks/>
          </p:cNvSpPr>
          <p:nvPr/>
        </p:nvSpPr>
        <p:spPr bwMode="auto">
          <a:xfrm>
            <a:off x="500063" y="5919487"/>
            <a:ext cx="8104385" cy="4183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2437" marR="0" lvl="2" indent="-177800" algn="just" defTabSz="914400" rtl="0" eaLnBrk="0" fontAlgn="base" latinLnBrk="0" hangingPunct="0">
              <a:lnSpc>
                <a:spcPct val="100000"/>
              </a:lnSpc>
              <a:spcBef>
                <a:spcPts val="500"/>
              </a:spcBef>
              <a:spcAft>
                <a:spcPct val="0"/>
              </a:spcAft>
              <a:buClr>
                <a:schemeClr val="accent2"/>
              </a:buClr>
              <a:buSzPct val="100000"/>
              <a:buFont typeface="Arial" charset="0"/>
              <a:buChar char="•"/>
              <a:tabLst/>
              <a:defRPr/>
            </a:pPr>
            <a:r>
              <a:rPr kumimoji="0" lang="tr-TR" sz="1700" b="0" i="1" u="none" strike="noStrike" kern="1200" cap="none" spc="0" normalizeH="0" baseline="0" noProof="0" dirty="0" smtClean="0">
                <a:ln>
                  <a:noFill/>
                </a:ln>
                <a:solidFill>
                  <a:srgbClr val="006600"/>
                </a:solidFill>
                <a:effectLst>
                  <a:outerShdw blurRad="38100" dist="38100" dir="2700000" algn="tl">
                    <a:srgbClr val="000000">
                      <a:alpha val="43137"/>
                    </a:srgbClr>
                  </a:outerShdw>
                </a:effectLst>
                <a:uLnTx/>
                <a:uFillTx/>
                <a:latin typeface="Times New Roman" pitchFamily="18" charset="0"/>
                <a:ea typeface="+mn-ea"/>
                <a:cs typeface="Times New Roman" pitchFamily="18" charset="0"/>
              </a:rPr>
              <a:t>Use-</a:t>
            </a:r>
            <a:r>
              <a:rPr kumimoji="0" lang="tr-TR" sz="1700" b="0" i="1" u="none" strike="noStrike" kern="1200" cap="none" spc="0" normalizeH="0" baseline="0" noProof="0" dirty="0" err="1" smtClean="0">
                <a:ln>
                  <a:noFill/>
                </a:ln>
                <a:solidFill>
                  <a:srgbClr val="006600"/>
                </a:solidFill>
                <a:effectLst>
                  <a:outerShdw blurRad="38100" dist="38100" dir="2700000" algn="tl">
                    <a:srgbClr val="000000">
                      <a:alpha val="43137"/>
                    </a:srgbClr>
                  </a:outerShdw>
                </a:effectLst>
                <a:uLnTx/>
                <a:uFillTx/>
                <a:latin typeface="Times New Roman" pitchFamily="18" charset="0"/>
                <a:ea typeface="+mn-ea"/>
                <a:cs typeface="Times New Roman" pitchFamily="18" charset="0"/>
              </a:rPr>
              <a:t>case</a:t>
            </a:r>
            <a:r>
              <a:rPr kumimoji="0" lang="tr-TR" sz="1700" b="0" i="1" u="none" strike="noStrike" kern="1200" cap="none" spc="0" normalizeH="0" baseline="0" noProof="0" dirty="0" smtClean="0">
                <a:ln>
                  <a:noFill/>
                </a:ln>
                <a:solidFill>
                  <a:srgbClr val="006600"/>
                </a:solidFill>
                <a:effectLst>
                  <a:outerShdw blurRad="38100" dist="38100" dir="2700000" algn="tl">
                    <a:srgbClr val="000000">
                      <a:alpha val="43137"/>
                    </a:srgbClr>
                  </a:outerShdw>
                </a:effectLst>
                <a:uLnTx/>
                <a:uFillTx/>
                <a:latin typeface="Times New Roman" pitchFamily="18" charset="0"/>
                <a:ea typeface="+mn-ea"/>
                <a:cs typeface="Times New Roman" pitchFamily="18" charset="0"/>
              </a:rPr>
              <a:t> analizinin son adımı Emeğin hesaplanmasıdır:</a:t>
            </a:r>
          </a:p>
        </p:txBody>
      </p:sp>
      <p:pic>
        <p:nvPicPr>
          <p:cNvPr id="40964" name="Picture 4"/>
          <p:cNvPicPr>
            <a:picLocks noChangeAspect="1" noChangeArrowheads="1"/>
          </p:cNvPicPr>
          <p:nvPr/>
        </p:nvPicPr>
        <p:blipFill>
          <a:blip r:embed="rId5" cstate="print"/>
          <a:srcRect/>
          <a:stretch>
            <a:fillRect/>
          </a:stretch>
        </p:blipFill>
        <p:spPr bwMode="auto">
          <a:xfrm>
            <a:off x="6764137" y="5953721"/>
            <a:ext cx="1542856" cy="324000"/>
          </a:xfrm>
          <a:prstGeom prst="rect">
            <a:avLst/>
          </a:prstGeom>
          <a:noFill/>
          <a:ln w="9525">
            <a:noFill/>
            <a:miter lim="800000"/>
            <a:headEnd/>
            <a:tailEnd/>
          </a:ln>
        </p:spPr>
      </p:pic>
      <p:sp>
        <p:nvSpPr>
          <p:cNvPr id="14" name="13 Sağ Ok"/>
          <p:cNvSpPr/>
          <p:nvPr/>
        </p:nvSpPr>
        <p:spPr>
          <a:xfrm>
            <a:off x="6014583" y="6000022"/>
            <a:ext cx="648072"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5" name="14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normAutofit fontScale="85000" lnSpcReduction="20000"/>
          </a:bodyPr>
          <a:lstStyle/>
          <a:p>
            <a:pPr>
              <a:defRPr/>
            </a:pPr>
            <a:fld id="{ECFAC690-C612-4A3F-9B08-CF268F10EF15}" type="slidenum">
              <a:rPr lang="tr-TR" smtClean="0"/>
              <a:pPr>
                <a:defRPr/>
              </a:pPr>
              <a:t>48</a:t>
            </a:fld>
            <a:endParaRPr lang="tr-TR"/>
          </a:p>
        </p:txBody>
      </p:sp>
      <p:graphicFrame>
        <p:nvGraphicFramePr>
          <p:cNvPr id="8" name="7 Tablo"/>
          <p:cNvGraphicFramePr>
            <a:graphicFrameLocks noGrp="1"/>
          </p:cNvGraphicFramePr>
          <p:nvPr/>
        </p:nvGraphicFramePr>
        <p:xfrm>
          <a:off x="73182" y="76523"/>
          <a:ext cx="8995216" cy="6671841"/>
        </p:xfrm>
        <a:graphic>
          <a:graphicData uri="http://schemas.openxmlformats.org/drawingml/2006/table">
            <a:tbl>
              <a:tblPr/>
              <a:tblGrid>
                <a:gridCol w="677632"/>
                <a:gridCol w="6483993"/>
                <a:gridCol w="611197"/>
                <a:gridCol w="611197"/>
                <a:gridCol w="611197"/>
              </a:tblGrid>
              <a:tr h="0">
                <a:tc gridSpan="2">
                  <a:txBody>
                    <a:bodyPr/>
                    <a:lstStyle/>
                    <a:p>
                      <a:pPr algn="l" fontAlgn="ctr"/>
                      <a:r>
                        <a:rPr lang="tr-TR" sz="700" b="0" i="0" u="none" strike="noStrike">
                          <a:solidFill>
                            <a:srgbClr val="000000"/>
                          </a:solidFill>
                          <a:latin typeface="Times New Roman"/>
                        </a:rPr>
                        <a:t> </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hMerge="1">
                  <a:txBody>
                    <a:bodyPr/>
                    <a:lstStyle/>
                    <a:p>
                      <a:endParaRPr lang="tr-TR"/>
                    </a:p>
                  </a:txBody>
                  <a:tcPr/>
                </a:tc>
                <a:tc gridSpan="3">
                  <a:txBody>
                    <a:bodyPr/>
                    <a:lstStyle/>
                    <a:p>
                      <a:pPr algn="ctr" fontAlgn="ctr"/>
                      <a:r>
                        <a:rPr lang="tr-TR" sz="700" b="1" i="0" u="none" strike="noStrike">
                          <a:solidFill>
                            <a:srgbClr val="000000"/>
                          </a:solidFill>
                          <a:latin typeface="Times New Roman"/>
                        </a:rPr>
                        <a:t>PROJE</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hMerge="1">
                  <a:txBody>
                    <a:bodyPr/>
                    <a:lstStyle/>
                    <a:p>
                      <a:endParaRPr lang="tr-TR"/>
                    </a:p>
                  </a:txBody>
                  <a:tcPr/>
                </a:tc>
                <a:tc hMerge="1">
                  <a:txBody>
                    <a:bodyPr/>
                    <a:lstStyle/>
                    <a:p>
                      <a:endParaRPr lang="tr-TR"/>
                    </a:p>
                  </a:txBody>
                  <a:tcPr/>
                </a:tc>
              </a:tr>
              <a:tr h="145613">
                <a:tc gridSpan="2">
                  <a:txBody>
                    <a:bodyPr/>
                    <a:lstStyle/>
                    <a:p>
                      <a:pPr algn="l" fontAlgn="ctr"/>
                      <a:r>
                        <a:rPr lang="tr-TR" sz="700" b="1" i="0" u="none" strike="noStrike">
                          <a:solidFill>
                            <a:srgbClr val="000000"/>
                          </a:solidFill>
                          <a:latin typeface="Times New Roman"/>
                        </a:rPr>
                        <a:t>PROJE İLE İLGİLİ BİLGİLER</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hMerge="1">
                  <a:txBody>
                    <a:bodyPr/>
                    <a:lstStyle/>
                    <a:p>
                      <a:endParaRPr lang="tr-TR"/>
                    </a:p>
                  </a:txBody>
                  <a:tcPr/>
                </a:tc>
                <a:tc>
                  <a:txBody>
                    <a:bodyPr/>
                    <a:lstStyle/>
                    <a:p>
                      <a:pPr algn="ctr" fontAlgn="ctr"/>
                      <a:r>
                        <a:rPr lang="tr-TR" sz="700" b="1" i="0" u="none" strike="noStrike">
                          <a:solidFill>
                            <a:srgbClr val="000000"/>
                          </a:solidFill>
                          <a:latin typeface="Times New Roman"/>
                        </a:rPr>
                        <a:t>A</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ctr" fontAlgn="ctr"/>
                      <a:r>
                        <a:rPr lang="tr-TR" sz="700" b="1" i="0" u="none" strike="noStrike">
                          <a:solidFill>
                            <a:srgbClr val="000000"/>
                          </a:solidFill>
                          <a:latin typeface="Times New Roman"/>
                        </a:rPr>
                        <a:t>B</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c>
                  <a:txBody>
                    <a:bodyPr/>
                    <a:lstStyle/>
                    <a:p>
                      <a:pPr algn="ctr" fontAlgn="ctr"/>
                      <a:r>
                        <a:rPr lang="tr-TR" sz="700" b="1" i="0" u="none" strike="noStrike">
                          <a:solidFill>
                            <a:srgbClr val="000000"/>
                          </a:solidFill>
                          <a:latin typeface="Times New Roman"/>
                        </a:rPr>
                        <a:t>C</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E9D9"/>
                    </a:solidFill>
                  </a:tcPr>
                </a:tc>
              </a:tr>
              <a:tr h="145613">
                <a:tc gridSpan="5">
                  <a:txBody>
                    <a:bodyPr/>
                    <a:lstStyle/>
                    <a:p>
                      <a:pPr algn="l" fontAlgn="ctr"/>
                      <a:r>
                        <a:rPr lang="tr-TR" sz="700" b="1" i="0" u="none" strike="noStrike">
                          <a:solidFill>
                            <a:srgbClr val="000000"/>
                          </a:solidFill>
                          <a:latin typeface="Times New Roman"/>
                        </a:rPr>
                        <a:t>Aktör Sayıları</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r>
              <a:tr h="217332">
                <a:tc>
                  <a:txBody>
                    <a:bodyPr/>
                    <a:lstStyle/>
                    <a:p>
                      <a:pPr algn="l" fontAlgn="ctr"/>
                      <a:r>
                        <a:rPr lang="tr-TR" sz="700" b="0" i="0" u="none" strike="noStrike">
                          <a:solidFill>
                            <a:srgbClr val="000000"/>
                          </a:solidFill>
                          <a:latin typeface="Times New Roman"/>
                        </a:rPr>
                        <a:t>Basit</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l" fontAlgn="ctr"/>
                      <a:r>
                        <a:rPr lang="tr-TR" sz="700" b="0" i="0" u="none" strike="noStrike">
                          <a:solidFill>
                            <a:srgbClr val="000000"/>
                          </a:solidFill>
                          <a:latin typeface="Times New Roman"/>
                        </a:rPr>
                        <a:t>Tanımlı bir Uygulama Programlama Arayüzüne (API) sahip başka bir sistemi temsil eder.</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0</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1</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0</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r>
              <a:tr h="217332">
                <a:tc>
                  <a:txBody>
                    <a:bodyPr/>
                    <a:lstStyle/>
                    <a:p>
                      <a:pPr algn="l" fontAlgn="ctr"/>
                      <a:r>
                        <a:rPr lang="tr-TR" sz="700" b="0" i="0" u="none" strike="noStrike">
                          <a:solidFill>
                            <a:srgbClr val="000000"/>
                          </a:solidFill>
                          <a:latin typeface="Times New Roman"/>
                        </a:rPr>
                        <a:t>Orta</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l" fontAlgn="ctr"/>
                      <a:r>
                        <a:rPr lang="tr-TR" sz="700" b="0" i="0" u="none" strike="noStrike">
                          <a:solidFill>
                            <a:srgbClr val="000000"/>
                          </a:solidFill>
                          <a:latin typeface="Times New Roman"/>
                        </a:rPr>
                        <a:t>TCP/IP gibi bir protokol ile haberleşen başka bir sistemi temsil eder.</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0</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6</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4</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r>
              <a:tr h="217332">
                <a:tc>
                  <a:txBody>
                    <a:bodyPr/>
                    <a:lstStyle/>
                    <a:p>
                      <a:pPr algn="l" fontAlgn="ctr"/>
                      <a:r>
                        <a:rPr lang="tr-TR" sz="700" b="0" i="0" u="none" strike="noStrike">
                          <a:solidFill>
                            <a:srgbClr val="000000"/>
                          </a:solidFill>
                          <a:latin typeface="Times New Roman"/>
                        </a:rPr>
                        <a:t>Karmaşık</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l" fontAlgn="ctr"/>
                      <a:r>
                        <a:rPr lang="tr-TR" sz="700" b="0" i="0" u="none" strike="noStrike">
                          <a:solidFill>
                            <a:srgbClr val="000000"/>
                          </a:solidFill>
                          <a:latin typeface="Times New Roman"/>
                        </a:rPr>
                        <a:t>Bir web sayfası veya GUI aracılığıyla karşılıklı etkileşen bir kullanıcıyı temsil eder.</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5</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11</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7</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r>
              <a:tr h="180747">
                <a:tc gridSpan="2">
                  <a:txBody>
                    <a:bodyPr/>
                    <a:lstStyle/>
                    <a:p>
                      <a:pPr algn="r" fontAlgn="ctr"/>
                      <a:r>
                        <a:rPr lang="tr-TR" sz="700" b="1" i="0" u="none" strike="noStrike">
                          <a:solidFill>
                            <a:srgbClr val="000000"/>
                          </a:solidFill>
                          <a:latin typeface="Times New Roman"/>
                        </a:rPr>
                        <a:t>Düzeltilmemiş Aktör Ağırlıkları (DAA)</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hMerge="1">
                  <a:txBody>
                    <a:bodyPr/>
                    <a:lstStyle/>
                    <a:p>
                      <a:endParaRPr lang="tr-TR"/>
                    </a:p>
                  </a:txBody>
                  <a:tcPr/>
                </a:tc>
                <a:tc>
                  <a:txBody>
                    <a:bodyPr/>
                    <a:lstStyle/>
                    <a:p>
                      <a:pPr algn="ctr" fontAlgn="ctr"/>
                      <a:r>
                        <a:rPr lang="tr-TR" sz="700" b="0" i="0" u="none" strike="noStrike">
                          <a:solidFill>
                            <a:srgbClr val="000000"/>
                          </a:solidFill>
                          <a:latin typeface="Times New Roman"/>
                        </a:rPr>
                        <a:t>15</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46</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29</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r>
              <a:tr h="145613">
                <a:tc gridSpan="5">
                  <a:txBody>
                    <a:bodyPr/>
                    <a:lstStyle/>
                    <a:p>
                      <a:pPr algn="l" fontAlgn="ctr"/>
                      <a:r>
                        <a:rPr lang="tr-TR" sz="700" b="1" i="0" u="none" strike="noStrike">
                          <a:solidFill>
                            <a:srgbClr val="000000"/>
                          </a:solidFill>
                          <a:latin typeface="Times New Roman"/>
                        </a:rPr>
                        <a:t>Use-Case Sayıları</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r>
              <a:tr h="362945">
                <a:tc>
                  <a:txBody>
                    <a:bodyPr/>
                    <a:lstStyle/>
                    <a:p>
                      <a:pPr algn="l" fontAlgn="ctr"/>
                      <a:r>
                        <a:rPr lang="tr-TR" sz="700" b="0" i="0" u="none" strike="noStrike">
                          <a:solidFill>
                            <a:srgbClr val="000000"/>
                          </a:solidFill>
                          <a:latin typeface="Times New Roman"/>
                        </a:rPr>
                        <a:t>Basit</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just" fontAlgn="ctr"/>
                      <a:r>
                        <a:rPr lang="tr-TR" sz="700" b="0" i="0" u="none" strike="noStrike">
                          <a:solidFill>
                            <a:srgbClr val="000000"/>
                          </a:solidFill>
                          <a:latin typeface="Times New Roman"/>
                        </a:rPr>
                        <a:t>Basit bir kullanıcı arayüzüne sahiptir. Tek bir veritabanı nesnesiyle iletişim kurar. Normal (başarılı) senaryosu 3 veya daha az basamaktan oluşur ve tasarımı 5 veya daha az sınıf içerir.</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tr-TR" sz="700" b="0" i="0" u="none" strike="noStrike">
                          <a:solidFill>
                            <a:srgbClr val="000000"/>
                          </a:solidFill>
                          <a:latin typeface="Times New Roman"/>
                        </a:rPr>
                        <a:t>8</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tr-TR" sz="700" b="0" i="0" u="none" strike="noStrike">
                          <a:solidFill>
                            <a:srgbClr val="000000"/>
                          </a:solidFill>
                          <a:latin typeface="Times New Roman"/>
                        </a:rPr>
                        <a:t>0</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tr-TR" sz="700" b="0" i="0" u="none" strike="noStrike">
                          <a:solidFill>
                            <a:srgbClr val="000000"/>
                          </a:solidFill>
                          <a:latin typeface="Times New Roman"/>
                        </a:rPr>
                        <a:t>2</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62945">
                <a:tc>
                  <a:txBody>
                    <a:bodyPr/>
                    <a:lstStyle/>
                    <a:p>
                      <a:pPr algn="l" fontAlgn="ctr"/>
                      <a:r>
                        <a:rPr lang="tr-TR" sz="700" b="0" i="0" u="none" strike="noStrike">
                          <a:solidFill>
                            <a:srgbClr val="000000"/>
                          </a:solidFill>
                          <a:latin typeface="Times New Roman"/>
                        </a:rPr>
                        <a:t>Orta</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just" fontAlgn="ctr"/>
                      <a:r>
                        <a:rPr lang="tr-TR" sz="700" b="0" i="0" u="none" strike="noStrike" dirty="0">
                          <a:solidFill>
                            <a:srgbClr val="000000"/>
                          </a:solidFill>
                          <a:latin typeface="Times New Roman"/>
                        </a:rPr>
                        <a:t>Ortalama bir kullanıcı </a:t>
                      </a:r>
                      <a:r>
                        <a:rPr lang="tr-TR" sz="700" b="0" i="0" u="none" strike="noStrike" dirty="0" err="1">
                          <a:solidFill>
                            <a:srgbClr val="000000"/>
                          </a:solidFill>
                          <a:latin typeface="Times New Roman"/>
                        </a:rPr>
                        <a:t>arayüzüne</a:t>
                      </a:r>
                      <a:r>
                        <a:rPr lang="tr-TR" sz="700" b="0" i="0" u="none" strike="noStrike" dirty="0">
                          <a:solidFill>
                            <a:srgbClr val="000000"/>
                          </a:solidFill>
                          <a:latin typeface="Times New Roman"/>
                        </a:rPr>
                        <a:t> sahiptir. İki veya daha fazla veritabanı nesnesi ile iletişim kurar. Normal (başarılı) senaryosu 4 ile 7 arasında basamaktan oluşur ve tasarım 5 ile 10 arasında sınıf içerir.</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tr-TR" sz="700" b="0" i="0" u="none" strike="noStrike">
                          <a:solidFill>
                            <a:srgbClr val="000000"/>
                          </a:solidFill>
                          <a:latin typeface="Times New Roman"/>
                        </a:rPr>
                        <a:t>12</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tr-TR" sz="700" b="0" i="0" u="none" strike="noStrike">
                          <a:solidFill>
                            <a:srgbClr val="000000"/>
                          </a:solidFill>
                          <a:latin typeface="Times New Roman"/>
                        </a:rPr>
                        <a:t>21</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tr-TR" sz="700" b="0" i="0" u="none" strike="noStrike">
                          <a:solidFill>
                            <a:srgbClr val="000000"/>
                          </a:solidFill>
                          <a:latin typeface="Times New Roman"/>
                        </a:rPr>
                        <a:t>17</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362945">
                <a:tc>
                  <a:txBody>
                    <a:bodyPr/>
                    <a:lstStyle/>
                    <a:p>
                      <a:pPr algn="l" fontAlgn="ctr"/>
                      <a:r>
                        <a:rPr lang="tr-TR" sz="700" b="0" i="0" u="none" strike="noStrike">
                          <a:solidFill>
                            <a:srgbClr val="000000"/>
                          </a:solidFill>
                          <a:latin typeface="Times New Roman"/>
                        </a:rPr>
                        <a:t>Karmaşık</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just" fontAlgn="ctr"/>
                      <a:r>
                        <a:rPr lang="tr-TR" sz="700" b="0" i="0" u="none" strike="noStrike">
                          <a:solidFill>
                            <a:srgbClr val="000000"/>
                          </a:solidFill>
                          <a:latin typeface="Times New Roman"/>
                        </a:rPr>
                        <a:t>Karmaşık bir kullanıcı arayüzüne sahiptir. Üç veya daha fazla veritabanı nesnesiyle iletişim kurar. Normal (başarılı) senaryosu 8 veya daha fazla basamaktan oluşur ve tasarımı 11 veya daha fazla sınıf içerir.</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tr-TR" sz="700" b="0" i="0" u="none" strike="noStrike">
                          <a:solidFill>
                            <a:srgbClr val="000000"/>
                          </a:solidFill>
                          <a:latin typeface="Times New Roman"/>
                        </a:rPr>
                        <a:t>5</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tr-TR" sz="700" b="0" i="0" u="none" strike="noStrike">
                          <a:solidFill>
                            <a:srgbClr val="000000"/>
                          </a:solidFill>
                          <a:latin typeface="Times New Roman"/>
                        </a:rPr>
                        <a:t>63</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tr-TR" sz="700" b="0" i="0" u="none" strike="noStrike">
                          <a:solidFill>
                            <a:srgbClr val="000000"/>
                          </a:solidFill>
                          <a:latin typeface="Times New Roman"/>
                        </a:rPr>
                        <a:t>8</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180747">
                <a:tc gridSpan="2">
                  <a:txBody>
                    <a:bodyPr/>
                    <a:lstStyle/>
                    <a:p>
                      <a:pPr algn="r" fontAlgn="ctr"/>
                      <a:r>
                        <a:rPr lang="tr-TR" sz="700" b="1" i="0" u="none" strike="noStrike">
                          <a:solidFill>
                            <a:srgbClr val="000000"/>
                          </a:solidFill>
                          <a:latin typeface="Times New Roman"/>
                        </a:rPr>
                        <a:t>Düzeltilmemiş Use-Case Ağırlıkları (DUCA)</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hMerge="1">
                  <a:txBody>
                    <a:bodyPr/>
                    <a:lstStyle/>
                    <a:p>
                      <a:endParaRPr lang="tr-TR"/>
                    </a:p>
                  </a:txBody>
                  <a:tcPr/>
                </a:tc>
                <a:tc>
                  <a:txBody>
                    <a:bodyPr/>
                    <a:lstStyle/>
                    <a:p>
                      <a:pPr algn="ctr" fontAlgn="ctr"/>
                      <a:r>
                        <a:rPr lang="tr-TR" sz="700" b="0" i="0" u="none" strike="noStrike">
                          <a:solidFill>
                            <a:srgbClr val="000000"/>
                          </a:solidFill>
                          <a:latin typeface="Times New Roman"/>
                        </a:rPr>
                        <a:t>235</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tr-TR" sz="700" b="0" i="0" u="none" strike="noStrike">
                          <a:solidFill>
                            <a:srgbClr val="000000"/>
                          </a:solidFill>
                          <a:latin typeface="Times New Roman"/>
                        </a:rPr>
                        <a:t>1155</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tr-TR" sz="700" b="0" i="0" u="none" strike="noStrike">
                          <a:solidFill>
                            <a:srgbClr val="000000"/>
                          </a:solidFill>
                          <a:latin typeface="Times New Roman"/>
                        </a:rPr>
                        <a:t>300</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145613">
                <a:tc gridSpan="5">
                  <a:txBody>
                    <a:bodyPr/>
                    <a:lstStyle/>
                    <a:p>
                      <a:pPr algn="l" fontAlgn="ctr"/>
                      <a:r>
                        <a:rPr lang="tr-TR" sz="700" b="1" i="0" u="none" strike="noStrike">
                          <a:solidFill>
                            <a:srgbClr val="000000"/>
                          </a:solidFill>
                          <a:latin typeface="Times New Roman"/>
                        </a:rPr>
                        <a:t>Teknik Faktörler</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r>
              <a:tr h="0">
                <a:tc>
                  <a:txBody>
                    <a:bodyPr/>
                    <a:lstStyle/>
                    <a:p>
                      <a:pPr algn="ctr" fontAlgn="ctr"/>
                      <a:r>
                        <a:rPr lang="tr-TR" sz="700" b="0" i="0" u="none" strike="noStrike">
                          <a:solidFill>
                            <a:srgbClr val="000000"/>
                          </a:solidFill>
                          <a:latin typeface="Times New Roman"/>
                        </a:rPr>
                        <a:t>T1</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l" fontAlgn="ctr"/>
                      <a:r>
                        <a:rPr lang="tr-TR" sz="700" b="0" i="0" u="none" strike="noStrike">
                          <a:solidFill>
                            <a:srgbClr val="000000"/>
                          </a:solidFill>
                          <a:latin typeface="Times New Roman"/>
                        </a:rPr>
                        <a:t>Dağıtık Sistem</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1</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5</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4</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r>
              <a:tr h="0">
                <a:tc>
                  <a:txBody>
                    <a:bodyPr/>
                    <a:lstStyle/>
                    <a:p>
                      <a:pPr algn="ctr" fontAlgn="ctr"/>
                      <a:r>
                        <a:rPr lang="tr-TR" sz="700" b="0" i="0" u="none" strike="noStrike">
                          <a:solidFill>
                            <a:srgbClr val="000000"/>
                          </a:solidFill>
                          <a:latin typeface="Times New Roman"/>
                        </a:rPr>
                        <a:t>T2</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l" fontAlgn="ctr"/>
                      <a:r>
                        <a:rPr lang="tr-TR" sz="700" b="0" i="0" u="none" strike="noStrike">
                          <a:solidFill>
                            <a:srgbClr val="000000"/>
                          </a:solidFill>
                          <a:latin typeface="Times New Roman"/>
                        </a:rPr>
                        <a:t>Yanıt veya Çıktı Performans Hedefleri</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3</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3</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3</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r>
              <a:tr h="0">
                <a:tc>
                  <a:txBody>
                    <a:bodyPr/>
                    <a:lstStyle/>
                    <a:p>
                      <a:pPr algn="ctr" fontAlgn="ctr"/>
                      <a:r>
                        <a:rPr lang="tr-TR" sz="700" b="0" i="0" u="none" strike="noStrike">
                          <a:solidFill>
                            <a:srgbClr val="000000"/>
                          </a:solidFill>
                          <a:latin typeface="Times New Roman"/>
                        </a:rPr>
                        <a:t>T3</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l" fontAlgn="ctr"/>
                      <a:r>
                        <a:rPr lang="tr-TR" sz="700" b="0" i="0" u="none" strike="noStrike">
                          <a:solidFill>
                            <a:srgbClr val="000000"/>
                          </a:solidFill>
                          <a:latin typeface="Times New Roman"/>
                        </a:rPr>
                        <a:t>Son Kullanıcı Verimliliği</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3</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4</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4</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r>
              <a:tr h="0">
                <a:tc>
                  <a:txBody>
                    <a:bodyPr/>
                    <a:lstStyle/>
                    <a:p>
                      <a:pPr algn="ctr" fontAlgn="ctr"/>
                      <a:r>
                        <a:rPr lang="tr-TR" sz="700" b="0" i="0" u="none" strike="noStrike">
                          <a:solidFill>
                            <a:srgbClr val="000000"/>
                          </a:solidFill>
                          <a:latin typeface="Times New Roman"/>
                        </a:rPr>
                        <a:t>T4</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l" fontAlgn="ctr"/>
                      <a:r>
                        <a:rPr lang="tr-TR" sz="700" b="0" i="0" u="none" strike="noStrike">
                          <a:solidFill>
                            <a:srgbClr val="000000"/>
                          </a:solidFill>
                          <a:latin typeface="Times New Roman"/>
                        </a:rPr>
                        <a:t>Karmaşık Dâhili İşlem</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3</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3</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1</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r>
              <a:tr h="0">
                <a:tc>
                  <a:txBody>
                    <a:bodyPr/>
                    <a:lstStyle/>
                    <a:p>
                      <a:pPr algn="ctr" fontAlgn="ctr"/>
                      <a:r>
                        <a:rPr lang="tr-TR" sz="700" b="0" i="0" u="none" strike="noStrike">
                          <a:solidFill>
                            <a:srgbClr val="000000"/>
                          </a:solidFill>
                          <a:latin typeface="Times New Roman"/>
                        </a:rPr>
                        <a:t>T5</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l" fontAlgn="ctr"/>
                      <a:r>
                        <a:rPr lang="tr-TR" sz="700" b="0" i="0" u="none" strike="noStrike">
                          <a:solidFill>
                            <a:srgbClr val="000000"/>
                          </a:solidFill>
                          <a:latin typeface="Times New Roman"/>
                        </a:rPr>
                        <a:t>Kodun Yeniden Kullanılabilirliği</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0</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3</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1</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r>
              <a:tr h="0">
                <a:tc>
                  <a:txBody>
                    <a:bodyPr/>
                    <a:lstStyle/>
                    <a:p>
                      <a:pPr algn="ctr" fontAlgn="ctr"/>
                      <a:r>
                        <a:rPr lang="tr-TR" sz="700" b="0" i="0" u="none" strike="noStrike">
                          <a:solidFill>
                            <a:srgbClr val="000000"/>
                          </a:solidFill>
                          <a:latin typeface="Times New Roman"/>
                        </a:rPr>
                        <a:t>T6</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l" fontAlgn="ctr"/>
                      <a:r>
                        <a:rPr lang="tr-TR" sz="700" b="0" i="0" u="none" strike="noStrike">
                          <a:solidFill>
                            <a:srgbClr val="000000"/>
                          </a:solidFill>
                          <a:latin typeface="Times New Roman"/>
                        </a:rPr>
                        <a:t>Kurulum Kolaylığı</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0</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1</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0</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r>
              <a:tr h="0">
                <a:tc>
                  <a:txBody>
                    <a:bodyPr/>
                    <a:lstStyle/>
                    <a:p>
                      <a:pPr algn="ctr" fontAlgn="ctr"/>
                      <a:r>
                        <a:rPr lang="tr-TR" sz="700" b="0" i="0" u="none" strike="noStrike">
                          <a:solidFill>
                            <a:srgbClr val="000000"/>
                          </a:solidFill>
                          <a:latin typeface="Times New Roman"/>
                        </a:rPr>
                        <a:t>T7</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l" fontAlgn="ctr"/>
                      <a:r>
                        <a:rPr lang="tr-TR" sz="700" b="0" i="0" u="none" strike="noStrike">
                          <a:solidFill>
                            <a:srgbClr val="000000"/>
                          </a:solidFill>
                          <a:latin typeface="Times New Roman"/>
                        </a:rPr>
                        <a:t>Kullanım Kolaylığı</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5</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5</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5</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r>
              <a:tr h="0">
                <a:tc>
                  <a:txBody>
                    <a:bodyPr/>
                    <a:lstStyle/>
                    <a:p>
                      <a:pPr algn="ctr" fontAlgn="ctr"/>
                      <a:r>
                        <a:rPr lang="tr-TR" sz="700" b="0" i="0" u="none" strike="noStrike">
                          <a:solidFill>
                            <a:srgbClr val="000000"/>
                          </a:solidFill>
                          <a:latin typeface="Times New Roman"/>
                        </a:rPr>
                        <a:t>T8</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l" fontAlgn="ctr"/>
                      <a:r>
                        <a:rPr lang="tr-TR" sz="700" b="0" i="0" u="none" strike="noStrike">
                          <a:solidFill>
                            <a:srgbClr val="000000"/>
                          </a:solidFill>
                          <a:latin typeface="Times New Roman"/>
                        </a:rPr>
                        <a:t>Taşınabilirlik</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0</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3</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0</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r>
              <a:tr h="0">
                <a:tc>
                  <a:txBody>
                    <a:bodyPr/>
                    <a:lstStyle/>
                    <a:p>
                      <a:pPr algn="ctr" fontAlgn="ctr"/>
                      <a:r>
                        <a:rPr lang="tr-TR" sz="700" b="0" i="0" u="none" strike="noStrike">
                          <a:solidFill>
                            <a:srgbClr val="000000"/>
                          </a:solidFill>
                          <a:latin typeface="Times New Roman"/>
                        </a:rPr>
                        <a:t>T9</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l" fontAlgn="ctr"/>
                      <a:r>
                        <a:rPr lang="tr-TR" sz="700" b="0" i="0" u="none" strike="noStrike">
                          <a:solidFill>
                            <a:srgbClr val="000000"/>
                          </a:solidFill>
                          <a:latin typeface="Times New Roman"/>
                        </a:rPr>
                        <a:t>Değişim Kolaylığı</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3</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3</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2</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r>
              <a:tr h="0">
                <a:tc>
                  <a:txBody>
                    <a:bodyPr/>
                    <a:lstStyle/>
                    <a:p>
                      <a:pPr algn="ctr" fontAlgn="ctr"/>
                      <a:r>
                        <a:rPr lang="tr-TR" sz="700" b="0" i="0" u="none" strike="noStrike">
                          <a:solidFill>
                            <a:srgbClr val="000000"/>
                          </a:solidFill>
                          <a:latin typeface="Times New Roman"/>
                        </a:rPr>
                        <a:t>T10</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l" fontAlgn="ctr"/>
                      <a:r>
                        <a:rPr lang="tr-TR" sz="700" b="0" i="0" u="none" strike="noStrike">
                          <a:solidFill>
                            <a:srgbClr val="000000"/>
                          </a:solidFill>
                          <a:latin typeface="Times New Roman"/>
                        </a:rPr>
                        <a:t>Eş Zamanlılık</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0</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5</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1</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r>
              <a:tr h="0">
                <a:tc>
                  <a:txBody>
                    <a:bodyPr/>
                    <a:lstStyle/>
                    <a:p>
                      <a:pPr algn="ctr" fontAlgn="ctr"/>
                      <a:r>
                        <a:rPr lang="tr-TR" sz="700" b="0" i="0" u="none" strike="noStrike">
                          <a:solidFill>
                            <a:srgbClr val="000000"/>
                          </a:solidFill>
                          <a:latin typeface="Times New Roman"/>
                        </a:rPr>
                        <a:t>T11</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l" fontAlgn="ctr"/>
                      <a:r>
                        <a:rPr lang="tr-TR" sz="700" b="0" i="0" u="none" strike="noStrike">
                          <a:solidFill>
                            <a:srgbClr val="000000"/>
                          </a:solidFill>
                          <a:latin typeface="Times New Roman"/>
                        </a:rPr>
                        <a:t>Özel Güvenlik Özellikleri İçerme</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0</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5</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1</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r>
              <a:tr h="0">
                <a:tc>
                  <a:txBody>
                    <a:bodyPr/>
                    <a:lstStyle/>
                    <a:p>
                      <a:pPr algn="ctr" fontAlgn="ctr"/>
                      <a:r>
                        <a:rPr lang="tr-TR" sz="700" b="0" i="0" u="none" strike="noStrike">
                          <a:solidFill>
                            <a:srgbClr val="000000"/>
                          </a:solidFill>
                          <a:latin typeface="Times New Roman"/>
                        </a:rPr>
                        <a:t>T12</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l" fontAlgn="ctr"/>
                      <a:r>
                        <a:rPr lang="tr-TR" sz="700" b="0" i="0" u="none" strike="noStrike">
                          <a:solidFill>
                            <a:srgbClr val="000000"/>
                          </a:solidFill>
                          <a:latin typeface="Times New Roman"/>
                        </a:rPr>
                        <a:t>Üçüncü Parti Yazılımlar için Doğrudan Erişim Sağlama</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3</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3</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1</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r>
              <a:tr h="0">
                <a:tc>
                  <a:txBody>
                    <a:bodyPr/>
                    <a:lstStyle/>
                    <a:p>
                      <a:pPr algn="ctr" fontAlgn="ctr"/>
                      <a:r>
                        <a:rPr lang="tr-TR" sz="700" b="0" i="0" u="none" strike="noStrike">
                          <a:solidFill>
                            <a:srgbClr val="000000"/>
                          </a:solidFill>
                          <a:latin typeface="Times New Roman"/>
                        </a:rPr>
                        <a:t>T13</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l" fontAlgn="ctr"/>
                      <a:r>
                        <a:rPr lang="tr-TR" sz="700" b="0" i="0" u="none" strike="noStrike">
                          <a:solidFill>
                            <a:srgbClr val="000000"/>
                          </a:solidFill>
                          <a:latin typeface="Times New Roman"/>
                        </a:rPr>
                        <a:t>Kullanıcı Eğitim Gerekliliği</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0</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3</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1</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r>
              <a:tr h="145613">
                <a:tc gridSpan="2">
                  <a:txBody>
                    <a:bodyPr/>
                    <a:lstStyle/>
                    <a:p>
                      <a:pPr algn="r" fontAlgn="ctr"/>
                      <a:r>
                        <a:rPr lang="tr-TR" sz="700" b="1" i="0" u="none" strike="noStrike">
                          <a:solidFill>
                            <a:srgbClr val="000000"/>
                          </a:solidFill>
                          <a:latin typeface="Times New Roman"/>
                        </a:rPr>
                        <a:t>Teknik Karmaşıklık Faktörü (TKF)</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hMerge="1">
                  <a:txBody>
                    <a:bodyPr/>
                    <a:lstStyle/>
                    <a:p>
                      <a:endParaRPr lang="tr-TR"/>
                    </a:p>
                  </a:txBody>
                  <a:tcPr/>
                </a:tc>
                <a:tc>
                  <a:txBody>
                    <a:bodyPr/>
                    <a:lstStyle/>
                    <a:p>
                      <a:pPr algn="ctr" fontAlgn="ctr"/>
                      <a:r>
                        <a:rPr lang="tr-TR" sz="700" b="0" i="0" u="none" strike="noStrike">
                          <a:solidFill>
                            <a:srgbClr val="000000"/>
                          </a:solidFill>
                          <a:latin typeface="Times New Roman"/>
                        </a:rPr>
                        <a:t>0,795</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1,11</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fontAlgn="ctr"/>
                      <a:r>
                        <a:rPr lang="tr-TR" sz="700" b="0" i="0" u="none" strike="noStrike">
                          <a:solidFill>
                            <a:srgbClr val="000000"/>
                          </a:solidFill>
                          <a:latin typeface="Times New Roman"/>
                        </a:rPr>
                        <a:t>0,855</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r>
              <a:tr h="145613">
                <a:tc gridSpan="5">
                  <a:txBody>
                    <a:bodyPr/>
                    <a:lstStyle/>
                    <a:p>
                      <a:pPr algn="l" fontAlgn="ctr"/>
                      <a:r>
                        <a:rPr lang="tr-TR" sz="700" b="1" i="0" u="none" strike="noStrike">
                          <a:solidFill>
                            <a:srgbClr val="000000"/>
                          </a:solidFill>
                          <a:latin typeface="Times New Roman"/>
                        </a:rPr>
                        <a:t>Çevresel Faktörler </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tr>
              <a:tr h="0">
                <a:tc>
                  <a:txBody>
                    <a:bodyPr/>
                    <a:lstStyle/>
                    <a:p>
                      <a:pPr algn="ctr" fontAlgn="ctr"/>
                      <a:r>
                        <a:rPr lang="tr-TR" sz="700" b="0" i="0" u="none" strike="noStrike">
                          <a:solidFill>
                            <a:srgbClr val="000000"/>
                          </a:solidFill>
                          <a:latin typeface="Times New Roman"/>
                        </a:rPr>
                        <a:t>E1</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l" fontAlgn="ctr"/>
                      <a:r>
                        <a:rPr lang="tr-TR" sz="700" b="0" i="0" u="none" strike="noStrike">
                          <a:solidFill>
                            <a:srgbClr val="000000"/>
                          </a:solidFill>
                          <a:latin typeface="Times New Roman"/>
                        </a:rPr>
                        <a:t>UML ile Tanışıklık</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tr-TR" sz="700" b="0" i="0" u="none" strike="noStrike">
                          <a:solidFill>
                            <a:srgbClr val="000000"/>
                          </a:solidFill>
                          <a:latin typeface="Times New Roman"/>
                        </a:rPr>
                        <a:t>5</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tr-TR" sz="700" b="0" i="0" u="none" strike="noStrike">
                          <a:solidFill>
                            <a:srgbClr val="000000"/>
                          </a:solidFill>
                          <a:latin typeface="Times New Roman"/>
                        </a:rPr>
                        <a:t>4</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tr-TR" sz="700" b="0" i="0" u="none" strike="noStrike">
                          <a:solidFill>
                            <a:srgbClr val="000000"/>
                          </a:solidFill>
                          <a:latin typeface="Times New Roman"/>
                        </a:rPr>
                        <a:t>3</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0">
                <a:tc>
                  <a:txBody>
                    <a:bodyPr/>
                    <a:lstStyle/>
                    <a:p>
                      <a:pPr algn="ctr" fontAlgn="ctr"/>
                      <a:r>
                        <a:rPr lang="tr-TR" sz="700" b="0" i="0" u="none" strike="noStrike">
                          <a:solidFill>
                            <a:srgbClr val="000000"/>
                          </a:solidFill>
                          <a:latin typeface="Times New Roman"/>
                        </a:rPr>
                        <a:t>E2</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l" fontAlgn="ctr"/>
                      <a:r>
                        <a:rPr lang="tr-TR" sz="700" b="0" i="0" u="none" strike="noStrike">
                          <a:solidFill>
                            <a:srgbClr val="000000"/>
                          </a:solidFill>
                          <a:latin typeface="Times New Roman"/>
                        </a:rPr>
                        <a:t>Uygulama Deneyimi</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tr-TR" sz="700" b="0" i="0" u="none" strike="noStrike">
                          <a:solidFill>
                            <a:srgbClr val="000000"/>
                          </a:solidFill>
                          <a:latin typeface="Times New Roman"/>
                        </a:rPr>
                        <a:t>3</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tr-TR" sz="700" b="0" i="0" u="none" strike="noStrike">
                          <a:solidFill>
                            <a:srgbClr val="000000"/>
                          </a:solidFill>
                          <a:latin typeface="Times New Roman"/>
                        </a:rPr>
                        <a:t>4</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tr-TR" sz="700" b="0" i="0" u="none" strike="noStrike">
                          <a:solidFill>
                            <a:srgbClr val="000000"/>
                          </a:solidFill>
                          <a:latin typeface="Times New Roman"/>
                        </a:rPr>
                        <a:t>1</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0">
                <a:tc>
                  <a:txBody>
                    <a:bodyPr/>
                    <a:lstStyle/>
                    <a:p>
                      <a:pPr algn="ctr" fontAlgn="ctr"/>
                      <a:r>
                        <a:rPr lang="tr-TR" sz="700" b="0" i="0" u="none" strike="noStrike">
                          <a:solidFill>
                            <a:srgbClr val="000000"/>
                          </a:solidFill>
                          <a:latin typeface="Times New Roman"/>
                        </a:rPr>
                        <a:t>E3</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l" fontAlgn="ctr"/>
                      <a:r>
                        <a:rPr lang="tr-TR" sz="700" b="0" i="0" u="none" strike="noStrike">
                          <a:solidFill>
                            <a:srgbClr val="000000"/>
                          </a:solidFill>
                          <a:latin typeface="Times New Roman"/>
                        </a:rPr>
                        <a:t>Nesneye-Tabanı Deneyim</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tr-TR" sz="700" b="0" i="0" u="none" strike="noStrike">
                          <a:solidFill>
                            <a:srgbClr val="000000"/>
                          </a:solidFill>
                          <a:latin typeface="Times New Roman"/>
                        </a:rPr>
                        <a:t>5</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tr-TR" sz="700" b="0" i="0" u="none" strike="noStrike">
                          <a:solidFill>
                            <a:srgbClr val="000000"/>
                          </a:solidFill>
                          <a:latin typeface="Times New Roman"/>
                        </a:rPr>
                        <a:t>5</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tr-TR" sz="700" b="0" i="0" u="none" strike="noStrike">
                          <a:solidFill>
                            <a:srgbClr val="000000"/>
                          </a:solidFill>
                          <a:latin typeface="Times New Roman"/>
                        </a:rPr>
                        <a:t>3</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0">
                <a:tc>
                  <a:txBody>
                    <a:bodyPr/>
                    <a:lstStyle/>
                    <a:p>
                      <a:pPr algn="ctr" fontAlgn="ctr"/>
                      <a:r>
                        <a:rPr lang="tr-TR" sz="700" b="0" i="0" u="none" strike="noStrike">
                          <a:solidFill>
                            <a:srgbClr val="000000"/>
                          </a:solidFill>
                          <a:latin typeface="Times New Roman"/>
                        </a:rPr>
                        <a:t>E4</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l" fontAlgn="ctr"/>
                      <a:r>
                        <a:rPr lang="tr-TR" sz="700" b="0" i="0" u="none" strike="noStrike">
                          <a:solidFill>
                            <a:srgbClr val="000000"/>
                          </a:solidFill>
                          <a:latin typeface="Times New Roman"/>
                        </a:rPr>
                        <a:t>Lider Analist Yeteneği</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tr-TR" sz="700" b="0" i="0" u="none" strike="noStrike">
                          <a:solidFill>
                            <a:srgbClr val="000000"/>
                          </a:solidFill>
                          <a:latin typeface="Times New Roman"/>
                        </a:rPr>
                        <a:t>5</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tr-TR" sz="700" b="0" i="0" u="none" strike="noStrike">
                          <a:solidFill>
                            <a:srgbClr val="000000"/>
                          </a:solidFill>
                          <a:latin typeface="Times New Roman"/>
                        </a:rPr>
                        <a:t>4</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tr-TR" sz="700" b="0" i="0" u="none" strike="noStrike">
                          <a:solidFill>
                            <a:srgbClr val="000000"/>
                          </a:solidFill>
                          <a:latin typeface="Times New Roman"/>
                        </a:rPr>
                        <a:t>3</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0">
                <a:tc>
                  <a:txBody>
                    <a:bodyPr/>
                    <a:lstStyle/>
                    <a:p>
                      <a:pPr algn="ctr" fontAlgn="ctr"/>
                      <a:r>
                        <a:rPr lang="tr-TR" sz="700" b="0" i="0" u="none" strike="noStrike">
                          <a:solidFill>
                            <a:srgbClr val="000000"/>
                          </a:solidFill>
                          <a:latin typeface="Times New Roman"/>
                        </a:rPr>
                        <a:t>E5</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l" fontAlgn="ctr"/>
                      <a:r>
                        <a:rPr lang="tr-TR" sz="700" b="0" i="0" u="none" strike="noStrike">
                          <a:solidFill>
                            <a:srgbClr val="000000"/>
                          </a:solidFill>
                          <a:latin typeface="Times New Roman"/>
                        </a:rPr>
                        <a:t>Motivasyon</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tr-TR" sz="700" b="0" i="0" u="none" strike="noStrike">
                          <a:solidFill>
                            <a:srgbClr val="000000"/>
                          </a:solidFill>
                          <a:latin typeface="Times New Roman"/>
                        </a:rPr>
                        <a:t>5</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tr-TR" sz="700" b="0" i="0" u="none" strike="noStrike">
                          <a:solidFill>
                            <a:srgbClr val="000000"/>
                          </a:solidFill>
                          <a:latin typeface="Times New Roman"/>
                        </a:rPr>
                        <a:t>5</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tr-TR" sz="700" b="0" i="0" u="none" strike="noStrike">
                          <a:solidFill>
                            <a:srgbClr val="000000"/>
                          </a:solidFill>
                          <a:latin typeface="Times New Roman"/>
                        </a:rPr>
                        <a:t>4</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0">
                <a:tc>
                  <a:txBody>
                    <a:bodyPr/>
                    <a:lstStyle/>
                    <a:p>
                      <a:pPr algn="ctr" fontAlgn="ctr"/>
                      <a:r>
                        <a:rPr lang="tr-TR" sz="700" b="0" i="0" u="none" strike="noStrike">
                          <a:solidFill>
                            <a:srgbClr val="000000"/>
                          </a:solidFill>
                          <a:latin typeface="Times New Roman"/>
                        </a:rPr>
                        <a:t>E6</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l" fontAlgn="ctr"/>
                      <a:r>
                        <a:rPr lang="tr-TR" sz="700" b="0" i="0" u="none" strike="noStrike">
                          <a:solidFill>
                            <a:srgbClr val="000000"/>
                          </a:solidFill>
                          <a:latin typeface="Times New Roman"/>
                        </a:rPr>
                        <a:t>Sabit Gereksinimler</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tr-TR" sz="700" b="0" i="0" u="none" strike="noStrike">
                          <a:solidFill>
                            <a:srgbClr val="000000"/>
                          </a:solidFill>
                          <a:latin typeface="Times New Roman"/>
                        </a:rPr>
                        <a:t>3</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tr-TR" sz="700" b="0" i="0" u="none" strike="noStrike">
                          <a:solidFill>
                            <a:srgbClr val="000000"/>
                          </a:solidFill>
                          <a:latin typeface="Times New Roman"/>
                        </a:rPr>
                        <a:t>2</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tr-TR" sz="700" b="0" i="0" u="none" strike="noStrike">
                          <a:solidFill>
                            <a:srgbClr val="000000"/>
                          </a:solidFill>
                          <a:latin typeface="Times New Roman"/>
                        </a:rPr>
                        <a:t>3</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0">
                <a:tc>
                  <a:txBody>
                    <a:bodyPr/>
                    <a:lstStyle/>
                    <a:p>
                      <a:pPr algn="ctr" fontAlgn="ctr"/>
                      <a:r>
                        <a:rPr lang="tr-TR" sz="700" b="0" i="0" u="none" strike="noStrike">
                          <a:solidFill>
                            <a:srgbClr val="000000"/>
                          </a:solidFill>
                          <a:latin typeface="Times New Roman"/>
                        </a:rPr>
                        <a:t>E7</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l" fontAlgn="ctr"/>
                      <a:r>
                        <a:rPr lang="tr-TR" sz="700" b="0" i="0" u="none" strike="noStrike">
                          <a:solidFill>
                            <a:srgbClr val="000000"/>
                          </a:solidFill>
                          <a:latin typeface="Times New Roman"/>
                        </a:rPr>
                        <a:t>Yarı-Zamanlı Çalışanlar</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tr-TR" sz="700" b="0" i="0" u="none" strike="noStrike">
                          <a:solidFill>
                            <a:srgbClr val="000000"/>
                          </a:solidFill>
                          <a:latin typeface="Times New Roman"/>
                        </a:rPr>
                        <a:t>0</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tr-TR" sz="700" b="0" i="0" u="none" strike="noStrike">
                          <a:solidFill>
                            <a:srgbClr val="000000"/>
                          </a:solidFill>
                          <a:latin typeface="Times New Roman"/>
                        </a:rPr>
                        <a:t>0</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tr-TR" sz="700" b="0" i="0" u="none" strike="noStrike">
                          <a:solidFill>
                            <a:srgbClr val="000000"/>
                          </a:solidFill>
                          <a:latin typeface="Times New Roman"/>
                        </a:rPr>
                        <a:t>0</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0">
                <a:tc>
                  <a:txBody>
                    <a:bodyPr/>
                    <a:lstStyle/>
                    <a:p>
                      <a:pPr algn="ctr" fontAlgn="ctr"/>
                      <a:r>
                        <a:rPr lang="tr-TR" sz="700" b="0" i="0" u="none" strike="noStrike">
                          <a:solidFill>
                            <a:srgbClr val="000000"/>
                          </a:solidFill>
                          <a:latin typeface="Times New Roman"/>
                        </a:rPr>
                        <a:t>E8</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l" fontAlgn="ctr"/>
                      <a:r>
                        <a:rPr lang="tr-TR" sz="700" b="0" i="0" u="none" strike="noStrike">
                          <a:solidFill>
                            <a:srgbClr val="000000"/>
                          </a:solidFill>
                          <a:latin typeface="Times New Roman"/>
                        </a:rPr>
                        <a:t>Zor Programlama Dili</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tr-TR" sz="700" b="0" i="0" u="none" strike="noStrike">
                          <a:solidFill>
                            <a:srgbClr val="000000"/>
                          </a:solidFill>
                          <a:latin typeface="Times New Roman"/>
                        </a:rPr>
                        <a:t>0</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tr-TR" sz="700" b="0" i="0" u="none" strike="noStrike">
                          <a:solidFill>
                            <a:srgbClr val="000000"/>
                          </a:solidFill>
                          <a:latin typeface="Times New Roman"/>
                        </a:rPr>
                        <a:t>4</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tr-TR" sz="700" b="0" i="0" u="none" strike="noStrike">
                          <a:solidFill>
                            <a:srgbClr val="000000"/>
                          </a:solidFill>
                          <a:latin typeface="Times New Roman"/>
                        </a:rPr>
                        <a:t>0</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145613">
                <a:tc gridSpan="2">
                  <a:txBody>
                    <a:bodyPr/>
                    <a:lstStyle/>
                    <a:p>
                      <a:pPr algn="r" fontAlgn="ctr"/>
                      <a:r>
                        <a:rPr lang="tr-TR" sz="700" b="1" i="0" u="none" strike="noStrike">
                          <a:solidFill>
                            <a:srgbClr val="000000"/>
                          </a:solidFill>
                          <a:latin typeface="Times New Roman"/>
                        </a:rPr>
                        <a:t>Çevresel Karmaşıklık Faktörü (ÇKF) </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hMerge="1">
                  <a:txBody>
                    <a:bodyPr/>
                    <a:lstStyle/>
                    <a:p>
                      <a:endParaRPr lang="tr-TR"/>
                    </a:p>
                  </a:txBody>
                  <a:tcPr/>
                </a:tc>
                <a:tc>
                  <a:txBody>
                    <a:bodyPr/>
                    <a:lstStyle/>
                    <a:p>
                      <a:pPr algn="ctr" fontAlgn="ctr"/>
                      <a:r>
                        <a:rPr lang="tr-TR" sz="700" b="0" i="0" u="none" strike="noStrike">
                          <a:solidFill>
                            <a:srgbClr val="000000"/>
                          </a:solidFill>
                          <a:latin typeface="Times New Roman"/>
                        </a:rPr>
                        <a:t>0,575</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tr-TR" sz="700" b="0" i="0" u="none" strike="noStrike">
                          <a:solidFill>
                            <a:srgbClr val="000000"/>
                          </a:solidFill>
                          <a:latin typeface="Times New Roman"/>
                        </a:rPr>
                        <a:t>0,8</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c>
                  <a:txBody>
                    <a:bodyPr/>
                    <a:lstStyle/>
                    <a:p>
                      <a:pPr algn="ctr" fontAlgn="ctr"/>
                      <a:r>
                        <a:rPr lang="tr-TR" sz="700" b="0" i="0" u="none" strike="noStrike">
                          <a:solidFill>
                            <a:srgbClr val="000000"/>
                          </a:solidFill>
                          <a:latin typeface="Times New Roman"/>
                        </a:rPr>
                        <a:t>0,815</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EF3"/>
                    </a:solidFill>
                  </a:tcPr>
                </a:tc>
              </a:tr>
              <a:tr h="145613">
                <a:tc gridSpan="2">
                  <a:txBody>
                    <a:bodyPr/>
                    <a:lstStyle/>
                    <a:p>
                      <a:pPr algn="l" fontAlgn="ctr"/>
                      <a:r>
                        <a:rPr lang="tr-TR" sz="700" b="1" i="0" u="none" strike="noStrike">
                          <a:solidFill>
                            <a:srgbClr val="000000"/>
                          </a:solidFill>
                          <a:latin typeface="Times New Roman"/>
                        </a:rPr>
                        <a:t>Üretkenlik Faktörü </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tr-TR"/>
                    </a:p>
                  </a:txBody>
                  <a:tcPr/>
                </a:tc>
                <a:tc>
                  <a:txBody>
                    <a:bodyPr/>
                    <a:lstStyle/>
                    <a:p>
                      <a:pPr algn="ctr" fontAlgn="ctr"/>
                      <a:r>
                        <a:rPr lang="tr-TR" sz="700" b="0" i="0" u="none" strike="noStrike">
                          <a:solidFill>
                            <a:srgbClr val="000000"/>
                          </a:solidFill>
                          <a:latin typeface="Times New Roman"/>
                        </a:rPr>
                        <a:t>20</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tr-TR" sz="700" b="0" i="0" u="none" strike="noStrike">
                          <a:solidFill>
                            <a:srgbClr val="000000"/>
                          </a:solidFill>
                          <a:latin typeface="Times New Roman"/>
                        </a:rPr>
                        <a:t>20</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tr-TR" sz="700" b="0" i="0" u="none" strike="noStrike">
                          <a:solidFill>
                            <a:srgbClr val="000000"/>
                          </a:solidFill>
                          <a:latin typeface="Times New Roman"/>
                        </a:rPr>
                        <a:t>20</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5613">
                <a:tc gridSpan="2">
                  <a:txBody>
                    <a:bodyPr/>
                    <a:lstStyle/>
                    <a:p>
                      <a:pPr algn="l" fontAlgn="ctr"/>
                      <a:r>
                        <a:rPr lang="tr-TR" sz="700" b="1" i="0" u="none" strike="noStrike">
                          <a:solidFill>
                            <a:srgbClr val="000000"/>
                          </a:solidFill>
                          <a:latin typeface="Times New Roman"/>
                        </a:rPr>
                        <a:t>Use-Case Puanı</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tr-TR"/>
                    </a:p>
                  </a:txBody>
                  <a:tcPr/>
                </a:tc>
                <a:tc>
                  <a:txBody>
                    <a:bodyPr/>
                    <a:lstStyle/>
                    <a:p>
                      <a:pPr algn="ctr" fontAlgn="ctr"/>
                      <a:r>
                        <a:rPr lang="tr-TR" sz="700" b="0" i="0" u="none" strike="noStrike">
                          <a:solidFill>
                            <a:srgbClr val="000000"/>
                          </a:solidFill>
                          <a:latin typeface="Times New Roman"/>
                        </a:rPr>
                        <a:t>114</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tr-TR" sz="700" b="0" i="0" u="none" strike="noStrike">
                          <a:solidFill>
                            <a:srgbClr val="000000"/>
                          </a:solidFill>
                          <a:latin typeface="Times New Roman"/>
                        </a:rPr>
                        <a:t>1066</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tr-TR" sz="700" b="0" i="0" u="none" strike="noStrike">
                          <a:solidFill>
                            <a:srgbClr val="000000"/>
                          </a:solidFill>
                          <a:latin typeface="Times New Roman"/>
                        </a:rPr>
                        <a:t>229</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5613">
                <a:tc gridSpan="2">
                  <a:txBody>
                    <a:bodyPr/>
                    <a:lstStyle/>
                    <a:p>
                      <a:pPr algn="l" fontAlgn="ctr"/>
                      <a:r>
                        <a:rPr lang="tr-TR" sz="700" b="1" i="0" u="none" strike="noStrike">
                          <a:solidFill>
                            <a:srgbClr val="000000"/>
                          </a:solidFill>
                          <a:latin typeface="Times New Roman"/>
                        </a:rPr>
                        <a:t>Emek Tahmini (adam-saat)</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tr-TR"/>
                    </a:p>
                  </a:txBody>
                  <a:tcPr/>
                </a:tc>
                <a:tc>
                  <a:txBody>
                    <a:bodyPr/>
                    <a:lstStyle/>
                    <a:p>
                      <a:pPr algn="ctr" fontAlgn="ctr"/>
                      <a:r>
                        <a:rPr lang="tr-TR" sz="700" b="0" i="0" u="none" strike="noStrike">
                          <a:solidFill>
                            <a:srgbClr val="000000"/>
                          </a:solidFill>
                          <a:latin typeface="Times New Roman"/>
                        </a:rPr>
                        <a:t>2280</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tr-TR" sz="700" b="0" i="0" u="none" strike="noStrike">
                          <a:solidFill>
                            <a:srgbClr val="000000"/>
                          </a:solidFill>
                          <a:latin typeface="Times New Roman"/>
                        </a:rPr>
                        <a:t>21320</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tr-TR" sz="700" b="0" i="0" u="none" strike="noStrike">
                          <a:solidFill>
                            <a:srgbClr val="000000"/>
                          </a:solidFill>
                          <a:latin typeface="Times New Roman"/>
                        </a:rPr>
                        <a:t>4580</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5613">
                <a:tc gridSpan="2">
                  <a:txBody>
                    <a:bodyPr/>
                    <a:lstStyle/>
                    <a:p>
                      <a:pPr algn="l" fontAlgn="ctr"/>
                      <a:r>
                        <a:rPr lang="tr-TR" sz="700" b="1" i="0" u="none" strike="noStrike">
                          <a:solidFill>
                            <a:srgbClr val="000000"/>
                          </a:solidFill>
                          <a:latin typeface="Times New Roman"/>
                        </a:rPr>
                        <a:t>Harcanan Gerçek Emek (adam-saat)</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tr-TR"/>
                    </a:p>
                  </a:txBody>
                  <a:tcPr/>
                </a:tc>
                <a:tc>
                  <a:txBody>
                    <a:bodyPr/>
                    <a:lstStyle/>
                    <a:p>
                      <a:pPr algn="ctr" fontAlgn="ctr"/>
                      <a:r>
                        <a:rPr lang="tr-TR" sz="700" b="1" i="0" u="none" strike="noStrike">
                          <a:solidFill>
                            <a:srgbClr val="000000"/>
                          </a:solidFill>
                          <a:latin typeface="Times New Roman"/>
                        </a:rPr>
                        <a:t>3623</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tr-TR" sz="700" b="1" i="0" u="none" strike="noStrike">
                          <a:solidFill>
                            <a:srgbClr val="000000"/>
                          </a:solidFill>
                          <a:latin typeface="Times New Roman"/>
                        </a:rPr>
                        <a:t>25686</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tr-TR" sz="700" b="1" i="0" u="none" strike="noStrike">
                          <a:solidFill>
                            <a:srgbClr val="000000"/>
                          </a:solidFill>
                          <a:latin typeface="Times New Roman"/>
                        </a:rPr>
                        <a:t>5948</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5613">
                <a:tc gridSpan="2">
                  <a:txBody>
                    <a:bodyPr/>
                    <a:lstStyle/>
                    <a:p>
                      <a:pPr algn="l" fontAlgn="ctr"/>
                      <a:r>
                        <a:rPr lang="tr-TR" sz="700" b="1" i="0" u="none" strike="noStrike">
                          <a:solidFill>
                            <a:srgbClr val="000000"/>
                          </a:solidFill>
                          <a:latin typeface="Times New Roman"/>
                        </a:rPr>
                        <a:t>Fark (1 – Tahmin / Gerçek)</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hMerge="1">
                  <a:txBody>
                    <a:bodyPr/>
                    <a:lstStyle/>
                    <a:p>
                      <a:endParaRPr lang="tr-TR"/>
                    </a:p>
                  </a:txBody>
                  <a:tcPr/>
                </a:tc>
                <a:tc>
                  <a:txBody>
                    <a:bodyPr/>
                    <a:lstStyle/>
                    <a:p>
                      <a:pPr algn="ctr" fontAlgn="ctr"/>
                      <a:r>
                        <a:rPr lang="tr-TR" sz="700" b="0" i="0" u="none" strike="noStrike">
                          <a:solidFill>
                            <a:srgbClr val="000000"/>
                          </a:solidFill>
                          <a:latin typeface="Times New Roman"/>
                        </a:rPr>
                        <a:t>0,37</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tr-TR" sz="700" b="0" i="0" u="none" strike="noStrike">
                          <a:solidFill>
                            <a:srgbClr val="000000"/>
                          </a:solidFill>
                          <a:latin typeface="Times New Roman"/>
                        </a:rPr>
                        <a:t>0,17</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tr-TR" sz="700" b="0" i="0" u="none" strike="noStrike" dirty="0">
                          <a:solidFill>
                            <a:srgbClr val="000000"/>
                          </a:solidFill>
                          <a:latin typeface="Times New Roman"/>
                        </a:rPr>
                        <a:t>0,23</a:t>
                      </a:r>
                    </a:p>
                  </a:txBody>
                  <a:tcPr marL="82800" marR="82800" marT="10800" marB="108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4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12775" y="228600"/>
            <a:ext cx="8153400" cy="990600"/>
          </a:xfrm>
        </p:spPr>
        <p:txBody>
          <a:bodyPr>
            <a:normAutofit/>
          </a:bodyPr>
          <a:lstStyle/>
          <a:p>
            <a:pPr>
              <a:defRPr/>
            </a:pPr>
            <a:r>
              <a:rPr lang="tr-TR" sz="36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Sınıf Puanı </a:t>
            </a:r>
            <a:r>
              <a:rPr lang="tr-TR" sz="28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a:t>
            </a:r>
            <a:r>
              <a:rPr lang="tr-TR" sz="2800" i="1" dirty="0" err="1"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Class</a:t>
            </a:r>
            <a:r>
              <a:rPr lang="tr-TR" sz="28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 </a:t>
            </a:r>
            <a:r>
              <a:rPr lang="tr-TR" sz="2800" i="1" dirty="0" err="1"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Points</a:t>
            </a:r>
            <a:r>
              <a:rPr lang="tr-TR" sz="28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 - CP)</a:t>
            </a:r>
            <a:endParaRPr lang="tr-TR" sz="3600" i="1" dirty="0">
              <a:solidFill>
                <a:srgbClr val="380CF4"/>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3555" name="2 İçerik Yer Tutucusu"/>
          <p:cNvSpPr>
            <a:spLocks noGrp="1"/>
          </p:cNvSpPr>
          <p:nvPr>
            <p:ph sz="quarter" idx="1"/>
          </p:nvPr>
        </p:nvSpPr>
        <p:spPr>
          <a:xfrm>
            <a:off x="612775" y="1571612"/>
            <a:ext cx="7959725" cy="1857387"/>
          </a:xfrm>
        </p:spPr>
        <p:txBody>
          <a:bodyPr/>
          <a:lstStyle/>
          <a:p>
            <a:pPr algn="just">
              <a:buSzPct val="100000"/>
              <a:buFont typeface="Arial" charset="0"/>
              <a:buChar char="•"/>
            </a:pPr>
            <a:r>
              <a:rPr lang="tr-TR" sz="2000" dirty="0" smtClean="0">
                <a:latin typeface="Times New Roman" pitchFamily="18" charset="0"/>
                <a:cs typeface="Times New Roman" pitchFamily="18" charset="0"/>
              </a:rPr>
              <a:t>Sınıf diyagramları, geliştirilen sistemin mantıksal blokları olan sınıf hiyerarşini ve hedef sistemin yapısal işlevselliğini içerir. </a:t>
            </a:r>
          </a:p>
          <a:p>
            <a:pPr algn="just">
              <a:buSzPct val="100000"/>
              <a:buNone/>
            </a:pPr>
            <a:endParaRPr lang="tr-TR" sz="400" dirty="0" smtClean="0">
              <a:latin typeface="Times New Roman" pitchFamily="18" charset="0"/>
              <a:cs typeface="Times New Roman" pitchFamily="18" charset="0"/>
            </a:endParaRPr>
          </a:p>
          <a:p>
            <a:pPr algn="just">
              <a:buSzPct val="100000"/>
              <a:buFont typeface="Arial" charset="0"/>
              <a:buChar char="•"/>
            </a:pPr>
            <a:r>
              <a:rPr lang="tr-TR" sz="2000" dirty="0" smtClean="0">
                <a:latin typeface="Times New Roman" pitchFamily="18" charset="0"/>
                <a:cs typeface="Times New Roman" pitchFamily="18" charset="0"/>
              </a:rPr>
              <a:t>Sınıf Puanı yaklaşımı, 1998’de ortaya atılmıştır. Bu yaklaşım,  sayısal hesaplamaya dayanarak bir sistemin iç niteliklerini temsil eden işlev puanı analiz yaklaşımını temel almaktadır.</a:t>
            </a:r>
          </a:p>
          <a:p>
            <a:pPr algn="just">
              <a:buSzPct val="100000"/>
              <a:buFont typeface="Arial" charset="0"/>
              <a:buChar char="•"/>
            </a:pPr>
            <a:endParaRPr lang="tr-TR" sz="2100" dirty="0" smtClean="0">
              <a:latin typeface="Times New Roman" pitchFamily="18" charset="0"/>
              <a:cs typeface="Times New Roman" pitchFamily="18" charset="0"/>
            </a:endParaRPr>
          </a:p>
          <a:p>
            <a:pPr algn="just">
              <a:buSzPct val="100000"/>
              <a:buFont typeface="Wingdings" pitchFamily="2" charset="2"/>
              <a:buNone/>
            </a:pPr>
            <a:endParaRPr lang="tr-TR" sz="800" dirty="0" smtClean="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normAutofit fontScale="85000" lnSpcReduction="20000"/>
          </a:bodyPr>
          <a:lstStyle/>
          <a:p>
            <a:pPr>
              <a:defRPr/>
            </a:pPr>
            <a:fld id="{3D26E68F-BBA5-4AEA-99F1-2BEAB31BDBC4}" type="slidenum">
              <a:rPr lang="tr-TR" smtClean="0"/>
              <a:pPr>
                <a:defRPr/>
              </a:pPr>
              <a:t>49</a:t>
            </a:fld>
            <a:endParaRPr lang="tr-TR"/>
          </a:p>
        </p:txBody>
      </p:sp>
      <p:pic>
        <p:nvPicPr>
          <p:cNvPr id="10241" name="Picture 1"/>
          <p:cNvPicPr>
            <a:picLocks noChangeAspect="1" noChangeArrowheads="1"/>
          </p:cNvPicPr>
          <p:nvPr/>
        </p:nvPicPr>
        <p:blipFill>
          <a:blip r:embed="rId3" cstate="print"/>
          <a:srcRect/>
          <a:stretch>
            <a:fillRect/>
          </a:stretch>
        </p:blipFill>
        <p:spPr bwMode="auto">
          <a:xfrm>
            <a:off x="1024765" y="3573016"/>
            <a:ext cx="4464496" cy="3024336"/>
          </a:xfrm>
          <a:prstGeom prst="rect">
            <a:avLst/>
          </a:prstGeom>
          <a:noFill/>
          <a:ln w="9525">
            <a:noFill/>
            <a:miter lim="800000"/>
            <a:headEnd/>
            <a:tailEnd/>
          </a:ln>
        </p:spPr>
      </p:pic>
      <p:sp>
        <p:nvSpPr>
          <p:cNvPr id="6" name="2 İçerik Yer Tutucusu"/>
          <p:cNvSpPr txBox="1">
            <a:spLocks/>
          </p:cNvSpPr>
          <p:nvPr/>
        </p:nvSpPr>
        <p:spPr bwMode="auto">
          <a:xfrm>
            <a:off x="5796136" y="3573016"/>
            <a:ext cx="2808313" cy="18573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19088" lvl="0" indent="-319088" algn="just" eaLnBrk="0" hangingPunct="0">
              <a:spcBef>
                <a:spcPts val="700"/>
              </a:spcBef>
              <a:buClr>
                <a:schemeClr val="accent2"/>
              </a:buClr>
              <a:buSzPct val="100000"/>
              <a:buFont typeface="Arial" charset="0"/>
              <a:buChar char="•"/>
            </a:pPr>
            <a:r>
              <a:rPr kumimoji="0" lang="tr-TR"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CP</a:t>
            </a:r>
            <a:r>
              <a:rPr kumimoji="0" lang="tr-TR" sz="2000" b="0" i="0" u="none" strike="noStrike" kern="1200" cap="none" spc="0" normalizeH="0" baseline="-25000" noProof="0" dirty="0" smtClean="0">
                <a:ln>
                  <a:noFill/>
                </a:ln>
                <a:solidFill>
                  <a:schemeClr val="tx1"/>
                </a:solidFill>
                <a:effectLst/>
                <a:uLnTx/>
                <a:uFillTx/>
                <a:latin typeface="Times New Roman" pitchFamily="18" charset="0"/>
                <a:ea typeface="+mn-ea"/>
                <a:cs typeface="Times New Roman" pitchFamily="18" charset="0"/>
              </a:rPr>
              <a:t>1</a:t>
            </a:r>
            <a:r>
              <a:rPr kumimoji="0" lang="tr-TR" sz="20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ve </a:t>
            </a:r>
            <a:r>
              <a:rPr lang="tr-TR" sz="2000" dirty="0" smtClean="0">
                <a:latin typeface="Times New Roman" pitchFamily="18" charset="0"/>
                <a:cs typeface="Times New Roman" pitchFamily="18" charset="0"/>
              </a:rPr>
              <a:t>CP</a:t>
            </a:r>
            <a:r>
              <a:rPr lang="tr-TR" sz="2000" baseline="-25000" dirty="0" smtClean="0">
                <a:latin typeface="Times New Roman" pitchFamily="18" charset="0"/>
                <a:cs typeface="Times New Roman" pitchFamily="18" charset="0"/>
              </a:rPr>
              <a:t>2</a:t>
            </a:r>
            <a:r>
              <a:rPr kumimoji="0" lang="tr-TR" sz="20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olmak üzere iki ölçüm ortaya atılmıştır.</a:t>
            </a:r>
            <a:endParaRPr kumimoji="0" lang="tr-TR" sz="21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19088" marR="0" lvl="0" indent="-319088" algn="just" defTabSz="914400" rtl="0" eaLnBrk="0" fontAlgn="base" latinLnBrk="0" hangingPunct="0">
              <a:lnSpc>
                <a:spcPct val="100000"/>
              </a:lnSpc>
              <a:spcBef>
                <a:spcPts val="700"/>
              </a:spcBef>
              <a:spcAft>
                <a:spcPct val="0"/>
              </a:spcAft>
              <a:buClr>
                <a:schemeClr val="accent2"/>
              </a:buClr>
              <a:buSzPct val="100000"/>
              <a:buFont typeface="Wingdings" pitchFamily="2" charset="2"/>
              <a:buNone/>
              <a:tabLst/>
              <a:defRPr/>
            </a:pPr>
            <a:endParaRPr kumimoji="0" lang="tr-TR" sz="8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sp>
        <p:nvSpPr>
          <p:cNvPr id="7" name="6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normAutofit fontScale="85000" lnSpcReduction="20000"/>
          </a:bodyPr>
          <a:lstStyle/>
          <a:p>
            <a:pPr>
              <a:defRPr/>
            </a:pPr>
            <a:fld id="{38BB5574-A50C-43F9-85B7-1326BC9335EE}" type="slidenum">
              <a:rPr lang="tr-TR"/>
              <a:pPr>
                <a:defRPr/>
              </a:pPr>
              <a:t>5</a:t>
            </a:fld>
            <a:endParaRPr lang="tr-TR"/>
          </a:p>
        </p:txBody>
      </p:sp>
      <p:sp>
        <p:nvSpPr>
          <p:cNvPr id="6" name="1 Başlık"/>
          <p:cNvSpPr>
            <a:spLocks noGrp="1"/>
          </p:cNvSpPr>
          <p:nvPr>
            <p:ph type="title"/>
          </p:nvPr>
        </p:nvSpPr>
        <p:spPr>
          <a:xfrm>
            <a:off x="612775" y="228600"/>
            <a:ext cx="8153400" cy="990600"/>
          </a:xfrm>
        </p:spPr>
        <p:txBody>
          <a:bodyPr>
            <a:normAutofit/>
          </a:bodyPr>
          <a:lstStyle/>
          <a:p>
            <a:pPr fontAlgn="auto">
              <a:spcAft>
                <a:spcPts val="0"/>
              </a:spcAft>
              <a:defRPr/>
            </a:pPr>
            <a:r>
              <a:rPr lang="tr-TR" sz="4000" dirty="0" smtClean="0">
                <a:latin typeface="Times New Roman" pitchFamily="18" charset="0"/>
                <a:cs typeface="Times New Roman" pitchFamily="18" charset="0"/>
              </a:rPr>
              <a:t>Yazılımda Ölçme</a:t>
            </a:r>
            <a:endParaRPr lang="tr-TR" sz="4000" dirty="0">
              <a:latin typeface="Times New Roman" pitchFamily="18" charset="0"/>
              <a:cs typeface="Times New Roman" pitchFamily="18" charset="0"/>
            </a:endParaRPr>
          </a:p>
        </p:txBody>
      </p:sp>
      <p:sp>
        <p:nvSpPr>
          <p:cNvPr id="12292" name="5 İçerik Yer Tutucusu"/>
          <p:cNvSpPr>
            <a:spLocks noGrp="1"/>
          </p:cNvSpPr>
          <p:nvPr>
            <p:ph sz="quarter" idx="1"/>
          </p:nvPr>
        </p:nvSpPr>
        <p:spPr>
          <a:xfrm>
            <a:off x="612775" y="1571625"/>
            <a:ext cx="7959725" cy="4357705"/>
          </a:xfrm>
        </p:spPr>
        <p:txBody>
          <a:bodyPr/>
          <a:lstStyle/>
          <a:p>
            <a:pPr algn="just">
              <a:buSzPct val="100000"/>
              <a:buFont typeface="Arial" charset="0"/>
              <a:buChar char="•"/>
            </a:pPr>
            <a:r>
              <a:rPr lang="tr-TR" sz="2100" dirty="0" smtClean="0">
                <a:latin typeface="Times New Roman" pitchFamily="18" charset="0"/>
                <a:cs typeface="Times New Roman" pitchFamily="18" charset="0"/>
              </a:rPr>
              <a:t>Her yazılım projesinin temel hedefi, müşterinin ihtiyaçlarını karşılayan, öngörülmüş bütçe ile zamanında teslim edilen hatasız bir yazılım geliştirmektir.</a:t>
            </a:r>
          </a:p>
          <a:p>
            <a:pPr algn="just">
              <a:buSzPct val="100000"/>
              <a:buFont typeface="Wingdings" pitchFamily="2" charset="2"/>
              <a:buNone/>
            </a:pPr>
            <a:endParaRPr lang="tr-TR" sz="500" dirty="0" smtClean="0">
              <a:latin typeface="Times New Roman" pitchFamily="18" charset="0"/>
              <a:cs typeface="Times New Roman" pitchFamily="18" charset="0"/>
            </a:endParaRPr>
          </a:p>
          <a:p>
            <a:pPr algn="just">
              <a:buSzPct val="100000"/>
              <a:buFont typeface="Arial" charset="0"/>
              <a:buChar char="•"/>
            </a:pPr>
            <a:r>
              <a:rPr lang="tr-TR" sz="2100" dirty="0" smtClean="0">
                <a:latin typeface="Times New Roman" pitchFamily="18" charset="0"/>
                <a:cs typeface="Times New Roman" pitchFamily="18" charset="0"/>
              </a:rPr>
              <a:t>Yazılımda ölçüm yöntemlerinin kullanılması, yazılım sektöründe gittikçe önem kazanır olmuştur. </a:t>
            </a:r>
          </a:p>
          <a:p>
            <a:pPr algn="just">
              <a:buSzPct val="100000"/>
              <a:buNone/>
            </a:pPr>
            <a:endParaRPr lang="tr-TR" sz="500" dirty="0" smtClean="0">
              <a:latin typeface="Times New Roman" pitchFamily="18" charset="0"/>
              <a:cs typeface="Times New Roman" pitchFamily="18" charset="0"/>
            </a:endParaRPr>
          </a:p>
          <a:p>
            <a:pPr algn="just">
              <a:buSzPct val="100000"/>
              <a:buFont typeface="Arial" charset="0"/>
              <a:buChar char="•"/>
            </a:pPr>
            <a:r>
              <a:rPr lang="tr-TR" sz="2100" dirty="0" smtClean="0">
                <a:latin typeface="Times New Roman" pitchFamily="18" charset="0"/>
                <a:cs typeface="Times New Roman" pitchFamily="18" charset="0"/>
              </a:rPr>
              <a:t>Kurumlar üç ana amaçla yazılımda ölçümü gündemlerine almaktadırlar:</a:t>
            </a:r>
          </a:p>
          <a:p>
            <a:pPr lvl="2" algn="just">
              <a:buSzPct val="100000"/>
              <a:buFont typeface="Times New Roman" pitchFamily="18" charset="0"/>
              <a:buChar char="-"/>
            </a:pPr>
            <a:r>
              <a:rPr lang="tr-TR" sz="1800" dirty="0" smtClean="0">
                <a:latin typeface="Times New Roman" pitchFamily="18" charset="0"/>
                <a:cs typeface="Times New Roman" pitchFamily="18" charset="0"/>
              </a:rPr>
              <a:t>Yazılım projesini anlamak ve modellemek, </a:t>
            </a:r>
          </a:p>
          <a:p>
            <a:pPr lvl="2" algn="just">
              <a:buSzPct val="100000"/>
              <a:buFont typeface="Times New Roman" pitchFamily="18" charset="0"/>
              <a:buChar char="-"/>
            </a:pPr>
            <a:r>
              <a:rPr lang="tr-TR" sz="1800" dirty="0" smtClean="0">
                <a:latin typeface="Times New Roman" pitchFamily="18" charset="0"/>
                <a:cs typeface="Times New Roman" pitchFamily="18" charset="0"/>
              </a:rPr>
              <a:t>Yazılım projelerinin yönetilmesine yol göstermek,</a:t>
            </a:r>
          </a:p>
          <a:p>
            <a:pPr lvl="2" algn="just">
              <a:buSzPct val="100000"/>
              <a:buFont typeface="Times New Roman" pitchFamily="18" charset="0"/>
              <a:buChar char="-"/>
            </a:pPr>
            <a:r>
              <a:rPr lang="tr-TR" sz="1800" dirty="0" smtClean="0">
                <a:latin typeface="Times New Roman" pitchFamily="18" charset="0"/>
                <a:cs typeface="Times New Roman" pitchFamily="18" charset="0"/>
              </a:rPr>
              <a:t>Yazılım süreç geliştirme ve iyileştirme çalışmalarını yön vermek,</a:t>
            </a:r>
            <a:endParaRPr lang="tr-TR" sz="2800" dirty="0" smtClean="0">
              <a:latin typeface="Times New Roman" pitchFamily="18" charset="0"/>
              <a:cs typeface="Times New Roman" pitchFamily="18" charset="0"/>
            </a:endParaRPr>
          </a:p>
          <a:p>
            <a:pPr>
              <a:buSzPct val="100000"/>
              <a:buFont typeface="Arial" charset="0"/>
              <a:buChar char="•"/>
            </a:pPr>
            <a:endParaRPr lang="tr-TR" sz="2400" dirty="0" smtClean="0">
              <a:latin typeface="Times New Roman" pitchFamily="18" charset="0"/>
              <a:cs typeface="Times New Roman" pitchFamily="18" charset="0"/>
            </a:endParaRPr>
          </a:p>
          <a:p>
            <a:pPr>
              <a:buSzPct val="100000"/>
              <a:buFont typeface="Arial" charset="0"/>
              <a:buChar char="•"/>
            </a:pPr>
            <a:endParaRPr lang="tr-TR" dirty="0" smtClean="0"/>
          </a:p>
        </p:txBody>
      </p:sp>
      <p:sp>
        <p:nvSpPr>
          <p:cNvPr id="5" name="4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12775" y="228600"/>
            <a:ext cx="8153400" cy="990600"/>
          </a:xfrm>
        </p:spPr>
        <p:txBody>
          <a:bodyPr>
            <a:noAutofit/>
          </a:bodyPr>
          <a:lstStyle/>
          <a:p>
            <a:pPr>
              <a:defRPr/>
            </a:pPr>
            <a:r>
              <a:rPr lang="tr-TR" sz="36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Sınıf Puanı </a:t>
            </a:r>
            <a:r>
              <a:rPr lang="tr-TR" sz="28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a:t>
            </a:r>
            <a:r>
              <a:rPr lang="tr-TR" sz="2800" i="1" dirty="0" err="1"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Class</a:t>
            </a:r>
            <a:r>
              <a:rPr lang="tr-TR" sz="28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 </a:t>
            </a:r>
            <a:r>
              <a:rPr lang="tr-TR" sz="2800" i="1" dirty="0" err="1"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Points</a:t>
            </a:r>
            <a:r>
              <a:rPr lang="tr-TR" sz="28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 - CP)</a:t>
            </a:r>
            <a:r>
              <a:rPr lang="tr-TR" sz="24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                        </a:t>
            </a:r>
            <a:r>
              <a:rPr lang="tr-TR" sz="20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(devam…)</a:t>
            </a:r>
            <a:endParaRPr lang="tr-TR" sz="3600" i="1" dirty="0">
              <a:solidFill>
                <a:srgbClr val="380CF4"/>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3555" name="2 İçerik Yer Tutucusu"/>
          <p:cNvSpPr>
            <a:spLocks noGrp="1"/>
          </p:cNvSpPr>
          <p:nvPr>
            <p:ph sz="quarter" idx="1"/>
          </p:nvPr>
        </p:nvSpPr>
        <p:spPr>
          <a:xfrm>
            <a:off x="612775" y="1571612"/>
            <a:ext cx="7959725" cy="4881724"/>
          </a:xfrm>
        </p:spPr>
        <p:txBody>
          <a:bodyPr/>
          <a:lstStyle/>
          <a:p>
            <a:pPr marL="457200" indent="-457200" algn="just">
              <a:buClr>
                <a:srgbClr val="006600"/>
              </a:buClr>
              <a:buSzPct val="100000"/>
              <a:buFont typeface="+mj-lt"/>
              <a:buAutoNum type="arabicPeriod"/>
            </a:pPr>
            <a:r>
              <a:rPr lang="tr-TR" sz="2000" i="1" dirty="0" smtClean="0">
                <a:solidFill>
                  <a:srgbClr val="006600"/>
                </a:solidFill>
                <a:effectLst>
                  <a:outerShdw blurRad="38100" dist="38100" dir="2700000" algn="tl">
                    <a:srgbClr val="000000">
                      <a:alpha val="43137"/>
                    </a:srgbClr>
                  </a:outerShdw>
                </a:effectLst>
                <a:latin typeface="Times New Roman" pitchFamily="18" charset="0"/>
                <a:cs typeface="Times New Roman" pitchFamily="18" charset="0"/>
              </a:rPr>
              <a:t>Kullanıcı Sınıflarının Belirlenmesi ve Sınıflandırılması</a:t>
            </a:r>
          </a:p>
          <a:p>
            <a:pPr lvl="1" algn="just">
              <a:buClr>
                <a:srgbClr val="006600"/>
              </a:buClr>
              <a:buSzPct val="100000"/>
              <a:buFont typeface="Arial" charset="0"/>
              <a:buChar char="•"/>
            </a:pPr>
            <a:r>
              <a:rPr lang="tr-TR" sz="1700" dirty="0" smtClean="0">
                <a:latin typeface="Times New Roman" pitchFamily="18" charset="0"/>
                <a:cs typeface="Times New Roman" pitchFamily="18" charset="0"/>
              </a:rPr>
              <a:t>Tasarım dokümanı analiz edilirken 4 tür sistem bileşeni kullanılır: </a:t>
            </a:r>
          </a:p>
          <a:p>
            <a:pPr lvl="2" algn="just">
              <a:buClr>
                <a:srgbClr val="006600"/>
              </a:buClr>
              <a:buSzPct val="100000"/>
              <a:buFont typeface="Arial" charset="0"/>
              <a:buChar char="•"/>
            </a:pPr>
            <a:r>
              <a:rPr lang="tr-TR" sz="1400" dirty="0" smtClean="0">
                <a:latin typeface="Times New Roman" pitchFamily="18" charset="0"/>
                <a:cs typeface="Times New Roman" pitchFamily="18" charset="0"/>
              </a:rPr>
              <a:t>Problem Alan Türü (Problem Domain </a:t>
            </a:r>
            <a:r>
              <a:rPr lang="en-US" sz="1400" dirty="0" smtClean="0">
                <a:latin typeface="Times New Roman" pitchFamily="18" charset="0"/>
                <a:cs typeface="Times New Roman" pitchFamily="18" charset="0"/>
              </a:rPr>
              <a:t>Type</a:t>
            </a:r>
            <a:r>
              <a:rPr lang="tr-TR" sz="1400" dirty="0" smtClean="0">
                <a:latin typeface="Times New Roman" pitchFamily="18" charset="0"/>
                <a:cs typeface="Times New Roman" pitchFamily="18" charset="0"/>
              </a:rPr>
              <a:t> – PDT),</a:t>
            </a:r>
          </a:p>
          <a:p>
            <a:pPr lvl="2" algn="just">
              <a:buClr>
                <a:srgbClr val="006600"/>
              </a:buClr>
              <a:buSzPct val="100000"/>
              <a:buFont typeface="Arial" charset="0"/>
              <a:buChar char="•"/>
            </a:pPr>
            <a:r>
              <a:rPr lang="tr-TR" sz="1400" dirty="0" smtClean="0">
                <a:latin typeface="Times New Roman" pitchFamily="18" charset="0"/>
                <a:cs typeface="Times New Roman" pitchFamily="18" charset="0"/>
              </a:rPr>
              <a:t>İnsan Etkileşim Türü (</a:t>
            </a:r>
            <a:r>
              <a:rPr lang="en-US" sz="1400" dirty="0" smtClean="0">
                <a:latin typeface="Times New Roman" pitchFamily="18" charset="0"/>
                <a:cs typeface="Times New Roman" pitchFamily="18" charset="0"/>
              </a:rPr>
              <a:t>Human Interaction Type </a:t>
            </a:r>
            <a:r>
              <a:rPr lang="tr-TR" sz="1400" dirty="0" smtClean="0">
                <a:latin typeface="Times New Roman" pitchFamily="18" charset="0"/>
                <a:cs typeface="Times New Roman" pitchFamily="18" charset="0"/>
              </a:rPr>
              <a:t>– HIT),</a:t>
            </a:r>
          </a:p>
          <a:p>
            <a:pPr lvl="2" algn="just">
              <a:buClr>
                <a:srgbClr val="006600"/>
              </a:buClr>
              <a:buSzPct val="100000"/>
              <a:buFont typeface="Arial" charset="0"/>
              <a:buChar char="•"/>
            </a:pPr>
            <a:r>
              <a:rPr lang="tr-TR" sz="1400" dirty="0" smtClean="0">
                <a:latin typeface="Times New Roman" pitchFamily="18" charset="0"/>
                <a:cs typeface="Times New Roman" pitchFamily="18" charset="0"/>
              </a:rPr>
              <a:t>Veri Yönetim Türü (</a:t>
            </a:r>
            <a:r>
              <a:rPr lang="en-US" sz="1400" dirty="0" smtClean="0">
                <a:latin typeface="Times New Roman" pitchFamily="18" charset="0"/>
                <a:cs typeface="Times New Roman" pitchFamily="18" charset="0"/>
              </a:rPr>
              <a:t>Data Management Type</a:t>
            </a:r>
            <a:r>
              <a:rPr lang="tr-TR" sz="1400" dirty="0" smtClean="0">
                <a:latin typeface="Times New Roman" pitchFamily="18" charset="0"/>
                <a:cs typeface="Times New Roman" pitchFamily="18" charset="0"/>
              </a:rPr>
              <a:t>),</a:t>
            </a:r>
          </a:p>
          <a:p>
            <a:pPr lvl="2" algn="just">
              <a:buClr>
                <a:srgbClr val="006600"/>
              </a:buClr>
              <a:buSzPct val="100000"/>
              <a:buFont typeface="Arial" charset="0"/>
              <a:buChar char="•"/>
            </a:pPr>
            <a:r>
              <a:rPr lang="tr-TR" sz="1400" dirty="0" smtClean="0">
                <a:latin typeface="Times New Roman" pitchFamily="18" charset="0"/>
                <a:cs typeface="Times New Roman" pitchFamily="18" charset="0"/>
              </a:rPr>
              <a:t>Görev Yönetim Türü (</a:t>
            </a:r>
            <a:r>
              <a:rPr lang="en-US" sz="1400" dirty="0" smtClean="0">
                <a:latin typeface="Times New Roman" pitchFamily="18" charset="0"/>
                <a:cs typeface="Times New Roman" pitchFamily="18" charset="0"/>
              </a:rPr>
              <a:t>Task Management Type – TMT</a:t>
            </a:r>
            <a:r>
              <a:rPr lang="tr-TR" sz="1400" dirty="0" smtClean="0">
                <a:latin typeface="Times New Roman" pitchFamily="18" charset="0"/>
                <a:cs typeface="Times New Roman" pitchFamily="18" charset="0"/>
              </a:rPr>
              <a:t>).</a:t>
            </a:r>
          </a:p>
          <a:p>
            <a:pPr lvl="2" algn="just">
              <a:buClr>
                <a:srgbClr val="006600"/>
              </a:buClr>
              <a:buSzPct val="100000"/>
              <a:buNone/>
            </a:pPr>
            <a:endParaRPr lang="tr-TR" sz="1400" dirty="0" smtClean="0">
              <a:latin typeface="Times New Roman" pitchFamily="18" charset="0"/>
              <a:cs typeface="Times New Roman" pitchFamily="18" charset="0"/>
            </a:endParaRPr>
          </a:p>
          <a:p>
            <a:pPr marL="457200" indent="-457200" algn="just">
              <a:buClr>
                <a:srgbClr val="006600"/>
              </a:buClr>
              <a:buSzPct val="100000"/>
              <a:buFont typeface="+mj-lt"/>
              <a:buAutoNum type="arabicPeriod"/>
            </a:pPr>
            <a:r>
              <a:rPr lang="tr-TR" sz="2000" i="1" dirty="0" smtClean="0">
                <a:solidFill>
                  <a:srgbClr val="006600"/>
                </a:solidFill>
                <a:effectLst>
                  <a:outerShdw blurRad="38100" dist="38100" dir="2700000" algn="tl">
                    <a:srgbClr val="000000">
                      <a:alpha val="43137"/>
                    </a:srgbClr>
                  </a:outerShdw>
                </a:effectLst>
                <a:latin typeface="Times New Roman" pitchFamily="18" charset="0"/>
                <a:cs typeface="Times New Roman" pitchFamily="18" charset="0"/>
              </a:rPr>
              <a:t>Sınıfların Karmaşıklık Düzeylerinin Belirlenmesi</a:t>
            </a:r>
          </a:p>
          <a:p>
            <a:pPr marL="627063" lvl="1" indent="-265113" algn="just">
              <a:buClr>
                <a:srgbClr val="006600"/>
              </a:buClr>
              <a:buSzPct val="100000"/>
              <a:buFont typeface="Arial" pitchFamily="34" charset="0"/>
              <a:buChar char="•"/>
            </a:pPr>
            <a:r>
              <a:rPr lang="tr-TR" sz="1700" dirty="0" smtClean="0">
                <a:latin typeface="Times New Roman" pitchFamily="18" charset="0"/>
                <a:cs typeface="Times New Roman" pitchFamily="18" charset="0"/>
              </a:rPr>
              <a:t>CP</a:t>
            </a:r>
            <a:r>
              <a:rPr lang="tr-TR" sz="1700" baseline="-25000" dirty="0" smtClean="0">
                <a:latin typeface="Times New Roman" pitchFamily="18" charset="0"/>
                <a:cs typeface="Times New Roman" pitchFamily="18" charset="0"/>
              </a:rPr>
              <a:t>1</a:t>
            </a:r>
            <a:r>
              <a:rPr lang="tr-TR" sz="1700" dirty="0" smtClean="0">
                <a:latin typeface="Times New Roman" pitchFamily="18" charset="0"/>
                <a:cs typeface="Times New Roman" pitchFamily="18" charset="0"/>
              </a:rPr>
              <a:t> içinde her bir sınıfın karmaşıklık düzeyi iki ölçüt ile belirlenmektedir: </a:t>
            </a:r>
          </a:p>
          <a:p>
            <a:pPr marL="901700" lvl="2" indent="-265113" algn="just">
              <a:buClr>
                <a:srgbClr val="006600"/>
              </a:buClr>
              <a:buSzPct val="100000"/>
              <a:buFont typeface="Arial" pitchFamily="34" charset="0"/>
              <a:buChar char="•"/>
            </a:pPr>
            <a:r>
              <a:rPr lang="tr-TR" sz="1400" dirty="0" smtClean="0">
                <a:latin typeface="Times New Roman" pitchFamily="18" charset="0"/>
                <a:cs typeface="Times New Roman" pitchFamily="18" charset="0"/>
              </a:rPr>
              <a:t>Dış Metotların Sayısı (</a:t>
            </a:r>
            <a:r>
              <a:rPr lang="en-US" sz="1400" dirty="0" smtClean="0">
                <a:latin typeface="Times New Roman" pitchFamily="18" charset="0"/>
                <a:cs typeface="Times New Roman" pitchFamily="18" charset="0"/>
              </a:rPr>
              <a:t>Number of External Methods – NEM</a:t>
            </a:r>
            <a:r>
              <a:rPr lang="tr-TR" sz="1400" dirty="0" smtClean="0">
                <a:latin typeface="Times New Roman" pitchFamily="18" charset="0"/>
                <a:cs typeface="Times New Roman" pitchFamily="18" charset="0"/>
              </a:rPr>
              <a:t>), </a:t>
            </a:r>
          </a:p>
          <a:p>
            <a:pPr marL="901700" lvl="2" indent="-265113" algn="just">
              <a:buClr>
                <a:srgbClr val="006600"/>
              </a:buClr>
              <a:buSzPct val="100000"/>
              <a:buFont typeface="Arial" pitchFamily="34" charset="0"/>
              <a:buChar char="•"/>
            </a:pPr>
            <a:r>
              <a:rPr lang="tr-TR" sz="1400" dirty="0" smtClean="0">
                <a:latin typeface="Times New Roman" pitchFamily="18" charset="0"/>
                <a:cs typeface="Times New Roman" pitchFamily="18" charset="0"/>
              </a:rPr>
              <a:t>Servis İsteklerinin Sayısı (</a:t>
            </a:r>
            <a:r>
              <a:rPr lang="en-US" sz="1400" dirty="0" smtClean="0">
                <a:latin typeface="Times New Roman" pitchFamily="18" charset="0"/>
                <a:cs typeface="Times New Roman" pitchFamily="18" charset="0"/>
              </a:rPr>
              <a:t>Number of Services Requested – NSR</a:t>
            </a:r>
            <a:r>
              <a:rPr lang="tr-TR" sz="1400" dirty="0" smtClean="0">
                <a:latin typeface="Times New Roman" pitchFamily="18" charset="0"/>
                <a:cs typeface="Times New Roman" pitchFamily="18" charset="0"/>
              </a:rPr>
              <a:t>)</a:t>
            </a:r>
            <a:endParaRPr lang="tr-TR" sz="1400" i="1" dirty="0" smtClean="0">
              <a:solidFill>
                <a:srgbClr val="006600"/>
              </a:solidFill>
              <a:effectLst>
                <a:outerShdw blurRad="38100" dist="38100" dir="2700000" algn="tl">
                  <a:srgbClr val="000000">
                    <a:alpha val="43137"/>
                  </a:srgbClr>
                </a:outerShdw>
              </a:effectLst>
              <a:latin typeface="Times New Roman" pitchFamily="18" charset="0"/>
              <a:cs typeface="Times New Roman" pitchFamily="18" charset="0"/>
            </a:endParaRPr>
          </a:p>
          <a:p>
            <a:pPr lvl="1" algn="just">
              <a:buClr>
                <a:srgbClr val="006600"/>
              </a:buClr>
              <a:buSzPct val="100000"/>
              <a:buFont typeface="Arial" charset="0"/>
              <a:buChar char="•"/>
            </a:pPr>
            <a:r>
              <a:rPr lang="tr-TR" sz="1700" dirty="0" smtClean="0">
                <a:latin typeface="Times New Roman" pitchFamily="18" charset="0"/>
                <a:cs typeface="Times New Roman" pitchFamily="18" charset="0"/>
              </a:rPr>
              <a:t>CP</a:t>
            </a:r>
            <a:r>
              <a:rPr lang="tr-TR" sz="1700" baseline="-25000" dirty="0" smtClean="0">
                <a:latin typeface="Times New Roman" pitchFamily="18" charset="0"/>
                <a:cs typeface="Times New Roman" pitchFamily="18" charset="0"/>
              </a:rPr>
              <a:t>2</a:t>
            </a:r>
            <a:r>
              <a:rPr lang="tr-TR" sz="1700" dirty="0" smtClean="0">
                <a:latin typeface="Times New Roman" pitchFamily="18" charset="0"/>
                <a:cs typeface="Times New Roman" pitchFamily="18" charset="0"/>
              </a:rPr>
              <a:t> içinde, her bir sınıfın karmaşıklık düzeyini değerlendirmek üzere Niteliklerin Sayısı (</a:t>
            </a:r>
            <a:r>
              <a:rPr lang="tr-TR" sz="1700" dirty="0" err="1" smtClean="0">
                <a:latin typeface="Times New Roman" pitchFamily="18" charset="0"/>
                <a:cs typeface="Times New Roman" pitchFamily="18" charset="0"/>
              </a:rPr>
              <a:t>Number</a:t>
            </a:r>
            <a:r>
              <a:rPr lang="tr-TR" sz="1700" dirty="0" smtClean="0">
                <a:latin typeface="Times New Roman" pitchFamily="18" charset="0"/>
                <a:cs typeface="Times New Roman" pitchFamily="18" charset="0"/>
              </a:rPr>
              <a:t> Of </a:t>
            </a:r>
            <a:r>
              <a:rPr lang="tr-TR" sz="1700" dirty="0" err="1" smtClean="0">
                <a:latin typeface="Times New Roman" pitchFamily="18" charset="0"/>
                <a:cs typeface="Times New Roman" pitchFamily="18" charset="0"/>
              </a:rPr>
              <a:t>Attributes</a:t>
            </a:r>
            <a:r>
              <a:rPr lang="tr-TR" sz="1700" dirty="0" smtClean="0">
                <a:latin typeface="Times New Roman" pitchFamily="18" charset="0"/>
                <a:cs typeface="Times New Roman" pitchFamily="18" charset="0"/>
              </a:rPr>
              <a:t> – NOA) dikkate alınmaktadır.</a:t>
            </a:r>
          </a:p>
          <a:p>
            <a:pPr algn="just">
              <a:buSzPct val="100000"/>
              <a:buFont typeface="Wingdings" pitchFamily="2" charset="2"/>
              <a:buNone/>
            </a:pPr>
            <a:endParaRPr lang="tr-TR" sz="800" dirty="0" smtClean="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normAutofit fontScale="85000" lnSpcReduction="20000"/>
          </a:bodyPr>
          <a:lstStyle/>
          <a:p>
            <a:pPr>
              <a:defRPr/>
            </a:pPr>
            <a:fld id="{3D26E68F-BBA5-4AEA-99F1-2BEAB31BDBC4}" type="slidenum">
              <a:rPr lang="tr-TR" smtClean="0"/>
              <a:pPr>
                <a:defRPr/>
              </a:pPr>
              <a:t>50</a:t>
            </a:fld>
            <a:endParaRPr lang="tr-TR"/>
          </a:p>
        </p:txBody>
      </p:sp>
      <p:sp>
        <p:nvSpPr>
          <p:cNvPr id="5" name="4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normAutofit fontScale="85000" lnSpcReduction="20000"/>
          </a:bodyPr>
          <a:lstStyle/>
          <a:p>
            <a:pPr>
              <a:defRPr/>
            </a:pPr>
            <a:fld id="{3D26E68F-BBA5-4AEA-99F1-2BEAB31BDBC4}" type="slidenum">
              <a:rPr lang="tr-TR" smtClean="0"/>
              <a:pPr>
                <a:defRPr/>
              </a:pPr>
              <a:t>51</a:t>
            </a:fld>
            <a:endParaRPr lang="tr-TR"/>
          </a:p>
        </p:txBody>
      </p:sp>
      <p:graphicFrame>
        <p:nvGraphicFramePr>
          <p:cNvPr id="6" name="5 Tablo"/>
          <p:cNvGraphicFramePr>
            <a:graphicFrameLocks noGrp="1"/>
          </p:cNvGraphicFramePr>
          <p:nvPr/>
        </p:nvGraphicFramePr>
        <p:xfrm>
          <a:off x="588471" y="1983326"/>
          <a:ext cx="3744416" cy="1483360"/>
        </p:xfrm>
        <a:graphic>
          <a:graphicData uri="http://schemas.openxmlformats.org/drawingml/2006/table">
            <a:tbl>
              <a:tblPr firstRow="1" bandRow="1">
                <a:tableStyleId>{5C22544A-7EE6-4342-B048-85BDC9FD1C3A}</a:tableStyleId>
              </a:tblPr>
              <a:tblGrid>
                <a:gridCol w="911077"/>
                <a:gridCol w="957358"/>
                <a:gridCol w="957358"/>
                <a:gridCol w="918623"/>
              </a:tblGrid>
              <a:tr h="370840">
                <a:tc>
                  <a:txBody>
                    <a:bodyPr/>
                    <a:lstStyle/>
                    <a:p>
                      <a:pPr algn="ct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dirty="0" smtClean="0">
                          <a:solidFill>
                            <a:schemeClr val="tx1"/>
                          </a:solidFill>
                          <a:latin typeface="Times New Roman" pitchFamily="18" charset="0"/>
                          <a:cs typeface="Times New Roman" pitchFamily="18" charset="0"/>
                        </a:rPr>
                        <a:t>0 – 4 NEM</a:t>
                      </a: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dirty="0" smtClean="0">
                          <a:solidFill>
                            <a:schemeClr val="tx1"/>
                          </a:solidFill>
                          <a:latin typeface="Times New Roman" pitchFamily="18" charset="0"/>
                          <a:cs typeface="Times New Roman" pitchFamily="18" charset="0"/>
                        </a:rPr>
                        <a:t>5 – 8 NEM</a:t>
                      </a: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dirty="0" smtClean="0">
                          <a:solidFill>
                            <a:schemeClr val="tx1"/>
                          </a:solidFill>
                          <a:latin typeface="Times New Roman" pitchFamily="18" charset="0"/>
                          <a:cs typeface="Times New Roman" pitchFamily="18" charset="0"/>
                        </a:rPr>
                        <a:t>≥ 9 NEM</a:t>
                      </a: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tr-TR" sz="1200" b="1" dirty="0" smtClean="0">
                          <a:solidFill>
                            <a:schemeClr val="tx1"/>
                          </a:solidFill>
                          <a:latin typeface="Times New Roman" pitchFamily="18" charset="0"/>
                          <a:cs typeface="Times New Roman" pitchFamily="18" charset="0"/>
                        </a:rPr>
                        <a:t>0 – 1 NSR</a:t>
                      </a:r>
                      <a:endParaRPr lang="tr-TR" sz="1200" b="1"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tr-TR" sz="1200" dirty="0" smtClean="0">
                          <a:solidFill>
                            <a:schemeClr val="tx1"/>
                          </a:solidFill>
                          <a:latin typeface="Times New Roman" pitchFamily="18" charset="0"/>
                          <a:cs typeface="Times New Roman" pitchFamily="18" charset="0"/>
                        </a:rPr>
                        <a:t>Düşük</a:t>
                      </a: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dirty="0" smtClean="0">
                          <a:solidFill>
                            <a:schemeClr val="tx1"/>
                          </a:solidFill>
                          <a:latin typeface="Times New Roman" pitchFamily="18" charset="0"/>
                          <a:cs typeface="Times New Roman" pitchFamily="18" charset="0"/>
                        </a:rPr>
                        <a:t>Düşük</a:t>
                      </a: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dirty="0" smtClean="0">
                          <a:solidFill>
                            <a:schemeClr val="tx1"/>
                          </a:solidFill>
                          <a:latin typeface="Times New Roman" pitchFamily="18" charset="0"/>
                          <a:cs typeface="Times New Roman" pitchFamily="18" charset="0"/>
                        </a:rPr>
                        <a:t>Orta</a:t>
                      </a: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tr-TR" sz="1200" b="1" dirty="0" smtClean="0">
                          <a:solidFill>
                            <a:schemeClr val="tx1"/>
                          </a:solidFill>
                          <a:latin typeface="Times New Roman" pitchFamily="18" charset="0"/>
                          <a:cs typeface="Times New Roman" pitchFamily="18" charset="0"/>
                        </a:rPr>
                        <a:t>2 – 3 NSR</a:t>
                      </a:r>
                      <a:endParaRPr lang="tr-TR" sz="1200" b="1"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tr-TR" sz="1200" dirty="0" smtClean="0">
                          <a:solidFill>
                            <a:schemeClr val="tx1"/>
                          </a:solidFill>
                          <a:latin typeface="Times New Roman" pitchFamily="18" charset="0"/>
                          <a:cs typeface="Times New Roman" pitchFamily="18" charset="0"/>
                        </a:rPr>
                        <a:t>Düşük </a:t>
                      </a: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dirty="0" smtClean="0">
                          <a:solidFill>
                            <a:schemeClr val="tx1"/>
                          </a:solidFill>
                          <a:latin typeface="Times New Roman" pitchFamily="18" charset="0"/>
                          <a:cs typeface="Times New Roman" pitchFamily="18" charset="0"/>
                        </a:rPr>
                        <a:t>Orta</a:t>
                      </a: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dirty="0" smtClean="0">
                          <a:solidFill>
                            <a:schemeClr val="tx1"/>
                          </a:solidFill>
                          <a:latin typeface="Times New Roman" pitchFamily="18" charset="0"/>
                          <a:cs typeface="Times New Roman" pitchFamily="18" charset="0"/>
                        </a:rPr>
                        <a:t>Yüksek</a:t>
                      </a: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tr-TR" sz="1200" b="1" dirty="0" smtClean="0">
                          <a:solidFill>
                            <a:schemeClr val="tx1"/>
                          </a:solidFill>
                          <a:latin typeface="Times New Roman" pitchFamily="18" charset="0"/>
                          <a:cs typeface="Times New Roman" pitchFamily="18" charset="0"/>
                        </a:rPr>
                        <a:t>  ≥  4 NSR</a:t>
                      </a:r>
                      <a:endParaRPr lang="tr-TR" sz="1200" b="1"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tr-TR" sz="1200" dirty="0" smtClean="0">
                          <a:solidFill>
                            <a:schemeClr val="tx1"/>
                          </a:solidFill>
                          <a:latin typeface="Times New Roman" pitchFamily="18" charset="0"/>
                          <a:cs typeface="Times New Roman" pitchFamily="18" charset="0"/>
                        </a:rPr>
                        <a:t>Orta</a:t>
                      </a: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dirty="0" smtClean="0">
                          <a:solidFill>
                            <a:schemeClr val="tx1"/>
                          </a:solidFill>
                          <a:latin typeface="Times New Roman" pitchFamily="18" charset="0"/>
                          <a:cs typeface="Times New Roman" pitchFamily="18" charset="0"/>
                        </a:rPr>
                        <a:t>Yüksek</a:t>
                      </a: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dirty="0" smtClean="0">
                          <a:solidFill>
                            <a:schemeClr val="tx1"/>
                          </a:solidFill>
                          <a:latin typeface="Times New Roman" pitchFamily="18" charset="0"/>
                          <a:cs typeface="Times New Roman" pitchFamily="18" charset="0"/>
                        </a:rPr>
                        <a:t>Yüksek</a:t>
                      </a: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6 Dikdörtgen"/>
          <p:cNvSpPr/>
          <p:nvPr/>
        </p:nvSpPr>
        <p:spPr>
          <a:xfrm>
            <a:off x="588471" y="1605111"/>
            <a:ext cx="3839513" cy="276999"/>
          </a:xfrm>
          <a:prstGeom prst="rect">
            <a:avLst/>
          </a:prstGeom>
        </p:spPr>
        <p:txBody>
          <a:bodyPr wrap="none">
            <a:spAutoFit/>
          </a:bodyPr>
          <a:lstStyle/>
          <a:p>
            <a:r>
              <a:rPr lang="tr-TR" sz="1200" b="1" i="1" dirty="0" smtClean="0">
                <a:solidFill>
                  <a:srgbClr val="006600"/>
                </a:solidFill>
                <a:latin typeface="Times New Roman" pitchFamily="18" charset="0"/>
                <a:cs typeface="Times New Roman" pitchFamily="18" charset="0"/>
              </a:rPr>
              <a:t>CP</a:t>
            </a:r>
            <a:r>
              <a:rPr lang="tr-TR" sz="1200" b="1" i="1" baseline="-25000" dirty="0" smtClean="0">
                <a:solidFill>
                  <a:srgbClr val="006600"/>
                </a:solidFill>
                <a:latin typeface="Times New Roman" pitchFamily="18" charset="0"/>
                <a:cs typeface="Times New Roman" pitchFamily="18" charset="0"/>
              </a:rPr>
              <a:t>1</a:t>
            </a:r>
            <a:r>
              <a:rPr lang="tr-TR" sz="1200" b="1" i="1" dirty="0" smtClean="0">
                <a:solidFill>
                  <a:srgbClr val="006600"/>
                </a:solidFill>
                <a:latin typeface="Times New Roman" pitchFamily="18" charset="0"/>
                <a:cs typeface="Times New Roman" pitchFamily="18" charset="0"/>
              </a:rPr>
              <a:t> için Bir Sınıfın Karmaşıklık Düzeyini Değerlendirme</a:t>
            </a:r>
            <a:endParaRPr lang="tr-TR" sz="1200" b="1" i="1" dirty="0">
              <a:solidFill>
                <a:srgbClr val="006600"/>
              </a:solidFill>
            </a:endParaRPr>
          </a:p>
        </p:txBody>
      </p:sp>
      <p:sp>
        <p:nvSpPr>
          <p:cNvPr id="8" name="7 Dikdörtgen"/>
          <p:cNvSpPr/>
          <p:nvPr/>
        </p:nvSpPr>
        <p:spPr>
          <a:xfrm>
            <a:off x="4764935" y="1605511"/>
            <a:ext cx="3839513" cy="276999"/>
          </a:xfrm>
          <a:prstGeom prst="rect">
            <a:avLst/>
          </a:prstGeom>
        </p:spPr>
        <p:txBody>
          <a:bodyPr wrap="none">
            <a:spAutoFit/>
          </a:bodyPr>
          <a:lstStyle/>
          <a:p>
            <a:r>
              <a:rPr lang="tr-TR" sz="1200" b="1" i="1" dirty="0" smtClean="0">
                <a:solidFill>
                  <a:srgbClr val="006600"/>
                </a:solidFill>
                <a:latin typeface="Times New Roman" pitchFamily="18" charset="0"/>
                <a:cs typeface="Times New Roman" pitchFamily="18" charset="0"/>
              </a:rPr>
              <a:t>CP</a:t>
            </a:r>
            <a:r>
              <a:rPr lang="tr-TR" sz="1200" b="1" i="1" baseline="-25000" dirty="0" smtClean="0">
                <a:solidFill>
                  <a:srgbClr val="006600"/>
                </a:solidFill>
                <a:latin typeface="Times New Roman" pitchFamily="18" charset="0"/>
                <a:cs typeface="Times New Roman" pitchFamily="18" charset="0"/>
              </a:rPr>
              <a:t>2</a:t>
            </a:r>
            <a:r>
              <a:rPr lang="tr-TR" sz="1200" b="1" i="1" dirty="0" smtClean="0">
                <a:solidFill>
                  <a:srgbClr val="006600"/>
                </a:solidFill>
                <a:latin typeface="Times New Roman" pitchFamily="18" charset="0"/>
                <a:cs typeface="Times New Roman" pitchFamily="18" charset="0"/>
              </a:rPr>
              <a:t> için Bir Sınıfın Karmaşıklık Düzeyini Değerlendirme</a:t>
            </a:r>
            <a:endParaRPr lang="tr-TR" sz="1200" b="1" i="1" dirty="0">
              <a:solidFill>
                <a:srgbClr val="006600"/>
              </a:solidFill>
            </a:endParaRPr>
          </a:p>
        </p:txBody>
      </p:sp>
      <p:graphicFrame>
        <p:nvGraphicFramePr>
          <p:cNvPr id="9" name="8 Tablo"/>
          <p:cNvGraphicFramePr>
            <a:graphicFrameLocks noGrp="1"/>
          </p:cNvGraphicFramePr>
          <p:nvPr/>
        </p:nvGraphicFramePr>
        <p:xfrm>
          <a:off x="4788024" y="1986417"/>
          <a:ext cx="3744416" cy="1483360"/>
        </p:xfrm>
        <a:graphic>
          <a:graphicData uri="http://schemas.openxmlformats.org/drawingml/2006/table">
            <a:tbl>
              <a:tblPr firstRow="1" bandRow="1">
                <a:tableStyleId>{5C22544A-7EE6-4342-B048-85BDC9FD1C3A}</a:tableStyleId>
              </a:tblPr>
              <a:tblGrid>
                <a:gridCol w="911077"/>
                <a:gridCol w="957358"/>
                <a:gridCol w="957358"/>
                <a:gridCol w="918623"/>
              </a:tblGrid>
              <a:tr h="370840">
                <a:tc>
                  <a:txBody>
                    <a:bodyPr/>
                    <a:lstStyle/>
                    <a:p>
                      <a:pPr algn="ctr"/>
                      <a:r>
                        <a:rPr lang="tr-TR" sz="1200" dirty="0" smtClean="0">
                          <a:solidFill>
                            <a:schemeClr val="tx1"/>
                          </a:solidFill>
                          <a:latin typeface="Times New Roman" pitchFamily="18" charset="0"/>
                          <a:cs typeface="Times New Roman" pitchFamily="18" charset="0"/>
                        </a:rPr>
                        <a:t>0 – 2 NSR</a:t>
                      </a: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dirty="0" smtClean="0">
                          <a:solidFill>
                            <a:schemeClr val="tx1"/>
                          </a:solidFill>
                          <a:latin typeface="Times New Roman" pitchFamily="18" charset="0"/>
                          <a:cs typeface="Times New Roman" pitchFamily="18" charset="0"/>
                        </a:rPr>
                        <a:t>0 – 5 NOA</a:t>
                      </a: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dirty="0" smtClean="0">
                          <a:solidFill>
                            <a:schemeClr val="tx1"/>
                          </a:solidFill>
                          <a:latin typeface="Times New Roman" pitchFamily="18" charset="0"/>
                          <a:cs typeface="Times New Roman" pitchFamily="18" charset="0"/>
                        </a:rPr>
                        <a:t>6 – 9 NOA</a:t>
                      </a: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dirty="0" smtClean="0">
                          <a:solidFill>
                            <a:schemeClr val="tx1"/>
                          </a:solidFill>
                          <a:latin typeface="Times New Roman" pitchFamily="18" charset="0"/>
                          <a:cs typeface="Times New Roman" pitchFamily="18" charset="0"/>
                        </a:rPr>
                        <a:t>≥ 10 NOA</a:t>
                      </a: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tr-TR" sz="1200" b="1" dirty="0" smtClean="0">
                          <a:solidFill>
                            <a:schemeClr val="tx1"/>
                          </a:solidFill>
                          <a:latin typeface="Times New Roman" pitchFamily="18" charset="0"/>
                          <a:cs typeface="Times New Roman" pitchFamily="18" charset="0"/>
                        </a:rPr>
                        <a:t>0 – 4 NEM</a:t>
                      </a:r>
                      <a:endParaRPr lang="tr-TR" sz="1200" b="1"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tr-TR" sz="1200" dirty="0" smtClean="0">
                          <a:solidFill>
                            <a:schemeClr val="tx1"/>
                          </a:solidFill>
                          <a:latin typeface="Times New Roman" pitchFamily="18" charset="0"/>
                          <a:cs typeface="Times New Roman" pitchFamily="18" charset="0"/>
                        </a:rPr>
                        <a:t>Düşük</a:t>
                      </a: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dirty="0" smtClean="0">
                          <a:solidFill>
                            <a:schemeClr val="tx1"/>
                          </a:solidFill>
                          <a:latin typeface="Times New Roman" pitchFamily="18" charset="0"/>
                          <a:cs typeface="Times New Roman" pitchFamily="18" charset="0"/>
                        </a:rPr>
                        <a:t>Düşük</a:t>
                      </a: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dirty="0" smtClean="0">
                          <a:solidFill>
                            <a:schemeClr val="tx1"/>
                          </a:solidFill>
                          <a:latin typeface="Times New Roman" pitchFamily="18" charset="0"/>
                          <a:cs typeface="Times New Roman" pitchFamily="18" charset="0"/>
                        </a:rPr>
                        <a:t>Orta</a:t>
                      </a: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tr-TR" sz="1200" b="1" dirty="0" smtClean="0">
                          <a:solidFill>
                            <a:schemeClr val="tx1"/>
                          </a:solidFill>
                          <a:latin typeface="Times New Roman" pitchFamily="18" charset="0"/>
                          <a:cs typeface="Times New Roman" pitchFamily="18" charset="0"/>
                        </a:rPr>
                        <a:t>5 – 8 NEM</a:t>
                      </a:r>
                      <a:endParaRPr lang="tr-TR" sz="1200" b="1"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tr-TR" sz="1200" dirty="0" smtClean="0">
                          <a:solidFill>
                            <a:schemeClr val="tx1"/>
                          </a:solidFill>
                          <a:latin typeface="Times New Roman" pitchFamily="18" charset="0"/>
                          <a:cs typeface="Times New Roman" pitchFamily="18" charset="0"/>
                        </a:rPr>
                        <a:t>Düşük </a:t>
                      </a: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dirty="0" smtClean="0">
                          <a:solidFill>
                            <a:schemeClr val="tx1"/>
                          </a:solidFill>
                          <a:latin typeface="Times New Roman" pitchFamily="18" charset="0"/>
                          <a:cs typeface="Times New Roman" pitchFamily="18" charset="0"/>
                        </a:rPr>
                        <a:t>Orta</a:t>
                      </a: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dirty="0" smtClean="0">
                          <a:solidFill>
                            <a:schemeClr val="tx1"/>
                          </a:solidFill>
                          <a:latin typeface="Times New Roman" pitchFamily="18" charset="0"/>
                          <a:cs typeface="Times New Roman" pitchFamily="18" charset="0"/>
                        </a:rPr>
                        <a:t>Yüksek</a:t>
                      </a: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tr-TR" sz="1200" b="1" dirty="0" smtClean="0">
                          <a:solidFill>
                            <a:schemeClr val="tx1"/>
                          </a:solidFill>
                          <a:latin typeface="Times New Roman" pitchFamily="18" charset="0"/>
                          <a:cs typeface="Times New Roman" pitchFamily="18" charset="0"/>
                        </a:rPr>
                        <a:t>  ≥  9 NEM</a:t>
                      </a:r>
                      <a:endParaRPr lang="tr-TR" sz="1200" b="1"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tr-TR" sz="1200" dirty="0" smtClean="0">
                          <a:solidFill>
                            <a:schemeClr val="tx1"/>
                          </a:solidFill>
                          <a:latin typeface="Times New Roman" pitchFamily="18" charset="0"/>
                          <a:cs typeface="Times New Roman" pitchFamily="18" charset="0"/>
                        </a:rPr>
                        <a:t>Orta</a:t>
                      </a: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dirty="0" smtClean="0">
                          <a:solidFill>
                            <a:schemeClr val="tx1"/>
                          </a:solidFill>
                          <a:latin typeface="Times New Roman" pitchFamily="18" charset="0"/>
                          <a:cs typeface="Times New Roman" pitchFamily="18" charset="0"/>
                        </a:rPr>
                        <a:t>Yüksek</a:t>
                      </a: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dirty="0" smtClean="0">
                          <a:solidFill>
                            <a:schemeClr val="tx1"/>
                          </a:solidFill>
                          <a:latin typeface="Times New Roman" pitchFamily="18" charset="0"/>
                          <a:cs typeface="Times New Roman" pitchFamily="18" charset="0"/>
                        </a:rPr>
                        <a:t>Yüksek</a:t>
                      </a: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0" name="9 Tablo"/>
          <p:cNvGraphicFramePr>
            <a:graphicFrameLocks noGrp="1"/>
          </p:cNvGraphicFramePr>
          <p:nvPr/>
        </p:nvGraphicFramePr>
        <p:xfrm>
          <a:off x="4788024" y="3607611"/>
          <a:ext cx="3744416" cy="1483360"/>
        </p:xfrm>
        <a:graphic>
          <a:graphicData uri="http://schemas.openxmlformats.org/drawingml/2006/table">
            <a:tbl>
              <a:tblPr firstRow="1" bandRow="1">
                <a:tableStyleId>{5C22544A-7EE6-4342-B048-85BDC9FD1C3A}</a:tableStyleId>
              </a:tblPr>
              <a:tblGrid>
                <a:gridCol w="911077"/>
                <a:gridCol w="957358"/>
                <a:gridCol w="957358"/>
                <a:gridCol w="918623"/>
              </a:tblGrid>
              <a:tr h="370840">
                <a:tc>
                  <a:txBody>
                    <a:bodyPr/>
                    <a:lstStyle/>
                    <a:p>
                      <a:pPr algn="ctr"/>
                      <a:r>
                        <a:rPr lang="tr-TR" sz="1200" dirty="0" smtClean="0">
                          <a:solidFill>
                            <a:schemeClr val="tx1"/>
                          </a:solidFill>
                          <a:latin typeface="Times New Roman" pitchFamily="18" charset="0"/>
                          <a:cs typeface="Times New Roman" pitchFamily="18" charset="0"/>
                        </a:rPr>
                        <a:t>3 – 4 NSR</a:t>
                      </a: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dirty="0" smtClean="0">
                          <a:solidFill>
                            <a:schemeClr val="tx1"/>
                          </a:solidFill>
                          <a:latin typeface="Times New Roman" pitchFamily="18" charset="0"/>
                          <a:cs typeface="Times New Roman" pitchFamily="18" charset="0"/>
                        </a:rPr>
                        <a:t>0 – 4 NOA</a:t>
                      </a: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dirty="0" smtClean="0">
                          <a:solidFill>
                            <a:schemeClr val="tx1"/>
                          </a:solidFill>
                          <a:latin typeface="Times New Roman" pitchFamily="18" charset="0"/>
                          <a:cs typeface="Times New Roman" pitchFamily="18" charset="0"/>
                        </a:rPr>
                        <a:t>5 – 8 NOA</a:t>
                      </a: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dirty="0" smtClean="0">
                          <a:solidFill>
                            <a:schemeClr val="tx1"/>
                          </a:solidFill>
                          <a:latin typeface="Times New Roman" pitchFamily="18" charset="0"/>
                          <a:cs typeface="Times New Roman" pitchFamily="18" charset="0"/>
                        </a:rPr>
                        <a:t>≥ 9 NOA</a:t>
                      </a: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tr-TR" sz="1200" b="1" dirty="0" smtClean="0">
                          <a:solidFill>
                            <a:schemeClr val="tx1"/>
                          </a:solidFill>
                          <a:latin typeface="Times New Roman" pitchFamily="18" charset="0"/>
                          <a:cs typeface="Times New Roman" pitchFamily="18" charset="0"/>
                        </a:rPr>
                        <a:t>0 – 3 NEM</a:t>
                      </a:r>
                      <a:endParaRPr lang="tr-TR" sz="1200" b="1"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tr-TR" sz="1200" dirty="0" smtClean="0">
                          <a:solidFill>
                            <a:schemeClr val="tx1"/>
                          </a:solidFill>
                          <a:latin typeface="Times New Roman" pitchFamily="18" charset="0"/>
                          <a:cs typeface="Times New Roman" pitchFamily="18" charset="0"/>
                        </a:rPr>
                        <a:t>Düşük</a:t>
                      </a: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dirty="0" smtClean="0">
                          <a:solidFill>
                            <a:schemeClr val="tx1"/>
                          </a:solidFill>
                          <a:latin typeface="Times New Roman" pitchFamily="18" charset="0"/>
                          <a:cs typeface="Times New Roman" pitchFamily="18" charset="0"/>
                        </a:rPr>
                        <a:t>Düşük</a:t>
                      </a: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dirty="0" smtClean="0">
                          <a:solidFill>
                            <a:schemeClr val="tx1"/>
                          </a:solidFill>
                          <a:latin typeface="Times New Roman" pitchFamily="18" charset="0"/>
                          <a:cs typeface="Times New Roman" pitchFamily="18" charset="0"/>
                        </a:rPr>
                        <a:t>Orta</a:t>
                      </a: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tr-TR" sz="1200" b="1" dirty="0" smtClean="0">
                          <a:solidFill>
                            <a:schemeClr val="tx1"/>
                          </a:solidFill>
                          <a:latin typeface="Times New Roman" pitchFamily="18" charset="0"/>
                          <a:cs typeface="Times New Roman" pitchFamily="18" charset="0"/>
                        </a:rPr>
                        <a:t>4 – 7 NEM</a:t>
                      </a:r>
                      <a:endParaRPr lang="tr-TR" sz="1200" b="1"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tr-TR" sz="1200" dirty="0" smtClean="0">
                          <a:solidFill>
                            <a:schemeClr val="tx1"/>
                          </a:solidFill>
                          <a:latin typeface="Times New Roman" pitchFamily="18" charset="0"/>
                          <a:cs typeface="Times New Roman" pitchFamily="18" charset="0"/>
                        </a:rPr>
                        <a:t>Düşük </a:t>
                      </a: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dirty="0" smtClean="0">
                          <a:solidFill>
                            <a:schemeClr val="tx1"/>
                          </a:solidFill>
                          <a:latin typeface="Times New Roman" pitchFamily="18" charset="0"/>
                          <a:cs typeface="Times New Roman" pitchFamily="18" charset="0"/>
                        </a:rPr>
                        <a:t>Orta</a:t>
                      </a: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dirty="0" smtClean="0">
                          <a:solidFill>
                            <a:schemeClr val="tx1"/>
                          </a:solidFill>
                          <a:latin typeface="Times New Roman" pitchFamily="18" charset="0"/>
                          <a:cs typeface="Times New Roman" pitchFamily="18" charset="0"/>
                        </a:rPr>
                        <a:t>Yüksek</a:t>
                      </a: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tr-TR" sz="1200" b="1" dirty="0" smtClean="0">
                          <a:solidFill>
                            <a:schemeClr val="tx1"/>
                          </a:solidFill>
                          <a:latin typeface="Times New Roman" pitchFamily="18" charset="0"/>
                          <a:cs typeface="Times New Roman" pitchFamily="18" charset="0"/>
                        </a:rPr>
                        <a:t>  ≥  8 NEM</a:t>
                      </a:r>
                      <a:endParaRPr lang="tr-TR" sz="1200" b="1"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tr-TR" sz="1200" dirty="0" smtClean="0">
                          <a:solidFill>
                            <a:schemeClr val="tx1"/>
                          </a:solidFill>
                          <a:latin typeface="Times New Roman" pitchFamily="18" charset="0"/>
                          <a:cs typeface="Times New Roman" pitchFamily="18" charset="0"/>
                        </a:rPr>
                        <a:t>Orta</a:t>
                      </a: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dirty="0" smtClean="0">
                          <a:solidFill>
                            <a:schemeClr val="tx1"/>
                          </a:solidFill>
                          <a:latin typeface="Times New Roman" pitchFamily="18" charset="0"/>
                          <a:cs typeface="Times New Roman" pitchFamily="18" charset="0"/>
                        </a:rPr>
                        <a:t>Yüksek</a:t>
                      </a: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dirty="0" smtClean="0">
                          <a:solidFill>
                            <a:schemeClr val="tx1"/>
                          </a:solidFill>
                          <a:latin typeface="Times New Roman" pitchFamily="18" charset="0"/>
                          <a:cs typeface="Times New Roman" pitchFamily="18" charset="0"/>
                        </a:rPr>
                        <a:t>Yüksek</a:t>
                      </a: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1" name="10 Tablo"/>
          <p:cNvGraphicFramePr>
            <a:graphicFrameLocks noGrp="1"/>
          </p:cNvGraphicFramePr>
          <p:nvPr/>
        </p:nvGraphicFramePr>
        <p:xfrm>
          <a:off x="4788024" y="5229200"/>
          <a:ext cx="3744416" cy="1483360"/>
        </p:xfrm>
        <a:graphic>
          <a:graphicData uri="http://schemas.openxmlformats.org/drawingml/2006/table">
            <a:tbl>
              <a:tblPr firstRow="1" bandRow="1">
                <a:tableStyleId>{5C22544A-7EE6-4342-B048-85BDC9FD1C3A}</a:tableStyleId>
              </a:tblPr>
              <a:tblGrid>
                <a:gridCol w="911077"/>
                <a:gridCol w="957358"/>
                <a:gridCol w="957358"/>
                <a:gridCol w="918623"/>
              </a:tblGrid>
              <a:tr h="370840">
                <a:tc>
                  <a:txBody>
                    <a:bodyPr/>
                    <a:lstStyle/>
                    <a:p>
                      <a:pPr algn="ctr"/>
                      <a:r>
                        <a:rPr lang="tr-TR" sz="1200" b="1" dirty="0" smtClean="0">
                          <a:solidFill>
                            <a:schemeClr val="tx1"/>
                          </a:solidFill>
                          <a:latin typeface="Times New Roman" pitchFamily="18" charset="0"/>
                          <a:cs typeface="Times New Roman" pitchFamily="18" charset="0"/>
                        </a:rPr>
                        <a:t> ≥ 5 </a:t>
                      </a:r>
                      <a:r>
                        <a:rPr lang="tr-TR" sz="1200" dirty="0" smtClean="0">
                          <a:solidFill>
                            <a:schemeClr val="tx1"/>
                          </a:solidFill>
                          <a:latin typeface="Times New Roman" pitchFamily="18" charset="0"/>
                          <a:cs typeface="Times New Roman" pitchFamily="18" charset="0"/>
                        </a:rPr>
                        <a:t>NSR</a:t>
                      </a: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dirty="0" smtClean="0">
                          <a:solidFill>
                            <a:schemeClr val="tx1"/>
                          </a:solidFill>
                          <a:latin typeface="Times New Roman" pitchFamily="18" charset="0"/>
                          <a:cs typeface="Times New Roman" pitchFamily="18" charset="0"/>
                        </a:rPr>
                        <a:t>0 – 3 NOA</a:t>
                      </a: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dirty="0" smtClean="0">
                          <a:solidFill>
                            <a:schemeClr val="tx1"/>
                          </a:solidFill>
                          <a:latin typeface="Times New Roman" pitchFamily="18" charset="0"/>
                          <a:cs typeface="Times New Roman" pitchFamily="18" charset="0"/>
                        </a:rPr>
                        <a:t>4 – 7 NOA</a:t>
                      </a: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dirty="0" smtClean="0">
                          <a:solidFill>
                            <a:schemeClr val="tx1"/>
                          </a:solidFill>
                          <a:latin typeface="Times New Roman" pitchFamily="18" charset="0"/>
                          <a:cs typeface="Times New Roman" pitchFamily="18" charset="0"/>
                        </a:rPr>
                        <a:t>≥ 8 NOA</a:t>
                      </a: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tr-TR" sz="1200" b="1" dirty="0" smtClean="0">
                          <a:solidFill>
                            <a:schemeClr val="tx1"/>
                          </a:solidFill>
                          <a:latin typeface="Times New Roman" pitchFamily="18" charset="0"/>
                          <a:cs typeface="Times New Roman" pitchFamily="18" charset="0"/>
                        </a:rPr>
                        <a:t>0 – 2 NEM</a:t>
                      </a:r>
                      <a:endParaRPr lang="tr-TR" sz="1200" b="1"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tr-TR" sz="1200" dirty="0" smtClean="0">
                          <a:solidFill>
                            <a:schemeClr val="tx1"/>
                          </a:solidFill>
                          <a:latin typeface="Times New Roman" pitchFamily="18" charset="0"/>
                          <a:cs typeface="Times New Roman" pitchFamily="18" charset="0"/>
                        </a:rPr>
                        <a:t>Düşük</a:t>
                      </a: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dirty="0" smtClean="0">
                          <a:solidFill>
                            <a:schemeClr val="tx1"/>
                          </a:solidFill>
                          <a:latin typeface="Times New Roman" pitchFamily="18" charset="0"/>
                          <a:cs typeface="Times New Roman" pitchFamily="18" charset="0"/>
                        </a:rPr>
                        <a:t>Düşük</a:t>
                      </a: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dirty="0" smtClean="0">
                          <a:solidFill>
                            <a:schemeClr val="tx1"/>
                          </a:solidFill>
                          <a:latin typeface="Times New Roman" pitchFamily="18" charset="0"/>
                          <a:cs typeface="Times New Roman" pitchFamily="18" charset="0"/>
                        </a:rPr>
                        <a:t>Orta</a:t>
                      </a: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tr-TR" sz="1200" b="1" dirty="0" smtClean="0">
                          <a:solidFill>
                            <a:schemeClr val="tx1"/>
                          </a:solidFill>
                          <a:latin typeface="Times New Roman" pitchFamily="18" charset="0"/>
                          <a:cs typeface="Times New Roman" pitchFamily="18" charset="0"/>
                        </a:rPr>
                        <a:t>3 – 6 NEM</a:t>
                      </a:r>
                      <a:endParaRPr lang="tr-TR" sz="1200" b="1"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tr-TR" sz="1200" dirty="0" smtClean="0">
                          <a:solidFill>
                            <a:schemeClr val="tx1"/>
                          </a:solidFill>
                          <a:latin typeface="Times New Roman" pitchFamily="18" charset="0"/>
                          <a:cs typeface="Times New Roman" pitchFamily="18" charset="0"/>
                        </a:rPr>
                        <a:t>Düşük </a:t>
                      </a: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dirty="0" smtClean="0">
                          <a:solidFill>
                            <a:schemeClr val="tx1"/>
                          </a:solidFill>
                          <a:latin typeface="Times New Roman" pitchFamily="18" charset="0"/>
                          <a:cs typeface="Times New Roman" pitchFamily="18" charset="0"/>
                        </a:rPr>
                        <a:t>Orta</a:t>
                      </a: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dirty="0" smtClean="0">
                          <a:solidFill>
                            <a:schemeClr val="tx1"/>
                          </a:solidFill>
                          <a:latin typeface="Times New Roman" pitchFamily="18" charset="0"/>
                          <a:cs typeface="Times New Roman" pitchFamily="18" charset="0"/>
                        </a:rPr>
                        <a:t>Yüksek</a:t>
                      </a: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tr-TR" sz="1200" b="1" dirty="0" smtClean="0">
                          <a:solidFill>
                            <a:schemeClr val="tx1"/>
                          </a:solidFill>
                          <a:latin typeface="Times New Roman" pitchFamily="18" charset="0"/>
                          <a:cs typeface="Times New Roman" pitchFamily="18" charset="0"/>
                        </a:rPr>
                        <a:t>  ≥  7 NEM</a:t>
                      </a:r>
                      <a:endParaRPr lang="tr-TR" sz="1200" b="1"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tr-TR" sz="1200" dirty="0" smtClean="0">
                          <a:solidFill>
                            <a:schemeClr val="tx1"/>
                          </a:solidFill>
                          <a:latin typeface="Times New Roman" pitchFamily="18" charset="0"/>
                          <a:cs typeface="Times New Roman" pitchFamily="18" charset="0"/>
                        </a:rPr>
                        <a:t>Orta</a:t>
                      </a: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dirty="0" smtClean="0">
                          <a:solidFill>
                            <a:schemeClr val="tx1"/>
                          </a:solidFill>
                          <a:latin typeface="Times New Roman" pitchFamily="18" charset="0"/>
                          <a:cs typeface="Times New Roman" pitchFamily="18" charset="0"/>
                        </a:rPr>
                        <a:t>Yüksek</a:t>
                      </a: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dirty="0" smtClean="0">
                          <a:solidFill>
                            <a:schemeClr val="tx1"/>
                          </a:solidFill>
                          <a:latin typeface="Times New Roman" pitchFamily="18" charset="0"/>
                          <a:cs typeface="Times New Roman" pitchFamily="18" charset="0"/>
                        </a:rPr>
                        <a:t>Yüksek</a:t>
                      </a:r>
                      <a:endParaRPr lang="tr-TR" sz="120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 name="11 Metin kutusu"/>
          <p:cNvSpPr txBox="1"/>
          <p:nvPr/>
        </p:nvSpPr>
        <p:spPr>
          <a:xfrm>
            <a:off x="8532440" y="2575537"/>
            <a:ext cx="432048" cy="338554"/>
          </a:xfrm>
          <a:prstGeom prst="rect">
            <a:avLst/>
          </a:prstGeom>
          <a:noFill/>
        </p:spPr>
        <p:txBody>
          <a:bodyPr wrap="square" rtlCol="0">
            <a:spAutoFit/>
          </a:bodyPr>
          <a:lstStyle/>
          <a:p>
            <a:r>
              <a:rPr lang="tr-TR" sz="1600" b="1" dirty="0" smtClean="0">
                <a:latin typeface="Times New Roman" pitchFamily="18" charset="0"/>
                <a:cs typeface="Times New Roman" pitchFamily="18" charset="0"/>
              </a:rPr>
              <a:t>(a)</a:t>
            </a:r>
            <a:endParaRPr lang="tr-TR" sz="1600" b="1" dirty="0">
              <a:latin typeface="Times New Roman" pitchFamily="18" charset="0"/>
              <a:cs typeface="Times New Roman" pitchFamily="18" charset="0"/>
            </a:endParaRPr>
          </a:p>
        </p:txBody>
      </p:sp>
      <p:sp>
        <p:nvSpPr>
          <p:cNvPr id="13" name="12 Metin kutusu"/>
          <p:cNvSpPr txBox="1"/>
          <p:nvPr/>
        </p:nvSpPr>
        <p:spPr>
          <a:xfrm>
            <a:off x="8532440" y="4191612"/>
            <a:ext cx="504056" cy="338554"/>
          </a:xfrm>
          <a:prstGeom prst="rect">
            <a:avLst/>
          </a:prstGeom>
          <a:noFill/>
        </p:spPr>
        <p:txBody>
          <a:bodyPr wrap="square" rtlCol="0">
            <a:spAutoFit/>
          </a:bodyPr>
          <a:lstStyle/>
          <a:p>
            <a:r>
              <a:rPr lang="tr-TR" sz="1600" b="1" dirty="0" smtClean="0">
                <a:latin typeface="Times New Roman" pitchFamily="18" charset="0"/>
                <a:cs typeface="Times New Roman" pitchFamily="18" charset="0"/>
              </a:rPr>
              <a:t>(b)</a:t>
            </a:r>
            <a:endParaRPr lang="tr-TR" sz="1600" b="1" dirty="0">
              <a:latin typeface="Times New Roman" pitchFamily="18" charset="0"/>
              <a:cs typeface="Times New Roman" pitchFamily="18" charset="0"/>
            </a:endParaRPr>
          </a:p>
        </p:txBody>
      </p:sp>
      <p:sp>
        <p:nvSpPr>
          <p:cNvPr id="14" name="13 Metin kutusu"/>
          <p:cNvSpPr txBox="1"/>
          <p:nvPr/>
        </p:nvSpPr>
        <p:spPr>
          <a:xfrm>
            <a:off x="8532440" y="5805264"/>
            <a:ext cx="432048" cy="338554"/>
          </a:xfrm>
          <a:prstGeom prst="rect">
            <a:avLst/>
          </a:prstGeom>
          <a:noFill/>
        </p:spPr>
        <p:txBody>
          <a:bodyPr wrap="square" rtlCol="0">
            <a:spAutoFit/>
          </a:bodyPr>
          <a:lstStyle/>
          <a:p>
            <a:r>
              <a:rPr lang="tr-TR" sz="1600" b="1" dirty="0" smtClean="0">
                <a:latin typeface="Times New Roman" pitchFamily="18" charset="0"/>
                <a:cs typeface="Times New Roman" pitchFamily="18" charset="0"/>
              </a:rPr>
              <a:t>(c)</a:t>
            </a:r>
            <a:endParaRPr lang="tr-TR" sz="1600" b="1" dirty="0">
              <a:latin typeface="Times New Roman" pitchFamily="18" charset="0"/>
              <a:cs typeface="Times New Roman" pitchFamily="18" charset="0"/>
            </a:endParaRPr>
          </a:p>
        </p:txBody>
      </p:sp>
      <p:sp>
        <p:nvSpPr>
          <p:cNvPr id="16" name="1 Başlık"/>
          <p:cNvSpPr>
            <a:spLocks noGrp="1"/>
          </p:cNvSpPr>
          <p:nvPr>
            <p:ph type="title"/>
          </p:nvPr>
        </p:nvSpPr>
        <p:spPr>
          <a:xfrm>
            <a:off x="612775" y="228600"/>
            <a:ext cx="8153400" cy="990600"/>
          </a:xfrm>
        </p:spPr>
        <p:txBody>
          <a:bodyPr>
            <a:noAutofit/>
          </a:bodyPr>
          <a:lstStyle/>
          <a:p>
            <a:pPr>
              <a:defRPr/>
            </a:pPr>
            <a:r>
              <a:rPr lang="tr-TR" sz="36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Sınıf Puanı </a:t>
            </a:r>
            <a:r>
              <a:rPr lang="tr-TR" sz="28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a:t>
            </a:r>
            <a:r>
              <a:rPr lang="tr-TR" sz="2800" i="1" dirty="0" err="1"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Class</a:t>
            </a:r>
            <a:r>
              <a:rPr lang="tr-TR" sz="28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 </a:t>
            </a:r>
            <a:r>
              <a:rPr lang="tr-TR" sz="2800" i="1" dirty="0" err="1"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Points</a:t>
            </a:r>
            <a:r>
              <a:rPr lang="tr-TR" sz="28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 - CP)</a:t>
            </a:r>
            <a:r>
              <a:rPr lang="tr-TR" sz="24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                        </a:t>
            </a:r>
            <a:r>
              <a:rPr lang="tr-TR" sz="20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(devam…)</a:t>
            </a:r>
            <a:endParaRPr lang="tr-TR" sz="3600" i="1" dirty="0">
              <a:solidFill>
                <a:srgbClr val="380CF4"/>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5" name="14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2 İçerik Yer Tutucusu"/>
          <p:cNvSpPr>
            <a:spLocks noGrp="1"/>
          </p:cNvSpPr>
          <p:nvPr>
            <p:ph sz="quarter" idx="1"/>
          </p:nvPr>
        </p:nvSpPr>
        <p:spPr>
          <a:xfrm>
            <a:off x="612775" y="1571612"/>
            <a:ext cx="7959725" cy="993292"/>
          </a:xfrm>
        </p:spPr>
        <p:txBody>
          <a:bodyPr/>
          <a:lstStyle/>
          <a:p>
            <a:pPr marL="457200" indent="-457200" algn="just">
              <a:buClr>
                <a:srgbClr val="006600"/>
              </a:buClr>
              <a:buSzPct val="100000"/>
              <a:buFont typeface="+mj-lt"/>
              <a:buAutoNum type="arabicPeriod" startAt="3"/>
            </a:pPr>
            <a:r>
              <a:rPr lang="tr-TR" sz="2000" i="1" dirty="0" smtClean="0">
                <a:solidFill>
                  <a:srgbClr val="006600"/>
                </a:solidFill>
                <a:effectLst>
                  <a:outerShdw blurRad="38100" dist="38100" dir="2700000" algn="tl">
                    <a:srgbClr val="000000">
                      <a:alpha val="43137"/>
                    </a:srgbClr>
                  </a:outerShdw>
                </a:effectLst>
                <a:latin typeface="Times New Roman" pitchFamily="18" charset="0"/>
                <a:cs typeface="Times New Roman" pitchFamily="18" charset="0"/>
              </a:rPr>
              <a:t>Toplam Düzeltilmemiş Sınıf Puanın (</a:t>
            </a:r>
            <a:r>
              <a:rPr lang="en-US" sz="2000" i="1" dirty="0" smtClean="0">
                <a:solidFill>
                  <a:srgbClr val="006600"/>
                </a:solidFill>
                <a:effectLst>
                  <a:outerShdw blurRad="38100" dist="38100" dir="2700000" algn="tl">
                    <a:srgbClr val="000000">
                      <a:alpha val="43137"/>
                    </a:srgbClr>
                  </a:outerShdw>
                </a:effectLst>
                <a:latin typeface="Times New Roman" pitchFamily="18" charset="0"/>
                <a:cs typeface="Times New Roman" pitchFamily="18" charset="0"/>
              </a:rPr>
              <a:t>Total Unadjusted Class Point – TUCP</a:t>
            </a:r>
            <a:r>
              <a:rPr lang="tr-TR" sz="2000" i="1" dirty="0" smtClean="0">
                <a:solidFill>
                  <a:srgbClr val="006600"/>
                </a:solidFill>
                <a:effectLst>
                  <a:outerShdw blurRad="38100" dist="38100" dir="2700000" algn="tl">
                    <a:srgbClr val="000000">
                      <a:alpha val="43137"/>
                    </a:srgbClr>
                  </a:outerShdw>
                </a:effectLst>
                <a:latin typeface="Times New Roman" pitchFamily="18" charset="0"/>
                <a:cs typeface="Times New Roman" pitchFamily="18" charset="0"/>
              </a:rPr>
              <a:t>) Hesaplanması</a:t>
            </a:r>
          </a:p>
        </p:txBody>
      </p:sp>
      <p:sp>
        <p:nvSpPr>
          <p:cNvPr id="4" name="3 Slayt Numarası Yer Tutucusu"/>
          <p:cNvSpPr>
            <a:spLocks noGrp="1"/>
          </p:cNvSpPr>
          <p:nvPr>
            <p:ph type="sldNum" sz="quarter" idx="12"/>
          </p:nvPr>
        </p:nvSpPr>
        <p:spPr/>
        <p:txBody>
          <a:bodyPr>
            <a:normAutofit fontScale="85000" lnSpcReduction="20000"/>
          </a:bodyPr>
          <a:lstStyle/>
          <a:p>
            <a:pPr>
              <a:defRPr/>
            </a:pPr>
            <a:fld id="{3D26E68F-BBA5-4AEA-99F1-2BEAB31BDBC4}" type="slidenum">
              <a:rPr lang="tr-TR" smtClean="0"/>
              <a:pPr>
                <a:defRPr/>
              </a:pPr>
              <a:t>52</a:t>
            </a:fld>
            <a:endParaRPr lang="tr-TR"/>
          </a:p>
        </p:txBody>
      </p:sp>
      <p:graphicFrame>
        <p:nvGraphicFramePr>
          <p:cNvPr id="5" name="4 Tablo"/>
          <p:cNvGraphicFramePr>
            <a:graphicFrameLocks noGrp="1"/>
          </p:cNvGraphicFramePr>
          <p:nvPr/>
        </p:nvGraphicFramePr>
        <p:xfrm>
          <a:off x="467544" y="2486881"/>
          <a:ext cx="8208910" cy="2595880"/>
        </p:xfrm>
        <a:graphic>
          <a:graphicData uri="http://schemas.openxmlformats.org/drawingml/2006/table">
            <a:tbl>
              <a:tblPr firstRow="1" bandRow="1">
                <a:tableStyleId>{5C22544A-7EE6-4342-B048-85BDC9FD1C3A}</a:tableStyleId>
              </a:tblPr>
              <a:tblGrid>
                <a:gridCol w="1531112"/>
                <a:gridCol w="1484500"/>
                <a:gridCol w="1346966"/>
                <a:gridCol w="1346966"/>
                <a:gridCol w="1346966"/>
                <a:gridCol w="1152400"/>
              </a:tblGrid>
              <a:tr h="370840">
                <a:tc>
                  <a:txBody>
                    <a:bodyPr/>
                    <a:lstStyle/>
                    <a:p>
                      <a:pPr algn="ctr"/>
                      <a:r>
                        <a:rPr lang="tr-TR" sz="1200" b="1" dirty="0" smtClean="0">
                          <a:solidFill>
                            <a:schemeClr val="tx1"/>
                          </a:solidFill>
                          <a:latin typeface="Times New Roman" pitchFamily="18" charset="0"/>
                          <a:cs typeface="Times New Roman" pitchFamily="18" charset="0"/>
                        </a:rPr>
                        <a:t>Sistem Bileşen Türü</a:t>
                      </a:r>
                      <a:endParaRPr lang="tr-TR" sz="1200" b="1"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b="1" dirty="0" smtClean="0">
                          <a:solidFill>
                            <a:schemeClr val="tx1"/>
                          </a:solidFill>
                          <a:latin typeface="Times New Roman" pitchFamily="18" charset="0"/>
                          <a:cs typeface="Times New Roman" pitchFamily="18" charset="0"/>
                        </a:rPr>
                        <a:t>Açıklama</a:t>
                      </a:r>
                      <a:endParaRPr lang="tr-TR" sz="1200" b="1"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tr-TR" sz="1200" b="1" dirty="0" smtClean="0">
                          <a:solidFill>
                            <a:schemeClr val="tx1"/>
                          </a:solidFill>
                          <a:latin typeface="Times New Roman" pitchFamily="18" charset="0"/>
                          <a:cs typeface="Times New Roman" pitchFamily="18" charset="0"/>
                        </a:rPr>
                        <a:t>Karmaşıklık</a:t>
                      </a:r>
                      <a:endParaRPr lang="tr-TR" sz="1200" b="1"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tr-TR" sz="1200" b="1" dirty="0">
                        <a:solidFill>
                          <a:schemeClr val="tx1"/>
                        </a:solidFill>
                        <a:latin typeface="Times New Roman" pitchFamily="18" charset="0"/>
                        <a:cs typeface="Times New Roman" pitchFamily="18" charset="0"/>
                      </a:endParaRPr>
                    </a:p>
                  </a:txBody>
                  <a:tcPr anchor="ctr"/>
                </a:tc>
                <a:tc hMerge="1">
                  <a:txBody>
                    <a:bodyPr/>
                    <a:lstStyle/>
                    <a:p>
                      <a:pPr algn="ctr"/>
                      <a:endParaRPr lang="tr-TR" sz="1200" b="1" dirty="0">
                        <a:solidFill>
                          <a:schemeClr val="tx1"/>
                        </a:solidFill>
                        <a:latin typeface="Times New Roman" pitchFamily="18" charset="0"/>
                        <a:cs typeface="Times New Roman" pitchFamily="18" charset="0"/>
                      </a:endParaRPr>
                    </a:p>
                  </a:txBody>
                  <a:tcPr anchor="ctr"/>
                </a:tc>
                <a:tc hMerge="1">
                  <a:txBody>
                    <a:bodyPr/>
                    <a:lstStyle/>
                    <a:p>
                      <a:pPr algn="ctr"/>
                      <a:endParaRPr lang="tr-TR" sz="1200" b="1" dirty="0">
                        <a:solidFill>
                          <a:schemeClr val="tx1"/>
                        </a:solidFill>
                        <a:latin typeface="Times New Roman" pitchFamily="18" charset="0"/>
                        <a:cs typeface="Times New Roman" pitchFamily="18" charset="0"/>
                      </a:endParaRPr>
                    </a:p>
                  </a:txBody>
                  <a:tcPr anchor="ctr"/>
                </a:tc>
              </a:tr>
              <a:tr h="370840">
                <a:tc>
                  <a:txBody>
                    <a:bodyPr/>
                    <a:lstStyle/>
                    <a:p>
                      <a:pPr algn="ctr"/>
                      <a:endParaRPr lang="tr-TR" sz="1200" b="1"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tr-TR" sz="1200" b="1"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b="1" dirty="0" smtClean="0">
                          <a:solidFill>
                            <a:schemeClr val="tx1"/>
                          </a:solidFill>
                          <a:latin typeface="Times New Roman" pitchFamily="18" charset="0"/>
                          <a:cs typeface="Times New Roman" pitchFamily="18" charset="0"/>
                        </a:rPr>
                        <a:t>Düşük</a:t>
                      </a:r>
                      <a:endParaRPr lang="tr-TR" sz="1200" b="1"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b="1" dirty="0" smtClean="0">
                          <a:solidFill>
                            <a:schemeClr val="tx1"/>
                          </a:solidFill>
                          <a:latin typeface="Times New Roman" pitchFamily="18" charset="0"/>
                          <a:cs typeface="Times New Roman" pitchFamily="18" charset="0"/>
                        </a:rPr>
                        <a:t>Orta</a:t>
                      </a:r>
                      <a:endParaRPr lang="tr-TR" sz="1200" b="1"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b="1" dirty="0" smtClean="0">
                          <a:solidFill>
                            <a:schemeClr val="tx1"/>
                          </a:solidFill>
                          <a:latin typeface="Times New Roman" pitchFamily="18" charset="0"/>
                          <a:cs typeface="Times New Roman" pitchFamily="18" charset="0"/>
                        </a:rPr>
                        <a:t>Yüksek</a:t>
                      </a:r>
                      <a:endParaRPr lang="tr-TR" sz="1200" b="1"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b="1" dirty="0" smtClean="0">
                          <a:solidFill>
                            <a:schemeClr val="tx1"/>
                          </a:solidFill>
                          <a:latin typeface="Times New Roman" pitchFamily="18" charset="0"/>
                          <a:cs typeface="Times New Roman" pitchFamily="18" charset="0"/>
                        </a:rPr>
                        <a:t>Toplam</a:t>
                      </a:r>
                      <a:endParaRPr lang="tr-TR" sz="1200" b="1"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tr-TR" sz="1200" b="0" dirty="0" smtClean="0">
                          <a:solidFill>
                            <a:schemeClr val="tx1"/>
                          </a:solidFill>
                          <a:latin typeface="Times New Roman" pitchFamily="18" charset="0"/>
                          <a:cs typeface="Times New Roman" pitchFamily="18" charset="0"/>
                        </a:rPr>
                        <a:t>PDT</a:t>
                      </a:r>
                      <a:endParaRPr lang="tr-TR" sz="1200" b="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b="0" dirty="0" smtClean="0">
                          <a:solidFill>
                            <a:schemeClr val="tx1"/>
                          </a:solidFill>
                          <a:latin typeface="Times New Roman" pitchFamily="18" charset="0"/>
                          <a:cs typeface="Times New Roman" pitchFamily="18" charset="0"/>
                        </a:rPr>
                        <a:t>Problem</a:t>
                      </a:r>
                      <a:r>
                        <a:rPr lang="tr-TR" sz="1200" b="0" baseline="0" dirty="0" smtClean="0">
                          <a:solidFill>
                            <a:schemeClr val="tx1"/>
                          </a:solidFill>
                          <a:latin typeface="Times New Roman" pitchFamily="18" charset="0"/>
                          <a:cs typeface="Times New Roman" pitchFamily="18" charset="0"/>
                        </a:rPr>
                        <a:t> Alan Türü</a:t>
                      </a:r>
                      <a:endParaRPr lang="tr-TR" sz="1200" b="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b="0" dirty="0" smtClean="0">
                          <a:solidFill>
                            <a:schemeClr val="tx1"/>
                          </a:solidFill>
                          <a:latin typeface="Times New Roman" pitchFamily="18" charset="0"/>
                          <a:cs typeface="Times New Roman" pitchFamily="18" charset="0"/>
                        </a:rPr>
                        <a:t>… x 3 = …</a:t>
                      </a:r>
                      <a:endParaRPr lang="tr-TR" sz="1200" b="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b="0" dirty="0" smtClean="0">
                          <a:solidFill>
                            <a:schemeClr val="tx1"/>
                          </a:solidFill>
                          <a:latin typeface="Times New Roman" pitchFamily="18" charset="0"/>
                          <a:cs typeface="Times New Roman" pitchFamily="18" charset="0"/>
                        </a:rPr>
                        <a:t>… x 6 = …</a:t>
                      </a:r>
                      <a:endParaRPr lang="tr-TR" sz="1200" b="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b="0" dirty="0" smtClean="0">
                          <a:solidFill>
                            <a:schemeClr val="tx1"/>
                          </a:solidFill>
                          <a:latin typeface="Times New Roman" pitchFamily="18" charset="0"/>
                          <a:cs typeface="Times New Roman" pitchFamily="18" charset="0"/>
                        </a:rPr>
                        <a:t>… x 10 = …</a:t>
                      </a:r>
                      <a:endParaRPr lang="tr-TR" sz="1200" b="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b="0" dirty="0" smtClean="0">
                          <a:solidFill>
                            <a:schemeClr val="tx1"/>
                          </a:solidFill>
                          <a:latin typeface="Times New Roman" pitchFamily="18" charset="0"/>
                          <a:cs typeface="Times New Roman" pitchFamily="18" charset="0"/>
                        </a:rPr>
                        <a:t>…</a:t>
                      </a:r>
                      <a:endParaRPr lang="tr-TR" sz="1200" b="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tr-TR" sz="1200" b="0" dirty="0" smtClean="0">
                          <a:solidFill>
                            <a:schemeClr val="tx1"/>
                          </a:solidFill>
                          <a:latin typeface="Times New Roman" pitchFamily="18" charset="0"/>
                          <a:cs typeface="Times New Roman" pitchFamily="18" charset="0"/>
                        </a:rPr>
                        <a:t>HIT</a:t>
                      </a:r>
                      <a:endParaRPr lang="tr-TR" sz="1200" b="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tr-TR" sz="1200" b="0" kern="1200" dirty="0" smtClean="0">
                          <a:solidFill>
                            <a:schemeClr val="tx1"/>
                          </a:solidFill>
                          <a:latin typeface="Times New Roman" pitchFamily="18" charset="0"/>
                          <a:ea typeface="+mn-ea"/>
                          <a:cs typeface="Times New Roman" pitchFamily="18" charset="0"/>
                        </a:rPr>
                        <a:t>İnsan Etkileşim Türü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200" b="0" dirty="0" smtClean="0">
                          <a:solidFill>
                            <a:schemeClr val="tx1"/>
                          </a:solidFill>
                          <a:latin typeface="Times New Roman" pitchFamily="18" charset="0"/>
                          <a:cs typeface="Times New Roman" pitchFamily="18" charset="0"/>
                        </a:rPr>
                        <a:t>… x 4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b="0" dirty="0" smtClean="0">
                          <a:solidFill>
                            <a:schemeClr val="tx1"/>
                          </a:solidFill>
                          <a:latin typeface="Times New Roman" pitchFamily="18" charset="0"/>
                          <a:cs typeface="Times New Roman" pitchFamily="18" charset="0"/>
                        </a:rPr>
                        <a:t>… x 7 = …</a:t>
                      </a:r>
                      <a:endParaRPr lang="tr-TR" sz="1200" b="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b="0" dirty="0" smtClean="0">
                          <a:solidFill>
                            <a:schemeClr val="tx1"/>
                          </a:solidFill>
                          <a:latin typeface="Times New Roman" pitchFamily="18" charset="0"/>
                          <a:cs typeface="Times New Roman" pitchFamily="18" charset="0"/>
                        </a:rPr>
                        <a:t>… x 12 = …</a:t>
                      </a:r>
                      <a:endParaRPr lang="tr-TR" sz="1200" b="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b="0" dirty="0" smtClean="0">
                          <a:solidFill>
                            <a:schemeClr val="tx1"/>
                          </a:solidFill>
                          <a:latin typeface="Times New Roman" pitchFamily="18" charset="0"/>
                          <a:cs typeface="Times New Roman" pitchFamily="18" charset="0"/>
                        </a:rPr>
                        <a:t>…</a:t>
                      </a:r>
                      <a:endParaRPr lang="tr-TR" sz="1200" b="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tr-TR" sz="1200" b="0" dirty="0" smtClean="0">
                          <a:solidFill>
                            <a:schemeClr val="tx1"/>
                          </a:solidFill>
                          <a:latin typeface="Times New Roman" pitchFamily="18" charset="0"/>
                          <a:cs typeface="Times New Roman" pitchFamily="18" charset="0"/>
                        </a:rPr>
                        <a:t>DMT</a:t>
                      </a:r>
                      <a:endParaRPr lang="tr-TR" sz="1200" b="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tr-TR" sz="1200" b="0" kern="1200" dirty="0" smtClean="0">
                          <a:solidFill>
                            <a:schemeClr val="tx1"/>
                          </a:solidFill>
                          <a:latin typeface="Times New Roman" pitchFamily="18" charset="0"/>
                          <a:ea typeface="+mn-ea"/>
                          <a:cs typeface="Times New Roman" pitchFamily="18" charset="0"/>
                        </a:rPr>
                        <a:t>Veri Yönetim Türü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200" b="0" dirty="0" smtClean="0">
                          <a:solidFill>
                            <a:schemeClr val="tx1"/>
                          </a:solidFill>
                          <a:latin typeface="Times New Roman" pitchFamily="18" charset="0"/>
                          <a:cs typeface="Times New Roman" pitchFamily="18" charset="0"/>
                        </a:rPr>
                        <a:t>… x 5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b="0" dirty="0" smtClean="0">
                          <a:solidFill>
                            <a:schemeClr val="tx1"/>
                          </a:solidFill>
                          <a:latin typeface="Times New Roman" pitchFamily="18" charset="0"/>
                          <a:cs typeface="Times New Roman" pitchFamily="18" charset="0"/>
                        </a:rPr>
                        <a:t>… x 8 = …</a:t>
                      </a:r>
                      <a:endParaRPr lang="tr-TR" sz="1200" b="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b="0" dirty="0" smtClean="0">
                          <a:solidFill>
                            <a:schemeClr val="tx1"/>
                          </a:solidFill>
                          <a:latin typeface="Times New Roman" pitchFamily="18" charset="0"/>
                          <a:cs typeface="Times New Roman" pitchFamily="18" charset="0"/>
                        </a:rPr>
                        <a:t>… x 13 = …</a:t>
                      </a:r>
                      <a:endParaRPr lang="tr-TR" sz="1200" b="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b="0" dirty="0" smtClean="0">
                          <a:solidFill>
                            <a:schemeClr val="tx1"/>
                          </a:solidFill>
                          <a:latin typeface="Times New Roman" pitchFamily="18" charset="0"/>
                          <a:cs typeface="Times New Roman" pitchFamily="18" charset="0"/>
                        </a:rPr>
                        <a:t>…</a:t>
                      </a:r>
                      <a:endParaRPr lang="tr-TR" sz="1200" b="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tr-TR" sz="1200" b="0" dirty="0" smtClean="0">
                          <a:solidFill>
                            <a:schemeClr val="tx1"/>
                          </a:solidFill>
                          <a:latin typeface="Times New Roman" pitchFamily="18" charset="0"/>
                          <a:cs typeface="Times New Roman" pitchFamily="18" charset="0"/>
                        </a:rPr>
                        <a:t>TMT</a:t>
                      </a:r>
                      <a:endParaRPr lang="tr-TR" sz="1200" b="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0" lang="tr-TR" sz="1200" b="0" kern="1200" dirty="0" smtClean="0">
                          <a:solidFill>
                            <a:schemeClr val="tx1"/>
                          </a:solidFill>
                          <a:latin typeface="Times New Roman" pitchFamily="18" charset="0"/>
                          <a:ea typeface="+mn-ea"/>
                          <a:cs typeface="Times New Roman" pitchFamily="18" charset="0"/>
                        </a:rPr>
                        <a:t>Görev Yönetim Türü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200" b="0" dirty="0" smtClean="0">
                          <a:solidFill>
                            <a:schemeClr val="tx1"/>
                          </a:solidFill>
                          <a:latin typeface="Times New Roman" pitchFamily="18" charset="0"/>
                          <a:cs typeface="Times New Roman" pitchFamily="18" charset="0"/>
                        </a:rPr>
                        <a:t>… x 4 =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b="0" dirty="0" smtClean="0">
                          <a:solidFill>
                            <a:schemeClr val="tx1"/>
                          </a:solidFill>
                          <a:latin typeface="Times New Roman" pitchFamily="18" charset="0"/>
                          <a:cs typeface="Times New Roman" pitchFamily="18" charset="0"/>
                        </a:rPr>
                        <a:t>… x 6 = …</a:t>
                      </a:r>
                      <a:endParaRPr lang="tr-TR" sz="1200" b="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b="0" dirty="0" smtClean="0">
                          <a:solidFill>
                            <a:schemeClr val="tx1"/>
                          </a:solidFill>
                          <a:latin typeface="Times New Roman" pitchFamily="18" charset="0"/>
                          <a:cs typeface="Times New Roman" pitchFamily="18" charset="0"/>
                        </a:rPr>
                        <a:t>… x 9 = …</a:t>
                      </a:r>
                      <a:endParaRPr lang="tr-TR" sz="1200" b="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b="0" dirty="0" smtClean="0">
                          <a:solidFill>
                            <a:schemeClr val="tx1"/>
                          </a:solidFill>
                          <a:latin typeface="Times New Roman" pitchFamily="18" charset="0"/>
                          <a:cs typeface="Times New Roman" pitchFamily="18" charset="0"/>
                        </a:rPr>
                        <a:t>…</a:t>
                      </a:r>
                      <a:endParaRPr lang="tr-TR" sz="1200" b="0"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gridSpan="5">
                  <a:txBody>
                    <a:bodyPr/>
                    <a:lstStyle/>
                    <a:p>
                      <a:pPr algn="r"/>
                      <a:r>
                        <a:rPr lang="tr-TR" sz="1200" b="1" dirty="0" smtClean="0">
                          <a:solidFill>
                            <a:schemeClr val="tx1"/>
                          </a:solidFill>
                          <a:latin typeface="Times New Roman" pitchFamily="18" charset="0"/>
                          <a:cs typeface="Times New Roman" pitchFamily="18" charset="0"/>
                        </a:rPr>
                        <a:t>Toplam Düzeltilmemiş Sınıf Puanı (TUCP):</a:t>
                      </a:r>
                      <a:endParaRPr lang="tr-TR" sz="1200" b="1"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0" lang="tr-TR" sz="1200" b="1" kern="1200" dirty="0" smtClean="0">
                        <a:solidFill>
                          <a:schemeClr val="tx1"/>
                        </a:solidFill>
                        <a:latin typeface="Times New Roman" pitchFamily="18" charset="0"/>
                        <a:ea typeface="+mn-ea"/>
                        <a:cs typeface="Times New Roman" pitchFamily="18" charset="0"/>
                      </a:endParaRPr>
                    </a:p>
                  </a:txBody>
                  <a:tcPr anchor="ct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tr-TR" sz="1200" b="1" dirty="0" smtClean="0">
                        <a:solidFill>
                          <a:schemeClr val="tx1"/>
                        </a:solidFill>
                        <a:latin typeface="Times New Roman" pitchFamily="18" charset="0"/>
                        <a:cs typeface="Times New Roman" pitchFamily="18" charset="0"/>
                      </a:endParaRPr>
                    </a:p>
                  </a:txBody>
                  <a:tcPr anchor="ctr"/>
                </a:tc>
                <a:tc hMerge="1">
                  <a:txBody>
                    <a:bodyPr/>
                    <a:lstStyle/>
                    <a:p>
                      <a:pPr algn="ctr"/>
                      <a:endParaRPr lang="tr-TR" sz="1200" b="1" dirty="0">
                        <a:solidFill>
                          <a:schemeClr val="tx1"/>
                        </a:solidFill>
                        <a:latin typeface="Times New Roman" pitchFamily="18" charset="0"/>
                        <a:cs typeface="Times New Roman" pitchFamily="18" charset="0"/>
                      </a:endParaRPr>
                    </a:p>
                  </a:txBody>
                  <a:tcPr anchor="ctr"/>
                </a:tc>
                <a:tc hMerge="1">
                  <a:txBody>
                    <a:bodyPr/>
                    <a:lstStyle/>
                    <a:p>
                      <a:pPr algn="ctr"/>
                      <a:endParaRPr lang="tr-TR" sz="1200" b="1" dirty="0">
                        <a:solidFill>
                          <a:schemeClr val="tx1"/>
                        </a:solidFill>
                        <a:latin typeface="Times New Roman" pitchFamily="18" charset="0"/>
                        <a:cs typeface="Times New Roman" pitchFamily="18" charset="0"/>
                      </a:endParaRPr>
                    </a:p>
                  </a:txBody>
                  <a:tcPr anchor="ctr"/>
                </a:tc>
                <a:tc>
                  <a:txBody>
                    <a:bodyPr/>
                    <a:lstStyle/>
                    <a:p>
                      <a:pPr algn="ctr"/>
                      <a:endParaRPr lang="tr-TR" sz="1200" b="1"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1026" name="Picture 2" descr="C:\Users\Fatih\Desktop\Resim002.jpg"/>
          <p:cNvPicPr>
            <a:picLocks noChangeAspect="1" noChangeArrowheads="1"/>
          </p:cNvPicPr>
          <p:nvPr/>
        </p:nvPicPr>
        <p:blipFill>
          <a:blip r:embed="rId3" cstate="print"/>
          <a:srcRect/>
          <a:stretch>
            <a:fillRect/>
          </a:stretch>
        </p:blipFill>
        <p:spPr bwMode="auto">
          <a:xfrm>
            <a:off x="465187" y="5157192"/>
            <a:ext cx="5114925" cy="1447800"/>
          </a:xfrm>
          <a:prstGeom prst="rect">
            <a:avLst/>
          </a:prstGeom>
          <a:noFill/>
        </p:spPr>
      </p:pic>
      <p:sp>
        <p:nvSpPr>
          <p:cNvPr id="8" name="1 Başlık"/>
          <p:cNvSpPr>
            <a:spLocks noGrp="1"/>
          </p:cNvSpPr>
          <p:nvPr>
            <p:ph type="title"/>
          </p:nvPr>
        </p:nvSpPr>
        <p:spPr>
          <a:xfrm>
            <a:off x="612775" y="228600"/>
            <a:ext cx="8153400" cy="990600"/>
          </a:xfrm>
        </p:spPr>
        <p:txBody>
          <a:bodyPr>
            <a:noAutofit/>
          </a:bodyPr>
          <a:lstStyle/>
          <a:p>
            <a:pPr>
              <a:defRPr/>
            </a:pPr>
            <a:r>
              <a:rPr lang="tr-TR" sz="36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Sınıf Puanı </a:t>
            </a:r>
            <a:r>
              <a:rPr lang="tr-TR" sz="28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a:t>
            </a:r>
            <a:r>
              <a:rPr lang="tr-TR" sz="2800" i="1" dirty="0" err="1"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Class</a:t>
            </a:r>
            <a:r>
              <a:rPr lang="tr-TR" sz="28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 </a:t>
            </a:r>
            <a:r>
              <a:rPr lang="tr-TR" sz="2800" i="1" dirty="0" err="1"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Points</a:t>
            </a:r>
            <a:r>
              <a:rPr lang="tr-TR" sz="28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 - CP)</a:t>
            </a:r>
            <a:r>
              <a:rPr lang="tr-TR" sz="24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                        </a:t>
            </a:r>
            <a:r>
              <a:rPr lang="tr-TR" sz="20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(devam…)</a:t>
            </a:r>
            <a:endParaRPr lang="tr-TR" sz="3600" i="1" dirty="0">
              <a:solidFill>
                <a:srgbClr val="380CF4"/>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6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2 İçerik Yer Tutucusu"/>
          <p:cNvSpPr>
            <a:spLocks noGrp="1"/>
          </p:cNvSpPr>
          <p:nvPr>
            <p:ph sz="quarter" idx="1"/>
          </p:nvPr>
        </p:nvSpPr>
        <p:spPr>
          <a:xfrm>
            <a:off x="612775" y="1571612"/>
            <a:ext cx="7959725" cy="777268"/>
          </a:xfrm>
        </p:spPr>
        <p:txBody>
          <a:bodyPr/>
          <a:lstStyle/>
          <a:p>
            <a:pPr marL="457200" indent="-457200" algn="just">
              <a:buClr>
                <a:srgbClr val="006600"/>
              </a:buClr>
              <a:buSzPct val="100000"/>
              <a:buFont typeface="+mj-lt"/>
              <a:buAutoNum type="arabicPeriod" startAt="4"/>
            </a:pPr>
            <a:r>
              <a:rPr lang="tr-TR" sz="2000" i="1" dirty="0" smtClean="0">
                <a:solidFill>
                  <a:srgbClr val="006600"/>
                </a:solidFill>
                <a:effectLst>
                  <a:outerShdw blurRad="38100" dist="38100" dir="2700000" algn="tl">
                    <a:srgbClr val="000000">
                      <a:alpha val="43137"/>
                    </a:srgbClr>
                  </a:outerShdw>
                </a:effectLst>
                <a:latin typeface="Times New Roman" pitchFamily="18" charset="0"/>
                <a:cs typeface="Times New Roman" pitchFamily="18" charset="0"/>
              </a:rPr>
              <a:t>Teknik Karmaşıklık Faktörünün (</a:t>
            </a:r>
            <a:r>
              <a:rPr lang="tr-TR" sz="2000" i="1" dirty="0" err="1" smtClean="0">
                <a:solidFill>
                  <a:srgbClr val="006600"/>
                </a:solidFill>
                <a:effectLst>
                  <a:outerShdw blurRad="38100" dist="38100" dir="2700000" algn="tl">
                    <a:srgbClr val="000000">
                      <a:alpha val="43137"/>
                    </a:srgbClr>
                  </a:outerShdw>
                </a:effectLst>
                <a:latin typeface="Times New Roman" pitchFamily="18" charset="0"/>
                <a:cs typeface="Times New Roman" pitchFamily="18" charset="0"/>
              </a:rPr>
              <a:t>Technical</a:t>
            </a:r>
            <a:r>
              <a:rPr lang="tr-TR" sz="2000" i="1" dirty="0" smtClean="0">
                <a:solidFill>
                  <a:srgbClr val="006600"/>
                </a:solidFill>
                <a:effectLst>
                  <a:outerShdw blurRad="38100" dist="38100" dir="2700000" algn="tl">
                    <a:srgbClr val="000000">
                      <a:alpha val="43137"/>
                    </a:srgbClr>
                  </a:outerShdw>
                </a:effectLst>
                <a:latin typeface="Times New Roman" pitchFamily="18" charset="0"/>
                <a:cs typeface="Times New Roman" pitchFamily="18" charset="0"/>
              </a:rPr>
              <a:t> </a:t>
            </a:r>
            <a:r>
              <a:rPr lang="tr-TR" sz="2000" i="1" dirty="0" err="1" smtClean="0">
                <a:solidFill>
                  <a:srgbClr val="006600"/>
                </a:solidFill>
                <a:effectLst>
                  <a:outerShdw blurRad="38100" dist="38100" dir="2700000" algn="tl">
                    <a:srgbClr val="000000">
                      <a:alpha val="43137"/>
                    </a:srgbClr>
                  </a:outerShdw>
                </a:effectLst>
                <a:latin typeface="Times New Roman" pitchFamily="18" charset="0"/>
                <a:cs typeface="Times New Roman" pitchFamily="18" charset="0"/>
              </a:rPr>
              <a:t>Complexity</a:t>
            </a:r>
            <a:r>
              <a:rPr lang="tr-TR" sz="2000" i="1" dirty="0" smtClean="0">
                <a:solidFill>
                  <a:srgbClr val="006600"/>
                </a:solidFill>
                <a:effectLst>
                  <a:outerShdw blurRad="38100" dist="38100" dir="2700000" algn="tl">
                    <a:srgbClr val="000000">
                      <a:alpha val="43137"/>
                    </a:srgbClr>
                  </a:outerShdw>
                </a:effectLst>
                <a:latin typeface="Times New Roman" pitchFamily="18" charset="0"/>
                <a:cs typeface="Times New Roman" pitchFamily="18" charset="0"/>
              </a:rPr>
              <a:t> </a:t>
            </a:r>
            <a:r>
              <a:rPr lang="tr-TR" sz="2000" i="1" dirty="0" err="1" smtClean="0">
                <a:solidFill>
                  <a:srgbClr val="006600"/>
                </a:solidFill>
                <a:effectLst>
                  <a:outerShdw blurRad="38100" dist="38100" dir="2700000" algn="tl">
                    <a:srgbClr val="000000">
                      <a:alpha val="43137"/>
                    </a:srgbClr>
                  </a:outerShdw>
                </a:effectLst>
                <a:latin typeface="Times New Roman" pitchFamily="18" charset="0"/>
                <a:cs typeface="Times New Roman" pitchFamily="18" charset="0"/>
              </a:rPr>
              <a:t>Factor</a:t>
            </a:r>
            <a:r>
              <a:rPr lang="tr-TR" sz="2000" i="1" dirty="0" smtClean="0">
                <a:solidFill>
                  <a:srgbClr val="006600"/>
                </a:solidFill>
                <a:effectLst>
                  <a:outerShdw blurRad="38100" dist="38100" dir="2700000" algn="tl">
                    <a:srgbClr val="000000">
                      <a:alpha val="43137"/>
                    </a:srgbClr>
                  </a:outerShdw>
                </a:effectLst>
                <a:latin typeface="Times New Roman" pitchFamily="18" charset="0"/>
                <a:cs typeface="Times New Roman" pitchFamily="18" charset="0"/>
              </a:rPr>
              <a:t> – TCF) Hesaplanması</a:t>
            </a:r>
          </a:p>
        </p:txBody>
      </p:sp>
      <p:sp>
        <p:nvSpPr>
          <p:cNvPr id="4" name="3 Slayt Numarası Yer Tutucusu"/>
          <p:cNvSpPr>
            <a:spLocks noGrp="1"/>
          </p:cNvSpPr>
          <p:nvPr>
            <p:ph type="sldNum" sz="quarter" idx="12"/>
          </p:nvPr>
        </p:nvSpPr>
        <p:spPr/>
        <p:txBody>
          <a:bodyPr>
            <a:normAutofit fontScale="85000" lnSpcReduction="20000"/>
          </a:bodyPr>
          <a:lstStyle/>
          <a:p>
            <a:pPr>
              <a:defRPr/>
            </a:pPr>
            <a:fld id="{3D26E68F-BBA5-4AEA-99F1-2BEAB31BDBC4}" type="slidenum">
              <a:rPr lang="tr-TR" smtClean="0"/>
              <a:pPr>
                <a:defRPr/>
              </a:pPr>
              <a:t>53</a:t>
            </a:fld>
            <a:endParaRPr lang="tr-TR"/>
          </a:p>
        </p:txBody>
      </p:sp>
      <p:graphicFrame>
        <p:nvGraphicFramePr>
          <p:cNvPr id="7" name="6 Tablo"/>
          <p:cNvGraphicFramePr>
            <a:graphicFrameLocks noGrp="1"/>
          </p:cNvGraphicFramePr>
          <p:nvPr/>
        </p:nvGraphicFramePr>
        <p:xfrm>
          <a:off x="280996" y="2492896"/>
          <a:ext cx="5966983" cy="4079240"/>
        </p:xfrm>
        <a:graphic>
          <a:graphicData uri="http://schemas.openxmlformats.org/drawingml/2006/table">
            <a:tbl>
              <a:tblPr firstRow="1" bandRow="1">
                <a:tableStyleId>{5C22544A-7EE6-4342-B048-85BDC9FD1C3A}</a:tableStyleId>
              </a:tblPr>
              <a:tblGrid>
                <a:gridCol w="389437"/>
                <a:gridCol w="2437059"/>
                <a:gridCol w="414837"/>
                <a:gridCol w="457700"/>
                <a:gridCol w="1853113"/>
                <a:gridCol w="414837"/>
              </a:tblGrid>
              <a:tr h="370840">
                <a:tc>
                  <a:txBody>
                    <a:bodyPr/>
                    <a:lstStyle/>
                    <a:p>
                      <a:pPr algn="ctr"/>
                      <a:endParaRPr lang="tr-TR" sz="1200" b="1" dirty="0">
                        <a:solidFill>
                          <a:schemeClr val="tx1"/>
                        </a:solidFill>
                        <a:latin typeface="Times New Roman" pitchFamily="18" charset="0"/>
                        <a:cs typeface="Times New Roman" pitchFamily="18" charset="0"/>
                      </a:endParaRP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tr-TR" sz="1200" b="1" dirty="0" smtClean="0">
                          <a:solidFill>
                            <a:schemeClr val="tx1"/>
                          </a:solidFill>
                          <a:latin typeface="Times New Roman" pitchFamily="18" charset="0"/>
                          <a:cs typeface="Times New Roman" pitchFamily="18" charset="0"/>
                        </a:rPr>
                        <a:t>Sistem Karakteristiği</a:t>
                      </a:r>
                      <a:endParaRPr lang="tr-TR" sz="1200" b="1" dirty="0">
                        <a:solidFill>
                          <a:schemeClr val="tx1"/>
                        </a:solidFill>
                        <a:latin typeface="Times New Roman" pitchFamily="18" charset="0"/>
                        <a:cs typeface="Times New Roman" pitchFamily="18" charset="0"/>
                      </a:endParaRP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b="1" dirty="0" smtClean="0">
                          <a:solidFill>
                            <a:schemeClr val="tx1"/>
                          </a:solidFill>
                          <a:latin typeface="Times New Roman" pitchFamily="18" charset="0"/>
                          <a:cs typeface="Times New Roman" pitchFamily="18" charset="0"/>
                        </a:rPr>
                        <a:t>ED</a:t>
                      </a:r>
                      <a:endParaRPr lang="tr-TR" sz="1200" b="1" dirty="0">
                        <a:solidFill>
                          <a:schemeClr val="tx1"/>
                        </a:solidFill>
                        <a:latin typeface="Times New Roman" pitchFamily="18" charset="0"/>
                        <a:cs typeface="Times New Roman" pitchFamily="18" charset="0"/>
                      </a:endParaRP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tr-TR" sz="1200" b="1" dirty="0">
                        <a:solidFill>
                          <a:schemeClr val="tx1"/>
                        </a:solidFill>
                        <a:latin typeface="Times New Roman" pitchFamily="18" charset="0"/>
                        <a:cs typeface="Times New Roman" pitchFamily="18" charset="0"/>
                      </a:endParaRP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b="1" dirty="0" smtClean="0">
                          <a:solidFill>
                            <a:schemeClr val="tx1"/>
                          </a:solidFill>
                          <a:latin typeface="Times New Roman" pitchFamily="18" charset="0"/>
                          <a:cs typeface="Times New Roman" pitchFamily="18" charset="0"/>
                        </a:rPr>
                        <a:t>Sistem Karakteristiği</a:t>
                      </a: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b="1" dirty="0" smtClean="0">
                          <a:solidFill>
                            <a:schemeClr val="tx1"/>
                          </a:solidFill>
                          <a:latin typeface="Times New Roman" pitchFamily="18" charset="0"/>
                          <a:cs typeface="Times New Roman" pitchFamily="18" charset="0"/>
                        </a:rPr>
                        <a:t>ED</a:t>
                      </a:r>
                      <a:endParaRPr lang="tr-TR" sz="1200" b="1" dirty="0">
                        <a:solidFill>
                          <a:schemeClr val="tx1"/>
                        </a:solidFill>
                        <a:latin typeface="Times New Roman" pitchFamily="18" charset="0"/>
                        <a:cs typeface="Times New Roman" pitchFamily="18" charset="0"/>
                      </a:endParaRP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tr-TR" sz="1200" b="0" dirty="0" smtClean="0">
                          <a:solidFill>
                            <a:schemeClr val="tx1"/>
                          </a:solidFill>
                          <a:latin typeface="Times New Roman" pitchFamily="18" charset="0"/>
                          <a:cs typeface="Times New Roman" pitchFamily="18" charset="0"/>
                        </a:rPr>
                        <a:t>C1</a:t>
                      </a:r>
                      <a:endParaRPr lang="tr-TR" sz="1200" b="0" dirty="0">
                        <a:solidFill>
                          <a:schemeClr val="tx1"/>
                        </a:solidFill>
                        <a:latin typeface="Times New Roman" pitchFamily="18" charset="0"/>
                        <a:cs typeface="Times New Roman" pitchFamily="18" charset="0"/>
                      </a:endParaRP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tr-TR" sz="1200" b="0" dirty="0" smtClean="0">
                          <a:solidFill>
                            <a:schemeClr val="tx1"/>
                          </a:solidFill>
                          <a:latin typeface="Times New Roman" pitchFamily="18" charset="0"/>
                          <a:cs typeface="Times New Roman" pitchFamily="18" charset="0"/>
                        </a:rPr>
                        <a:t>Veri İletişimi</a:t>
                      </a:r>
                      <a:endParaRPr lang="tr-TR" sz="1200" b="0" dirty="0">
                        <a:solidFill>
                          <a:schemeClr val="tx1"/>
                        </a:solidFill>
                        <a:latin typeface="Times New Roman" pitchFamily="18" charset="0"/>
                        <a:cs typeface="Times New Roman" pitchFamily="18" charset="0"/>
                      </a:endParaRP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b="0" dirty="0" smtClean="0">
                          <a:solidFill>
                            <a:schemeClr val="tx1"/>
                          </a:solidFill>
                          <a:latin typeface="Times New Roman" pitchFamily="18" charset="0"/>
                          <a:cs typeface="Times New Roman" pitchFamily="18" charset="0"/>
                        </a:rPr>
                        <a:t>…</a:t>
                      </a:r>
                      <a:endParaRPr lang="tr-TR" sz="1200" b="0" dirty="0">
                        <a:solidFill>
                          <a:schemeClr val="tx1"/>
                        </a:solidFill>
                        <a:latin typeface="Times New Roman" pitchFamily="18" charset="0"/>
                        <a:cs typeface="Times New Roman" pitchFamily="18" charset="0"/>
                      </a:endParaRP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b="0" dirty="0" smtClean="0">
                          <a:solidFill>
                            <a:schemeClr val="tx1"/>
                          </a:solidFill>
                          <a:latin typeface="Times New Roman" pitchFamily="18" charset="0"/>
                          <a:cs typeface="Times New Roman" pitchFamily="18" charset="0"/>
                        </a:rPr>
                        <a:t>C10</a:t>
                      </a:r>
                      <a:endParaRPr lang="tr-TR" sz="1200" b="0" dirty="0">
                        <a:solidFill>
                          <a:schemeClr val="tx1"/>
                        </a:solidFill>
                        <a:latin typeface="Times New Roman" pitchFamily="18" charset="0"/>
                        <a:cs typeface="Times New Roman" pitchFamily="18" charset="0"/>
                      </a:endParaRP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tr-TR" sz="1200" b="0" dirty="0" smtClean="0">
                          <a:solidFill>
                            <a:schemeClr val="tx1"/>
                          </a:solidFill>
                          <a:latin typeface="Times New Roman" pitchFamily="18" charset="0"/>
                          <a:cs typeface="Times New Roman" pitchFamily="18" charset="0"/>
                        </a:rPr>
                        <a:t>Yeniden Kullanılabilirlik</a:t>
                      </a:r>
                      <a:endParaRPr lang="tr-TR" sz="1200" b="0" dirty="0">
                        <a:solidFill>
                          <a:schemeClr val="tx1"/>
                        </a:solidFill>
                        <a:latin typeface="Times New Roman" pitchFamily="18" charset="0"/>
                        <a:cs typeface="Times New Roman" pitchFamily="18" charset="0"/>
                      </a:endParaRP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b="0" dirty="0" smtClean="0">
                          <a:solidFill>
                            <a:schemeClr val="tx1"/>
                          </a:solidFill>
                          <a:latin typeface="Times New Roman" pitchFamily="18" charset="0"/>
                          <a:cs typeface="Times New Roman" pitchFamily="18" charset="0"/>
                        </a:rPr>
                        <a:t>…</a:t>
                      </a:r>
                      <a:endParaRPr lang="tr-TR" sz="1200" b="0" dirty="0">
                        <a:solidFill>
                          <a:schemeClr val="tx1"/>
                        </a:solidFill>
                        <a:latin typeface="Times New Roman" pitchFamily="18" charset="0"/>
                        <a:cs typeface="Times New Roman" pitchFamily="18" charset="0"/>
                      </a:endParaRP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tr-TR" sz="1200" b="0" dirty="0" smtClean="0">
                          <a:solidFill>
                            <a:schemeClr val="tx1"/>
                          </a:solidFill>
                          <a:latin typeface="Times New Roman" pitchFamily="18" charset="0"/>
                          <a:cs typeface="Times New Roman" pitchFamily="18" charset="0"/>
                        </a:rPr>
                        <a:t>C2</a:t>
                      </a:r>
                      <a:endParaRPr lang="tr-TR" sz="1200" b="0" dirty="0">
                        <a:solidFill>
                          <a:schemeClr val="tx1"/>
                        </a:solidFill>
                        <a:latin typeface="Times New Roman" pitchFamily="18" charset="0"/>
                        <a:cs typeface="Times New Roman" pitchFamily="18" charset="0"/>
                      </a:endParaRP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tr-TR" sz="1200" b="0" dirty="0" smtClean="0">
                          <a:solidFill>
                            <a:schemeClr val="tx1"/>
                          </a:solidFill>
                          <a:latin typeface="Times New Roman" pitchFamily="18" charset="0"/>
                          <a:cs typeface="Times New Roman" pitchFamily="18" charset="0"/>
                        </a:rPr>
                        <a:t>Dağıtık Fonksiyonlar</a:t>
                      </a:r>
                      <a:endParaRPr lang="tr-TR" sz="1200" b="0" dirty="0">
                        <a:solidFill>
                          <a:schemeClr val="tx1"/>
                        </a:solidFill>
                        <a:latin typeface="Times New Roman" pitchFamily="18" charset="0"/>
                        <a:cs typeface="Times New Roman" pitchFamily="18" charset="0"/>
                      </a:endParaRP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b="0" dirty="0" smtClean="0">
                          <a:solidFill>
                            <a:schemeClr val="tx1"/>
                          </a:solidFill>
                          <a:latin typeface="Times New Roman" pitchFamily="18" charset="0"/>
                          <a:cs typeface="Times New Roman" pitchFamily="18" charset="0"/>
                        </a:rPr>
                        <a:t>…</a:t>
                      </a:r>
                      <a:endParaRPr lang="tr-TR" sz="1200" b="0" dirty="0">
                        <a:solidFill>
                          <a:schemeClr val="tx1"/>
                        </a:solidFill>
                        <a:latin typeface="Times New Roman" pitchFamily="18" charset="0"/>
                        <a:cs typeface="Times New Roman" pitchFamily="18" charset="0"/>
                      </a:endParaRP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b="0" dirty="0" smtClean="0">
                          <a:solidFill>
                            <a:schemeClr val="tx1"/>
                          </a:solidFill>
                          <a:latin typeface="Times New Roman" pitchFamily="18" charset="0"/>
                          <a:cs typeface="Times New Roman" pitchFamily="18" charset="0"/>
                        </a:rPr>
                        <a:t>C11</a:t>
                      </a:r>
                      <a:endParaRPr lang="tr-TR" sz="1200" b="0" dirty="0">
                        <a:solidFill>
                          <a:schemeClr val="tx1"/>
                        </a:solidFill>
                        <a:latin typeface="Times New Roman" pitchFamily="18" charset="0"/>
                        <a:cs typeface="Times New Roman" pitchFamily="18" charset="0"/>
                      </a:endParaRP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tr-TR" sz="1200" b="0" dirty="0" smtClean="0">
                          <a:solidFill>
                            <a:schemeClr val="tx1"/>
                          </a:solidFill>
                          <a:latin typeface="Times New Roman" pitchFamily="18" charset="0"/>
                          <a:cs typeface="Times New Roman" pitchFamily="18" charset="0"/>
                        </a:rPr>
                        <a:t>Kurulum Kolaylığı</a:t>
                      </a:r>
                      <a:endParaRPr lang="tr-TR" sz="1200" b="0" dirty="0">
                        <a:solidFill>
                          <a:schemeClr val="tx1"/>
                        </a:solidFill>
                        <a:latin typeface="Times New Roman" pitchFamily="18" charset="0"/>
                        <a:cs typeface="Times New Roman" pitchFamily="18" charset="0"/>
                      </a:endParaRP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b="0" dirty="0" smtClean="0">
                          <a:solidFill>
                            <a:schemeClr val="tx1"/>
                          </a:solidFill>
                          <a:latin typeface="Times New Roman" pitchFamily="18" charset="0"/>
                          <a:cs typeface="Times New Roman" pitchFamily="18" charset="0"/>
                        </a:rPr>
                        <a:t>…</a:t>
                      </a:r>
                      <a:endParaRPr lang="tr-TR" sz="1200" b="0" dirty="0">
                        <a:solidFill>
                          <a:schemeClr val="tx1"/>
                        </a:solidFill>
                        <a:latin typeface="Times New Roman" pitchFamily="18" charset="0"/>
                        <a:cs typeface="Times New Roman" pitchFamily="18" charset="0"/>
                      </a:endParaRP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tr-TR" sz="1200" b="0" dirty="0" smtClean="0">
                          <a:solidFill>
                            <a:schemeClr val="tx1"/>
                          </a:solidFill>
                          <a:latin typeface="Times New Roman" pitchFamily="18" charset="0"/>
                          <a:cs typeface="Times New Roman" pitchFamily="18" charset="0"/>
                        </a:rPr>
                        <a:t>C3</a:t>
                      </a:r>
                      <a:endParaRPr lang="tr-TR" sz="1200" b="0" dirty="0">
                        <a:solidFill>
                          <a:schemeClr val="tx1"/>
                        </a:solidFill>
                        <a:latin typeface="Times New Roman" pitchFamily="18" charset="0"/>
                        <a:cs typeface="Times New Roman" pitchFamily="18" charset="0"/>
                      </a:endParaRP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0" lang="tr-TR" sz="1200" b="0" kern="1200" dirty="0" smtClean="0">
                          <a:solidFill>
                            <a:schemeClr val="tx1"/>
                          </a:solidFill>
                          <a:latin typeface="Times New Roman" pitchFamily="18" charset="0"/>
                          <a:ea typeface="+mn-ea"/>
                          <a:cs typeface="Times New Roman" pitchFamily="18" charset="0"/>
                        </a:rPr>
                        <a:t>Performans</a:t>
                      </a: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b="0" dirty="0" smtClean="0">
                          <a:solidFill>
                            <a:schemeClr val="tx1"/>
                          </a:solidFill>
                          <a:latin typeface="Times New Roman" pitchFamily="18" charset="0"/>
                          <a:cs typeface="Times New Roman" pitchFamily="18" charset="0"/>
                        </a:rPr>
                        <a:t>…</a:t>
                      </a:r>
                      <a:endParaRPr lang="tr-TR" sz="1200" b="0" dirty="0">
                        <a:solidFill>
                          <a:schemeClr val="tx1"/>
                        </a:solidFill>
                        <a:latin typeface="Times New Roman" pitchFamily="18" charset="0"/>
                        <a:cs typeface="Times New Roman" pitchFamily="18" charset="0"/>
                      </a:endParaRP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b="0" dirty="0" smtClean="0">
                          <a:solidFill>
                            <a:schemeClr val="tx1"/>
                          </a:solidFill>
                          <a:latin typeface="Times New Roman" pitchFamily="18" charset="0"/>
                          <a:cs typeface="Times New Roman" pitchFamily="18" charset="0"/>
                        </a:rPr>
                        <a:t>C12</a:t>
                      </a:r>
                      <a:endParaRPr lang="tr-TR" sz="1200" b="0" dirty="0">
                        <a:solidFill>
                          <a:schemeClr val="tx1"/>
                        </a:solidFill>
                        <a:latin typeface="Times New Roman" pitchFamily="18" charset="0"/>
                        <a:cs typeface="Times New Roman" pitchFamily="18" charset="0"/>
                      </a:endParaRP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tr-TR" sz="1200" b="0" dirty="0" smtClean="0">
                          <a:solidFill>
                            <a:schemeClr val="tx1"/>
                          </a:solidFill>
                          <a:latin typeface="Times New Roman" pitchFamily="18" charset="0"/>
                          <a:cs typeface="Times New Roman" pitchFamily="18" charset="0"/>
                        </a:rPr>
                        <a:t>İşlem Kolaylığı</a:t>
                      </a:r>
                      <a:endParaRPr lang="tr-TR" sz="1200" b="0" dirty="0">
                        <a:solidFill>
                          <a:schemeClr val="tx1"/>
                        </a:solidFill>
                        <a:latin typeface="Times New Roman" pitchFamily="18" charset="0"/>
                        <a:cs typeface="Times New Roman" pitchFamily="18" charset="0"/>
                      </a:endParaRP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b="0" dirty="0" smtClean="0">
                          <a:solidFill>
                            <a:schemeClr val="tx1"/>
                          </a:solidFill>
                          <a:latin typeface="Times New Roman" pitchFamily="18" charset="0"/>
                          <a:cs typeface="Times New Roman" pitchFamily="18" charset="0"/>
                        </a:rPr>
                        <a:t>…</a:t>
                      </a:r>
                      <a:endParaRPr lang="tr-TR" sz="1200" b="0" dirty="0">
                        <a:solidFill>
                          <a:schemeClr val="tx1"/>
                        </a:solidFill>
                        <a:latin typeface="Times New Roman" pitchFamily="18" charset="0"/>
                        <a:cs typeface="Times New Roman" pitchFamily="18" charset="0"/>
                      </a:endParaRP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tr-TR" sz="1200" b="0" dirty="0" smtClean="0">
                          <a:solidFill>
                            <a:schemeClr val="tx1"/>
                          </a:solidFill>
                          <a:latin typeface="Times New Roman" pitchFamily="18" charset="0"/>
                          <a:cs typeface="Times New Roman" pitchFamily="18" charset="0"/>
                        </a:rPr>
                        <a:t>C4</a:t>
                      </a:r>
                      <a:endParaRPr lang="tr-TR" sz="1200" b="0" dirty="0">
                        <a:solidFill>
                          <a:schemeClr val="tx1"/>
                        </a:solidFill>
                        <a:latin typeface="Times New Roman" pitchFamily="18" charset="0"/>
                        <a:cs typeface="Times New Roman" pitchFamily="18" charset="0"/>
                      </a:endParaRP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0" lang="tr-TR" sz="1200" b="0" kern="1200" dirty="0" smtClean="0">
                          <a:solidFill>
                            <a:schemeClr val="tx1"/>
                          </a:solidFill>
                          <a:latin typeface="Times New Roman" pitchFamily="18" charset="0"/>
                          <a:ea typeface="+mn-ea"/>
                          <a:cs typeface="Times New Roman" pitchFamily="18" charset="0"/>
                        </a:rPr>
                        <a:t>Konfigürasyon Kullanım Yoğunluğu</a:t>
                      </a: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b="0" dirty="0" smtClean="0">
                          <a:solidFill>
                            <a:schemeClr val="tx1"/>
                          </a:solidFill>
                          <a:latin typeface="Times New Roman" pitchFamily="18" charset="0"/>
                          <a:cs typeface="Times New Roman" pitchFamily="18" charset="0"/>
                        </a:rPr>
                        <a:t>…</a:t>
                      </a:r>
                      <a:endParaRPr lang="tr-TR" sz="1200" b="0" dirty="0">
                        <a:solidFill>
                          <a:schemeClr val="tx1"/>
                        </a:solidFill>
                        <a:latin typeface="Times New Roman" pitchFamily="18" charset="0"/>
                        <a:cs typeface="Times New Roman" pitchFamily="18" charset="0"/>
                      </a:endParaRP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b="0" dirty="0" smtClean="0">
                          <a:solidFill>
                            <a:schemeClr val="tx1"/>
                          </a:solidFill>
                          <a:latin typeface="Times New Roman" pitchFamily="18" charset="0"/>
                          <a:cs typeface="Times New Roman" pitchFamily="18" charset="0"/>
                        </a:rPr>
                        <a:t>C13</a:t>
                      </a:r>
                      <a:endParaRPr lang="tr-TR" sz="1200" b="0" dirty="0">
                        <a:solidFill>
                          <a:schemeClr val="tx1"/>
                        </a:solidFill>
                        <a:latin typeface="Times New Roman" pitchFamily="18" charset="0"/>
                        <a:cs typeface="Times New Roman" pitchFamily="18" charset="0"/>
                      </a:endParaRP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tr-TR" sz="1200" b="0" dirty="0" smtClean="0">
                          <a:solidFill>
                            <a:schemeClr val="tx1"/>
                          </a:solidFill>
                          <a:latin typeface="Times New Roman" pitchFamily="18" charset="0"/>
                          <a:cs typeface="Times New Roman" pitchFamily="18" charset="0"/>
                        </a:rPr>
                        <a:t>Çoklu Bölgeler</a:t>
                      </a:r>
                      <a:endParaRPr lang="tr-TR" sz="1200" b="0" dirty="0">
                        <a:solidFill>
                          <a:schemeClr val="tx1"/>
                        </a:solidFill>
                        <a:latin typeface="Times New Roman" pitchFamily="18" charset="0"/>
                        <a:cs typeface="Times New Roman" pitchFamily="18" charset="0"/>
                      </a:endParaRP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b="0" dirty="0" smtClean="0">
                          <a:solidFill>
                            <a:schemeClr val="tx1"/>
                          </a:solidFill>
                          <a:latin typeface="Times New Roman" pitchFamily="18" charset="0"/>
                          <a:cs typeface="Times New Roman" pitchFamily="18" charset="0"/>
                        </a:rPr>
                        <a:t>…</a:t>
                      </a:r>
                      <a:endParaRPr lang="tr-TR" sz="1200" b="0" dirty="0">
                        <a:solidFill>
                          <a:schemeClr val="tx1"/>
                        </a:solidFill>
                        <a:latin typeface="Times New Roman" pitchFamily="18" charset="0"/>
                        <a:cs typeface="Times New Roman" pitchFamily="18" charset="0"/>
                      </a:endParaRP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tr-TR" sz="1200" b="0" dirty="0" smtClean="0">
                          <a:solidFill>
                            <a:schemeClr val="tx1"/>
                          </a:solidFill>
                          <a:latin typeface="Times New Roman" pitchFamily="18" charset="0"/>
                          <a:cs typeface="Times New Roman" pitchFamily="18" charset="0"/>
                        </a:rPr>
                        <a:t>C5</a:t>
                      </a:r>
                      <a:endParaRPr lang="tr-TR" sz="1200" b="0" dirty="0">
                        <a:solidFill>
                          <a:schemeClr val="tx1"/>
                        </a:solidFill>
                        <a:latin typeface="Times New Roman" pitchFamily="18" charset="0"/>
                        <a:cs typeface="Times New Roman" pitchFamily="18" charset="0"/>
                      </a:endParaRP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0" lang="tr-TR" sz="1200" b="0" kern="1200" dirty="0" smtClean="0">
                          <a:solidFill>
                            <a:schemeClr val="tx1"/>
                          </a:solidFill>
                          <a:latin typeface="Times New Roman" pitchFamily="18" charset="0"/>
                          <a:ea typeface="+mn-ea"/>
                          <a:cs typeface="Times New Roman" pitchFamily="18" charset="0"/>
                        </a:rPr>
                        <a:t>İşlem Oranı</a:t>
                      </a: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b="0" dirty="0" smtClean="0">
                          <a:solidFill>
                            <a:schemeClr val="tx1"/>
                          </a:solidFill>
                          <a:latin typeface="Times New Roman" pitchFamily="18" charset="0"/>
                          <a:cs typeface="Times New Roman" pitchFamily="18" charset="0"/>
                        </a:rPr>
                        <a:t>…</a:t>
                      </a:r>
                      <a:endParaRPr lang="tr-TR" sz="1200" b="0" dirty="0">
                        <a:solidFill>
                          <a:schemeClr val="tx1"/>
                        </a:solidFill>
                        <a:latin typeface="Times New Roman" pitchFamily="18" charset="0"/>
                        <a:cs typeface="Times New Roman" pitchFamily="18" charset="0"/>
                      </a:endParaRP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b="0" dirty="0" smtClean="0">
                          <a:solidFill>
                            <a:schemeClr val="tx1"/>
                          </a:solidFill>
                          <a:latin typeface="Times New Roman" pitchFamily="18" charset="0"/>
                          <a:cs typeface="Times New Roman" pitchFamily="18" charset="0"/>
                        </a:rPr>
                        <a:t>C14</a:t>
                      </a:r>
                      <a:endParaRPr lang="tr-TR" sz="1200" b="0" dirty="0">
                        <a:solidFill>
                          <a:schemeClr val="tx1"/>
                        </a:solidFill>
                        <a:latin typeface="Times New Roman" pitchFamily="18" charset="0"/>
                        <a:cs typeface="Times New Roman" pitchFamily="18" charset="0"/>
                      </a:endParaRP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tr-TR" sz="1200" b="0" dirty="0" smtClean="0">
                          <a:solidFill>
                            <a:schemeClr val="tx1"/>
                          </a:solidFill>
                          <a:latin typeface="Times New Roman" pitchFamily="18" charset="0"/>
                          <a:cs typeface="Times New Roman" pitchFamily="18" charset="0"/>
                        </a:rPr>
                        <a:t>Değişim Kolaylığı</a:t>
                      </a:r>
                      <a:endParaRPr lang="tr-TR" sz="1200" b="0" dirty="0">
                        <a:solidFill>
                          <a:schemeClr val="tx1"/>
                        </a:solidFill>
                        <a:latin typeface="Times New Roman" pitchFamily="18" charset="0"/>
                        <a:cs typeface="Times New Roman" pitchFamily="18" charset="0"/>
                      </a:endParaRP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b="0" dirty="0" smtClean="0">
                          <a:solidFill>
                            <a:schemeClr val="tx1"/>
                          </a:solidFill>
                          <a:latin typeface="Times New Roman" pitchFamily="18" charset="0"/>
                          <a:cs typeface="Times New Roman" pitchFamily="18" charset="0"/>
                        </a:rPr>
                        <a:t>…</a:t>
                      </a:r>
                      <a:endParaRPr lang="tr-TR" sz="1200" b="0" dirty="0">
                        <a:solidFill>
                          <a:schemeClr val="tx1"/>
                        </a:solidFill>
                        <a:latin typeface="Times New Roman" pitchFamily="18" charset="0"/>
                        <a:cs typeface="Times New Roman" pitchFamily="18" charset="0"/>
                      </a:endParaRP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tr-TR" sz="1200" b="0" dirty="0" smtClean="0">
                          <a:solidFill>
                            <a:schemeClr val="tx1"/>
                          </a:solidFill>
                          <a:latin typeface="Times New Roman" pitchFamily="18" charset="0"/>
                          <a:cs typeface="Times New Roman" pitchFamily="18" charset="0"/>
                        </a:rPr>
                        <a:t>C6</a:t>
                      </a:r>
                      <a:endParaRPr lang="tr-TR" sz="1200" b="0" dirty="0">
                        <a:solidFill>
                          <a:schemeClr val="tx1"/>
                        </a:solidFill>
                        <a:latin typeface="Times New Roman" pitchFamily="18" charset="0"/>
                        <a:cs typeface="Times New Roman" pitchFamily="18" charset="0"/>
                      </a:endParaRP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0" lang="tr-TR" sz="1200" b="0" kern="1200" dirty="0" smtClean="0">
                          <a:solidFill>
                            <a:schemeClr val="tx1"/>
                          </a:solidFill>
                          <a:latin typeface="Times New Roman" pitchFamily="18" charset="0"/>
                          <a:ea typeface="+mn-ea"/>
                          <a:cs typeface="Times New Roman" pitchFamily="18" charset="0"/>
                        </a:rPr>
                        <a:t>Online Veri Girişi</a:t>
                      </a: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b="0" dirty="0" smtClean="0">
                          <a:solidFill>
                            <a:schemeClr val="tx1"/>
                          </a:solidFill>
                          <a:latin typeface="Times New Roman" pitchFamily="18" charset="0"/>
                          <a:cs typeface="Times New Roman" pitchFamily="18" charset="0"/>
                        </a:rPr>
                        <a:t>…</a:t>
                      </a:r>
                      <a:endParaRPr lang="tr-TR" sz="1200" b="0" dirty="0">
                        <a:solidFill>
                          <a:schemeClr val="tx1"/>
                        </a:solidFill>
                        <a:latin typeface="Times New Roman" pitchFamily="18" charset="0"/>
                        <a:cs typeface="Times New Roman" pitchFamily="18" charset="0"/>
                      </a:endParaRP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b="0" dirty="0" smtClean="0">
                          <a:solidFill>
                            <a:schemeClr val="tx1"/>
                          </a:solidFill>
                          <a:latin typeface="Times New Roman" pitchFamily="18" charset="0"/>
                          <a:cs typeface="Times New Roman" pitchFamily="18" charset="0"/>
                        </a:rPr>
                        <a:t>C15</a:t>
                      </a:r>
                      <a:endParaRPr lang="tr-TR" sz="1200" b="0" dirty="0">
                        <a:solidFill>
                          <a:schemeClr val="tx1"/>
                        </a:solidFill>
                        <a:latin typeface="Times New Roman" pitchFamily="18" charset="0"/>
                        <a:cs typeface="Times New Roman" pitchFamily="18" charset="0"/>
                      </a:endParaRP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tr-TR" sz="1200" b="0" dirty="0" smtClean="0">
                          <a:solidFill>
                            <a:schemeClr val="tx1"/>
                          </a:solidFill>
                          <a:latin typeface="Times New Roman" pitchFamily="18" charset="0"/>
                          <a:cs typeface="Times New Roman" pitchFamily="18" charset="0"/>
                        </a:rPr>
                        <a:t>Kullanıcı</a:t>
                      </a:r>
                      <a:r>
                        <a:rPr lang="tr-TR" sz="1200" b="0" baseline="0" dirty="0" smtClean="0">
                          <a:solidFill>
                            <a:schemeClr val="tx1"/>
                          </a:solidFill>
                          <a:latin typeface="Times New Roman" pitchFamily="18" charset="0"/>
                          <a:cs typeface="Times New Roman" pitchFamily="18" charset="0"/>
                        </a:rPr>
                        <a:t> Uyarlanabilirliği</a:t>
                      </a:r>
                      <a:endParaRPr lang="tr-TR" sz="1200" b="0" dirty="0">
                        <a:solidFill>
                          <a:schemeClr val="tx1"/>
                        </a:solidFill>
                        <a:latin typeface="Times New Roman" pitchFamily="18" charset="0"/>
                        <a:cs typeface="Times New Roman" pitchFamily="18" charset="0"/>
                      </a:endParaRP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b="0" dirty="0" smtClean="0">
                          <a:solidFill>
                            <a:schemeClr val="tx1"/>
                          </a:solidFill>
                          <a:latin typeface="Times New Roman" pitchFamily="18" charset="0"/>
                          <a:cs typeface="Times New Roman" pitchFamily="18" charset="0"/>
                        </a:rPr>
                        <a:t>…</a:t>
                      </a:r>
                      <a:endParaRPr lang="tr-TR" sz="1200" b="0" dirty="0">
                        <a:solidFill>
                          <a:schemeClr val="tx1"/>
                        </a:solidFill>
                        <a:latin typeface="Times New Roman" pitchFamily="18" charset="0"/>
                        <a:cs typeface="Times New Roman" pitchFamily="18" charset="0"/>
                      </a:endParaRP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tr-TR" sz="1200" b="0" dirty="0" smtClean="0">
                          <a:solidFill>
                            <a:schemeClr val="tx1"/>
                          </a:solidFill>
                          <a:latin typeface="Times New Roman" pitchFamily="18" charset="0"/>
                          <a:cs typeface="Times New Roman" pitchFamily="18" charset="0"/>
                        </a:rPr>
                        <a:t>C7</a:t>
                      </a:r>
                      <a:endParaRPr lang="tr-TR" sz="1200" b="0" dirty="0">
                        <a:solidFill>
                          <a:schemeClr val="tx1"/>
                        </a:solidFill>
                        <a:latin typeface="Times New Roman" pitchFamily="18" charset="0"/>
                        <a:cs typeface="Times New Roman" pitchFamily="18" charset="0"/>
                      </a:endParaRP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0" lang="tr-TR" sz="1200" b="0" kern="1200" dirty="0" smtClean="0">
                          <a:solidFill>
                            <a:schemeClr val="tx1"/>
                          </a:solidFill>
                          <a:latin typeface="Times New Roman" pitchFamily="18" charset="0"/>
                          <a:ea typeface="+mn-ea"/>
                          <a:cs typeface="Times New Roman" pitchFamily="18" charset="0"/>
                        </a:rPr>
                        <a:t>Son Kullanıcı Verimliliği</a:t>
                      </a: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b="0" dirty="0" smtClean="0">
                          <a:solidFill>
                            <a:schemeClr val="tx1"/>
                          </a:solidFill>
                          <a:latin typeface="Times New Roman" pitchFamily="18" charset="0"/>
                          <a:cs typeface="Times New Roman" pitchFamily="18" charset="0"/>
                        </a:rPr>
                        <a:t>…</a:t>
                      </a:r>
                      <a:endParaRPr lang="tr-TR" sz="1200" b="0" dirty="0">
                        <a:solidFill>
                          <a:schemeClr val="tx1"/>
                        </a:solidFill>
                        <a:latin typeface="Times New Roman" pitchFamily="18" charset="0"/>
                        <a:cs typeface="Times New Roman" pitchFamily="18" charset="0"/>
                      </a:endParaRP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b="0" dirty="0" smtClean="0">
                          <a:solidFill>
                            <a:schemeClr val="tx1"/>
                          </a:solidFill>
                          <a:latin typeface="Times New Roman" pitchFamily="18" charset="0"/>
                          <a:cs typeface="Times New Roman" pitchFamily="18" charset="0"/>
                        </a:rPr>
                        <a:t>C16</a:t>
                      </a:r>
                      <a:endParaRPr lang="tr-TR" sz="1200" b="0" dirty="0">
                        <a:solidFill>
                          <a:schemeClr val="tx1"/>
                        </a:solidFill>
                        <a:latin typeface="Times New Roman" pitchFamily="18" charset="0"/>
                        <a:cs typeface="Times New Roman" pitchFamily="18" charset="0"/>
                      </a:endParaRP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tr-TR" sz="1200" b="0" dirty="0" smtClean="0">
                          <a:solidFill>
                            <a:schemeClr val="tx1"/>
                          </a:solidFill>
                          <a:latin typeface="Times New Roman" pitchFamily="18" charset="0"/>
                          <a:cs typeface="Times New Roman" pitchFamily="18" charset="0"/>
                        </a:rPr>
                        <a:t>Hızlı Prototipleme</a:t>
                      </a:r>
                      <a:endParaRPr lang="tr-TR" sz="1200" b="0" dirty="0">
                        <a:solidFill>
                          <a:schemeClr val="tx1"/>
                        </a:solidFill>
                        <a:latin typeface="Times New Roman" pitchFamily="18" charset="0"/>
                        <a:cs typeface="Times New Roman" pitchFamily="18" charset="0"/>
                      </a:endParaRP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b="0" dirty="0" smtClean="0">
                          <a:solidFill>
                            <a:schemeClr val="tx1"/>
                          </a:solidFill>
                          <a:latin typeface="Times New Roman" pitchFamily="18" charset="0"/>
                          <a:cs typeface="Times New Roman" pitchFamily="18" charset="0"/>
                        </a:rPr>
                        <a:t>…</a:t>
                      </a:r>
                      <a:endParaRPr lang="tr-TR" sz="1200" b="0" dirty="0">
                        <a:solidFill>
                          <a:schemeClr val="tx1"/>
                        </a:solidFill>
                        <a:latin typeface="Times New Roman" pitchFamily="18" charset="0"/>
                        <a:cs typeface="Times New Roman" pitchFamily="18" charset="0"/>
                      </a:endParaRP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tr-TR" sz="1200" b="0" dirty="0" smtClean="0">
                          <a:solidFill>
                            <a:schemeClr val="tx1"/>
                          </a:solidFill>
                          <a:latin typeface="Times New Roman" pitchFamily="18" charset="0"/>
                          <a:cs typeface="Times New Roman" pitchFamily="18" charset="0"/>
                        </a:rPr>
                        <a:t>C8</a:t>
                      </a:r>
                      <a:endParaRPr lang="tr-TR" sz="1200" b="0" dirty="0">
                        <a:solidFill>
                          <a:schemeClr val="tx1"/>
                        </a:solidFill>
                        <a:latin typeface="Times New Roman" pitchFamily="18" charset="0"/>
                        <a:cs typeface="Times New Roman" pitchFamily="18" charset="0"/>
                      </a:endParaRP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0" lang="tr-TR" sz="1200" b="0" kern="1200" dirty="0" smtClean="0">
                          <a:solidFill>
                            <a:schemeClr val="tx1"/>
                          </a:solidFill>
                          <a:latin typeface="Times New Roman" pitchFamily="18" charset="0"/>
                          <a:ea typeface="+mn-ea"/>
                          <a:cs typeface="Times New Roman" pitchFamily="18" charset="0"/>
                        </a:rPr>
                        <a:t>Online Güncelleme</a:t>
                      </a: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b="0" dirty="0" smtClean="0">
                          <a:solidFill>
                            <a:schemeClr val="tx1"/>
                          </a:solidFill>
                          <a:latin typeface="Times New Roman" pitchFamily="18" charset="0"/>
                          <a:cs typeface="Times New Roman" pitchFamily="18" charset="0"/>
                        </a:rPr>
                        <a:t>…</a:t>
                      </a:r>
                      <a:endParaRPr lang="tr-TR" sz="1200" b="0" dirty="0">
                        <a:solidFill>
                          <a:schemeClr val="tx1"/>
                        </a:solidFill>
                        <a:latin typeface="Times New Roman" pitchFamily="18" charset="0"/>
                        <a:cs typeface="Times New Roman" pitchFamily="18" charset="0"/>
                      </a:endParaRP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b="0" dirty="0" smtClean="0">
                          <a:solidFill>
                            <a:schemeClr val="tx1"/>
                          </a:solidFill>
                          <a:latin typeface="Times New Roman" pitchFamily="18" charset="0"/>
                          <a:cs typeface="Times New Roman" pitchFamily="18" charset="0"/>
                        </a:rPr>
                        <a:t>C17</a:t>
                      </a:r>
                      <a:endParaRPr lang="tr-TR" sz="1200" b="0" dirty="0">
                        <a:solidFill>
                          <a:schemeClr val="tx1"/>
                        </a:solidFill>
                        <a:latin typeface="Times New Roman" pitchFamily="18" charset="0"/>
                        <a:cs typeface="Times New Roman" pitchFamily="18" charset="0"/>
                      </a:endParaRP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tr-TR" sz="1200" b="0" dirty="0" smtClean="0">
                          <a:solidFill>
                            <a:schemeClr val="tx1"/>
                          </a:solidFill>
                          <a:latin typeface="Times New Roman" pitchFamily="18" charset="0"/>
                          <a:cs typeface="Times New Roman" pitchFamily="18" charset="0"/>
                        </a:rPr>
                        <a:t>Çoklu Kullanıcı</a:t>
                      </a:r>
                      <a:r>
                        <a:rPr lang="tr-TR" sz="1200" b="0" baseline="0" dirty="0" smtClean="0">
                          <a:solidFill>
                            <a:schemeClr val="tx1"/>
                          </a:solidFill>
                          <a:latin typeface="Times New Roman" pitchFamily="18" charset="0"/>
                          <a:cs typeface="Times New Roman" pitchFamily="18" charset="0"/>
                        </a:rPr>
                        <a:t> Etkileşimi</a:t>
                      </a:r>
                      <a:endParaRPr lang="tr-TR" sz="1200" b="0" dirty="0">
                        <a:solidFill>
                          <a:schemeClr val="tx1"/>
                        </a:solidFill>
                        <a:latin typeface="Times New Roman" pitchFamily="18" charset="0"/>
                        <a:cs typeface="Times New Roman" pitchFamily="18" charset="0"/>
                      </a:endParaRP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b="0" dirty="0" smtClean="0">
                          <a:solidFill>
                            <a:schemeClr val="tx1"/>
                          </a:solidFill>
                          <a:latin typeface="Times New Roman" pitchFamily="18" charset="0"/>
                          <a:cs typeface="Times New Roman" pitchFamily="18" charset="0"/>
                        </a:rPr>
                        <a:t>…</a:t>
                      </a:r>
                      <a:endParaRPr lang="tr-TR" sz="1200" b="0" dirty="0">
                        <a:solidFill>
                          <a:schemeClr val="tx1"/>
                        </a:solidFill>
                        <a:latin typeface="Times New Roman" pitchFamily="18" charset="0"/>
                        <a:cs typeface="Times New Roman" pitchFamily="18" charset="0"/>
                      </a:endParaRP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tr-TR" sz="1200" b="0" dirty="0" smtClean="0">
                          <a:solidFill>
                            <a:schemeClr val="tx1"/>
                          </a:solidFill>
                          <a:latin typeface="Times New Roman" pitchFamily="18" charset="0"/>
                          <a:cs typeface="Times New Roman" pitchFamily="18" charset="0"/>
                        </a:rPr>
                        <a:t>C9</a:t>
                      </a:r>
                      <a:endParaRPr lang="tr-TR" sz="1200" b="0" dirty="0">
                        <a:solidFill>
                          <a:schemeClr val="tx1"/>
                        </a:solidFill>
                        <a:latin typeface="Times New Roman" pitchFamily="18" charset="0"/>
                        <a:cs typeface="Times New Roman" pitchFamily="18" charset="0"/>
                      </a:endParaRP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kumimoji="0" lang="tr-TR" sz="1200" b="0" kern="1200" dirty="0" smtClean="0">
                          <a:solidFill>
                            <a:schemeClr val="tx1"/>
                          </a:solidFill>
                          <a:latin typeface="Times New Roman" pitchFamily="18" charset="0"/>
                          <a:ea typeface="+mn-ea"/>
                          <a:cs typeface="Times New Roman" pitchFamily="18" charset="0"/>
                        </a:rPr>
                        <a:t>Karmaşık İşlem</a:t>
                      </a: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200" b="0" dirty="0" smtClean="0">
                          <a:solidFill>
                            <a:schemeClr val="tx1"/>
                          </a:solidFill>
                          <a:latin typeface="Times New Roman" pitchFamily="18" charset="0"/>
                          <a:cs typeface="Times New Roman" pitchFamily="18" charset="0"/>
                        </a:rPr>
                        <a:t>…</a:t>
                      </a: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b="0" dirty="0" smtClean="0">
                          <a:solidFill>
                            <a:schemeClr val="tx1"/>
                          </a:solidFill>
                          <a:latin typeface="Times New Roman" pitchFamily="18" charset="0"/>
                          <a:cs typeface="Times New Roman" pitchFamily="18" charset="0"/>
                        </a:rPr>
                        <a:t>C18</a:t>
                      </a:r>
                      <a:endParaRPr lang="tr-TR" sz="1200" b="0" dirty="0">
                        <a:solidFill>
                          <a:schemeClr val="tx1"/>
                        </a:solidFill>
                        <a:latin typeface="Times New Roman" pitchFamily="18" charset="0"/>
                        <a:cs typeface="Times New Roman" pitchFamily="18" charset="0"/>
                      </a:endParaRP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tr-TR" sz="1200" b="0" dirty="0" smtClean="0">
                          <a:solidFill>
                            <a:schemeClr val="tx1"/>
                          </a:solidFill>
                          <a:latin typeface="Times New Roman" pitchFamily="18" charset="0"/>
                          <a:cs typeface="Times New Roman" pitchFamily="18" charset="0"/>
                        </a:rPr>
                        <a:t>Çoklu Arayüzler</a:t>
                      </a:r>
                      <a:endParaRPr lang="tr-TR" sz="1200" b="0" dirty="0">
                        <a:solidFill>
                          <a:schemeClr val="tx1"/>
                        </a:solidFill>
                        <a:latin typeface="Times New Roman" pitchFamily="18" charset="0"/>
                        <a:cs typeface="Times New Roman" pitchFamily="18" charset="0"/>
                      </a:endParaRP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tr-TR" sz="1200" b="0" dirty="0" smtClean="0">
                          <a:solidFill>
                            <a:schemeClr val="tx1"/>
                          </a:solidFill>
                          <a:latin typeface="Times New Roman" pitchFamily="18" charset="0"/>
                          <a:cs typeface="Times New Roman" pitchFamily="18" charset="0"/>
                        </a:rPr>
                        <a:t>…</a:t>
                      </a:r>
                      <a:endParaRPr lang="tr-TR" sz="1200" b="0" dirty="0">
                        <a:solidFill>
                          <a:schemeClr val="tx1"/>
                        </a:solidFill>
                        <a:latin typeface="Times New Roman" pitchFamily="18" charset="0"/>
                        <a:cs typeface="Times New Roman" pitchFamily="18" charset="0"/>
                      </a:endParaRPr>
                    </a:p>
                  </a:txBody>
                  <a:tcPr marL="82800" marR="82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gridSpan="5">
                  <a:txBody>
                    <a:bodyPr/>
                    <a:lstStyle/>
                    <a:p>
                      <a:pPr algn="r"/>
                      <a:r>
                        <a:rPr lang="tr-TR" sz="1200" b="1" dirty="0" smtClean="0">
                          <a:solidFill>
                            <a:schemeClr val="tx1"/>
                          </a:solidFill>
                          <a:latin typeface="Times New Roman" pitchFamily="18" charset="0"/>
                          <a:cs typeface="Times New Roman" pitchFamily="18" charset="0"/>
                        </a:rPr>
                        <a:t>Toplam Etki Derecesi</a:t>
                      </a:r>
                      <a:r>
                        <a:rPr lang="tr-TR" sz="1200" b="1" baseline="0" dirty="0" smtClean="0">
                          <a:solidFill>
                            <a:schemeClr val="tx1"/>
                          </a:solidFill>
                          <a:latin typeface="Times New Roman" pitchFamily="18" charset="0"/>
                          <a:cs typeface="Times New Roman" pitchFamily="18" charset="0"/>
                        </a:rPr>
                        <a:t> </a:t>
                      </a:r>
                      <a:r>
                        <a:rPr lang="tr-TR" sz="1200" b="1" dirty="0" smtClean="0">
                          <a:solidFill>
                            <a:schemeClr val="tx1"/>
                          </a:solidFill>
                          <a:latin typeface="Times New Roman" pitchFamily="18" charset="0"/>
                          <a:cs typeface="Times New Roman" pitchFamily="18" charset="0"/>
                        </a:rPr>
                        <a:t>(</a:t>
                      </a:r>
                      <a:r>
                        <a:rPr lang="en-US" sz="1200" b="1" noProof="0" dirty="0" smtClean="0">
                          <a:solidFill>
                            <a:schemeClr val="tx1"/>
                          </a:solidFill>
                          <a:latin typeface="Times New Roman" pitchFamily="18" charset="0"/>
                          <a:cs typeface="Times New Roman" pitchFamily="18" charset="0"/>
                        </a:rPr>
                        <a:t>Total Degree of Influence </a:t>
                      </a:r>
                      <a:r>
                        <a:rPr lang="tr-TR" sz="1200" b="1" dirty="0" smtClean="0">
                          <a:solidFill>
                            <a:schemeClr val="tx1"/>
                          </a:solidFill>
                          <a:latin typeface="Times New Roman" pitchFamily="18" charset="0"/>
                          <a:cs typeface="Times New Roman" pitchFamily="18" charset="0"/>
                        </a:rPr>
                        <a:t>– TDI):</a:t>
                      </a:r>
                      <a:endParaRPr lang="tr-TR" sz="1200" b="1"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0" lang="tr-TR" sz="1200" b="1" kern="1200" dirty="0" smtClean="0">
                        <a:solidFill>
                          <a:schemeClr val="tx1"/>
                        </a:solidFill>
                        <a:latin typeface="Times New Roman" pitchFamily="18" charset="0"/>
                        <a:ea typeface="+mn-ea"/>
                        <a:cs typeface="Times New Roman" pitchFamily="18" charset="0"/>
                      </a:endParaRPr>
                    </a:p>
                  </a:txBody>
                  <a:tcPr anchor="ct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tr-TR" sz="1200" b="1" dirty="0" smtClean="0">
                        <a:solidFill>
                          <a:schemeClr val="tx1"/>
                        </a:solidFill>
                        <a:latin typeface="Times New Roman" pitchFamily="18" charset="0"/>
                        <a:cs typeface="Times New Roman" pitchFamily="18" charset="0"/>
                      </a:endParaRPr>
                    </a:p>
                  </a:txBody>
                  <a:tcPr anchor="ctr"/>
                </a:tc>
                <a:tc hMerge="1">
                  <a:txBody>
                    <a:bodyPr/>
                    <a:lstStyle/>
                    <a:p>
                      <a:pPr algn="ctr"/>
                      <a:endParaRPr lang="tr-TR" sz="1200" b="1" dirty="0">
                        <a:solidFill>
                          <a:schemeClr val="tx1"/>
                        </a:solidFill>
                        <a:latin typeface="Times New Roman" pitchFamily="18" charset="0"/>
                        <a:cs typeface="Times New Roman" pitchFamily="18" charset="0"/>
                      </a:endParaRPr>
                    </a:p>
                  </a:txBody>
                  <a:tcPr anchor="ctr"/>
                </a:tc>
                <a:tc hMerge="1">
                  <a:txBody>
                    <a:bodyPr/>
                    <a:lstStyle/>
                    <a:p>
                      <a:pPr algn="ctr"/>
                      <a:endParaRPr lang="tr-TR" sz="1200" b="1" dirty="0">
                        <a:solidFill>
                          <a:schemeClr val="tx1"/>
                        </a:solidFill>
                        <a:latin typeface="Times New Roman" pitchFamily="18" charset="0"/>
                        <a:cs typeface="Times New Roman" pitchFamily="18" charset="0"/>
                      </a:endParaRPr>
                    </a:p>
                  </a:txBody>
                  <a:tcPr anchor="ctr"/>
                </a:tc>
                <a:tc>
                  <a:txBody>
                    <a:bodyPr/>
                    <a:lstStyle/>
                    <a:p>
                      <a:pPr algn="ctr"/>
                      <a:endParaRPr lang="tr-TR" sz="1200" b="1" dirty="0">
                        <a:solidFill>
                          <a:schemeClr val="tx1"/>
                        </a:solidFill>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pic>
        <p:nvPicPr>
          <p:cNvPr id="2050" name="Picture 2" descr="C:\Users\Fatih\Desktop\Resim003.jpg"/>
          <p:cNvPicPr>
            <a:picLocks noChangeAspect="1" noChangeArrowheads="1"/>
          </p:cNvPicPr>
          <p:nvPr/>
        </p:nvPicPr>
        <p:blipFill>
          <a:blip r:embed="rId3" cstate="print"/>
          <a:srcRect/>
          <a:stretch>
            <a:fillRect/>
          </a:stretch>
        </p:blipFill>
        <p:spPr bwMode="auto">
          <a:xfrm>
            <a:off x="6588224" y="2579678"/>
            <a:ext cx="2338875" cy="324000"/>
          </a:xfrm>
          <a:prstGeom prst="rect">
            <a:avLst/>
          </a:prstGeom>
          <a:noFill/>
        </p:spPr>
      </p:pic>
      <p:sp>
        <p:nvSpPr>
          <p:cNvPr id="9" name="8 Aşağı Ok"/>
          <p:cNvSpPr/>
          <p:nvPr/>
        </p:nvSpPr>
        <p:spPr>
          <a:xfrm rot="19247075">
            <a:off x="6388733" y="1909734"/>
            <a:ext cx="233424" cy="6591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9 Metin kutusu"/>
          <p:cNvSpPr txBox="1"/>
          <p:nvPr/>
        </p:nvSpPr>
        <p:spPr>
          <a:xfrm>
            <a:off x="6444208" y="2996952"/>
            <a:ext cx="2160240" cy="1384995"/>
          </a:xfrm>
          <a:prstGeom prst="rect">
            <a:avLst/>
          </a:prstGeom>
          <a:noFill/>
        </p:spPr>
        <p:txBody>
          <a:bodyPr wrap="square" rtlCol="0">
            <a:spAutoFit/>
          </a:bodyPr>
          <a:lstStyle/>
          <a:p>
            <a:pPr indent="180975">
              <a:buFont typeface="Arial" pitchFamily="34" charset="0"/>
              <a:buChar char="•"/>
            </a:pPr>
            <a:r>
              <a:rPr lang="tr-TR" sz="1400" dirty="0" smtClean="0">
                <a:latin typeface="Times New Roman" pitchFamily="18" charset="0"/>
                <a:cs typeface="Times New Roman" pitchFamily="18" charset="0"/>
              </a:rPr>
              <a:t> Etkisi yok = 0</a:t>
            </a:r>
          </a:p>
          <a:p>
            <a:pPr indent="180975">
              <a:buFont typeface="Arial" pitchFamily="34" charset="0"/>
              <a:buChar char="•"/>
            </a:pPr>
            <a:r>
              <a:rPr lang="tr-TR" sz="1400" dirty="0" smtClean="0">
                <a:latin typeface="Times New Roman" pitchFamily="18" charset="0"/>
                <a:cs typeface="Times New Roman" pitchFamily="18" charset="0"/>
              </a:rPr>
              <a:t> Önemsiz Etki = 1</a:t>
            </a:r>
          </a:p>
          <a:p>
            <a:pPr indent="180975">
              <a:buFont typeface="Arial" pitchFamily="34" charset="0"/>
              <a:buChar char="•"/>
            </a:pPr>
            <a:r>
              <a:rPr lang="tr-TR" sz="1400" dirty="0" smtClean="0">
                <a:latin typeface="Times New Roman" pitchFamily="18" charset="0"/>
                <a:cs typeface="Times New Roman" pitchFamily="18" charset="0"/>
              </a:rPr>
              <a:t> Orta Karar Etki = 2</a:t>
            </a:r>
          </a:p>
          <a:p>
            <a:pPr indent="180975">
              <a:buFont typeface="Arial" pitchFamily="34" charset="0"/>
              <a:buChar char="•"/>
            </a:pPr>
            <a:r>
              <a:rPr lang="tr-TR" sz="1400" dirty="0" smtClean="0">
                <a:latin typeface="Times New Roman" pitchFamily="18" charset="0"/>
                <a:cs typeface="Times New Roman" pitchFamily="18" charset="0"/>
              </a:rPr>
              <a:t> Ortalama Etki = 3</a:t>
            </a:r>
          </a:p>
          <a:p>
            <a:pPr indent="180975">
              <a:buFont typeface="Arial" pitchFamily="34" charset="0"/>
              <a:buChar char="•"/>
            </a:pPr>
            <a:r>
              <a:rPr lang="tr-TR" sz="1400" dirty="0" smtClean="0">
                <a:latin typeface="Times New Roman" pitchFamily="18" charset="0"/>
                <a:cs typeface="Times New Roman" pitchFamily="18" charset="0"/>
              </a:rPr>
              <a:t> Önemli Etki = 4</a:t>
            </a:r>
          </a:p>
          <a:p>
            <a:pPr indent="180975">
              <a:buFont typeface="Arial" pitchFamily="34" charset="0"/>
              <a:buChar char="•"/>
            </a:pPr>
            <a:r>
              <a:rPr lang="tr-TR" sz="1400" dirty="0" smtClean="0">
                <a:latin typeface="Times New Roman" pitchFamily="18" charset="0"/>
                <a:cs typeface="Times New Roman" pitchFamily="18" charset="0"/>
              </a:rPr>
              <a:t> Güçlü Etki = 5</a:t>
            </a:r>
          </a:p>
        </p:txBody>
      </p:sp>
      <p:sp>
        <p:nvSpPr>
          <p:cNvPr id="11" name="2 İçerik Yer Tutucusu"/>
          <p:cNvSpPr txBox="1">
            <a:spLocks/>
          </p:cNvSpPr>
          <p:nvPr/>
        </p:nvSpPr>
        <p:spPr bwMode="auto">
          <a:xfrm>
            <a:off x="6516216" y="4581128"/>
            <a:ext cx="1584176" cy="7772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0" indent="-457200" algn="just" defTabSz="914400" rtl="0" eaLnBrk="0" fontAlgn="base" latinLnBrk="0" hangingPunct="0">
              <a:lnSpc>
                <a:spcPct val="100000"/>
              </a:lnSpc>
              <a:spcBef>
                <a:spcPts val="700"/>
              </a:spcBef>
              <a:spcAft>
                <a:spcPct val="0"/>
              </a:spcAft>
              <a:buClr>
                <a:srgbClr val="006600"/>
              </a:buClr>
              <a:buSzPct val="100000"/>
              <a:tabLst/>
              <a:defRPr/>
            </a:pPr>
            <a:r>
              <a:rPr lang="tr-TR" b="1" i="1" dirty="0" smtClean="0">
                <a:solidFill>
                  <a:srgbClr val="006600"/>
                </a:solidFill>
                <a:effectLst>
                  <a:outerShdw blurRad="38100" dist="38100" dir="2700000" algn="tl">
                    <a:srgbClr val="000000">
                      <a:alpha val="43137"/>
                    </a:srgbClr>
                  </a:outerShdw>
                </a:effectLst>
                <a:latin typeface="Times New Roman" pitchFamily="18" charset="0"/>
                <a:cs typeface="Times New Roman" pitchFamily="18" charset="0"/>
              </a:rPr>
              <a:t>Sınıf Puanı:</a:t>
            </a:r>
            <a:endParaRPr kumimoji="0" lang="tr-TR" b="1" i="1" u="none" strike="noStrike" kern="1200" cap="none" spc="0" normalizeH="0" baseline="0" noProof="0" dirty="0" smtClean="0">
              <a:ln>
                <a:noFill/>
              </a:ln>
              <a:solidFill>
                <a:srgbClr val="006600"/>
              </a:solidFill>
              <a:effectLst>
                <a:outerShdw blurRad="38100" dist="38100" dir="2700000" algn="tl">
                  <a:srgbClr val="000000">
                    <a:alpha val="43137"/>
                  </a:srgbClr>
                </a:outerShdw>
              </a:effectLst>
              <a:uLnTx/>
              <a:uFillTx/>
              <a:latin typeface="Times New Roman" pitchFamily="18" charset="0"/>
              <a:ea typeface="+mn-ea"/>
              <a:cs typeface="Times New Roman" pitchFamily="18" charset="0"/>
            </a:endParaRPr>
          </a:p>
        </p:txBody>
      </p:sp>
      <p:pic>
        <p:nvPicPr>
          <p:cNvPr id="2051" name="Picture 3" descr="C:\Users\Fatih\Desktop\Resim004.jpg"/>
          <p:cNvPicPr>
            <a:picLocks noChangeAspect="1" noChangeArrowheads="1"/>
          </p:cNvPicPr>
          <p:nvPr/>
        </p:nvPicPr>
        <p:blipFill>
          <a:blip r:embed="rId4" cstate="print"/>
          <a:srcRect/>
          <a:stretch>
            <a:fillRect/>
          </a:stretch>
        </p:blipFill>
        <p:spPr bwMode="auto">
          <a:xfrm>
            <a:off x="6581232" y="5013176"/>
            <a:ext cx="1879200" cy="313200"/>
          </a:xfrm>
          <a:prstGeom prst="rect">
            <a:avLst/>
          </a:prstGeom>
          <a:noFill/>
        </p:spPr>
      </p:pic>
      <p:sp>
        <p:nvSpPr>
          <p:cNvPr id="13" name="1 Başlık"/>
          <p:cNvSpPr>
            <a:spLocks noGrp="1"/>
          </p:cNvSpPr>
          <p:nvPr>
            <p:ph type="title"/>
          </p:nvPr>
        </p:nvSpPr>
        <p:spPr>
          <a:xfrm>
            <a:off x="612775" y="228600"/>
            <a:ext cx="8153400" cy="990600"/>
          </a:xfrm>
        </p:spPr>
        <p:txBody>
          <a:bodyPr>
            <a:noAutofit/>
          </a:bodyPr>
          <a:lstStyle/>
          <a:p>
            <a:pPr>
              <a:defRPr/>
            </a:pPr>
            <a:r>
              <a:rPr lang="tr-TR" sz="36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Sınıf Puanı </a:t>
            </a:r>
            <a:r>
              <a:rPr lang="tr-TR" sz="28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a:t>
            </a:r>
            <a:r>
              <a:rPr lang="tr-TR" sz="2800" i="1" dirty="0" err="1"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Class</a:t>
            </a:r>
            <a:r>
              <a:rPr lang="tr-TR" sz="28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 </a:t>
            </a:r>
            <a:r>
              <a:rPr lang="tr-TR" sz="2800" i="1" dirty="0" err="1"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Points</a:t>
            </a:r>
            <a:r>
              <a:rPr lang="tr-TR" sz="28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 - CP)</a:t>
            </a:r>
            <a:r>
              <a:rPr lang="tr-TR" sz="24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                        </a:t>
            </a:r>
            <a:r>
              <a:rPr lang="tr-TR" sz="20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(devam…)</a:t>
            </a:r>
            <a:endParaRPr lang="tr-TR" sz="3600" i="1" dirty="0">
              <a:solidFill>
                <a:srgbClr val="380CF4"/>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2" name="11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12775" y="228600"/>
            <a:ext cx="8153400" cy="990600"/>
          </a:xfrm>
        </p:spPr>
        <p:txBody>
          <a:bodyPr>
            <a:normAutofit/>
          </a:bodyPr>
          <a:lstStyle/>
          <a:p>
            <a:pPr>
              <a:defRPr/>
            </a:pPr>
            <a:r>
              <a:rPr lang="tr-TR" sz="36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Algoritmik Olmayan Kestirim Yöntemleri</a:t>
            </a:r>
            <a:endParaRPr lang="tr-TR" sz="36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1507" name="2 İçerik Yer Tutucusu"/>
          <p:cNvSpPr>
            <a:spLocks noGrp="1"/>
          </p:cNvSpPr>
          <p:nvPr>
            <p:ph sz="quarter" idx="1"/>
          </p:nvPr>
        </p:nvSpPr>
        <p:spPr>
          <a:xfrm>
            <a:off x="612775" y="1600200"/>
            <a:ext cx="7959725" cy="4686320"/>
          </a:xfrm>
        </p:spPr>
        <p:txBody>
          <a:bodyPr>
            <a:normAutofit/>
          </a:bodyPr>
          <a:lstStyle/>
          <a:p>
            <a:pPr algn="just">
              <a:buSzPct val="100000"/>
              <a:buFont typeface="Arial" charset="0"/>
              <a:buChar char="•"/>
            </a:pPr>
            <a:r>
              <a:rPr lang="tr-TR" sz="2100" dirty="0" smtClean="0"/>
              <a:t>Algoritmik olmayan emek kestirim yöntemleri; </a:t>
            </a:r>
          </a:p>
          <a:p>
            <a:pPr marL="723900" lvl="1" indent="-357188" algn="just">
              <a:buSzPct val="100000"/>
              <a:buFont typeface="Wingdings 2" pitchFamily="18" charset="2"/>
              <a:buChar char="â"/>
            </a:pPr>
            <a:r>
              <a:rPr lang="tr-TR" sz="2100" dirty="0" smtClean="0"/>
              <a:t>uzman kararı, </a:t>
            </a:r>
          </a:p>
          <a:p>
            <a:pPr marL="723900" lvl="1" indent="-357188" algn="just">
              <a:buSzPct val="100000"/>
              <a:buFont typeface="Wingdings 2" pitchFamily="18" charset="2"/>
              <a:buChar char="â"/>
            </a:pPr>
            <a:r>
              <a:rPr lang="tr-TR" sz="2100" dirty="0" smtClean="0"/>
              <a:t>benzerlik ile kestirim ve </a:t>
            </a:r>
          </a:p>
          <a:p>
            <a:pPr marL="723900" lvl="1" indent="-357188" algn="just">
              <a:buSzPct val="100000"/>
              <a:buFont typeface="Wingdings 2" pitchFamily="18" charset="2"/>
              <a:buChar char="â"/>
            </a:pPr>
            <a:r>
              <a:rPr lang="tr-TR" sz="2100" dirty="0" smtClean="0"/>
              <a:t>büyüklük verisi kullanarak </a:t>
            </a:r>
            <a:r>
              <a:rPr lang="tr-TR" sz="2100" dirty="0" err="1" smtClean="0"/>
              <a:t>kıyaslama’dır</a:t>
            </a:r>
            <a:r>
              <a:rPr lang="tr-TR" sz="2100" dirty="0" smtClean="0"/>
              <a:t>.</a:t>
            </a:r>
          </a:p>
        </p:txBody>
      </p:sp>
      <p:sp>
        <p:nvSpPr>
          <p:cNvPr id="4" name="3 Slayt Numarası Yer Tutucusu"/>
          <p:cNvSpPr>
            <a:spLocks noGrp="1"/>
          </p:cNvSpPr>
          <p:nvPr>
            <p:ph type="sldNum" sz="quarter" idx="12"/>
          </p:nvPr>
        </p:nvSpPr>
        <p:spPr/>
        <p:txBody>
          <a:bodyPr>
            <a:normAutofit fontScale="85000" lnSpcReduction="20000"/>
          </a:bodyPr>
          <a:lstStyle/>
          <a:p>
            <a:pPr>
              <a:defRPr/>
            </a:pPr>
            <a:fld id="{1141E7EA-3BA0-437D-A0A4-5D71E928DE49}" type="slidenum">
              <a:rPr lang="tr-TR" smtClean="0"/>
              <a:pPr>
                <a:defRPr/>
              </a:pPr>
              <a:t>54</a:t>
            </a:fld>
            <a:endParaRPr lang="tr-TR"/>
          </a:p>
        </p:txBody>
      </p:sp>
      <p:sp>
        <p:nvSpPr>
          <p:cNvPr id="5" name="4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12775" y="228600"/>
            <a:ext cx="8153400" cy="990600"/>
          </a:xfrm>
        </p:spPr>
        <p:txBody>
          <a:bodyPr>
            <a:normAutofit/>
          </a:bodyPr>
          <a:lstStyle/>
          <a:p>
            <a:pPr>
              <a:defRPr/>
            </a:pPr>
            <a:r>
              <a:rPr lang="tr-TR" sz="36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Uzman Kararı</a:t>
            </a:r>
            <a:endParaRPr lang="tr-TR" sz="3600" i="1" dirty="0">
              <a:solidFill>
                <a:srgbClr val="380CF4"/>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1507" name="2 İçerik Yer Tutucusu"/>
          <p:cNvSpPr>
            <a:spLocks noGrp="1"/>
          </p:cNvSpPr>
          <p:nvPr>
            <p:ph sz="quarter" idx="1"/>
          </p:nvPr>
        </p:nvSpPr>
        <p:spPr>
          <a:xfrm>
            <a:off x="612775" y="1600200"/>
            <a:ext cx="5816613" cy="4686320"/>
          </a:xfrm>
        </p:spPr>
        <p:txBody>
          <a:bodyPr>
            <a:normAutofit/>
          </a:bodyPr>
          <a:lstStyle/>
          <a:p>
            <a:pPr algn="just">
              <a:buSzPct val="100000"/>
              <a:buFont typeface="Arial" charset="0"/>
              <a:buChar char="•"/>
            </a:pPr>
            <a:r>
              <a:rPr lang="tr-TR" sz="2100" dirty="0" smtClean="0"/>
              <a:t>Uzman kararı yöntemi, yazılım endüstrisinde emek kestirimi için en çok kullanılan yöntemdir. </a:t>
            </a:r>
          </a:p>
          <a:p>
            <a:pPr algn="just">
              <a:buSzPct val="100000"/>
              <a:buNone/>
            </a:pPr>
            <a:endParaRPr lang="tr-TR" sz="500" dirty="0" smtClean="0"/>
          </a:p>
          <a:p>
            <a:pPr algn="just">
              <a:buSzPct val="100000"/>
              <a:buFont typeface="Arial" charset="0"/>
              <a:buChar char="•"/>
            </a:pPr>
            <a:r>
              <a:rPr lang="tr-TR" sz="2100" dirty="0" smtClean="0"/>
              <a:t>Yıllardan beri proje yöneticileri kendi deneyimlerine güvenmişlerdir. Uzman kararında, pek çok uzman önerilen yazılımın uygulama alanı ve geliştirme tekniklerine göre proje emeğini tahmin etmektedir.</a:t>
            </a:r>
          </a:p>
          <a:p>
            <a:pPr algn="just">
              <a:buSzPct val="100000"/>
              <a:buNone/>
            </a:pPr>
            <a:endParaRPr lang="tr-TR" sz="500" dirty="0" smtClean="0"/>
          </a:p>
          <a:p>
            <a:pPr algn="just">
              <a:buSzPct val="100000"/>
              <a:buFont typeface="Arial" charset="0"/>
              <a:buChar char="•"/>
            </a:pPr>
            <a:r>
              <a:rPr lang="tr-TR" sz="2100" dirty="0" smtClean="0"/>
              <a:t>Yeni proje daha önce tamamlanan projelerden çok farklı değilse ve deneyimli kestirimciler mevcutsa, emek kestirimi için en uygun yöntem uzman kararıdır.</a:t>
            </a:r>
          </a:p>
        </p:txBody>
      </p:sp>
      <p:sp>
        <p:nvSpPr>
          <p:cNvPr id="4" name="3 Slayt Numarası Yer Tutucusu"/>
          <p:cNvSpPr>
            <a:spLocks noGrp="1"/>
          </p:cNvSpPr>
          <p:nvPr>
            <p:ph type="sldNum" sz="quarter" idx="12"/>
          </p:nvPr>
        </p:nvSpPr>
        <p:spPr/>
        <p:txBody>
          <a:bodyPr>
            <a:normAutofit fontScale="85000" lnSpcReduction="20000"/>
          </a:bodyPr>
          <a:lstStyle/>
          <a:p>
            <a:pPr>
              <a:defRPr/>
            </a:pPr>
            <a:fld id="{1141E7EA-3BA0-437D-A0A4-5D71E928DE49}" type="slidenum">
              <a:rPr lang="tr-TR" smtClean="0"/>
              <a:pPr>
                <a:defRPr/>
              </a:pPr>
              <a:t>55</a:t>
            </a:fld>
            <a:endParaRPr lang="tr-TR"/>
          </a:p>
        </p:txBody>
      </p:sp>
      <p:pic>
        <p:nvPicPr>
          <p:cNvPr id="1026" name="Picture 2"/>
          <p:cNvPicPr>
            <a:picLocks noChangeAspect="1" noChangeArrowheads="1"/>
          </p:cNvPicPr>
          <p:nvPr/>
        </p:nvPicPr>
        <p:blipFill>
          <a:blip r:embed="rId3" cstate="print"/>
          <a:srcRect/>
          <a:stretch>
            <a:fillRect/>
          </a:stretch>
        </p:blipFill>
        <p:spPr bwMode="auto">
          <a:xfrm>
            <a:off x="6656269" y="1609721"/>
            <a:ext cx="2001345" cy="1747841"/>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6680017" y="3555030"/>
            <a:ext cx="2035387" cy="928694"/>
          </a:xfrm>
          <a:prstGeom prst="rect">
            <a:avLst/>
          </a:prstGeom>
          <a:noFill/>
          <a:ln w="9525">
            <a:noFill/>
            <a:miter lim="800000"/>
            <a:headEnd/>
            <a:tailEnd/>
          </a:ln>
          <a:effectLst/>
        </p:spPr>
      </p:pic>
      <p:sp>
        <p:nvSpPr>
          <p:cNvPr id="7" name="6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12775" y="228600"/>
            <a:ext cx="8153400" cy="990600"/>
          </a:xfrm>
        </p:spPr>
        <p:txBody>
          <a:bodyPr>
            <a:normAutofit/>
          </a:bodyPr>
          <a:lstStyle/>
          <a:p>
            <a:pPr>
              <a:defRPr/>
            </a:pPr>
            <a:r>
              <a:rPr lang="tr-TR" sz="36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Benzerlik ile Kestirim</a:t>
            </a:r>
          </a:p>
        </p:txBody>
      </p:sp>
      <p:sp>
        <p:nvSpPr>
          <p:cNvPr id="21507" name="2 İçerik Yer Tutucusu"/>
          <p:cNvSpPr>
            <a:spLocks noGrp="1"/>
          </p:cNvSpPr>
          <p:nvPr>
            <p:ph sz="quarter" idx="1"/>
          </p:nvPr>
        </p:nvSpPr>
        <p:spPr>
          <a:xfrm>
            <a:off x="612775" y="1600200"/>
            <a:ext cx="7959725" cy="4686320"/>
          </a:xfrm>
        </p:spPr>
        <p:txBody>
          <a:bodyPr>
            <a:normAutofit/>
          </a:bodyPr>
          <a:lstStyle/>
          <a:p>
            <a:pPr algn="just">
              <a:buSzPct val="100000"/>
              <a:buFont typeface="Arial" charset="0"/>
              <a:buChar char="•"/>
            </a:pPr>
            <a:r>
              <a:rPr lang="tr-TR" sz="2100" dirty="0" smtClean="0"/>
              <a:t>Bu yöntemde, projelere ilişkin pek çok nitelik tanımlanır. </a:t>
            </a:r>
          </a:p>
          <a:p>
            <a:pPr algn="just">
              <a:buSzPct val="100000"/>
              <a:buNone/>
            </a:pPr>
            <a:endParaRPr lang="tr-TR" sz="500" dirty="0" smtClean="0"/>
          </a:p>
          <a:p>
            <a:pPr algn="just">
              <a:buSzPct val="100000"/>
              <a:buFont typeface="Arial" charset="0"/>
              <a:buChar char="•"/>
            </a:pPr>
            <a:r>
              <a:rPr lang="tr-TR" sz="2100" dirty="0" smtClean="0"/>
              <a:t>Bu nitelikler tamamlanmış projeler arasından yeni projeye en çok benzeyen projeleri belirlemek için kullanılır. </a:t>
            </a:r>
          </a:p>
          <a:p>
            <a:pPr algn="just">
              <a:buSzPct val="100000"/>
              <a:buNone/>
            </a:pPr>
            <a:endParaRPr lang="tr-TR" sz="500" dirty="0" smtClean="0"/>
          </a:p>
          <a:p>
            <a:pPr algn="just">
              <a:buSzPct val="100000"/>
              <a:buFont typeface="Arial" charset="0"/>
              <a:buChar char="•"/>
            </a:pPr>
            <a:r>
              <a:rPr lang="tr-TR" sz="2100" dirty="0" smtClean="0"/>
              <a:t>Yeni projenin emek kestirimi, yeni proje ile tamamlanmış projeler arasındaki farklılıklar dikkate alınarak belirlenir. </a:t>
            </a:r>
          </a:p>
          <a:p>
            <a:pPr algn="just">
              <a:buSzPct val="100000"/>
              <a:buNone/>
            </a:pPr>
            <a:endParaRPr lang="tr-TR" sz="500" dirty="0" smtClean="0"/>
          </a:p>
          <a:p>
            <a:pPr algn="just">
              <a:buSzPct val="100000"/>
              <a:buFont typeface="Arial" charset="0"/>
              <a:buChar char="•"/>
            </a:pPr>
            <a:r>
              <a:rPr lang="tr-TR" sz="2100" dirty="0" smtClean="0"/>
              <a:t>Benzerlik esaslı kestirim için, daha önce tamamlanmış benzer projelere ait geçmiş veriler gereklidir. Bu nedenle, bu kestirim yöntemi tamamlanmış projelere ait verileri tutan veri tabanlarına gereksinim duymaktadır.</a:t>
            </a:r>
          </a:p>
          <a:p>
            <a:pPr algn="just">
              <a:buSzPct val="100000"/>
              <a:buNone/>
            </a:pPr>
            <a:endParaRPr lang="tr-TR" sz="500" dirty="0" smtClean="0"/>
          </a:p>
        </p:txBody>
      </p:sp>
      <p:sp>
        <p:nvSpPr>
          <p:cNvPr id="4" name="3 Slayt Numarası Yer Tutucusu"/>
          <p:cNvSpPr>
            <a:spLocks noGrp="1"/>
          </p:cNvSpPr>
          <p:nvPr>
            <p:ph type="sldNum" sz="quarter" idx="12"/>
          </p:nvPr>
        </p:nvSpPr>
        <p:spPr/>
        <p:txBody>
          <a:bodyPr>
            <a:normAutofit fontScale="85000" lnSpcReduction="20000"/>
          </a:bodyPr>
          <a:lstStyle/>
          <a:p>
            <a:pPr>
              <a:defRPr/>
            </a:pPr>
            <a:fld id="{1141E7EA-3BA0-437D-A0A4-5D71E928DE49}" type="slidenum">
              <a:rPr lang="tr-TR" smtClean="0"/>
              <a:pPr>
                <a:defRPr/>
              </a:pPr>
              <a:t>56</a:t>
            </a:fld>
            <a:endParaRPr lang="tr-TR"/>
          </a:p>
        </p:txBody>
      </p:sp>
      <p:sp>
        <p:nvSpPr>
          <p:cNvPr id="5" name="4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12775" y="228600"/>
            <a:ext cx="8153400" cy="990600"/>
          </a:xfrm>
        </p:spPr>
        <p:txBody>
          <a:bodyPr>
            <a:normAutofit/>
          </a:bodyPr>
          <a:lstStyle/>
          <a:p>
            <a:pPr>
              <a:defRPr/>
            </a:pPr>
            <a:r>
              <a:rPr lang="tr-TR" sz="3600" i="1"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Büyüklük Verisini Kullanarak Kıyaslama</a:t>
            </a:r>
          </a:p>
        </p:txBody>
      </p:sp>
      <p:sp>
        <p:nvSpPr>
          <p:cNvPr id="21507" name="2 İçerik Yer Tutucusu"/>
          <p:cNvSpPr>
            <a:spLocks noGrp="1"/>
          </p:cNvSpPr>
          <p:nvPr>
            <p:ph sz="quarter" idx="1"/>
          </p:nvPr>
        </p:nvSpPr>
        <p:spPr>
          <a:xfrm>
            <a:off x="612775" y="1600200"/>
            <a:ext cx="7959725" cy="4686320"/>
          </a:xfrm>
        </p:spPr>
        <p:txBody>
          <a:bodyPr>
            <a:normAutofit/>
          </a:bodyPr>
          <a:lstStyle/>
          <a:p>
            <a:pPr algn="just">
              <a:buSzPct val="100000"/>
              <a:buFont typeface="Arial" charset="0"/>
              <a:buChar char="•"/>
            </a:pPr>
            <a:r>
              <a:rPr lang="tr-TR" sz="2100" dirty="0" smtClean="0"/>
              <a:t>Bu yöntem,  verimliliğin bir uygulama alanı ve büyüklük fonksiyonu olduğu düşüncesini temel almaktadır. </a:t>
            </a:r>
          </a:p>
          <a:p>
            <a:pPr algn="just">
              <a:buSzPct val="100000"/>
              <a:buNone/>
            </a:pPr>
            <a:endParaRPr lang="tr-TR" sz="800" dirty="0" smtClean="0"/>
          </a:p>
          <a:p>
            <a:pPr algn="just">
              <a:buSzPct val="100000"/>
              <a:buFont typeface="Arial" charset="0"/>
              <a:buChar char="•"/>
            </a:pPr>
            <a:r>
              <a:rPr lang="tr-TR" sz="2100" dirty="0" smtClean="0"/>
              <a:t>Aşağıda verilen formüle göre, büyüklük verisini kullanarak kıyaslama ile emeği hesaplamak çok basittir;</a:t>
            </a:r>
          </a:p>
          <a:p>
            <a:pPr marL="723900" lvl="1" indent="-357188" algn="just">
              <a:buSzPct val="100000"/>
              <a:buFont typeface="Wingdings" pitchFamily="2" charset="2"/>
              <a:buChar char="¯"/>
            </a:pPr>
            <a:r>
              <a:rPr lang="tr-TR" sz="1900" dirty="0" smtClean="0"/>
              <a:t>Emek Tahmini = Proje Büyüklüğü / Teslimat Oranı	</a:t>
            </a:r>
          </a:p>
        </p:txBody>
      </p:sp>
      <p:sp>
        <p:nvSpPr>
          <p:cNvPr id="4" name="3 Slayt Numarası Yer Tutucusu"/>
          <p:cNvSpPr>
            <a:spLocks noGrp="1"/>
          </p:cNvSpPr>
          <p:nvPr>
            <p:ph type="sldNum" sz="quarter" idx="12"/>
          </p:nvPr>
        </p:nvSpPr>
        <p:spPr/>
        <p:txBody>
          <a:bodyPr>
            <a:normAutofit fontScale="85000" lnSpcReduction="20000"/>
          </a:bodyPr>
          <a:lstStyle/>
          <a:p>
            <a:pPr>
              <a:defRPr/>
            </a:pPr>
            <a:fld id="{1141E7EA-3BA0-437D-A0A4-5D71E928DE49}" type="slidenum">
              <a:rPr lang="tr-TR" smtClean="0"/>
              <a:pPr>
                <a:defRPr/>
              </a:pPr>
              <a:t>57</a:t>
            </a:fld>
            <a:endParaRPr lang="tr-TR"/>
          </a:p>
        </p:txBody>
      </p:sp>
      <p:sp>
        <p:nvSpPr>
          <p:cNvPr id="5" name="4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Stok Takip Sistemi</a:t>
            </a:r>
            <a:endParaRPr lang="tr-TR" dirty="0"/>
          </a:p>
        </p:txBody>
      </p:sp>
      <p:sp>
        <p:nvSpPr>
          <p:cNvPr id="3" name="Altbilgi Yer Tutucusu 2"/>
          <p:cNvSpPr>
            <a:spLocks noGrp="1"/>
          </p:cNvSpPr>
          <p:nvPr>
            <p:ph type="ftr" sz="quarter" idx="11"/>
          </p:nvPr>
        </p:nvSpPr>
        <p:spPr/>
        <p:txBody>
          <a:bodyPr/>
          <a:lstStyle/>
          <a:p>
            <a:r>
              <a:rPr lang="tr-TR" smtClean="0"/>
              <a:t>YZM 403 - Yazılım Proje Yönetimi</a:t>
            </a:r>
            <a:endParaRPr lang="tr-TR"/>
          </a:p>
        </p:txBody>
      </p:sp>
      <p:sp>
        <p:nvSpPr>
          <p:cNvPr id="4" name="Slayt Numarası Yer Tutucusu 3"/>
          <p:cNvSpPr>
            <a:spLocks noGrp="1"/>
          </p:cNvSpPr>
          <p:nvPr>
            <p:ph type="sldNum" sz="quarter" idx="12"/>
          </p:nvPr>
        </p:nvSpPr>
        <p:spPr/>
        <p:txBody>
          <a:bodyPr>
            <a:normAutofit fontScale="85000" lnSpcReduction="20000"/>
          </a:bodyPr>
          <a:lstStyle/>
          <a:p>
            <a:fld id="{389D34F3-C30E-42B3-B3FB-7DE9F1DA43CC}" type="slidenum">
              <a:rPr lang="tr-TR" smtClean="0"/>
              <a:pPr/>
              <a:t>58</a:t>
            </a:fld>
            <a:endParaRPr lang="tr-TR"/>
          </a:p>
        </p:txBody>
      </p:sp>
      <p:sp>
        <p:nvSpPr>
          <p:cNvPr id="5" name="İçerik Yer Tutucusu 4"/>
          <p:cNvSpPr>
            <a:spLocks noGrp="1"/>
          </p:cNvSpPr>
          <p:nvPr>
            <p:ph sz="quarter" idx="1"/>
          </p:nvPr>
        </p:nvSpPr>
        <p:spPr/>
        <p:txBody>
          <a:bodyPr/>
          <a:lstStyle/>
          <a:p>
            <a:r>
              <a:rPr lang="tr-TR" dirty="0" smtClean="0"/>
              <a:t>FP</a:t>
            </a:r>
          </a:p>
          <a:p>
            <a:r>
              <a:rPr lang="tr-TR" dirty="0" smtClean="0"/>
              <a:t>LOC</a:t>
            </a:r>
          </a:p>
          <a:p>
            <a:r>
              <a:rPr lang="tr-TR" dirty="0" smtClean="0"/>
              <a:t>Emek</a:t>
            </a:r>
          </a:p>
          <a:p>
            <a:r>
              <a:rPr lang="tr-TR" dirty="0" smtClean="0"/>
              <a:t>Zaman</a:t>
            </a:r>
          </a:p>
          <a:p>
            <a:r>
              <a:rPr lang="tr-TR" smtClean="0"/>
              <a:t>N(Personel Sayısı)</a:t>
            </a:r>
            <a:endParaRPr lang="tr-TR"/>
          </a:p>
        </p:txBody>
      </p:sp>
    </p:spTree>
    <p:extLst>
      <p:ext uri="{BB962C8B-B14F-4D97-AF65-F5344CB8AC3E}">
        <p14:creationId xmlns:p14="http://schemas.microsoft.com/office/powerpoint/2010/main" val="3828918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normAutofit fontScale="85000" lnSpcReduction="20000"/>
          </a:bodyPr>
          <a:lstStyle/>
          <a:p>
            <a:pPr>
              <a:defRPr/>
            </a:pPr>
            <a:fld id="{61394A88-8705-4914-97EA-DAB94B1094CB}" type="slidenum">
              <a:rPr lang="tr-TR"/>
              <a:pPr>
                <a:defRPr/>
              </a:pPr>
              <a:t>6</a:t>
            </a:fld>
            <a:endParaRPr lang="tr-TR"/>
          </a:p>
        </p:txBody>
      </p:sp>
      <p:sp>
        <p:nvSpPr>
          <p:cNvPr id="6" name="1 Başlık"/>
          <p:cNvSpPr>
            <a:spLocks noGrp="1"/>
          </p:cNvSpPr>
          <p:nvPr>
            <p:ph type="title"/>
          </p:nvPr>
        </p:nvSpPr>
        <p:spPr>
          <a:xfrm>
            <a:off x="612775" y="228600"/>
            <a:ext cx="8153400" cy="990600"/>
          </a:xfrm>
        </p:spPr>
        <p:txBody>
          <a:bodyPr>
            <a:normAutofit/>
          </a:bodyPr>
          <a:lstStyle/>
          <a:p>
            <a:pPr>
              <a:defRPr/>
            </a:pPr>
            <a:r>
              <a:rPr lang="tr-TR" sz="4000" dirty="0" smtClean="0">
                <a:latin typeface="Times New Roman" pitchFamily="18" charset="0"/>
                <a:cs typeface="Times New Roman" pitchFamily="18" charset="0"/>
              </a:rPr>
              <a:t>Yazılımda Ölçme  </a:t>
            </a:r>
            <a:r>
              <a:rPr lang="tr-TR" sz="2000" dirty="0" smtClean="0">
                <a:latin typeface="Times New Roman" pitchFamily="18" charset="0"/>
                <a:cs typeface="Times New Roman" pitchFamily="18" charset="0"/>
              </a:rPr>
              <a:t>(devam…)</a:t>
            </a:r>
            <a:endParaRPr lang="tr-TR" sz="4000" dirty="0">
              <a:latin typeface="Times New Roman" pitchFamily="18" charset="0"/>
              <a:cs typeface="Times New Roman" pitchFamily="18" charset="0"/>
            </a:endParaRPr>
          </a:p>
        </p:txBody>
      </p:sp>
      <p:sp>
        <p:nvSpPr>
          <p:cNvPr id="13316" name="5 İçerik Yer Tutucusu"/>
          <p:cNvSpPr>
            <a:spLocks noGrp="1"/>
          </p:cNvSpPr>
          <p:nvPr>
            <p:ph sz="quarter" idx="1"/>
          </p:nvPr>
        </p:nvSpPr>
        <p:spPr>
          <a:xfrm>
            <a:off x="612775" y="1600200"/>
            <a:ext cx="7959725" cy="4495800"/>
          </a:xfrm>
        </p:spPr>
        <p:txBody>
          <a:bodyPr/>
          <a:lstStyle/>
          <a:p>
            <a:pPr algn="just">
              <a:buSzPct val="100000"/>
              <a:buFont typeface="Arial" charset="0"/>
              <a:buChar char="•"/>
            </a:pPr>
            <a:r>
              <a:rPr lang="tr-TR" sz="2100" dirty="0" smtClean="0">
                <a:latin typeface="Times New Roman" pitchFamily="18" charset="0"/>
                <a:cs typeface="Times New Roman" pitchFamily="18" charset="0"/>
              </a:rPr>
              <a:t>Yazılımın ölçülebilmesi, harcanılan zaman, emek, proje büyüklüğü ve kalite gibi faktörlerin belirlenmesine olanak sağlamaktadır.</a:t>
            </a:r>
          </a:p>
          <a:p>
            <a:pPr algn="just">
              <a:buSzPct val="100000"/>
              <a:buFont typeface="Wingdings" pitchFamily="2" charset="2"/>
              <a:buNone/>
            </a:pPr>
            <a:endParaRPr lang="tr-TR" sz="800" dirty="0" smtClean="0">
              <a:latin typeface="Times New Roman" pitchFamily="18" charset="0"/>
              <a:cs typeface="Times New Roman" pitchFamily="18" charset="0"/>
            </a:endParaRPr>
          </a:p>
          <a:p>
            <a:pPr algn="just">
              <a:buSzPct val="100000"/>
              <a:buFont typeface="Arial" charset="0"/>
              <a:buChar char="•"/>
            </a:pPr>
            <a:r>
              <a:rPr lang="tr-TR" sz="2100" dirty="0" smtClean="0">
                <a:latin typeface="Times New Roman" pitchFamily="18" charset="0"/>
                <a:cs typeface="Times New Roman" pitchFamily="18" charset="0"/>
              </a:rPr>
              <a:t>Organizasyonlar, bu verilere dayanarak ileride alacakları projeler için kestirim yapabilme imkânı bulabileceklerdir.</a:t>
            </a:r>
          </a:p>
          <a:p>
            <a:pPr algn="just">
              <a:buSzPct val="100000"/>
              <a:buFont typeface="Wingdings" pitchFamily="2" charset="2"/>
              <a:buNone/>
            </a:pPr>
            <a:r>
              <a:rPr lang="tr-TR" sz="800" dirty="0" smtClean="0">
                <a:latin typeface="Times New Roman" pitchFamily="18" charset="0"/>
                <a:cs typeface="Times New Roman" pitchFamily="18" charset="0"/>
              </a:rPr>
              <a:t> </a:t>
            </a:r>
          </a:p>
          <a:p>
            <a:pPr algn="just">
              <a:buSzPct val="100000"/>
              <a:buFont typeface="Arial" charset="0"/>
              <a:buChar char="•"/>
            </a:pPr>
            <a:r>
              <a:rPr lang="tr-TR" sz="2100" dirty="0" smtClean="0">
                <a:latin typeface="Times New Roman" pitchFamily="18" charset="0"/>
                <a:cs typeface="Times New Roman" pitchFamily="18" charset="0"/>
              </a:rPr>
              <a:t>Yazılım projelerinde kaliteyi arttırmak, her şeyden önce doğru ölçme yöntemlerine bağlıdır. Birden fazla kestirim yöntemi kullanılmalıdır.</a:t>
            </a:r>
          </a:p>
          <a:p>
            <a:pPr algn="just">
              <a:buSzPct val="100000"/>
              <a:buFont typeface="Wingdings" pitchFamily="2" charset="2"/>
              <a:buNone/>
            </a:pPr>
            <a:endParaRPr lang="tr-TR" sz="2400" dirty="0" smtClean="0">
              <a:latin typeface="Times New Roman" pitchFamily="18" charset="0"/>
              <a:cs typeface="Times New Roman" pitchFamily="18" charset="0"/>
            </a:endParaRPr>
          </a:p>
          <a:p>
            <a:pPr>
              <a:buSzPct val="100000"/>
              <a:buFont typeface="Arial" charset="0"/>
              <a:buChar char="•"/>
            </a:pPr>
            <a:endParaRPr lang="tr-TR" dirty="0" smtClean="0"/>
          </a:p>
        </p:txBody>
      </p:sp>
      <p:sp>
        <p:nvSpPr>
          <p:cNvPr id="5" name="4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normAutofit fontScale="85000" lnSpcReduction="20000"/>
          </a:bodyPr>
          <a:lstStyle/>
          <a:p>
            <a:pPr>
              <a:defRPr/>
            </a:pPr>
            <a:fld id="{4B41F7AA-F09A-4409-A86F-70D95ED42414}" type="slidenum">
              <a:rPr lang="tr-TR"/>
              <a:pPr>
                <a:defRPr/>
              </a:pPr>
              <a:t>7</a:t>
            </a:fld>
            <a:endParaRPr lang="tr-TR"/>
          </a:p>
        </p:txBody>
      </p:sp>
      <p:sp>
        <p:nvSpPr>
          <p:cNvPr id="6" name="1 Başlık"/>
          <p:cNvSpPr>
            <a:spLocks noGrp="1"/>
          </p:cNvSpPr>
          <p:nvPr>
            <p:ph type="title"/>
          </p:nvPr>
        </p:nvSpPr>
        <p:spPr>
          <a:xfrm>
            <a:off x="612775" y="228600"/>
            <a:ext cx="8153400" cy="990600"/>
          </a:xfrm>
        </p:spPr>
        <p:txBody>
          <a:bodyPr>
            <a:normAutofit/>
          </a:bodyPr>
          <a:lstStyle/>
          <a:p>
            <a:pPr eaLnBrk="1" fontAlgn="auto" hangingPunct="1">
              <a:spcAft>
                <a:spcPts val="0"/>
              </a:spcAft>
              <a:defRPr/>
            </a:pPr>
            <a:r>
              <a:rPr lang="tr-TR" sz="4000" dirty="0" smtClean="0">
                <a:latin typeface="Times New Roman" pitchFamily="18" charset="0"/>
                <a:cs typeface="Times New Roman" pitchFamily="18" charset="0"/>
              </a:rPr>
              <a:t>Beş Temel Yazılım Ölçütü</a:t>
            </a:r>
            <a:endParaRPr lang="tr-TR" sz="4000" dirty="0">
              <a:latin typeface="Times New Roman" pitchFamily="18" charset="0"/>
              <a:cs typeface="Times New Roman" pitchFamily="18" charset="0"/>
            </a:endParaRPr>
          </a:p>
        </p:txBody>
      </p:sp>
      <p:sp>
        <p:nvSpPr>
          <p:cNvPr id="14340" name="5 İçerik Yer Tutucusu"/>
          <p:cNvSpPr>
            <a:spLocks noGrp="1"/>
          </p:cNvSpPr>
          <p:nvPr>
            <p:ph sz="quarter" idx="1"/>
          </p:nvPr>
        </p:nvSpPr>
        <p:spPr>
          <a:xfrm>
            <a:off x="612775" y="1600200"/>
            <a:ext cx="7959725" cy="4495800"/>
          </a:xfrm>
        </p:spPr>
        <p:txBody>
          <a:bodyPr/>
          <a:lstStyle/>
          <a:p>
            <a:pPr algn="just">
              <a:buSzPct val="100000"/>
              <a:buFont typeface="Arial" charset="0"/>
              <a:buChar char="•"/>
            </a:pPr>
            <a:r>
              <a:rPr lang="tr-TR" sz="2400" dirty="0" smtClean="0">
                <a:latin typeface="Times New Roman" pitchFamily="18" charset="0"/>
                <a:cs typeface="Times New Roman" pitchFamily="18" charset="0"/>
              </a:rPr>
              <a:t>Büyüklük (Size),</a:t>
            </a:r>
          </a:p>
          <a:p>
            <a:pPr algn="just">
              <a:buSzPct val="100000"/>
              <a:buFont typeface="Arial" charset="0"/>
              <a:buChar char="•"/>
            </a:pPr>
            <a:r>
              <a:rPr lang="tr-TR" sz="2400" dirty="0" smtClean="0">
                <a:latin typeface="Times New Roman" pitchFamily="18" charset="0"/>
                <a:cs typeface="Times New Roman" pitchFamily="18" charset="0"/>
              </a:rPr>
              <a:t>Emek (</a:t>
            </a:r>
            <a:r>
              <a:rPr lang="tr-TR" sz="2400" dirty="0" err="1" smtClean="0">
                <a:latin typeface="Times New Roman" pitchFamily="18" charset="0"/>
                <a:cs typeface="Times New Roman" pitchFamily="18" charset="0"/>
              </a:rPr>
              <a:t>Effort</a:t>
            </a:r>
            <a:r>
              <a:rPr lang="tr-TR" sz="2400" dirty="0" smtClean="0">
                <a:latin typeface="Times New Roman" pitchFamily="18" charset="0"/>
                <a:cs typeface="Times New Roman" pitchFamily="18" charset="0"/>
              </a:rPr>
              <a:t>),</a:t>
            </a:r>
          </a:p>
          <a:p>
            <a:pPr algn="just">
              <a:buSzPct val="100000"/>
              <a:buFont typeface="Arial" charset="0"/>
              <a:buChar char="•"/>
            </a:pPr>
            <a:r>
              <a:rPr lang="tr-TR" sz="2400" dirty="0" smtClean="0">
                <a:latin typeface="Times New Roman" pitchFamily="18" charset="0"/>
                <a:cs typeface="Times New Roman" pitchFamily="18" charset="0"/>
              </a:rPr>
              <a:t>Maliyet (</a:t>
            </a:r>
            <a:r>
              <a:rPr lang="tr-TR" sz="2400" dirty="0" err="1" smtClean="0">
                <a:latin typeface="Times New Roman" pitchFamily="18" charset="0"/>
                <a:cs typeface="Times New Roman" pitchFamily="18" charset="0"/>
              </a:rPr>
              <a:t>Cost</a:t>
            </a:r>
            <a:r>
              <a:rPr lang="tr-TR" sz="2400" dirty="0" smtClean="0">
                <a:latin typeface="Times New Roman" pitchFamily="18" charset="0"/>
                <a:cs typeface="Times New Roman" pitchFamily="18" charset="0"/>
              </a:rPr>
              <a:t>),</a:t>
            </a:r>
          </a:p>
          <a:p>
            <a:pPr algn="just">
              <a:buSzPct val="100000"/>
              <a:buFont typeface="Arial" charset="0"/>
              <a:buChar char="•"/>
            </a:pPr>
            <a:r>
              <a:rPr lang="tr-TR" sz="2400" dirty="0" smtClean="0">
                <a:latin typeface="Times New Roman" pitchFamily="18" charset="0"/>
                <a:cs typeface="Times New Roman" pitchFamily="18" charset="0"/>
              </a:rPr>
              <a:t>Zaman (</a:t>
            </a:r>
            <a:r>
              <a:rPr lang="tr-TR" sz="2400" dirty="0" err="1" smtClean="0">
                <a:latin typeface="Times New Roman" pitchFamily="18" charset="0"/>
                <a:cs typeface="Times New Roman" pitchFamily="18" charset="0"/>
              </a:rPr>
              <a:t>Duration</a:t>
            </a:r>
            <a:r>
              <a:rPr lang="tr-TR" sz="2400" dirty="0" smtClean="0">
                <a:latin typeface="Times New Roman" pitchFamily="18" charset="0"/>
                <a:cs typeface="Times New Roman" pitchFamily="18" charset="0"/>
              </a:rPr>
              <a:t>),</a:t>
            </a:r>
          </a:p>
          <a:p>
            <a:pPr algn="just">
              <a:buSzPct val="100000"/>
              <a:buFont typeface="Arial" charset="0"/>
              <a:buChar char="•"/>
            </a:pPr>
            <a:r>
              <a:rPr lang="tr-TR" sz="2400" dirty="0" smtClean="0">
                <a:latin typeface="Times New Roman" pitchFamily="18" charset="0"/>
                <a:cs typeface="Times New Roman" pitchFamily="18" charset="0"/>
              </a:rPr>
              <a:t>Kalite (</a:t>
            </a:r>
            <a:r>
              <a:rPr lang="tr-TR" sz="2400" dirty="0" err="1" smtClean="0">
                <a:latin typeface="Times New Roman" pitchFamily="18" charset="0"/>
                <a:cs typeface="Times New Roman" pitchFamily="18" charset="0"/>
              </a:rPr>
              <a:t>Quality</a:t>
            </a:r>
            <a:r>
              <a:rPr lang="tr-TR" sz="2400" dirty="0" smtClean="0">
                <a:latin typeface="Times New Roman" pitchFamily="18" charset="0"/>
                <a:cs typeface="Times New Roman" pitchFamily="18" charset="0"/>
              </a:rPr>
              <a:t>).</a:t>
            </a:r>
          </a:p>
        </p:txBody>
      </p:sp>
      <p:sp>
        <p:nvSpPr>
          <p:cNvPr id="5" name="4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Slayt Numarası Yer Tutucusu"/>
          <p:cNvSpPr>
            <a:spLocks noGrp="1"/>
          </p:cNvSpPr>
          <p:nvPr>
            <p:ph type="sldNum" sz="quarter" idx="12"/>
          </p:nvPr>
        </p:nvSpPr>
        <p:spPr/>
        <p:txBody>
          <a:bodyPr>
            <a:normAutofit fontScale="85000" lnSpcReduction="20000"/>
          </a:bodyPr>
          <a:lstStyle/>
          <a:p>
            <a:pPr>
              <a:defRPr/>
            </a:pPr>
            <a:fld id="{4B41F7AA-F09A-4409-A86F-70D95ED42414}" type="slidenum">
              <a:rPr lang="tr-TR"/>
              <a:pPr>
                <a:defRPr/>
              </a:pPr>
              <a:t>8</a:t>
            </a:fld>
            <a:endParaRPr lang="tr-TR"/>
          </a:p>
        </p:txBody>
      </p:sp>
      <p:sp>
        <p:nvSpPr>
          <p:cNvPr id="6" name="1 Başlık"/>
          <p:cNvSpPr>
            <a:spLocks noGrp="1"/>
          </p:cNvSpPr>
          <p:nvPr>
            <p:ph type="title"/>
          </p:nvPr>
        </p:nvSpPr>
        <p:spPr>
          <a:xfrm>
            <a:off x="612775" y="228600"/>
            <a:ext cx="8153400" cy="990600"/>
          </a:xfrm>
        </p:spPr>
        <p:txBody>
          <a:bodyPr>
            <a:noAutofit/>
          </a:bodyPr>
          <a:lstStyle/>
          <a:p>
            <a:pPr eaLnBrk="1" fontAlgn="auto" hangingPunct="1">
              <a:spcAft>
                <a:spcPts val="0"/>
              </a:spcAft>
              <a:defRPr/>
            </a:pPr>
            <a:r>
              <a:rPr lang="tr-TR" sz="3900" dirty="0" smtClean="0">
                <a:latin typeface="Times New Roman" pitchFamily="18" charset="0"/>
                <a:cs typeface="Times New Roman" pitchFamily="18" charset="0"/>
              </a:rPr>
              <a:t>Yazılım Büyüklük Kestirim Yöntemleri</a:t>
            </a:r>
            <a:endParaRPr lang="tr-TR" sz="3900" dirty="0">
              <a:latin typeface="Times New Roman" pitchFamily="18" charset="0"/>
              <a:cs typeface="Times New Roman" pitchFamily="18" charset="0"/>
            </a:endParaRPr>
          </a:p>
        </p:txBody>
      </p:sp>
      <p:sp>
        <p:nvSpPr>
          <p:cNvPr id="14340" name="5 İçerik Yer Tutucusu"/>
          <p:cNvSpPr>
            <a:spLocks noGrp="1"/>
          </p:cNvSpPr>
          <p:nvPr>
            <p:ph sz="quarter" idx="1"/>
          </p:nvPr>
        </p:nvSpPr>
        <p:spPr>
          <a:xfrm>
            <a:off x="612775" y="1600200"/>
            <a:ext cx="7959725" cy="4495800"/>
          </a:xfrm>
        </p:spPr>
        <p:txBody>
          <a:bodyPr/>
          <a:lstStyle/>
          <a:p>
            <a:pPr algn="just">
              <a:buSzPct val="100000"/>
              <a:buFont typeface="Arial" charset="0"/>
              <a:buChar char="•"/>
            </a:pPr>
            <a:r>
              <a:rPr lang="tr-TR" sz="2100" dirty="0" smtClean="0">
                <a:latin typeface="Times New Roman" pitchFamily="18" charset="0"/>
                <a:cs typeface="Times New Roman" pitchFamily="18" charset="0"/>
              </a:rPr>
              <a:t>Yazılım büyüklük kestiriminde kullanılan yöntemler;</a:t>
            </a:r>
          </a:p>
          <a:p>
            <a:pPr marL="808038" lvl="1" algn="just">
              <a:buSzPct val="100000"/>
              <a:buFontTx/>
              <a:buChar char="-"/>
            </a:pPr>
            <a:r>
              <a:rPr lang="tr-TR" sz="2100" dirty="0" smtClean="0">
                <a:latin typeface="Times New Roman" pitchFamily="18" charset="0"/>
                <a:cs typeface="Times New Roman" pitchFamily="18" charset="0"/>
              </a:rPr>
              <a:t>teknik büyüklük kestirim yöntemleri,</a:t>
            </a:r>
          </a:p>
          <a:p>
            <a:pPr marL="808038" lvl="1" algn="just">
              <a:buSzPct val="100000"/>
              <a:buFontTx/>
              <a:buChar char="-"/>
            </a:pPr>
            <a:r>
              <a:rPr lang="tr-TR" sz="2100" dirty="0" smtClean="0">
                <a:latin typeface="Times New Roman" pitchFamily="18" charset="0"/>
                <a:cs typeface="Times New Roman" pitchFamily="18" charset="0"/>
              </a:rPr>
              <a:t>işlevsel büyüklük kestirim yöntemleri </a:t>
            </a:r>
            <a:endParaRPr lang="tr-TR" sz="2100" dirty="0" smtClean="0"/>
          </a:p>
          <a:p>
            <a:pPr marL="355600" lvl="1" indent="-82550" algn="just">
              <a:buSzPct val="100000"/>
              <a:buNone/>
            </a:pPr>
            <a:r>
              <a:rPr lang="tr-TR" sz="2100" dirty="0" smtClean="0">
                <a:latin typeface="Times New Roman" pitchFamily="18" charset="0"/>
                <a:cs typeface="Times New Roman" pitchFamily="18" charset="0"/>
              </a:rPr>
              <a:t> olarak sınıflandırılmıştır.</a:t>
            </a:r>
          </a:p>
          <a:p>
            <a:pPr marL="808038" lvl="1" algn="just">
              <a:buSzPct val="100000"/>
              <a:buNone/>
            </a:pPr>
            <a:endParaRPr lang="tr-TR" sz="2400" dirty="0" smtClean="0">
              <a:latin typeface="Times New Roman" pitchFamily="18" charset="0"/>
              <a:cs typeface="Times New Roman" pitchFamily="18" charset="0"/>
            </a:endParaRPr>
          </a:p>
        </p:txBody>
      </p:sp>
      <p:sp>
        <p:nvSpPr>
          <p:cNvPr id="5" name="4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12775" y="228600"/>
            <a:ext cx="8153400" cy="990600"/>
          </a:xfrm>
        </p:spPr>
        <p:txBody>
          <a:bodyPr/>
          <a:lstStyle/>
          <a:p>
            <a:pPr>
              <a:defRPr/>
            </a:pPr>
            <a:r>
              <a:rPr lang="tr-TR" sz="3600" i="1" dirty="0" smtClean="0">
                <a:solidFill>
                  <a:srgbClr val="006600"/>
                </a:solidFill>
                <a:effectLst>
                  <a:outerShdw blurRad="38100" dist="38100" dir="2700000" algn="tl">
                    <a:srgbClr val="000000">
                      <a:alpha val="43137"/>
                    </a:srgbClr>
                  </a:outerShdw>
                </a:effectLst>
                <a:latin typeface="Times New Roman" pitchFamily="18" charset="0"/>
                <a:cs typeface="Times New Roman" pitchFamily="18" charset="0"/>
              </a:rPr>
              <a:t>Teknik Büyüklük Kestirim Yöntemleri</a:t>
            </a:r>
            <a:endParaRPr lang="tr-TR" sz="3600" i="1" dirty="0">
              <a:solidFill>
                <a:srgbClr val="0066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9459" name="2 İçerik Yer Tutucusu"/>
          <p:cNvSpPr>
            <a:spLocks noGrp="1"/>
          </p:cNvSpPr>
          <p:nvPr>
            <p:ph sz="quarter" idx="1"/>
          </p:nvPr>
        </p:nvSpPr>
        <p:spPr>
          <a:xfrm>
            <a:off x="612775" y="1600200"/>
            <a:ext cx="7959725" cy="4495800"/>
          </a:xfrm>
        </p:spPr>
        <p:txBody>
          <a:bodyPr>
            <a:normAutofit/>
          </a:bodyPr>
          <a:lstStyle/>
          <a:p>
            <a:pPr algn="just">
              <a:buSzPct val="100000"/>
              <a:buFont typeface="Arial" charset="0"/>
              <a:buChar char="•"/>
            </a:pPr>
            <a:r>
              <a:rPr lang="tr-TR" sz="2100" u="sng"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Satır Sayısı (</a:t>
            </a:r>
            <a:r>
              <a:rPr lang="tr-TR" sz="2100" u="sng" dirty="0" err="1"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Lines</a:t>
            </a:r>
            <a:r>
              <a:rPr lang="tr-TR" sz="2100" u="sng"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 of </a:t>
            </a:r>
            <a:r>
              <a:rPr lang="tr-TR" sz="2100" u="sng" dirty="0" err="1"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Code</a:t>
            </a:r>
            <a:r>
              <a:rPr lang="tr-TR" sz="2100" u="sng"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 - LOC)</a:t>
            </a:r>
            <a:r>
              <a:rPr lang="tr-TR" sz="2100" dirty="0" smtClean="0">
                <a:solidFill>
                  <a:srgbClr val="380CF4"/>
                </a:solidFill>
                <a:effectLst>
                  <a:outerShdw blurRad="38100" dist="38100" dir="2700000" algn="tl">
                    <a:srgbClr val="000000">
                      <a:alpha val="43137"/>
                    </a:srgbClr>
                  </a:outerShdw>
                </a:effectLst>
                <a:latin typeface="Times New Roman" pitchFamily="18" charset="0"/>
                <a:cs typeface="Times New Roman" pitchFamily="18" charset="0"/>
              </a:rPr>
              <a:t>:</a:t>
            </a:r>
            <a:r>
              <a:rPr lang="tr-TR" sz="2100" dirty="0" smtClean="0">
                <a:solidFill>
                  <a:srgbClr val="380CF4"/>
                </a:solidFill>
                <a:latin typeface="Times New Roman" pitchFamily="18" charset="0"/>
                <a:cs typeface="Times New Roman" pitchFamily="18" charset="0"/>
              </a:rPr>
              <a:t> </a:t>
            </a:r>
            <a:r>
              <a:rPr lang="tr-TR" sz="2100" dirty="0" smtClean="0">
                <a:latin typeface="Times New Roman" pitchFamily="18" charset="0"/>
                <a:cs typeface="Times New Roman" pitchFamily="18" charset="0"/>
              </a:rPr>
              <a:t>Uygulamanın büyüklüğünü anlamak için bilgisayar programlarındaki kodların satırlarını sayma en geleneksel ve en yaygın şekilde kullanılan yazılım ölçümüdür. </a:t>
            </a:r>
          </a:p>
          <a:p>
            <a:pPr algn="just">
              <a:buSzPct val="100000"/>
              <a:buNone/>
            </a:pPr>
            <a:endParaRPr lang="tr-TR" sz="500" dirty="0" smtClean="0">
              <a:solidFill>
                <a:srgbClr val="380CF4"/>
              </a:solidFill>
              <a:latin typeface="Times New Roman" pitchFamily="18" charset="0"/>
              <a:cs typeface="Times New Roman" pitchFamily="18" charset="0"/>
            </a:endParaRPr>
          </a:p>
          <a:p>
            <a:pPr algn="just">
              <a:buSzPct val="100000"/>
              <a:buFont typeface="Arial" charset="0"/>
              <a:buChar char="•"/>
            </a:pPr>
            <a:r>
              <a:rPr lang="tr-TR" sz="2100" dirty="0" smtClean="0">
                <a:latin typeface="Times New Roman" pitchFamily="18" charset="0"/>
                <a:cs typeface="Times New Roman" pitchFamily="18" charset="0"/>
              </a:rPr>
              <a:t>Satır Sayısı, kod içerisindeki satır sayısını temsil eder. </a:t>
            </a:r>
          </a:p>
          <a:p>
            <a:pPr lvl="1" algn="just">
              <a:buSzPct val="100000"/>
              <a:buNone/>
            </a:pPr>
            <a:endParaRPr lang="tr-TR" sz="800" dirty="0" smtClean="0">
              <a:latin typeface="Times New Roman" pitchFamily="18" charset="0"/>
              <a:cs typeface="Times New Roman" pitchFamily="18" charset="0"/>
            </a:endParaRPr>
          </a:p>
          <a:p>
            <a:pPr lvl="1" algn="just">
              <a:buSzPct val="100000"/>
              <a:buFont typeface="Times New Roman" pitchFamily="18" charset="0"/>
              <a:buChar char="-"/>
            </a:pPr>
            <a:r>
              <a:rPr lang="tr-TR" sz="1900" dirty="0" smtClean="0">
                <a:latin typeface="Times New Roman" pitchFamily="18" charset="0"/>
                <a:cs typeface="Times New Roman" pitchFamily="18" charset="0"/>
              </a:rPr>
              <a:t>Kod satır sayısı kestiriminde, proje tahmin edilen alt birimlerine ayrıştırılır. Her bir alt birim için satır sayıları önerilir. Bu kestirimler yapılırken de en küçük, en olası ve en büyük ihtimaller belirlenip, bunlarla bir ortalama işlemi yapılır.</a:t>
            </a:r>
          </a:p>
          <a:p>
            <a:pPr lvl="1" algn="just">
              <a:buSzPct val="100000"/>
              <a:buFont typeface="Times New Roman" pitchFamily="18" charset="0"/>
              <a:buChar char="-"/>
            </a:pPr>
            <a:endParaRPr lang="tr-TR" sz="800" dirty="0" smtClean="0">
              <a:latin typeface="Times New Roman" pitchFamily="18" charset="0"/>
              <a:cs typeface="Times New Roman" pitchFamily="18" charset="0"/>
            </a:endParaRPr>
          </a:p>
          <a:p>
            <a:pPr lvl="1" algn="just">
              <a:buSzPct val="100000"/>
              <a:buFont typeface="Times New Roman" pitchFamily="18" charset="0"/>
              <a:buChar char="-"/>
            </a:pPr>
            <a:r>
              <a:rPr lang="tr-TR" sz="1900" dirty="0" smtClean="0">
                <a:latin typeface="Times New Roman" pitchFamily="18" charset="0"/>
                <a:cs typeface="Times New Roman" pitchFamily="18" charset="0"/>
              </a:rPr>
              <a:t>Satır sayısı kestirimi: (k+4o+b)/6 şeklinde hesaplanabilir.</a:t>
            </a:r>
          </a:p>
        </p:txBody>
      </p:sp>
      <p:sp>
        <p:nvSpPr>
          <p:cNvPr id="4" name="3 Slayt Numarası Yer Tutucusu"/>
          <p:cNvSpPr>
            <a:spLocks noGrp="1"/>
          </p:cNvSpPr>
          <p:nvPr>
            <p:ph type="sldNum" sz="quarter" idx="12"/>
          </p:nvPr>
        </p:nvSpPr>
        <p:spPr/>
        <p:txBody>
          <a:bodyPr>
            <a:normAutofit fontScale="85000" lnSpcReduction="20000"/>
          </a:bodyPr>
          <a:lstStyle/>
          <a:p>
            <a:pPr>
              <a:defRPr/>
            </a:pPr>
            <a:fld id="{FC0AEE92-E9F2-4179-974A-EC8CB2450FEA}" type="slidenum">
              <a:rPr lang="tr-TR" smtClean="0"/>
              <a:pPr>
                <a:defRPr/>
              </a:pPr>
              <a:t>9</a:t>
            </a:fld>
            <a:endParaRPr lang="tr-TR"/>
          </a:p>
        </p:txBody>
      </p:sp>
      <p:sp>
        <p:nvSpPr>
          <p:cNvPr id="5" name="4 Altbilgi Yer Tutucusu"/>
          <p:cNvSpPr>
            <a:spLocks noGrp="1"/>
          </p:cNvSpPr>
          <p:nvPr>
            <p:ph type="ftr" sz="quarter" idx="11"/>
          </p:nvPr>
        </p:nvSpPr>
        <p:spPr/>
        <p:txBody>
          <a:bodyPr/>
          <a:lstStyle/>
          <a:p>
            <a:r>
              <a:rPr lang="tr-TR" smtClean="0"/>
              <a:t>YZM 403 - Yazılım Proje Yönetimi</a:t>
            </a:r>
            <a:endParaRPr lang="tr-T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talama">
  <a:themeElements>
    <a:clrScheme name="Hisse Senedi">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Özel 1">
      <a:majorFont>
        <a:latin typeface="Times New Roman"/>
        <a:ea typeface=""/>
        <a:cs typeface=""/>
      </a:majorFont>
      <a:minorFont>
        <a:latin typeface="Times New Roman"/>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5401</TotalTime>
  <Words>7638</Words>
  <Application>Microsoft Office PowerPoint</Application>
  <PresentationFormat>Ekran Gösterisi (4:3)</PresentationFormat>
  <Paragraphs>1583</Paragraphs>
  <Slides>58</Slides>
  <Notes>56</Notes>
  <HiddenSlides>0</HiddenSlides>
  <MMClips>0</MMClips>
  <ScaleCrop>false</ScaleCrop>
  <HeadingPairs>
    <vt:vector size="4" baseType="variant">
      <vt:variant>
        <vt:lpstr>Tema</vt:lpstr>
      </vt:variant>
      <vt:variant>
        <vt:i4>1</vt:i4>
      </vt:variant>
      <vt:variant>
        <vt:lpstr>Slayt Başlıkları</vt:lpstr>
      </vt:variant>
      <vt:variant>
        <vt:i4>58</vt:i4>
      </vt:variant>
    </vt:vector>
  </HeadingPairs>
  <TitlesOfParts>
    <vt:vector size="59" baseType="lpstr">
      <vt:lpstr>Ortalama</vt:lpstr>
      <vt:lpstr>YAZILIM PROJE YÖNETİMİ  Öğr. Gör. Dr. Emin BORANDAĞ eminb@maltepe.edu.tr</vt:lpstr>
      <vt:lpstr>4. BÖLÜM</vt:lpstr>
      <vt:lpstr>Genel Bakış…</vt:lpstr>
      <vt:lpstr>Giriş</vt:lpstr>
      <vt:lpstr>Yazılımda Ölçme</vt:lpstr>
      <vt:lpstr>Yazılımda Ölçme  (devam…)</vt:lpstr>
      <vt:lpstr>Beş Temel Yazılım Ölçütü</vt:lpstr>
      <vt:lpstr>Yazılım Büyüklük Kestirim Yöntemleri</vt:lpstr>
      <vt:lpstr>Teknik Büyüklük Kestirim Yöntemleri</vt:lpstr>
      <vt:lpstr>Teknik Büyüklük Kestirim Yöntemleri (devam…)</vt:lpstr>
      <vt:lpstr>Teknik Büyüklük Kestirim Yöntemleri (devam…)</vt:lpstr>
      <vt:lpstr>Teknik Büyüklük Kestirim Yöntemleri (devam…)</vt:lpstr>
      <vt:lpstr>İşlevsel Büyüklük Kestirim Yöntemleri</vt:lpstr>
      <vt:lpstr>İşlevsel Büyüklük Kestirim Yöntemleri (devam…)</vt:lpstr>
      <vt:lpstr>İşlev Puanı (Function Points)</vt:lpstr>
      <vt:lpstr>İşlev Puanı (Function Points)              (devam…)</vt:lpstr>
      <vt:lpstr>İşlev Puanı (Function Points)</vt:lpstr>
      <vt:lpstr>İşlev Puanı (Function Points)              (devam…)</vt:lpstr>
      <vt:lpstr>İşlev Puanı (Function Points)              (devam…)</vt:lpstr>
      <vt:lpstr>İşlev Puanı (Function Points) – Örnek Proje</vt:lpstr>
      <vt:lpstr>Örnek Proje – Üst Düzey Sistem Mimarisi</vt:lpstr>
      <vt:lpstr>Örnek Proje – Laboratuar Sistemi</vt:lpstr>
      <vt:lpstr>Örnek Proje – Düzeltilmemiş İşlev Puanı</vt:lpstr>
      <vt:lpstr>Örnek Proje – Düzeltilmiş İşlev Puanı</vt:lpstr>
      <vt:lpstr>IFPUG İşlev Puanı Analizi</vt:lpstr>
      <vt:lpstr>Mark II İşlev Puanı</vt:lpstr>
      <vt:lpstr>Nesma İşlev Puanı</vt:lpstr>
      <vt:lpstr>COSMIC Tam İşlev Puanı</vt:lpstr>
      <vt:lpstr>Emek Kestirimi</vt:lpstr>
      <vt:lpstr>Emek Kestirim Yöntemleri</vt:lpstr>
      <vt:lpstr>Emek Kestirim Yöntemleri</vt:lpstr>
      <vt:lpstr>Algoritmik Kestirim Yöntemleri</vt:lpstr>
      <vt:lpstr>COCOMO (Constructive Costing Model)</vt:lpstr>
      <vt:lpstr>COCOMO (Constructive Costing Model) devam…</vt:lpstr>
      <vt:lpstr>COCOMO - Proje Sınıfları</vt:lpstr>
      <vt:lpstr>COCOMO (Constructive Costing Model) devam…</vt:lpstr>
      <vt:lpstr>COCOMO (Constructive Costing Model) devam…</vt:lpstr>
      <vt:lpstr>COCOMO (Constructive Costing Model) devam…</vt:lpstr>
      <vt:lpstr>COCOMO – Emek Ayarlama Faktörü</vt:lpstr>
      <vt:lpstr>COCOMO – Emek Ayarlama Faktörü  (devam…)</vt:lpstr>
      <vt:lpstr>Örnek: Laboratuar Sistemi için              COCOMO ile Emek Kestirimi</vt:lpstr>
      <vt:lpstr>Örnek: Laboratuar Sistemi için              COCOMO ile Emek Kestirimi (devam…)</vt:lpstr>
      <vt:lpstr>Use-Case Puanı (Use-Case Points - UCP)</vt:lpstr>
      <vt:lpstr>Use-Case Puanı (Use-Case Points - UCP) (devam…)</vt:lpstr>
      <vt:lpstr>Use-Case Puanı (Use-Case Points - UCP) (devam…)</vt:lpstr>
      <vt:lpstr>Use-Case Puanı (Use-Case Points - UCP) (devam…)</vt:lpstr>
      <vt:lpstr>Use-Case Puanı (Use-Case Points - UCP) (devam…)</vt:lpstr>
      <vt:lpstr>PowerPoint Sunusu</vt:lpstr>
      <vt:lpstr>Sınıf Puanı (Class Points - CP)</vt:lpstr>
      <vt:lpstr>Sınıf Puanı (Class Points - CP)                        (devam…)</vt:lpstr>
      <vt:lpstr>Sınıf Puanı (Class Points - CP)                        (devam…)</vt:lpstr>
      <vt:lpstr>Sınıf Puanı (Class Points - CP)                        (devam…)</vt:lpstr>
      <vt:lpstr>Sınıf Puanı (Class Points - CP)                        (devam…)</vt:lpstr>
      <vt:lpstr>Algoritmik Olmayan Kestirim Yöntemleri</vt:lpstr>
      <vt:lpstr>Uzman Kararı</vt:lpstr>
      <vt:lpstr>Benzerlik ile Kestirim</vt:lpstr>
      <vt:lpstr>Büyüklük Verisini Kullanarak Kıyaslama</vt:lpstr>
      <vt:lpstr>Stok Takip Sistemi</vt:lpstr>
    </vt:vector>
  </TitlesOfParts>
  <Company>Maltepe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Yazılım Proje Yönetimi</dc:title>
  <dc:creator>Fatih Yücalar</dc:creator>
  <cp:lastModifiedBy>Administrator</cp:lastModifiedBy>
  <cp:revision>2084</cp:revision>
  <dcterms:created xsi:type="dcterms:W3CDTF">2009-02-19T19:45:44Z</dcterms:created>
  <dcterms:modified xsi:type="dcterms:W3CDTF">2012-11-01T14:47:52Z</dcterms:modified>
</cp:coreProperties>
</file>