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0"/>
  </p:notesMasterIdLst>
  <p:sldIdLst>
    <p:sldId id="256" r:id="rId2"/>
    <p:sldId id="257" r:id="rId3"/>
    <p:sldId id="258" r:id="rId4"/>
    <p:sldId id="259" r:id="rId5"/>
    <p:sldId id="260" r:id="rId6"/>
    <p:sldId id="264" r:id="rId7"/>
    <p:sldId id="265" r:id="rId8"/>
    <p:sldId id="263" r:id="rId9"/>
    <p:sldId id="262" r:id="rId10"/>
    <p:sldId id="285" r:id="rId11"/>
    <p:sldId id="266" r:id="rId12"/>
    <p:sldId id="279" r:id="rId13"/>
    <p:sldId id="275" r:id="rId14"/>
    <p:sldId id="276" r:id="rId15"/>
    <p:sldId id="267" r:id="rId16"/>
    <p:sldId id="278" r:id="rId17"/>
    <p:sldId id="277" r:id="rId18"/>
    <p:sldId id="269" r:id="rId19"/>
    <p:sldId id="280" r:id="rId20"/>
    <p:sldId id="268" r:id="rId21"/>
    <p:sldId id="281" r:id="rId22"/>
    <p:sldId id="282" r:id="rId23"/>
    <p:sldId id="283" r:id="rId24"/>
    <p:sldId id="284" r:id="rId25"/>
    <p:sldId id="273" r:id="rId26"/>
    <p:sldId id="274" r:id="rId27"/>
    <p:sldId id="286" r:id="rId28"/>
    <p:sldId id="287" r:id="rId29"/>
    <p:sldId id="288" r:id="rId30"/>
    <p:sldId id="289" r:id="rId31"/>
    <p:sldId id="290" r:id="rId32"/>
    <p:sldId id="291" r:id="rId33"/>
    <p:sldId id="292" r:id="rId34"/>
    <p:sldId id="293" r:id="rId35"/>
    <p:sldId id="294" r:id="rId36"/>
    <p:sldId id="295" r:id="rId37"/>
    <p:sldId id="297" r:id="rId38"/>
    <p:sldId id="296"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0AB6"/>
    <a:srgbClr val="0000FF"/>
    <a:srgbClr val="336600"/>
    <a:srgbClr val="003300"/>
    <a:srgbClr val="8080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82319" autoAdjust="0"/>
  </p:normalViewPr>
  <p:slideViewPr>
    <p:cSldViewPr>
      <p:cViewPr>
        <p:scale>
          <a:sx n="70" d="100"/>
          <a:sy n="70" d="100"/>
        </p:scale>
        <p:origin x="-1098"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A135-22CC-429C-9706-1CC56B005689}" type="datetimeFigureOut">
              <a:rPr lang="tr-TR" smtClean="0"/>
              <a:pPr/>
              <a:t>09.12.2011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solidFill>
                  <a:srgbClr val="333399"/>
                </a:solidFill>
                <a:latin typeface="Times New Roman" pitchFamily="18" charset="0"/>
                <a:cs typeface="Times New Roman" pitchFamily="18" charset="0"/>
              </a:rPr>
              <a:t>Riskler gerçekleşme olasılığı ve risklerin gerçekleşmesi durumunda ortaya çıkacak sonuçların etkileri göz önünde bulundurularak ölçülür. </a:t>
            </a: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mn-lt"/>
                <a:ea typeface="+mn-ea"/>
                <a:cs typeface="+mn-cs"/>
              </a:rPr>
              <a:t>Projede risklerle ilgili alınacak önlemler büyük ölçüde risk tanımlarına dayandırılacağı için, risk tanımlama sırasında mümkün olan en az hata ile çalışılmasına dikkat edilmektedir. Risklerin onları yaratan kaynaklar bakımından sınıflandırılarak tanımlanması, hataları en aza indirebilmek bakımından yararlı bir teknik olarak uygulanmaktadır. </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Pratik bir faydası olması açısından biraz daha somutlaştırarak risk tablosunda bulunması gereken temel başlıkları da listeleyelim.</a:t>
            </a: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mn-lt"/>
                <a:ea typeface="+mn-ea"/>
                <a:cs typeface="+mn-cs"/>
              </a:rPr>
              <a:t>Etki ve gerçekleşme olasılığı için birden ona ya da yüze kadar bile bir ölçek kullanılabilir. Ancak bu derecede ölçebilecek yetkinliğiniz varsa kullanılmalıdır. Üçlü (düşük, orta, yüksek) ölçek büyük ölçüde ihtiyacınızı karşılayacak, anlaşılması ve anlatılması kolay olacaktır.</a:t>
            </a:r>
          </a:p>
          <a:p>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Times New Roman" pitchFamily="18" charset="0"/>
                <a:ea typeface="+mn-ea"/>
                <a:cs typeface="Times New Roman" pitchFamily="18" charset="0"/>
              </a:rPr>
              <a:t>Belirtilen bu durumlarda hangisinin veya hangilerinin uygun olduğu konusunda değerlendirme yapılarak, her bir risk başlığı için uygun önlemler alınmaktadır. Alınan önlemlerden sonra elde edilen sonuçlara göre, risk yönetim süreci yeniden tekrar edilmelidir.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25</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26</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Risk ve Risk </a:t>
            </a:r>
            <a:r>
              <a:rPr lang="tr-TR" sz="1200" kern="1200" baseline="0" dirty="0" smtClean="0">
                <a:solidFill>
                  <a:schemeClr val="tx1"/>
                </a:solidFill>
                <a:latin typeface="Times New Roman" pitchFamily="18" charset="0"/>
                <a:ea typeface="+mn-ea"/>
                <a:cs typeface="Times New Roman" pitchFamily="18" charset="0"/>
              </a:rPr>
              <a:t>Yönetimi ile ilgili temel kavramları </a:t>
            </a:r>
            <a:r>
              <a:rPr lang="tr-TR" sz="1200" kern="1200" dirty="0" smtClean="0">
                <a:solidFill>
                  <a:schemeClr val="tx1"/>
                </a:solidFill>
                <a:latin typeface="Times New Roman" pitchFamily="18" charset="0"/>
                <a:ea typeface="+mn-ea"/>
                <a:cs typeface="Times New Roman" pitchFamily="18" charset="0"/>
              </a:rPr>
              <a:t>inceleyeceğiz. </a:t>
            </a:r>
            <a:endParaRPr lang="tr-TR" sz="1200" kern="1200" baseline="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dirty="0" smtClean="0">
                <a:solidFill>
                  <a:schemeClr val="tx1"/>
                </a:solidFill>
                <a:latin typeface="Times New Roman" pitchFamily="18" charset="0"/>
                <a:ea typeface="+mn-ea"/>
                <a:cs typeface="Times New Roman" pitchFamily="18" charset="0"/>
              </a:rPr>
              <a:t>GİRİŞ: </a:t>
            </a:r>
            <a:r>
              <a:rPr lang="tr-TR" sz="1200" kern="1200" dirty="0" smtClean="0">
                <a:solidFill>
                  <a:schemeClr val="tx1"/>
                </a:solidFill>
                <a:latin typeface="Times New Roman" pitchFamily="18" charset="0"/>
                <a:ea typeface="+mn-ea"/>
                <a:cs typeface="Times New Roman" pitchFamily="18" charset="0"/>
              </a:rPr>
              <a:t>Risk yönetimi, proje yönetimi konusunda en çok bahsedilen ve en az uygulanan alanların herhalde başında gelir. Risk yönetimi zor olduğundan veya uygulanması çok maliyetli ya da zaman alıcı olmasından değil, belki de kavramın kendisinin ürkütücü olmasından kaynaklanıyordur. İşin bir başka kültürel ve proje organizasyonlarına ait boyutu da var sanırım.</a:t>
            </a:r>
          </a:p>
          <a:p>
            <a:pPr algn="just"/>
            <a:endParaRPr lang="tr-TR" noProof="0" dirty="0" smtClean="0">
              <a:latin typeface="Times New Roman" pitchFamily="18" charset="0"/>
              <a:cs typeface="Times New Roman" pitchFamily="18" charset="0"/>
            </a:endParaRPr>
          </a:p>
          <a:p>
            <a:pPr algn="just"/>
            <a:r>
              <a:rPr lang="tr-TR" noProof="0" dirty="0" smtClean="0">
                <a:latin typeface="Times New Roman" pitchFamily="18" charset="0"/>
                <a:cs typeface="Times New Roman" pitchFamily="18" charset="0"/>
              </a:rPr>
              <a:t>Proje risklerinin belirlenmesi, analiz edilmesi, çözümlerin uygulanmasına yönelik süreçler tanımlanır. Risk tanımlama, risk boyutu belirleme, riske karşı planlama ve risk azaltıcı denetim yöntemleri uygulanır.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rgbClr val="333399"/>
                </a:solidFill>
                <a:latin typeface="Times New Roman" pitchFamily="18" charset="0"/>
                <a:ea typeface="+mn-ea"/>
                <a:cs typeface="+mn-cs"/>
              </a:rPr>
              <a:t>Risk, kurumun stratejik, mali ve operasyonel hedeflerini gerçekleştirmesini engelleyecek, her türlü olayın gerçekleşme olasılığıdır. </a:t>
            </a:r>
            <a:endParaRPr lang="tr-TR" sz="1200" kern="1200" noProof="0" dirty="0">
              <a:solidFill>
                <a:srgbClr val="333399"/>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buSzPct val="100000"/>
              <a:buFont typeface="Arial" pitchFamily="34" charset="0"/>
              <a:buNone/>
            </a:pPr>
            <a:r>
              <a:rPr lang="tr-TR" sz="1200" i="1" dirty="0" smtClean="0">
                <a:solidFill>
                  <a:srgbClr val="0000FF"/>
                </a:solidFill>
                <a:latin typeface="Times New Roman" pitchFamily="18" charset="0"/>
                <a:cs typeface="Times New Roman" pitchFamily="18" charset="0"/>
              </a:rPr>
              <a:t>Zamanlama riskleri; </a:t>
            </a:r>
            <a:r>
              <a:rPr lang="tr-TR" sz="1200" dirty="0" smtClean="0">
                <a:latin typeface="Times New Roman" pitchFamily="18" charset="0"/>
                <a:cs typeface="Times New Roman" pitchFamily="18" charset="0"/>
              </a:rPr>
              <a:t>yetersiz zaman ayrılması</a:t>
            </a:r>
            <a:r>
              <a:rPr lang="tr-TR" sz="1200" baseline="0" dirty="0" smtClean="0">
                <a:latin typeface="Times New Roman" pitchFamily="18" charset="0"/>
                <a:cs typeface="Times New Roman" pitchFamily="18" charset="0"/>
              </a:rPr>
              <a:t> durumunda karşılaşılan risklerdir.</a:t>
            </a:r>
            <a:endParaRPr lang="tr-TR" sz="100" dirty="0" smtClean="0">
              <a:latin typeface="Times New Roman" pitchFamily="18" charset="0"/>
              <a:cs typeface="Times New Roman" pitchFamily="18" charset="0"/>
            </a:endParaRPr>
          </a:p>
          <a:p>
            <a:pPr algn="just">
              <a:buSzPct val="100000"/>
              <a:buFont typeface="Arial" pitchFamily="34" charset="0"/>
              <a:buNone/>
            </a:pPr>
            <a:endParaRPr lang="tr-TR" sz="1200" i="1" dirty="0" smtClean="0">
              <a:solidFill>
                <a:srgbClr val="0000FF"/>
              </a:solidFill>
              <a:latin typeface="Times New Roman" pitchFamily="18" charset="0"/>
              <a:cs typeface="Times New Roman" pitchFamily="18" charset="0"/>
            </a:endParaRPr>
          </a:p>
          <a:p>
            <a:pPr algn="just">
              <a:buSzPct val="100000"/>
              <a:buFont typeface="Arial" pitchFamily="34" charset="0"/>
              <a:buNone/>
            </a:pPr>
            <a:r>
              <a:rPr lang="tr-TR" sz="1200" i="1" dirty="0" smtClean="0">
                <a:solidFill>
                  <a:srgbClr val="0000FF"/>
                </a:solidFill>
                <a:latin typeface="Times New Roman" pitchFamily="18" charset="0"/>
                <a:cs typeface="Times New Roman" pitchFamily="18" charset="0"/>
              </a:rPr>
              <a:t>Maliyet riskleri; </a:t>
            </a:r>
            <a:r>
              <a:rPr lang="tr-TR" sz="1200" dirty="0" smtClean="0">
                <a:latin typeface="Times New Roman" pitchFamily="18" charset="0"/>
                <a:cs typeface="Times New Roman" pitchFamily="18" charset="0"/>
              </a:rPr>
              <a:t>maliyetin iyi hesaplanamaması </a:t>
            </a:r>
            <a:r>
              <a:rPr lang="tr-TR" sz="1200" baseline="0" dirty="0" smtClean="0">
                <a:latin typeface="Times New Roman" pitchFamily="18" charset="0"/>
                <a:cs typeface="Times New Roman" pitchFamily="18" charset="0"/>
              </a:rPr>
              <a:t>durumunda karşılaşılan risklerdir.</a:t>
            </a:r>
          </a:p>
          <a:p>
            <a:pPr algn="just">
              <a:buSzPct val="100000"/>
              <a:buFont typeface="Arial" pitchFamily="34" charset="0"/>
              <a:buNone/>
            </a:pPr>
            <a:endParaRPr lang="tr-TR" sz="1200" dirty="0" smtClean="0">
              <a:latin typeface="Times New Roman" pitchFamily="18" charset="0"/>
              <a:cs typeface="Times New Roman" pitchFamily="18" charset="0"/>
            </a:endParaRPr>
          </a:p>
          <a:p>
            <a:pPr algn="just"/>
            <a:r>
              <a:rPr lang="tr-TR" noProof="0" dirty="0" smtClean="0">
                <a:latin typeface="Times New Roman" pitchFamily="18" charset="0"/>
                <a:cs typeface="Times New Roman" pitchFamily="18" charset="0"/>
              </a:rPr>
              <a:t>Zamanlama</a:t>
            </a:r>
            <a:r>
              <a:rPr lang="tr-TR" baseline="0" noProof="0" dirty="0" smtClean="0">
                <a:latin typeface="Times New Roman" pitchFamily="18" charset="0"/>
                <a:cs typeface="Times New Roman" pitchFamily="18" charset="0"/>
              </a:rPr>
              <a:t> ve maliyet risklerini azaltmak için mutlaka proje planının iyileştirilmesi gerekir. </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noProof="0" dirty="0" smtClean="0">
              <a:latin typeface="Times New Roman" pitchFamily="18" charset="0"/>
              <a:cs typeface="Times New Roman" pitchFamily="18" charset="0"/>
            </a:endParaRP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noProof="0" dirty="0" smtClean="0">
              <a:latin typeface="Times New Roman" pitchFamily="18" charset="0"/>
              <a:cs typeface="Times New Roman" pitchFamily="18" charset="0"/>
            </a:endParaRP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baseline="0" dirty="0" smtClean="0">
                <a:solidFill>
                  <a:schemeClr val="tx1"/>
                </a:solidFill>
                <a:latin typeface="+mn-lt"/>
                <a:ea typeface="+mn-ea"/>
                <a:cs typeface="+mn-cs"/>
              </a:rPr>
              <a:t>Risklerin probleme ya da tehlikeye dönüşmeden belirlenmesini ve en aza indirgenmesi, faaliyetlerinin planlanması ve yürütülmesini kapsar. Risk yönetiminin temel hedefi, karar verme mekanizmaları için riskleri görünür ve ölçülebilir hale getirmek, sübjektifliği azaltmaktır.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A45E9-5927-4F05-B2CF-ED8DB00B4560}" type="datetime1">
              <a:rPr lang="tr-TR" smtClean="0"/>
              <a:pPr/>
              <a:t>09.12.2011</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A8F5BA-D1D8-45BA-B286-A5F5CD22C5B4}" type="datetime1">
              <a:rPr lang="tr-TR" smtClean="0"/>
              <a:pPr/>
              <a:t>09.12.2011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1A05A020-BD22-4998-A0E3-9CB7040FF8E3}" type="datetime1">
              <a:rPr lang="tr-TR" smtClean="0"/>
              <a:pPr/>
              <a:t>09.12.2011</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07B4F09-1DE7-4177-AC6E-1F76FBF68B7F}" type="datetime1">
              <a:rPr lang="tr-TR" smtClean="0"/>
              <a:pPr/>
              <a:t>09.12.2011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78F9CE52-BAEF-488F-BD0B-0C57322C9973}" type="datetime1">
              <a:rPr lang="tr-TR" smtClean="0"/>
              <a:pPr/>
              <a:t>09.12.2011</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3E3471E-E250-4439-9493-55DBC35AF8BC}" type="datetime1">
              <a:rPr lang="tr-TR" smtClean="0"/>
              <a:pPr/>
              <a:t>09.12.2011</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8EFBE03A-D2C4-4F08-96DC-69543B223A75}" type="datetime1">
              <a:rPr lang="tr-TR" smtClean="0"/>
              <a:pPr/>
              <a:t>09.12.2011</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292A730-054A-459A-B698-05F2DEB26FD4}" type="datetime1">
              <a:rPr lang="tr-TR" smtClean="0"/>
              <a:pPr/>
              <a:t>09.12.2011</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16E7548-DEC9-4892-93F6-88CACCBE2B27}" type="datetime1">
              <a:rPr lang="tr-TR" smtClean="0"/>
              <a:pPr/>
              <a:t>09.12.2011</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9D0E790-88D4-4195-8935-48A17289FCB7}" type="datetime1">
              <a:rPr lang="tr-TR" smtClean="0"/>
              <a:pPr/>
              <a:t>09.12.2011</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4B40825-8104-4F81-9FC8-09A7705577B6}" type="datetime1">
              <a:rPr lang="tr-TR" smtClean="0"/>
              <a:pPr/>
              <a:t>09.12.2011</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D7151B-2DC5-4627-8125-9360063274B3}" type="datetime1">
              <a:rPr lang="tr-TR" smtClean="0"/>
              <a:pPr/>
              <a:t>09.12.2011</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fontScale="90000"/>
          </a:bodyPr>
          <a:lstStyle/>
          <a:p>
            <a:pPr algn="ctr"/>
            <a:r>
              <a:rPr lang="tr-TR" sz="3600" dirty="0" smtClean="0">
                <a:latin typeface="Times New Roman" pitchFamily="18" charset="0"/>
                <a:cs typeface="Times New Roman" pitchFamily="18" charset="0"/>
              </a:rPr>
              <a:t>YAZILIM PROJE YÖNETİMİ</a:t>
            </a:r>
            <a:br>
              <a:rPr lang="tr-TR" sz="3600" dirty="0" smtClean="0">
                <a:latin typeface="Times New Roman" pitchFamily="18" charset="0"/>
                <a:cs typeface="Times New Roman" pitchFamily="18" charset="0"/>
              </a:rPr>
            </a:br>
            <a:r>
              <a:rPr lang="tr-TR" sz="2400" dirty="0" smtClean="0">
                <a:latin typeface="Times New Roman" pitchFamily="18" charset="0"/>
                <a:cs typeface="Times New Roman" pitchFamily="18" charset="0"/>
              </a:rPr>
              <a:t/>
            </a:r>
            <a:br>
              <a:rPr lang="tr-TR" sz="2400" dirty="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smtClean="0">
                <a:latin typeface="Times New Roman" pitchFamily="18" charset="0"/>
                <a:cs typeface="Times New Roman" pitchFamily="18" charset="0"/>
              </a:rPr>
              <a:t>Öğr. Gör. Dr. Emin BORANDAĞ</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Yönetimi  </a:t>
            </a:r>
            <a:r>
              <a:rPr lang="tr-TR" sz="2000" dirty="0" smtClean="0">
                <a:latin typeface="Times New Roman" pitchFamily="18" charset="0"/>
                <a:cs typeface="Times New Roman" pitchFamily="18" charset="0"/>
              </a:rPr>
              <a:t>(devam…)</a:t>
            </a:r>
            <a:endParaRPr lang="tr-TR" sz="2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yöneticisi, risk unsuru taşıyan bir durumla karşı karşıya kaldığında, bu durumun proje üzerinde nasıl ve ne zaman etki yaratacağını görebilmelidir.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 proje yöneticisinin daha iyi karar alabilmesini sağlayan bir araçtır.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yönetiminin iki ana unsuru;</a:t>
            </a:r>
          </a:p>
          <a:p>
            <a:pPr marL="723900" indent="-192088">
              <a:buClr>
                <a:schemeClr val="accent1"/>
              </a:buClr>
              <a:buSzPct val="100000"/>
              <a:buFont typeface="+mj-lt"/>
              <a:buAutoNum type="arabicPeriod"/>
            </a:pPr>
            <a:r>
              <a:rPr lang="tr-TR" sz="2100" dirty="0" smtClean="0"/>
              <a:t> Riskin değerlendirilmesi,</a:t>
            </a:r>
          </a:p>
          <a:p>
            <a:pPr marL="723900" indent="-192088">
              <a:buClr>
                <a:schemeClr val="accent1"/>
              </a:buClr>
              <a:buSzPct val="100000"/>
              <a:buFont typeface="+mj-lt"/>
              <a:buAutoNum type="arabicPeriod"/>
            </a:pPr>
            <a:r>
              <a:rPr lang="tr-TR" sz="2100" dirty="0" smtClean="0"/>
              <a:t> Riske karşı planlama yapılmasıdır.</a:t>
            </a: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Ortaya konulan risk kaynaklarının değerlendirilmesi yapılmaktadır.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Risklerin değerlendirilmesinde uzmanların görüşlerinden, benzer sistemlerle ilgili deneyimlerden, önceki projelerden alınan derslerden ve teknoloji değerlendirme raporlarından yararlanılmakta ve yapılan planlar gözden geçirilmektedir.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değerlendirmesi üç adımdan oluşur;</a:t>
            </a:r>
          </a:p>
          <a:p>
            <a:pPr marL="900113" indent="-368300" algn="just">
              <a:buSzPct val="100000"/>
              <a:buFont typeface="+mj-lt"/>
              <a:buAutoNum type="arabicPeriod"/>
            </a:pPr>
            <a:r>
              <a:rPr lang="tr-TR" sz="2100" dirty="0" smtClean="0">
                <a:latin typeface="Times New Roman" pitchFamily="18" charset="0"/>
                <a:cs typeface="Times New Roman" pitchFamily="18" charset="0"/>
              </a:rPr>
              <a:t>Risklerin tanımlanması,</a:t>
            </a:r>
          </a:p>
          <a:p>
            <a:pPr marL="900113" indent="-368300" algn="just">
              <a:buSzPct val="100000"/>
              <a:buFont typeface="+mj-lt"/>
              <a:buAutoNum type="arabicPeriod"/>
            </a:pPr>
            <a:r>
              <a:rPr lang="tr-TR" sz="2100" dirty="0" smtClean="0">
                <a:latin typeface="Times New Roman" pitchFamily="18" charset="0"/>
                <a:cs typeface="Times New Roman" pitchFamily="18" charset="0"/>
              </a:rPr>
              <a:t>Analiz edilmesi,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Önceliklerin belirlenmesi,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11</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6443036" y="3455441"/>
            <a:ext cx="1983418" cy="1857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 Olasılık ve Etki Analizi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Riskin iki temel özelliği vardır. Bunlar; </a:t>
            </a:r>
          </a:p>
          <a:p>
            <a:pPr algn="just">
              <a:buSzPct val="100000"/>
              <a:buNone/>
            </a:pPr>
            <a:endParaRPr lang="tr-TR" sz="500" dirty="0" smtClean="0">
              <a:latin typeface="Times New Roman" pitchFamily="18" charset="0"/>
              <a:cs typeface="Times New Roman" pitchFamily="18" charset="0"/>
            </a:endParaRPr>
          </a:p>
          <a:p>
            <a:pPr marL="839788" lvl="1" indent="-307975" algn="just">
              <a:buSzPct val="100000"/>
              <a:buFont typeface="+mj-lt"/>
              <a:buAutoNum type="arabicPeriod"/>
            </a:pPr>
            <a:r>
              <a:rPr lang="tr-TR" sz="2100" dirty="0" smtClean="0">
                <a:latin typeface="Times New Roman" pitchFamily="18" charset="0"/>
                <a:cs typeface="Times New Roman" pitchFamily="18" charset="0"/>
              </a:rPr>
              <a:t>Belirli bir sonuca ulaşamama olasılığı ya da istenmeyen bir olayın oluşma olasılığı. </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Possibility</a:t>
            </a:r>
            <a:r>
              <a:rPr lang="tr-TR" sz="1400" dirty="0" smtClean="0">
                <a:latin typeface="Times New Roman" pitchFamily="18" charset="0"/>
                <a:cs typeface="Times New Roman" pitchFamily="18" charset="0"/>
              </a:rPr>
              <a:t> of </a:t>
            </a:r>
            <a:r>
              <a:rPr lang="tr-TR" sz="1400" dirty="0" err="1" smtClean="0">
                <a:latin typeface="Times New Roman" pitchFamily="18" charset="0"/>
                <a:cs typeface="Times New Roman" pitchFamily="18" charset="0"/>
              </a:rPr>
              <a:t>Occurence</a:t>
            </a:r>
            <a:r>
              <a:rPr lang="tr-TR" sz="1400" dirty="0" smtClean="0">
                <a:latin typeface="Times New Roman" pitchFamily="18" charset="0"/>
                <a:cs typeface="Times New Roman" pitchFamily="18" charset="0"/>
              </a:rPr>
              <a:t> – Meydana Gelme İhtimali)</a:t>
            </a:r>
          </a:p>
          <a:p>
            <a:pPr marL="839788" lvl="1" indent="-307975" algn="just">
              <a:buSzPct val="100000"/>
              <a:buFont typeface="+mj-lt"/>
              <a:buAutoNum type="arabicPeriod"/>
            </a:pPr>
            <a:endParaRPr lang="tr-TR" sz="500" dirty="0" smtClean="0">
              <a:latin typeface="Times New Roman" pitchFamily="18" charset="0"/>
              <a:cs typeface="Times New Roman" pitchFamily="18" charset="0"/>
            </a:endParaRPr>
          </a:p>
          <a:p>
            <a:pPr marL="839788" lvl="1" indent="-307975" algn="just">
              <a:buSzPct val="100000"/>
              <a:buFont typeface="+mj-lt"/>
              <a:buAutoNum type="arabicPeriod"/>
            </a:pPr>
            <a:r>
              <a:rPr lang="tr-TR" sz="2100" dirty="0" smtClean="0">
                <a:latin typeface="Times New Roman" pitchFamily="18" charset="0"/>
                <a:cs typeface="Times New Roman" pitchFamily="18" charset="0"/>
              </a:rPr>
              <a:t>Riskin oluşması durumunda, bu durumların sonuca etkisinden oluşur. </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Severity</a:t>
            </a:r>
            <a:r>
              <a:rPr lang="tr-TR" sz="1400" dirty="0" smtClean="0">
                <a:latin typeface="Times New Roman" pitchFamily="18" charset="0"/>
                <a:cs typeface="Times New Roman" pitchFamily="18" charset="0"/>
              </a:rPr>
              <a:t> of </a:t>
            </a:r>
            <a:r>
              <a:rPr lang="tr-TR" sz="1400" dirty="0" err="1" smtClean="0">
                <a:latin typeface="Times New Roman" pitchFamily="18" charset="0"/>
                <a:cs typeface="Times New Roman" pitchFamily="18" charset="0"/>
              </a:rPr>
              <a:t>Loss</a:t>
            </a:r>
            <a:r>
              <a:rPr lang="tr-TR" sz="1400" dirty="0" smtClean="0">
                <a:latin typeface="Times New Roman" pitchFamily="18" charset="0"/>
                <a:cs typeface="Times New Roman" pitchFamily="18" charset="0"/>
              </a:rPr>
              <a:t> – Kaybın Büyüklüğü)</a:t>
            </a: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12</a:t>
            </a:fld>
            <a:endParaRPr lang="tr-TR"/>
          </a:p>
        </p:txBody>
      </p:sp>
      <p:pic>
        <p:nvPicPr>
          <p:cNvPr id="7" name="Picture 4" descr="msoCEFC2"/>
          <p:cNvPicPr>
            <a:picLocks noChangeAspect="1" noChangeArrowheads="1"/>
          </p:cNvPicPr>
          <p:nvPr/>
        </p:nvPicPr>
        <p:blipFill>
          <a:blip r:embed="rId3" cstate="print"/>
          <a:srcRect/>
          <a:stretch>
            <a:fillRect/>
          </a:stretch>
        </p:blipFill>
        <p:spPr>
          <a:xfrm>
            <a:off x="2600488" y="3977768"/>
            <a:ext cx="3960440" cy="21706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 Olasılık ve Etki Analizi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13</a:t>
            </a:fld>
            <a:endParaRPr lang="tr-TR"/>
          </a:p>
        </p:txBody>
      </p:sp>
      <p:sp>
        <p:nvSpPr>
          <p:cNvPr id="8" name="Rectangle 3"/>
          <p:cNvSpPr>
            <a:spLocks noChangeArrowheads="1"/>
          </p:cNvSpPr>
          <p:nvPr/>
        </p:nvSpPr>
        <p:spPr bwMode="auto">
          <a:xfrm>
            <a:off x="508775" y="1768475"/>
            <a:ext cx="7572375" cy="4646613"/>
          </a:xfrm>
          <a:prstGeom prst="rect">
            <a:avLst/>
          </a:prstGeom>
          <a:noFill/>
          <a:ln w="9525">
            <a:noFill/>
            <a:miter lim="800000"/>
            <a:headEnd/>
            <a:tailEnd/>
          </a:ln>
          <a:effectLst/>
        </p:spPr>
        <p:txBody>
          <a:bodyPr lIns="0" tIns="0" rIns="0" bIns="0"/>
          <a:lstStyle/>
          <a:p>
            <a:pPr marL="307975" indent="-307975" defTabSz="385763">
              <a:lnSpc>
                <a:spcPct val="100000"/>
              </a:lnSpc>
              <a:spcBef>
                <a:spcPct val="0"/>
              </a:spcBef>
              <a:buClr>
                <a:srgbClr val="FFE118"/>
              </a:buClr>
              <a:buSzPct val="90000"/>
              <a:buFontTx/>
              <a:buChar char="•"/>
            </a:pPr>
            <a:endParaRPr lang="en-GB" sz="1800" b="1">
              <a:solidFill>
                <a:srgbClr val="FFFFFF"/>
              </a:solidFill>
              <a:latin typeface="Arial" charset="0"/>
            </a:endParaRPr>
          </a:p>
        </p:txBody>
      </p:sp>
      <p:graphicFrame>
        <p:nvGraphicFramePr>
          <p:cNvPr id="9" name="Group 4"/>
          <p:cNvGraphicFramePr>
            <a:graphicFrameLocks noGrp="1"/>
          </p:cNvGraphicFramePr>
          <p:nvPr>
            <p:ph sz="half" idx="4294967295"/>
          </p:nvPr>
        </p:nvGraphicFramePr>
        <p:xfrm>
          <a:off x="1786712" y="1752600"/>
          <a:ext cx="6324600" cy="3987800"/>
        </p:xfrm>
        <a:graphic>
          <a:graphicData uri="http://schemas.openxmlformats.org/drawingml/2006/table">
            <a:tbl>
              <a:tblPr/>
              <a:tblGrid>
                <a:gridCol w="2106613"/>
                <a:gridCol w="2111375"/>
                <a:gridCol w="2106612"/>
              </a:tblGrid>
              <a:tr h="13208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33"/>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bg2"/>
                          </a:solidFill>
                          <a:effectLst/>
                          <a:latin typeface="Times New Roman" pitchFamily="18" charset="0"/>
                          <a:cs typeface="Times New Roman" pitchFamily="18" charset="0"/>
                        </a:rPr>
                        <a:t>Çok</a:t>
                      </a: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bg2"/>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3462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BF9B9"/>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33"/>
                    </a:solidFill>
                  </a:tcPr>
                </a:tc>
              </a:tr>
              <a:tr h="13208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rgbClr val="FF0066"/>
                          </a:solidFill>
                          <a:effectLst/>
                          <a:latin typeface="Times New Roman" pitchFamily="18" charset="0"/>
                          <a:cs typeface="Times New Roman" pitchFamily="18" charset="0"/>
                        </a:rPr>
                        <a:t>Çok </a:t>
                      </a:r>
                      <a:endParaRPr kumimoji="0" lang="en-IE" sz="2000" b="1" i="0" u="none" strike="noStrike" cap="none" normalizeH="0" baseline="0" dirty="0" smtClean="0">
                        <a:ln>
                          <a:noFill/>
                        </a:ln>
                        <a:solidFill>
                          <a:srgbClr val="FF0066"/>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rgbClr val="FF0066"/>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rgbClr val="FF0066"/>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FF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BF9B9"/>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00"/>
                    </a:solidFill>
                  </a:tcPr>
                </a:tc>
              </a:tr>
            </a:tbl>
          </a:graphicData>
        </a:graphic>
      </p:graphicFrame>
      <p:sp>
        <p:nvSpPr>
          <p:cNvPr id="10" name="AutoShape 22"/>
          <p:cNvSpPr>
            <a:spLocks noChangeArrowheads="1"/>
          </p:cNvSpPr>
          <p:nvPr/>
        </p:nvSpPr>
        <p:spPr bwMode="auto">
          <a:xfrm>
            <a:off x="1481250" y="3042688"/>
            <a:ext cx="198438" cy="1335088"/>
          </a:xfrm>
          <a:prstGeom prst="upArrow">
            <a:avLst>
              <a:gd name="adj1" fmla="val 50000"/>
              <a:gd name="adj2" fmla="val 168200"/>
            </a:avLst>
          </a:prstGeom>
          <a:solidFill>
            <a:schemeClr val="tx1"/>
          </a:solidFill>
          <a:ln w="9525" algn="ctr">
            <a:solidFill>
              <a:schemeClr val="tx1"/>
            </a:solidFill>
            <a:miter lim="800000"/>
            <a:headEnd type="none" w="sm" len="sm"/>
            <a:tailEnd type="none" w="sm" len="sm"/>
          </a:ln>
          <a:effectLst/>
        </p:spPr>
        <p:txBody>
          <a:bodyPr wrap="none" lIns="0" tIns="0" rIns="0" bIns="0" anchor="ctr"/>
          <a:lstStyle/>
          <a:p>
            <a:pPr algn="ctr" defTabSz="820738" eaLnBrk="0" hangingPunct="0">
              <a:lnSpc>
                <a:spcPct val="100000"/>
              </a:lnSpc>
              <a:spcBef>
                <a:spcPct val="0"/>
              </a:spcBef>
              <a:buClrTx/>
              <a:buFontTx/>
              <a:buNone/>
            </a:pPr>
            <a:endParaRPr lang="en-GB" sz="1600">
              <a:solidFill>
                <a:schemeClr val="tx1"/>
              </a:solidFill>
              <a:latin typeface="Garamond" pitchFamily="18" charset="0"/>
            </a:endParaRPr>
          </a:p>
        </p:txBody>
      </p:sp>
      <p:sp>
        <p:nvSpPr>
          <p:cNvPr id="11" name="Text Box 23"/>
          <p:cNvSpPr txBox="1">
            <a:spLocks noChangeArrowheads="1"/>
          </p:cNvSpPr>
          <p:nvPr/>
        </p:nvSpPr>
        <p:spPr bwMode="auto">
          <a:xfrm>
            <a:off x="666781" y="1556792"/>
            <a:ext cx="851195" cy="307777"/>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sz="2000" b="1" dirty="0">
                <a:solidFill>
                  <a:schemeClr val="tx1"/>
                </a:solidFill>
                <a:latin typeface="Times New Roman" pitchFamily="18" charset="0"/>
                <a:cs typeface="Times New Roman" pitchFamily="18" charset="0"/>
              </a:rPr>
              <a:t>Olasılık</a:t>
            </a:r>
            <a:endParaRPr lang="en-IE" sz="2000" b="1" dirty="0">
              <a:solidFill>
                <a:schemeClr val="tx1"/>
              </a:solidFill>
              <a:latin typeface="Times New Roman" pitchFamily="18" charset="0"/>
              <a:cs typeface="Times New Roman" pitchFamily="18" charset="0"/>
            </a:endParaRPr>
          </a:p>
        </p:txBody>
      </p:sp>
      <p:sp>
        <p:nvSpPr>
          <p:cNvPr id="12" name="Text Box 24"/>
          <p:cNvSpPr txBox="1">
            <a:spLocks noChangeArrowheads="1"/>
          </p:cNvSpPr>
          <p:nvPr/>
        </p:nvSpPr>
        <p:spPr bwMode="auto">
          <a:xfrm>
            <a:off x="6680800" y="6021288"/>
            <a:ext cx="852488" cy="276999"/>
          </a:xfrm>
          <a:prstGeom prst="rect">
            <a:avLst/>
          </a:prstGeom>
          <a:noFill/>
          <a:ln w="9525" algn="ctr">
            <a:noFill/>
            <a:miter lim="800000"/>
            <a:headEnd type="none" w="sm" len="sm"/>
            <a:tailEnd type="none" w="sm" len="sm"/>
          </a:ln>
          <a:effectLst/>
        </p:spPr>
        <p:txBody>
          <a:bodyPr lIns="0" tIns="0" rIns="0" bIns="0">
            <a:spAutoFit/>
          </a:bodyPr>
          <a:lstStyle/>
          <a:p>
            <a:pPr defTabSz="820738" eaLnBrk="0" hangingPunct="0">
              <a:spcBef>
                <a:spcPct val="0"/>
              </a:spcBef>
            </a:pPr>
            <a:r>
              <a:rPr lang="tr-TR" b="1" dirty="0">
                <a:solidFill>
                  <a:srgbClr val="FF0000"/>
                </a:solidFill>
                <a:latin typeface="Times New Roman" pitchFamily="18" charset="0"/>
                <a:cs typeface="Times New Roman" pitchFamily="18" charset="0"/>
              </a:rPr>
              <a:t>Yüksek </a:t>
            </a:r>
            <a:endParaRPr lang="en-IE" b="1" dirty="0">
              <a:solidFill>
                <a:srgbClr val="FF0000"/>
              </a:solidFill>
              <a:latin typeface="Times New Roman" pitchFamily="18" charset="0"/>
              <a:cs typeface="Times New Roman" pitchFamily="18" charset="0"/>
            </a:endParaRPr>
          </a:p>
        </p:txBody>
      </p:sp>
      <p:sp>
        <p:nvSpPr>
          <p:cNvPr id="13" name="Text Box 25"/>
          <p:cNvSpPr txBox="1">
            <a:spLocks noChangeArrowheads="1"/>
          </p:cNvSpPr>
          <p:nvPr/>
        </p:nvSpPr>
        <p:spPr bwMode="auto">
          <a:xfrm>
            <a:off x="707560" y="3617728"/>
            <a:ext cx="474489" cy="276999"/>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spcBef>
                <a:spcPct val="0"/>
              </a:spcBef>
            </a:pPr>
            <a:r>
              <a:rPr lang="tr-TR" b="1" dirty="0">
                <a:solidFill>
                  <a:srgbClr val="0000FF"/>
                </a:solidFill>
                <a:latin typeface="Times New Roman" pitchFamily="18" charset="0"/>
                <a:cs typeface="Times New Roman" pitchFamily="18" charset="0"/>
              </a:rPr>
              <a:t>Orta</a:t>
            </a:r>
            <a:endParaRPr lang="en-IE" b="1" dirty="0">
              <a:solidFill>
                <a:srgbClr val="0000FF"/>
              </a:solidFill>
              <a:latin typeface="Times New Roman" pitchFamily="18" charset="0"/>
              <a:cs typeface="Times New Roman" pitchFamily="18" charset="0"/>
            </a:endParaRPr>
          </a:p>
        </p:txBody>
      </p:sp>
      <p:sp>
        <p:nvSpPr>
          <p:cNvPr id="14" name="Text Box 26"/>
          <p:cNvSpPr txBox="1">
            <a:spLocks noChangeArrowheads="1"/>
          </p:cNvSpPr>
          <p:nvPr/>
        </p:nvSpPr>
        <p:spPr bwMode="auto">
          <a:xfrm>
            <a:off x="716468" y="4956148"/>
            <a:ext cx="641201" cy="276999"/>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b="1" dirty="0">
                <a:solidFill>
                  <a:schemeClr val="tx1"/>
                </a:solidFill>
                <a:latin typeface="Times New Roman" pitchFamily="18" charset="0"/>
                <a:cs typeface="Times New Roman" pitchFamily="18" charset="0"/>
              </a:rPr>
              <a:t>Düşük</a:t>
            </a:r>
            <a:endParaRPr lang="en-IE" b="1" dirty="0">
              <a:solidFill>
                <a:schemeClr val="tx1"/>
              </a:solidFill>
              <a:latin typeface="Times New Roman" pitchFamily="18" charset="0"/>
              <a:cs typeface="Times New Roman" pitchFamily="18" charset="0"/>
            </a:endParaRPr>
          </a:p>
        </p:txBody>
      </p:sp>
      <p:sp>
        <p:nvSpPr>
          <p:cNvPr id="15" name="Text Box 27"/>
          <p:cNvSpPr txBox="1">
            <a:spLocks noChangeArrowheads="1"/>
          </p:cNvSpPr>
          <p:nvPr/>
        </p:nvSpPr>
        <p:spPr bwMode="auto">
          <a:xfrm>
            <a:off x="7840624" y="5758334"/>
            <a:ext cx="469680" cy="307777"/>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sz="2000" b="1" dirty="0">
                <a:solidFill>
                  <a:schemeClr val="tx1"/>
                </a:solidFill>
                <a:latin typeface="Times New Roman" pitchFamily="18" charset="0"/>
                <a:cs typeface="Times New Roman" pitchFamily="18" charset="0"/>
              </a:rPr>
              <a:t>Etki</a:t>
            </a:r>
            <a:endParaRPr lang="en-IE" sz="2000" b="1" dirty="0">
              <a:solidFill>
                <a:schemeClr val="tx1"/>
              </a:solidFill>
              <a:latin typeface="Times New Roman" pitchFamily="18" charset="0"/>
              <a:cs typeface="Times New Roman" pitchFamily="18" charset="0"/>
            </a:endParaRPr>
          </a:p>
        </p:txBody>
      </p:sp>
      <p:sp>
        <p:nvSpPr>
          <p:cNvPr id="16" name="AutoShape 28"/>
          <p:cNvSpPr>
            <a:spLocks noChangeArrowheads="1"/>
          </p:cNvSpPr>
          <p:nvPr/>
        </p:nvSpPr>
        <p:spPr bwMode="auto">
          <a:xfrm>
            <a:off x="4241593" y="5825200"/>
            <a:ext cx="1374775" cy="190500"/>
          </a:xfrm>
          <a:prstGeom prst="rightArrow">
            <a:avLst>
              <a:gd name="adj1" fmla="val 50000"/>
              <a:gd name="adj2" fmla="val 180417"/>
            </a:avLst>
          </a:prstGeom>
          <a:solidFill>
            <a:schemeClr val="tx1"/>
          </a:solidFill>
          <a:ln w="9525" algn="ctr">
            <a:solidFill>
              <a:schemeClr val="tx1"/>
            </a:solidFill>
            <a:miter lim="800000"/>
            <a:headEnd type="none" w="sm" len="sm"/>
            <a:tailEnd type="none" w="sm" len="sm"/>
          </a:ln>
          <a:effectLst/>
        </p:spPr>
        <p:txBody>
          <a:bodyPr wrap="none" lIns="0" tIns="0" rIns="0" bIns="0" anchor="ctr"/>
          <a:lstStyle/>
          <a:p>
            <a:endParaRPr lang="tr-TR"/>
          </a:p>
        </p:txBody>
      </p:sp>
      <p:sp>
        <p:nvSpPr>
          <p:cNvPr id="17" name="Text Box 29"/>
          <p:cNvSpPr txBox="1">
            <a:spLocks noChangeArrowheads="1"/>
          </p:cNvSpPr>
          <p:nvPr/>
        </p:nvSpPr>
        <p:spPr bwMode="auto">
          <a:xfrm>
            <a:off x="707560" y="2284408"/>
            <a:ext cx="1281112" cy="276999"/>
          </a:xfrm>
          <a:prstGeom prst="rect">
            <a:avLst/>
          </a:prstGeom>
          <a:noFill/>
          <a:ln w="9525" algn="ctr">
            <a:noFill/>
            <a:miter lim="800000"/>
            <a:headEnd type="none" w="sm" len="sm"/>
            <a:tailEnd type="none" w="sm" len="sm"/>
          </a:ln>
          <a:effectLst/>
        </p:spPr>
        <p:txBody>
          <a:bodyPr lIns="0" tIns="0" rIns="0" bIns="0">
            <a:spAutoFit/>
          </a:bodyPr>
          <a:lstStyle/>
          <a:p>
            <a:pPr defTabSz="820738" eaLnBrk="0" hangingPunct="0">
              <a:lnSpc>
                <a:spcPct val="100000"/>
              </a:lnSpc>
              <a:spcBef>
                <a:spcPct val="0"/>
              </a:spcBef>
              <a:buClrTx/>
              <a:buFontTx/>
              <a:buNone/>
            </a:pPr>
            <a:r>
              <a:rPr lang="tr-TR" b="1" dirty="0">
                <a:solidFill>
                  <a:srgbClr val="FF0000"/>
                </a:solidFill>
                <a:latin typeface="Times New Roman" pitchFamily="18" charset="0"/>
                <a:cs typeface="Times New Roman" pitchFamily="18" charset="0"/>
              </a:rPr>
              <a:t>Yüksek </a:t>
            </a:r>
            <a:endParaRPr lang="en-IE" b="1" dirty="0">
              <a:solidFill>
                <a:srgbClr val="FF0000"/>
              </a:solidFill>
              <a:latin typeface="Times New Roman" pitchFamily="18" charset="0"/>
              <a:cs typeface="Times New Roman" pitchFamily="18" charset="0"/>
            </a:endParaRPr>
          </a:p>
        </p:txBody>
      </p:sp>
      <p:sp>
        <p:nvSpPr>
          <p:cNvPr id="18" name="Text Box 30"/>
          <p:cNvSpPr txBox="1">
            <a:spLocks noChangeArrowheads="1"/>
          </p:cNvSpPr>
          <p:nvPr/>
        </p:nvSpPr>
        <p:spPr bwMode="auto">
          <a:xfrm>
            <a:off x="4652968" y="6036089"/>
            <a:ext cx="567680" cy="276999"/>
          </a:xfrm>
          <a:prstGeom prst="rect">
            <a:avLst/>
          </a:prstGeom>
          <a:noFill/>
          <a:ln w="9525" algn="ctr">
            <a:noFill/>
            <a:miter lim="800000"/>
            <a:headEnd type="none" w="sm" len="sm"/>
            <a:tailEnd type="none" w="sm" len="sm"/>
          </a:ln>
          <a:effectLst/>
        </p:spPr>
        <p:txBody>
          <a:bodyPr wrap="square" lIns="0" tIns="0" rIns="0" bIns="0">
            <a:spAutoFit/>
          </a:bodyPr>
          <a:lstStyle/>
          <a:p>
            <a:pPr defTabSz="820738" eaLnBrk="0" hangingPunct="0">
              <a:lnSpc>
                <a:spcPct val="100000"/>
              </a:lnSpc>
              <a:spcBef>
                <a:spcPct val="0"/>
              </a:spcBef>
              <a:buClrTx/>
              <a:buFontTx/>
              <a:buNone/>
            </a:pPr>
            <a:r>
              <a:rPr lang="tr-TR" b="1" dirty="0">
                <a:solidFill>
                  <a:srgbClr val="0000FF"/>
                </a:solidFill>
                <a:latin typeface="Times New Roman" pitchFamily="18" charset="0"/>
                <a:cs typeface="Times New Roman" pitchFamily="18" charset="0"/>
              </a:rPr>
              <a:t>Orta</a:t>
            </a:r>
            <a:endParaRPr lang="en-IE" b="1" dirty="0">
              <a:solidFill>
                <a:srgbClr val="0000FF"/>
              </a:solidFill>
              <a:latin typeface="Times New Roman" pitchFamily="18" charset="0"/>
              <a:cs typeface="Times New Roman" pitchFamily="18" charset="0"/>
            </a:endParaRPr>
          </a:p>
        </p:txBody>
      </p:sp>
      <p:sp>
        <p:nvSpPr>
          <p:cNvPr id="19" name="Text Box 31"/>
          <p:cNvSpPr txBox="1">
            <a:spLocks noChangeArrowheads="1"/>
          </p:cNvSpPr>
          <p:nvPr/>
        </p:nvSpPr>
        <p:spPr bwMode="auto">
          <a:xfrm>
            <a:off x="2564736" y="6032321"/>
            <a:ext cx="792088" cy="276999"/>
          </a:xfrm>
          <a:prstGeom prst="rect">
            <a:avLst/>
          </a:prstGeom>
          <a:noFill/>
          <a:ln w="9525" algn="ctr">
            <a:noFill/>
            <a:miter lim="800000"/>
            <a:headEnd type="none" w="sm" len="sm"/>
            <a:tailEnd type="none" w="sm" len="sm"/>
          </a:ln>
          <a:effectLst/>
        </p:spPr>
        <p:txBody>
          <a:bodyPr wrap="square" lIns="0" tIns="0" rIns="0" bIns="0">
            <a:spAutoFit/>
          </a:bodyPr>
          <a:lstStyle/>
          <a:p>
            <a:pPr defTabSz="820738" eaLnBrk="0" hangingPunct="0">
              <a:spcBef>
                <a:spcPct val="0"/>
              </a:spcBef>
            </a:pPr>
            <a:r>
              <a:rPr lang="tr-TR" b="1" dirty="0">
                <a:latin typeface="Times New Roman" pitchFamily="18" charset="0"/>
                <a:cs typeface="Times New Roman" pitchFamily="18" charset="0"/>
              </a:rPr>
              <a:t>Düşük</a:t>
            </a:r>
            <a:endParaRPr lang="en-IE"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Önlem Modeli</a:t>
            </a:r>
            <a:endParaRPr lang="tr-TR" sz="32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14</a:t>
            </a:fld>
            <a:endParaRPr lang="tr-TR"/>
          </a:p>
        </p:txBody>
      </p:sp>
      <p:sp>
        <p:nvSpPr>
          <p:cNvPr id="8" name="Rectangle 3"/>
          <p:cNvSpPr>
            <a:spLocks noChangeArrowheads="1"/>
          </p:cNvSpPr>
          <p:nvPr/>
        </p:nvSpPr>
        <p:spPr bwMode="auto">
          <a:xfrm>
            <a:off x="931863" y="1768475"/>
            <a:ext cx="7572375" cy="4646613"/>
          </a:xfrm>
          <a:prstGeom prst="rect">
            <a:avLst/>
          </a:prstGeom>
          <a:noFill/>
          <a:ln w="9525">
            <a:noFill/>
            <a:miter lim="800000"/>
            <a:headEnd/>
            <a:tailEnd/>
          </a:ln>
          <a:effectLst/>
        </p:spPr>
        <p:txBody>
          <a:bodyPr lIns="0" tIns="0" rIns="0" bIns="0"/>
          <a:lstStyle/>
          <a:p>
            <a:pPr marL="307975" indent="-307975" defTabSz="385763">
              <a:lnSpc>
                <a:spcPct val="100000"/>
              </a:lnSpc>
              <a:spcBef>
                <a:spcPct val="0"/>
              </a:spcBef>
              <a:buClr>
                <a:srgbClr val="FFE118"/>
              </a:buClr>
              <a:buSzPct val="90000"/>
              <a:buFontTx/>
              <a:buChar char="•"/>
            </a:pPr>
            <a:endParaRPr lang="en-GB" sz="1800" b="1">
              <a:solidFill>
                <a:srgbClr val="FFFFFF"/>
              </a:solidFill>
              <a:latin typeface="Arial" charset="0"/>
            </a:endParaRPr>
          </a:p>
        </p:txBody>
      </p:sp>
      <p:graphicFrame>
        <p:nvGraphicFramePr>
          <p:cNvPr id="20" name="Group 3"/>
          <p:cNvGraphicFramePr>
            <a:graphicFrameLocks noGrp="1"/>
          </p:cNvGraphicFramePr>
          <p:nvPr/>
        </p:nvGraphicFramePr>
        <p:xfrm>
          <a:off x="1043607" y="1700807"/>
          <a:ext cx="7272810" cy="4464497"/>
        </p:xfrm>
        <a:graphic>
          <a:graphicData uri="http://schemas.openxmlformats.org/drawingml/2006/table">
            <a:tbl>
              <a:tblPr/>
              <a:tblGrid>
                <a:gridCol w="1280057"/>
                <a:gridCol w="1997584"/>
                <a:gridCol w="1997585"/>
                <a:gridCol w="1997584"/>
              </a:tblGrid>
              <a:tr h="49454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Olasılık</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Risk Yönetimi Önlemleri</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r>
              <a:tr h="122021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Yüksek</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Önemli derecede risk yönetimine ihtiyaç duyulmaktadır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Riskler yönetilmeli ve gözetim altında tutulmalıdır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33"/>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Geniş kapsamlı risk yönetimi gereklidir</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22021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Orta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Riskler gözetim altında olmak kaydıyla kabul edilebilir</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BF9B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 yönetim faaliyetlerine değecek düzeydedir.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 Yönetimi faaliyetlerine ihtiyaç duyulmaktadır.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33"/>
                    </a:solidFill>
                  </a:tcPr>
                </a:tc>
              </a:tr>
              <a:tr h="106216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Düşük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Riski kabul et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Riski kabul et, fakat riskleri gözlemle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BF9B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Riski yönet ve gözlemle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r>
              <a:tr h="467354">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Etki</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Düşük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Orta</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Yüksek</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latin typeface="Times New Roman" pitchFamily="18" charset="0"/>
              </a:rPr>
              <a:t>Riskin tanımlanabilmesi için, amaçların belirlenmiş olması gerekir. </a:t>
            </a:r>
          </a:p>
          <a:p>
            <a:pPr algn="just">
              <a:buSzPct val="100000"/>
              <a:buNone/>
            </a:pPr>
            <a:endParaRPr lang="tr-TR" sz="500" dirty="0" smtClean="0">
              <a:latin typeface="Times New Roman" pitchFamily="18" charset="0"/>
            </a:endParaRPr>
          </a:p>
          <a:p>
            <a:pPr algn="just">
              <a:buSzPct val="100000"/>
              <a:buFont typeface="Arial" pitchFamily="34" charset="0"/>
              <a:buChar char="•"/>
            </a:pPr>
            <a:r>
              <a:rPr lang="tr-TR" sz="2100" dirty="0" smtClean="0">
                <a:latin typeface="Times New Roman" pitchFamily="18" charset="0"/>
              </a:rPr>
              <a:t>Amaçlar belirlendikten sonra amaçlara ulaşılmasını engelleyebilecek riskler tanımlanır, değerlendirilir ve alınacak tedbirler kararlaştırılır.</a:t>
            </a:r>
          </a:p>
          <a:p>
            <a:pPr algn="just">
              <a:buSzPct val="100000"/>
              <a:buNone/>
            </a:pPr>
            <a:endParaRPr lang="tr-TR" sz="500" dirty="0" smtClean="0">
              <a:solidFill>
                <a:srgbClr val="336600"/>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rgbClr val="336600"/>
                </a:solidFill>
                <a:latin typeface="Times New Roman" pitchFamily="18" charset="0"/>
                <a:cs typeface="Times New Roman" pitchFamily="18" charset="0"/>
              </a:rPr>
              <a:t>Ürün riskleri:</a:t>
            </a:r>
          </a:p>
          <a:p>
            <a:pPr lvl="1" algn="just">
              <a:buSzPct val="100000"/>
              <a:buFont typeface="Arial" pitchFamily="34" charset="0"/>
              <a:buChar char="•"/>
            </a:pPr>
            <a:r>
              <a:rPr lang="tr-TR" sz="2000" dirty="0" smtClean="0">
                <a:latin typeface="Times New Roman" pitchFamily="18" charset="0"/>
                <a:cs typeface="Times New Roman" pitchFamily="18" charset="0"/>
              </a:rPr>
              <a:t>Projeye ilişkin olarak proje planını tehdit edebilecek özel karakteristik özelliklerin tanımlanması gerekir.</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solidFill>
                  <a:srgbClr val="336600"/>
                </a:solidFill>
                <a:latin typeface="Times New Roman" pitchFamily="18" charset="0"/>
                <a:cs typeface="Times New Roman" pitchFamily="18" charset="0"/>
              </a:rPr>
              <a:t>Genel riskler:</a:t>
            </a:r>
          </a:p>
          <a:p>
            <a:pPr lvl="1" algn="just">
              <a:buSzPct val="100000"/>
              <a:buFont typeface="Arial" pitchFamily="34" charset="0"/>
              <a:buChar char="•"/>
            </a:pPr>
            <a:r>
              <a:rPr lang="tr-TR" sz="2000" dirty="0" smtClean="0">
                <a:latin typeface="Times New Roman" pitchFamily="18" charset="0"/>
                <a:cs typeface="Times New Roman" pitchFamily="18" charset="0"/>
              </a:rPr>
              <a:t>Her yazılım projesi için potansiyel tehditlerdir:</a:t>
            </a:r>
          </a:p>
          <a:p>
            <a:pPr lvl="2" algn="just">
              <a:buSzPct val="100000"/>
              <a:buFont typeface="Times New Roman" pitchFamily="18" charset="0"/>
              <a:buChar char="-"/>
            </a:pPr>
            <a:r>
              <a:rPr lang="tr-TR" sz="1900" dirty="0" smtClean="0">
                <a:latin typeface="Times New Roman" pitchFamily="18" charset="0"/>
                <a:cs typeface="Times New Roman" pitchFamily="18" charset="0"/>
              </a:rPr>
              <a:t>Projenin büyüklüğü, müşterinin karakteri, geliştirme ortamı, kullanılacak teknoloji.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latin typeface="Times New Roman" pitchFamily="18" charset="0"/>
              </a:rPr>
              <a:t>Risklerin tanımlanmasında aşağıda verilen soru örnekleri yardımcı olabilir: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Amaca ulaşma yolunda neler yanlış gidebilir?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Sorun nedir?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tür işlemler başarısız olmamıza neden olabilir?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Zayıf olduğumuz alanlar neler?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varlıkları daha çok korumalıyız?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Faaliyetlerimiz hangi durum ya da olaylar karşısında aksayabilir?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En kritik bilgi kaynaklarımız neler?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En fazla harcama yaptığımız alanlar hangileri?</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faaliyet ya da süreçler daha karmaşık?</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Cezai yaptırımlara maruz kaldığımız alanlar hangileri?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r>
              <a:rPr lang="tr-TR" sz="30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İş Hayatından Örnekler</a:t>
            </a:r>
            <a:endParaRPr lang="tr-TR" sz="30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Amaç:</a:t>
            </a:r>
            <a:r>
              <a:rPr lang="tr-TR" sz="2100" i="1"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Kurum içersindeki iş sürekliliğinin sağlanması.</a:t>
            </a:r>
          </a:p>
          <a:p>
            <a:pPr marL="355600" lvl="1" indent="-355600" algn="just">
              <a:lnSpc>
                <a:spcPct val="90000"/>
              </a:lnSpc>
              <a:buSzPct val="100000"/>
              <a:buNone/>
            </a:pPr>
            <a:endParaRPr lang="tr-TR" sz="500" dirty="0" smtClean="0">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Risk:</a:t>
            </a:r>
            <a:r>
              <a:rPr lang="tr-TR" sz="2100"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Aynı dönemde bir çok personelin yıllık izin kullanması nedeniyle işlerin aksaması.</a:t>
            </a:r>
          </a:p>
          <a:p>
            <a:pPr marL="355600" lvl="1" indent="-355600" algn="just">
              <a:lnSpc>
                <a:spcPct val="90000"/>
              </a:lnSpc>
              <a:buSzPct val="100000"/>
              <a:buNone/>
            </a:pPr>
            <a:endParaRPr lang="tr-TR" sz="500" dirty="0" smtClean="0">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Kontrol:</a:t>
            </a:r>
            <a:r>
              <a:rPr lang="tr-TR" sz="2100"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İşlerin yoğun olduğu dönemlerde izinlerin belli bir süre önce talep edilmesi ve buna göre bir takvim çerçevesinde izin kullandırılması.</a:t>
            </a:r>
          </a:p>
          <a:p>
            <a:pPr marL="355600" lvl="1" indent="-355600" algn="just">
              <a:lnSpc>
                <a:spcPct val="90000"/>
              </a:lnSpc>
              <a:buSzPct val="100000"/>
              <a:buNone/>
            </a:pPr>
            <a:endParaRPr lang="tr-TR" sz="500" dirty="0" smtClean="0">
              <a:solidFill>
                <a:srgbClr val="333399"/>
              </a:solidFill>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Sonuç:</a:t>
            </a:r>
            <a:r>
              <a:rPr lang="tr-TR" sz="2100" i="1"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Müşteri memnuniyeti.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i="1"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Yazılım Proje Riskleri ve Risk Azaltma Stratejileri</a:t>
            </a:r>
            <a:endParaRPr lang="tr-TR" sz="3000" i="1" dirty="0">
              <a:solidFill>
                <a:srgbClr val="33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18</a:t>
            </a:fld>
            <a:endParaRPr lang="tr-TR"/>
          </a:p>
        </p:txBody>
      </p:sp>
      <p:graphicFrame>
        <p:nvGraphicFramePr>
          <p:cNvPr id="8" name="7 Tablo"/>
          <p:cNvGraphicFramePr>
            <a:graphicFrameLocks noGrp="1"/>
          </p:cNvGraphicFramePr>
          <p:nvPr/>
        </p:nvGraphicFramePr>
        <p:xfrm>
          <a:off x="570616" y="1769048"/>
          <a:ext cx="8033832" cy="3845560"/>
        </p:xfrm>
        <a:graphic>
          <a:graphicData uri="http://schemas.openxmlformats.org/drawingml/2006/table">
            <a:tbl>
              <a:tblPr firstRow="1" bandRow="1">
                <a:tableStyleId>{5C22544A-7EE6-4342-B048-85BDC9FD1C3A}</a:tableStyleId>
              </a:tblPr>
              <a:tblGrid>
                <a:gridCol w="2705240"/>
                <a:gridCol w="5328592"/>
              </a:tblGrid>
              <a:tr h="370840">
                <a:tc>
                  <a:txBody>
                    <a:bodyPr/>
                    <a:lstStyle/>
                    <a:p>
                      <a:r>
                        <a:rPr lang="tr-TR" sz="1600" dirty="0" smtClean="0">
                          <a:solidFill>
                            <a:schemeClr val="tx1"/>
                          </a:solidFill>
                        </a:rPr>
                        <a:t>Risk</a:t>
                      </a:r>
                      <a:endParaRPr lang="tr-TR" sz="1600" dirty="0">
                        <a:solidFill>
                          <a:schemeClr val="tx1"/>
                        </a:solidFill>
                      </a:endParaRPr>
                    </a:p>
                  </a:txBody>
                  <a:tcPr anchor="ctr"/>
                </a:tc>
                <a:tc>
                  <a:txBody>
                    <a:bodyPr/>
                    <a:lstStyle/>
                    <a:p>
                      <a:r>
                        <a:rPr lang="tr-TR" sz="1600" dirty="0" smtClean="0">
                          <a:solidFill>
                            <a:schemeClr val="tx1"/>
                          </a:solidFill>
                        </a:rPr>
                        <a:t>Risk Azaltma</a:t>
                      </a:r>
                      <a:r>
                        <a:rPr lang="tr-TR" sz="1600" baseline="0" dirty="0" smtClean="0">
                          <a:solidFill>
                            <a:schemeClr val="tx1"/>
                          </a:solidFill>
                        </a:rPr>
                        <a:t> Teknikleri</a:t>
                      </a:r>
                      <a:endParaRPr lang="tr-TR" sz="1600" dirty="0">
                        <a:solidFill>
                          <a:schemeClr val="tx1"/>
                        </a:solidFill>
                      </a:endParaRPr>
                    </a:p>
                  </a:txBody>
                  <a:tcPr anchor="ctr"/>
                </a:tc>
              </a:tr>
              <a:tr h="370840">
                <a:tc>
                  <a:txBody>
                    <a:bodyPr/>
                    <a:lstStyle/>
                    <a:p>
                      <a:pPr algn="just"/>
                      <a:r>
                        <a:rPr lang="tr-TR" sz="1600" dirty="0" smtClean="0">
                          <a:solidFill>
                            <a:schemeClr val="tx1"/>
                          </a:solidFill>
                        </a:rPr>
                        <a:t>Personel eksiklikleri</a:t>
                      </a:r>
                      <a:endParaRPr lang="tr-TR" sz="1600" dirty="0">
                        <a:solidFill>
                          <a:schemeClr val="tx1"/>
                        </a:solidFill>
                      </a:endParaRPr>
                    </a:p>
                  </a:txBody>
                  <a:tcPr anchor="ctr"/>
                </a:tc>
                <a:tc>
                  <a:txBody>
                    <a:bodyPr/>
                    <a:lstStyle/>
                    <a:p>
                      <a:pPr algn="just"/>
                      <a:r>
                        <a:rPr lang="tr-TR" sz="1600" dirty="0" smtClean="0">
                          <a:solidFill>
                            <a:schemeClr val="tx1"/>
                          </a:solidFill>
                        </a:rPr>
                        <a:t>Üst</a:t>
                      </a:r>
                      <a:r>
                        <a:rPr lang="tr-TR" sz="1600" baseline="0" dirty="0" smtClean="0">
                          <a:solidFill>
                            <a:schemeClr val="tx1"/>
                          </a:solidFill>
                        </a:rPr>
                        <a:t> düzeyde kadrolaşma, iş eşleştirme, ekip oluşturma, kariyer gelişimi ve eğitimi, kilit personelin planlaması.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Gerçekçi olmayan zaman ve maliyet tahminleri</a:t>
                      </a:r>
                      <a:endParaRPr lang="tr-TR" sz="1600" dirty="0">
                        <a:solidFill>
                          <a:schemeClr val="tx1"/>
                        </a:solidFill>
                      </a:endParaRPr>
                    </a:p>
                  </a:txBody>
                  <a:tcPr anchor="ctr"/>
                </a:tc>
                <a:tc>
                  <a:txBody>
                    <a:bodyPr/>
                    <a:lstStyle/>
                    <a:p>
                      <a:pPr algn="just"/>
                      <a:r>
                        <a:rPr lang="tr-TR" sz="1600" dirty="0" smtClean="0">
                          <a:solidFill>
                            <a:schemeClr val="tx1"/>
                          </a:solidFill>
                        </a:rPr>
                        <a:t>Çoklu tahmin</a:t>
                      </a:r>
                      <a:r>
                        <a:rPr lang="tr-TR" sz="1600" baseline="0" dirty="0" smtClean="0">
                          <a:solidFill>
                            <a:schemeClr val="tx1"/>
                          </a:solidFill>
                        </a:rPr>
                        <a:t> teknikleri, tasarım maliyeti, geçmiş proje verilerinin analizi. </a:t>
                      </a:r>
                      <a:endParaRPr lang="tr-TR" sz="1600" dirty="0">
                        <a:solidFill>
                          <a:schemeClr val="tx1"/>
                        </a:solidFill>
                      </a:endParaRPr>
                    </a:p>
                  </a:txBody>
                  <a:tcPr anchor="ctr"/>
                </a:tc>
              </a:tr>
              <a:tr h="370840">
                <a:tc>
                  <a:txBody>
                    <a:bodyPr/>
                    <a:lstStyle/>
                    <a:p>
                      <a:pPr algn="just"/>
                      <a:r>
                        <a:rPr lang="tr-TR" sz="1600" dirty="0" smtClean="0">
                          <a:solidFill>
                            <a:schemeClr val="tx1"/>
                          </a:solidFill>
                        </a:rPr>
                        <a:t>Yanlış yazılım fonksiyonlarını geliştirme</a:t>
                      </a:r>
                      <a:endParaRPr lang="tr-TR" sz="1600" dirty="0">
                        <a:solidFill>
                          <a:schemeClr val="tx1"/>
                        </a:solidFill>
                      </a:endParaRPr>
                    </a:p>
                  </a:txBody>
                  <a:tcPr anchor="ctr"/>
                </a:tc>
                <a:tc>
                  <a:txBody>
                    <a:bodyPr/>
                    <a:lstStyle/>
                    <a:p>
                      <a:pPr algn="just"/>
                      <a:r>
                        <a:rPr lang="tr-TR" sz="1600" dirty="0" smtClean="0">
                          <a:solidFill>
                            <a:schemeClr val="tx1"/>
                          </a:solidFill>
                        </a:rPr>
                        <a:t>Geliştirilmiş yazılımı</a:t>
                      </a:r>
                      <a:r>
                        <a:rPr lang="tr-TR" sz="1600" baseline="0" dirty="0" smtClean="0">
                          <a:solidFill>
                            <a:schemeClr val="tx1"/>
                          </a:solidFill>
                        </a:rPr>
                        <a:t> değerlendirme; resmi belirtim yöntemleri, kullanıcı araştırmaları, prototipleme.</a:t>
                      </a:r>
                      <a:endParaRPr lang="tr-TR" sz="1600" dirty="0">
                        <a:solidFill>
                          <a:schemeClr val="tx1"/>
                        </a:solidFill>
                      </a:endParaRPr>
                    </a:p>
                  </a:txBody>
                  <a:tcPr anchor="ctr"/>
                </a:tc>
              </a:tr>
              <a:tr h="370840">
                <a:tc>
                  <a:txBody>
                    <a:bodyPr/>
                    <a:lstStyle/>
                    <a:p>
                      <a:pPr algn="just"/>
                      <a:r>
                        <a:rPr lang="tr-TR" sz="1600" dirty="0" smtClean="0">
                          <a:solidFill>
                            <a:schemeClr val="tx1"/>
                          </a:solidFill>
                        </a:rPr>
                        <a:t>Yanlış kullanıcı</a:t>
                      </a:r>
                      <a:r>
                        <a:rPr lang="tr-TR" sz="1600" baseline="0" dirty="0" smtClean="0">
                          <a:solidFill>
                            <a:schemeClr val="tx1"/>
                          </a:solidFill>
                        </a:rPr>
                        <a:t> ara yüzü geliştirme</a:t>
                      </a:r>
                      <a:endParaRPr lang="tr-TR" sz="1600" dirty="0">
                        <a:solidFill>
                          <a:schemeClr val="tx1"/>
                        </a:solidFill>
                      </a:endParaRPr>
                    </a:p>
                  </a:txBody>
                  <a:tcPr anchor="ctr"/>
                </a:tc>
                <a:tc>
                  <a:txBody>
                    <a:bodyPr/>
                    <a:lstStyle/>
                    <a:p>
                      <a:pPr algn="just"/>
                      <a:r>
                        <a:rPr lang="tr-TR" sz="1600" dirty="0" smtClean="0">
                          <a:solidFill>
                            <a:schemeClr val="tx1"/>
                          </a:solidFill>
                        </a:rPr>
                        <a:t>Prototipleme, görev</a:t>
                      </a:r>
                      <a:r>
                        <a:rPr lang="tr-TR" sz="1600" baseline="0" dirty="0" smtClean="0">
                          <a:solidFill>
                            <a:schemeClr val="tx1"/>
                          </a:solidFill>
                        </a:rPr>
                        <a:t> analizi, kullanıcı katılımı.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Gereksinimlerin geç değişimi</a:t>
                      </a:r>
                      <a:endParaRPr lang="tr-TR" sz="1600" dirty="0">
                        <a:solidFill>
                          <a:schemeClr val="tx1"/>
                        </a:solidFill>
                      </a:endParaRPr>
                    </a:p>
                  </a:txBody>
                  <a:tcPr anchor="ctr"/>
                </a:tc>
                <a:tc>
                  <a:txBody>
                    <a:bodyPr/>
                    <a:lstStyle/>
                    <a:p>
                      <a:pPr algn="just"/>
                      <a:r>
                        <a:rPr lang="tr-TR" sz="1600" dirty="0" smtClean="0">
                          <a:solidFill>
                            <a:schemeClr val="tx1"/>
                          </a:solidFill>
                        </a:rPr>
                        <a:t>Katı değişim kontrol prosedürleri</a:t>
                      </a:r>
                      <a:r>
                        <a:rPr lang="tr-TR" sz="1600" baseline="0" dirty="0" smtClean="0">
                          <a:solidFill>
                            <a:schemeClr val="tx1"/>
                          </a:solidFill>
                        </a:rPr>
                        <a:t> ile tekrarlamalı ve  artırımlı gelişim modelinin kullanımı.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Gerçek zamanlı performans problemleri</a:t>
                      </a:r>
                      <a:endParaRPr lang="tr-TR" sz="1600" dirty="0">
                        <a:solidFill>
                          <a:schemeClr val="tx1"/>
                        </a:solidFill>
                      </a:endParaRPr>
                    </a:p>
                  </a:txBody>
                  <a:tcPr anchor="ctr"/>
                </a:tc>
                <a:tc>
                  <a:txBody>
                    <a:bodyPr/>
                    <a:lstStyle/>
                    <a:p>
                      <a:pPr algn="just"/>
                      <a:r>
                        <a:rPr lang="tr-TR" sz="1600" dirty="0" smtClean="0">
                          <a:solidFill>
                            <a:schemeClr val="tx1"/>
                          </a:solidFill>
                        </a:rPr>
                        <a:t>Simülasyon, kıyaslama, prototipleme,</a:t>
                      </a:r>
                      <a:r>
                        <a:rPr lang="tr-TR" sz="1600" baseline="0" dirty="0" smtClean="0">
                          <a:solidFill>
                            <a:schemeClr val="tx1"/>
                          </a:solidFill>
                        </a:rPr>
                        <a:t> teknik analiz.</a:t>
                      </a:r>
                      <a:endParaRPr lang="tr-TR" sz="1600" dirty="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 Analizi</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defRPr/>
            </a:pPr>
            <a:r>
              <a:rPr lang="tr-TR" sz="2100" dirty="0" smtClean="0">
                <a:latin typeface="Times New Roman" pitchFamily="18" charset="0"/>
              </a:rPr>
              <a:t>Belirlenen risklerin sayısal değerlere dönüştürülmesi işlemidir. Riskleri sayısal değerler olarak ifade edilebilir hale getirmek için şu yöntemler kullanılır:</a:t>
            </a:r>
          </a:p>
          <a:p>
            <a:pPr lvl="1" algn="just">
              <a:buSzPct val="100000"/>
              <a:buFont typeface="Verdana" pitchFamily="34" charset="0"/>
              <a:buChar char="–"/>
              <a:defRPr/>
            </a:pPr>
            <a:r>
              <a:rPr lang="tr-TR" sz="1900" dirty="0" smtClean="0">
                <a:latin typeface="Times New Roman" pitchFamily="18" charset="0"/>
              </a:rPr>
              <a:t>Riskleri niceliksel büyüklükler itibariyle düşük, orta, yüksek gibi istenen sayıda ölçeklendirerek, bu ölçeklerin her birine sayısal değerler vermek.</a:t>
            </a:r>
          </a:p>
          <a:p>
            <a:pPr lvl="1" algn="just">
              <a:buSzPct val="100000"/>
              <a:buFont typeface="Verdana" pitchFamily="34" charset="0"/>
              <a:buChar char="–"/>
              <a:defRPr/>
            </a:pPr>
            <a:r>
              <a:rPr lang="tr-TR" sz="1900" dirty="0" smtClean="0">
                <a:latin typeface="Times New Roman" pitchFamily="18" charset="0"/>
              </a:rPr>
              <a:t>Olasılık teorisini kullanarak matematiksel tekniklerden ve benzetişim tekniklerinden yararlanmak suretiyle sayısal değerleri ortaya çıkarmak.</a:t>
            </a:r>
          </a:p>
          <a:p>
            <a:pPr algn="just">
              <a:buSzPct val="100000"/>
              <a:buNone/>
              <a:defRPr/>
            </a:pPr>
            <a:endParaRPr lang="tr-TR" sz="500" dirty="0" smtClean="0">
              <a:latin typeface="Times New Roman" pitchFamily="18" charset="0"/>
            </a:endParaRPr>
          </a:p>
          <a:p>
            <a:pPr algn="just">
              <a:buSzPct val="100000"/>
              <a:buFont typeface="Arial" pitchFamily="34" charset="0"/>
              <a:buChar char="•"/>
              <a:defRPr/>
            </a:pPr>
            <a:r>
              <a:rPr lang="tr-TR" sz="2100" dirty="0" smtClean="0">
                <a:latin typeface="Times New Roman" pitchFamily="18" charset="0"/>
              </a:rPr>
              <a:t>Her bir riskin olasılığı ve ciddiliği değerlendirmelidir.</a:t>
            </a:r>
          </a:p>
          <a:p>
            <a:pPr algn="just">
              <a:buSzPct val="100000"/>
              <a:buNone/>
              <a:defRPr/>
            </a:pPr>
            <a:endParaRPr lang="en-GB" sz="500" dirty="0" smtClean="0">
              <a:latin typeface="Times New Roman" pitchFamily="18" charset="0"/>
            </a:endParaRPr>
          </a:p>
          <a:p>
            <a:pPr algn="just">
              <a:buSzPct val="100000"/>
              <a:buFont typeface="Arial" pitchFamily="34" charset="0"/>
              <a:buChar char="•"/>
              <a:defRPr/>
            </a:pPr>
            <a:r>
              <a:rPr lang="tr-TR" sz="2100" dirty="0" smtClean="0">
                <a:latin typeface="Times New Roman" pitchFamily="18" charset="0"/>
              </a:rPr>
              <a:t>Olasılık çok düşük, düşük, orta, yüksek veya çok yüksek olabilir.</a:t>
            </a:r>
          </a:p>
          <a:p>
            <a:pPr algn="just">
              <a:buSzPct val="100000"/>
              <a:buNone/>
              <a:defRPr/>
            </a:pPr>
            <a:endParaRPr lang="en-GB" sz="500" dirty="0" smtClean="0">
              <a:latin typeface="Times New Roman" pitchFamily="18" charset="0"/>
            </a:endParaRPr>
          </a:p>
          <a:p>
            <a:pPr algn="just">
              <a:buSzPct val="100000"/>
              <a:buFont typeface="Arial" pitchFamily="34" charset="0"/>
              <a:buChar char="•"/>
              <a:defRPr/>
            </a:pPr>
            <a:r>
              <a:rPr lang="en-GB" sz="2100" dirty="0" smtClean="0">
                <a:latin typeface="Times New Roman" pitchFamily="18" charset="0"/>
              </a:rPr>
              <a:t>Risk</a:t>
            </a:r>
            <a:r>
              <a:rPr lang="tr-TR" sz="2100" dirty="0" smtClean="0">
                <a:latin typeface="Times New Roman" pitchFamily="18" charset="0"/>
              </a:rPr>
              <a:t>in etkisi dağıtıcı, ciddi, tahammül edilebilir ve</a:t>
            </a:r>
            <a:r>
              <a:rPr lang="en-GB" sz="2100" dirty="0" smtClean="0">
                <a:latin typeface="Times New Roman" pitchFamily="18" charset="0"/>
              </a:rPr>
              <a:t> </a:t>
            </a:r>
            <a:r>
              <a:rPr lang="tr-TR" sz="2100" dirty="0" smtClean="0">
                <a:latin typeface="Times New Roman" pitchFamily="18" charset="0"/>
              </a:rPr>
              <a:t>önemsiz olabilir.</a:t>
            </a:r>
            <a:endParaRPr lang="en-GB" sz="2100" dirty="0" smtClean="0">
              <a:latin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5.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3362692"/>
            <a:ext cx="8081962" cy="642372"/>
          </a:xfrm>
        </p:spPr>
        <p:txBody>
          <a:bodyPr>
            <a:norm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RİSK YÖNETİMİ</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Planlaması</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defRPr/>
            </a:pPr>
            <a:r>
              <a:rPr lang="tr-TR" sz="2100" dirty="0" smtClean="0">
                <a:latin typeface="Times New Roman" pitchFamily="18" charset="0"/>
                <a:cs typeface="Times New Roman" pitchFamily="18" charset="0"/>
              </a:rPr>
              <a:t>Riskin varsayımı ve bu riskin yönetimi  için strateji geliştirilmesi.</a:t>
            </a:r>
          </a:p>
          <a:p>
            <a:pPr algn="just">
              <a:buSzPct val="100000"/>
              <a:buNone/>
              <a:defRPr/>
            </a:pPr>
            <a:endParaRPr lang="tr-TR" sz="500" dirty="0" smtClean="0">
              <a:latin typeface="Times New Roman" pitchFamily="18" charset="0"/>
              <a:cs typeface="Times New Roman" pitchFamily="18" charset="0"/>
            </a:endParaRPr>
          </a:p>
          <a:p>
            <a:pPr algn="just">
              <a:buSzPct val="100000"/>
              <a:buFont typeface="Arial" pitchFamily="34" charset="0"/>
              <a:buChar char="•"/>
              <a:defRPr/>
            </a:pPr>
            <a:r>
              <a:rPr lang="tr-TR" sz="2100" dirty="0" smtClean="0">
                <a:latin typeface="Times New Roman" pitchFamily="18" charset="0"/>
                <a:cs typeface="Times New Roman" pitchFamily="18" charset="0"/>
              </a:rPr>
              <a:t>Riski önleme stratejileri:</a:t>
            </a:r>
          </a:p>
          <a:p>
            <a:pPr lvl="1">
              <a:buSzPct val="100000"/>
              <a:buFont typeface="Times New Roman" pitchFamily="18" charset="0"/>
              <a:buChar char="-"/>
              <a:defRPr/>
            </a:pPr>
            <a:r>
              <a:rPr lang="tr-TR" sz="2000" dirty="0" smtClean="0">
                <a:effectLst>
                  <a:outerShdw blurRad="38100" dist="38100" dir="2700000" algn="tl">
                    <a:srgbClr val="C0C0C0"/>
                  </a:outerShdw>
                </a:effectLst>
              </a:rPr>
              <a:t>Riskin oluşma ihtimali azaltılır.</a:t>
            </a:r>
          </a:p>
          <a:p>
            <a:pPr lvl="1">
              <a:buSzPct val="100000"/>
              <a:buNone/>
              <a:defRPr/>
            </a:pPr>
            <a:endParaRPr lang="tr-TR" sz="500" dirty="0" smtClean="0">
              <a:effectLst>
                <a:outerShdw blurRad="38100" dist="38100" dir="2700000" algn="tl">
                  <a:srgbClr val="C0C0C0"/>
                </a:outerShdw>
              </a:effectLst>
            </a:endParaRPr>
          </a:p>
          <a:p>
            <a:pPr algn="just">
              <a:buSzPct val="100000"/>
              <a:buFont typeface="Arial" pitchFamily="34" charset="0"/>
              <a:buChar char="•"/>
              <a:defRPr/>
            </a:pPr>
            <a:r>
              <a:rPr lang="tr-TR" sz="2100" dirty="0" smtClean="0">
                <a:latin typeface="Times New Roman" pitchFamily="18" charset="0"/>
                <a:cs typeface="Times New Roman" pitchFamily="18" charset="0"/>
              </a:rPr>
              <a:t>Minimalleştirme stratejileri:</a:t>
            </a:r>
          </a:p>
          <a:p>
            <a:pPr lvl="1">
              <a:buSzPct val="100000"/>
              <a:buFont typeface="Times New Roman" pitchFamily="18" charset="0"/>
              <a:buChar char="-"/>
              <a:defRPr/>
            </a:pPr>
            <a:r>
              <a:rPr lang="tr-TR" sz="2000" dirty="0" smtClean="0">
                <a:effectLst>
                  <a:outerShdw blurRad="38100" dist="38100" dir="2700000" algn="tl">
                    <a:srgbClr val="C0C0C0"/>
                  </a:outerShdw>
                </a:effectLst>
              </a:rPr>
              <a:t>Riskin projeye veya ürüne etkisi azaltılır.</a:t>
            </a:r>
          </a:p>
          <a:p>
            <a:pPr lvl="1">
              <a:buSzPct val="100000"/>
              <a:buNone/>
              <a:defRPr/>
            </a:pPr>
            <a:endParaRPr lang="tr-TR" sz="500" dirty="0" smtClean="0">
              <a:effectLst>
                <a:outerShdw blurRad="38100" dist="38100" dir="2700000" algn="tl">
                  <a:srgbClr val="C0C0C0"/>
                </a:outerShdw>
              </a:effectLst>
            </a:endParaRPr>
          </a:p>
          <a:p>
            <a:pPr algn="just">
              <a:buSzPct val="100000"/>
              <a:buFont typeface="Arial" pitchFamily="34" charset="0"/>
              <a:buChar char="•"/>
              <a:defRPr/>
            </a:pPr>
            <a:r>
              <a:rPr lang="tr-TR" sz="2100" dirty="0" smtClean="0">
                <a:latin typeface="Times New Roman" pitchFamily="18" charset="0"/>
                <a:cs typeface="Times New Roman" pitchFamily="18" charset="0"/>
              </a:rPr>
              <a:t>Olasılık planları:</a:t>
            </a:r>
          </a:p>
          <a:p>
            <a:pPr lvl="1">
              <a:buSzPct val="100000"/>
              <a:buFont typeface="Times New Roman" pitchFamily="18" charset="0"/>
              <a:buChar char="-"/>
              <a:defRPr/>
            </a:pPr>
            <a:r>
              <a:rPr lang="tr-TR" sz="2000" dirty="0" smtClean="0">
                <a:effectLst>
                  <a:outerShdw blurRad="38100" dist="38100" dir="2700000" algn="tl">
                    <a:srgbClr val="C0C0C0"/>
                  </a:outerShdw>
                </a:effectLst>
              </a:rPr>
              <a:t>Risk oluşmuşsa, bu riskle ilgili olasılık planları geliştirilir.</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Planlaması</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Riske karşı yapılan planlama dört adımdan oluşur;</a:t>
            </a:r>
          </a:p>
          <a:p>
            <a:pPr marL="900113" indent="-368300" algn="just">
              <a:buSzPct val="100000"/>
              <a:buFont typeface="+mj-lt"/>
              <a:buAutoNum type="arabicPeriod"/>
            </a:pPr>
            <a:r>
              <a:rPr lang="tr-TR" sz="2100" dirty="0" smtClean="0">
                <a:latin typeface="Times New Roman" pitchFamily="18" charset="0"/>
                <a:cs typeface="Times New Roman" pitchFamily="18" charset="0"/>
              </a:rPr>
              <a:t>	Riskleri ortadan kaldırmaya/azaltmaya yönelik planlama,</a:t>
            </a:r>
          </a:p>
          <a:p>
            <a:pPr marL="900113" indent="-368300" algn="just">
              <a:buSzPct val="100000"/>
              <a:buFont typeface="+mj-lt"/>
              <a:buAutoNum type="arabicPeriod"/>
            </a:pPr>
            <a:r>
              <a:rPr lang="tr-TR" sz="2100" dirty="0" smtClean="0">
                <a:latin typeface="Times New Roman" pitchFamily="18" charset="0"/>
                <a:cs typeface="Times New Roman" pitchFamily="18" charset="0"/>
              </a:rPr>
              <a:t>	Risk planının yürütülmesi,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	Proje sonuçlarının değerlendirilmesi,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	Alınan önlemler ile proje sonuçlarının belgelenmesi.</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Tablosu</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tablosunda bulunması gereken temel başlıklar;</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açıklaması.</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Projeye etkisi (düşük, orta, yüksek)</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gerçekleşme olasılığı (düşük orta, yüksek)</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Alınabilecek önlemler.</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 sahibi.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Durum (açık, kapandı, değişiklik yok, artıyor, azalıyor vb)</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Tablosu</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Daha detaylı bilgi tutmak isteyenler aşağıdakiler dahil pek çok alanı ekleyebilirler.</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 ortaya çıkaran kişi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ortaya çıkma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olası gerçekleşme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Son güncellenme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kimlik numarası (ID)</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Sınıflandırma bilgisi (teknik, ticari, hukuki vb)</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Azaltma</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Öngörülen ve sayısal değerler olarak ifade edilen risklere karşı ne gibi önlemlerin alınmasının uygun olacağının değerlendirilmesi ve bu önlemlerin alınmasıdır.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Projenin koşulları ve risklerin durumu göz önüne alınarak;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Projenin yönünü değiştirerek riski yok etmek,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Riskin etkilerini sürekli izlemek ve kontrol altında tutmak,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 projedeki diğer paydaşlarla paylaşmak,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 oluşturan etmenlerle ilgili bilgileri arttırmak için bu konularda araştırma yapmak.</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Araç ve Teknikleri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yönetiminde kullanılan araç ve teknikler:</a:t>
            </a:r>
          </a:p>
          <a:p>
            <a:pPr marL="900113" indent="-368300" algn="just">
              <a:buSzPct val="100000"/>
              <a:buFont typeface="+mj-lt"/>
              <a:buAutoNum type="arabicPeriod"/>
              <a:tabLst>
                <a:tab pos="406718" algn="l"/>
              </a:tabLst>
            </a:pPr>
            <a:r>
              <a:rPr lang="tr-TR" sz="2100" dirty="0" smtClean="0">
                <a:latin typeface="Times New Roman" pitchFamily="18" charset="0"/>
                <a:cs typeface="Times New Roman" pitchFamily="18" charset="0"/>
              </a:rPr>
              <a:t>Fikir yaratma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Uzmanlarla görüşme,</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Anket düzenleme,</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Grup içi fikir jimnastiği</a:t>
            </a:r>
          </a:p>
          <a:p>
            <a:pPr marL="1160463" lvl="1" indent="-260350" algn="just" defTabSz="341313">
              <a:buSzPct val="100000"/>
              <a:buNone/>
              <a:tabLst>
                <a:tab pos="900113" algn="l"/>
              </a:tabLst>
            </a:pPr>
            <a:endParaRPr lang="tr-TR" sz="500" dirty="0" smtClean="0">
              <a:latin typeface="Times New Roman" pitchFamily="18" charset="0"/>
              <a:cs typeface="Times New Roman" pitchFamily="18" charset="0"/>
            </a:endParaRPr>
          </a:p>
          <a:p>
            <a:pPr marL="900113" indent="-368300" algn="just">
              <a:buSzPct val="100000"/>
              <a:buFont typeface="+mj-lt"/>
              <a:buAutoNum type="arabicPeriod"/>
              <a:tabLst>
                <a:tab pos="406718" algn="l"/>
              </a:tabLst>
            </a:pPr>
            <a:r>
              <a:rPr lang="tr-TR" sz="2100" dirty="0" smtClean="0">
                <a:latin typeface="Times New Roman" pitchFamily="18" charset="0"/>
                <a:cs typeface="Times New Roman" pitchFamily="18" charset="0"/>
              </a:rPr>
              <a:t>Eşgüdüm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Planların gözden geçirilmesi,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Teknik belirtimleri okuma,</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Ekip toplantıları.</a:t>
            </a:r>
          </a:p>
          <a:p>
            <a:pPr marL="900113" indent="-368300" algn="just">
              <a:buSzPct val="100000"/>
              <a:buFont typeface="+mj-lt"/>
              <a:buAutoNum type="arabicPeriod"/>
            </a:pPr>
            <a:endParaRPr lang="tr-TR" sz="2100" dirty="0" smtClean="0">
              <a:latin typeface="Times New Roman" pitchFamily="18" charset="0"/>
              <a:cs typeface="Times New Roman" pitchFamily="18" charset="0"/>
            </a:endParaRP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Araç ve Teknikleri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lnSpcReduction="10000"/>
          </a:bodyPr>
          <a:lstStyle/>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İnsan yönetimi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Liderlik,</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Ekip oluşturma becerileri,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Zaman yönetimi,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İletişim becerileri.</a:t>
            </a:r>
          </a:p>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Karar Verme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Olasılık kavramları,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Yaşam döngüsü maliyet analizleri,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Uzman yazılımlar,</a:t>
            </a:r>
          </a:p>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Planlama araçları</a:t>
            </a:r>
          </a:p>
          <a:p>
            <a:pPr marL="1160463" lvl="1" indent="-260350" algn="just" defTabSz="341313">
              <a:buSzPct val="100000"/>
              <a:buFont typeface="Arial" pitchFamily="34" charset="0"/>
              <a:buChar char="•"/>
              <a:tabLst>
                <a:tab pos="900113" algn="l"/>
              </a:tabLst>
            </a:pPr>
            <a:r>
              <a:rPr lang="tr-TR" sz="2000" dirty="0" err="1" smtClean="0">
                <a:latin typeface="Times New Roman" pitchFamily="18" charset="0"/>
                <a:cs typeface="Times New Roman" pitchFamily="18" charset="0"/>
              </a:rPr>
              <a:t>Gant</a:t>
            </a:r>
            <a:r>
              <a:rPr lang="tr-TR" sz="2000" dirty="0" smtClean="0">
                <a:latin typeface="Times New Roman" pitchFamily="18" charset="0"/>
                <a:cs typeface="Times New Roman" pitchFamily="18" charset="0"/>
              </a:rPr>
              <a:t> ve </a:t>
            </a:r>
            <a:r>
              <a:rPr lang="tr-TR" sz="2000" dirty="0" err="1" smtClean="0">
                <a:latin typeface="Times New Roman" pitchFamily="18" charset="0"/>
                <a:cs typeface="Times New Roman" pitchFamily="18" charset="0"/>
              </a:rPr>
              <a:t>Pert</a:t>
            </a:r>
            <a:r>
              <a:rPr lang="tr-TR" sz="2000" dirty="0" smtClean="0">
                <a:latin typeface="Times New Roman" pitchFamily="18" charset="0"/>
                <a:cs typeface="Times New Roman" pitchFamily="18" charset="0"/>
              </a:rPr>
              <a:t> çizgesi,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Kritik yol yöntemi (CPM),</a:t>
            </a:r>
          </a:p>
          <a:p>
            <a:pPr marL="1160463" lvl="1" indent="-260350" algn="just" defTabSz="341313">
              <a:buSzPct val="100000"/>
              <a:buNone/>
              <a:tabLst>
                <a:tab pos="900113" algn="l"/>
              </a:tabLst>
            </a:pPr>
            <a:endParaRPr lang="tr-TR" sz="2000" dirty="0" smtClean="0">
              <a:latin typeface="Times New Roman" pitchFamily="18" charset="0"/>
              <a:cs typeface="Times New Roman" pitchFamily="18" charset="0"/>
            </a:endParaRPr>
          </a:p>
          <a:p>
            <a:pPr marL="1160463" lvl="1" indent="-260350" algn="just" defTabSz="341313">
              <a:buSzPct val="100000"/>
              <a:buNone/>
              <a:tabLst>
                <a:tab pos="900113" algn="l"/>
              </a:tabLst>
            </a:pPr>
            <a:endParaRPr lang="tr-TR" sz="2000" dirty="0" smtClean="0">
              <a:latin typeface="Times New Roman" pitchFamily="18" charset="0"/>
              <a:cs typeface="Times New Roman" pitchFamily="18" charset="0"/>
            </a:endParaRPr>
          </a:p>
          <a:p>
            <a:pPr marL="900113" indent="-368300" algn="just">
              <a:buSzPct val="100000"/>
              <a:buFont typeface="+mj-lt"/>
              <a:buAutoNum type="arabicPeriod" startAt="3"/>
            </a:pPr>
            <a:endParaRPr lang="tr-TR" sz="2100" dirty="0" smtClean="0">
              <a:latin typeface="Times New Roman" pitchFamily="18" charset="0"/>
              <a:cs typeface="Times New Roman" pitchFamily="18" charset="0"/>
            </a:endParaRP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27</a:t>
            </a:fld>
            <a:endParaRPr lang="tr-TR"/>
          </a:p>
        </p:txBody>
      </p:sp>
      <p:pic>
        <p:nvPicPr>
          <p:cNvPr id="6" name="Picture 4" descr="D:\LaACES\Student Ballooning Course\Project Management\Lecture 6\Images\01-ProjMain.jpg"/>
          <p:cNvPicPr>
            <a:picLocks noGrp="1" noChangeAspect="1" noChangeArrowheads="1"/>
          </p:cNvPicPr>
          <p:nvPr>
            <p:ph sz="quarter" idx="1"/>
          </p:nvPr>
        </p:nvPicPr>
        <p:blipFill>
          <a:blip r:embed="rId2" cstate="print"/>
          <a:srcRect/>
          <a:stretch>
            <a:fillRect/>
          </a:stretch>
        </p:blipFill>
        <p:spPr bwMode="auto">
          <a:xfrm>
            <a:off x="683568" y="2420888"/>
            <a:ext cx="7416824" cy="3602100"/>
          </a:xfrm>
          <a:prstGeom prst="rect">
            <a:avLst/>
          </a:prstGeom>
          <a:noFill/>
        </p:spPr>
      </p:pic>
      <p:sp>
        <p:nvSpPr>
          <p:cNvPr id="7" name="TextBox 6"/>
          <p:cNvSpPr txBox="1"/>
          <p:nvPr/>
        </p:nvSpPr>
        <p:spPr>
          <a:xfrm>
            <a:off x="755576" y="1700808"/>
            <a:ext cx="6984776" cy="646331"/>
          </a:xfrm>
          <a:prstGeom prst="rect">
            <a:avLst/>
          </a:prstGeom>
          <a:noFill/>
        </p:spPr>
        <p:txBody>
          <a:bodyPr wrap="square" rtlCol="0">
            <a:spAutoFit/>
          </a:bodyPr>
          <a:lstStyle/>
          <a:p>
            <a:r>
              <a:rPr lang="tr-TR" dirty="0" err="1" smtClean="0"/>
              <a:t>Ms</a:t>
            </a:r>
            <a:r>
              <a:rPr lang="tr-TR" dirty="0" smtClean="0"/>
              <a:t> Project Programı Yazılım Proje Yöneticilerinin ve Yazılım Geliştiricilerin Projeler Hakkında Bilgi Edinmeleri İçin Geliştirilmiştir.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28</a:t>
            </a:fld>
            <a:endParaRPr lang="tr-TR"/>
          </a:p>
        </p:txBody>
      </p:sp>
      <p:sp>
        <p:nvSpPr>
          <p:cNvPr id="5" name="İçerik Yer Tutucusu 4"/>
          <p:cNvSpPr>
            <a:spLocks noGrp="1"/>
          </p:cNvSpPr>
          <p:nvPr>
            <p:ph sz="quarter" idx="1"/>
          </p:nvPr>
        </p:nvSpPr>
        <p:spPr/>
        <p:txBody>
          <a:bodyPr/>
          <a:lstStyle/>
          <a:p>
            <a:r>
              <a:rPr lang="tr-TR" sz="2800" dirty="0" smtClean="0"/>
              <a:t>Diğer Office Programlarına Benzer Bir Kullanım Yapısı Vardır.</a:t>
            </a:r>
          </a:p>
          <a:p>
            <a:r>
              <a:rPr lang="tr-TR" sz="2800" dirty="0" smtClean="0"/>
              <a:t>Program(Dosya,Görevler,</a:t>
            </a:r>
            <a:r>
              <a:rPr lang="tr-TR" sz="2800" dirty="0" err="1" smtClean="0"/>
              <a:t>Kaynalar</a:t>
            </a:r>
            <a:r>
              <a:rPr lang="tr-TR" sz="2800" dirty="0" smtClean="0"/>
              <a:t>,Proje,Görünüm ve Biçim Yapılarından Oluşmaktadır.</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55576" y="3501008"/>
            <a:ext cx="7380312" cy="239107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dirty="0" smtClean="0"/>
              <a:t>YZM 403 - Yazılım Proje Yönetimi</a:t>
            </a:r>
            <a:endParaRPr lang="tr-TR" dirty="0"/>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29</a:t>
            </a:fld>
            <a:endParaRPr lang="tr-TR"/>
          </a:p>
        </p:txBody>
      </p:sp>
      <p:sp>
        <p:nvSpPr>
          <p:cNvPr id="5" name="İçerik Yer Tutucusu 4"/>
          <p:cNvSpPr>
            <a:spLocks noGrp="1"/>
          </p:cNvSpPr>
          <p:nvPr>
            <p:ph sz="quarter" idx="1"/>
          </p:nvPr>
        </p:nvSpPr>
        <p:spPr>
          <a:xfrm>
            <a:off x="612648" y="1600200"/>
            <a:ext cx="3455296" cy="4495800"/>
          </a:xfrm>
        </p:spPr>
        <p:txBody>
          <a:bodyPr>
            <a:normAutofit/>
          </a:bodyPr>
          <a:lstStyle/>
          <a:p>
            <a:pPr algn="just"/>
            <a:r>
              <a:rPr lang="tr-TR" sz="2400" dirty="0" smtClean="0"/>
              <a:t>Proje ile İlgili Görev Ekleme,Silme ve Güncelleme İşlemleri Excel Programı gibi satırlar seçilerek yapılır.</a:t>
            </a:r>
          </a:p>
          <a:p>
            <a:pPr algn="just"/>
            <a:r>
              <a:rPr lang="tr-TR" sz="2400" dirty="0" smtClean="0"/>
              <a:t>Ana ve yan süreçlerde bu kısımdan programa eklenebilir.</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4139952" y="692696"/>
            <a:ext cx="4676775" cy="59245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3629000"/>
          </a:xfrm>
        </p:spPr>
        <p:txBody>
          <a:bodyPr>
            <a:normAutofit/>
          </a:bodyPr>
          <a:lstStyle/>
          <a:p>
            <a:pPr>
              <a:buSzPct val="100000"/>
              <a:buFont typeface="Arial" pitchFamily="34" charset="0"/>
              <a:buChar char="•"/>
            </a:pPr>
            <a:r>
              <a:rPr lang="tr-TR" sz="2400" dirty="0" smtClean="0">
                <a:latin typeface="Times New Roman" pitchFamily="18" charset="0"/>
                <a:cs typeface="Times New Roman" pitchFamily="18" charset="0"/>
              </a:rPr>
              <a:t>Giriş</a:t>
            </a:r>
          </a:p>
          <a:p>
            <a:pPr>
              <a:buSzPct val="100000"/>
              <a:buFont typeface="Arial" pitchFamily="34" charset="0"/>
              <a:buChar char="•"/>
            </a:pPr>
            <a:r>
              <a:rPr lang="tr-TR" sz="2400" dirty="0" smtClean="0">
                <a:latin typeface="Times New Roman" pitchFamily="18" charset="0"/>
                <a:cs typeface="Times New Roman" pitchFamily="18" charset="0"/>
              </a:rPr>
              <a:t>Risk ve Risk Yönetimi Nedir?</a:t>
            </a:r>
          </a:p>
          <a:p>
            <a:pPr>
              <a:buSzPct val="100000"/>
              <a:buFont typeface="Arial" pitchFamily="34" charset="0"/>
              <a:buChar char="•"/>
            </a:pPr>
            <a:r>
              <a:rPr lang="tr-TR" sz="2400" dirty="0" smtClean="0">
                <a:latin typeface="Times New Roman" pitchFamily="18" charset="0"/>
                <a:cs typeface="Times New Roman" pitchFamily="18" charset="0"/>
              </a:rPr>
              <a:t>Risk Kategorileri</a:t>
            </a:r>
          </a:p>
          <a:p>
            <a:pPr lvl="0">
              <a:buSzPct val="100000"/>
              <a:buFont typeface="Arial" pitchFamily="34" charset="0"/>
              <a:buChar char="•"/>
            </a:pPr>
            <a:r>
              <a:rPr lang="tr-TR" sz="2400" dirty="0" smtClean="0">
                <a:latin typeface="Times New Roman" pitchFamily="18" charset="0"/>
                <a:cs typeface="Times New Roman" pitchFamily="18" charset="0"/>
              </a:rPr>
              <a:t>Risk Yönetimi</a:t>
            </a:r>
          </a:p>
          <a:p>
            <a:pPr lvl="1">
              <a:buSzPct val="100000"/>
              <a:buFont typeface="Arial" pitchFamily="34" charset="0"/>
              <a:buChar char="•"/>
            </a:pPr>
            <a:r>
              <a:rPr lang="tr-TR" sz="2100" dirty="0" smtClean="0">
                <a:latin typeface="Times New Roman" pitchFamily="18" charset="0"/>
                <a:cs typeface="Times New Roman" pitchFamily="18" charset="0"/>
              </a:rPr>
              <a:t>Risk Tanımlama – Proje için riskler nelerdir?</a:t>
            </a:r>
          </a:p>
          <a:p>
            <a:pPr lvl="1">
              <a:buSzPct val="100000"/>
              <a:buFont typeface="Arial" pitchFamily="34" charset="0"/>
              <a:buChar char="•"/>
            </a:pPr>
            <a:r>
              <a:rPr lang="tr-TR" sz="2100" dirty="0" smtClean="0">
                <a:latin typeface="Times New Roman" pitchFamily="18" charset="0"/>
                <a:cs typeface="Times New Roman" pitchFamily="18" charset="0"/>
              </a:rPr>
              <a:t>Risk Analizi – Hangi riskler daha ciddidir?</a:t>
            </a:r>
          </a:p>
          <a:p>
            <a:pPr lvl="1">
              <a:buSzPct val="100000"/>
              <a:buFont typeface="Arial" pitchFamily="34" charset="0"/>
              <a:buChar char="•"/>
            </a:pPr>
            <a:r>
              <a:rPr lang="tr-TR" sz="2100" dirty="0" smtClean="0">
                <a:latin typeface="Times New Roman" pitchFamily="18" charset="0"/>
                <a:cs typeface="Times New Roman" pitchFamily="18" charset="0"/>
              </a:rPr>
              <a:t>Risk Planlama – Ne yapılmalı?</a:t>
            </a:r>
          </a:p>
          <a:p>
            <a:pPr lvl="1">
              <a:buSzPct val="100000"/>
              <a:buFont typeface="Arial" pitchFamily="34" charset="0"/>
              <a:buChar char="•"/>
            </a:pPr>
            <a:r>
              <a:rPr lang="tr-TR" sz="2100" dirty="0" smtClean="0">
                <a:latin typeface="Times New Roman" pitchFamily="18" charset="0"/>
                <a:cs typeface="Times New Roman" pitchFamily="18" charset="0"/>
              </a:rPr>
              <a:t>Risk İnceleme – Yapılması gerekenler uygun mu?</a:t>
            </a: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30</a:t>
            </a:fld>
            <a:endParaRPr lang="tr-TR"/>
          </a:p>
        </p:txBody>
      </p:sp>
      <p:sp>
        <p:nvSpPr>
          <p:cNvPr id="5" name="İçerik Yer Tutucusu 4"/>
          <p:cNvSpPr>
            <a:spLocks noGrp="1"/>
          </p:cNvSpPr>
          <p:nvPr>
            <p:ph sz="quarter" idx="1"/>
          </p:nvPr>
        </p:nvSpPr>
        <p:spPr/>
        <p:txBody>
          <a:bodyPr/>
          <a:lstStyle/>
          <a:p>
            <a:r>
              <a:rPr lang="tr-TR" dirty="0" smtClean="0"/>
              <a:t>Alt Süreçlerin Sisteme Eklenmesi için Görevler Sekmesinden </a:t>
            </a:r>
            <a:r>
              <a:rPr lang="tr-TR" dirty="0" err="1" smtClean="0"/>
              <a:t>Intent</a:t>
            </a:r>
            <a:r>
              <a:rPr lang="tr-TR" dirty="0" smtClean="0"/>
              <a:t> </a:t>
            </a:r>
            <a:r>
              <a:rPr lang="tr-TR" dirty="0" err="1" smtClean="0"/>
              <a:t>Task</a:t>
            </a:r>
            <a:r>
              <a:rPr lang="tr-TR" dirty="0" smtClean="0"/>
              <a:t> Butonu Kullanılır.</a:t>
            </a:r>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3275856" y="2852936"/>
            <a:ext cx="4876800" cy="22955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dirty="0" smtClean="0"/>
              <a:t>YZM 403 - Yazılım Proje Yönetimi</a:t>
            </a:r>
            <a:endParaRPr lang="tr-TR" dirty="0"/>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31</a:t>
            </a:fld>
            <a:endParaRPr lang="tr-TR"/>
          </a:p>
        </p:txBody>
      </p:sp>
      <p:sp>
        <p:nvSpPr>
          <p:cNvPr id="5" name="İçerik Yer Tutucusu 4"/>
          <p:cNvSpPr>
            <a:spLocks noGrp="1"/>
          </p:cNvSpPr>
          <p:nvPr>
            <p:ph sz="quarter" idx="1"/>
          </p:nvPr>
        </p:nvSpPr>
        <p:spPr/>
        <p:txBody>
          <a:bodyPr/>
          <a:lstStyle/>
          <a:p>
            <a:r>
              <a:rPr lang="tr-TR" dirty="0" err="1" smtClean="0"/>
              <a:t>Info</a:t>
            </a:r>
            <a:r>
              <a:rPr lang="tr-TR" dirty="0" smtClean="0"/>
              <a:t> Kısmından Program ile İlgili Liste oluşturulabilir.</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9552" y="2636912"/>
            <a:ext cx="3648075" cy="24765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771800" y="3717032"/>
            <a:ext cx="4457700" cy="1876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32</a:t>
            </a:fld>
            <a:endParaRPr lang="tr-TR"/>
          </a:p>
        </p:txBody>
      </p:sp>
      <p:sp>
        <p:nvSpPr>
          <p:cNvPr id="5" name="İçerik Yer Tutucusu 4"/>
          <p:cNvSpPr>
            <a:spLocks noGrp="1"/>
          </p:cNvSpPr>
          <p:nvPr>
            <p:ph sz="quarter" idx="1"/>
          </p:nvPr>
        </p:nvSpPr>
        <p:spPr/>
        <p:txBody>
          <a:bodyPr/>
          <a:lstStyle/>
          <a:p>
            <a:r>
              <a:rPr lang="tr-TR" dirty="0" smtClean="0"/>
              <a:t>Proje ile ilgili Süreçler Listelene Bilir.</a:t>
            </a:r>
          </a:p>
          <a:p>
            <a:r>
              <a:rPr lang="tr-TR" dirty="0" smtClean="0"/>
              <a:t>Süreçlerin Tamamlanma bilgileri Listelenebilir.</a:t>
            </a:r>
          </a:p>
          <a:p>
            <a:r>
              <a:rPr lang="tr-TR" dirty="0" smtClean="0"/>
              <a:t>Detaylı olarak Görünüm Ayarları Değiştirilebilir.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482767" y="3645024"/>
            <a:ext cx="2661233" cy="206122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187624" y="3861048"/>
            <a:ext cx="4355976" cy="154421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33</a:t>
            </a:fld>
            <a:endParaRPr lang="tr-TR"/>
          </a:p>
        </p:txBody>
      </p:sp>
      <p:sp>
        <p:nvSpPr>
          <p:cNvPr id="5" name="İçerik Yer Tutucusu 4"/>
          <p:cNvSpPr>
            <a:spLocks noGrp="1"/>
          </p:cNvSpPr>
          <p:nvPr>
            <p:ph sz="quarter" idx="1"/>
          </p:nvPr>
        </p:nvSpPr>
        <p:spPr>
          <a:xfrm>
            <a:off x="612648" y="1600200"/>
            <a:ext cx="7343728" cy="4495800"/>
          </a:xfrm>
        </p:spPr>
        <p:txBody>
          <a:bodyPr>
            <a:normAutofit/>
          </a:bodyPr>
          <a:lstStyle/>
          <a:p>
            <a:r>
              <a:rPr lang="tr-TR" sz="2000" dirty="0" smtClean="0"/>
              <a:t>Proje İle İlgili Network Diyagram Bilgisi Alınabilir.</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1043608" y="2060848"/>
            <a:ext cx="5737703" cy="377951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34</a:t>
            </a:fld>
            <a:endParaRPr lang="tr-TR"/>
          </a:p>
        </p:txBody>
      </p:sp>
      <p:sp>
        <p:nvSpPr>
          <p:cNvPr id="5" name="İçerik Yer Tutucusu 4"/>
          <p:cNvSpPr>
            <a:spLocks noGrp="1"/>
          </p:cNvSpPr>
          <p:nvPr>
            <p:ph sz="quarter" idx="1"/>
          </p:nvPr>
        </p:nvSpPr>
        <p:spPr/>
        <p:txBody>
          <a:bodyPr/>
          <a:lstStyle/>
          <a:p>
            <a:r>
              <a:rPr lang="tr-TR" dirty="0" smtClean="0"/>
              <a:t>Takvim Görünümü:</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71600" y="2204864"/>
            <a:ext cx="5221213" cy="398047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35</a:t>
            </a:fld>
            <a:endParaRPr lang="tr-TR"/>
          </a:p>
        </p:txBody>
      </p:sp>
      <p:sp>
        <p:nvSpPr>
          <p:cNvPr id="5" name="İçerik Yer Tutucusu 4"/>
          <p:cNvSpPr>
            <a:spLocks noGrp="1"/>
          </p:cNvSpPr>
          <p:nvPr>
            <p:ph sz="quarter" idx="1"/>
          </p:nvPr>
        </p:nvSpPr>
        <p:spPr/>
        <p:txBody>
          <a:bodyPr/>
          <a:lstStyle/>
          <a:p>
            <a:r>
              <a:rPr lang="tr-TR" sz="1800" dirty="0" smtClean="0"/>
              <a:t>Zaman Çizelgesi</a:t>
            </a:r>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467544" y="2060848"/>
            <a:ext cx="7228886" cy="42647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36</a:t>
            </a:fld>
            <a:endParaRPr lang="tr-TR"/>
          </a:p>
        </p:txBody>
      </p:sp>
      <p:sp>
        <p:nvSpPr>
          <p:cNvPr id="5" name="İçerik Yer Tutucusu 4"/>
          <p:cNvSpPr>
            <a:spLocks noGrp="1"/>
          </p:cNvSpPr>
          <p:nvPr>
            <p:ph sz="quarter" idx="1"/>
          </p:nvPr>
        </p:nvSpPr>
        <p:spPr/>
        <p:txBody>
          <a:bodyPr/>
          <a:lstStyle/>
          <a:p>
            <a:r>
              <a:rPr lang="tr-TR" sz="2000" dirty="0" smtClean="0"/>
              <a:t>Kaynak Tanımlama ile Yazılımı Gerçekleştirecek Kişiler birim saat ücretleri ve diğer özellikleri ile projeye kaynak olarak tanımlanabiliriler.</a:t>
            </a:r>
          </a:p>
          <a:p>
            <a:r>
              <a:rPr lang="tr-TR" sz="2000" dirty="0" smtClean="0"/>
              <a:t>Projeler ile ilgili genel istatistik bilgileri listelenebilir.</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971600" y="2924944"/>
            <a:ext cx="3312368" cy="2570152"/>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3563888" y="3789040"/>
            <a:ext cx="4524375" cy="22860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4860032" y="2636912"/>
            <a:ext cx="3865643" cy="182423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37</a:t>
            </a:fld>
            <a:endParaRPr lang="tr-TR"/>
          </a:p>
        </p:txBody>
      </p:sp>
      <p:sp>
        <p:nvSpPr>
          <p:cNvPr id="5" name="İçerik Yer Tutucusu 4"/>
          <p:cNvSpPr>
            <a:spLocks noGrp="1"/>
          </p:cNvSpPr>
          <p:nvPr>
            <p:ph sz="quarter" idx="1"/>
          </p:nvPr>
        </p:nvSpPr>
        <p:spPr/>
        <p:txBody>
          <a:bodyPr/>
          <a:lstStyle/>
          <a:p>
            <a:r>
              <a:rPr lang="tr-TR" dirty="0" smtClean="0"/>
              <a:t>Kaynaklar kısmından çalışan eklenip belirlenen daha önceden belirlenen görevler  kişiler üzerine aktarılabilir.</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87624" y="3212976"/>
            <a:ext cx="6185720" cy="304552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38</a:t>
            </a:fld>
            <a:endParaRPr lang="tr-TR"/>
          </a:p>
        </p:txBody>
      </p:sp>
      <p:sp>
        <p:nvSpPr>
          <p:cNvPr id="5" name="İçerik Yer Tutucusu 4"/>
          <p:cNvSpPr>
            <a:spLocks noGrp="1"/>
          </p:cNvSpPr>
          <p:nvPr>
            <p:ph sz="quarter" idx="1"/>
          </p:nvPr>
        </p:nvSpPr>
        <p:spPr/>
        <p:txBody>
          <a:bodyPr/>
          <a:lstStyle/>
          <a:p>
            <a:r>
              <a:rPr lang="tr-TR" dirty="0" smtClean="0"/>
              <a:t>Project Menüsünden Proje ile ilgili farklı </a:t>
            </a:r>
            <a:r>
              <a:rPr lang="tr-TR" dirty="0" err="1" smtClean="0"/>
              <a:t>excel</a:t>
            </a:r>
            <a:r>
              <a:rPr lang="tr-TR" dirty="0" smtClean="0"/>
              <a:t> raporları oluşturulabilir.</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707904" y="2492896"/>
            <a:ext cx="4560738" cy="375804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2114552"/>
          </a:xfrm>
        </p:spPr>
        <p:txBody>
          <a:bodyPr>
            <a:normAutofit lnSpcReduction="10000"/>
          </a:bodyPr>
          <a:lstStyle/>
          <a:p>
            <a:pPr algn="just">
              <a:buSzPct val="100000"/>
              <a:buFont typeface="Arial" pitchFamily="34" charset="0"/>
              <a:buChar char="•"/>
            </a:pPr>
            <a:r>
              <a:rPr lang="tr-TR" sz="2100" dirty="0" smtClean="0">
                <a:latin typeface="Times New Roman" pitchFamily="18" charset="0"/>
                <a:cs typeface="Times New Roman" pitchFamily="18" charset="0"/>
              </a:rPr>
              <a:t>Yazılım projeleri risk içerir mi?</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planları çoğu zaman tahminlerle oluşturulur. Yapılan bu tahminler her zaman belirsizlik içerir. Bu belirsizlikler de potansiyel olarak risk oluştururlar.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 proje gidişini ters yönde değiştirebilir. </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pic>
        <p:nvPicPr>
          <p:cNvPr id="3074" name="Picture 2"/>
          <p:cNvPicPr>
            <a:picLocks noChangeAspect="1" noChangeArrowheads="1"/>
          </p:cNvPicPr>
          <p:nvPr/>
        </p:nvPicPr>
        <p:blipFill>
          <a:blip r:embed="rId3" cstate="print"/>
          <a:srcRect/>
          <a:stretch>
            <a:fillRect/>
          </a:stretch>
        </p:blipFill>
        <p:spPr bwMode="auto">
          <a:xfrm>
            <a:off x="1016946" y="3914871"/>
            <a:ext cx="3071834" cy="2000811"/>
          </a:xfrm>
          <a:prstGeom prst="rect">
            <a:avLst/>
          </a:prstGeom>
          <a:noFill/>
          <a:ln w="9525">
            <a:noFill/>
            <a:miter lim="800000"/>
            <a:headEnd/>
            <a:tailEnd/>
          </a:ln>
          <a:effectLst/>
        </p:spPr>
      </p:pic>
      <p:sp>
        <p:nvSpPr>
          <p:cNvPr id="7" name="6 Dikdörtgen"/>
          <p:cNvSpPr/>
          <p:nvPr/>
        </p:nvSpPr>
        <p:spPr>
          <a:xfrm>
            <a:off x="4357686" y="3548634"/>
            <a:ext cx="4143404" cy="2354491"/>
          </a:xfrm>
          <a:prstGeom prst="rect">
            <a:avLst/>
          </a:prstGeom>
        </p:spPr>
        <p:txBody>
          <a:bodyPr wrap="square">
            <a:spAutoFit/>
          </a:bodyPr>
          <a:lstStyle/>
          <a:p>
            <a:pPr marL="273050" indent="-273050" algn="just">
              <a:buClr>
                <a:schemeClr val="accent2"/>
              </a:buClr>
              <a:buSzPct val="100000"/>
            </a:pPr>
            <a:endParaRPr lang="tr-TR" sz="2100" dirty="0" smtClean="0">
              <a:latin typeface="Times New Roman" pitchFamily="18" charset="0"/>
              <a:cs typeface="Times New Roman" pitchFamily="18" charset="0"/>
            </a:endParaRPr>
          </a:p>
          <a:p>
            <a:pPr marL="273050" indent="-273050" algn="just">
              <a:buClr>
                <a:schemeClr val="accent2"/>
              </a:buClr>
              <a:buSzPct val="100000"/>
              <a:buFont typeface="Arial" pitchFamily="34" charset="0"/>
              <a:buChar char="•"/>
            </a:pPr>
            <a:r>
              <a:rPr lang="tr-TR" sz="2100" dirty="0" smtClean="0">
                <a:latin typeface="Times New Roman" pitchFamily="18" charset="0"/>
                <a:cs typeface="Times New Roman" pitchFamily="18" charset="0"/>
              </a:rPr>
              <a:t>Risk Yönetimi bu durumların tanımlanması, değerlendirilmesini önlemek ya da etkisini azaltmak yönünde gerekli denetimlerin uygulanması ve alternatiflerin planlanmasını içerir.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Nedir?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6388244"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Riskler, yazılım projesinin başarılı bir şekilde tamamlanmasını etkileyecek  potansiyel problemlerdir.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PM-BOK (Project </a:t>
            </a:r>
            <a:r>
              <a:rPr lang="tr-TR" sz="2100" dirty="0" err="1" smtClean="0">
                <a:latin typeface="Times New Roman" pitchFamily="18" charset="0"/>
                <a:cs typeface="Times New Roman" pitchFamily="18" charset="0"/>
              </a:rPr>
              <a:t>Management</a:t>
            </a:r>
            <a:r>
              <a:rPr lang="tr-TR" sz="2100" dirty="0" smtClean="0">
                <a:latin typeface="Times New Roman" pitchFamily="18" charset="0"/>
                <a:cs typeface="Times New Roman" pitchFamily="18" charset="0"/>
              </a:rPr>
              <a:t> Body of </a:t>
            </a:r>
            <a:r>
              <a:rPr lang="tr-TR" sz="2100" dirty="0" err="1" smtClean="0">
                <a:latin typeface="Times New Roman" pitchFamily="18" charset="0"/>
                <a:cs typeface="Times New Roman" pitchFamily="18" charset="0"/>
              </a:rPr>
              <a:t>Knowledge</a:t>
            </a:r>
            <a:r>
              <a:rPr lang="tr-TR" sz="2100" dirty="0" smtClean="0">
                <a:latin typeface="Times New Roman" pitchFamily="18" charset="0"/>
                <a:cs typeface="Times New Roman" pitchFamily="18" charset="0"/>
              </a:rPr>
              <a:t>) riski, projenin hedefleri üzerinde olumlu veya olumsuz bir etki meydana getirebilecek  belirsiz bir durum veya koşul olarak tanımlamaktadır.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 kesin olmayanı ve potansiyel kayıpları kapsar.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analizi ve yönetimi yazılım ekibinin gelişim sürecinde kesin olmayanı anlamasına yardımcı olur.</a:t>
            </a: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a:t>
            </a:fld>
            <a:endParaRPr lang="tr-TR"/>
          </a:p>
        </p:txBody>
      </p:sp>
      <p:pic>
        <p:nvPicPr>
          <p:cNvPr id="2050" name="Picture 2"/>
          <p:cNvPicPr>
            <a:picLocks noChangeAspect="1" noChangeArrowheads="1"/>
          </p:cNvPicPr>
          <p:nvPr/>
        </p:nvPicPr>
        <p:blipFill>
          <a:blip r:embed="rId3" cstate="print"/>
          <a:srcRect/>
          <a:stretch>
            <a:fillRect/>
          </a:stretch>
        </p:blipFill>
        <p:spPr bwMode="auto">
          <a:xfrm>
            <a:off x="7215206" y="1643050"/>
            <a:ext cx="1422400" cy="355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Kategorileri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Proje Riskleri:</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planını tehdit eder.</a:t>
            </a:r>
          </a:p>
          <a:p>
            <a:pPr lvl="1" algn="just">
              <a:buSzPct val="100000"/>
              <a:buFont typeface="Times New Roman" pitchFamily="18" charset="0"/>
              <a:buChar char="-"/>
            </a:pPr>
            <a:r>
              <a:rPr lang="tr-TR" sz="1900" dirty="0" smtClean="0">
                <a:latin typeface="Times New Roman" pitchFamily="18" charset="0"/>
                <a:cs typeface="Times New Roman" pitchFamily="18" charset="0"/>
              </a:rPr>
              <a:t>Gerçekleşirse zamanlama ileri tarihlere sarkar ve maliyet artar.</a:t>
            </a:r>
          </a:p>
          <a:p>
            <a:pPr lvl="1" algn="just">
              <a:buSzPct val="100000"/>
              <a:buFont typeface="Times New Roman" pitchFamily="18" charset="0"/>
              <a:buChar char="-"/>
            </a:pPr>
            <a:r>
              <a:rPr lang="tr-TR" sz="1900" dirty="0" smtClean="0">
                <a:latin typeface="Times New Roman" pitchFamily="18" charset="0"/>
                <a:cs typeface="Times New Roman" pitchFamily="18" charset="0"/>
              </a:rPr>
              <a:t>Örnekler: bütçe riskleri, zaman riskleri, personel riskleri, vb.</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Teknik riskler:</a:t>
            </a:r>
          </a:p>
          <a:p>
            <a:pPr lvl="1" algn="just">
              <a:buSzPct val="100000"/>
              <a:buFont typeface="Times New Roman" pitchFamily="18" charset="0"/>
              <a:buChar char="-"/>
            </a:pPr>
            <a:r>
              <a:rPr lang="tr-TR" sz="1900" dirty="0" smtClean="0">
                <a:latin typeface="Times New Roman" pitchFamily="18" charset="0"/>
                <a:cs typeface="Times New Roman" pitchFamily="18" charset="0"/>
              </a:rPr>
              <a:t>Üretilen yazılımın kalitesini ve zamanında bitirilmesini etkiler.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Bu riskin gerçekleşmesi durumunda yazılımın uygulanması zorlaşır veya imkansızlaşır.</a:t>
            </a:r>
          </a:p>
          <a:p>
            <a:pPr lvl="1" algn="just">
              <a:buSzPct val="100000"/>
              <a:buFont typeface="Times New Roman" pitchFamily="18" charset="0"/>
              <a:buChar char="-"/>
            </a:pPr>
            <a:r>
              <a:rPr lang="tr-TR" sz="1900" dirty="0" smtClean="0">
                <a:latin typeface="Times New Roman" pitchFamily="18" charset="0"/>
                <a:cs typeface="Times New Roman" pitchFamily="18" charset="0"/>
              </a:rPr>
              <a:t>Analiz, tasarım, uygulama ve bakım aşamaları ile ilgili risklerdir.</a:t>
            </a:r>
          </a:p>
          <a:p>
            <a:pPr lvl="1" algn="just">
              <a:buSzPct val="100000"/>
              <a:buFont typeface="Times New Roman" pitchFamily="18" charset="0"/>
              <a:buChar char="-"/>
            </a:pPr>
            <a:r>
              <a:rPr lang="tr-TR" sz="1900" dirty="0" smtClean="0">
                <a:latin typeface="Times New Roman" pitchFamily="18" charset="0"/>
                <a:cs typeface="Times New Roman" pitchFamily="18" charset="0"/>
              </a:rPr>
              <a:t>Örnek: “Son teknoloji ürünler” yüksek teknik riske sahiptir.</a:t>
            </a:r>
          </a:p>
          <a:p>
            <a:pPr lvl="1" algn="just">
              <a:buSzPct val="100000"/>
              <a:buFont typeface="Times New Roman" pitchFamily="18" charset="0"/>
              <a:buChar char="-"/>
            </a:pPr>
            <a:r>
              <a:rPr lang="tr-TR" sz="1900" dirty="0" err="1" smtClean="0">
                <a:latin typeface="Times New Roman" pitchFamily="18" charset="0"/>
                <a:cs typeface="Times New Roman" pitchFamily="18" charset="0"/>
              </a:rPr>
              <a:t>Bug'lar</a:t>
            </a:r>
            <a:r>
              <a:rPr lang="tr-TR" sz="1900" dirty="0" smtClean="0">
                <a:latin typeface="Times New Roman" pitchFamily="18" charset="0"/>
                <a:cs typeface="Times New Roman" pitchFamily="18" charset="0"/>
              </a:rPr>
              <a:t> var mı? Dokümantasyonu tam mı? Yarın da bu teknoloji hayatta olacak mı?</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Kategorileri  </a:t>
            </a:r>
            <a:r>
              <a:rPr lang="tr-TR" sz="2000" dirty="0" smtClean="0">
                <a:latin typeface="Times New Roman" pitchFamily="18" charset="0"/>
                <a:cs typeface="Times New Roman" pitchFamily="18" charset="0"/>
              </a:rPr>
              <a:t>(devam…)</a:t>
            </a:r>
            <a:endParaRPr lang="tr-TR" sz="2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İşletme riskleri:</a:t>
            </a:r>
          </a:p>
          <a:p>
            <a:pPr lvl="1" algn="just">
              <a:buSzPct val="100000"/>
              <a:buFont typeface="Times New Roman" pitchFamily="18" charset="0"/>
              <a:buChar char="-"/>
            </a:pPr>
            <a:r>
              <a:rPr lang="tr-TR" sz="1900" dirty="0" smtClean="0">
                <a:latin typeface="Times New Roman" pitchFamily="18" charset="0"/>
                <a:cs typeface="Times New Roman" pitchFamily="18" charset="0"/>
              </a:rPr>
              <a:t>Geliştirilen ürününün gereksinimleri karşılayamaması…</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i="1" dirty="0" smtClean="0">
                <a:solidFill>
                  <a:srgbClr val="C00000"/>
                </a:solidFill>
                <a:latin typeface="Times New Roman" pitchFamily="18" charset="0"/>
                <a:cs typeface="Times New Roman" pitchFamily="18" charset="0"/>
              </a:rPr>
              <a:t>Tahmin edilemeyen riskler; </a:t>
            </a:r>
            <a:r>
              <a:rPr lang="tr-TR" sz="1900" dirty="0" smtClean="0">
                <a:latin typeface="Times New Roman" pitchFamily="18" charset="0"/>
                <a:cs typeface="Times New Roman" pitchFamily="18" charset="0"/>
              </a:rPr>
              <a:t>düzen değişiklikleri, doğal afetler, çevresel faktörler,</a:t>
            </a:r>
          </a:p>
          <a:p>
            <a:pPr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i="1" dirty="0" smtClean="0">
                <a:solidFill>
                  <a:srgbClr val="C00000"/>
                </a:solidFill>
                <a:latin typeface="Times New Roman" pitchFamily="18" charset="0"/>
                <a:cs typeface="Times New Roman" pitchFamily="18" charset="0"/>
              </a:rPr>
              <a:t>Tahmin edilebilen (fakat belirsiz) riskler; </a:t>
            </a:r>
            <a:r>
              <a:rPr lang="tr-TR" sz="1900" dirty="0" smtClean="0">
                <a:latin typeface="Times New Roman" pitchFamily="18" charset="0"/>
                <a:cs typeface="Times New Roman" pitchFamily="18" charset="0"/>
              </a:rPr>
              <a:t>pazar değişiklikleri, enflasyon, döviz kuru değişiklikleri, vergiler v.b.</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Pazar riskleri: Ürüne talep olur mu? </a:t>
            </a:r>
          </a:p>
          <a:p>
            <a:pPr lvl="2" algn="just">
              <a:buSzPct val="100000"/>
              <a:buFont typeface="Wingdings" pitchFamily="2" charset="2"/>
              <a:buChar char="§"/>
            </a:pPr>
            <a:r>
              <a:rPr lang="tr-TR" sz="1900" dirty="0" smtClean="0">
                <a:latin typeface="Times New Roman" pitchFamily="18" charset="0"/>
                <a:cs typeface="Times New Roman" pitchFamily="18" charset="0"/>
              </a:rPr>
              <a:t>Örn: Tıraş bıçağı, tıraş makinesi</a:t>
            </a:r>
          </a:p>
          <a:p>
            <a:pPr lvl="2"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Satış riskleri: Pazarlama ekibi ürünü nasıl satacağını biliyor mu?</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Bu tür riskler MIS konularıdır.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Stratejileri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Duyarlı Stratejiler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Yaygın olarak kullanılan bir stratejidir. Genellikle risk gerçekleşince çaresine bakılır. </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problemleri çözmek için kullanılacak kaynakları belirler.</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risk bir problem teşkil edene kadar bir şey yapmaz.</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Proaktif Stratejiler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Riskleri daha gerçeklemeden önlemeye çalışmak…</a:t>
            </a:r>
          </a:p>
          <a:p>
            <a:pPr lvl="1" algn="just">
              <a:buSzPct val="100000"/>
              <a:buFont typeface="Times New Roman" pitchFamily="18" charset="0"/>
              <a:buChar char="-"/>
            </a:pPr>
            <a:r>
              <a:rPr lang="tr-TR" sz="1900" dirty="0" smtClean="0">
                <a:latin typeface="Times New Roman" pitchFamily="18" charset="0"/>
                <a:cs typeface="Times New Roman" pitchFamily="18" charset="0"/>
              </a:rPr>
              <a:t>Risk yönetimi teknik işten çok önce başlar, riskler tanımlanır ve önem derecesine göre öncelik verilir.</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risklerden korunmak için bir plan </a:t>
            </a:r>
            <a:r>
              <a:rPr lang="tr-TR" sz="1900" smtClean="0">
                <a:latin typeface="Times New Roman" pitchFamily="18" charset="0"/>
                <a:cs typeface="Times New Roman" pitchFamily="18" charset="0"/>
              </a:rPr>
              <a:t>oluşturur.</a:t>
            </a:r>
            <a:endParaRPr lang="tr-TR" sz="5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Yönetimi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yönetimi, ürünün düşünce aşamasından başlayarak müşteriye bir ürün olarak sunulabilmesine kadar tüm aşamaları kapsayan bir süreçtir.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 hızlı kararlar ve faaliyetlerle sürekli olarak risklerin belirlendiği, hangi risklerin öncelikle çözümlenmesi gerektiğinin değerlendirildiği, risklerle başa çıkmak için stratejiler ve planların geliştirilerek uygulandığı bir sistematiktir.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Belirsizlikleri ve belirsizliğin yaratacağı olumsuz etkileri daha kabul edilebilir düzeye indirgemeyi hedefleyen bir disiplindir. </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3976</TotalTime>
  <Words>2259</Words>
  <Application>Microsoft Office PowerPoint</Application>
  <PresentationFormat>Ekran Gösterisi (4:3)</PresentationFormat>
  <Paragraphs>408</Paragraphs>
  <Slides>38</Slides>
  <Notes>26</Notes>
  <HiddenSlides>0</HiddenSlides>
  <MMClips>0</MMClips>
  <ScaleCrop>false</ScaleCrop>
  <HeadingPairs>
    <vt:vector size="4" baseType="variant">
      <vt:variant>
        <vt:lpstr>Tema</vt:lpstr>
      </vt:variant>
      <vt:variant>
        <vt:i4>1</vt:i4>
      </vt:variant>
      <vt:variant>
        <vt:lpstr>Slayt Başlıkları</vt:lpstr>
      </vt:variant>
      <vt:variant>
        <vt:i4>38</vt:i4>
      </vt:variant>
    </vt:vector>
  </HeadingPairs>
  <TitlesOfParts>
    <vt:vector size="39" baseType="lpstr">
      <vt:lpstr>Ortalama</vt:lpstr>
      <vt:lpstr>YAZILIM PROJE YÖNETİMİ   Öğr. Gör. Dr. Emin BORANDAĞ eminb@maltepe.edu.tr</vt:lpstr>
      <vt:lpstr>5. BÖLÜM</vt:lpstr>
      <vt:lpstr>Genel Bakış…</vt:lpstr>
      <vt:lpstr>Giriş</vt:lpstr>
      <vt:lpstr>Risk Nedir?</vt:lpstr>
      <vt:lpstr>Risk Kategorileri</vt:lpstr>
      <vt:lpstr>Risk Kategorileri  (devam…)</vt:lpstr>
      <vt:lpstr>Risk Stratejileri</vt:lpstr>
      <vt:lpstr>Risk Yönetimi</vt:lpstr>
      <vt:lpstr>Risk Yönetimi  (devam…)</vt:lpstr>
      <vt:lpstr>Risk Değerlendirmesi</vt:lpstr>
      <vt:lpstr>Risk Değerlendirmesi: Olasılık ve Etki Analizi</vt:lpstr>
      <vt:lpstr>Risk Değerlendirmesi: Olasılık ve Etki Analizi</vt:lpstr>
      <vt:lpstr>Risk Yönetimi Önlem Modeli</vt:lpstr>
      <vt:lpstr>Risklerin Tanımlanması</vt:lpstr>
      <vt:lpstr>Risklerin Tanımlanması</vt:lpstr>
      <vt:lpstr>Risklerin Tanımlanması:İş Hayatından Örnekler</vt:lpstr>
      <vt:lpstr>Yazılım Proje Riskleri ve Risk Azaltma Stratejileri</vt:lpstr>
      <vt:lpstr>Risk Analizi</vt:lpstr>
      <vt:lpstr>Risk Planlaması</vt:lpstr>
      <vt:lpstr>Risk Planlaması</vt:lpstr>
      <vt:lpstr>Risk Tablosu</vt:lpstr>
      <vt:lpstr>Risk Tablosu</vt:lpstr>
      <vt:lpstr>Risk Azaltma</vt:lpstr>
      <vt:lpstr>Risk Yönetimi Araç ve Teknikleri</vt:lpstr>
      <vt:lpstr>Risk Yönetimi Araç ve Teknikleri</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vector>
  </TitlesOfParts>
  <Company>Maltepe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eminb</cp:lastModifiedBy>
  <cp:revision>1343</cp:revision>
  <dcterms:created xsi:type="dcterms:W3CDTF">2009-02-19T19:45:44Z</dcterms:created>
  <dcterms:modified xsi:type="dcterms:W3CDTF">2011-12-09T15:47:30Z</dcterms:modified>
</cp:coreProperties>
</file>