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0" r:id="rId1"/>
  </p:sldMasterIdLst>
  <p:notesMasterIdLst>
    <p:notesMasterId r:id="rId43"/>
  </p:notesMasterIdLst>
  <p:sldIdLst>
    <p:sldId id="256" r:id="rId2"/>
    <p:sldId id="257" r:id="rId3"/>
    <p:sldId id="258" r:id="rId4"/>
    <p:sldId id="259" r:id="rId5"/>
    <p:sldId id="260" r:id="rId6"/>
    <p:sldId id="264" r:id="rId7"/>
    <p:sldId id="265" r:id="rId8"/>
    <p:sldId id="263" r:id="rId9"/>
    <p:sldId id="262" r:id="rId10"/>
    <p:sldId id="285" r:id="rId11"/>
    <p:sldId id="266" r:id="rId12"/>
    <p:sldId id="279" r:id="rId13"/>
    <p:sldId id="275" r:id="rId14"/>
    <p:sldId id="276" r:id="rId15"/>
    <p:sldId id="267" r:id="rId16"/>
    <p:sldId id="278" r:id="rId17"/>
    <p:sldId id="277" r:id="rId18"/>
    <p:sldId id="269" r:id="rId19"/>
    <p:sldId id="280" r:id="rId20"/>
    <p:sldId id="268" r:id="rId21"/>
    <p:sldId id="281" r:id="rId22"/>
    <p:sldId id="282" r:id="rId23"/>
    <p:sldId id="283" r:id="rId24"/>
    <p:sldId id="284" r:id="rId25"/>
    <p:sldId id="273" r:id="rId26"/>
    <p:sldId id="274" r:id="rId27"/>
    <p:sldId id="286" r:id="rId28"/>
    <p:sldId id="287" r:id="rId29"/>
    <p:sldId id="288" r:id="rId30"/>
    <p:sldId id="289" r:id="rId31"/>
    <p:sldId id="290" r:id="rId32"/>
    <p:sldId id="291" r:id="rId33"/>
    <p:sldId id="292" r:id="rId34"/>
    <p:sldId id="293" r:id="rId35"/>
    <p:sldId id="294" r:id="rId36"/>
    <p:sldId id="295" r:id="rId37"/>
    <p:sldId id="297" r:id="rId38"/>
    <p:sldId id="298" r:id="rId39"/>
    <p:sldId id="296" r:id="rId40"/>
    <p:sldId id="299" r:id="rId41"/>
    <p:sldId id="300" r:id="rId42"/>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0AB6"/>
    <a:srgbClr val="0000FF"/>
    <a:srgbClr val="336600"/>
    <a:srgbClr val="003300"/>
    <a:srgbClr val="808000"/>
  </p:clrMru>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ema Uygulanmış Stil 1 - Vurgu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75" autoAdjust="0"/>
    <p:restoredTop sz="82319" autoAdjust="0"/>
  </p:normalViewPr>
  <p:slideViewPr>
    <p:cSldViewPr>
      <p:cViewPr>
        <p:scale>
          <a:sx n="70" d="100"/>
          <a:sy n="70" d="100"/>
        </p:scale>
        <p:origin x="-1098" y="-43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A2A135-22CC-429C-9706-1CC56B005689}" type="datetimeFigureOut">
              <a:rPr lang="tr-TR" smtClean="0"/>
              <a:pPr/>
              <a:t>28.02.2012</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9281E5-013A-4FDC-BBE5-88D0D9098083}" type="slidenum">
              <a:rPr lang="tr-TR" smtClean="0"/>
              <a:pPr/>
              <a:t>‹#›</a:t>
            </a:fld>
            <a:endParaRPr lang="tr-T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E49281E5-013A-4FDC-BBE5-88D0D9098083}" type="slidenum">
              <a:rPr lang="tr-TR" smtClean="0"/>
              <a:pPr/>
              <a:t>1</a:t>
            </a:fld>
            <a:endParaRPr lang="tr-T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endParaRPr lang="tr-TR" noProof="0" dirty="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10</a:t>
            </a:fld>
            <a:endParaRPr lang="tr-T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endParaRPr lang="tr-TR" noProof="0" dirty="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11</a:t>
            </a:fld>
            <a:endParaRPr lang="tr-T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endParaRPr lang="tr-TR" noProof="0" dirty="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12</a:t>
            </a:fld>
            <a:endParaRPr lang="tr-T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tr-TR" sz="1200" dirty="0" smtClean="0">
                <a:solidFill>
                  <a:srgbClr val="333399"/>
                </a:solidFill>
                <a:latin typeface="Times New Roman" pitchFamily="18" charset="0"/>
                <a:cs typeface="Times New Roman" pitchFamily="18" charset="0"/>
              </a:rPr>
              <a:t>Riskler gerçekleşme olasılığı ve risklerin gerçekleşmesi durumunda ortaya çıkacak sonuçların etkileri göz önünde bulundurularak ölçülür. </a:t>
            </a:r>
          </a:p>
          <a:p>
            <a:pPr algn="just"/>
            <a:endParaRPr lang="tr-TR" noProof="0" dirty="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13</a:t>
            </a:fld>
            <a:endParaRPr lang="tr-T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endParaRPr lang="tr-TR" noProof="0" dirty="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14</a:t>
            </a:fld>
            <a:endParaRPr lang="tr-T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r>
              <a:rPr lang="tr-TR" sz="1200" kern="1200" dirty="0" smtClean="0">
                <a:solidFill>
                  <a:schemeClr val="tx1"/>
                </a:solidFill>
                <a:latin typeface="+mn-lt"/>
                <a:ea typeface="+mn-ea"/>
                <a:cs typeface="+mn-cs"/>
              </a:rPr>
              <a:t>Projede risklerle ilgili alınacak önlemler büyük ölçüde risk tanımlarına dayandırılacağı için, risk tanımlama sırasında mümkün olan en az hata ile çalışılmasına dikkat edilmektedir. Risklerin onları yaratan kaynaklar bakımından sınıflandırılarak tanımlanması, hataları en aza indirebilmek bakımından yararlı bir teknik olarak uygulanmaktadır. </a:t>
            </a:r>
            <a:endParaRPr lang="tr-TR" noProof="0" dirty="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15</a:t>
            </a:fld>
            <a:endParaRPr lang="tr-T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endParaRPr lang="tr-TR" noProof="0" dirty="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16</a:t>
            </a:fld>
            <a:endParaRPr lang="tr-T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endParaRPr lang="tr-TR" noProof="0" dirty="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17</a:t>
            </a:fld>
            <a:endParaRPr lang="tr-T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endParaRPr lang="tr-TR" noProof="0" dirty="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18</a:t>
            </a:fld>
            <a:endParaRPr lang="tr-T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noProof="0" dirty="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19</a:t>
            </a:fld>
            <a:endParaRPr lang="tr-T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E49281E5-013A-4FDC-BBE5-88D0D9098083}" type="slidenum">
              <a:rPr lang="tr-TR" smtClean="0"/>
              <a:pPr/>
              <a:t>2</a:t>
            </a:fld>
            <a:endParaRPr lang="tr-T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endParaRPr lang="tr-TR" noProof="0" dirty="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20</a:t>
            </a:fld>
            <a:endParaRPr lang="tr-T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endParaRPr lang="tr-TR" noProof="0" dirty="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21</a:t>
            </a:fld>
            <a:endParaRPr lang="tr-T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tr-TR" sz="1200" kern="1200" dirty="0" smtClean="0">
                <a:solidFill>
                  <a:schemeClr val="tx1"/>
                </a:solidFill>
                <a:latin typeface="+mn-lt"/>
                <a:ea typeface="+mn-ea"/>
                <a:cs typeface="+mn-cs"/>
              </a:rPr>
              <a:t>Pratik bir faydası olması açısından biraz daha somutlaştırarak risk tablosunda bulunması gereken temel başlıkları da listeleyelim.</a:t>
            </a:r>
          </a:p>
          <a:p>
            <a:pPr algn="just"/>
            <a:endParaRPr lang="tr-TR" noProof="0" dirty="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22</a:t>
            </a:fld>
            <a:endParaRPr lang="tr-T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r>
              <a:rPr lang="tr-TR" sz="1200" kern="1200" dirty="0" smtClean="0">
                <a:solidFill>
                  <a:schemeClr val="tx1"/>
                </a:solidFill>
                <a:latin typeface="+mn-lt"/>
                <a:ea typeface="+mn-ea"/>
                <a:cs typeface="+mn-cs"/>
              </a:rPr>
              <a:t>Etki ve gerçekleşme olasılığı için birden ona ya da yüze kadar bile bir ölçek kullanılabilir. Ancak bu derecede ölçebilecek yetkinliğiniz varsa kullanılmalıdır. Üçlü (düşük, orta, yüksek) ölçek büyük ölçüde ihtiyacınızı karşılayacak, anlaşılması ve anlatılması kolay olacaktır.</a:t>
            </a:r>
          </a:p>
          <a:p>
            <a:endParaRPr lang="tr-TR" noProof="0" dirty="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23</a:t>
            </a:fld>
            <a:endParaRPr lang="tr-T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r>
              <a:rPr lang="tr-TR" sz="1200" kern="1200" dirty="0" smtClean="0">
                <a:solidFill>
                  <a:schemeClr val="tx1"/>
                </a:solidFill>
                <a:latin typeface="Times New Roman" pitchFamily="18" charset="0"/>
                <a:ea typeface="+mn-ea"/>
                <a:cs typeface="Times New Roman" pitchFamily="18" charset="0"/>
              </a:rPr>
              <a:t>Belirtilen bu durumlarda hangisinin veya hangilerinin uygun olduğu konusunda değerlendirme yapılarak, her bir risk başlığı için uygun önlemler alınmaktadır. Alınan önlemlerden sonra elde edilen sonuçlara göre, risk yönetim süreci yeniden tekrar edilmelidir.</a:t>
            </a:r>
            <a:endParaRPr lang="tr-TR" noProof="0" dirty="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24</a:t>
            </a:fld>
            <a:endParaRPr lang="tr-T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endParaRPr lang="tr-TR" noProof="0" dirty="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25</a:t>
            </a:fld>
            <a:endParaRPr lang="tr-T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endParaRPr lang="tr-TR" noProof="0" dirty="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26</a:t>
            </a:fld>
            <a:endParaRPr lang="tr-T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tr-TR" sz="1200" kern="1200" dirty="0" smtClean="0">
                <a:solidFill>
                  <a:schemeClr val="tx1"/>
                </a:solidFill>
                <a:latin typeface="Times New Roman" pitchFamily="18" charset="0"/>
                <a:ea typeface="+mn-ea"/>
                <a:cs typeface="Times New Roman" pitchFamily="18" charset="0"/>
              </a:rPr>
              <a:t>Bu bölüm kapsamında, Risk ve Risk </a:t>
            </a:r>
            <a:r>
              <a:rPr lang="tr-TR" sz="1200" kern="1200" baseline="0" dirty="0" smtClean="0">
                <a:solidFill>
                  <a:schemeClr val="tx1"/>
                </a:solidFill>
                <a:latin typeface="Times New Roman" pitchFamily="18" charset="0"/>
                <a:ea typeface="+mn-ea"/>
                <a:cs typeface="Times New Roman" pitchFamily="18" charset="0"/>
              </a:rPr>
              <a:t>Yönetimi ile ilgili temel kavramları </a:t>
            </a:r>
            <a:r>
              <a:rPr lang="tr-TR" sz="1200" kern="1200" dirty="0" smtClean="0">
                <a:solidFill>
                  <a:schemeClr val="tx1"/>
                </a:solidFill>
                <a:latin typeface="Times New Roman" pitchFamily="18" charset="0"/>
                <a:ea typeface="+mn-ea"/>
                <a:cs typeface="Times New Roman" pitchFamily="18" charset="0"/>
              </a:rPr>
              <a:t>inceleyeceğiz. </a:t>
            </a:r>
            <a:endParaRPr lang="tr-TR" sz="1200" kern="1200" baseline="0" dirty="0" smtClean="0">
              <a:solidFill>
                <a:schemeClr val="tx1"/>
              </a:solidFill>
              <a:latin typeface="Times New Roman" pitchFamily="18" charset="0"/>
              <a:ea typeface="+mn-ea"/>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3</a:t>
            </a:fld>
            <a:endParaRPr lang="tr-T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r>
              <a:rPr lang="tr-TR" sz="1200" b="1" kern="1200" dirty="0" smtClean="0">
                <a:solidFill>
                  <a:schemeClr val="tx1"/>
                </a:solidFill>
                <a:latin typeface="Times New Roman" pitchFamily="18" charset="0"/>
                <a:ea typeface="+mn-ea"/>
                <a:cs typeface="Times New Roman" pitchFamily="18" charset="0"/>
              </a:rPr>
              <a:t>GİRİŞ: </a:t>
            </a:r>
            <a:r>
              <a:rPr lang="tr-TR" sz="1200" kern="1200" dirty="0" smtClean="0">
                <a:solidFill>
                  <a:schemeClr val="tx1"/>
                </a:solidFill>
                <a:latin typeface="Times New Roman" pitchFamily="18" charset="0"/>
                <a:ea typeface="+mn-ea"/>
                <a:cs typeface="Times New Roman" pitchFamily="18" charset="0"/>
              </a:rPr>
              <a:t>Risk yönetimi, proje yönetimi konusunda en çok bahsedilen ve en az uygulanan alanların herhalde başında gelir. Risk yönetimi zor olduğundan veya uygulanması çok maliyetli ya da zaman alıcı olmasından değil, belki de kavramın kendisinin ürkütücü olmasından kaynaklanıyordur. İşin bir başka kültürel ve proje organizasyonlarına ait boyutu da var sanırım.</a:t>
            </a:r>
          </a:p>
          <a:p>
            <a:pPr algn="just"/>
            <a:endParaRPr lang="tr-TR" noProof="0" dirty="0" smtClean="0">
              <a:latin typeface="Times New Roman" pitchFamily="18" charset="0"/>
              <a:cs typeface="Times New Roman" pitchFamily="18" charset="0"/>
            </a:endParaRPr>
          </a:p>
          <a:p>
            <a:pPr algn="just"/>
            <a:r>
              <a:rPr lang="tr-TR" noProof="0" dirty="0" smtClean="0">
                <a:latin typeface="Times New Roman" pitchFamily="18" charset="0"/>
                <a:cs typeface="Times New Roman" pitchFamily="18" charset="0"/>
              </a:rPr>
              <a:t>Proje risklerinin belirlenmesi, analiz edilmesi, çözümlerin uygulanmasına yönelik süreçler tanımlanır. Risk tanımlama, risk boyutu belirleme, riske karşı planlama ve risk azaltıcı denetim yöntemleri uygulanır.</a:t>
            </a:r>
            <a:endParaRPr lang="tr-TR" noProof="0" dirty="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4</a:t>
            </a:fld>
            <a:endParaRPr lang="tr-T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r>
              <a:rPr lang="tr-TR" sz="1200" kern="1200" dirty="0" smtClean="0">
                <a:solidFill>
                  <a:srgbClr val="333399"/>
                </a:solidFill>
                <a:latin typeface="Times New Roman" pitchFamily="18" charset="0"/>
                <a:ea typeface="+mn-ea"/>
                <a:cs typeface="+mn-cs"/>
              </a:rPr>
              <a:t>Risk, kurumun stratejik, mali ve operasyonel hedeflerini gerçekleştirmesini engelleyecek, her türlü olayın gerçekleşme olasılığıdır. </a:t>
            </a:r>
            <a:endParaRPr lang="tr-TR" sz="1200" kern="1200" noProof="0" dirty="0">
              <a:solidFill>
                <a:srgbClr val="333399"/>
              </a:solidFill>
              <a:latin typeface="Times New Roman" pitchFamily="18" charset="0"/>
              <a:ea typeface="+mn-ea"/>
              <a:cs typeface="+mn-cs"/>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5</a:t>
            </a:fld>
            <a:endParaRPr lang="tr-T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buSzPct val="100000"/>
              <a:buFont typeface="Arial" pitchFamily="34" charset="0"/>
              <a:buNone/>
            </a:pPr>
            <a:r>
              <a:rPr lang="tr-TR" sz="1200" i="1" dirty="0" smtClean="0">
                <a:solidFill>
                  <a:srgbClr val="0000FF"/>
                </a:solidFill>
                <a:latin typeface="Times New Roman" pitchFamily="18" charset="0"/>
                <a:cs typeface="Times New Roman" pitchFamily="18" charset="0"/>
              </a:rPr>
              <a:t>Zamanlama riskleri; </a:t>
            </a:r>
            <a:r>
              <a:rPr lang="tr-TR" sz="1200" dirty="0" smtClean="0">
                <a:latin typeface="Times New Roman" pitchFamily="18" charset="0"/>
                <a:cs typeface="Times New Roman" pitchFamily="18" charset="0"/>
              </a:rPr>
              <a:t>yetersiz zaman ayrılması</a:t>
            </a:r>
            <a:r>
              <a:rPr lang="tr-TR" sz="1200" baseline="0" dirty="0" smtClean="0">
                <a:latin typeface="Times New Roman" pitchFamily="18" charset="0"/>
                <a:cs typeface="Times New Roman" pitchFamily="18" charset="0"/>
              </a:rPr>
              <a:t> durumunda karşılaşılan risklerdir.</a:t>
            </a:r>
            <a:endParaRPr lang="tr-TR" sz="100" dirty="0" smtClean="0">
              <a:latin typeface="Times New Roman" pitchFamily="18" charset="0"/>
              <a:cs typeface="Times New Roman" pitchFamily="18" charset="0"/>
            </a:endParaRPr>
          </a:p>
          <a:p>
            <a:pPr algn="just">
              <a:buSzPct val="100000"/>
              <a:buFont typeface="Arial" pitchFamily="34" charset="0"/>
              <a:buNone/>
            </a:pPr>
            <a:endParaRPr lang="tr-TR" sz="1200" i="1" dirty="0" smtClean="0">
              <a:solidFill>
                <a:srgbClr val="0000FF"/>
              </a:solidFill>
              <a:latin typeface="Times New Roman" pitchFamily="18" charset="0"/>
              <a:cs typeface="Times New Roman" pitchFamily="18" charset="0"/>
            </a:endParaRPr>
          </a:p>
          <a:p>
            <a:pPr algn="just">
              <a:buSzPct val="100000"/>
              <a:buFont typeface="Arial" pitchFamily="34" charset="0"/>
              <a:buNone/>
            </a:pPr>
            <a:r>
              <a:rPr lang="tr-TR" sz="1200" i="1" dirty="0" smtClean="0">
                <a:solidFill>
                  <a:srgbClr val="0000FF"/>
                </a:solidFill>
                <a:latin typeface="Times New Roman" pitchFamily="18" charset="0"/>
                <a:cs typeface="Times New Roman" pitchFamily="18" charset="0"/>
              </a:rPr>
              <a:t>Maliyet riskleri; </a:t>
            </a:r>
            <a:r>
              <a:rPr lang="tr-TR" sz="1200" dirty="0" smtClean="0">
                <a:latin typeface="Times New Roman" pitchFamily="18" charset="0"/>
                <a:cs typeface="Times New Roman" pitchFamily="18" charset="0"/>
              </a:rPr>
              <a:t>maliyetin iyi hesaplanamaması </a:t>
            </a:r>
            <a:r>
              <a:rPr lang="tr-TR" sz="1200" baseline="0" dirty="0" smtClean="0">
                <a:latin typeface="Times New Roman" pitchFamily="18" charset="0"/>
                <a:cs typeface="Times New Roman" pitchFamily="18" charset="0"/>
              </a:rPr>
              <a:t>durumunda karşılaşılan risklerdir.</a:t>
            </a:r>
          </a:p>
          <a:p>
            <a:pPr algn="just">
              <a:buSzPct val="100000"/>
              <a:buFont typeface="Arial" pitchFamily="34" charset="0"/>
              <a:buNone/>
            </a:pPr>
            <a:endParaRPr lang="tr-TR" sz="1200" dirty="0" smtClean="0">
              <a:latin typeface="Times New Roman" pitchFamily="18" charset="0"/>
              <a:cs typeface="Times New Roman" pitchFamily="18" charset="0"/>
            </a:endParaRPr>
          </a:p>
          <a:p>
            <a:pPr algn="just"/>
            <a:r>
              <a:rPr lang="tr-TR" noProof="0" dirty="0" smtClean="0">
                <a:latin typeface="Times New Roman" pitchFamily="18" charset="0"/>
                <a:cs typeface="Times New Roman" pitchFamily="18" charset="0"/>
              </a:rPr>
              <a:t>Zamanlama</a:t>
            </a:r>
            <a:r>
              <a:rPr lang="tr-TR" baseline="0" noProof="0" dirty="0" smtClean="0">
                <a:latin typeface="Times New Roman" pitchFamily="18" charset="0"/>
                <a:cs typeface="Times New Roman" pitchFamily="18" charset="0"/>
              </a:rPr>
              <a:t> ve maliyet risklerini azaltmak için mutlaka proje planının iyileştirilmesi gerekir. </a:t>
            </a:r>
            <a:endParaRPr lang="tr-TR" noProof="0" dirty="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6</a:t>
            </a:fld>
            <a:endParaRPr lang="tr-T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endParaRPr lang="tr-TR" baseline="0" noProof="0" dirty="0" smtClean="0">
              <a:latin typeface="Times New Roman" pitchFamily="18" charset="0"/>
              <a:cs typeface="Times New Roman" pitchFamily="18" charset="0"/>
            </a:endParaRPr>
          </a:p>
          <a:p>
            <a:pPr algn="just"/>
            <a:endParaRPr lang="tr-TR" noProof="0" dirty="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7</a:t>
            </a:fld>
            <a:endParaRPr lang="tr-T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endParaRPr lang="tr-TR" baseline="0" noProof="0" dirty="0" smtClean="0">
              <a:latin typeface="Times New Roman" pitchFamily="18" charset="0"/>
              <a:cs typeface="Times New Roman" pitchFamily="18" charset="0"/>
            </a:endParaRPr>
          </a:p>
          <a:p>
            <a:pPr algn="just"/>
            <a:endParaRPr lang="tr-TR" noProof="0" dirty="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8</a:t>
            </a:fld>
            <a:endParaRPr lang="tr-T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r>
              <a:rPr lang="tr-TR" sz="1200" kern="1200" baseline="0" dirty="0" smtClean="0">
                <a:solidFill>
                  <a:schemeClr val="tx1"/>
                </a:solidFill>
                <a:latin typeface="+mn-lt"/>
                <a:ea typeface="+mn-ea"/>
                <a:cs typeface="+mn-cs"/>
              </a:rPr>
              <a:t>Risklerin probleme ya da tehlikeye dönüşmeden belirlenmesini ve en aza indirgenmesi, faaliyetlerinin planlanması ve yürütülmesini kapsar. Risk yönetiminin temel hedefi, karar verme mekanizmaları için riskleri görünür ve ölçülebilir hale getirmek, sübjektifliği azaltmaktır.</a:t>
            </a:r>
            <a:endParaRPr lang="tr-TR" noProof="0" dirty="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9</a:t>
            </a:fld>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1">
        <a:schemeClr val="bg2"/>
      </p:bgRef>
    </p:bg>
    <p:spTree>
      <p:nvGrpSpPr>
        <p:cNvPr id="1" name=""/>
        <p:cNvGrpSpPr/>
        <p:nvPr/>
      </p:nvGrpSpPr>
      <p:grpSpPr>
        <a:xfrm>
          <a:off x="0" y="0"/>
          <a:ext cx="0" cy="0"/>
          <a:chOff x="0" y="0"/>
          <a:chExt cx="0" cy="0"/>
        </a:xfrm>
      </p:grpSpPr>
      <p:sp>
        <p:nvSpPr>
          <p:cNvPr id="7" name="6 Dikdörtgen"/>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Dikdörtgen"/>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ikdörtgen"/>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Başlık"/>
          <p:cNvSpPr>
            <a:spLocks noGrp="1"/>
          </p:cNvSpPr>
          <p:nvPr>
            <p:ph type="ctrTitle"/>
          </p:nvPr>
        </p:nvSpPr>
        <p:spPr>
          <a:xfrm>
            <a:off x="2362200" y="4038600"/>
            <a:ext cx="6477000" cy="1828800"/>
          </a:xfrm>
        </p:spPr>
        <p:txBody>
          <a:bodyPr anchor="b"/>
          <a:lstStyle>
            <a:lvl1pPr>
              <a:defRPr cap="all" baseline="0"/>
            </a:lvl1pPr>
          </a:lstStyle>
          <a:p>
            <a:r>
              <a:rPr kumimoji="0" lang="tr-TR" smtClean="0"/>
              <a:t>Asıl başlık stili için tıklatın</a:t>
            </a:r>
            <a:endParaRPr kumimoji="0" lang="en-US"/>
          </a:p>
        </p:txBody>
      </p:sp>
      <p:sp>
        <p:nvSpPr>
          <p:cNvPr id="9" name="8 Alt Başlık"/>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27 Veri Yer Tutucusu"/>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0CA45E9-5927-4F05-B2CF-ED8DB00B4560}" type="datetime1">
              <a:rPr lang="tr-TR" smtClean="0"/>
              <a:pPr/>
              <a:t>28.02.2012</a:t>
            </a:fld>
            <a:endParaRPr lang="tr-TR"/>
          </a:p>
        </p:txBody>
      </p:sp>
      <p:sp>
        <p:nvSpPr>
          <p:cNvPr id="17" name="16 Altbilgi Yer Tutucusu"/>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tr-TR" smtClean="0"/>
              <a:t>YZM 403 - Yazılım Proje Yönetimi</a:t>
            </a:r>
            <a:endParaRPr lang="tr-TR"/>
          </a:p>
        </p:txBody>
      </p:sp>
      <p:sp>
        <p:nvSpPr>
          <p:cNvPr id="29" name="28 Slayt Numarası Yer Tutucusu"/>
          <p:cNvSpPr>
            <a:spLocks noGrp="1"/>
          </p:cNvSpPr>
          <p:nvPr>
            <p:ph type="sldNum" sz="quarter" idx="12"/>
          </p:nvPr>
        </p:nvSpPr>
        <p:spPr>
          <a:xfrm>
            <a:off x="8001000" y="228600"/>
            <a:ext cx="838200" cy="381000"/>
          </a:xfrm>
        </p:spPr>
        <p:txBody>
          <a:bodyPr/>
          <a:lstStyle>
            <a:lvl1pPr>
              <a:defRPr>
                <a:solidFill>
                  <a:schemeClr val="tx2"/>
                </a:solidFill>
              </a:defRPr>
            </a:lvl1pPr>
          </a:lstStyle>
          <a:p>
            <a:fld id="{389D34F3-C30E-42B3-B3FB-7DE9F1DA43CC}"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66A8F5BA-D1D8-45BA-B286-A5F5CD22C5B4}" type="datetime1">
              <a:rPr lang="tr-TR" smtClean="0"/>
              <a:pPr/>
              <a:t>28.02.2012</a:t>
            </a:fld>
            <a:endParaRPr lang="tr-TR"/>
          </a:p>
        </p:txBody>
      </p:sp>
      <p:sp>
        <p:nvSpPr>
          <p:cNvPr id="5" name="4 Altbilgi Yer Tutucusu"/>
          <p:cNvSpPr>
            <a:spLocks noGrp="1"/>
          </p:cNvSpPr>
          <p:nvPr>
            <p:ph type="ftr" sz="quarter" idx="11"/>
          </p:nvPr>
        </p:nvSpPr>
        <p:spPr/>
        <p:txBody>
          <a:bodyPr/>
          <a:lstStyle/>
          <a:p>
            <a:r>
              <a:rPr lang="tr-TR" smtClean="0"/>
              <a:t>YZM 403 - Yazılım Proje Yönetimi</a:t>
            </a:r>
            <a:endParaRPr lang="tr-TR"/>
          </a:p>
        </p:txBody>
      </p:sp>
      <p:sp>
        <p:nvSpPr>
          <p:cNvPr id="6" name="5 Slayt Numarası Yer Tutucusu"/>
          <p:cNvSpPr>
            <a:spLocks noGrp="1"/>
          </p:cNvSpPr>
          <p:nvPr>
            <p:ph type="sldNum" sz="quarter" idx="12"/>
          </p:nvPr>
        </p:nvSpPr>
        <p:spPr/>
        <p:txBody>
          <a:bodyPr/>
          <a:lstStyle/>
          <a:p>
            <a:fld id="{389D34F3-C30E-42B3-B3FB-7DE9F1DA43CC}"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bg>
      <p:bgRef idx="1001">
        <a:schemeClr val="bg1"/>
      </p:bgRef>
    </p:bg>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553200" y="609600"/>
            <a:ext cx="2057400" cy="5516563"/>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609600"/>
            <a:ext cx="5562600" cy="5516564"/>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a:xfrm>
            <a:off x="6553200" y="6248402"/>
            <a:ext cx="2209800" cy="365125"/>
          </a:xfrm>
        </p:spPr>
        <p:txBody>
          <a:bodyPr/>
          <a:lstStyle/>
          <a:p>
            <a:fld id="{1A05A020-BD22-4998-A0E3-9CB7040FF8E3}" type="datetime1">
              <a:rPr lang="tr-TR" smtClean="0"/>
              <a:pPr/>
              <a:t>28.02.2012</a:t>
            </a:fld>
            <a:endParaRPr lang="tr-TR"/>
          </a:p>
        </p:txBody>
      </p:sp>
      <p:sp>
        <p:nvSpPr>
          <p:cNvPr id="5" name="4 Altbilgi Yer Tutucusu"/>
          <p:cNvSpPr>
            <a:spLocks noGrp="1"/>
          </p:cNvSpPr>
          <p:nvPr>
            <p:ph type="ftr" sz="quarter" idx="11"/>
          </p:nvPr>
        </p:nvSpPr>
        <p:spPr>
          <a:xfrm>
            <a:off x="457201" y="6248207"/>
            <a:ext cx="5573483" cy="365125"/>
          </a:xfrm>
        </p:spPr>
        <p:txBody>
          <a:bodyPr/>
          <a:lstStyle/>
          <a:p>
            <a:r>
              <a:rPr lang="tr-TR" smtClean="0"/>
              <a:t>YZM 403 - Yazılım Proje Yönetimi</a:t>
            </a:r>
            <a:endParaRPr lang="tr-TR"/>
          </a:p>
        </p:txBody>
      </p:sp>
      <p:sp>
        <p:nvSpPr>
          <p:cNvPr id="7" name="6 Dikdörtgen"/>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7 Dikdörtgen"/>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8 Dikdörtgen"/>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5 Slayt Numarası Yer Tutucusu"/>
          <p:cNvSpPr>
            <a:spLocks noGrp="1"/>
          </p:cNvSpPr>
          <p:nvPr>
            <p:ph type="sldNum" sz="quarter" idx="12"/>
          </p:nvPr>
        </p:nvSpPr>
        <p:spPr>
          <a:xfrm rot="5400000">
            <a:off x="5989638" y="144462"/>
            <a:ext cx="533400" cy="244476"/>
          </a:xfrm>
        </p:spPr>
        <p:txBody>
          <a:bodyPr/>
          <a:lstStyle/>
          <a:p>
            <a:fld id="{389D34F3-C30E-42B3-B3FB-7DE9F1DA43CC}" type="slidenum">
              <a:rPr lang="tr-TR" smtClean="0"/>
              <a:pPr/>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12648" y="228600"/>
            <a:ext cx="8153400" cy="990600"/>
          </a:xfrm>
        </p:spPr>
        <p:txBody>
          <a:bodyPr/>
          <a:lstStyle/>
          <a:p>
            <a:r>
              <a:rPr kumimoji="0" lang="tr-TR" smtClean="0"/>
              <a:t>Asıl başlık stili için tıklatın</a:t>
            </a:r>
            <a:endParaRPr kumimoji="0" lang="en-US"/>
          </a:p>
        </p:txBody>
      </p:sp>
      <p:sp>
        <p:nvSpPr>
          <p:cNvPr id="4" name="3 Veri Yer Tutucusu"/>
          <p:cNvSpPr>
            <a:spLocks noGrp="1"/>
          </p:cNvSpPr>
          <p:nvPr>
            <p:ph type="dt" sz="half" idx="10"/>
          </p:nvPr>
        </p:nvSpPr>
        <p:spPr/>
        <p:txBody>
          <a:bodyPr/>
          <a:lstStyle/>
          <a:p>
            <a:fld id="{807B4F09-1DE7-4177-AC6E-1F76FBF68B7F}" type="datetime1">
              <a:rPr lang="tr-TR" smtClean="0"/>
              <a:pPr/>
              <a:t>28.02.2012</a:t>
            </a:fld>
            <a:endParaRPr lang="tr-TR"/>
          </a:p>
        </p:txBody>
      </p:sp>
      <p:sp>
        <p:nvSpPr>
          <p:cNvPr id="5" name="4 Altbilgi Yer Tutucusu"/>
          <p:cNvSpPr>
            <a:spLocks noGrp="1"/>
          </p:cNvSpPr>
          <p:nvPr>
            <p:ph type="ftr" sz="quarter" idx="11"/>
          </p:nvPr>
        </p:nvSpPr>
        <p:spPr/>
        <p:txBody>
          <a:bodyPr/>
          <a:lstStyle/>
          <a:p>
            <a:r>
              <a:rPr lang="tr-TR" smtClean="0"/>
              <a:t>YZM 403 - Yazılım Proje Yönetimi</a:t>
            </a:r>
            <a:endParaRPr lang="tr-TR"/>
          </a:p>
        </p:txBody>
      </p:sp>
      <p:sp>
        <p:nvSpPr>
          <p:cNvPr id="6" name="5 Slayt Numarası Yer Tutucusu"/>
          <p:cNvSpPr>
            <a:spLocks noGrp="1"/>
          </p:cNvSpPr>
          <p:nvPr>
            <p:ph type="sldNum" sz="quarter" idx="12"/>
          </p:nvPr>
        </p:nvSpPr>
        <p:spPr/>
        <p:txBody>
          <a:bodyPr/>
          <a:lstStyle>
            <a:lvl1pPr>
              <a:defRPr>
                <a:solidFill>
                  <a:srgbClr val="FFFFFF"/>
                </a:solidFill>
              </a:defRPr>
            </a:lvl1pPr>
          </a:lstStyle>
          <a:p>
            <a:fld id="{389D34F3-C30E-42B3-B3FB-7DE9F1DA43CC}" type="slidenum">
              <a:rPr lang="tr-TR" smtClean="0"/>
              <a:pPr/>
              <a:t>‹#›</a:t>
            </a:fld>
            <a:endParaRPr lang="tr-TR"/>
          </a:p>
        </p:txBody>
      </p:sp>
      <p:sp>
        <p:nvSpPr>
          <p:cNvPr id="8" name="7 İçerik Yer Tutucusu"/>
          <p:cNvSpPr>
            <a:spLocks noGrp="1"/>
          </p:cNvSpPr>
          <p:nvPr>
            <p:ph sz="quarter" idx="1"/>
          </p:nvPr>
        </p:nvSpPr>
        <p:spPr>
          <a:xfrm>
            <a:off x="612648" y="1600200"/>
            <a:ext cx="8153400" cy="44958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3">
        <a:schemeClr val="bg1"/>
      </p:bgRef>
    </p:bg>
    <p:spTree>
      <p:nvGrpSpPr>
        <p:cNvPr id="1" name=""/>
        <p:cNvGrpSpPr/>
        <p:nvPr/>
      </p:nvGrpSpPr>
      <p:grpSpPr>
        <a:xfrm>
          <a:off x="0" y="0"/>
          <a:ext cx="0" cy="0"/>
          <a:chOff x="0" y="0"/>
          <a:chExt cx="0" cy="0"/>
        </a:xfrm>
      </p:grpSpPr>
      <p:sp>
        <p:nvSpPr>
          <p:cNvPr id="3" name="2 Metin Yer Tutucusu"/>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7" name="6 Dikdörtgen"/>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Dikdörtgen"/>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Dikdörtgen"/>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Başlık"/>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tr-TR" smtClean="0"/>
              <a:t>Asıl başlık stili için tıklatın</a:t>
            </a:r>
            <a:endParaRPr kumimoji="0" lang="en-US"/>
          </a:p>
        </p:txBody>
      </p:sp>
      <p:sp>
        <p:nvSpPr>
          <p:cNvPr id="12" name="11 Veri Yer Tutucusu"/>
          <p:cNvSpPr>
            <a:spLocks noGrp="1"/>
          </p:cNvSpPr>
          <p:nvPr>
            <p:ph type="dt" sz="half" idx="10"/>
          </p:nvPr>
        </p:nvSpPr>
        <p:spPr/>
        <p:txBody>
          <a:bodyPr/>
          <a:lstStyle/>
          <a:p>
            <a:fld id="{78F9CE52-BAEF-488F-BD0B-0C57322C9973}" type="datetime1">
              <a:rPr lang="tr-TR" smtClean="0"/>
              <a:pPr/>
              <a:t>28.02.2012</a:t>
            </a:fld>
            <a:endParaRPr lang="tr-TR"/>
          </a:p>
        </p:txBody>
      </p:sp>
      <p:sp>
        <p:nvSpPr>
          <p:cNvPr id="13" name="12 Slayt Numarası Yer Tutucusu"/>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389D34F3-C30E-42B3-B3FB-7DE9F1DA43CC}" type="slidenum">
              <a:rPr lang="tr-TR" smtClean="0"/>
              <a:pPr/>
              <a:t>‹#›</a:t>
            </a:fld>
            <a:endParaRPr lang="tr-TR"/>
          </a:p>
        </p:txBody>
      </p:sp>
      <p:sp>
        <p:nvSpPr>
          <p:cNvPr id="14" name="13 Altbilgi Yer Tutucusu"/>
          <p:cNvSpPr>
            <a:spLocks noGrp="1"/>
          </p:cNvSpPr>
          <p:nvPr>
            <p:ph type="ftr" sz="quarter" idx="12"/>
          </p:nvPr>
        </p:nvSpPr>
        <p:spPr/>
        <p:txBody>
          <a:bodyPr/>
          <a:lstStyle/>
          <a:p>
            <a:r>
              <a:rPr lang="tr-TR" smtClean="0"/>
              <a:t>YZM 403 - Yazılım Proje Yönetimi</a:t>
            </a:r>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9" name="8 İçerik Yer Tutucusu"/>
          <p:cNvSpPr>
            <a:spLocks noGrp="1"/>
          </p:cNvSpPr>
          <p:nvPr>
            <p:ph sz="quarter" idx="1"/>
          </p:nvPr>
        </p:nvSpPr>
        <p:spPr>
          <a:xfrm>
            <a:off x="609600" y="1589567"/>
            <a:ext cx="38862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1" name="10 İçerik Yer Tutucusu"/>
          <p:cNvSpPr>
            <a:spLocks noGrp="1"/>
          </p:cNvSpPr>
          <p:nvPr>
            <p:ph sz="quarter" idx="2"/>
          </p:nvPr>
        </p:nvSpPr>
        <p:spPr>
          <a:xfrm>
            <a:off x="4844901" y="1589567"/>
            <a:ext cx="38862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8" name="7 Veri Yer Tutucusu"/>
          <p:cNvSpPr>
            <a:spLocks noGrp="1"/>
          </p:cNvSpPr>
          <p:nvPr>
            <p:ph type="dt" sz="half" idx="15"/>
          </p:nvPr>
        </p:nvSpPr>
        <p:spPr/>
        <p:txBody>
          <a:bodyPr rtlCol="0"/>
          <a:lstStyle/>
          <a:p>
            <a:fld id="{B3E3471E-E250-4439-9493-55DBC35AF8BC}" type="datetime1">
              <a:rPr lang="tr-TR" smtClean="0"/>
              <a:pPr/>
              <a:t>28.02.2012</a:t>
            </a:fld>
            <a:endParaRPr lang="tr-TR"/>
          </a:p>
        </p:txBody>
      </p:sp>
      <p:sp>
        <p:nvSpPr>
          <p:cNvPr id="10" name="9 Slayt Numarası Yer Tutucusu"/>
          <p:cNvSpPr>
            <a:spLocks noGrp="1"/>
          </p:cNvSpPr>
          <p:nvPr>
            <p:ph type="sldNum" sz="quarter" idx="16"/>
          </p:nvPr>
        </p:nvSpPr>
        <p:spPr/>
        <p:txBody>
          <a:bodyPr rtlCol="0"/>
          <a:lstStyle/>
          <a:p>
            <a:fld id="{389D34F3-C30E-42B3-B3FB-7DE9F1DA43CC}" type="slidenum">
              <a:rPr lang="tr-TR" smtClean="0"/>
              <a:pPr/>
              <a:t>‹#›</a:t>
            </a:fld>
            <a:endParaRPr lang="tr-TR"/>
          </a:p>
        </p:txBody>
      </p:sp>
      <p:sp>
        <p:nvSpPr>
          <p:cNvPr id="12" name="11 Altbilgi Yer Tutucusu"/>
          <p:cNvSpPr>
            <a:spLocks noGrp="1"/>
          </p:cNvSpPr>
          <p:nvPr>
            <p:ph type="ftr" sz="quarter" idx="17"/>
          </p:nvPr>
        </p:nvSpPr>
        <p:spPr/>
        <p:txBody>
          <a:bodyPr rtlCol="0"/>
          <a:lstStyle/>
          <a:p>
            <a:r>
              <a:rPr lang="tr-TR" smtClean="0"/>
              <a:t>YZM 403 - Yazılım Proje Yönetimi</a:t>
            </a:r>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533400" y="273050"/>
            <a:ext cx="8153400" cy="869950"/>
          </a:xfrm>
        </p:spPr>
        <p:txBody>
          <a:bodyPr anchor="ctr"/>
          <a:lstStyle>
            <a:lvl1pPr>
              <a:defRPr/>
            </a:lvl1pPr>
          </a:lstStyle>
          <a:p>
            <a:r>
              <a:rPr kumimoji="0" lang="tr-TR" smtClean="0"/>
              <a:t>Asıl başlık stili için tıklatın</a:t>
            </a:r>
            <a:endParaRPr kumimoji="0" lang="en-US"/>
          </a:p>
        </p:txBody>
      </p:sp>
      <p:sp>
        <p:nvSpPr>
          <p:cNvPr id="11" name="10 İçerik Yer Tutucusu"/>
          <p:cNvSpPr>
            <a:spLocks noGrp="1"/>
          </p:cNvSpPr>
          <p:nvPr>
            <p:ph sz="quarter" idx="2"/>
          </p:nvPr>
        </p:nvSpPr>
        <p:spPr>
          <a:xfrm>
            <a:off x="609600" y="2438400"/>
            <a:ext cx="3886200" cy="35814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3" name="12 İçerik Yer Tutucusu"/>
          <p:cNvSpPr>
            <a:spLocks noGrp="1"/>
          </p:cNvSpPr>
          <p:nvPr>
            <p:ph sz="quarter" idx="4"/>
          </p:nvPr>
        </p:nvSpPr>
        <p:spPr>
          <a:xfrm>
            <a:off x="4800600" y="2438400"/>
            <a:ext cx="3886200" cy="35814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0" name="9 Veri Yer Tutucusu"/>
          <p:cNvSpPr>
            <a:spLocks noGrp="1"/>
          </p:cNvSpPr>
          <p:nvPr>
            <p:ph type="dt" sz="half" idx="15"/>
          </p:nvPr>
        </p:nvSpPr>
        <p:spPr/>
        <p:txBody>
          <a:bodyPr rtlCol="0"/>
          <a:lstStyle/>
          <a:p>
            <a:fld id="{8EFBE03A-D2C4-4F08-96DC-69543B223A75}" type="datetime1">
              <a:rPr lang="tr-TR" smtClean="0"/>
              <a:pPr/>
              <a:t>28.02.2012</a:t>
            </a:fld>
            <a:endParaRPr lang="tr-TR"/>
          </a:p>
        </p:txBody>
      </p:sp>
      <p:sp>
        <p:nvSpPr>
          <p:cNvPr id="12" name="11 Slayt Numarası Yer Tutucusu"/>
          <p:cNvSpPr>
            <a:spLocks noGrp="1"/>
          </p:cNvSpPr>
          <p:nvPr>
            <p:ph type="sldNum" sz="quarter" idx="16"/>
          </p:nvPr>
        </p:nvSpPr>
        <p:spPr/>
        <p:txBody>
          <a:bodyPr rtlCol="0"/>
          <a:lstStyle/>
          <a:p>
            <a:fld id="{389D34F3-C30E-42B3-B3FB-7DE9F1DA43CC}" type="slidenum">
              <a:rPr lang="tr-TR" smtClean="0"/>
              <a:pPr/>
              <a:t>‹#›</a:t>
            </a:fld>
            <a:endParaRPr lang="tr-TR"/>
          </a:p>
        </p:txBody>
      </p:sp>
      <p:sp>
        <p:nvSpPr>
          <p:cNvPr id="14" name="13 Altbilgi Yer Tutucusu"/>
          <p:cNvSpPr>
            <a:spLocks noGrp="1"/>
          </p:cNvSpPr>
          <p:nvPr>
            <p:ph type="ftr" sz="quarter" idx="17"/>
          </p:nvPr>
        </p:nvSpPr>
        <p:spPr/>
        <p:txBody>
          <a:bodyPr rtlCol="0"/>
          <a:lstStyle/>
          <a:p>
            <a:r>
              <a:rPr lang="tr-TR" smtClean="0"/>
              <a:t>YZM 403 - Yazılım Proje Yönetimi</a:t>
            </a:r>
            <a:endParaRPr lang="tr-TR"/>
          </a:p>
        </p:txBody>
      </p:sp>
      <p:sp>
        <p:nvSpPr>
          <p:cNvPr id="16" name="15 Metin Yer Tutucusu"/>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
        <p:nvSpPr>
          <p:cNvPr id="15" name="14 Metin Yer Tutucusu"/>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Veri Yer Tutucusu"/>
          <p:cNvSpPr>
            <a:spLocks noGrp="1"/>
          </p:cNvSpPr>
          <p:nvPr>
            <p:ph type="dt" sz="half" idx="10"/>
          </p:nvPr>
        </p:nvSpPr>
        <p:spPr/>
        <p:txBody>
          <a:bodyPr/>
          <a:lstStyle/>
          <a:p>
            <a:fld id="{2292A730-054A-459A-B698-05F2DEB26FD4}" type="datetime1">
              <a:rPr lang="tr-TR" smtClean="0"/>
              <a:pPr/>
              <a:t>28.02.2012</a:t>
            </a:fld>
            <a:endParaRPr lang="tr-TR"/>
          </a:p>
        </p:txBody>
      </p:sp>
      <p:sp>
        <p:nvSpPr>
          <p:cNvPr id="4" name="3 Altbilgi Yer Tutucusu"/>
          <p:cNvSpPr>
            <a:spLocks noGrp="1"/>
          </p:cNvSpPr>
          <p:nvPr>
            <p:ph type="ftr" sz="quarter" idx="11"/>
          </p:nvPr>
        </p:nvSpPr>
        <p:spPr/>
        <p:txBody>
          <a:bodyPr/>
          <a:lstStyle/>
          <a:p>
            <a:r>
              <a:rPr lang="tr-TR" smtClean="0"/>
              <a:t>YZM 403 - Yazılım Proje Yönetimi</a:t>
            </a:r>
            <a:endParaRPr lang="tr-TR"/>
          </a:p>
        </p:txBody>
      </p:sp>
      <p:sp>
        <p:nvSpPr>
          <p:cNvPr id="5" name="4 Slayt Numarası Yer Tutucusu"/>
          <p:cNvSpPr>
            <a:spLocks noGrp="1"/>
          </p:cNvSpPr>
          <p:nvPr>
            <p:ph type="sldNum" sz="quarter" idx="12"/>
          </p:nvPr>
        </p:nvSpPr>
        <p:spPr/>
        <p:txBody>
          <a:bodyPr/>
          <a:lstStyle>
            <a:lvl1pPr>
              <a:defRPr>
                <a:solidFill>
                  <a:srgbClr val="FFFFFF"/>
                </a:solidFill>
              </a:defRPr>
            </a:lvl1pPr>
          </a:lstStyle>
          <a:p>
            <a:fld id="{389D34F3-C30E-42B3-B3FB-7DE9F1DA43CC}"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316E7548-DEC9-4892-93F6-88CACCBE2B27}" type="datetime1">
              <a:rPr lang="tr-TR" smtClean="0"/>
              <a:pPr/>
              <a:t>28.02.2012</a:t>
            </a:fld>
            <a:endParaRPr lang="tr-T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4" name="3 Slayt Numarası Yer Tutucusu"/>
          <p:cNvSpPr>
            <a:spLocks noGrp="1"/>
          </p:cNvSpPr>
          <p:nvPr>
            <p:ph type="sldNum" sz="quarter" idx="12"/>
          </p:nvPr>
        </p:nvSpPr>
        <p:spPr>
          <a:xfrm>
            <a:off x="0" y="6248400"/>
            <a:ext cx="533400" cy="381000"/>
          </a:xfrm>
        </p:spPr>
        <p:txBody>
          <a:bodyPr/>
          <a:lstStyle>
            <a:lvl1pPr>
              <a:defRPr>
                <a:solidFill>
                  <a:schemeClr val="tx2"/>
                </a:solidFill>
              </a:defRPr>
            </a:lvl1pPr>
          </a:lstStyle>
          <a:p>
            <a:fld id="{389D34F3-C30E-42B3-B3FB-7DE9F1DA43CC}"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09600" y="273050"/>
            <a:ext cx="8077200" cy="869950"/>
          </a:xfrm>
        </p:spPr>
        <p:txBody>
          <a:bodyPr anchor="ctr"/>
          <a:lstStyle>
            <a:lvl1pPr algn="l">
              <a:buNone/>
              <a:defRPr sz="4400" b="0"/>
            </a:lvl1pPr>
          </a:lstStyle>
          <a:p>
            <a:r>
              <a:rPr kumimoji="0" lang="tr-TR" smtClean="0"/>
              <a:t>Asıl başlık stili için tıklatın</a:t>
            </a:r>
            <a:endParaRPr kumimoji="0" lang="en-US"/>
          </a:p>
        </p:txBody>
      </p:sp>
      <p:sp>
        <p:nvSpPr>
          <p:cNvPr id="5" name="4 Veri Yer Tutucusu"/>
          <p:cNvSpPr>
            <a:spLocks noGrp="1"/>
          </p:cNvSpPr>
          <p:nvPr>
            <p:ph type="dt" sz="half" idx="10"/>
          </p:nvPr>
        </p:nvSpPr>
        <p:spPr/>
        <p:txBody>
          <a:bodyPr/>
          <a:lstStyle/>
          <a:p>
            <a:fld id="{49D0E790-88D4-4195-8935-48A17289FCB7}" type="datetime1">
              <a:rPr lang="tr-TR" smtClean="0"/>
              <a:pPr/>
              <a:t>28.02.2012</a:t>
            </a:fld>
            <a:endParaRPr lang="tr-TR"/>
          </a:p>
        </p:txBody>
      </p:sp>
      <p:sp>
        <p:nvSpPr>
          <p:cNvPr id="6" name="5 Altbilgi Yer Tutucusu"/>
          <p:cNvSpPr>
            <a:spLocks noGrp="1"/>
          </p:cNvSpPr>
          <p:nvPr>
            <p:ph type="ftr" sz="quarter" idx="11"/>
          </p:nvPr>
        </p:nvSpPr>
        <p:spPr/>
        <p:txBody>
          <a:bodyPr/>
          <a:lstStyle/>
          <a:p>
            <a:r>
              <a:rPr lang="tr-TR" smtClean="0"/>
              <a:t>YZM 403 - Yazılım Proje Yönetimi</a:t>
            </a:r>
            <a:endParaRPr lang="tr-TR"/>
          </a:p>
        </p:txBody>
      </p:sp>
      <p:sp>
        <p:nvSpPr>
          <p:cNvPr id="7" name="6 Slayt Numarası Yer Tutucusu"/>
          <p:cNvSpPr>
            <a:spLocks noGrp="1"/>
          </p:cNvSpPr>
          <p:nvPr>
            <p:ph type="sldNum" sz="quarter" idx="12"/>
          </p:nvPr>
        </p:nvSpPr>
        <p:spPr/>
        <p:txBody>
          <a:bodyPr/>
          <a:lstStyle>
            <a:lvl1pPr>
              <a:defRPr>
                <a:solidFill>
                  <a:srgbClr val="FFFFFF"/>
                </a:solidFill>
              </a:defRPr>
            </a:lvl1pPr>
          </a:lstStyle>
          <a:p>
            <a:fld id="{389D34F3-C30E-42B3-B3FB-7DE9F1DA43CC}" type="slidenum">
              <a:rPr lang="tr-TR" smtClean="0"/>
              <a:pPr/>
              <a:t>‹#›</a:t>
            </a:fld>
            <a:endParaRPr lang="tr-TR"/>
          </a:p>
        </p:txBody>
      </p:sp>
      <p:sp>
        <p:nvSpPr>
          <p:cNvPr id="3" name="2 Metin Yer Tutucusu"/>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9" name="8 İçerik Yer Tutucusu"/>
          <p:cNvSpPr>
            <a:spLocks noGrp="1"/>
          </p:cNvSpPr>
          <p:nvPr>
            <p:ph sz="quarter" idx="1"/>
          </p:nvPr>
        </p:nvSpPr>
        <p:spPr>
          <a:xfrm>
            <a:off x="2362200" y="1752600"/>
            <a:ext cx="6400800" cy="44196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bg>
      <p:bgRef idx="1003">
        <a:schemeClr val="bg2"/>
      </p:bgRef>
    </p:bg>
    <p:spTree>
      <p:nvGrpSpPr>
        <p:cNvPr id="1" name=""/>
        <p:cNvGrpSpPr/>
        <p:nvPr/>
      </p:nvGrpSpPr>
      <p:grpSpPr>
        <a:xfrm>
          <a:off x="0" y="0"/>
          <a:ext cx="0" cy="0"/>
          <a:chOff x="0" y="0"/>
          <a:chExt cx="0" cy="0"/>
        </a:xfrm>
      </p:grpSpPr>
      <p:sp>
        <p:nvSpPr>
          <p:cNvPr id="4" name="3 Metin Yer Tutucusu"/>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tr-TR" smtClean="0"/>
              <a:t>Asıl metin stillerini düzenlemek için tıklatın</a:t>
            </a:r>
          </a:p>
        </p:txBody>
      </p:sp>
      <p:sp>
        <p:nvSpPr>
          <p:cNvPr id="8" name="7 Dikdörtgen"/>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Dikdörtgen"/>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Dikdörtgen"/>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Başlık"/>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tr-TR" smtClean="0"/>
              <a:t>Asıl başlık stili için tıklatın</a:t>
            </a:r>
            <a:endParaRPr kumimoji="0" lang="en-US"/>
          </a:p>
        </p:txBody>
      </p:sp>
      <p:sp>
        <p:nvSpPr>
          <p:cNvPr id="11" name="10 Dikdörtgen"/>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Veri Yer Tutucusu"/>
          <p:cNvSpPr>
            <a:spLocks noGrp="1"/>
          </p:cNvSpPr>
          <p:nvPr>
            <p:ph type="dt" sz="half" idx="10"/>
          </p:nvPr>
        </p:nvSpPr>
        <p:spPr>
          <a:xfrm>
            <a:off x="6248400" y="6248400"/>
            <a:ext cx="2667000" cy="365125"/>
          </a:xfrm>
        </p:spPr>
        <p:txBody>
          <a:bodyPr rtlCol="0"/>
          <a:lstStyle/>
          <a:p>
            <a:fld id="{54B40825-8104-4F81-9FC8-09A7705577B6}" type="datetime1">
              <a:rPr lang="tr-TR" smtClean="0"/>
              <a:pPr/>
              <a:t>28.02.2012</a:t>
            </a:fld>
            <a:endParaRPr lang="tr-TR"/>
          </a:p>
        </p:txBody>
      </p:sp>
      <p:sp>
        <p:nvSpPr>
          <p:cNvPr id="13" name="12 Slayt Numarası Yer Tutucusu"/>
          <p:cNvSpPr>
            <a:spLocks noGrp="1"/>
          </p:cNvSpPr>
          <p:nvPr>
            <p:ph type="sldNum" sz="quarter" idx="11"/>
          </p:nvPr>
        </p:nvSpPr>
        <p:spPr>
          <a:xfrm>
            <a:off x="0" y="4667249"/>
            <a:ext cx="1447800" cy="663578"/>
          </a:xfrm>
        </p:spPr>
        <p:txBody>
          <a:bodyPr rtlCol="0"/>
          <a:lstStyle>
            <a:lvl1pPr>
              <a:defRPr sz="2800"/>
            </a:lvl1pPr>
          </a:lstStyle>
          <a:p>
            <a:fld id="{389D34F3-C30E-42B3-B3FB-7DE9F1DA43CC}" type="slidenum">
              <a:rPr lang="tr-TR" smtClean="0"/>
              <a:pPr/>
              <a:t>‹#›</a:t>
            </a:fld>
            <a:endParaRPr lang="tr-TR"/>
          </a:p>
        </p:txBody>
      </p:sp>
      <p:sp>
        <p:nvSpPr>
          <p:cNvPr id="14" name="13 Altbilgi Yer Tutucusu"/>
          <p:cNvSpPr>
            <a:spLocks noGrp="1"/>
          </p:cNvSpPr>
          <p:nvPr>
            <p:ph type="ftr" sz="quarter" idx="12"/>
          </p:nvPr>
        </p:nvSpPr>
        <p:spPr>
          <a:xfrm>
            <a:off x="1600200" y="6248206"/>
            <a:ext cx="4572000" cy="365125"/>
          </a:xfrm>
        </p:spPr>
        <p:txBody>
          <a:bodyPr rtlCol="0"/>
          <a:lstStyle/>
          <a:p>
            <a:r>
              <a:rPr lang="tr-TR" smtClean="0"/>
              <a:t>YZM 403 - Yazılım Proje Yönetimi</a:t>
            </a:r>
            <a:endParaRPr lang="tr-TR"/>
          </a:p>
        </p:txBody>
      </p:sp>
      <p:sp>
        <p:nvSpPr>
          <p:cNvPr id="3" name="2 Resim Yer Tutucusu"/>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tr-TR" smtClean="0"/>
              <a:t>Resim eklemek için simgeyi tıklatın</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21 Başlık Yer Tutucusu"/>
          <p:cNvSpPr>
            <a:spLocks noGrp="1"/>
          </p:cNvSpPr>
          <p:nvPr>
            <p:ph type="title"/>
          </p:nvPr>
        </p:nvSpPr>
        <p:spPr>
          <a:xfrm>
            <a:off x="609600" y="228600"/>
            <a:ext cx="8153400" cy="990600"/>
          </a:xfrm>
          <a:prstGeom prst="rect">
            <a:avLst/>
          </a:prstGeom>
        </p:spPr>
        <p:txBody>
          <a:bodyPr vert="horz" anchor="ctr">
            <a:normAutofit/>
          </a:bodyPr>
          <a:lstStyle/>
          <a:p>
            <a:r>
              <a:rPr kumimoji="0" lang="tr-TR" smtClean="0"/>
              <a:t>Asıl başlık stili için tıklatın</a:t>
            </a:r>
            <a:endParaRPr kumimoji="0" lang="en-US"/>
          </a:p>
        </p:txBody>
      </p:sp>
      <p:sp>
        <p:nvSpPr>
          <p:cNvPr id="13" name="12 Metin Yer Tutucusu"/>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13 Veri Yer Tutucusu"/>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EAD7151B-2DC5-4627-8125-9360063274B3}" type="datetime1">
              <a:rPr lang="tr-TR" smtClean="0"/>
              <a:pPr/>
              <a:t>28.02.2012</a:t>
            </a:fld>
            <a:endParaRPr lang="tr-TR"/>
          </a:p>
        </p:txBody>
      </p:sp>
      <p:sp>
        <p:nvSpPr>
          <p:cNvPr id="3" name="2 Altbilgi Yer Tutucusu"/>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tr-TR" smtClean="0"/>
              <a:t>YZM 403 - Yazılım Proje Yönetimi</a:t>
            </a:r>
            <a:endParaRPr lang="tr-TR"/>
          </a:p>
        </p:txBody>
      </p:sp>
      <p:sp>
        <p:nvSpPr>
          <p:cNvPr id="7" name="6 Dikdörtgen"/>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Dikdörtgen"/>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Dikdörtgen"/>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22 Slayt Numarası Yer Tutucusu"/>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389D34F3-C30E-42B3-B3FB-7DE9F1DA43CC}"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1 Başlık"/>
          <p:cNvSpPr>
            <a:spLocks noGrp="1"/>
          </p:cNvSpPr>
          <p:nvPr>
            <p:ph type="ctrTitle"/>
          </p:nvPr>
        </p:nvSpPr>
        <p:spPr>
          <a:xfrm>
            <a:off x="104775" y="2062146"/>
            <a:ext cx="8929718" cy="1581168"/>
          </a:xfrm>
        </p:spPr>
        <p:txBody>
          <a:bodyPr>
            <a:normAutofit fontScale="90000"/>
          </a:bodyPr>
          <a:lstStyle/>
          <a:p>
            <a:pPr algn="ctr"/>
            <a:r>
              <a:rPr lang="tr-TR" sz="3600" dirty="0" smtClean="0">
                <a:latin typeface="Times New Roman" pitchFamily="18" charset="0"/>
                <a:cs typeface="Times New Roman" pitchFamily="18" charset="0"/>
              </a:rPr>
              <a:t>YAZILIM PROJE YÖNETİMİ</a:t>
            </a:r>
            <a:br>
              <a:rPr lang="tr-TR" sz="3600" dirty="0" smtClean="0">
                <a:latin typeface="Times New Roman" pitchFamily="18" charset="0"/>
                <a:cs typeface="Times New Roman" pitchFamily="18" charset="0"/>
              </a:rPr>
            </a:br>
            <a:r>
              <a:rPr lang="tr-TR" sz="2400" dirty="0" smtClean="0">
                <a:latin typeface="Times New Roman" pitchFamily="18" charset="0"/>
                <a:cs typeface="Times New Roman" pitchFamily="18" charset="0"/>
              </a:rPr>
              <a:t/>
            </a:r>
            <a:br>
              <a:rPr lang="tr-TR" sz="2400" dirty="0" smtClean="0">
                <a:latin typeface="Times New Roman" pitchFamily="18" charset="0"/>
                <a:cs typeface="Times New Roman" pitchFamily="18" charset="0"/>
              </a:rPr>
            </a:br>
            <a:r>
              <a:rPr lang="tr-TR" sz="1200" dirty="0" smtClean="0">
                <a:latin typeface="Times New Roman" pitchFamily="18" charset="0"/>
                <a:cs typeface="Times New Roman" pitchFamily="18" charset="0"/>
              </a:rPr>
              <a:t/>
            </a:r>
            <a:br>
              <a:rPr lang="tr-TR" sz="1200" dirty="0" smtClean="0">
                <a:latin typeface="Times New Roman" pitchFamily="18" charset="0"/>
                <a:cs typeface="Times New Roman" pitchFamily="18" charset="0"/>
              </a:rPr>
            </a:br>
            <a:r>
              <a:rPr lang="tr-TR" sz="1800" cap="none" dirty="0" smtClean="0">
                <a:latin typeface="Times New Roman" pitchFamily="18" charset="0"/>
                <a:cs typeface="Times New Roman" pitchFamily="18" charset="0"/>
              </a:rPr>
              <a:t>Öğr. Gör. Dr. Emin BORANDAĞ</a:t>
            </a:r>
            <a:br>
              <a:rPr lang="tr-TR" sz="1800" cap="none" dirty="0" smtClean="0">
                <a:latin typeface="Times New Roman" pitchFamily="18" charset="0"/>
                <a:cs typeface="Times New Roman" pitchFamily="18" charset="0"/>
              </a:rPr>
            </a:br>
            <a:r>
              <a:rPr lang="tr-TR" sz="1800" cap="none" dirty="0" err="1" smtClean="0">
                <a:latin typeface="Times New Roman" pitchFamily="18" charset="0"/>
                <a:cs typeface="Times New Roman" pitchFamily="18" charset="0"/>
              </a:rPr>
              <a:t>eminb</a:t>
            </a:r>
            <a:r>
              <a:rPr lang="tr-TR" sz="1800" cap="none" dirty="0" smtClean="0">
                <a:latin typeface="Times New Roman" pitchFamily="18" charset="0"/>
                <a:cs typeface="Times New Roman" pitchFamily="18" charset="0"/>
              </a:rPr>
              <a:t>@</a:t>
            </a:r>
            <a:r>
              <a:rPr lang="tr-TR" sz="1800" cap="none" dirty="0" err="1" smtClean="0">
                <a:latin typeface="Times New Roman" pitchFamily="18" charset="0"/>
                <a:cs typeface="Times New Roman" pitchFamily="18" charset="0"/>
              </a:rPr>
              <a:t>maltepe</a:t>
            </a:r>
            <a:r>
              <a:rPr lang="tr-TR" sz="1800" cap="none" dirty="0" smtClean="0">
                <a:latin typeface="Times New Roman" pitchFamily="18" charset="0"/>
                <a:cs typeface="Times New Roman" pitchFamily="18" charset="0"/>
              </a:rPr>
              <a:t>.edu.tr</a:t>
            </a:r>
            <a:endParaRPr lang="tr-TR" sz="3600" cap="none" dirty="0">
              <a:latin typeface="Times New Roman" pitchFamily="18" charset="0"/>
              <a:cs typeface="Times New Roman" pitchFamily="18" charset="0"/>
            </a:endParaRPr>
          </a:p>
        </p:txBody>
      </p:sp>
      <p:sp>
        <p:nvSpPr>
          <p:cNvPr id="5" name="2 Alt Başlık"/>
          <p:cNvSpPr>
            <a:spLocks noGrp="1"/>
          </p:cNvSpPr>
          <p:nvPr>
            <p:ph type="subTitle" idx="1"/>
          </p:nvPr>
        </p:nvSpPr>
        <p:spPr>
          <a:xfrm>
            <a:off x="2362200" y="6050037"/>
            <a:ext cx="6705600" cy="685800"/>
          </a:xfrm>
        </p:spPr>
        <p:txBody>
          <a:bodyPr/>
          <a:lstStyle/>
          <a:p>
            <a:pPr algn="ctr"/>
            <a:r>
              <a:rPr lang="tr-TR" dirty="0" smtClean="0"/>
              <a:t>Maltepe Üniversitesi Mühendislik Fakültesi</a:t>
            </a:r>
            <a:endParaRPr lang="tr-TR" dirty="0"/>
          </a:p>
        </p:txBody>
      </p:sp>
      <p:sp>
        <p:nvSpPr>
          <p:cNvPr id="6" name="2 Alt Başlık"/>
          <p:cNvSpPr txBox="1">
            <a:spLocks/>
          </p:cNvSpPr>
          <p:nvPr/>
        </p:nvSpPr>
        <p:spPr>
          <a:xfrm>
            <a:off x="0" y="6072206"/>
            <a:ext cx="2214546" cy="685800"/>
          </a:xfrm>
          <a:prstGeom prst="rect">
            <a:avLst/>
          </a:prstGeom>
        </p:spPr>
        <p:txBody>
          <a:bodyPr vert="horz" anchor="ctr">
            <a:normAutofit/>
          </a:bodyPr>
          <a:lstStyle/>
          <a:p>
            <a:pPr marL="0" marR="0" lvl="0" indent="0" algn="ctr" defTabSz="914400" rtl="0" eaLnBrk="1" fontAlgn="auto" latinLnBrk="0" hangingPunct="1">
              <a:lnSpc>
                <a:spcPct val="100000"/>
              </a:lnSpc>
              <a:spcBef>
                <a:spcPts val="700"/>
              </a:spcBef>
              <a:spcAft>
                <a:spcPts val="0"/>
              </a:spcAft>
              <a:buClr>
                <a:schemeClr val="accent2"/>
              </a:buClr>
              <a:buSzPct val="60000"/>
              <a:buFont typeface="Wingdings"/>
              <a:buNone/>
              <a:tabLst/>
              <a:defRPr/>
            </a:pPr>
            <a:r>
              <a:rPr lang="tr-TR" sz="2600" dirty="0" smtClean="0">
                <a:solidFill>
                  <a:srgbClr val="FFFFFF"/>
                </a:solidFill>
              </a:rPr>
              <a:t>YZM 403</a:t>
            </a:r>
            <a:endParaRPr kumimoji="0" lang="tr-TR" sz="2600" b="0" i="0" u="none" strike="noStrike" kern="1200" cap="none" spc="0" normalizeH="0" baseline="0" noProof="0" dirty="0">
              <a:ln>
                <a:noFill/>
              </a:ln>
              <a:solidFill>
                <a:srgbClr val="FFFFFF"/>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4000" dirty="0" smtClean="0">
                <a:latin typeface="Times New Roman" pitchFamily="18" charset="0"/>
                <a:cs typeface="Times New Roman" pitchFamily="18" charset="0"/>
              </a:rPr>
              <a:t>Risk Yönetimi  </a:t>
            </a:r>
            <a:r>
              <a:rPr lang="tr-TR" sz="2000" dirty="0" smtClean="0">
                <a:latin typeface="Times New Roman" pitchFamily="18" charset="0"/>
                <a:cs typeface="Times New Roman" pitchFamily="18" charset="0"/>
              </a:rPr>
              <a:t>(devam…)</a:t>
            </a:r>
            <a:endParaRPr lang="tr-TR" sz="2000" dirty="0">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5" name="4 İçerik Yer Tutucusu"/>
          <p:cNvSpPr>
            <a:spLocks noGrp="1"/>
          </p:cNvSpPr>
          <p:nvPr>
            <p:ph sz="quarter" idx="1"/>
          </p:nvPr>
        </p:nvSpPr>
        <p:spPr>
          <a:xfrm>
            <a:off x="612648" y="1600200"/>
            <a:ext cx="7888442" cy="4495800"/>
          </a:xfrm>
        </p:spPr>
        <p:txBody>
          <a:bodyPr>
            <a:normAutofit/>
          </a:bodyPr>
          <a:lstStyle/>
          <a:p>
            <a:pPr algn="just">
              <a:buSzPct val="100000"/>
              <a:buFont typeface="Arial" pitchFamily="34" charset="0"/>
              <a:buChar char="•"/>
            </a:pPr>
            <a:r>
              <a:rPr lang="tr-TR" sz="2100" dirty="0" smtClean="0">
                <a:latin typeface="Times New Roman" pitchFamily="18" charset="0"/>
                <a:cs typeface="Times New Roman" pitchFamily="18" charset="0"/>
              </a:rPr>
              <a:t>Proje yöneticisi, risk unsuru taşıyan bir durumla karşı karşıya kaldığında, bu durumun proje üzerinde nasıl ve ne zaman etki yaratacağını görebilmelidir. </a:t>
            </a:r>
          </a:p>
          <a:p>
            <a:pPr algn="just">
              <a:buSzPct val="100000"/>
              <a:buNone/>
            </a:pPr>
            <a:endParaRPr lang="tr-TR" sz="500" dirty="0" smtClean="0">
              <a:latin typeface="Times New Roman" pitchFamily="18" charset="0"/>
              <a:cs typeface="Times New Roman" pitchFamily="18" charset="0"/>
            </a:endParaRPr>
          </a:p>
          <a:p>
            <a:pPr algn="just">
              <a:buSzPct val="100000"/>
              <a:buFont typeface="Arial" pitchFamily="34" charset="0"/>
              <a:buChar char="•"/>
            </a:pPr>
            <a:r>
              <a:rPr lang="tr-TR" sz="2100" dirty="0" smtClean="0">
                <a:latin typeface="Times New Roman" pitchFamily="18" charset="0"/>
                <a:cs typeface="Times New Roman" pitchFamily="18" charset="0"/>
              </a:rPr>
              <a:t>Risk yönetimi, proje yöneticisinin daha iyi karar alabilmesini sağlayan bir araçtır.</a:t>
            </a:r>
          </a:p>
          <a:p>
            <a:pPr algn="just">
              <a:buSzPct val="100000"/>
              <a:buNone/>
            </a:pPr>
            <a:endParaRPr lang="tr-TR" sz="500" dirty="0" smtClean="0">
              <a:latin typeface="Times New Roman" pitchFamily="18" charset="0"/>
              <a:cs typeface="Times New Roman" pitchFamily="18" charset="0"/>
            </a:endParaRPr>
          </a:p>
          <a:p>
            <a:pPr algn="just">
              <a:buSzPct val="100000"/>
              <a:buFont typeface="Arial" pitchFamily="34" charset="0"/>
              <a:buChar char="•"/>
            </a:pPr>
            <a:r>
              <a:rPr lang="tr-TR" sz="2100" dirty="0" smtClean="0">
                <a:latin typeface="Times New Roman" pitchFamily="18" charset="0"/>
                <a:cs typeface="Times New Roman" pitchFamily="18" charset="0"/>
              </a:rPr>
              <a:t>Risk yönetiminin iki ana unsuru;</a:t>
            </a:r>
          </a:p>
          <a:p>
            <a:pPr marL="723900" indent="-192088">
              <a:buClr>
                <a:schemeClr val="accent1"/>
              </a:buClr>
              <a:buSzPct val="100000"/>
              <a:buFont typeface="+mj-lt"/>
              <a:buAutoNum type="arabicPeriod"/>
            </a:pPr>
            <a:r>
              <a:rPr lang="tr-TR" sz="2100" dirty="0" smtClean="0"/>
              <a:t> Riskin değerlendirilmesi,</a:t>
            </a:r>
          </a:p>
          <a:p>
            <a:pPr marL="723900" indent="-192088">
              <a:buClr>
                <a:schemeClr val="accent1"/>
              </a:buClr>
              <a:buSzPct val="100000"/>
              <a:buFont typeface="+mj-lt"/>
              <a:buAutoNum type="arabicPeriod"/>
            </a:pPr>
            <a:r>
              <a:rPr lang="tr-TR" sz="2100" dirty="0" smtClean="0"/>
              <a:t> Riske karşı planlama yapılmasıdır.</a:t>
            </a:r>
            <a:endParaRPr lang="tr-TR" sz="2100" dirty="0" smtClean="0">
              <a:latin typeface="Times New Roman" pitchFamily="18" charset="0"/>
              <a:cs typeface="Times New Roman" pitchFamily="18" charset="0"/>
            </a:endParaRP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10</a:t>
            </a:fld>
            <a:endParaRPr lang="tr-T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Risk Değerlendirmesi</a:t>
            </a:r>
            <a:endParaRPr lang="tr-TR" sz="36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5" name="4 İçerik Yer Tutucusu"/>
          <p:cNvSpPr>
            <a:spLocks noGrp="1"/>
          </p:cNvSpPr>
          <p:nvPr>
            <p:ph sz="quarter" idx="1"/>
          </p:nvPr>
        </p:nvSpPr>
        <p:spPr>
          <a:xfrm>
            <a:off x="612648" y="1600200"/>
            <a:ext cx="7888442" cy="4495800"/>
          </a:xfrm>
        </p:spPr>
        <p:txBody>
          <a:bodyPr>
            <a:normAutofit/>
          </a:bodyPr>
          <a:lstStyle/>
          <a:p>
            <a:pPr algn="just">
              <a:buSzPct val="100000"/>
              <a:buFont typeface="Arial" pitchFamily="34" charset="0"/>
              <a:buChar char="•"/>
            </a:pPr>
            <a:r>
              <a:rPr lang="tr-TR" sz="2100" dirty="0" smtClean="0">
                <a:latin typeface="Times New Roman" pitchFamily="18" charset="0"/>
                <a:cs typeface="Times New Roman" pitchFamily="18" charset="0"/>
              </a:rPr>
              <a:t>Ortaya konulan risk kaynaklarının değerlendirilmesi yapılmaktadır.</a:t>
            </a:r>
          </a:p>
          <a:p>
            <a:pPr algn="just">
              <a:buSzPct val="100000"/>
              <a:buNone/>
            </a:pPr>
            <a:endParaRPr lang="tr-TR" sz="500" dirty="0" smtClean="0">
              <a:latin typeface="Times New Roman" pitchFamily="18" charset="0"/>
              <a:cs typeface="Times New Roman" pitchFamily="18" charset="0"/>
            </a:endParaRPr>
          </a:p>
          <a:p>
            <a:pPr algn="just">
              <a:buSzPct val="100000"/>
              <a:buFont typeface="Arial" pitchFamily="34" charset="0"/>
              <a:buChar char="•"/>
            </a:pPr>
            <a:r>
              <a:rPr lang="tr-TR" sz="2100" dirty="0" smtClean="0">
                <a:latin typeface="Times New Roman" pitchFamily="18" charset="0"/>
                <a:cs typeface="Times New Roman" pitchFamily="18" charset="0"/>
              </a:rPr>
              <a:t>Risklerin değerlendirilmesinde uzmanların görüşlerinden, benzer sistemlerle ilgili deneyimlerden, önceki projelerden alınan derslerden ve teknoloji değerlendirme raporlarından yararlanılmakta ve yapılan planlar gözden geçirilmektedir.</a:t>
            </a:r>
          </a:p>
          <a:p>
            <a:pPr algn="just">
              <a:buSzPct val="100000"/>
              <a:buNone/>
            </a:pPr>
            <a:endParaRPr lang="tr-TR" sz="500" dirty="0" smtClean="0">
              <a:latin typeface="Times New Roman" pitchFamily="18" charset="0"/>
              <a:cs typeface="Times New Roman" pitchFamily="18" charset="0"/>
            </a:endParaRPr>
          </a:p>
          <a:p>
            <a:pPr algn="just">
              <a:buSzPct val="100000"/>
              <a:buFont typeface="Arial" pitchFamily="34" charset="0"/>
              <a:buChar char="•"/>
            </a:pPr>
            <a:r>
              <a:rPr lang="tr-TR" sz="2100" dirty="0" smtClean="0">
                <a:latin typeface="Times New Roman" pitchFamily="18" charset="0"/>
                <a:cs typeface="Times New Roman" pitchFamily="18" charset="0"/>
              </a:rPr>
              <a:t>Risk değerlendirmesi üç adımdan oluşur;</a:t>
            </a:r>
          </a:p>
          <a:p>
            <a:pPr marL="900113" indent="-368300" algn="just">
              <a:buSzPct val="100000"/>
              <a:buFont typeface="+mj-lt"/>
              <a:buAutoNum type="arabicPeriod"/>
            </a:pPr>
            <a:r>
              <a:rPr lang="tr-TR" sz="2100" dirty="0" smtClean="0">
                <a:latin typeface="Times New Roman" pitchFamily="18" charset="0"/>
                <a:cs typeface="Times New Roman" pitchFamily="18" charset="0"/>
              </a:rPr>
              <a:t>Risklerin tanımlanması,</a:t>
            </a:r>
          </a:p>
          <a:p>
            <a:pPr marL="900113" indent="-368300" algn="just">
              <a:buSzPct val="100000"/>
              <a:buFont typeface="+mj-lt"/>
              <a:buAutoNum type="arabicPeriod"/>
            </a:pPr>
            <a:r>
              <a:rPr lang="tr-TR" sz="2100" dirty="0" smtClean="0">
                <a:latin typeface="Times New Roman" pitchFamily="18" charset="0"/>
                <a:cs typeface="Times New Roman" pitchFamily="18" charset="0"/>
              </a:rPr>
              <a:t>Analiz edilmesi,</a:t>
            </a:r>
          </a:p>
          <a:p>
            <a:pPr marL="900113" indent="-368300" algn="just">
              <a:buSzPct val="100000"/>
              <a:buFont typeface="+mj-lt"/>
              <a:buAutoNum type="arabicPeriod"/>
            </a:pPr>
            <a:r>
              <a:rPr lang="tr-TR" sz="2100" dirty="0" smtClean="0">
                <a:latin typeface="Times New Roman" pitchFamily="18" charset="0"/>
                <a:cs typeface="Times New Roman" pitchFamily="18" charset="0"/>
              </a:rPr>
              <a:t>Önceliklerin belirlenmesi,</a:t>
            </a:r>
          </a:p>
          <a:p>
            <a:pPr algn="just">
              <a:buSzPct val="100000"/>
              <a:buNone/>
            </a:pPr>
            <a:endParaRPr lang="tr-TR" sz="500" dirty="0" smtClean="0">
              <a:latin typeface="Times New Roman" pitchFamily="18" charset="0"/>
              <a:cs typeface="Times New Roman" pitchFamily="18" charset="0"/>
            </a:endParaRP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11</a:t>
            </a:fld>
            <a:endParaRPr lang="tr-TR"/>
          </a:p>
        </p:txBody>
      </p:sp>
      <p:pic>
        <p:nvPicPr>
          <p:cNvPr id="1026" name="Picture 2"/>
          <p:cNvPicPr>
            <a:picLocks noChangeAspect="1" noChangeArrowheads="1"/>
          </p:cNvPicPr>
          <p:nvPr/>
        </p:nvPicPr>
        <p:blipFill>
          <a:blip r:embed="rId3" cstate="print"/>
          <a:srcRect/>
          <a:stretch>
            <a:fillRect/>
          </a:stretch>
        </p:blipFill>
        <p:spPr bwMode="auto">
          <a:xfrm>
            <a:off x="6443036" y="3455441"/>
            <a:ext cx="1983418" cy="185700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sz="36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Risk Değerlendirmesi: Olasılık ve Etki Analizi</a:t>
            </a:r>
            <a:endParaRPr lang="tr-TR" sz="36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5" name="4 İçerik Yer Tutucusu"/>
          <p:cNvSpPr>
            <a:spLocks noGrp="1"/>
          </p:cNvSpPr>
          <p:nvPr>
            <p:ph sz="quarter" idx="1"/>
          </p:nvPr>
        </p:nvSpPr>
        <p:spPr>
          <a:xfrm>
            <a:off x="612648" y="1600200"/>
            <a:ext cx="7888442" cy="4495800"/>
          </a:xfrm>
        </p:spPr>
        <p:txBody>
          <a:bodyPr>
            <a:normAutofit/>
          </a:bodyPr>
          <a:lstStyle/>
          <a:p>
            <a:pPr algn="just">
              <a:buSzPct val="100000"/>
              <a:buFont typeface="Arial" pitchFamily="34" charset="0"/>
              <a:buChar char="•"/>
            </a:pPr>
            <a:r>
              <a:rPr lang="tr-TR" sz="2100" dirty="0" smtClean="0">
                <a:latin typeface="Times New Roman" pitchFamily="18" charset="0"/>
                <a:cs typeface="Times New Roman" pitchFamily="18" charset="0"/>
              </a:rPr>
              <a:t>Riskin iki temel özelliği vardır. Bunlar; </a:t>
            </a:r>
          </a:p>
          <a:p>
            <a:pPr algn="just">
              <a:buSzPct val="100000"/>
              <a:buNone/>
            </a:pPr>
            <a:endParaRPr lang="tr-TR" sz="500" dirty="0" smtClean="0">
              <a:latin typeface="Times New Roman" pitchFamily="18" charset="0"/>
              <a:cs typeface="Times New Roman" pitchFamily="18" charset="0"/>
            </a:endParaRPr>
          </a:p>
          <a:p>
            <a:pPr marL="839788" lvl="1" indent="-307975" algn="just">
              <a:buSzPct val="100000"/>
              <a:buFont typeface="+mj-lt"/>
              <a:buAutoNum type="arabicPeriod"/>
            </a:pPr>
            <a:r>
              <a:rPr lang="tr-TR" sz="2100" dirty="0" smtClean="0">
                <a:latin typeface="Times New Roman" pitchFamily="18" charset="0"/>
                <a:cs typeface="Times New Roman" pitchFamily="18" charset="0"/>
              </a:rPr>
              <a:t>Belirli bir sonuca ulaşamama olasılığı ya da istenmeyen bir olayın oluşma olasılığı. </a:t>
            </a:r>
            <a:r>
              <a:rPr lang="tr-TR" sz="1400" dirty="0" smtClean="0">
                <a:latin typeface="Times New Roman" pitchFamily="18" charset="0"/>
                <a:cs typeface="Times New Roman" pitchFamily="18" charset="0"/>
              </a:rPr>
              <a:t>(</a:t>
            </a:r>
            <a:r>
              <a:rPr lang="tr-TR" sz="1400" dirty="0" err="1" smtClean="0">
                <a:latin typeface="Times New Roman" pitchFamily="18" charset="0"/>
                <a:cs typeface="Times New Roman" pitchFamily="18" charset="0"/>
              </a:rPr>
              <a:t>Possibility</a:t>
            </a:r>
            <a:r>
              <a:rPr lang="tr-TR" sz="1400" dirty="0" smtClean="0">
                <a:latin typeface="Times New Roman" pitchFamily="18" charset="0"/>
                <a:cs typeface="Times New Roman" pitchFamily="18" charset="0"/>
              </a:rPr>
              <a:t> of </a:t>
            </a:r>
            <a:r>
              <a:rPr lang="tr-TR" sz="1400" dirty="0" err="1" smtClean="0">
                <a:latin typeface="Times New Roman" pitchFamily="18" charset="0"/>
                <a:cs typeface="Times New Roman" pitchFamily="18" charset="0"/>
              </a:rPr>
              <a:t>Occurence</a:t>
            </a:r>
            <a:r>
              <a:rPr lang="tr-TR" sz="1400" dirty="0" smtClean="0">
                <a:latin typeface="Times New Roman" pitchFamily="18" charset="0"/>
                <a:cs typeface="Times New Roman" pitchFamily="18" charset="0"/>
              </a:rPr>
              <a:t> – Meydana Gelme İhtimali)</a:t>
            </a:r>
          </a:p>
          <a:p>
            <a:pPr marL="839788" lvl="1" indent="-307975" algn="just">
              <a:buSzPct val="100000"/>
              <a:buFont typeface="+mj-lt"/>
              <a:buAutoNum type="arabicPeriod"/>
            </a:pPr>
            <a:endParaRPr lang="tr-TR" sz="500" dirty="0" smtClean="0">
              <a:latin typeface="Times New Roman" pitchFamily="18" charset="0"/>
              <a:cs typeface="Times New Roman" pitchFamily="18" charset="0"/>
            </a:endParaRPr>
          </a:p>
          <a:p>
            <a:pPr marL="839788" lvl="1" indent="-307975" algn="just">
              <a:buSzPct val="100000"/>
              <a:buFont typeface="+mj-lt"/>
              <a:buAutoNum type="arabicPeriod"/>
            </a:pPr>
            <a:r>
              <a:rPr lang="tr-TR" sz="2100" dirty="0" smtClean="0">
                <a:latin typeface="Times New Roman" pitchFamily="18" charset="0"/>
                <a:cs typeface="Times New Roman" pitchFamily="18" charset="0"/>
              </a:rPr>
              <a:t>Riskin oluşması durumunda, bu durumların sonuca etkisinden oluşur. </a:t>
            </a:r>
            <a:r>
              <a:rPr lang="tr-TR" sz="1400" dirty="0" smtClean="0">
                <a:latin typeface="Times New Roman" pitchFamily="18" charset="0"/>
                <a:cs typeface="Times New Roman" pitchFamily="18" charset="0"/>
              </a:rPr>
              <a:t>(</a:t>
            </a:r>
            <a:r>
              <a:rPr lang="tr-TR" sz="1400" dirty="0" err="1" smtClean="0">
                <a:latin typeface="Times New Roman" pitchFamily="18" charset="0"/>
                <a:cs typeface="Times New Roman" pitchFamily="18" charset="0"/>
              </a:rPr>
              <a:t>Severity</a:t>
            </a:r>
            <a:r>
              <a:rPr lang="tr-TR" sz="1400" dirty="0" smtClean="0">
                <a:latin typeface="Times New Roman" pitchFamily="18" charset="0"/>
                <a:cs typeface="Times New Roman" pitchFamily="18" charset="0"/>
              </a:rPr>
              <a:t> of </a:t>
            </a:r>
            <a:r>
              <a:rPr lang="tr-TR" sz="1400" dirty="0" err="1" smtClean="0">
                <a:latin typeface="Times New Roman" pitchFamily="18" charset="0"/>
                <a:cs typeface="Times New Roman" pitchFamily="18" charset="0"/>
              </a:rPr>
              <a:t>Loss</a:t>
            </a:r>
            <a:r>
              <a:rPr lang="tr-TR" sz="1400" dirty="0" smtClean="0">
                <a:latin typeface="Times New Roman" pitchFamily="18" charset="0"/>
                <a:cs typeface="Times New Roman" pitchFamily="18" charset="0"/>
              </a:rPr>
              <a:t> – Kaybın Büyüklüğü)</a:t>
            </a:r>
            <a:endParaRPr lang="tr-TR" sz="2100" dirty="0" smtClean="0">
              <a:latin typeface="Times New Roman" pitchFamily="18" charset="0"/>
              <a:cs typeface="Times New Roman" pitchFamily="18" charset="0"/>
            </a:endParaRPr>
          </a:p>
          <a:p>
            <a:pPr algn="just">
              <a:buSzPct val="100000"/>
              <a:buNone/>
            </a:pPr>
            <a:endParaRPr lang="tr-TR" sz="2100" dirty="0" smtClean="0">
              <a:latin typeface="Times New Roman" pitchFamily="18" charset="0"/>
              <a:cs typeface="Times New Roman" pitchFamily="18" charset="0"/>
            </a:endParaRP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12</a:t>
            </a:fld>
            <a:endParaRPr lang="tr-TR"/>
          </a:p>
        </p:txBody>
      </p:sp>
      <p:pic>
        <p:nvPicPr>
          <p:cNvPr id="7" name="Picture 4" descr="msoCEFC2"/>
          <p:cNvPicPr>
            <a:picLocks noChangeAspect="1" noChangeArrowheads="1"/>
          </p:cNvPicPr>
          <p:nvPr/>
        </p:nvPicPr>
        <p:blipFill>
          <a:blip r:embed="rId3" cstate="print"/>
          <a:srcRect/>
          <a:stretch>
            <a:fillRect/>
          </a:stretch>
        </p:blipFill>
        <p:spPr>
          <a:xfrm>
            <a:off x="2600488" y="3977768"/>
            <a:ext cx="3960440" cy="2170626"/>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sz="36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Risk Değerlendirmesi: Olasılık ve Etki Analizi</a:t>
            </a:r>
            <a:endParaRPr lang="tr-TR" sz="36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13</a:t>
            </a:fld>
            <a:endParaRPr lang="tr-TR"/>
          </a:p>
        </p:txBody>
      </p:sp>
      <p:sp>
        <p:nvSpPr>
          <p:cNvPr id="8" name="Rectangle 3"/>
          <p:cNvSpPr>
            <a:spLocks noChangeArrowheads="1"/>
          </p:cNvSpPr>
          <p:nvPr/>
        </p:nvSpPr>
        <p:spPr bwMode="auto">
          <a:xfrm>
            <a:off x="508775" y="1768475"/>
            <a:ext cx="7572375" cy="4646613"/>
          </a:xfrm>
          <a:prstGeom prst="rect">
            <a:avLst/>
          </a:prstGeom>
          <a:noFill/>
          <a:ln w="9525">
            <a:noFill/>
            <a:miter lim="800000"/>
            <a:headEnd/>
            <a:tailEnd/>
          </a:ln>
          <a:effectLst/>
        </p:spPr>
        <p:txBody>
          <a:bodyPr lIns="0" tIns="0" rIns="0" bIns="0"/>
          <a:lstStyle/>
          <a:p>
            <a:pPr marL="307975" indent="-307975" defTabSz="385763">
              <a:lnSpc>
                <a:spcPct val="100000"/>
              </a:lnSpc>
              <a:spcBef>
                <a:spcPct val="0"/>
              </a:spcBef>
              <a:buClr>
                <a:srgbClr val="FFE118"/>
              </a:buClr>
              <a:buSzPct val="90000"/>
              <a:buFontTx/>
              <a:buChar char="•"/>
            </a:pPr>
            <a:endParaRPr lang="en-GB" sz="1800" b="1">
              <a:solidFill>
                <a:srgbClr val="FFFFFF"/>
              </a:solidFill>
              <a:latin typeface="Arial" charset="0"/>
            </a:endParaRPr>
          </a:p>
        </p:txBody>
      </p:sp>
      <p:graphicFrame>
        <p:nvGraphicFramePr>
          <p:cNvPr id="9" name="Group 4"/>
          <p:cNvGraphicFramePr>
            <a:graphicFrameLocks noGrp="1"/>
          </p:cNvGraphicFramePr>
          <p:nvPr>
            <p:ph sz="half" idx="4294967295"/>
          </p:nvPr>
        </p:nvGraphicFramePr>
        <p:xfrm>
          <a:off x="1786712" y="1752600"/>
          <a:ext cx="6324600" cy="3987800"/>
        </p:xfrm>
        <a:graphic>
          <a:graphicData uri="http://schemas.openxmlformats.org/drawingml/2006/table">
            <a:tbl>
              <a:tblPr/>
              <a:tblGrid>
                <a:gridCol w="2106613"/>
                <a:gridCol w="2111375"/>
                <a:gridCol w="2106612"/>
              </a:tblGrid>
              <a:tr h="1320800">
                <a:tc>
                  <a:txBody>
                    <a:bodyPr/>
                    <a:lstStyle/>
                    <a:p>
                      <a:pPr marL="0" marR="0" lvl="0" indent="0" algn="ctr" defTabSz="973138"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tr-TR" sz="2000" b="1" i="0" u="none" strike="noStrike" cap="none" normalizeH="0" baseline="0" dirty="0" smtClean="0">
                          <a:ln>
                            <a:noFill/>
                          </a:ln>
                          <a:solidFill>
                            <a:schemeClr val="tx1"/>
                          </a:solidFill>
                          <a:effectLst/>
                          <a:latin typeface="Times New Roman" pitchFamily="18" charset="0"/>
                          <a:cs typeface="Times New Roman" pitchFamily="18" charset="0"/>
                        </a:rPr>
                        <a:t>Orta Risk</a:t>
                      </a:r>
                      <a:endParaRPr kumimoji="0" lang="en-IE" sz="2000" b="1" i="0" u="none" strike="noStrike" cap="none" normalizeH="0" baseline="0" dirty="0" smtClean="0">
                        <a:ln>
                          <a:noFill/>
                        </a:ln>
                        <a:solidFill>
                          <a:schemeClr val="tx1"/>
                        </a:solidFill>
                        <a:effectLst/>
                        <a:latin typeface="Times New Roman" pitchFamily="18" charset="0"/>
                        <a:cs typeface="Times New Roman" pitchFamily="18" charset="0"/>
                      </a:endParaRPr>
                    </a:p>
                  </a:txBody>
                  <a:tcPr marL="0" marR="0" marT="0" marB="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00"/>
                    </a:solidFill>
                  </a:tcPr>
                </a:tc>
                <a:tc>
                  <a:txBody>
                    <a:bodyPr/>
                    <a:lstStyle/>
                    <a:p>
                      <a:pPr marL="0" marR="0" lvl="0" indent="0" algn="ctr" defTabSz="973138" rtl="0" eaLnBrk="0" fontAlgn="base" latinLnBrk="0" hangingPunct="0">
                        <a:lnSpc>
                          <a:spcPct val="100000"/>
                        </a:lnSpc>
                        <a:spcBef>
                          <a:spcPct val="20000"/>
                        </a:spcBef>
                        <a:spcAft>
                          <a:spcPct val="0"/>
                        </a:spcAft>
                        <a:buClr>
                          <a:schemeClr val="accent2"/>
                        </a:buClr>
                        <a:buSzTx/>
                        <a:buFont typeface="Wingdings" pitchFamily="2" charset="2"/>
                        <a:buNone/>
                        <a:tabLst/>
                      </a:pPr>
                      <a:endParaRPr kumimoji="0" lang="en-IE" sz="2000" b="1" i="0" u="none" strike="noStrike" cap="none" normalizeH="0" baseline="0" dirty="0" smtClean="0">
                        <a:ln>
                          <a:noFill/>
                        </a:ln>
                        <a:solidFill>
                          <a:schemeClr val="bg2"/>
                        </a:solidFill>
                        <a:effectLst/>
                        <a:latin typeface="Times New Roman" pitchFamily="18" charset="0"/>
                        <a:cs typeface="Times New Roman" pitchFamily="18" charset="0"/>
                      </a:endParaRPr>
                    </a:p>
                    <a:p>
                      <a:pPr marL="0" marR="0" lvl="0" indent="0" algn="ctr" defTabSz="973138"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tr-TR" sz="2000" b="1" i="0" u="none" strike="noStrike" cap="none" normalizeH="0" baseline="0" dirty="0" smtClean="0">
                          <a:ln>
                            <a:noFill/>
                          </a:ln>
                          <a:solidFill>
                            <a:schemeClr val="tx1"/>
                          </a:solidFill>
                          <a:effectLst/>
                          <a:latin typeface="Times New Roman" pitchFamily="18" charset="0"/>
                          <a:cs typeface="Times New Roman" pitchFamily="18" charset="0"/>
                        </a:rPr>
                        <a:t>Yüksek Risk</a:t>
                      </a:r>
                      <a:endParaRPr kumimoji="0" lang="en-IE" sz="2000" b="1"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73138" rtl="0" eaLnBrk="0" fontAlgn="base" latinLnBrk="0" hangingPunct="0">
                        <a:lnSpc>
                          <a:spcPct val="100000"/>
                        </a:lnSpc>
                        <a:spcBef>
                          <a:spcPct val="20000"/>
                        </a:spcBef>
                        <a:spcAft>
                          <a:spcPct val="0"/>
                        </a:spcAft>
                        <a:buClr>
                          <a:schemeClr val="accent2"/>
                        </a:buClr>
                        <a:buSzTx/>
                        <a:buFont typeface="Wingdings" pitchFamily="2" charset="2"/>
                        <a:buNone/>
                        <a:tabLst/>
                      </a:pPr>
                      <a:endParaRPr kumimoji="0" lang="en-IE" sz="2000" b="1" i="0" u="none" strike="noStrike" cap="none" normalizeH="0" baseline="0" dirty="0" smtClean="0">
                        <a:ln>
                          <a:noFill/>
                        </a:ln>
                        <a:solidFill>
                          <a:schemeClr val="bg2"/>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9933"/>
                    </a:solidFill>
                  </a:tcPr>
                </a:tc>
                <a:tc>
                  <a:txBody>
                    <a:bodyPr/>
                    <a:lstStyle/>
                    <a:p>
                      <a:pPr marL="0" marR="0" lvl="0" indent="0" algn="ctr" defTabSz="973138"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tr-TR" sz="2000" b="1" i="0" u="none" strike="noStrike" cap="none" normalizeH="0" baseline="0" dirty="0" smtClean="0">
                          <a:ln>
                            <a:noFill/>
                          </a:ln>
                          <a:solidFill>
                            <a:schemeClr val="bg2"/>
                          </a:solidFill>
                          <a:effectLst/>
                          <a:latin typeface="Times New Roman" pitchFamily="18" charset="0"/>
                          <a:cs typeface="Times New Roman" pitchFamily="18" charset="0"/>
                        </a:rPr>
                        <a:t>Çok</a:t>
                      </a:r>
                    </a:p>
                    <a:p>
                      <a:pPr marL="0" marR="0" lvl="0" indent="0" algn="ctr" defTabSz="973138"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tr-TR" sz="2000" b="1" i="0" u="none" strike="noStrike" cap="none" normalizeH="0" baseline="0" dirty="0" smtClean="0">
                          <a:ln>
                            <a:noFill/>
                          </a:ln>
                          <a:solidFill>
                            <a:schemeClr val="bg2"/>
                          </a:solidFill>
                          <a:effectLst/>
                          <a:latin typeface="Times New Roman" pitchFamily="18" charset="0"/>
                          <a:cs typeface="Times New Roman" pitchFamily="18" charset="0"/>
                        </a:rPr>
                        <a:t>Yüksek Risk</a:t>
                      </a:r>
                      <a:endParaRPr kumimoji="0" lang="en-IE" sz="2000" b="1" i="0" u="none" strike="noStrike" cap="none" normalizeH="0" baseline="0" dirty="0" smtClean="0">
                        <a:ln>
                          <a:noFill/>
                        </a:ln>
                        <a:solidFill>
                          <a:schemeClr val="bg2"/>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r>
              <a:tr h="1346200">
                <a:tc>
                  <a:txBody>
                    <a:bodyPr/>
                    <a:lstStyle/>
                    <a:p>
                      <a:pPr marL="0" marR="0" lvl="0" indent="0" algn="ctr" defTabSz="973138"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tr-TR" sz="2000" b="1" i="0" u="none" strike="noStrike" cap="none" normalizeH="0" baseline="0" dirty="0" smtClean="0">
                          <a:ln>
                            <a:noFill/>
                          </a:ln>
                          <a:solidFill>
                            <a:schemeClr val="tx1"/>
                          </a:solidFill>
                          <a:effectLst/>
                          <a:latin typeface="Times New Roman" pitchFamily="18" charset="0"/>
                          <a:cs typeface="Times New Roman" pitchFamily="18" charset="0"/>
                        </a:rPr>
                        <a:t>Düşük Risk</a:t>
                      </a:r>
                      <a:endParaRPr kumimoji="0" lang="en-IE" sz="2000" b="1" i="0" u="none" strike="noStrike" cap="none" normalizeH="0" baseline="0" dirty="0" smtClean="0">
                        <a:ln>
                          <a:noFill/>
                        </a:ln>
                        <a:solidFill>
                          <a:schemeClr val="tx1"/>
                        </a:solidFill>
                        <a:effectLst/>
                        <a:latin typeface="Times New Roman" pitchFamily="18" charset="0"/>
                        <a:cs typeface="Times New Roman" pitchFamily="18" charset="0"/>
                      </a:endParaRPr>
                    </a:p>
                  </a:txBody>
                  <a:tcPr marL="0" marR="0" marT="0" marB="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BF9B9"/>
                    </a:solidFill>
                  </a:tcPr>
                </a:tc>
                <a:tc>
                  <a:txBody>
                    <a:bodyPr/>
                    <a:lstStyle/>
                    <a:p>
                      <a:pPr marL="0" marR="0" lvl="0" indent="0" algn="ctr" defTabSz="973138"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tr-TR" sz="2000" b="1" i="0" u="none" strike="noStrike" cap="none" normalizeH="0" baseline="0" dirty="0" smtClean="0">
                          <a:ln>
                            <a:noFill/>
                          </a:ln>
                          <a:solidFill>
                            <a:schemeClr val="tx1"/>
                          </a:solidFill>
                          <a:effectLst/>
                          <a:latin typeface="Times New Roman" pitchFamily="18" charset="0"/>
                          <a:cs typeface="Times New Roman" pitchFamily="18" charset="0"/>
                        </a:rPr>
                        <a:t>Orta Risk</a:t>
                      </a:r>
                      <a:endParaRPr kumimoji="0" lang="en-IE" sz="2000" b="1" i="0" u="none" strike="noStrike" cap="none" normalizeH="0" baseline="0" dirty="0" smtClean="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00"/>
                    </a:solidFill>
                  </a:tcPr>
                </a:tc>
                <a:tc>
                  <a:txBody>
                    <a:bodyPr/>
                    <a:lstStyle/>
                    <a:p>
                      <a:pPr marL="0" marR="0" lvl="0" indent="0" algn="ctr" defTabSz="973138"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tr-TR" sz="2000" b="1" i="0" u="none" strike="noStrike" cap="none" normalizeH="0" baseline="0" dirty="0" smtClean="0">
                          <a:ln>
                            <a:noFill/>
                          </a:ln>
                          <a:solidFill>
                            <a:schemeClr val="tx1"/>
                          </a:solidFill>
                          <a:effectLst/>
                          <a:latin typeface="Times New Roman" pitchFamily="18" charset="0"/>
                          <a:cs typeface="Times New Roman" pitchFamily="18" charset="0"/>
                        </a:rPr>
                        <a:t>Yüksek Risk</a:t>
                      </a:r>
                      <a:endParaRPr kumimoji="0" lang="en-IE" sz="2000" b="1" i="0" u="none" strike="noStrike" cap="none" normalizeH="0" baseline="0" dirty="0" smtClean="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9933"/>
                    </a:solidFill>
                  </a:tcPr>
                </a:tc>
              </a:tr>
              <a:tr h="1320800">
                <a:tc>
                  <a:txBody>
                    <a:bodyPr/>
                    <a:lstStyle/>
                    <a:p>
                      <a:pPr marL="0" marR="0" lvl="0" indent="0" algn="ctr" defTabSz="973138"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tr-TR" sz="2000" b="1" i="0" u="none" strike="noStrike" cap="none" normalizeH="0" baseline="0" dirty="0" smtClean="0">
                          <a:ln>
                            <a:noFill/>
                          </a:ln>
                          <a:solidFill>
                            <a:srgbClr val="FF0066"/>
                          </a:solidFill>
                          <a:effectLst/>
                          <a:latin typeface="Times New Roman" pitchFamily="18" charset="0"/>
                          <a:cs typeface="Times New Roman" pitchFamily="18" charset="0"/>
                        </a:rPr>
                        <a:t>Çok </a:t>
                      </a:r>
                      <a:endParaRPr kumimoji="0" lang="en-IE" sz="2000" b="1" i="0" u="none" strike="noStrike" cap="none" normalizeH="0" baseline="0" dirty="0" smtClean="0">
                        <a:ln>
                          <a:noFill/>
                        </a:ln>
                        <a:solidFill>
                          <a:srgbClr val="FF0066"/>
                        </a:solidFill>
                        <a:effectLst/>
                        <a:latin typeface="Times New Roman" pitchFamily="18" charset="0"/>
                        <a:cs typeface="Times New Roman" pitchFamily="18" charset="0"/>
                      </a:endParaRPr>
                    </a:p>
                    <a:p>
                      <a:pPr marL="0" marR="0" lvl="0" indent="0" algn="ctr" defTabSz="973138"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tr-TR" sz="2000" b="1" i="0" u="none" strike="noStrike" cap="none" normalizeH="0" baseline="0" dirty="0" smtClean="0">
                          <a:ln>
                            <a:noFill/>
                          </a:ln>
                          <a:solidFill>
                            <a:srgbClr val="FF0066"/>
                          </a:solidFill>
                          <a:effectLst/>
                          <a:latin typeface="Times New Roman" pitchFamily="18" charset="0"/>
                          <a:cs typeface="Times New Roman" pitchFamily="18" charset="0"/>
                        </a:rPr>
                        <a:t>Düşük Risk</a:t>
                      </a:r>
                      <a:endParaRPr kumimoji="0" lang="en-IE" sz="2000" b="1" i="0" u="none" strike="noStrike" cap="none" normalizeH="0" baseline="0" dirty="0" smtClean="0">
                        <a:ln>
                          <a:noFill/>
                        </a:ln>
                        <a:solidFill>
                          <a:srgbClr val="FF0066"/>
                        </a:solidFill>
                        <a:effectLst/>
                        <a:latin typeface="Times New Roman" pitchFamily="18" charset="0"/>
                        <a:cs typeface="Times New Roman" pitchFamily="18" charset="0"/>
                      </a:endParaRPr>
                    </a:p>
                  </a:txBody>
                  <a:tcPr marL="0" marR="0" marT="0" marB="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00FF00"/>
                    </a:solidFill>
                  </a:tcPr>
                </a:tc>
                <a:tc>
                  <a:txBody>
                    <a:bodyPr/>
                    <a:lstStyle/>
                    <a:p>
                      <a:pPr marL="0" marR="0" lvl="0" indent="0" algn="ctr" defTabSz="973138"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tr-TR" sz="2000" b="1" i="0" u="none" strike="noStrike" cap="none" normalizeH="0" baseline="0" dirty="0" smtClean="0">
                          <a:ln>
                            <a:noFill/>
                          </a:ln>
                          <a:solidFill>
                            <a:schemeClr val="tx1"/>
                          </a:solidFill>
                          <a:effectLst/>
                          <a:latin typeface="Times New Roman" pitchFamily="18" charset="0"/>
                          <a:cs typeface="Times New Roman" pitchFamily="18" charset="0"/>
                        </a:rPr>
                        <a:t>Düşük Risk</a:t>
                      </a:r>
                      <a:endParaRPr kumimoji="0" lang="en-IE" sz="2000" b="1" i="0" u="none" strike="noStrike" cap="none" normalizeH="0" baseline="0" dirty="0" smtClean="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6BF9B9"/>
                    </a:solidFill>
                  </a:tcPr>
                </a:tc>
                <a:tc>
                  <a:txBody>
                    <a:bodyPr/>
                    <a:lstStyle/>
                    <a:p>
                      <a:pPr marL="0" marR="0" lvl="0" indent="0" algn="ctr" defTabSz="973138"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tr-TR" sz="2000" b="1" i="0" u="none" strike="noStrike" cap="none" normalizeH="0" baseline="0" dirty="0" smtClean="0">
                          <a:ln>
                            <a:noFill/>
                          </a:ln>
                          <a:solidFill>
                            <a:schemeClr val="tx1"/>
                          </a:solidFill>
                          <a:effectLst/>
                          <a:latin typeface="Times New Roman" pitchFamily="18" charset="0"/>
                          <a:cs typeface="Times New Roman" pitchFamily="18" charset="0"/>
                        </a:rPr>
                        <a:t>Orta Risk</a:t>
                      </a:r>
                      <a:endParaRPr kumimoji="0" lang="en-IE" sz="2000" b="1" i="0" u="none" strike="noStrike" cap="none" normalizeH="0" baseline="0" dirty="0" smtClean="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CC00"/>
                    </a:solidFill>
                  </a:tcPr>
                </a:tc>
              </a:tr>
            </a:tbl>
          </a:graphicData>
        </a:graphic>
      </p:graphicFrame>
      <p:sp>
        <p:nvSpPr>
          <p:cNvPr id="10" name="AutoShape 22"/>
          <p:cNvSpPr>
            <a:spLocks noChangeArrowheads="1"/>
          </p:cNvSpPr>
          <p:nvPr/>
        </p:nvSpPr>
        <p:spPr bwMode="auto">
          <a:xfrm>
            <a:off x="1481250" y="3042688"/>
            <a:ext cx="198438" cy="1335088"/>
          </a:xfrm>
          <a:prstGeom prst="upArrow">
            <a:avLst>
              <a:gd name="adj1" fmla="val 50000"/>
              <a:gd name="adj2" fmla="val 168200"/>
            </a:avLst>
          </a:prstGeom>
          <a:solidFill>
            <a:schemeClr val="tx1"/>
          </a:solidFill>
          <a:ln w="9525" algn="ctr">
            <a:solidFill>
              <a:schemeClr val="tx1"/>
            </a:solidFill>
            <a:miter lim="800000"/>
            <a:headEnd type="none" w="sm" len="sm"/>
            <a:tailEnd type="none" w="sm" len="sm"/>
          </a:ln>
          <a:effectLst/>
        </p:spPr>
        <p:txBody>
          <a:bodyPr wrap="none" lIns="0" tIns="0" rIns="0" bIns="0" anchor="ctr"/>
          <a:lstStyle/>
          <a:p>
            <a:pPr algn="ctr" defTabSz="820738" eaLnBrk="0" hangingPunct="0">
              <a:lnSpc>
                <a:spcPct val="100000"/>
              </a:lnSpc>
              <a:spcBef>
                <a:spcPct val="0"/>
              </a:spcBef>
              <a:buClrTx/>
              <a:buFontTx/>
              <a:buNone/>
            </a:pPr>
            <a:endParaRPr lang="en-GB" sz="1600">
              <a:solidFill>
                <a:schemeClr val="tx1"/>
              </a:solidFill>
              <a:latin typeface="Garamond" pitchFamily="18" charset="0"/>
            </a:endParaRPr>
          </a:p>
        </p:txBody>
      </p:sp>
      <p:sp>
        <p:nvSpPr>
          <p:cNvPr id="11" name="Text Box 23"/>
          <p:cNvSpPr txBox="1">
            <a:spLocks noChangeArrowheads="1"/>
          </p:cNvSpPr>
          <p:nvPr/>
        </p:nvSpPr>
        <p:spPr bwMode="auto">
          <a:xfrm>
            <a:off x="666781" y="1556792"/>
            <a:ext cx="851195" cy="307777"/>
          </a:xfrm>
          <a:prstGeom prst="rect">
            <a:avLst/>
          </a:prstGeom>
          <a:noFill/>
          <a:ln w="9525" algn="ctr">
            <a:noFill/>
            <a:miter lim="800000"/>
            <a:headEnd type="none" w="sm" len="sm"/>
            <a:tailEnd type="none" w="sm" len="sm"/>
          </a:ln>
          <a:effectLst/>
        </p:spPr>
        <p:txBody>
          <a:bodyPr wrap="none" lIns="0" tIns="0" rIns="0" bIns="0">
            <a:spAutoFit/>
          </a:bodyPr>
          <a:lstStyle/>
          <a:p>
            <a:pPr defTabSz="820738" eaLnBrk="0" hangingPunct="0">
              <a:lnSpc>
                <a:spcPct val="100000"/>
              </a:lnSpc>
              <a:spcBef>
                <a:spcPct val="0"/>
              </a:spcBef>
              <a:buClrTx/>
              <a:buFontTx/>
              <a:buNone/>
            </a:pPr>
            <a:r>
              <a:rPr lang="tr-TR" sz="2000" b="1" dirty="0">
                <a:solidFill>
                  <a:schemeClr val="tx1"/>
                </a:solidFill>
                <a:latin typeface="Times New Roman" pitchFamily="18" charset="0"/>
                <a:cs typeface="Times New Roman" pitchFamily="18" charset="0"/>
              </a:rPr>
              <a:t>Olasılık</a:t>
            </a:r>
            <a:endParaRPr lang="en-IE" sz="2000" b="1" dirty="0">
              <a:solidFill>
                <a:schemeClr val="tx1"/>
              </a:solidFill>
              <a:latin typeface="Times New Roman" pitchFamily="18" charset="0"/>
              <a:cs typeface="Times New Roman" pitchFamily="18" charset="0"/>
            </a:endParaRPr>
          </a:p>
        </p:txBody>
      </p:sp>
      <p:sp>
        <p:nvSpPr>
          <p:cNvPr id="12" name="Text Box 24"/>
          <p:cNvSpPr txBox="1">
            <a:spLocks noChangeArrowheads="1"/>
          </p:cNvSpPr>
          <p:nvPr/>
        </p:nvSpPr>
        <p:spPr bwMode="auto">
          <a:xfrm>
            <a:off x="6680800" y="6021288"/>
            <a:ext cx="852488" cy="276999"/>
          </a:xfrm>
          <a:prstGeom prst="rect">
            <a:avLst/>
          </a:prstGeom>
          <a:noFill/>
          <a:ln w="9525" algn="ctr">
            <a:noFill/>
            <a:miter lim="800000"/>
            <a:headEnd type="none" w="sm" len="sm"/>
            <a:tailEnd type="none" w="sm" len="sm"/>
          </a:ln>
          <a:effectLst/>
        </p:spPr>
        <p:txBody>
          <a:bodyPr lIns="0" tIns="0" rIns="0" bIns="0">
            <a:spAutoFit/>
          </a:bodyPr>
          <a:lstStyle/>
          <a:p>
            <a:pPr defTabSz="820738" eaLnBrk="0" hangingPunct="0">
              <a:spcBef>
                <a:spcPct val="0"/>
              </a:spcBef>
            </a:pPr>
            <a:r>
              <a:rPr lang="tr-TR" b="1" dirty="0">
                <a:solidFill>
                  <a:srgbClr val="FF0000"/>
                </a:solidFill>
                <a:latin typeface="Times New Roman" pitchFamily="18" charset="0"/>
                <a:cs typeface="Times New Roman" pitchFamily="18" charset="0"/>
              </a:rPr>
              <a:t>Yüksek </a:t>
            </a:r>
            <a:endParaRPr lang="en-IE" b="1" dirty="0">
              <a:solidFill>
                <a:srgbClr val="FF0000"/>
              </a:solidFill>
              <a:latin typeface="Times New Roman" pitchFamily="18" charset="0"/>
              <a:cs typeface="Times New Roman" pitchFamily="18" charset="0"/>
            </a:endParaRPr>
          </a:p>
        </p:txBody>
      </p:sp>
      <p:sp>
        <p:nvSpPr>
          <p:cNvPr id="13" name="Text Box 25"/>
          <p:cNvSpPr txBox="1">
            <a:spLocks noChangeArrowheads="1"/>
          </p:cNvSpPr>
          <p:nvPr/>
        </p:nvSpPr>
        <p:spPr bwMode="auto">
          <a:xfrm>
            <a:off x="707560" y="3617728"/>
            <a:ext cx="474489" cy="276999"/>
          </a:xfrm>
          <a:prstGeom prst="rect">
            <a:avLst/>
          </a:prstGeom>
          <a:noFill/>
          <a:ln w="9525" algn="ctr">
            <a:noFill/>
            <a:miter lim="800000"/>
            <a:headEnd type="none" w="sm" len="sm"/>
            <a:tailEnd type="none" w="sm" len="sm"/>
          </a:ln>
          <a:effectLst/>
        </p:spPr>
        <p:txBody>
          <a:bodyPr wrap="none" lIns="0" tIns="0" rIns="0" bIns="0">
            <a:spAutoFit/>
          </a:bodyPr>
          <a:lstStyle/>
          <a:p>
            <a:pPr defTabSz="820738" eaLnBrk="0" hangingPunct="0">
              <a:spcBef>
                <a:spcPct val="0"/>
              </a:spcBef>
            </a:pPr>
            <a:r>
              <a:rPr lang="tr-TR" b="1" dirty="0">
                <a:solidFill>
                  <a:srgbClr val="0000FF"/>
                </a:solidFill>
                <a:latin typeface="Times New Roman" pitchFamily="18" charset="0"/>
                <a:cs typeface="Times New Roman" pitchFamily="18" charset="0"/>
              </a:rPr>
              <a:t>Orta</a:t>
            </a:r>
            <a:endParaRPr lang="en-IE" b="1" dirty="0">
              <a:solidFill>
                <a:srgbClr val="0000FF"/>
              </a:solidFill>
              <a:latin typeface="Times New Roman" pitchFamily="18" charset="0"/>
              <a:cs typeface="Times New Roman" pitchFamily="18" charset="0"/>
            </a:endParaRPr>
          </a:p>
        </p:txBody>
      </p:sp>
      <p:sp>
        <p:nvSpPr>
          <p:cNvPr id="14" name="Text Box 26"/>
          <p:cNvSpPr txBox="1">
            <a:spLocks noChangeArrowheads="1"/>
          </p:cNvSpPr>
          <p:nvPr/>
        </p:nvSpPr>
        <p:spPr bwMode="auto">
          <a:xfrm>
            <a:off x="716468" y="4956148"/>
            <a:ext cx="641201" cy="276999"/>
          </a:xfrm>
          <a:prstGeom prst="rect">
            <a:avLst/>
          </a:prstGeom>
          <a:noFill/>
          <a:ln w="9525" algn="ctr">
            <a:noFill/>
            <a:miter lim="800000"/>
            <a:headEnd type="none" w="sm" len="sm"/>
            <a:tailEnd type="none" w="sm" len="sm"/>
          </a:ln>
          <a:effectLst/>
        </p:spPr>
        <p:txBody>
          <a:bodyPr wrap="none" lIns="0" tIns="0" rIns="0" bIns="0">
            <a:spAutoFit/>
          </a:bodyPr>
          <a:lstStyle/>
          <a:p>
            <a:pPr defTabSz="820738" eaLnBrk="0" hangingPunct="0">
              <a:lnSpc>
                <a:spcPct val="100000"/>
              </a:lnSpc>
              <a:spcBef>
                <a:spcPct val="0"/>
              </a:spcBef>
              <a:buClrTx/>
              <a:buFontTx/>
              <a:buNone/>
            </a:pPr>
            <a:r>
              <a:rPr lang="tr-TR" b="1" dirty="0">
                <a:solidFill>
                  <a:schemeClr val="tx1"/>
                </a:solidFill>
                <a:latin typeface="Times New Roman" pitchFamily="18" charset="0"/>
                <a:cs typeface="Times New Roman" pitchFamily="18" charset="0"/>
              </a:rPr>
              <a:t>Düşük</a:t>
            </a:r>
            <a:endParaRPr lang="en-IE" b="1" dirty="0">
              <a:solidFill>
                <a:schemeClr val="tx1"/>
              </a:solidFill>
              <a:latin typeface="Times New Roman" pitchFamily="18" charset="0"/>
              <a:cs typeface="Times New Roman" pitchFamily="18" charset="0"/>
            </a:endParaRPr>
          </a:p>
        </p:txBody>
      </p:sp>
      <p:sp>
        <p:nvSpPr>
          <p:cNvPr id="15" name="Text Box 27"/>
          <p:cNvSpPr txBox="1">
            <a:spLocks noChangeArrowheads="1"/>
          </p:cNvSpPr>
          <p:nvPr/>
        </p:nvSpPr>
        <p:spPr bwMode="auto">
          <a:xfrm>
            <a:off x="7840624" y="5758334"/>
            <a:ext cx="469680" cy="307777"/>
          </a:xfrm>
          <a:prstGeom prst="rect">
            <a:avLst/>
          </a:prstGeom>
          <a:noFill/>
          <a:ln w="9525" algn="ctr">
            <a:noFill/>
            <a:miter lim="800000"/>
            <a:headEnd type="none" w="sm" len="sm"/>
            <a:tailEnd type="none" w="sm" len="sm"/>
          </a:ln>
          <a:effectLst/>
        </p:spPr>
        <p:txBody>
          <a:bodyPr wrap="none" lIns="0" tIns="0" rIns="0" bIns="0">
            <a:spAutoFit/>
          </a:bodyPr>
          <a:lstStyle/>
          <a:p>
            <a:pPr defTabSz="820738" eaLnBrk="0" hangingPunct="0">
              <a:lnSpc>
                <a:spcPct val="100000"/>
              </a:lnSpc>
              <a:spcBef>
                <a:spcPct val="0"/>
              </a:spcBef>
              <a:buClrTx/>
              <a:buFontTx/>
              <a:buNone/>
            </a:pPr>
            <a:r>
              <a:rPr lang="tr-TR" sz="2000" b="1" dirty="0">
                <a:solidFill>
                  <a:schemeClr val="tx1"/>
                </a:solidFill>
                <a:latin typeface="Times New Roman" pitchFamily="18" charset="0"/>
                <a:cs typeface="Times New Roman" pitchFamily="18" charset="0"/>
              </a:rPr>
              <a:t>Etki</a:t>
            </a:r>
            <a:endParaRPr lang="en-IE" sz="2000" b="1" dirty="0">
              <a:solidFill>
                <a:schemeClr val="tx1"/>
              </a:solidFill>
              <a:latin typeface="Times New Roman" pitchFamily="18" charset="0"/>
              <a:cs typeface="Times New Roman" pitchFamily="18" charset="0"/>
            </a:endParaRPr>
          </a:p>
        </p:txBody>
      </p:sp>
      <p:sp>
        <p:nvSpPr>
          <p:cNvPr id="16" name="AutoShape 28"/>
          <p:cNvSpPr>
            <a:spLocks noChangeArrowheads="1"/>
          </p:cNvSpPr>
          <p:nvPr/>
        </p:nvSpPr>
        <p:spPr bwMode="auto">
          <a:xfrm>
            <a:off x="4241593" y="5825200"/>
            <a:ext cx="1374775" cy="190500"/>
          </a:xfrm>
          <a:prstGeom prst="rightArrow">
            <a:avLst>
              <a:gd name="adj1" fmla="val 50000"/>
              <a:gd name="adj2" fmla="val 180417"/>
            </a:avLst>
          </a:prstGeom>
          <a:solidFill>
            <a:schemeClr val="tx1"/>
          </a:solidFill>
          <a:ln w="9525" algn="ctr">
            <a:solidFill>
              <a:schemeClr val="tx1"/>
            </a:solidFill>
            <a:miter lim="800000"/>
            <a:headEnd type="none" w="sm" len="sm"/>
            <a:tailEnd type="none" w="sm" len="sm"/>
          </a:ln>
          <a:effectLst/>
        </p:spPr>
        <p:txBody>
          <a:bodyPr wrap="none" lIns="0" tIns="0" rIns="0" bIns="0" anchor="ctr"/>
          <a:lstStyle/>
          <a:p>
            <a:endParaRPr lang="tr-TR"/>
          </a:p>
        </p:txBody>
      </p:sp>
      <p:sp>
        <p:nvSpPr>
          <p:cNvPr id="17" name="Text Box 29"/>
          <p:cNvSpPr txBox="1">
            <a:spLocks noChangeArrowheads="1"/>
          </p:cNvSpPr>
          <p:nvPr/>
        </p:nvSpPr>
        <p:spPr bwMode="auto">
          <a:xfrm>
            <a:off x="707560" y="2284408"/>
            <a:ext cx="1281112" cy="276999"/>
          </a:xfrm>
          <a:prstGeom prst="rect">
            <a:avLst/>
          </a:prstGeom>
          <a:noFill/>
          <a:ln w="9525" algn="ctr">
            <a:noFill/>
            <a:miter lim="800000"/>
            <a:headEnd type="none" w="sm" len="sm"/>
            <a:tailEnd type="none" w="sm" len="sm"/>
          </a:ln>
          <a:effectLst/>
        </p:spPr>
        <p:txBody>
          <a:bodyPr lIns="0" tIns="0" rIns="0" bIns="0">
            <a:spAutoFit/>
          </a:bodyPr>
          <a:lstStyle/>
          <a:p>
            <a:pPr defTabSz="820738" eaLnBrk="0" hangingPunct="0">
              <a:lnSpc>
                <a:spcPct val="100000"/>
              </a:lnSpc>
              <a:spcBef>
                <a:spcPct val="0"/>
              </a:spcBef>
              <a:buClrTx/>
              <a:buFontTx/>
              <a:buNone/>
            </a:pPr>
            <a:r>
              <a:rPr lang="tr-TR" b="1" dirty="0">
                <a:solidFill>
                  <a:srgbClr val="FF0000"/>
                </a:solidFill>
                <a:latin typeface="Times New Roman" pitchFamily="18" charset="0"/>
                <a:cs typeface="Times New Roman" pitchFamily="18" charset="0"/>
              </a:rPr>
              <a:t>Yüksek </a:t>
            </a:r>
            <a:endParaRPr lang="en-IE" b="1" dirty="0">
              <a:solidFill>
                <a:srgbClr val="FF0000"/>
              </a:solidFill>
              <a:latin typeface="Times New Roman" pitchFamily="18" charset="0"/>
              <a:cs typeface="Times New Roman" pitchFamily="18" charset="0"/>
            </a:endParaRPr>
          </a:p>
        </p:txBody>
      </p:sp>
      <p:sp>
        <p:nvSpPr>
          <p:cNvPr id="18" name="Text Box 30"/>
          <p:cNvSpPr txBox="1">
            <a:spLocks noChangeArrowheads="1"/>
          </p:cNvSpPr>
          <p:nvPr/>
        </p:nvSpPr>
        <p:spPr bwMode="auto">
          <a:xfrm>
            <a:off x="4652968" y="6036089"/>
            <a:ext cx="567680" cy="276999"/>
          </a:xfrm>
          <a:prstGeom prst="rect">
            <a:avLst/>
          </a:prstGeom>
          <a:noFill/>
          <a:ln w="9525" algn="ctr">
            <a:noFill/>
            <a:miter lim="800000"/>
            <a:headEnd type="none" w="sm" len="sm"/>
            <a:tailEnd type="none" w="sm" len="sm"/>
          </a:ln>
          <a:effectLst/>
        </p:spPr>
        <p:txBody>
          <a:bodyPr wrap="square" lIns="0" tIns="0" rIns="0" bIns="0">
            <a:spAutoFit/>
          </a:bodyPr>
          <a:lstStyle/>
          <a:p>
            <a:pPr defTabSz="820738" eaLnBrk="0" hangingPunct="0">
              <a:lnSpc>
                <a:spcPct val="100000"/>
              </a:lnSpc>
              <a:spcBef>
                <a:spcPct val="0"/>
              </a:spcBef>
              <a:buClrTx/>
              <a:buFontTx/>
              <a:buNone/>
            </a:pPr>
            <a:r>
              <a:rPr lang="tr-TR" b="1" dirty="0">
                <a:solidFill>
                  <a:srgbClr val="0000FF"/>
                </a:solidFill>
                <a:latin typeface="Times New Roman" pitchFamily="18" charset="0"/>
                <a:cs typeface="Times New Roman" pitchFamily="18" charset="0"/>
              </a:rPr>
              <a:t>Orta</a:t>
            </a:r>
            <a:endParaRPr lang="en-IE" b="1" dirty="0">
              <a:solidFill>
                <a:srgbClr val="0000FF"/>
              </a:solidFill>
              <a:latin typeface="Times New Roman" pitchFamily="18" charset="0"/>
              <a:cs typeface="Times New Roman" pitchFamily="18" charset="0"/>
            </a:endParaRPr>
          </a:p>
        </p:txBody>
      </p:sp>
      <p:sp>
        <p:nvSpPr>
          <p:cNvPr id="19" name="Text Box 31"/>
          <p:cNvSpPr txBox="1">
            <a:spLocks noChangeArrowheads="1"/>
          </p:cNvSpPr>
          <p:nvPr/>
        </p:nvSpPr>
        <p:spPr bwMode="auto">
          <a:xfrm>
            <a:off x="2564736" y="6032321"/>
            <a:ext cx="792088" cy="276999"/>
          </a:xfrm>
          <a:prstGeom prst="rect">
            <a:avLst/>
          </a:prstGeom>
          <a:noFill/>
          <a:ln w="9525" algn="ctr">
            <a:noFill/>
            <a:miter lim="800000"/>
            <a:headEnd type="none" w="sm" len="sm"/>
            <a:tailEnd type="none" w="sm" len="sm"/>
          </a:ln>
          <a:effectLst/>
        </p:spPr>
        <p:txBody>
          <a:bodyPr wrap="square" lIns="0" tIns="0" rIns="0" bIns="0">
            <a:spAutoFit/>
          </a:bodyPr>
          <a:lstStyle/>
          <a:p>
            <a:pPr defTabSz="820738" eaLnBrk="0" hangingPunct="0">
              <a:spcBef>
                <a:spcPct val="0"/>
              </a:spcBef>
            </a:pPr>
            <a:r>
              <a:rPr lang="tr-TR" b="1" dirty="0">
                <a:latin typeface="Times New Roman" pitchFamily="18" charset="0"/>
                <a:cs typeface="Times New Roman" pitchFamily="18" charset="0"/>
              </a:rPr>
              <a:t>Düşük</a:t>
            </a:r>
            <a:endParaRPr lang="en-IE"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2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Risk Yönetimi Önlem Modeli</a:t>
            </a:r>
            <a:endParaRPr lang="tr-TR" sz="32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14</a:t>
            </a:fld>
            <a:endParaRPr lang="tr-TR"/>
          </a:p>
        </p:txBody>
      </p:sp>
      <p:sp>
        <p:nvSpPr>
          <p:cNvPr id="8" name="Rectangle 3"/>
          <p:cNvSpPr>
            <a:spLocks noChangeArrowheads="1"/>
          </p:cNvSpPr>
          <p:nvPr/>
        </p:nvSpPr>
        <p:spPr bwMode="auto">
          <a:xfrm>
            <a:off x="931863" y="1768475"/>
            <a:ext cx="7572375" cy="4646613"/>
          </a:xfrm>
          <a:prstGeom prst="rect">
            <a:avLst/>
          </a:prstGeom>
          <a:noFill/>
          <a:ln w="9525">
            <a:noFill/>
            <a:miter lim="800000"/>
            <a:headEnd/>
            <a:tailEnd/>
          </a:ln>
          <a:effectLst/>
        </p:spPr>
        <p:txBody>
          <a:bodyPr lIns="0" tIns="0" rIns="0" bIns="0"/>
          <a:lstStyle/>
          <a:p>
            <a:pPr marL="307975" indent="-307975" defTabSz="385763">
              <a:lnSpc>
                <a:spcPct val="100000"/>
              </a:lnSpc>
              <a:spcBef>
                <a:spcPct val="0"/>
              </a:spcBef>
              <a:buClr>
                <a:srgbClr val="FFE118"/>
              </a:buClr>
              <a:buSzPct val="90000"/>
              <a:buFontTx/>
              <a:buChar char="•"/>
            </a:pPr>
            <a:endParaRPr lang="en-GB" sz="1800" b="1">
              <a:solidFill>
                <a:srgbClr val="FFFFFF"/>
              </a:solidFill>
              <a:latin typeface="Arial" charset="0"/>
            </a:endParaRPr>
          </a:p>
        </p:txBody>
      </p:sp>
      <p:graphicFrame>
        <p:nvGraphicFramePr>
          <p:cNvPr id="20" name="Group 3"/>
          <p:cNvGraphicFramePr>
            <a:graphicFrameLocks noGrp="1"/>
          </p:cNvGraphicFramePr>
          <p:nvPr/>
        </p:nvGraphicFramePr>
        <p:xfrm>
          <a:off x="1043607" y="1700807"/>
          <a:ext cx="7272810" cy="4464497"/>
        </p:xfrm>
        <a:graphic>
          <a:graphicData uri="http://schemas.openxmlformats.org/drawingml/2006/table">
            <a:tbl>
              <a:tblPr/>
              <a:tblGrid>
                <a:gridCol w="1280057"/>
                <a:gridCol w="1997584"/>
                <a:gridCol w="1997585"/>
                <a:gridCol w="1997584"/>
              </a:tblGrid>
              <a:tr h="494545">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tr-TR" sz="1800" b="1" i="0" u="none" strike="noStrike" cap="none" normalizeH="0" baseline="0" dirty="0" smtClean="0">
                          <a:ln>
                            <a:noFill/>
                          </a:ln>
                          <a:solidFill>
                            <a:schemeClr val="tx1"/>
                          </a:solidFill>
                          <a:effectLst/>
                          <a:latin typeface="Times New Roman" pitchFamily="18" charset="0"/>
                          <a:cs typeface="Times New Roman" pitchFamily="18" charset="0"/>
                        </a:rPr>
                        <a:t>Olasılık</a:t>
                      </a:r>
                      <a:endParaRPr kumimoji="0" lang="en-US" sz="1800" b="1"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anchorCtr="1" horzOverflow="overflow">
                    <a:lnL w="381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3">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tr-TR" sz="1800" b="1" i="0" u="none" strike="noStrike" cap="none" normalizeH="0" baseline="0" dirty="0" smtClean="0">
                          <a:ln>
                            <a:noFill/>
                          </a:ln>
                          <a:solidFill>
                            <a:schemeClr val="tx1"/>
                          </a:solidFill>
                          <a:effectLst/>
                          <a:latin typeface="Times New Roman" pitchFamily="18" charset="0"/>
                          <a:cs typeface="Times New Roman" pitchFamily="18" charset="0"/>
                        </a:rPr>
                        <a:t>Risk Yönetimi Önlemleri</a:t>
                      </a:r>
                      <a:endParaRPr kumimoji="0" lang="en-US" sz="1800" b="1"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anchorCtr="1" horzOverflow="overflow">
                    <a:lnL w="12700" cap="flat" cmpd="sng" algn="ctr">
                      <a:solidFill>
                        <a:schemeClr val="tx1"/>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tr-TR"/>
                    </a:p>
                  </a:txBody>
                  <a:tcPr/>
                </a:tc>
                <a:tc hMerge="1">
                  <a:txBody>
                    <a:bodyPr/>
                    <a:lstStyle/>
                    <a:p>
                      <a:endParaRPr lang="tr-TR"/>
                    </a:p>
                  </a:txBody>
                  <a:tcPr/>
                </a:tc>
              </a:tr>
              <a:tr h="1220216">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tr-TR" sz="1800" b="0" i="0" u="none" strike="noStrike" cap="none" normalizeH="0" baseline="0" dirty="0" smtClean="0">
                          <a:ln>
                            <a:noFill/>
                          </a:ln>
                          <a:solidFill>
                            <a:schemeClr val="tx1"/>
                          </a:solidFill>
                          <a:effectLst/>
                          <a:latin typeface="Times New Roman" pitchFamily="18" charset="0"/>
                          <a:cs typeface="Times New Roman" pitchFamily="18" charset="0"/>
                        </a:rPr>
                        <a:t>Yüksek</a:t>
                      </a: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anchorCtr="1" horzOverflow="overflow">
                    <a:lnL w="381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tr-TR" sz="1600" b="0" i="0" u="none" strike="noStrike" cap="none" normalizeH="0" baseline="0" dirty="0" smtClean="0">
                          <a:ln>
                            <a:noFill/>
                          </a:ln>
                          <a:solidFill>
                            <a:schemeClr val="tx1"/>
                          </a:solidFill>
                          <a:effectLst/>
                          <a:latin typeface="Times New Roman" pitchFamily="18" charset="0"/>
                          <a:cs typeface="Times New Roman" pitchFamily="18" charset="0"/>
                        </a:rPr>
                        <a:t>Önemli derecede risk yönetimine ihtiyaç duyulmaktadır</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00"/>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tr-TR" sz="1600" b="0" i="0" u="none" strike="noStrike" cap="none" normalizeH="0" baseline="0" dirty="0" smtClean="0">
                          <a:ln>
                            <a:noFill/>
                          </a:ln>
                          <a:solidFill>
                            <a:schemeClr val="tx1"/>
                          </a:solidFill>
                          <a:effectLst/>
                          <a:latin typeface="Times New Roman" pitchFamily="18" charset="0"/>
                          <a:cs typeface="Times New Roman" pitchFamily="18" charset="0"/>
                        </a:rPr>
                        <a:t>Riskler yönetilmeli ve gözetim altında tutulmalıdır</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9933"/>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Geniş kapsamlı risk yönetimi gereklidir</a:t>
                      </a:r>
                      <a:endParaRPr kumimoji="0" lang="en-US" sz="1600" b="0" i="0" u="none" strike="noStrike" cap="none" normalizeH="0" baseline="0" smtClean="0">
                        <a:ln>
                          <a:noFill/>
                        </a:ln>
                        <a:solidFill>
                          <a:schemeClr val="tx1"/>
                        </a:solidFill>
                        <a:effectLst/>
                        <a:latin typeface="Times New Roman" pitchFamily="18" charset="0"/>
                        <a:cs typeface="Times New Roman" pitchFamily="18" charset="0"/>
                      </a:endParaRPr>
                    </a:p>
                  </a:txBody>
                  <a:tcPr anchor="ctr" anchorCtr="1" horzOverflow="overflow">
                    <a:lnL w="12700" cap="flat" cmpd="sng" algn="ctr">
                      <a:solidFill>
                        <a:schemeClr val="tx1"/>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r>
              <a:tr h="1220216">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tr-TR" sz="1800" b="0" i="0" u="none" strike="noStrike" cap="none" normalizeH="0" baseline="0" dirty="0" smtClean="0">
                          <a:ln>
                            <a:noFill/>
                          </a:ln>
                          <a:solidFill>
                            <a:schemeClr val="tx1"/>
                          </a:solidFill>
                          <a:effectLst/>
                          <a:latin typeface="Times New Roman" pitchFamily="18" charset="0"/>
                          <a:cs typeface="Times New Roman" pitchFamily="18" charset="0"/>
                        </a:rPr>
                        <a:t>Orta </a:t>
                      </a: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anchorCtr="1" horzOverflow="overflow">
                    <a:lnL w="381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Riskler gözetim altında olmak kaydıyla kabul edilebilir</a:t>
                      </a:r>
                      <a:endParaRPr kumimoji="0" lang="en-US" sz="1600" b="0" i="0" u="none" strike="noStrike" cap="none" normalizeH="0" baseline="0" smtClean="0">
                        <a:ln>
                          <a:noFill/>
                        </a:ln>
                        <a:solidFill>
                          <a:schemeClr val="tx1"/>
                        </a:solidFill>
                        <a:effectLst/>
                        <a:latin typeface="Times New Roman" pitchFamily="18" charset="0"/>
                        <a:cs typeface="Times New Roman" pitchFamily="18" charset="0"/>
                      </a:endParaRPr>
                    </a:p>
                  </a:txBody>
                  <a:tcPr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BF9B9"/>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tr-TR" sz="1600" b="0" i="0" u="none" strike="noStrike" cap="none" normalizeH="0" baseline="0" dirty="0" smtClean="0">
                          <a:ln>
                            <a:noFill/>
                          </a:ln>
                          <a:solidFill>
                            <a:schemeClr val="tx1"/>
                          </a:solidFill>
                          <a:effectLst/>
                          <a:latin typeface="Times New Roman" pitchFamily="18" charset="0"/>
                          <a:cs typeface="Times New Roman" pitchFamily="18" charset="0"/>
                        </a:rPr>
                        <a:t>Risk, yönetim faaliyetlerine değecek düzeydedir.</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00"/>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tr-TR" sz="1600" b="0" i="0" u="none" strike="noStrike" cap="none" normalizeH="0" baseline="0" dirty="0" smtClean="0">
                          <a:ln>
                            <a:noFill/>
                          </a:ln>
                          <a:solidFill>
                            <a:schemeClr val="tx1"/>
                          </a:solidFill>
                          <a:effectLst/>
                          <a:latin typeface="Times New Roman" pitchFamily="18" charset="0"/>
                          <a:cs typeface="Times New Roman" pitchFamily="18" charset="0"/>
                        </a:rPr>
                        <a:t>Risk Yönetimi faaliyetlerine ihtiyaç duyulmaktadır.</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anchorCtr="1" horzOverflow="overflow">
                    <a:lnL w="12700" cap="flat" cmpd="sng" algn="ctr">
                      <a:solidFill>
                        <a:schemeClr val="tx1"/>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9933"/>
                    </a:solidFill>
                  </a:tcPr>
                </a:tc>
              </a:tr>
              <a:tr h="1062166">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tr-TR" sz="1800" b="0" i="0" u="none" strike="noStrike" cap="none" normalizeH="0" baseline="0" dirty="0" smtClean="0">
                          <a:ln>
                            <a:noFill/>
                          </a:ln>
                          <a:solidFill>
                            <a:schemeClr val="tx1"/>
                          </a:solidFill>
                          <a:effectLst/>
                          <a:latin typeface="Times New Roman" pitchFamily="18" charset="0"/>
                          <a:cs typeface="Times New Roman" pitchFamily="18" charset="0"/>
                        </a:rPr>
                        <a:t>Düşük </a:t>
                      </a: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anchorCtr="1" horzOverflow="overflow">
                    <a:lnL w="381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tr-TR" sz="1600" b="0" i="0" u="none" strike="noStrike" cap="none" normalizeH="0" baseline="0" smtClean="0">
                          <a:ln>
                            <a:noFill/>
                          </a:ln>
                          <a:solidFill>
                            <a:schemeClr val="tx1"/>
                          </a:solidFill>
                          <a:effectLst/>
                          <a:latin typeface="Times New Roman" pitchFamily="18" charset="0"/>
                          <a:cs typeface="Times New Roman" pitchFamily="18" charset="0"/>
                        </a:rPr>
                        <a:t>Riski kabul et</a:t>
                      </a:r>
                      <a:endParaRPr kumimoji="0" lang="en-US" sz="1600" b="0" i="0" u="none" strike="noStrike" cap="none" normalizeH="0" baseline="0" smtClean="0">
                        <a:ln>
                          <a:noFill/>
                        </a:ln>
                        <a:solidFill>
                          <a:schemeClr val="tx1"/>
                        </a:solidFill>
                        <a:effectLst/>
                        <a:latin typeface="Times New Roman" pitchFamily="18" charset="0"/>
                        <a:cs typeface="Times New Roman" pitchFamily="18" charset="0"/>
                      </a:endParaRPr>
                    </a:p>
                  </a:txBody>
                  <a:tcPr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CC00"/>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tr-TR" sz="1600" b="0" i="0" u="none" strike="noStrike" cap="none" normalizeH="0" baseline="0" dirty="0" smtClean="0">
                          <a:ln>
                            <a:noFill/>
                          </a:ln>
                          <a:solidFill>
                            <a:schemeClr val="tx1"/>
                          </a:solidFill>
                          <a:effectLst/>
                          <a:latin typeface="Times New Roman" pitchFamily="18" charset="0"/>
                          <a:cs typeface="Times New Roman" pitchFamily="18" charset="0"/>
                        </a:rPr>
                        <a:t>Riski kabul et, fakat riskleri gözlemle</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BF9B9"/>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tr-TR" sz="1600" b="0" i="0" u="none" strike="noStrike" cap="none" normalizeH="0" baseline="0" dirty="0" smtClean="0">
                          <a:ln>
                            <a:noFill/>
                          </a:ln>
                          <a:solidFill>
                            <a:schemeClr val="tx1"/>
                          </a:solidFill>
                          <a:effectLst/>
                          <a:latin typeface="Times New Roman" pitchFamily="18" charset="0"/>
                          <a:cs typeface="Times New Roman" pitchFamily="18" charset="0"/>
                        </a:rPr>
                        <a:t>Riski yönet ve gözlemle</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anchorCtr="1" horzOverflow="overflow">
                    <a:lnL w="12700" cap="flat" cmpd="sng" algn="ctr">
                      <a:solidFill>
                        <a:schemeClr val="tx1"/>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00"/>
                    </a:solidFill>
                  </a:tcPr>
                </a:tc>
              </a:tr>
              <a:tr h="467354">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tr-TR" sz="1800" b="1" i="0" u="none" strike="noStrike" cap="none" normalizeH="0" baseline="0" dirty="0" smtClean="0">
                          <a:ln>
                            <a:noFill/>
                          </a:ln>
                          <a:solidFill>
                            <a:schemeClr val="tx1"/>
                          </a:solidFill>
                          <a:effectLst/>
                          <a:latin typeface="Times New Roman" pitchFamily="18" charset="0"/>
                          <a:cs typeface="Times New Roman" pitchFamily="18" charset="0"/>
                        </a:rPr>
                        <a:t>Etki</a:t>
                      </a:r>
                      <a:endParaRPr kumimoji="0" lang="en-US" sz="1800" b="1"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anchorCtr="1" horzOverflow="overflow">
                    <a:lnL w="381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tr-TR" sz="1800" b="0" i="0" u="none" strike="noStrike" cap="none" normalizeH="0" baseline="0" dirty="0" smtClean="0">
                          <a:ln>
                            <a:noFill/>
                          </a:ln>
                          <a:solidFill>
                            <a:schemeClr val="tx1"/>
                          </a:solidFill>
                          <a:effectLst/>
                          <a:latin typeface="Times New Roman" pitchFamily="18" charset="0"/>
                          <a:cs typeface="Times New Roman" pitchFamily="18" charset="0"/>
                        </a:rPr>
                        <a:t>Düşük </a:t>
                      </a: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tr-TR" sz="1800" b="0" i="0" u="none" strike="noStrike" cap="none" normalizeH="0" baseline="0" dirty="0" smtClean="0">
                          <a:ln>
                            <a:noFill/>
                          </a:ln>
                          <a:solidFill>
                            <a:schemeClr val="tx1"/>
                          </a:solidFill>
                          <a:effectLst/>
                          <a:latin typeface="Times New Roman" pitchFamily="18" charset="0"/>
                          <a:cs typeface="Times New Roman" pitchFamily="18" charset="0"/>
                        </a:rPr>
                        <a:t>Orta</a:t>
                      </a: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tr-TR" sz="1800" b="0" i="0" u="none" strike="noStrike" cap="none" normalizeH="0" baseline="0" dirty="0" smtClean="0">
                          <a:ln>
                            <a:noFill/>
                          </a:ln>
                          <a:solidFill>
                            <a:schemeClr val="tx1"/>
                          </a:solidFill>
                          <a:effectLst/>
                          <a:latin typeface="Times New Roman" pitchFamily="18" charset="0"/>
                          <a:cs typeface="Times New Roman" pitchFamily="18" charset="0"/>
                        </a:rPr>
                        <a:t>Yüksek</a:t>
                      </a: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anchorCtr="1" horzOverflow="overflow">
                    <a:lnL w="12700" cap="flat" cmpd="sng" algn="ctr">
                      <a:solidFill>
                        <a:schemeClr val="tx1"/>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i="1"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Risklerin Tanımlanması</a:t>
            </a:r>
            <a:endParaRPr lang="tr-TR" sz="3600" i="1" dirty="0">
              <a:solidFill>
                <a:srgbClr val="0000FF"/>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5" name="4 İçerik Yer Tutucusu"/>
          <p:cNvSpPr>
            <a:spLocks noGrp="1"/>
          </p:cNvSpPr>
          <p:nvPr>
            <p:ph sz="quarter" idx="1"/>
          </p:nvPr>
        </p:nvSpPr>
        <p:spPr>
          <a:xfrm>
            <a:off x="612648" y="1600200"/>
            <a:ext cx="7888442" cy="4637112"/>
          </a:xfrm>
        </p:spPr>
        <p:txBody>
          <a:bodyPr>
            <a:normAutofit/>
          </a:bodyPr>
          <a:lstStyle/>
          <a:p>
            <a:pPr algn="just">
              <a:buSzPct val="100000"/>
              <a:buFont typeface="Arial" pitchFamily="34" charset="0"/>
              <a:buChar char="•"/>
            </a:pPr>
            <a:r>
              <a:rPr lang="tr-TR" sz="2100" dirty="0" smtClean="0">
                <a:latin typeface="Times New Roman" pitchFamily="18" charset="0"/>
              </a:rPr>
              <a:t>Riskin tanımlanabilmesi için, amaçların belirlenmiş olması gerekir. </a:t>
            </a:r>
          </a:p>
          <a:p>
            <a:pPr algn="just">
              <a:buSzPct val="100000"/>
              <a:buNone/>
            </a:pPr>
            <a:endParaRPr lang="tr-TR" sz="500" dirty="0" smtClean="0">
              <a:latin typeface="Times New Roman" pitchFamily="18" charset="0"/>
            </a:endParaRPr>
          </a:p>
          <a:p>
            <a:pPr algn="just">
              <a:buSzPct val="100000"/>
              <a:buFont typeface="Arial" pitchFamily="34" charset="0"/>
              <a:buChar char="•"/>
            </a:pPr>
            <a:r>
              <a:rPr lang="tr-TR" sz="2100" dirty="0" smtClean="0">
                <a:latin typeface="Times New Roman" pitchFamily="18" charset="0"/>
              </a:rPr>
              <a:t>Amaçlar belirlendikten sonra amaçlara ulaşılmasını engelleyebilecek riskler tanımlanır, değerlendirilir ve alınacak tedbirler kararlaştırılır.</a:t>
            </a:r>
          </a:p>
          <a:p>
            <a:pPr algn="just">
              <a:buSzPct val="100000"/>
              <a:buNone/>
            </a:pPr>
            <a:endParaRPr lang="tr-TR" sz="500" dirty="0" smtClean="0">
              <a:solidFill>
                <a:srgbClr val="336600"/>
              </a:solidFill>
              <a:latin typeface="Times New Roman" pitchFamily="18" charset="0"/>
              <a:cs typeface="Times New Roman" pitchFamily="18" charset="0"/>
            </a:endParaRPr>
          </a:p>
          <a:p>
            <a:pPr algn="just">
              <a:buSzPct val="100000"/>
              <a:buFont typeface="Arial" pitchFamily="34" charset="0"/>
              <a:buChar char="•"/>
            </a:pPr>
            <a:r>
              <a:rPr lang="tr-TR" sz="2100" dirty="0" smtClean="0">
                <a:solidFill>
                  <a:srgbClr val="336600"/>
                </a:solidFill>
                <a:latin typeface="Times New Roman" pitchFamily="18" charset="0"/>
                <a:cs typeface="Times New Roman" pitchFamily="18" charset="0"/>
              </a:rPr>
              <a:t>Ürün riskleri:</a:t>
            </a:r>
          </a:p>
          <a:p>
            <a:pPr lvl="1" algn="just">
              <a:buSzPct val="100000"/>
              <a:buFont typeface="Arial" pitchFamily="34" charset="0"/>
              <a:buChar char="•"/>
            </a:pPr>
            <a:r>
              <a:rPr lang="tr-TR" sz="2000" dirty="0" smtClean="0">
                <a:latin typeface="Times New Roman" pitchFamily="18" charset="0"/>
                <a:cs typeface="Times New Roman" pitchFamily="18" charset="0"/>
              </a:rPr>
              <a:t>Projeye ilişkin olarak proje planını tehdit edebilecek özel karakteristik özelliklerin tanımlanması gerekir.</a:t>
            </a:r>
          </a:p>
          <a:p>
            <a:pPr lvl="1" algn="just">
              <a:buSzPct val="100000"/>
              <a:buNone/>
            </a:pPr>
            <a:endParaRPr lang="tr-TR" sz="500" dirty="0" smtClean="0">
              <a:latin typeface="Times New Roman" pitchFamily="18" charset="0"/>
              <a:cs typeface="Times New Roman" pitchFamily="18" charset="0"/>
            </a:endParaRPr>
          </a:p>
          <a:p>
            <a:pPr algn="just">
              <a:buSzPct val="100000"/>
              <a:buFont typeface="Arial" pitchFamily="34" charset="0"/>
              <a:buChar char="•"/>
            </a:pPr>
            <a:r>
              <a:rPr lang="tr-TR" sz="2100" dirty="0" smtClean="0">
                <a:solidFill>
                  <a:srgbClr val="336600"/>
                </a:solidFill>
                <a:latin typeface="Times New Roman" pitchFamily="18" charset="0"/>
                <a:cs typeface="Times New Roman" pitchFamily="18" charset="0"/>
              </a:rPr>
              <a:t>Genel riskler:</a:t>
            </a:r>
          </a:p>
          <a:p>
            <a:pPr lvl="1" algn="just">
              <a:buSzPct val="100000"/>
              <a:buFont typeface="Arial" pitchFamily="34" charset="0"/>
              <a:buChar char="•"/>
            </a:pPr>
            <a:r>
              <a:rPr lang="tr-TR" sz="2000" dirty="0" smtClean="0">
                <a:latin typeface="Times New Roman" pitchFamily="18" charset="0"/>
                <a:cs typeface="Times New Roman" pitchFamily="18" charset="0"/>
              </a:rPr>
              <a:t>Her yazılım projesi için potansiyel tehditlerdir:</a:t>
            </a:r>
          </a:p>
          <a:p>
            <a:pPr lvl="2" algn="just">
              <a:buSzPct val="100000"/>
              <a:buFont typeface="Times New Roman" pitchFamily="18" charset="0"/>
              <a:buChar char="-"/>
            </a:pPr>
            <a:r>
              <a:rPr lang="tr-TR" sz="1900" dirty="0" smtClean="0">
                <a:latin typeface="Times New Roman" pitchFamily="18" charset="0"/>
                <a:cs typeface="Times New Roman" pitchFamily="18" charset="0"/>
              </a:rPr>
              <a:t>Projenin büyüklüğü, müşterinin karakteri, geliştirme ortamı, kullanılacak teknoloji.</a:t>
            </a:r>
          </a:p>
          <a:p>
            <a:pPr algn="just">
              <a:buSzPct val="100000"/>
              <a:buNone/>
            </a:pPr>
            <a:endParaRPr lang="tr-TR" sz="500" dirty="0" smtClean="0">
              <a:latin typeface="Times New Roman" pitchFamily="18" charset="0"/>
              <a:cs typeface="Times New Roman" pitchFamily="18" charset="0"/>
            </a:endParaRP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15</a:t>
            </a:fld>
            <a:endParaRPr lang="tr-T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i="1"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Risklerin Tanımlanması</a:t>
            </a:r>
            <a:endParaRPr lang="tr-TR" sz="3600" i="1" dirty="0">
              <a:solidFill>
                <a:srgbClr val="0000FF"/>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5" name="4 İçerik Yer Tutucusu"/>
          <p:cNvSpPr>
            <a:spLocks noGrp="1"/>
          </p:cNvSpPr>
          <p:nvPr>
            <p:ph sz="quarter" idx="1"/>
          </p:nvPr>
        </p:nvSpPr>
        <p:spPr>
          <a:xfrm>
            <a:off x="612648" y="1600200"/>
            <a:ext cx="7888442" cy="4637112"/>
          </a:xfrm>
        </p:spPr>
        <p:txBody>
          <a:bodyPr>
            <a:normAutofit/>
          </a:bodyPr>
          <a:lstStyle/>
          <a:p>
            <a:pPr algn="just">
              <a:buSzPct val="100000"/>
              <a:buFont typeface="Arial" pitchFamily="34" charset="0"/>
              <a:buChar char="•"/>
            </a:pPr>
            <a:r>
              <a:rPr lang="tr-TR" sz="2100" dirty="0" smtClean="0">
                <a:latin typeface="Times New Roman" pitchFamily="18" charset="0"/>
              </a:rPr>
              <a:t>Risklerin tanımlanmasında aşağıda verilen soru örnekleri yardımcı olabilir:</a:t>
            </a:r>
          </a:p>
          <a:p>
            <a:pPr marL="804863" indent="-354013">
              <a:lnSpc>
                <a:spcPct val="80000"/>
              </a:lnSpc>
              <a:buSzPct val="100000"/>
              <a:buFont typeface="Wingdings" pitchFamily="2" charset="2"/>
              <a:buChar char="ü"/>
            </a:pPr>
            <a:r>
              <a:rPr lang="tr-TR" sz="2000" dirty="0" smtClean="0">
                <a:latin typeface="Times New Roman" pitchFamily="18" charset="0"/>
                <a:cs typeface="Times New Roman" pitchFamily="18" charset="0"/>
              </a:rPr>
              <a:t>Amaca ulaşma yolunda neler yanlış gidebilir? </a:t>
            </a:r>
          </a:p>
          <a:p>
            <a:pPr marL="804863" indent="-354013">
              <a:lnSpc>
                <a:spcPct val="80000"/>
              </a:lnSpc>
              <a:buSzPct val="100000"/>
              <a:buFont typeface="Wingdings" pitchFamily="2" charset="2"/>
              <a:buChar char="ü"/>
            </a:pPr>
            <a:r>
              <a:rPr lang="tr-TR" sz="2000" dirty="0" smtClean="0">
                <a:latin typeface="Times New Roman" pitchFamily="18" charset="0"/>
                <a:cs typeface="Times New Roman" pitchFamily="18" charset="0"/>
              </a:rPr>
              <a:t>Sorun nedir?</a:t>
            </a:r>
          </a:p>
          <a:p>
            <a:pPr marL="804863" indent="-354013">
              <a:lnSpc>
                <a:spcPct val="80000"/>
              </a:lnSpc>
              <a:buSzPct val="100000"/>
              <a:buFont typeface="Wingdings" pitchFamily="2" charset="2"/>
              <a:buChar char="ü"/>
            </a:pPr>
            <a:r>
              <a:rPr lang="tr-TR" sz="2000" dirty="0" smtClean="0">
                <a:latin typeface="Times New Roman" pitchFamily="18" charset="0"/>
                <a:cs typeface="Times New Roman" pitchFamily="18" charset="0"/>
              </a:rPr>
              <a:t>Hangi tür işlemler başarısız olmamıza neden olabilir?</a:t>
            </a:r>
          </a:p>
          <a:p>
            <a:pPr marL="804863" indent="-354013">
              <a:lnSpc>
                <a:spcPct val="80000"/>
              </a:lnSpc>
              <a:buSzPct val="100000"/>
              <a:buFont typeface="Wingdings" pitchFamily="2" charset="2"/>
              <a:buChar char="ü"/>
            </a:pPr>
            <a:r>
              <a:rPr lang="tr-TR" sz="2000" dirty="0" smtClean="0">
                <a:latin typeface="Times New Roman" pitchFamily="18" charset="0"/>
                <a:cs typeface="Times New Roman" pitchFamily="18" charset="0"/>
              </a:rPr>
              <a:t>Zayıf olduğumuz alanlar neler? </a:t>
            </a:r>
          </a:p>
          <a:p>
            <a:pPr marL="804863" indent="-354013">
              <a:lnSpc>
                <a:spcPct val="80000"/>
              </a:lnSpc>
              <a:buSzPct val="100000"/>
              <a:buFont typeface="Wingdings" pitchFamily="2" charset="2"/>
              <a:buChar char="ü"/>
            </a:pPr>
            <a:r>
              <a:rPr lang="tr-TR" sz="2000" dirty="0" smtClean="0">
                <a:latin typeface="Times New Roman" pitchFamily="18" charset="0"/>
                <a:cs typeface="Times New Roman" pitchFamily="18" charset="0"/>
              </a:rPr>
              <a:t>Hangi varlıkları daha çok korumalıyız? </a:t>
            </a:r>
          </a:p>
          <a:p>
            <a:pPr marL="804863" indent="-354013">
              <a:lnSpc>
                <a:spcPct val="80000"/>
              </a:lnSpc>
              <a:buSzPct val="100000"/>
              <a:buFont typeface="Wingdings" pitchFamily="2" charset="2"/>
              <a:buChar char="ü"/>
            </a:pPr>
            <a:r>
              <a:rPr lang="tr-TR" sz="2000" dirty="0" smtClean="0">
                <a:latin typeface="Times New Roman" pitchFamily="18" charset="0"/>
                <a:cs typeface="Times New Roman" pitchFamily="18" charset="0"/>
              </a:rPr>
              <a:t>Faaliyetlerimiz hangi durum ya da olaylar karşısında aksayabilir? </a:t>
            </a:r>
          </a:p>
          <a:p>
            <a:pPr marL="804863" indent="-354013">
              <a:lnSpc>
                <a:spcPct val="80000"/>
              </a:lnSpc>
              <a:buSzPct val="100000"/>
              <a:buFont typeface="Wingdings" pitchFamily="2" charset="2"/>
              <a:buChar char="ü"/>
            </a:pPr>
            <a:r>
              <a:rPr lang="tr-TR" sz="2000" dirty="0" smtClean="0">
                <a:latin typeface="Times New Roman" pitchFamily="18" charset="0"/>
                <a:cs typeface="Times New Roman" pitchFamily="18" charset="0"/>
              </a:rPr>
              <a:t>En kritik bilgi kaynaklarımız neler? </a:t>
            </a:r>
          </a:p>
          <a:p>
            <a:pPr marL="804863" indent="-354013">
              <a:lnSpc>
                <a:spcPct val="80000"/>
              </a:lnSpc>
              <a:buSzPct val="100000"/>
              <a:buFont typeface="Wingdings" pitchFamily="2" charset="2"/>
              <a:buChar char="ü"/>
            </a:pPr>
            <a:r>
              <a:rPr lang="tr-TR" sz="2000" dirty="0" smtClean="0">
                <a:latin typeface="Times New Roman" pitchFamily="18" charset="0"/>
                <a:cs typeface="Times New Roman" pitchFamily="18" charset="0"/>
              </a:rPr>
              <a:t>En fazla harcama yaptığımız alanlar hangileri?</a:t>
            </a:r>
          </a:p>
          <a:p>
            <a:pPr marL="804863" indent="-354013">
              <a:lnSpc>
                <a:spcPct val="80000"/>
              </a:lnSpc>
              <a:buSzPct val="100000"/>
              <a:buFont typeface="Wingdings" pitchFamily="2" charset="2"/>
              <a:buChar char="ü"/>
            </a:pPr>
            <a:r>
              <a:rPr lang="tr-TR" sz="2000" dirty="0" smtClean="0">
                <a:latin typeface="Times New Roman" pitchFamily="18" charset="0"/>
                <a:cs typeface="Times New Roman" pitchFamily="18" charset="0"/>
              </a:rPr>
              <a:t>Hangi faaliyet ya da süreçler daha karmaşık?</a:t>
            </a:r>
          </a:p>
          <a:p>
            <a:pPr marL="804863" indent="-354013">
              <a:lnSpc>
                <a:spcPct val="80000"/>
              </a:lnSpc>
              <a:buSzPct val="100000"/>
              <a:buFont typeface="Wingdings" pitchFamily="2" charset="2"/>
              <a:buChar char="ü"/>
            </a:pPr>
            <a:r>
              <a:rPr lang="tr-TR" sz="2000" dirty="0" smtClean="0">
                <a:latin typeface="Times New Roman" pitchFamily="18" charset="0"/>
                <a:cs typeface="Times New Roman" pitchFamily="18" charset="0"/>
              </a:rPr>
              <a:t>Cezai yaptırımlara maruz kaldığımız alanlar hangileri?</a:t>
            </a:r>
          </a:p>
          <a:p>
            <a:pPr algn="just">
              <a:buSzPct val="100000"/>
              <a:buNone/>
            </a:pPr>
            <a:endParaRPr lang="tr-TR" sz="500" dirty="0" smtClean="0">
              <a:latin typeface="Times New Roman" pitchFamily="18" charset="0"/>
              <a:cs typeface="Times New Roman" pitchFamily="18" charset="0"/>
            </a:endParaRP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16</a:t>
            </a:fld>
            <a:endParaRPr lang="tr-T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000" i="1"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Risklerin Tanımlanması:</a:t>
            </a:r>
            <a:r>
              <a:rPr lang="tr-TR" sz="300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İş Hayatından Örnekler</a:t>
            </a:r>
            <a:endParaRPr lang="tr-TR" sz="3000" i="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5" name="4 İçerik Yer Tutucusu"/>
          <p:cNvSpPr>
            <a:spLocks noGrp="1"/>
          </p:cNvSpPr>
          <p:nvPr>
            <p:ph sz="quarter" idx="1"/>
          </p:nvPr>
        </p:nvSpPr>
        <p:spPr>
          <a:xfrm>
            <a:off x="612648" y="1600200"/>
            <a:ext cx="7888442" cy="4637112"/>
          </a:xfrm>
        </p:spPr>
        <p:txBody>
          <a:bodyPr>
            <a:normAutofit/>
          </a:bodyPr>
          <a:lstStyle/>
          <a:p>
            <a:pPr marL="355600" lvl="1" indent="-355600" algn="just">
              <a:lnSpc>
                <a:spcPct val="90000"/>
              </a:lnSpc>
              <a:buSzPct val="100000"/>
              <a:buFont typeface="Arial" pitchFamily="34" charset="0"/>
              <a:buChar char="•"/>
            </a:pPr>
            <a:r>
              <a:rPr lang="tr-TR" sz="2100" b="1" i="1" dirty="0" smtClean="0">
                <a:solidFill>
                  <a:srgbClr val="CC3300"/>
                </a:solidFill>
                <a:latin typeface="Times New Roman" pitchFamily="18" charset="0"/>
                <a:cs typeface="Times New Roman" pitchFamily="18" charset="0"/>
              </a:rPr>
              <a:t>Amaç:</a:t>
            </a:r>
            <a:r>
              <a:rPr lang="tr-TR" sz="2100" i="1" dirty="0" smtClean="0">
                <a:solidFill>
                  <a:srgbClr val="333399"/>
                </a:solidFill>
                <a:latin typeface="Times New Roman" pitchFamily="18" charset="0"/>
                <a:cs typeface="Times New Roman" pitchFamily="18" charset="0"/>
              </a:rPr>
              <a:t> </a:t>
            </a:r>
            <a:r>
              <a:rPr lang="tr-TR" sz="2100" dirty="0" smtClean="0">
                <a:latin typeface="Times New Roman" pitchFamily="18" charset="0"/>
                <a:cs typeface="Times New Roman" pitchFamily="18" charset="0"/>
              </a:rPr>
              <a:t>Kurum içersindeki iş sürekliliğinin sağlanması.</a:t>
            </a:r>
          </a:p>
          <a:p>
            <a:pPr marL="355600" lvl="1" indent="-355600" algn="just">
              <a:lnSpc>
                <a:spcPct val="90000"/>
              </a:lnSpc>
              <a:buSzPct val="100000"/>
              <a:buNone/>
            </a:pPr>
            <a:endParaRPr lang="tr-TR" sz="500" dirty="0" smtClean="0">
              <a:latin typeface="Times New Roman" pitchFamily="18" charset="0"/>
              <a:cs typeface="Times New Roman" pitchFamily="18" charset="0"/>
            </a:endParaRPr>
          </a:p>
          <a:p>
            <a:pPr marL="355600" lvl="1" indent="-355600" algn="just">
              <a:lnSpc>
                <a:spcPct val="90000"/>
              </a:lnSpc>
              <a:buSzPct val="100000"/>
              <a:buFont typeface="Arial" pitchFamily="34" charset="0"/>
              <a:buChar char="•"/>
            </a:pPr>
            <a:r>
              <a:rPr lang="tr-TR" sz="2100" b="1" i="1" dirty="0" smtClean="0">
                <a:solidFill>
                  <a:srgbClr val="CC3300"/>
                </a:solidFill>
                <a:latin typeface="Times New Roman" pitchFamily="18" charset="0"/>
                <a:cs typeface="Times New Roman" pitchFamily="18" charset="0"/>
              </a:rPr>
              <a:t>Risk:</a:t>
            </a:r>
            <a:r>
              <a:rPr lang="tr-TR" sz="2100" dirty="0" smtClean="0">
                <a:solidFill>
                  <a:srgbClr val="333399"/>
                </a:solidFill>
                <a:latin typeface="Times New Roman" pitchFamily="18" charset="0"/>
                <a:cs typeface="Times New Roman" pitchFamily="18" charset="0"/>
              </a:rPr>
              <a:t> </a:t>
            </a:r>
            <a:r>
              <a:rPr lang="tr-TR" sz="2100" dirty="0" smtClean="0">
                <a:latin typeface="Times New Roman" pitchFamily="18" charset="0"/>
                <a:cs typeface="Times New Roman" pitchFamily="18" charset="0"/>
              </a:rPr>
              <a:t>Aynı dönemde bir çok personelin yıllık izin kullanması nedeniyle işlerin aksaması.</a:t>
            </a:r>
          </a:p>
          <a:p>
            <a:pPr marL="355600" lvl="1" indent="-355600" algn="just">
              <a:lnSpc>
                <a:spcPct val="90000"/>
              </a:lnSpc>
              <a:buSzPct val="100000"/>
              <a:buNone/>
            </a:pPr>
            <a:endParaRPr lang="tr-TR" sz="500" dirty="0" smtClean="0">
              <a:latin typeface="Times New Roman" pitchFamily="18" charset="0"/>
              <a:cs typeface="Times New Roman" pitchFamily="18" charset="0"/>
            </a:endParaRPr>
          </a:p>
          <a:p>
            <a:pPr marL="355600" lvl="1" indent="-355600" algn="just">
              <a:lnSpc>
                <a:spcPct val="90000"/>
              </a:lnSpc>
              <a:buSzPct val="100000"/>
              <a:buFont typeface="Arial" pitchFamily="34" charset="0"/>
              <a:buChar char="•"/>
            </a:pPr>
            <a:r>
              <a:rPr lang="tr-TR" sz="2100" b="1" i="1" dirty="0" smtClean="0">
                <a:solidFill>
                  <a:srgbClr val="CC3300"/>
                </a:solidFill>
                <a:latin typeface="Times New Roman" pitchFamily="18" charset="0"/>
                <a:cs typeface="Times New Roman" pitchFamily="18" charset="0"/>
              </a:rPr>
              <a:t>Kontrol:</a:t>
            </a:r>
            <a:r>
              <a:rPr lang="tr-TR" sz="2100" dirty="0" smtClean="0">
                <a:solidFill>
                  <a:srgbClr val="333399"/>
                </a:solidFill>
                <a:latin typeface="Times New Roman" pitchFamily="18" charset="0"/>
                <a:cs typeface="Times New Roman" pitchFamily="18" charset="0"/>
              </a:rPr>
              <a:t> </a:t>
            </a:r>
            <a:r>
              <a:rPr lang="tr-TR" sz="2100" dirty="0" smtClean="0">
                <a:latin typeface="Times New Roman" pitchFamily="18" charset="0"/>
                <a:cs typeface="Times New Roman" pitchFamily="18" charset="0"/>
              </a:rPr>
              <a:t>İşlerin yoğun olduğu dönemlerde izinlerin belli bir süre önce talep edilmesi ve buna göre bir takvim çerçevesinde izin kullandırılması.</a:t>
            </a:r>
          </a:p>
          <a:p>
            <a:pPr marL="355600" lvl="1" indent="-355600" algn="just">
              <a:lnSpc>
                <a:spcPct val="90000"/>
              </a:lnSpc>
              <a:buSzPct val="100000"/>
              <a:buNone/>
            </a:pPr>
            <a:endParaRPr lang="tr-TR" sz="500" dirty="0" smtClean="0">
              <a:solidFill>
                <a:srgbClr val="333399"/>
              </a:solidFill>
              <a:latin typeface="Times New Roman" pitchFamily="18" charset="0"/>
              <a:cs typeface="Times New Roman" pitchFamily="18" charset="0"/>
            </a:endParaRPr>
          </a:p>
          <a:p>
            <a:pPr marL="355600" lvl="1" indent="-355600" algn="just">
              <a:lnSpc>
                <a:spcPct val="90000"/>
              </a:lnSpc>
              <a:buSzPct val="100000"/>
              <a:buFont typeface="Arial" pitchFamily="34" charset="0"/>
              <a:buChar char="•"/>
            </a:pPr>
            <a:r>
              <a:rPr lang="tr-TR" sz="2100" b="1" i="1" dirty="0" smtClean="0">
                <a:solidFill>
                  <a:srgbClr val="CC3300"/>
                </a:solidFill>
                <a:latin typeface="Times New Roman" pitchFamily="18" charset="0"/>
                <a:cs typeface="Times New Roman" pitchFamily="18" charset="0"/>
              </a:rPr>
              <a:t>Sonuç:</a:t>
            </a:r>
            <a:r>
              <a:rPr lang="tr-TR" sz="2100" i="1" dirty="0" smtClean="0">
                <a:solidFill>
                  <a:srgbClr val="333399"/>
                </a:solidFill>
                <a:latin typeface="Times New Roman" pitchFamily="18" charset="0"/>
                <a:cs typeface="Times New Roman" pitchFamily="18" charset="0"/>
              </a:rPr>
              <a:t> </a:t>
            </a:r>
            <a:r>
              <a:rPr lang="tr-TR" sz="2100" dirty="0" smtClean="0">
                <a:latin typeface="Times New Roman" pitchFamily="18" charset="0"/>
                <a:cs typeface="Times New Roman" pitchFamily="18" charset="0"/>
              </a:rPr>
              <a:t>Müşteri memnuniyeti.</a:t>
            </a:r>
          </a:p>
          <a:p>
            <a:pPr algn="just">
              <a:buSzPct val="100000"/>
              <a:buNone/>
            </a:pPr>
            <a:endParaRPr lang="tr-TR" sz="500" dirty="0" smtClean="0">
              <a:latin typeface="Times New Roman" pitchFamily="18" charset="0"/>
              <a:cs typeface="Times New Roman" pitchFamily="18" charset="0"/>
            </a:endParaRP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17</a:t>
            </a:fld>
            <a:endParaRPr lang="tr-T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000" i="1" dirty="0" smtClean="0">
                <a:solidFill>
                  <a:srgbClr val="336600"/>
                </a:solidFill>
                <a:effectLst>
                  <a:outerShdw blurRad="38100" dist="38100" dir="2700000" algn="tl">
                    <a:srgbClr val="000000">
                      <a:alpha val="43137"/>
                    </a:srgbClr>
                  </a:outerShdw>
                </a:effectLst>
                <a:latin typeface="Times New Roman" pitchFamily="18" charset="0"/>
                <a:cs typeface="Times New Roman" pitchFamily="18" charset="0"/>
              </a:rPr>
              <a:t>Yazılım Proje Riskleri ve Risk Azaltma Stratejileri</a:t>
            </a:r>
            <a:endParaRPr lang="tr-TR" sz="3000" i="1" dirty="0">
              <a:solidFill>
                <a:srgbClr val="3366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18</a:t>
            </a:fld>
            <a:endParaRPr lang="tr-TR"/>
          </a:p>
        </p:txBody>
      </p:sp>
      <p:graphicFrame>
        <p:nvGraphicFramePr>
          <p:cNvPr id="8" name="7 Tablo"/>
          <p:cNvGraphicFramePr>
            <a:graphicFrameLocks noGrp="1"/>
          </p:cNvGraphicFramePr>
          <p:nvPr/>
        </p:nvGraphicFramePr>
        <p:xfrm>
          <a:off x="570616" y="1769048"/>
          <a:ext cx="8033832" cy="3845560"/>
        </p:xfrm>
        <a:graphic>
          <a:graphicData uri="http://schemas.openxmlformats.org/drawingml/2006/table">
            <a:tbl>
              <a:tblPr firstRow="1" bandRow="1">
                <a:tableStyleId>{5C22544A-7EE6-4342-B048-85BDC9FD1C3A}</a:tableStyleId>
              </a:tblPr>
              <a:tblGrid>
                <a:gridCol w="2705240"/>
                <a:gridCol w="5328592"/>
              </a:tblGrid>
              <a:tr h="370840">
                <a:tc>
                  <a:txBody>
                    <a:bodyPr/>
                    <a:lstStyle/>
                    <a:p>
                      <a:r>
                        <a:rPr lang="tr-TR" sz="1600" dirty="0" smtClean="0">
                          <a:solidFill>
                            <a:schemeClr val="tx1"/>
                          </a:solidFill>
                        </a:rPr>
                        <a:t>Risk</a:t>
                      </a:r>
                      <a:endParaRPr lang="tr-TR" sz="1600" dirty="0">
                        <a:solidFill>
                          <a:schemeClr val="tx1"/>
                        </a:solidFill>
                      </a:endParaRPr>
                    </a:p>
                  </a:txBody>
                  <a:tcPr anchor="ctr"/>
                </a:tc>
                <a:tc>
                  <a:txBody>
                    <a:bodyPr/>
                    <a:lstStyle/>
                    <a:p>
                      <a:r>
                        <a:rPr lang="tr-TR" sz="1600" dirty="0" smtClean="0">
                          <a:solidFill>
                            <a:schemeClr val="tx1"/>
                          </a:solidFill>
                        </a:rPr>
                        <a:t>Risk Azaltma</a:t>
                      </a:r>
                      <a:r>
                        <a:rPr lang="tr-TR" sz="1600" baseline="0" dirty="0" smtClean="0">
                          <a:solidFill>
                            <a:schemeClr val="tx1"/>
                          </a:solidFill>
                        </a:rPr>
                        <a:t> Teknikleri</a:t>
                      </a:r>
                      <a:endParaRPr lang="tr-TR" sz="1600" dirty="0">
                        <a:solidFill>
                          <a:schemeClr val="tx1"/>
                        </a:solidFill>
                      </a:endParaRPr>
                    </a:p>
                  </a:txBody>
                  <a:tcPr anchor="ctr"/>
                </a:tc>
              </a:tr>
              <a:tr h="370840">
                <a:tc>
                  <a:txBody>
                    <a:bodyPr/>
                    <a:lstStyle/>
                    <a:p>
                      <a:pPr algn="just"/>
                      <a:r>
                        <a:rPr lang="tr-TR" sz="1600" dirty="0" smtClean="0">
                          <a:solidFill>
                            <a:schemeClr val="tx1"/>
                          </a:solidFill>
                        </a:rPr>
                        <a:t>Personel eksiklikleri</a:t>
                      </a:r>
                      <a:endParaRPr lang="tr-TR" sz="1600" dirty="0">
                        <a:solidFill>
                          <a:schemeClr val="tx1"/>
                        </a:solidFill>
                      </a:endParaRPr>
                    </a:p>
                  </a:txBody>
                  <a:tcPr anchor="ctr"/>
                </a:tc>
                <a:tc>
                  <a:txBody>
                    <a:bodyPr/>
                    <a:lstStyle/>
                    <a:p>
                      <a:pPr algn="just"/>
                      <a:r>
                        <a:rPr lang="tr-TR" sz="1600" dirty="0" smtClean="0">
                          <a:solidFill>
                            <a:schemeClr val="tx1"/>
                          </a:solidFill>
                        </a:rPr>
                        <a:t>Üst</a:t>
                      </a:r>
                      <a:r>
                        <a:rPr lang="tr-TR" sz="1600" baseline="0" dirty="0" smtClean="0">
                          <a:solidFill>
                            <a:schemeClr val="tx1"/>
                          </a:solidFill>
                        </a:rPr>
                        <a:t> düzeyde kadrolaşma, iş eşleştirme, ekip oluşturma, kariyer gelişimi ve eğitimi, kilit personelin planlaması.</a:t>
                      </a:r>
                      <a:endParaRPr lang="tr-TR" sz="1600" dirty="0">
                        <a:solidFill>
                          <a:schemeClr val="tx1"/>
                        </a:solidFill>
                      </a:endParaRPr>
                    </a:p>
                  </a:txBody>
                  <a:tcPr anchor="ctr"/>
                </a:tc>
              </a:tr>
              <a:tr h="370840">
                <a:tc>
                  <a:txBody>
                    <a:bodyPr/>
                    <a:lstStyle/>
                    <a:p>
                      <a:pPr algn="just"/>
                      <a:r>
                        <a:rPr lang="tr-TR" sz="1600" dirty="0" smtClean="0">
                          <a:solidFill>
                            <a:schemeClr val="tx1"/>
                          </a:solidFill>
                        </a:rPr>
                        <a:t>Gerçekçi olmayan zaman ve maliyet tahminleri</a:t>
                      </a:r>
                      <a:endParaRPr lang="tr-TR" sz="1600" dirty="0">
                        <a:solidFill>
                          <a:schemeClr val="tx1"/>
                        </a:solidFill>
                      </a:endParaRPr>
                    </a:p>
                  </a:txBody>
                  <a:tcPr anchor="ctr"/>
                </a:tc>
                <a:tc>
                  <a:txBody>
                    <a:bodyPr/>
                    <a:lstStyle/>
                    <a:p>
                      <a:pPr algn="just"/>
                      <a:r>
                        <a:rPr lang="tr-TR" sz="1600" dirty="0" smtClean="0">
                          <a:solidFill>
                            <a:schemeClr val="tx1"/>
                          </a:solidFill>
                        </a:rPr>
                        <a:t>Çoklu tahmin</a:t>
                      </a:r>
                      <a:r>
                        <a:rPr lang="tr-TR" sz="1600" baseline="0" dirty="0" smtClean="0">
                          <a:solidFill>
                            <a:schemeClr val="tx1"/>
                          </a:solidFill>
                        </a:rPr>
                        <a:t> teknikleri, tasarım maliyeti, geçmiş proje verilerinin analizi. </a:t>
                      </a:r>
                      <a:endParaRPr lang="tr-TR" sz="1600" dirty="0">
                        <a:solidFill>
                          <a:schemeClr val="tx1"/>
                        </a:solidFill>
                      </a:endParaRPr>
                    </a:p>
                  </a:txBody>
                  <a:tcPr anchor="ctr"/>
                </a:tc>
              </a:tr>
              <a:tr h="370840">
                <a:tc>
                  <a:txBody>
                    <a:bodyPr/>
                    <a:lstStyle/>
                    <a:p>
                      <a:pPr algn="just"/>
                      <a:r>
                        <a:rPr lang="tr-TR" sz="1600" dirty="0" smtClean="0">
                          <a:solidFill>
                            <a:schemeClr val="tx1"/>
                          </a:solidFill>
                        </a:rPr>
                        <a:t>Yanlış yazılım fonksiyonlarını geliştirme</a:t>
                      </a:r>
                      <a:endParaRPr lang="tr-TR" sz="1600" dirty="0">
                        <a:solidFill>
                          <a:schemeClr val="tx1"/>
                        </a:solidFill>
                      </a:endParaRPr>
                    </a:p>
                  </a:txBody>
                  <a:tcPr anchor="ctr"/>
                </a:tc>
                <a:tc>
                  <a:txBody>
                    <a:bodyPr/>
                    <a:lstStyle/>
                    <a:p>
                      <a:pPr algn="just"/>
                      <a:r>
                        <a:rPr lang="tr-TR" sz="1600" dirty="0" smtClean="0">
                          <a:solidFill>
                            <a:schemeClr val="tx1"/>
                          </a:solidFill>
                        </a:rPr>
                        <a:t>Geliştirilmiş yazılımı</a:t>
                      </a:r>
                      <a:r>
                        <a:rPr lang="tr-TR" sz="1600" baseline="0" dirty="0" smtClean="0">
                          <a:solidFill>
                            <a:schemeClr val="tx1"/>
                          </a:solidFill>
                        </a:rPr>
                        <a:t> değerlendirme; resmi belirtim yöntemleri, kullanıcı araştırmaları, prototipleme.</a:t>
                      </a:r>
                      <a:endParaRPr lang="tr-TR" sz="1600" dirty="0">
                        <a:solidFill>
                          <a:schemeClr val="tx1"/>
                        </a:solidFill>
                      </a:endParaRPr>
                    </a:p>
                  </a:txBody>
                  <a:tcPr anchor="ctr"/>
                </a:tc>
              </a:tr>
              <a:tr h="370840">
                <a:tc>
                  <a:txBody>
                    <a:bodyPr/>
                    <a:lstStyle/>
                    <a:p>
                      <a:pPr algn="just"/>
                      <a:r>
                        <a:rPr lang="tr-TR" sz="1600" dirty="0" smtClean="0">
                          <a:solidFill>
                            <a:schemeClr val="tx1"/>
                          </a:solidFill>
                        </a:rPr>
                        <a:t>Yanlış kullanıcı</a:t>
                      </a:r>
                      <a:r>
                        <a:rPr lang="tr-TR" sz="1600" baseline="0" dirty="0" smtClean="0">
                          <a:solidFill>
                            <a:schemeClr val="tx1"/>
                          </a:solidFill>
                        </a:rPr>
                        <a:t> ara yüzü geliştirme</a:t>
                      </a:r>
                      <a:endParaRPr lang="tr-TR" sz="1600" dirty="0">
                        <a:solidFill>
                          <a:schemeClr val="tx1"/>
                        </a:solidFill>
                      </a:endParaRPr>
                    </a:p>
                  </a:txBody>
                  <a:tcPr anchor="ctr"/>
                </a:tc>
                <a:tc>
                  <a:txBody>
                    <a:bodyPr/>
                    <a:lstStyle/>
                    <a:p>
                      <a:pPr algn="just"/>
                      <a:r>
                        <a:rPr lang="tr-TR" sz="1600" dirty="0" smtClean="0">
                          <a:solidFill>
                            <a:schemeClr val="tx1"/>
                          </a:solidFill>
                        </a:rPr>
                        <a:t>Prototipleme, görev</a:t>
                      </a:r>
                      <a:r>
                        <a:rPr lang="tr-TR" sz="1600" baseline="0" dirty="0" smtClean="0">
                          <a:solidFill>
                            <a:schemeClr val="tx1"/>
                          </a:solidFill>
                        </a:rPr>
                        <a:t> analizi, kullanıcı katılımı.</a:t>
                      </a:r>
                      <a:endParaRPr lang="tr-TR" sz="1600" dirty="0">
                        <a:solidFill>
                          <a:schemeClr val="tx1"/>
                        </a:solidFill>
                      </a:endParaRPr>
                    </a:p>
                  </a:txBody>
                  <a:tcPr anchor="ctr"/>
                </a:tc>
              </a:tr>
              <a:tr h="370840">
                <a:tc>
                  <a:txBody>
                    <a:bodyPr/>
                    <a:lstStyle/>
                    <a:p>
                      <a:pPr algn="just"/>
                      <a:r>
                        <a:rPr lang="tr-TR" sz="1600" dirty="0" smtClean="0">
                          <a:solidFill>
                            <a:schemeClr val="tx1"/>
                          </a:solidFill>
                        </a:rPr>
                        <a:t>Gereksinimlerin geç değişimi</a:t>
                      </a:r>
                      <a:endParaRPr lang="tr-TR" sz="1600" dirty="0">
                        <a:solidFill>
                          <a:schemeClr val="tx1"/>
                        </a:solidFill>
                      </a:endParaRPr>
                    </a:p>
                  </a:txBody>
                  <a:tcPr anchor="ctr"/>
                </a:tc>
                <a:tc>
                  <a:txBody>
                    <a:bodyPr/>
                    <a:lstStyle/>
                    <a:p>
                      <a:pPr algn="just"/>
                      <a:r>
                        <a:rPr lang="tr-TR" sz="1600" dirty="0" smtClean="0">
                          <a:solidFill>
                            <a:schemeClr val="tx1"/>
                          </a:solidFill>
                        </a:rPr>
                        <a:t>Katı değişim kontrol prosedürleri</a:t>
                      </a:r>
                      <a:r>
                        <a:rPr lang="tr-TR" sz="1600" baseline="0" dirty="0" smtClean="0">
                          <a:solidFill>
                            <a:schemeClr val="tx1"/>
                          </a:solidFill>
                        </a:rPr>
                        <a:t> ile tekrarlamalı ve  artırımlı gelişim modelinin kullanımı.</a:t>
                      </a:r>
                      <a:endParaRPr lang="tr-TR" sz="1600" dirty="0">
                        <a:solidFill>
                          <a:schemeClr val="tx1"/>
                        </a:solidFill>
                      </a:endParaRPr>
                    </a:p>
                  </a:txBody>
                  <a:tcPr anchor="ctr"/>
                </a:tc>
              </a:tr>
              <a:tr h="370840">
                <a:tc>
                  <a:txBody>
                    <a:bodyPr/>
                    <a:lstStyle/>
                    <a:p>
                      <a:pPr algn="just"/>
                      <a:r>
                        <a:rPr lang="tr-TR" sz="1600" dirty="0" smtClean="0">
                          <a:solidFill>
                            <a:schemeClr val="tx1"/>
                          </a:solidFill>
                        </a:rPr>
                        <a:t>Gerçek zamanlı performans problemleri</a:t>
                      </a:r>
                      <a:endParaRPr lang="tr-TR" sz="1600" dirty="0">
                        <a:solidFill>
                          <a:schemeClr val="tx1"/>
                        </a:solidFill>
                      </a:endParaRPr>
                    </a:p>
                  </a:txBody>
                  <a:tcPr anchor="ctr"/>
                </a:tc>
                <a:tc>
                  <a:txBody>
                    <a:bodyPr/>
                    <a:lstStyle/>
                    <a:p>
                      <a:pPr algn="just"/>
                      <a:r>
                        <a:rPr lang="tr-TR" sz="1600" dirty="0" smtClean="0">
                          <a:solidFill>
                            <a:schemeClr val="tx1"/>
                          </a:solidFill>
                        </a:rPr>
                        <a:t>Simülasyon, kıyaslama, prototipleme,</a:t>
                      </a:r>
                      <a:r>
                        <a:rPr lang="tr-TR" sz="1600" baseline="0" dirty="0" smtClean="0">
                          <a:solidFill>
                            <a:schemeClr val="tx1"/>
                          </a:solidFill>
                        </a:rPr>
                        <a:t> teknik analiz.</a:t>
                      </a:r>
                      <a:endParaRPr lang="tr-TR" sz="1600" dirty="0">
                        <a:solidFill>
                          <a:schemeClr val="tx1"/>
                        </a:solidFill>
                      </a:endParaRPr>
                    </a:p>
                  </a:txBody>
                  <a:tcPr anchor="ct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i="1"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Risk Analizi</a:t>
            </a:r>
            <a:endParaRPr lang="tr-TR" sz="3600" i="1" dirty="0">
              <a:solidFill>
                <a:srgbClr val="0000FF"/>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5" name="4 İçerik Yer Tutucusu"/>
          <p:cNvSpPr>
            <a:spLocks noGrp="1"/>
          </p:cNvSpPr>
          <p:nvPr>
            <p:ph sz="quarter" idx="1"/>
          </p:nvPr>
        </p:nvSpPr>
        <p:spPr>
          <a:xfrm>
            <a:off x="612648" y="1600200"/>
            <a:ext cx="7888442" cy="4637112"/>
          </a:xfrm>
        </p:spPr>
        <p:txBody>
          <a:bodyPr>
            <a:normAutofit/>
          </a:bodyPr>
          <a:lstStyle/>
          <a:p>
            <a:pPr algn="just">
              <a:buSzPct val="100000"/>
              <a:buFont typeface="Arial" pitchFamily="34" charset="0"/>
              <a:buChar char="•"/>
              <a:defRPr/>
            </a:pPr>
            <a:r>
              <a:rPr lang="tr-TR" sz="2100" dirty="0" smtClean="0">
                <a:latin typeface="Times New Roman" pitchFamily="18" charset="0"/>
              </a:rPr>
              <a:t>Belirlenen risklerin sayısal değerlere dönüştürülmesi işlemidir. Riskleri sayısal değerler olarak ifade edilebilir hale getirmek için şu yöntemler kullanılır:</a:t>
            </a:r>
          </a:p>
          <a:p>
            <a:pPr lvl="1" algn="just">
              <a:buSzPct val="100000"/>
              <a:buFont typeface="Verdana" pitchFamily="34" charset="0"/>
              <a:buChar char="–"/>
              <a:defRPr/>
            </a:pPr>
            <a:r>
              <a:rPr lang="tr-TR" sz="1900" dirty="0" smtClean="0">
                <a:latin typeface="Times New Roman" pitchFamily="18" charset="0"/>
              </a:rPr>
              <a:t>Riskleri niceliksel büyüklükler itibariyle düşük, orta, yüksek gibi istenen sayıda ölçeklendirerek, bu ölçeklerin her birine sayısal değerler vermek.</a:t>
            </a:r>
          </a:p>
          <a:p>
            <a:pPr lvl="1" algn="just">
              <a:buSzPct val="100000"/>
              <a:buFont typeface="Verdana" pitchFamily="34" charset="0"/>
              <a:buChar char="–"/>
              <a:defRPr/>
            </a:pPr>
            <a:r>
              <a:rPr lang="tr-TR" sz="1900" dirty="0" smtClean="0">
                <a:latin typeface="Times New Roman" pitchFamily="18" charset="0"/>
              </a:rPr>
              <a:t>Olasılık teorisini kullanarak matematiksel tekniklerden ve benzetişim tekniklerinden yararlanmak suretiyle sayısal değerleri ortaya çıkarmak.</a:t>
            </a:r>
          </a:p>
          <a:p>
            <a:pPr algn="just">
              <a:buSzPct val="100000"/>
              <a:buNone/>
              <a:defRPr/>
            </a:pPr>
            <a:endParaRPr lang="tr-TR" sz="500" dirty="0" smtClean="0">
              <a:latin typeface="Times New Roman" pitchFamily="18" charset="0"/>
            </a:endParaRPr>
          </a:p>
          <a:p>
            <a:pPr algn="just">
              <a:buSzPct val="100000"/>
              <a:buFont typeface="Arial" pitchFamily="34" charset="0"/>
              <a:buChar char="•"/>
              <a:defRPr/>
            </a:pPr>
            <a:r>
              <a:rPr lang="tr-TR" sz="2100" dirty="0" smtClean="0">
                <a:latin typeface="Times New Roman" pitchFamily="18" charset="0"/>
              </a:rPr>
              <a:t>Her bir riskin olasılığı ve ciddiliği değerlendirmelidir.</a:t>
            </a:r>
          </a:p>
          <a:p>
            <a:pPr algn="just">
              <a:buSzPct val="100000"/>
              <a:buNone/>
              <a:defRPr/>
            </a:pPr>
            <a:endParaRPr lang="en-GB" sz="500" dirty="0" smtClean="0">
              <a:latin typeface="Times New Roman" pitchFamily="18" charset="0"/>
            </a:endParaRPr>
          </a:p>
          <a:p>
            <a:pPr algn="just">
              <a:buSzPct val="100000"/>
              <a:buFont typeface="Arial" pitchFamily="34" charset="0"/>
              <a:buChar char="•"/>
              <a:defRPr/>
            </a:pPr>
            <a:r>
              <a:rPr lang="tr-TR" sz="2100" dirty="0" smtClean="0">
                <a:latin typeface="Times New Roman" pitchFamily="18" charset="0"/>
              </a:rPr>
              <a:t>Olasılık çok düşük, düşük, orta, yüksek veya çok yüksek olabilir.</a:t>
            </a:r>
          </a:p>
          <a:p>
            <a:pPr algn="just">
              <a:buSzPct val="100000"/>
              <a:buNone/>
              <a:defRPr/>
            </a:pPr>
            <a:endParaRPr lang="en-GB" sz="500" dirty="0" smtClean="0">
              <a:latin typeface="Times New Roman" pitchFamily="18" charset="0"/>
            </a:endParaRPr>
          </a:p>
          <a:p>
            <a:pPr algn="just">
              <a:buSzPct val="100000"/>
              <a:buFont typeface="Arial" pitchFamily="34" charset="0"/>
              <a:buChar char="•"/>
              <a:defRPr/>
            </a:pPr>
            <a:r>
              <a:rPr lang="en-GB" sz="2100" dirty="0" smtClean="0">
                <a:latin typeface="Times New Roman" pitchFamily="18" charset="0"/>
              </a:rPr>
              <a:t>Risk</a:t>
            </a:r>
            <a:r>
              <a:rPr lang="tr-TR" sz="2100" dirty="0" smtClean="0">
                <a:latin typeface="Times New Roman" pitchFamily="18" charset="0"/>
              </a:rPr>
              <a:t>in etkisi dağıtıcı, ciddi, tahammül edilebilir ve</a:t>
            </a:r>
            <a:r>
              <a:rPr lang="en-GB" sz="2100" dirty="0" smtClean="0">
                <a:latin typeface="Times New Roman" pitchFamily="18" charset="0"/>
              </a:rPr>
              <a:t> </a:t>
            </a:r>
            <a:r>
              <a:rPr lang="tr-TR" sz="2100" dirty="0" smtClean="0">
                <a:latin typeface="Times New Roman" pitchFamily="18" charset="0"/>
              </a:rPr>
              <a:t>önemsiz olabilir.</a:t>
            </a:r>
            <a:endParaRPr lang="en-GB" sz="2100" dirty="0" smtClean="0">
              <a:latin typeface="Times New Roman" pitchFamily="18" charset="0"/>
            </a:endParaRPr>
          </a:p>
          <a:p>
            <a:pPr algn="just">
              <a:buSzPct val="100000"/>
              <a:buNone/>
            </a:pPr>
            <a:endParaRPr lang="tr-TR" sz="500" dirty="0" smtClean="0">
              <a:latin typeface="Times New Roman" pitchFamily="18" charset="0"/>
              <a:cs typeface="Times New Roman" pitchFamily="18" charset="0"/>
            </a:endParaRP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19</a:t>
            </a:fld>
            <a:endParaRPr lang="tr-T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12648" y="228600"/>
            <a:ext cx="8031318" cy="990600"/>
          </a:xfrm>
        </p:spPr>
        <p:txBody>
          <a:bodyPr>
            <a:normAutofit/>
          </a:bodyPr>
          <a:lstStyle/>
          <a:p>
            <a:pPr algn="ctr"/>
            <a:r>
              <a:rPr lang="tr-TR" sz="3600" b="1" dirty="0" smtClean="0">
                <a:solidFill>
                  <a:schemeClr val="accent1">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5. BÖLÜM</a:t>
            </a:r>
            <a:endParaRPr lang="tr-TR" sz="3600" b="1" dirty="0">
              <a:solidFill>
                <a:schemeClr val="accent1">
                  <a:lumMod val="50000"/>
                </a:schemeClr>
              </a:solidFill>
              <a:effectLst>
                <a:outerShdw blurRad="38100" dist="38100" dir="2700000" algn="tl">
                  <a:srgbClr val="000000">
                    <a:alpha val="43137"/>
                  </a:srgbClr>
                </a:outerShdw>
              </a:effectLst>
            </a:endParaRPr>
          </a:p>
        </p:txBody>
      </p:sp>
      <p:sp>
        <p:nvSpPr>
          <p:cNvPr id="4" name="2 İçerik Yer Tutucusu"/>
          <p:cNvSpPr>
            <a:spLocks noGrp="1"/>
          </p:cNvSpPr>
          <p:nvPr>
            <p:ph sz="quarter" idx="1"/>
          </p:nvPr>
        </p:nvSpPr>
        <p:spPr>
          <a:xfrm>
            <a:off x="571472" y="3362692"/>
            <a:ext cx="8081962" cy="642372"/>
          </a:xfrm>
        </p:spPr>
        <p:txBody>
          <a:bodyPr>
            <a:normAutofit/>
          </a:bodyPr>
          <a:lstStyle/>
          <a:p>
            <a:pPr marL="0" indent="0" algn="ctr">
              <a:buNone/>
            </a:pPr>
            <a:r>
              <a:rPr lang="tr-TR" sz="3400" b="1" dirty="0" smtClean="0">
                <a:solidFill>
                  <a:schemeClr val="accent4">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RİSK YÖNETİMİ</a:t>
            </a:r>
            <a:endParaRPr lang="tr-TR" sz="3400" b="1" dirty="0">
              <a:solidFill>
                <a:schemeClr val="accent4">
                  <a:lumMod val="50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7" name="6 Altbilgi Yer Tutucusu"/>
          <p:cNvSpPr>
            <a:spLocks noGrp="1"/>
          </p:cNvSpPr>
          <p:nvPr>
            <p:ph type="ftr" sz="quarter" idx="11"/>
          </p:nvPr>
        </p:nvSpPr>
        <p:spPr/>
        <p:txBody>
          <a:bodyPr/>
          <a:lstStyle/>
          <a:p>
            <a:r>
              <a:rPr lang="tr-TR" dirty="0" smtClean="0">
                <a:latin typeface="Times New Roman" pitchFamily="18" charset="0"/>
                <a:cs typeface="Times New Roman" pitchFamily="18" charset="0"/>
              </a:rPr>
              <a:t>YZM 403 - Yazılım Proje Yönetimi</a:t>
            </a:r>
            <a:endParaRPr lang="tr-TR" dirty="0">
              <a:latin typeface="Times New Roman" pitchFamily="18" charset="0"/>
              <a:cs typeface="Times New Roman" pitchFamily="18" charset="0"/>
            </a:endParaRP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2</a:t>
            </a:fld>
            <a:endParaRPr lang="tr-T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Risk Planlaması</a:t>
            </a:r>
            <a:endParaRPr lang="tr-TR" sz="36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5" name="4 İçerik Yer Tutucusu"/>
          <p:cNvSpPr>
            <a:spLocks noGrp="1"/>
          </p:cNvSpPr>
          <p:nvPr>
            <p:ph sz="quarter" idx="1"/>
          </p:nvPr>
        </p:nvSpPr>
        <p:spPr>
          <a:xfrm>
            <a:off x="612648" y="1600200"/>
            <a:ext cx="7888442" cy="4495800"/>
          </a:xfrm>
        </p:spPr>
        <p:txBody>
          <a:bodyPr>
            <a:normAutofit/>
          </a:bodyPr>
          <a:lstStyle/>
          <a:p>
            <a:pPr algn="just">
              <a:buSzPct val="100000"/>
              <a:buFont typeface="Arial" pitchFamily="34" charset="0"/>
              <a:buChar char="•"/>
              <a:defRPr/>
            </a:pPr>
            <a:r>
              <a:rPr lang="tr-TR" sz="2100" dirty="0" smtClean="0">
                <a:latin typeface="Times New Roman" pitchFamily="18" charset="0"/>
                <a:cs typeface="Times New Roman" pitchFamily="18" charset="0"/>
              </a:rPr>
              <a:t>Riskin varsayımı ve bu riskin yönetimi  için strateji geliştirilmesi.</a:t>
            </a:r>
          </a:p>
          <a:p>
            <a:pPr algn="just">
              <a:buSzPct val="100000"/>
              <a:buNone/>
              <a:defRPr/>
            </a:pPr>
            <a:endParaRPr lang="tr-TR" sz="500" dirty="0" smtClean="0">
              <a:latin typeface="Times New Roman" pitchFamily="18" charset="0"/>
              <a:cs typeface="Times New Roman" pitchFamily="18" charset="0"/>
            </a:endParaRPr>
          </a:p>
          <a:p>
            <a:pPr algn="just">
              <a:buSzPct val="100000"/>
              <a:buFont typeface="Arial" pitchFamily="34" charset="0"/>
              <a:buChar char="•"/>
              <a:defRPr/>
            </a:pPr>
            <a:r>
              <a:rPr lang="tr-TR" sz="2100" dirty="0" smtClean="0">
                <a:latin typeface="Times New Roman" pitchFamily="18" charset="0"/>
                <a:cs typeface="Times New Roman" pitchFamily="18" charset="0"/>
              </a:rPr>
              <a:t>Riski önleme stratejileri:</a:t>
            </a:r>
          </a:p>
          <a:p>
            <a:pPr lvl="1">
              <a:buSzPct val="100000"/>
              <a:buFont typeface="Times New Roman" pitchFamily="18" charset="0"/>
              <a:buChar char="-"/>
              <a:defRPr/>
            </a:pPr>
            <a:r>
              <a:rPr lang="tr-TR" sz="2000" dirty="0" smtClean="0">
                <a:effectLst>
                  <a:outerShdw blurRad="38100" dist="38100" dir="2700000" algn="tl">
                    <a:srgbClr val="C0C0C0"/>
                  </a:outerShdw>
                </a:effectLst>
              </a:rPr>
              <a:t>Riskin oluşma ihtimali azaltılır.</a:t>
            </a:r>
          </a:p>
          <a:p>
            <a:pPr lvl="1">
              <a:buSzPct val="100000"/>
              <a:buNone/>
              <a:defRPr/>
            </a:pPr>
            <a:endParaRPr lang="tr-TR" sz="500" dirty="0" smtClean="0">
              <a:effectLst>
                <a:outerShdw blurRad="38100" dist="38100" dir="2700000" algn="tl">
                  <a:srgbClr val="C0C0C0"/>
                </a:outerShdw>
              </a:effectLst>
            </a:endParaRPr>
          </a:p>
          <a:p>
            <a:pPr algn="just">
              <a:buSzPct val="100000"/>
              <a:buFont typeface="Arial" pitchFamily="34" charset="0"/>
              <a:buChar char="•"/>
              <a:defRPr/>
            </a:pPr>
            <a:r>
              <a:rPr lang="tr-TR" sz="2100" dirty="0" smtClean="0">
                <a:latin typeface="Times New Roman" pitchFamily="18" charset="0"/>
                <a:cs typeface="Times New Roman" pitchFamily="18" charset="0"/>
              </a:rPr>
              <a:t>Minimalleştirme stratejileri:</a:t>
            </a:r>
          </a:p>
          <a:p>
            <a:pPr lvl="1">
              <a:buSzPct val="100000"/>
              <a:buFont typeface="Times New Roman" pitchFamily="18" charset="0"/>
              <a:buChar char="-"/>
              <a:defRPr/>
            </a:pPr>
            <a:r>
              <a:rPr lang="tr-TR" sz="2000" dirty="0" smtClean="0">
                <a:effectLst>
                  <a:outerShdw blurRad="38100" dist="38100" dir="2700000" algn="tl">
                    <a:srgbClr val="C0C0C0"/>
                  </a:outerShdw>
                </a:effectLst>
              </a:rPr>
              <a:t>Riskin projeye veya ürüne etkisi azaltılır.</a:t>
            </a:r>
          </a:p>
          <a:p>
            <a:pPr lvl="1">
              <a:buSzPct val="100000"/>
              <a:buNone/>
              <a:defRPr/>
            </a:pPr>
            <a:endParaRPr lang="tr-TR" sz="500" dirty="0" smtClean="0">
              <a:effectLst>
                <a:outerShdw blurRad="38100" dist="38100" dir="2700000" algn="tl">
                  <a:srgbClr val="C0C0C0"/>
                </a:outerShdw>
              </a:effectLst>
            </a:endParaRPr>
          </a:p>
          <a:p>
            <a:pPr algn="just">
              <a:buSzPct val="100000"/>
              <a:buFont typeface="Arial" pitchFamily="34" charset="0"/>
              <a:buChar char="•"/>
              <a:defRPr/>
            </a:pPr>
            <a:r>
              <a:rPr lang="tr-TR" sz="2100" dirty="0" smtClean="0">
                <a:latin typeface="Times New Roman" pitchFamily="18" charset="0"/>
                <a:cs typeface="Times New Roman" pitchFamily="18" charset="0"/>
              </a:rPr>
              <a:t>Olasılık planları:</a:t>
            </a:r>
          </a:p>
          <a:p>
            <a:pPr lvl="1">
              <a:buSzPct val="100000"/>
              <a:buFont typeface="Times New Roman" pitchFamily="18" charset="0"/>
              <a:buChar char="-"/>
              <a:defRPr/>
            </a:pPr>
            <a:r>
              <a:rPr lang="tr-TR" sz="2000" dirty="0" smtClean="0">
                <a:effectLst>
                  <a:outerShdw blurRad="38100" dist="38100" dir="2700000" algn="tl">
                    <a:srgbClr val="C0C0C0"/>
                  </a:outerShdw>
                </a:effectLst>
              </a:rPr>
              <a:t>Risk oluşmuşsa, bu riskle ilgili olasılık planları geliştirilir.</a:t>
            </a:r>
          </a:p>
          <a:p>
            <a:pPr marL="900113" indent="-368300" algn="just">
              <a:buSzPct val="100000"/>
              <a:buNone/>
            </a:pPr>
            <a:endParaRPr lang="tr-TR" sz="2100" dirty="0" smtClean="0">
              <a:latin typeface="Times New Roman" pitchFamily="18" charset="0"/>
              <a:cs typeface="Times New Roman" pitchFamily="18" charset="0"/>
            </a:endParaRPr>
          </a:p>
          <a:p>
            <a:pPr algn="just">
              <a:buSzPct val="100000"/>
              <a:buNone/>
            </a:pPr>
            <a:endParaRPr lang="tr-TR" sz="500" dirty="0" smtClean="0">
              <a:latin typeface="Times New Roman" pitchFamily="18" charset="0"/>
              <a:cs typeface="Times New Roman" pitchFamily="18" charset="0"/>
            </a:endParaRP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20</a:t>
            </a:fld>
            <a:endParaRPr lang="tr-T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Risk Planlaması</a:t>
            </a:r>
            <a:endParaRPr lang="tr-TR" sz="36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5" name="4 İçerik Yer Tutucusu"/>
          <p:cNvSpPr>
            <a:spLocks noGrp="1"/>
          </p:cNvSpPr>
          <p:nvPr>
            <p:ph sz="quarter" idx="1"/>
          </p:nvPr>
        </p:nvSpPr>
        <p:spPr>
          <a:xfrm>
            <a:off x="612648" y="1600200"/>
            <a:ext cx="7888442" cy="4495800"/>
          </a:xfrm>
        </p:spPr>
        <p:txBody>
          <a:bodyPr>
            <a:normAutofit/>
          </a:bodyPr>
          <a:lstStyle/>
          <a:p>
            <a:pPr algn="just">
              <a:buSzPct val="100000"/>
              <a:buFont typeface="Arial" pitchFamily="34" charset="0"/>
              <a:buChar char="•"/>
            </a:pPr>
            <a:r>
              <a:rPr lang="tr-TR" sz="2100" dirty="0" smtClean="0">
                <a:latin typeface="Times New Roman" pitchFamily="18" charset="0"/>
                <a:cs typeface="Times New Roman" pitchFamily="18" charset="0"/>
              </a:rPr>
              <a:t>Riske karşı yapılan planlama dört adımdan oluşur;</a:t>
            </a:r>
          </a:p>
          <a:p>
            <a:pPr marL="900113" indent="-368300" algn="just">
              <a:buSzPct val="100000"/>
              <a:buFont typeface="+mj-lt"/>
              <a:buAutoNum type="arabicPeriod"/>
            </a:pPr>
            <a:r>
              <a:rPr lang="tr-TR" sz="2100" dirty="0" smtClean="0">
                <a:latin typeface="Times New Roman" pitchFamily="18" charset="0"/>
                <a:cs typeface="Times New Roman" pitchFamily="18" charset="0"/>
              </a:rPr>
              <a:t>	Riskleri ortadan kaldırmaya/azaltmaya yönelik planlama,</a:t>
            </a:r>
          </a:p>
          <a:p>
            <a:pPr marL="900113" indent="-368300" algn="just">
              <a:buSzPct val="100000"/>
              <a:buFont typeface="+mj-lt"/>
              <a:buAutoNum type="arabicPeriod"/>
            </a:pPr>
            <a:r>
              <a:rPr lang="tr-TR" sz="2100" dirty="0" smtClean="0">
                <a:latin typeface="Times New Roman" pitchFamily="18" charset="0"/>
                <a:cs typeface="Times New Roman" pitchFamily="18" charset="0"/>
              </a:rPr>
              <a:t>	Risk planının yürütülmesi,</a:t>
            </a:r>
          </a:p>
          <a:p>
            <a:pPr marL="900113" indent="-368300" algn="just">
              <a:buSzPct val="100000"/>
              <a:buFont typeface="+mj-lt"/>
              <a:buAutoNum type="arabicPeriod"/>
            </a:pPr>
            <a:r>
              <a:rPr lang="tr-TR" sz="2100" dirty="0" smtClean="0">
                <a:latin typeface="Times New Roman" pitchFamily="18" charset="0"/>
                <a:cs typeface="Times New Roman" pitchFamily="18" charset="0"/>
              </a:rPr>
              <a:t>	Proje sonuçlarının değerlendirilmesi,</a:t>
            </a:r>
          </a:p>
          <a:p>
            <a:pPr marL="900113" indent="-368300" algn="just">
              <a:buSzPct val="100000"/>
              <a:buFont typeface="+mj-lt"/>
              <a:buAutoNum type="arabicPeriod"/>
            </a:pPr>
            <a:r>
              <a:rPr lang="tr-TR" sz="2100" dirty="0" smtClean="0">
                <a:latin typeface="Times New Roman" pitchFamily="18" charset="0"/>
                <a:cs typeface="Times New Roman" pitchFamily="18" charset="0"/>
              </a:rPr>
              <a:t>	Alınan önlemler ile proje sonuçlarının belgelenmesi.</a:t>
            </a:r>
          </a:p>
          <a:p>
            <a:pPr marL="900113" indent="-368300" algn="just">
              <a:buSzPct val="100000"/>
              <a:buNone/>
            </a:pPr>
            <a:endParaRPr lang="tr-TR" sz="2100" dirty="0" smtClean="0">
              <a:latin typeface="Times New Roman" pitchFamily="18" charset="0"/>
              <a:cs typeface="Times New Roman" pitchFamily="18" charset="0"/>
            </a:endParaRPr>
          </a:p>
          <a:p>
            <a:pPr algn="just">
              <a:buSzPct val="100000"/>
              <a:buNone/>
            </a:pPr>
            <a:endParaRPr lang="tr-TR" sz="500" dirty="0" smtClean="0">
              <a:latin typeface="Times New Roman" pitchFamily="18" charset="0"/>
              <a:cs typeface="Times New Roman" pitchFamily="18" charset="0"/>
            </a:endParaRP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21</a:t>
            </a:fld>
            <a:endParaRPr lang="tr-T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Risk Tablosu</a:t>
            </a:r>
            <a:endParaRPr lang="tr-TR" sz="36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5" name="4 İçerik Yer Tutucusu"/>
          <p:cNvSpPr>
            <a:spLocks noGrp="1"/>
          </p:cNvSpPr>
          <p:nvPr>
            <p:ph sz="quarter" idx="1"/>
          </p:nvPr>
        </p:nvSpPr>
        <p:spPr>
          <a:xfrm>
            <a:off x="612648" y="1600200"/>
            <a:ext cx="7888442" cy="4495800"/>
          </a:xfrm>
        </p:spPr>
        <p:txBody>
          <a:bodyPr>
            <a:normAutofit/>
          </a:bodyPr>
          <a:lstStyle/>
          <a:p>
            <a:pPr algn="just">
              <a:buSzPct val="100000"/>
              <a:buFont typeface="Arial" pitchFamily="34" charset="0"/>
              <a:buChar char="•"/>
            </a:pPr>
            <a:r>
              <a:rPr lang="tr-TR" sz="2100" dirty="0" smtClean="0">
                <a:latin typeface="Times New Roman" pitchFamily="18" charset="0"/>
                <a:cs typeface="Times New Roman" pitchFamily="18" charset="0"/>
              </a:rPr>
              <a:t>Risk tablosunda bulunması gereken temel başlıklar;</a:t>
            </a:r>
          </a:p>
          <a:p>
            <a:pPr marL="804863" lvl="0" indent="-273050" algn="just" defTabSz="804863">
              <a:buSzPct val="100000"/>
              <a:buFont typeface="Arial" pitchFamily="34" charset="0"/>
              <a:buChar char="•"/>
            </a:pPr>
            <a:r>
              <a:rPr lang="tr-TR" sz="2100" dirty="0" smtClean="0">
                <a:latin typeface="Times New Roman" pitchFamily="18" charset="0"/>
                <a:cs typeface="Times New Roman" pitchFamily="18" charset="0"/>
              </a:rPr>
              <a:t>Riskin açıklaması.</a:t>
            </a:r>
          </a:p>
          <a:p>
            <a:pPr marL="804863" lvl="0" indent="-273050" algn="just" defTabSz="804863">
              <a:buSzPct val="100000"/>
              <a:buFont typeface="Arial" pitchFamily="34" charset="0"/>
              <a:buChar char="•"/>
            </a:pPr>
            <a:r>
              <a:rPr lang="tr-TR" sz="2100" dirty="0" smtClean="0">
                <a:latin typeface="Times New Roman" pitchFamily="18" charset="0"/>
                <a:cs typeface="Times New Roman" pitchFamily="18" charset="0"/>
              </a:rPr>
              <a:t>Projeye etkisi (düşük, orta, yüksek)</a:t>
            </a:r>
          </a:p>
          <a:p>
            <a:pPr marL="804863" lvl="0" indent="-273050" algn="just" defTabSz="804863">
              <a:buSzPct val="100000"/>
              <a:buFont typeface="Arial" pitchFamily="34" charset="0"/>
              <a:buChar char="•"/>
            </a:pPr>
            <a:r>
              <a:rPr lang="tr-TR" sz="2100" dirty="0" smtClean="0">
                <a:latin typeface="Times New Roman" pitchFamily="18" charset="0"/>
                <a:cs typeface="Times New Roman" pitchFamily="18" charset="0"/>
              </a:rPr>
              <a:t>Riskin gerçekleşme olasılığı (düşük orta, yüksek)</a:t>
            </a:r>
          </a:p>
          <a:p>
            <a:pPr marL="804863" lvl="0" indent="-273050" algn="just" defTabSz="804863">
              <a:buSzPct val="100000"/>
              <a:buFont typeface="Arial" pitchFamily="34" charset="0"/>
              <a:buChar char="•"/>
            </a:pPr>
            <a:r>
              <a:rPr lang="tr-TR" sz="2100" dirty="0" smtClean="0">
                <a:latin typeface="Times New Roman" pitchFamily="18" charset="0"/>
                <a:cs typeface="Times New Roman" pitchFamily="18" charset="0"/>
              </a:rPr>
              <a:t>Alınabilecek önlemler.</a:t>
            </a:r>
          </a:p>
          <a:p>
            <a:pPr marL="804863" lvl="0" indent="-273050" algn="just" defTabSz="804863">
              <a:buSzPct val="100000"/>
              <a:buFont typeface="Arial" pitchFamily="34" charset="0"/>
              <a:buChar char="•"/>
            </a:pPr>
            <a:r>
              <a:rPr lang="tr-TR" sz="2100" dirty="0" smtClean="0">
                <a:latin typeface="Times New Roman" pitchFamily="18" charset="0"/>
                <a:cs typeface="Times New Roman" pitchFamily="18" charset="0"/>
              </a:rPr>
              <a:t>Risk sahibi.</a:t>
            </a:r>
          </a:p>
          <a:p>
            <a:pPr marL="804863" indent="-273050" algn="just" defTabSz="804863">
              <a:buSzPct val="100000"/>
              <a:buFont typeface="Arial" pitchFamily="34" charset="0"/>
              <a:buChar char="•"/>
            </a:pPr>
            <a:r>
              <a:rPr lang="tr-TR" sz="2100" dirty="0" smtClean="0">
                <a:latin typeface="Times New Roman" pitchFamily="18" charset="0"/>
                <a:cs typeface="Times New Roman" pitchFamily="18" charset="0"/>
              </a:rPr>
              <a:t>Durum (açık, kapandı, değişiklik yok, artıyor, azalıyor vb)</a:t>
            </a:r>
          </a:p>
          <a:p>
            <a:pPr marL="900113" indent="-368300" algn="just">
              <a:buSzPct val="100000"/>
              <a:buNone/>
            </a:pPr>
            <a:endParaRPr lang="tr-TR" sz="2100" dirty="0" smtClean="0">
              <a:latin typeface="Times New Roman" pitchFamily="18" charset="0"/>
              <a:cs typeface="Times New Roman" pitchFamily="18" charset="0"/>
            </a:endParaRPr>
          </a:p>
          <a:p>
            <a:pPr algn="just">
              <a:buSzPct val="100000"/>
              <a:buNone/>
            </a:pPr>
            <a:endParaRPr lang="tr-TR" sz="500" dirty="0" smtClean="0">
              <a:latin typeface="Times New Roman" pitchFamily="18" charset="0"/>
              <a:cs typeface="Times New Roman" pitchFamily="18" charset="0"/>
            </a:endParaRP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22</a:t>
            </a:fld>
            <a:endParaRPr lang="tr-T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Risk Tablosu</a:t>
            </a:r>
            <a:endParaRPr lang="tr-TR" sz="36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5" name="4 İçerik Yer Tutucusu"/>
          <p:cNvSpPr>
            <a:spLocks noGrp="1"/>
          </p:cNvSpPr>
          <p:nvPr>
            <p:ph sz="quarter" idx="1"/>
          </p:nvPr>
        </p:nvSpPr>
        <p:spPr>
          <a:xfrm>
            <a:off x="612648" y="1600200"/>
            <a:ext cx="7888442" cy="4495800"/>
          </a:xfrm>
        </p:spPr>
        <p:txBody>
          <a:bodyPr>
            <a:normAutofit/>
          </a:bodyPr>
          <a:lstStyle/>
          <a:p>
            <a:pPr algn="just">
              <a:buSzPct val="100000"/>
              <a:buFont typeface="Arial" pitchFamily="34" charset="0"/>
              <a:buChar char="•"/>
            </a:pPr>
            <a:r>
              <a:rPr lang="tr-TR" sz="2100" dirty="0" smtClean="0">
                <a:latin typeface="Times New Roman" pitchFamily="18" charset="0"/>
                <a:cs typeface="Times New Roman" pitchFamily="18" charset="0"/>
              </a:rPr>
              <a:t>Daha detaylı bilgi tutmak isteyenler aşağıdakiler dahil pek çok alanı ekleyebilirler.</a:t>
            </a:r>
          </a:p>
          <a:p>
            <a:pPr marL="804863" indent="-273050" algn="just" defTabSz="804863">
              <a:buSzPct val="100000"/>
              <a:buFont typeface="Arial" pitchFamily="34" charset="0"/>
              <a:buChar char="•"/>
            </a:pPr>
            <a:r>
              <a:rPr lang="tr-TR" sz="2100" dirty="0" smtClean="0">
                <a:latin typeface="Times New Roman" pitchFamily="18" charset="0"/>
                <a:cs typeface="Times New Roman" pitchFamily="18" charset="0"/>
              </a:rPr>
              <a:t>Riski ortaya çıkaran kişi</a:t>
            </a:r>
          </a:p>
          <a:p>
            <a:pPr marL="804863" indent="-273050" algn="just" defTabSz="804863">
              <a:buSzPct val="100000"/>
              <a:buFont typeface="Arial" pitchFamily="34" charset="0"/>
              <a:buChar char="•"/>
            </a:pPr>
            <a:r>
              <a:rPr lang="tr-TR" sz="2100" dirty="0" smtClean="0">
                <a:latin typeface="Times New Roman" pitchFamily="18" charset="0"/>
                <a:cs typeface="Times New Roman" pitchFamily="18" charset="0"/>
              </a:rPr>
              <a:t>Riskin ortaya çıkma tarihi</a:t>
            </a:r>
          </a:p>
          <a:p>
            <a:pPr marL="804863" indent="-273050" algn="just" defTabSz="804863">
              <a:buSzPct val="100000"/>
              <a:buFont typeface="Arial" pitchFamily="34" charset="0"/>
              <a:buChar char="•"/>
            </a:pPr>
            <a:r>
              <a:rPr lang="tr-TR" sz="2100" dirty="0" smtClean="0">
                <a:latin typeface="Times New Roman" pitchFamily="18" charset="0"/>
                <a:cs typeface="Times New Roman" pitchFamily="18" charset="0"/>
              </a:rPr>
              <a:t>Riskin olası gerçekleşme tarihi</a:t>
            </a:r>
          </a:p>
          <a:p>
            <a:pPr marL="804863" indent="-273050" algn="just" defTabSz="804863">
              <a:buSzPct val="100000"/>
              <a:buFont typeface="Arial" pitchFamily="34" charset="0"/>
              <a:buChar char="•"/>
            </a:pPr>
            <a:r>
              <a:rPr lang="tr-TR" sz="2100" dirty="0" smtClean="0">
                <a:latin typeface="Times New Roman" pitchFamily="18" charset="0"/>
                <a:cs typeface="Times New Roman" pitchFamily="18" charset="0"/>
              </a:rPr>
              <a:t>Son güncellenme tarihi</a:t>
            </a:r>
          </a:p>
          <a:p>
            <a:pPr marL="804863" indent="-273050" algn="just" defTabSz="804863">
              <a:buSzPct val="100000"/>
              <a:buFont typeface="Arial" pitchFamily="34" charset="0"/>
              <a:buChar char="•"/>
            </a:pPr>
            <a:r>
              <a:rPr lang="tr-TR" sz="2100" dirty="0" smtClean="0">
                <a:latin typeface="Times New Roman" pitchFamily="18" charset="0"/>
                <a:cs typeface="Times New Roman" pitchFamily="18" charset="0"/>
              </a:rPr>
              <a:t>Riskin kimlik numarası (ID)</a:t>
            </a:r>
          </a:p>
          <a:p>
            <a:pPr marL="804863" indent="-273050" algn="just" defTabSz="804863">
              <a:buSzPct val="100000"/>
              <a:buFont typeface="Arial" pitchFamily="34" charset="0"/>
              <a:buChar char="•"/>
            </a:pPr>
            <a:r>
              <a:rPr lang="tr-TR" sz="2100" dirty="0" smtClean="0">
                <a:latin typeface="Times New Roman" pitchFamily="18" charset="0"/>
                <a:cs typeface="Times New Roman" pitchFamily="18" charset="0"/>
              </a:rPr>
              <a:t>Sınıflandırma bilgisi (teknik, ticari, hukuki vb)</a:t>
            </a: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23</a:t>
            </a:fld>
            <a:endParaRPr lang="tr-T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Risk Azaltma</a:t>
            </a:r>
            <a:endParaRPr lang="tr-TR" sz="36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5" name="4 İçerik Yer Tutucusu"/>
          <p:cNvSpPr>
            <a:spLocks noGrp="1"/>
          </p:cNvSpPr>
          <p:nvPr>
            <p:ph sz="quarter" idx="1"/>
          </p:nvPr>
        </p:nvSpPr>
        <p:spPr>
          <a:xfrm>
            <a:off x="612648" y="1600200"/>
            <a:ext cx="7888442" cy="4495800"/>
          </a:xfrm>
        </p:spPr>
        <p:txBody>
          <a:bodyPr>
            <a:normAutofit/>
          </a:bodyPr>
          <a:lstStyle/>
          <a:p>
            <a:pPr algn="just">
              <a:buSzPct val="100000"/>
              <a:buFont typeface="Arial" pitchFamily="34" charset="0"/>
              <a:buChar char="•"/>
            </a:pPr>
            <a:r>
              <a:rPr lang="tr-TR" sz="2100" dirty="0" smtClean="0">
                <a:latin typeface="Times New Roman" pitchFamily="18" charset="0"/>
                <a:cs typeface="Times New Roman" pitchFamily="18" charset="0"/>
              </a:rPr>
              <a:t>Öngörülen ve sayısal değerler olarak ifade edilen risklere karşı ne gibi önlemlerin alınmasının uygun olacağının değerlendirilmesi ve bu önlemlerin alınmasıdır.</a:t>
            </a:r>
          </a:p>
          <a:p>
            <a:pPr algn="just">
              <a:buSzPct val="100000"/>
              <a:buNone/>
            </a:pPr>
            <a:endParaRPr lang="tr-TR" sz="500" dirty="0" smtClean="0">
              <a:latin typeface="Times New Roman" pitchFamily="18" charset="0"/>
              <a:cs typeface="Times New Roman" pitchFamily="18" charset="0"/>
            </a:endParaRPr>
          </a:p>
          <a:p>
            <a:pPr algn="just">
              <a:buSzPct val="100000"/>
              <a:buFont typeface="Arial" pitchFamily="34" charset="0"/>
              <a:buChar char="•"/>
            </a:pPr>
            <a:r>
              <a:rPr lang="tr-TR" sz="2100" dirty="0" smtClean="0">
                <a:latin typeface="Times New Roman" pitchFamily="18" charset="0"/>
                <a:cs typeface="Times New Roman" pitchFamily="18" charset="0"/>
              </a:rPr>
              <a:t>Projenin koşulları ve risklerin durumu göz önüne alınarak;</a:t>
            </a:r>
          </a:p>
          <a:p>
            <a:pPr marL="804863" indent="-273050" algn="just" defTabSz="804863">
              <a:buSzPct val="100000"/>
              <a:buFont typeface="Arial" pitchFamily="34" charset="0"/>
              <a:buChar char="•"/>
            </a:pPr>
            <a:r>
              <a:rPr lang="tr-TR" sz="1900" dirty="0" smtClean="0">
                <a:latin typeface="Times New Roman" pitchFamily="18" charset="0"/>
                <a:cs typeface="Times New Roman" pitchFamily="18" charset="0"/>
              </a:rPr>
              <a:t>Projenin yönünü değiştirerek riski yok etmek,</a:t>
            </a:r>
          </a:p>
          <a:p>
            <a:pPr marL="804863" indent="-273050" algn="just" defTabSz="804863">
              <a:buSzPct val="100000"/>
              <a:buFont typeface="Arial" pitchFamily="34" charset="0"/>
              <a:buChar char="•"/>
            </a:pPr>
            <a:r>
              <a:rPr lang="tr-TR" sz="1900" dirty="0" smtClean="0">
                <a:latin typeface="Times New Roman" pitchFamily="18" charset="0"/>
                <a:cs typeface="Times New Roman" pitchFamily="18" charset="0"/>
              </a:rPr>
              <a:t>Riskin etkilerini sürekli izlemek ve kontrol altında tutmak,</a:t>
            </a:r>
          </a:p>
          <a:p>
            <a:pPr marL="804863" indent="-273050" algn="just" defTabSz="804863">
              <a:buSzPct val="100000"/>
              <a:buFont typeface="Arial" pitchFamily="34" charset="0"/>
              <a:buChar char="•"/>
            </a:pPr>
            <a:r>
              <a:rPr lang="tr-TR" sz="1900" dirty="0" smtClean="0">
                <a:latin typeface="Times New Roman" pitchFamily="18" charset="0"/>
                <a:cs typeface="Times New Roman" pitchFamily="18" charset="0"/>
              </a:rPr>
              <a:t>Riski projedeki diğer paydaşlarla paylaşmak,</a:t>
            </a:r>
          </a:p>
          <a:p>
            <a:pPr marL="804863" indent="-273050" algn="just" defTabSz="804863">
              <a:buSzPct val="100000"/>
              <a:buFont typeface="Arial" pitchFamily="34" charset="0"/>
              <a:buChar char="•"/>
            </a:pPr>
            <a:r>
              <a:rPr lang="tr-TR" sz="1900" dirty="0" smtClean="0">
                <a:latin typeface="Times New Roman" pitchFamily="18" charset="0"/>
                <a:cs typeface="Times New Roman" pitchFamily="18" charset="0"/>
              </a:rPr>
              <a:t>Riski oluşturan etmenlerle ilgili bilgileri arttırmak için bu konularda araştırma yapmak.</a:t>
            </a: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24</a:t>
            </a:fld>
            <a:endParaRPr lang="tr-T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Risk Yönetimi Araç ve Teknikleri</a:t>
            </a:r>
            <a:endParaRPr lang="tr-TR" sz="36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5" name="4 İçerik Yer Tutucusu"/>
          <p:cNvSpPr>
            <a:spLocks noGrp="1"/>
          </p:cNvSpPr>
          <p:nvPr>
            <p:ph sz="quarter" idx="1"/>
          </p:nvPr>
        </p:nvSpPr>
        <p:spPr>
          <a:xfrm>
            <a:off x="612648" y="1600200"/>
            <a:ext cx="7888442" cy="4495800"/>
          </a:xfrm>
        </p:spPr>
        <p:txBody>
          <a:bodyPr>
            <a:normAutofit/>
          </a:bodyPr>
          <a:lstStyle/>
          <a:p>
            <a:pPr algn="just">
              <a:buSzPct val="100000"/>
              <a:buFont typeface="Arial" pitchFamily="34" charset="0"/>
              <a:buChar char="•"/>
            </a:pPr>
            <a:r>
              <a:rPr lang="tr-TR" sz="2100" dirty="0" smtClean="0">
                <a:latin typeface="Times New Roman" pitchFamily="18" charset="0"/>
                <a:cs typeface="Times New Roman" pitchFamily="18" charset="0"/>
              </a:rPr>
              <a:t>Risk yönetiminde kullanılan araç ve teknikler:</a:t>
            </a:r>
          </a:p>
          <a:p>
            <a:pPr marL="900113" indent="-368300" algn="just">
              <a:buSzPct val="100000"/>
              <a:buFont typeface="+mj-lt"/>
              <a:buAutoNum type="arabicPeriod"/>
              <a:tabLst>
                <a:tab pos="406718" algn="l"/>
              </a:tabLst>
            </a:pPr>
            <a:r>
              <a:rPr lang="tr-TR" sz="2100" dirty="0" smtClean="0">
                <a:latin typeface="Times New Roman" pitchFamily="18" charset="0"/>
                <a:cs typeface="Times New Roman" pitchFamily="18" charset="0"/>
              </a:rPr>
              <a:t>Fikir yaratma araçları;</a:t>
            </a:r>
          </a:p>
          <a:p>
            <a:pPr marL="1160463" lvl="1" indent="-260350" algn="just" defTabSz="341313">
              <a:buSzPct val="100000"/>
              <a:buFont typeface="Arial" pitchFamily="34" charset="0"/>
              <a:buChar char="•"/>
              <a:tabLst>
                <a:tab pos="900113" algn="l"/>
              </a:tabLst>
            </a:pPr>
            <a:r>
              <a:rPr lang="tr-TR" sz="2000" dirty="0" smtClean="0">
                <a:latin typeface="Times New Roman" pitchFamily="18" charset="0"/>
                <a:cs typeface="Times New Roman" pitchFamily="18" charset="0"/>
              </a:rPr>
              <a:t>Uzmanlarla görüşme,</a:t>
            </a:r>
          </a:p>
          <a:p>
            <a:pPr marL="1160463" lvl="1" indent="-260350" algn="just" defTabSz="341313">
              <a:buSzPct val="100000"/>
              <a:buFont typeface="Arial" pitchFamily="34" charset="0"/>
              <a:buChar char="•"/>
              <a:tabLst>
                <a:tab pos="900113" algn="l"/>
              </a:tabLst>
            </a:pPr>
            <a:r>
              <a:rPr lang="tr-TR" sz="2000" dirty="0" smtClean="0">
                <a:latin typeface="Times New Roman" pitchFamily="18" charset="0"/>
                <a:cs typeface="Times New Roman" pitchFamily="18" charset="0"/>
              </a:rPr>
              <a:t>Anket düzenleme,</a:t>
            </a:r>
          </a:p>
          <a:p>
            <a:pPr marL="1160463" lvl="1" indent="-260350" algn="just" defTabSz="341313">
              <a:buSzPct val="100000"/>
              <a:buFont typeface="Arial" pitchFamily="34" charset="0"/>
              <a:buChar char="•"/>
              <a:tabLst>
                <a:tab pos="900113" algn="l"/>
              </a:tabLst>
            </a:pPr>
            <a:r>
              <a:rPr lang="tr-TR" sz="2000" dirty="0" smtClean="0">
                <a:latin typeface="Times New Roman" pitchFamily="18" charset="0"/>
                <a:cs typeface="Times New Roman" pitchFamily="18" charset="0"/>
              </a:rPr>
              <a:t>Grup içi fikir jimnastiği</a:t>
            </a:r>
          </a:p>
          <a:p>
            <a:pPr marL="1160463" lvl="1" indent="-260350" algn="just" defTabSz="341313">
              <a:buSzPct val="100000"/>
              <a:buNone/>
              <a:tabLst>
                <a:tab pos="900113" algn="l"/>
              </a:tabLst>
            </a:pPr>
            <a:endParaRPr lang="tr-TR" sz="500" dirty="0" smtClean="0">
              <a:latin typeface="Times New Roman" pitchFamily="18" charset="0"/>
              <a:cs typeface="Times New Roman" pitchFamily="18" charset="0"/>
            </a:endParaRPr>
          </a:p>
          <a:p>
            <a:pPr marL="900113" indent="-368300" algn="just">
              <a:buSzPct val="100000"/>
              <a:buFont typeface="+mj-lt"/>
              <a:buAutoNum type="arabicPeriod"/>
              <a:tabLst>
                <a:tab pos="406718" algn="l"/>
              </a:tabLst>
            </a:pPr>
            <a:r>
              <a:rPr lang="tr-TR" sz="2100" dirty="0" smtClean="0">
                <a:latin typeface="Times New Roman" pitchFamily="18" charset="0"/>
                <a:cs typeface="Times New Roman" pitchFamily="18" charset="0"/>
              </a:rPr>
              <a:t>Eşgüdüm araçları,</a:t>
            </a:r>
          </a:p>
          <a:p>
            <a:pPr marL="1160463" lvl="1" indent="-260350" algn="just" defTabSz="341313">
              <a:buSzPct val="100000"/>
              <a:buFont typeface="Arial" pitchFamily="34" charset="0"/>
              <a:buChar char="•"/>
              <a:tabLst>
                <a:tab pos="900113" algn="l"/>
              </a:tabLst>
            </a:pPr>
            <a:r>
              <a:rPr lang="tr-TR" sz="2000" dirty="0" smtClean="0">
                <a:latin typeface="Times New Roman" pitchFamily="18" charset="0"/>
                <a:cs typeface="Times New Roman" pitchFamily="18" charset="0"/>
              </a:rPr>
              <a:t>Planların gözden geçirilmesi,</a:t>
            </a:r>
          </a:p>
          <a:p>
            <a:pPr marL="1160463" lvl="1" indent="-260350" algn="just" defTabSz="341313">
              <a:buSzPct val="100000"/>
              <a:buFont typeface="Arial" pitchFamily="34" charset="0"/>
              <a:buChar char="•"/>
              <a:tabLst>
                <a:tab pos="900113" algn="l"/>
              </a:tabLst>
            </a:pPr>
            <a:r>
              <a:rPr lang="tr-TR" sz="2000" dirty="0" smtClean="0">
                <a:latin typeface="Times New Roman" pitchFamily="18" charset="0"/>
                <a:cs typeface="Times New Roman" pitchFamily="18" charset="0"/>
              </a:rPr>
              <a:t>Teknik belirtimleri okuma,</a:t>
            </a:r>
          </a:p>
          <a:p>
            <a:pPr marL="1160463" lvl="1" indent="-260350" algn="just" defTabSz="341313">
              <a:buSzPct val="100000"/>
              <a:buFont typeface="Arial" pitchFamily="34" charset="0"/>
              <a:buChar char="•"/>
              <a:tabLst>
                <a:tab pos="900113" algn="l"/>
              </a:tabLst>
            </a:pPr>
            <a:r>
              <a:rPr lang="tr-TR" sz="2000" dirty="0" smtClean="0">
                <a:latin typeface="Times New Roman" pitchFamily="18" charset="0"/>
                <a:cs typeface="Times New Roman" pitchFamily="18" charset="0"/>
              </a:rPr>
              <a:t>Ekip toplantıları.</a:t>
            </a:r>
          </a:p>
          <a:p>
            <a:pPr marL="900113" indent="-368300" algn="just">
              <a:buSzPct val="100000"/>
              <a:buFont typeface="+mj-lt"/>
              <a:buAutoNum type="arabicPeriod"/>
            </a:pPr>
            <a:endParaRPr lang="tr-TR" sz="2100" dirty="0" smtClean="0">
              <a:latin typeface="Times New Roman" pitchFamily="18" charset="0"/>
              <a:cs typeface="Times New Roman" pitchFamily="18" charset="0"/>
            </a:endParaRPr>
          </a:p>
          <a:p>
            <a:pPr marL="900113" indent="-368300" algn="just">
              <a:buSzPct val="100000"/>
              <a:buNone/>
            </a:pPr>
            <a:endParaRPr lang="tr-TR" sz="2100" dirty="0" smtClean="0">
              <a:latin typeface="Times New Roman" pitchFamily="18" charset="0"/>
              <a:cs typeface="Times New Roman" pitchFamily="18" charset="0"/>
            </a:endParaRPr>
          </a:p>
          <a:p>
            <a:pPr algn="just">
              <a:buSzPct val="100000"/>
              <a:buNone/>
            </a:pPr>
            <a:endParaRPr lang="tr-TR" sz="500" dirty="0" smtClean="0">
              <a:latin typeface="Times New Roman" pitchFamily="18" charset="0"/>
              <a:cs typeface="Times New Roman" pitchFamily="18" charset="0"/>
            </a:endParaRP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25</a:t>
            </a:fld>
            <a:endParaRPr lang="tr-T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Risk Yönetimi Araç ve Teknikleri</a:t>
            </a:r>
            <a:endParaRPr lang="tr-TR" sz="36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5" name="4 İçerik Yer Tutucusu"/>
          <p:cNvSpPr>
            <a:spLocks noGrp="1"/>
          </p:cNvSpPr>
          <p:nvPr>
            <p:ph sz="quarter" idx="1"/>
          </p:nvPr>
        </p:nvSpPr>
        <p:spPr>
          <a:xfrm>
            <a:off x="612648" y="1600200"/>
            <a:ext cx="7888442" cy="4495800"/>
          </a:xfrm>
        </p:spPr>
        <p:txBody>
          <a:bodyPr>
            <a:normAutofit lnSpcReduction="10000"/>
          </a:bodyPr>
          <a:lstStyle/>
          <a:p>
            <a:pPr marL="989013" indent="-457200" algn="just">
              <a:buSzPct val="100000"/>
              <a:buFont typeface="+mj-lt"/>
              <a:buAutoNum type="arabicPeriod" startAt="3"/>
              <a:tabLst>
                <a:tab pos="406718" algn="l"/>
              </a:tabLst>
            </a:pPr>
            <a:r>
              <a:rPr lang="tr-TR" sz="2100" dirty="0" smtClean="0">
                <a:latin typeface="Times New Roman" pitchFamily="18" charset="0"/>
                <a:cs typeface="Times New Roman" pitchFamily="18" charset="0"/>
              </a:rPr>
              <a:t>İnsan yönetimi araçları</a:t>
            </a:r>
          </a:p>
          <a:p>
            <a:pPr marL="1160463" lvl="1" indent="-260350" algn="just" defTabSz="341313">
              <a:buSzPct val="100000"/>
              <a:buFont typeface="Arial" pitchFamily="34" charset="0"/>
              <a:buChar char="•"/>
              <a:tabLst>
                <a:tab pos="900113" algn="l"/>
              </a:tabLst>
            </a:pPr>
            <a:r>
              <a:rPr lang="tr-TR" sz="2000" dirty="0" smtClean="0">
                <a:latin typeface="Times New Roman" pitchFamily="18" charset="0"/>
                <a:cs typeface="Times New Roman" pitchFamily="18" charset="0"/>
              </a:rPr>
              <a:t>Liderlik,</a:t>
            </a:r>
          </a:p>
          <a:p>
            <a:pPr marL="1160463" lvl="1" indent="-260350" algn="just" defTabSz="341313">
              <a:buSzPct val="100000"/>
              <a:buFont typeface="Arial" pitchFamily="34" charset="0"/>
              <a:buChar char="•"/>
              <a:tabLst>
                <a:tab pos="900113" algn="l"/>
              </a:tabLst>
            </a:pPr>
            <a:r>
              <a:rPr lang="tr-TR" sz="2000" dirty="0" smtClean="0">
                <a:latin typeface="Times New Roman" pitchFamily="18" charset="0"/>
                <a:cs typeface="Times New Roman" pitchFamily="18" charset="0"/>
              </a:rPr>
              <a:t>Ekip oluşturma becerileri,</a:t>
            </a:r>
          </a:p>
          <a:p>
            <a:pPr marL="1160463" lvl="1" indent="-260350" algn="just" defTabSz="341313">
              <a:buSzPct val="100000"/>
              <a:buFont typeface="Arial" pitchFamily="34" charset="0"/>
              <a:buChar char="•"/>
              <a:tabLst>
                <a:tab pos="900113" algn="l"/>
              </a:tabLst>
            </a:pPr>
            <a:r>
              <a:rPr lang="tr-TR" sz="2000" dirty="0" smtClean="0">
                <a:latin typeface="Times New Roman" pitchFamily="18" charset="0"/>
                <a:cs typeface="Times New Roman" pitchFamily="18" charset="0"/>
              </a:rPr>
              <a:t>Zaman yönetimi,</a:t>
            </a:r>
          </a:p>
          <a:p>
            <a:pPr marL="1160463" lvl="1" indent="-260350" algn="just" defTabSz="341313">
              <a:buSzPct val="100000"/>
              <a:buFont typeface="Arial" pitchFamily="34" charset="0"/>
              <a:buChar char="•"/>
              <a:tabLst>
                <a:tab pos="900113" algn="l"/>
              </a:tabLst>
            </a:pPr>
            <a:r>
              <a:rPr lang="tr-TR" sz="2000" dirty="0" smtClean="0">
                <a:latin typeface="Times New Roman" pitchFamily="18" charset="0"/>
                <a:cs typeface="Times New Roman" pitchFamily="18" charset="0"/>
              </a:rPr>
              <a:t>İletişim becerileri.</a:t>
            </a:r>
          </a:p>
          <a:p>
            <a:pPr marL="989013" indent="-457200" algn="just">
              <a:buSzPct val="100000"/>
              <a:buFont typeface="+mj-lt"/>
              <a:buAutoNum type="arabicPeriod" startAt="3"/>
              <a:tabLst>
                <a:tab pos="406718" algn="l"/>
              </a:tabLst>
            </a:pPr>
            <a:r>
              <a:rPr lang="tr-TR" sz="2100" dirty="0" smtClean="0">
                <a:latin typeface="Times New Roman" pitchFamily="18" charset="0"/>
                <a:cs typeface="Times New Roman" pitchFamily="18" charset="0"/>
              </a:rPr>
              <a:t>Karar Verme Araçları</a:t>
            </a:r>
          </a:p>
          <a:p>
            <a:pPr marL="1160463" lvl="1" indent="-260350" algn="just" defTabSz="341313">
              <a:buSzPct val="100000"/>
              <a:buFont typeface="Arial" pitchFamily="34" charset="0"/>
              <a:buChar char="•"/>
              <a:tabLst>
                <a:tab pos="900113" algn="l"/>
              </a:tabLst>
            </a:pPr>
            <a:r>
              <a:rPr lang="tr-TR" sz="2000" dirty="0" smtClean="0">
                <a:latin typeface="Times New Roman" pitchFamily="18" charset="0"/>
                <a:cs typeface="Times New Roman" pitchFamily="18" charset="0"/>
              </a:rPr>
              <a:t>Olasılık kavramları,</a:t>
            </a:r>
          </a:p>
          <a:p>
            <a:pPr marL="1160463" lvl="1" indent="-260350" algn="just" defTabSz="341313">
              <a:buSzPct val="100000"/>
              <a:buFont typeface="Arial" pitchFamily="34" charset="0"/>
              <a:buChar char="•"/>
              <a:tabLst>
                <a:tab pos="900113" algn="l"/>
              </a:tabLst>
            </a:pPr>
            <a:r>
              <a:rPr lang="tr-TR" sz="2000" dirty="0" smtClean="0">
                <a:latin typeface="Times New Roman" pitchFamily="18" charset="0"/>
                <a:cs typeface="Times New Roman" pitchFamily="18" charset="0"/>
              </a:rPr>
              <a:t>Yaşam döngüsü maliyet analizleri,</a:t>
            </a:r>
          </a:p>
          <a:p>
            <a:pPr marL="1160463" lvl="1" indent="-260350" algn="just" defTabSz="341313">
              <a:buSzPct val="100000"/>
              <a:buFont typeface="Arial" pitchFamily="34" charset="0"/>
              <a:buChar char="•"/>
              <a:tabLst>
                <a:tab pos="900113" algn="l"/>
              </a:tabLst>
            </a:pPr>
            <a:r>
              <a:rPr lang="tr-TR" sz="2000" dirty="0" smtClean="0">
                <a:latin typeface="Times New Roman" pitchFamily="18" charset="0"/>
                <a:cs typeface="Times New Roman" pitchFamily="18" charset="0"/>
              </a:rPr>
              <a:t>Uzman yazılımlar,</a:t>
            </a:r>
          </a:p>
          <a:p>
            <a:pPr marL="989013" indent="-457200" algn="just">
              <a:buSzPct val="100000"/>
              <a:buFont typeface="+mj-lt"/>
              <a:buAutoNum type="arabicPeriod" startAt="3"/>
              <a:tabLst>
                <a:tab pos="406718" algn="l"/>
              </a:tabLst>
            </a:pPr>
            <a:r>
              <a:rPr lang="tr-TR" sz="2100" dirty="0" smtClean="0">
                <a:latin typeface="Times New Roman" pitchFamily="18" charset="0"/>
                <a:cs typeface="Times New Roman" pitchFamily="18" charset="0"/>
              </a:rPr>
              <a:t>Planlama araçları</a:t>
            </a:r>
          </a:p>
          <a:p>
            <a:pPr marL="1160463" lvl="1" indent="-260350" algn="just" defTabSz="341313">
              <a:buSzPct val="100000"/>
              <a:buFont typeface="Arial" pitchFamily="34" charset="0"/>
              <a:buChar char="•"/>
              <a:tabLst>
                <a:tab pos="900113" algn="l"/>
              </a:tabLst>
            </a:pPr>
            <a:r>
              <a:rPr lang="tr-TR" sz="2000" dirty="0" err="1" smtClean="0">
                <a:latin typeface="Times New Roman" pitchFamily="18" charset="0"/>
                <a:cs typeface="Times New Roman" pitchFamily="18" charset="0"/>
              </a:rPr>
              <a:t>Gant</a:t>
            </a:r>
            <a:r>
              <a:rPr lang="tr-TR" sz="2000" dirty="0" smtClean="0">
                <a:latin typeface="Times New Roman" pitchFamily="18" charset="0"/>
                <a:cs typeface="Times New Roman" pitchFamily="18" charset="0"/>
              </a:rPr>
              <a:t> ve </a:t>
            </a:r>
            <a:r>
              <a:rPr lang="tr-TR" sz="2000" dirty="0" err="1" smtClean="0">
                <a:latin typeface="Times New Roman" pitchFamily="18" charset="0"/>
                <a:cs typeface="Times New Roman" pitchFamily="18" charset="0"/>
              </a:rPr>
              <a:t>Pert</a:t>
            </a:r>
            <a:r>
              <a:rPr lang="tr-TR" sz="2000" dirty="0" smtClean="0">
                <a:latin typeface="Times New Roman" pitchFamily="18" charset="0"/>
                <a:cs typeface="Times New Roman" pitchFamily="18" charset="0"/>
              </a:rPr>
              <a:t> çizgesi,</a:t>
            </a:r>
          </a:p>
          <a:p>
            <a:pPr marL="1160463" lvl="1" indent="-260350" algn="just" defTabSz="341313">
              <a:buSzPct val="100000"/>
              <a:buFont typeface="Arial" pitchFamily="34" charset="0"/>
              <a:buChar char="•"/>
              <a:tabLst>
                <a:tab pos="900113" algn="l"/>
              </a:tabLst>
            </a:pPr>
            <a:r>
              <a:rPr lang="tr-TR" sz="2000" dirty="0" smtClean="0">
                <a:latin typeface="Times New Roman" pitchFamily="18" charset="0"/>
                <a:cs typeface="Times New Roman" pitchFamily="18" charset="0"/>
              </a:rPr>
              <a:t>Kritik yol yöntemi (CPM),</a:t>
            </a:r>
          </a:p>
          <a:p>
            <a:pPr marL="1160463" lvl="1" indent="-260350" algn="just" defTabSz="341313">
              <a:buSzPct val="100000"/>
              <a:buNone/>
              <a:tabLst>
                <a:tab pos="900113" algn="l"/>
              </a:tabLst>
            </a:pPr>
            <a:endParaRPr lang="tr-TR" sz="2000" dirty="0" smtClean="0">
              <a:latin typeface="Times New Roman" pitchFamily="18" charset="0"/>
              <a:cs typeface="Times New Roman" pitchFamily="18" charset="0"/>
            </a:endParaRPr>
          </a:p>
          <a:p>
            <a:pPr marL="1160463" lvl="1" indent="-260350" algn="just" defTabSz="341313">
              <a:buSzPct val="100000"/>
              <a:buNone/>
              <a:tabLst>
                <a:tab pos="900113" algn="l"/>
              </a:tabLst>
            </a:pPr>
            <a:endParaRPr lang="tr-TR" sz="2000" dirty="0" smtClean="0">
              <a:latin typeface="Times New Roman" pitchFamily="18" charset="0"/>
              <a:cs typeface="Times New Roman" pitchFamily="18" charset="0"/>
            </a:endParaRPr>
          </a:p>
          <a:p>
            <a:pPr marL="900113" indent="-368300" algn="just">
              <a:buSzPct val="100000"/>
              <a:buFont typeface="+mj-lt"/>
              <a:buAutoNum type="arabicPeriod" startAt="3"/>
            </a:pPr>
            <a:endParaRPr lang="tr-TR" sz="2100" dirty="0" smtClean="0">
              <a:latin typeface="Times New Roman" pitchFamily="18" charset="0"/>
              <a:cs typeface="Times New Roman" pitchFamily="18" charset="0"/>
            </a:endParaRPr>
          </a:p>
          <a:p>
            <a:pPr marL="900113" indent="-368300" algn="just">
              <a:buSzPct val="100000"/>
              <a:buNone/>
            </a:pPr>
            <a:endParaRPr lang="tr-TR" sz="2100" dirty="0" smtClean="0">
              <a:latin typeface="Times New Roman" pitchFamily="18" charset="0"/>
              <a:cs typeface="Times New Roman" pitchFamily="18" charset="0"/>
            </a:endParaRPr>
          </a:p>
          <a:p>
            <a:pPr algn="just">
              <a:buSzPct val="100000"/>
              <a:buNone/>
            </a:pPr>
            <a:endParaRPr lang="tr-TR" sz="500" dirty="0" smtClean="0">
              <a:latin typeface="Times New Roman" pitchFamily="18" charset="0"/>
              <a:cs typeface="Times New Roman" pitchFamily="18" charset="0"/>
            </a:endParaRP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26</a:t>
            </a:fld>
            <a:endParaRPr lang="tr-T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US" dirty="0" smtClean="0"/>
              <a:t>MS Project</a:t>
            </a:r>
            <a:endParaRPr lang="en-US" dirty="0"/>
          </a:p>
        </p:txBody>
      </p:sp>
      <p:sp>
        <p:nvSpPr>
          <p:cNvPr id="3" name="Altbilgi Yer Tutucusu 2"/>
          <p:cNvSpPr>
            <a:spLocks noGrp="1"/>
          </p:cNvSpPr>
          <p:nvPr>
            <p:ph type="ftr" sz="quarter" idx="11"/>
          </p:nvPr>
        </p:nvSpPr>
        <p:spPr/>
        <p:txBody>
          <a:bodyPr/>
          <a:lstStyle/>
          <a:p>
            <a:r>
              <a:rPr lang="tr-TR" smtClean="0"/>
              <a:t>YZM 403 - Yazılım Proje Yönetimi</a:t>
            </a:r>
            <a:endParaRPr lang="tr-TR"/>
          </a:p>
        </p:txBody>
      </p:sp>
      <p:sp>
        <p:nvSpPr>
          <p:cNvPr id="4" name="Slayt Numarası Yer Tutucusu 3"/>
          <p:cNvSpPr>
            <a:spLocks noGrp="1"/>
          </p:cNvSpPr>
          <p:nvPr>
            <p:ph type="sldNum" sz="quarter" idx="12"/>
          </p:nvPr>
        </p:nvSpPr>
        <p:spPr/>
        <p:txBody>
          <a:bodyPr>
            <a:normAutofit fontScale="85000" lnSpcReduction="20000"/>
          </a:bodyPr>
          <a:lstStyle/>
          <a:p>
            <a:fld id="{389D34F3-C30E-42B3-B3FB-7DE9F1DA43CC}" type="slidenum">
              <a:rPr lang="tr-TR" smtClean="0"/>
              <a:pPr/>
              <a:t>27</a:t>
            </a:fld>
            <a:endParaRPr lang="tr-TR"/>
          </a:p>
        </p:txBody>
      </p:sp>
      <p:pic>
        <p:nvPicPr>
          <p:cNvPr id="6" name="Picture 4" descr="D:\LaACES\Student Ballooning Course\Project Management\Lecture 6\Images\01-ProjMain.jpg"/>
          <p:cNvPicPr>
            <a:picLocks noGrp="1" noChangeAspect="1" noChangeArrowheads="1"/>
          </p:cNvPicPr>
          <p:nvPr>
            <p:ph sz="quarter" idx="1"/>
          </p:nvPr>
        </p:nvPicPr>
        <p:blipFill>
          <a:blip r:embed="rId2" cstate="print"/>
          <a:srcRect/>
          <a:stretch>
            <a:fillRect/>
          </a:stretch>
        </p:blipFill>
        <p:spPr bwMode="auto">
          <a:xfrm>
            <a:off x="683568" y="2420888"/>
            <a:ext cx="7416824" cy="3602100"/>
          </a:xfrm>
          <a:prstGeom prst="rect">
            <a:avLst/>
          </a:prstGeom>
          <a:noFill/>
        </p:spPr>
      </p:pic>
      <p:sp>
        <p:nvSpPr>
          <p:cNvPr id="7" name="TextBox 6"/>
          <p:cNvSpPr txBox="1"/>
          <p:nvPr/>
        </p:nvSpPr>
        <p:spPr>
          <a:xfrm>
            <a:off x="755576" y="1700808"/>
            <a:ext cx="6984776" cy="646331"/>
          </a:xfrm>
          <a:prstGeom prst="rect">
            <a:avLst/>
          </a:prstGeom>
          <a:noFill/>
        </p:spPr>
        <p:txBody>
          <a:bodyPr wrap="square" rtlCol="0">
            <a:spAutoFit/>
          </a:bodyPr>
          <a:lstStyle/>
          <a:p>
            <a:r>
              <a:rPr lang="tr-TR" dirty="0" err="1" smtClean="0"/>
              <a:t>Ms</a:t>
            </a:r>
            <a:r>
              <a:rPr lang="tr-TR" dirty="0" smtClean="0"/>
              <a:t> Project Programı Yazılım Proje Yöneticilerinin ve Yazılım Geliştiricilerin Projeler Hakkında Bilgi Edinmeleri İçin Geliştirilmiştir.</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US" dirty="0" smtClean="0"/>
              <a:t>MS Project</a:t>
            </a:r>
            <a:endParaRPr lang="en-US" dirty="0"/>
          </a:p>
        </p:txBody>
      </p:sp>
      <p:sp>
        <p:nvSpPr>
          <p:cNvPr id="3" name="Altbilgi Yer Tutucusu 2"/>
          <p:cNvSpPr>
            <a:spLocks noGrp="1"/>
          </p:cNvSpPr>
          <p:nvPr>
            <p:ph type="ftr" sz="quarter" idx="11"/>
          </p:nvPr>
        </p:nvSpPr>
        <p:spPr/>
        <p:txBody>
          <a:bodyPr/>
          <a:lstStyle/>
          <a:p>
            <a:r>
              <a:rPr lang="tr-TR" smtClean="0"/>
              <a:t>YZM 403 - Yazılım Proje Yönetimi</a:t>
            </a:r>
            <a:endParaRPr lang="tr-TR"/>
          </a:p>
        </p:txBody>
      </p:sp>
      <p:sp>
        <p:nvSpPr>
          <p:cNvPr id="4" name="Slayt Numarası Yer Tutucusu 3"/>
          <p:cNvSpPr>
            <a:spLocks noGrp="1"/>
          </p:cNvSpPr>
          <p:nvPr>
            <p:ph type="sldNum" sz="quarter" idx="12"/>
          </p:nvPr>
        </p:nvSpPr>
        <p:spPr/>
        <p:txBody>
          <a:bodyPr>
            <a:normAutofit fontScale="85000" lnSpcReduction="20000"/>
          </a:bodyPr>
          <a:lstStyle/>
          <a:p>
            <a:fld id="{389D34F3-C30E-42B3-B3FB-7DE9F1DA43CC}" type="slidenum">
              <a:rPr lang="tr-TR" smtClean="0"/>
              <a:pPr/>
              <a:t>28</a:t>
            </a:fld>
            <a:endParaRPr lang="tr-TR"/>
          </a:p>
        </p:txBody>
      </p:sp>
      <p:sp>
        <p:nvSpPr>
          <p:cNvPr id="5" name="İçerik Yer Tutucusu 4"/>
          <p:cNvSpPr>
            <a:spLocks noGrp="1"/>
          </p:cNvSpPr>
          <p:nvPr>
            <p:ph sz="quarter" idx="1"/>
          </p:nvPr>
        </p:nvSpPr>
        <p:spPr/>
        <p:txBody>
          <a:bodyPr/>
          <a:lstStyle/>
          <a:p>
            <a:r>
              <a:rPr lang="tr-TR" sz="2800" dirty="0" smtClean="0"/>
              <a:t>Diğer Office Programlarına Benzer Bir Kullanım Yapısı Vardır.</a:t>
            </a:r>
          </a:p>
          <a:p>
            <a:r>
              <a:rPr lang="tr-TR" sz="2800" dirty="0" smtClean="0"/>
              <a:t>Program(Dosya,Görevler,</a:t>
            </a:r>
            <a:r>
              <a:rPr lang="tr-TR" sz="2800" dirty="0" err="1" smtClean="0"/>
              <a:t>Kaynalar</a:t>
            </a:r>
            <a:r>
              <a:rPr lang="tr-TR" sz="2800" dirty="0" smtClean="0"/>
              <a:t>,Proje,Görünüm ve Biçim Yapılarından Oluşmaktadır.</a:t>
            </a:r>
          </a:p>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755576" y="3501008"/>
            <a:ext cx="7380312" cy="239107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US" dirty="0" smtClean="0"/>
              <a:t>MS Project</a:t>
            </a:r>
            <a:endParaRPr lang="en-US" dirty="0"/>
          </a:p>
        </p:txBody>
      </p:sp>
      <p:sp>
        <p:nvSpPr>
          <p:cNvPr id="3" name="Altbilgi Yer Tutucusu 2"/>
          <p:cNvSpPr>
            <a:spLocks noGrp="1"/>
          </p:cNvSpPr>
          <p:nvPr>
            <p:ph type="ftr" sz="quarter" idx="11"/>
          </p:nvPr>
        </p:nvSpPr>
        <p:spPr/>
        <p:txBody>
          <a:bodyPr/>
          <a:lstStyle/>
          <a:p>
            <a:r>
              <a:rPr lang="tr-TR" dirty="0" smtClean="0"/>
              <a:t>YZM 403 - Yazılım Proje Yönetimi</a:t>
            </a:r>
            <a:endParaRPr lang="tr-TR" dirty="0"/>
          </a:p>
        </p:txBody>
      </p:sp>
      <p:sp>
        <p:nvSpPr>
          <p:cNvPr id="4" name="Slayt Numarası Yer Tutucusu 3"/>
          <p:cNvSpPr>
            <a:spLocks noGrp="1"/>
          </p:cNvSpPr>
          <p:nvPr>
            <p:ph type="sldNum" sz="quarter" idx="12"/>
          </p:nvPr>
        </p:nvSpPr>
        <p:spPr/>
        <p:txBody>
          <a:bodyPr>
            <a:normAutofit fontScale="85000" lnSpcReduction="20000"/>
          </a:bodyPr>
          <a:lstStyle/>
          <a:p>
            <a:fld id="{389D34F3-C30E-42B3-B3FB-7DE9F1DA43CC}" type="slidenum">
              <a:rPr lang="tr-TR" smtClean="0"/>
              <a:pPr/>
              <a:t>29</a:t>
            </a:fld>
            <a:endParaRPr lang="tr-TR"/>
          </a:p>
        </p:txBody>
      </p:sp>
      <p:sp>
        <p:nvSpPr>
          <p:cNvPr id="5" name="İçerik Yer Tutucusu 4"/>
          <p:cNvSpPr>
            <a:spLocks noGrp="1"/>
          </p:cNvSpPr>
          <p:nvPr>
            <p:ph sz="quarter" idx="1"/>
          </p:nvPr>
        </p:nvSpPr>
        <p:spPr>
          <a:xfrm>
            <a:off x="612648" y="1600200"/>
            <a:ext cx="3455296" cy="4495800"/>
          </a:xfrm>
        </p:spPr>
        <p:txBody>
          <a:bodyPr>
            <a:normAutofit/>
          </a:bodyPr>
          <a:lstStyle/>
          <a:p>
            <a:pPr algn="just"/>
            <a:r>
              <a:rPr lang="tr-TR" sz="2400" dirty="0" smtClean="0"/>
              <a:t>Proje ile İlgili Görev Ekleme,Silme ve Güncelleme İşlemleri Excel Programı gibi satırlar seçilerek yapılır.</a:t>
            </a:r>
          </a:p>
          <a:p>
            <a:pPr algn="just"/>
            <a:r>
              <a:rPr lang="tr-TR" sz="2400" dirty="0" smtClean="0"/>
              <a:t>Ana ve yan süreçlerde bu kısımdan programa eklenebilir.</a:t>
            </a:r>
            <a:endParaRPr lang="en-US" sz="2400" dirty="0"/>
          </a:p>
        </p:txBody>
      </p:sp>
      <p:pic>
        <p:nvPicPr>
          <p:cNvPr id="2050" name="Picture 2"/>
          <p:cNvPicPr>
            <a:picLocks noChangeAspect="1" noChangeArrowheads="1"/>
          </p:cNvPicPr>
          <p:nvPr/>
        </p:nvPicPr>
        <p:blipFill>
          <a:blip r:embed="rId2" cstate="print"/>
          <a:srcRect/>
          <a:stretch>
            <a:fillRect/>
          </a:stretch>
        </p:blipFill>
        <p:spPr bwMode="auto">
          <a:xfrm>
            <a:off x="4139952" y="692696"/>
            <a:ext cx="4676775" cy="592455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5" name="4 İçerik Yer Tutucusu"/>
          <p:cNvSpPr>
            <a:spLocks noGrp="1"/>
          </p:cNvSpPr>
          <p:nvPr>
            <p:ph sz="quarter" idx="1"/>
          </p:nvPr>
        </p:nvSpPr>
        <p:spPr>
          <a:xfrm>
            <a:off x="612648" y="1600200"/>
            <a:ext cx="7959880" cy="3629000"/>
          </a:xfrm>
        </p:spPr>
        <p:txBody>
          <a:bodyPr>
            <a:normAutofit/>
          </a:bodyPr>
          <a:lstStyle/>
          <a:p>
            <a:pPr>
              <a:buSzPct val="100000"/>
              <a:buFont typeface="Arial" pitchFamily="34" charset="0"/>
              <a:buChar char="•"/>
            </a:pPr>
            <a:r>
              <a:rPr lang="tr-TR" sz="2400" dirty="0" smtClean="0">
                <a:latin typeface="Times New Roman" pitchFamily="18" charset="0"/>
                <a:cs typeface="Times New Roman" pitchFamily="18" charset="0"/>
              </a:rPr>
              <a:t>Giriş</a:t>
            </a:r>
          </a:p>
          <a:p>
            <a:pPr>
              <a:buSzPct val="100000"/>
              <a:buFont typeface="Arial" pitchFamily="34" charset="0"/>
              <a:buChar char="•"/>
            </a:pPr>
            <a:r>
              <a:rPr lang="tr-TR" sz="2400" dirty="0" smtClean="0">
                <a:latin typeface="Times New Roman" pitchFamily="18" charset="0"/>
                <a:cs typeface="Times New Roman" pitchFamily="18" charset="0"/>
              </a:rPr>
              <a:t>Risk ve Risk Yönetimi Nedir?</a:t>
            </a:r>
          </a:p>
          <a:p>
            <a:pPr>
              <a:buSzPct val="100000"/>
              <a:buFont typeface="Arial" pitchFamily="34" charset="0"/>
              <a:buChar char="•"/>
            </a:pPr>
            <a:r>
              <a:rPr lang="tr-TR" sz="2400" dirty="0" smtClean="0">
                <a:latin typeface="Times New Roman" pitchFamily="18" charset="0"/>
                <a:cs typeface="Times New Roman" pitchFamily="18" charset="0"/>
              </a:rPr>
              <a:t>Risk Kategorileri</a:t>
            </a:r>
          </a:p>
          <a:p>
            <a:pPr lvl="0">
              <a:buSzPct val="100000"/>
              <a:buFont typeface="Arial" pitchFamily="34" charset="0"/>
              <a:buChar char="•"/>
            </a:pPr>
            <a:r>
              <a:rPr lang="tr-TR" sz="2400" dirty="0" smtClean="0">
                <a:latin typeface="Times New Roman" pitchFamily="18" charset="0"/>
                <a:cs typeface="Times New Roman" pitchFamily="18" charset="0"/>
              </a:rPr>
              <a:t>Risk Yönetimi</a:t>
            </a:r>
          </a:p>
          <a:p>
            <a:pPr lvl="1">
              <a:buSzPct val="100000"/>
              <a:buFont typeface="Arial" pitchFamily="34" charset="0"/>
              <a:buChar char="•"/>
            </a:pPr>
            <a:r>
              <a:rPr lang="tr-TR" sz="2100" dirty="0" smtClean="0">
                <a:latin typeface="Times New Roman" pitchFamily="18" charset="0"/>
                <a:cs typeface="Times New Roman" pitchFamily="18" charset="0"/>
              </a:rPr>
              <a:t>Risk Tanımlama – Proje için riskler nelerdir?</a:t>
            </a:r>
          </a:p>
          <a:p>
            <a:pPr lvl="1">
              <a:buSzPct val="100000"/>
              <a:buFont typeface="Arial" pitchFamily="34" charset="0"/>
              <a:buChar char="•"/>
            </a:pPr>
            <a:r>
              <a:rPr lang="tr-TR" sz="2100" dirty="0" smtClean="0">
                <a:latin typeface="Times New Roman" pitchFamily="18" charset="0"/>
                <a:cs typeface="Times New Roman" pitchFamily="18" charset="0"/>
              </a:rPr>
              <a:t>Risk Analizi – Hangi riskler daha ciddidir?</a:t>
            </a:r>
          </a:p>
          <a:p>
            <a:pPr lvl="1">
              <a:buSzPct val="100000"/>
              <a:buFont typeface="Arial" pitchFamily="34" charset="0"/>
              <a:buChar char="•"/>
            </a:pPr>
            <a:r>
              <a:rPr lang="tr-TR" sz="2100" dirty="0" smtClean="0">
                <a:latin typeface="Times New Roman" pitchFamily="18" charset="0"/>
                <a:cs typeface="Times New Roman" pitchFamily="18" charset="0"/>
              </a:rPr>
              <a:t>Risk Planlama – Ne yapılmalı?</a:t>
            </a:r>
          </a:p>
          <a:p>
            <a:pPr lvl="1">
              <a:buSzPct val="100000"/>
              <a:buFont typeface="Arial" pitchFamily="34" charset="0"/>
              <a:buChar char="•"/>
            </a:pPr>
            <a:r>
              <a:rPr lang="tr-TR" sz="2100" dirty="0" smtClean="0">
                <a:latin typeface="Times New Roman" pitchFamily="18" charset="0"/>
                <a:cs typeface="Times New Roman" pitchFamily="18" charset="0"/>
              </a:rPr>
              <a:t>Risk İnceleme – Yapılması gerekenler uygun mu?</a:t>
            </a:r>
          </a:p>
        </p:txBody>
      </p:sp>
      <p:sp>
        <p:nvSpPr>
          <p:cNvPr id="6" name="1 Başlık"/>
          <p:cNvSpPr>
            <a:spLocks noGrp="1"/>
          </p:cNvSpPr>
          <p:nvPr>
            <p:ph type="title"/>
          </p:nvPr>
        </p:nvSpPr>
        <p:spPr>
          <a:xfrm>
            <a:off x="612648" y="228600"/>
            <a:ext cx="8153400" cy="990600"/>
          </a:xfrm>
        </p:spPr>
        <p:txBody>
          <a:bodyPr>
            <a:normAutofit/>
          </a:bodyPr>
          <a:lstStyle/>
          <a:p>
            <a:r>
              <a:rPr lang="tr-TR" sz="4000" dirty="0" smtClean="0">
                <a:latin typeface="Times New Roman" pitchFamily="18" charset="0"/>
                <a:cs typeface="Times New Roman" pitchFamily="18" charset="0"/>
              </a:rPr>
              <a:t>Genel Bakış…</a:t>
            </a:r>
            <a:endParaRPr lang="tr-TR" sz="4000" dirty="0">
              <a:latin typeface="Times New Roman" pitchFamily="18" charset="0"/>
              <a:cs typeface="Times New Roman" pitchFamily="18" charset="0"/>
            </a:endParaRPr>
          </a:p>
        </p:txBody>
      </p:sp>
      <p:sp>
        <p:nvSpPr>
          <p:cNvPr id="7" name="6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3</a:t>
            </a:fld>
            <a:endParaRPr lang="tr-TR"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US" dirty="0" smtClean="0"/>
              <a:t>MS Project</a:t>
            </a:r>
            <a:endParaRPr lang="en-US" dirty="0"/>
          </a:p>
        </p:txBody>
      </p:sp>
      <p:sp>
        <p:nvSpPr>
          <p:cNvPr id="3" name="Altbilgi Yer Tutucusu 2"/>
          <p:cNvSpPr>
            <a:spLocks noGrp="1"/>
          </p:cNvSpPr>
          <p:nvPr>
            <p:ph type="ftr" sz="quarter" idx="11"/>
          </p:nvPr>
        </p:nvSpPr>
        <p:spPr/>
        <p:txBody>
          <a:bodyPr/>
          <a:lstStyle/>
          <a:p>
            <a:r>
              <a:rPr lang="tr-TR" smtClean="0"/>
              <a:t>YZM 403 - Yazılım Proje Yönetimi</a:t>
            </a:r>
            <a:endParaRPr lang="tr-TR"/>
          </a:p>
        </p:txBody>
      </p:sp>
      <p:sp>
        <p:nvSpPr>
          <p:cNvPr id="4" name="Slayt Numarası Yer Tutucusu 3"/>
          <p:cNvSpPr>
            <a:spLocks noGrp="1"/>
          </p:cNvSpPr>
          <p:nvPr>
            <p:ph type="sldNum" sz="quarter" idx="12"/>
          </p:nvPr>
        </p:nvSpPr>
        <p:spPr/>
        <p:txBody>
          <a:bodyPr>
            <a:normAutofit fontScale="85000" lnSpcReduction="20000"/>
          </a:bodyPr>
          <a:lstStyle/>
          <a:p>
            <a:fld id="{389D34F3-C30E-42B3-B3FB-7DE9F1DA43CC}" type="slidenum">
              <a:rPr lang="tr-TR" smtClean="0"/>
              <a:pPr/>
              <a:t>30</a:t>
            </a:fld>
            <a:endParaRPr lang="tr-TR"/>
          </a:p>
        </p:txBody>
      </p:sp>
      <p:sp>
        <p:nvSpPr>
          <p:cNvPr id="5" name="İçerik Yer Tutucusu 4"/>
          <p:cNvSpPr>
            <a:spLocks noGrp="1"/>
          </p:cNvSpPr>
          <p:nvPr>
            <p:ph sz="quarter" idx="1"/>
          </p:nvPr>
        </p:nvSpPr>
        <p:spPr/>
        <p:txBody>
          <a:bodyPr/>
          <a:lstStyle/>
          <a:p>
            <a:r>
              <a:rPr lang="tr-TR" dirty="0" smtClean="0"/>
              <a:t>Alt Süreçlerin Sisteme Eklenmesi için Görevler Sekmesinden </a:t>
            </a:r>
            <a:r>
              <a:rPr lang="tr-TR" dirty="0" err="1" smtClean="0"/>
              <a:t>Intent</a:t>
            </a:r>
            <a:r>
              <a:rPr lang="tr-TR" dirty="0" smtClean="0"/>
              <a:t> </a:t>
            </a:r>
            <a:r>
              <a:rPr lang="tr-TR" dirty="0" err="1" smtClean="0"/>
              <a:t>Task</a:t>
            </a:r>
            <a:r>
              <a:rPr lang="tr-TR" dirty="0" smtClean="0"/>
              <a:t> Butonu Kullanılır.</a:t>
            </a:r>
          </a:p>
          <a:p>
            <a:endParaRPr lang="en-US" dirty="0"/>
          </a:p>
        </p:txBody>
      </p:sp>
      <p:pic>
        <p:nvPicPr>
          <p:cNvPr id="3075" name="Picture 3"/>
          <p:cNvPicPr>
            <a:picLocks noChangeAspect="1" noChangeArrowheads="1"/>
          </p:cNvPicPr>
          <p:nvPr/>
        </p:nvPicPr>
        <p:blipFill>
          <a:blip r:embed="rId2" cstate="print"/>
          <a:srcRect/>
          <a:stretch>
            <a:fillRect/>
          </a:stretch>
        </p:blipFill>
        <p:spPr bwMode="auto">
          <a:xfrm>
            <a:off x="3275856" y="2852936"/>
            <a:ext cx="4876800" cy="2295525"/>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US" dirty="0" smtClean="0"/>
              <a:t>MS Project</a:t>
            </a:r>
            <a:endParaRPr lang="en-US" dirty="0"/>
          </a:p>
        </p:txBody>
      </p:sp>
      <p:sp>
        <p:nvSpPr>
          <p:cNvPr id="3" name="Altbilgi Yer Tutucusu 2"/>
          <p:cNvSpPr>
            <a:spLocks noGrp="1"/>
          </p:cNvSpPr>
          <p:nvPr>
            <p:ph type="ftr" sz="quarter" idx="11"/>
          </p:nvPr>
        </p:nvSpPr>
        <p:spPr/>
        <p:txBody>
          <a:bodyPr/>
          <a:lstStyle/>
          <a:p>
            <a:r>
              <a:rPr lang="tr-TR" dirty="0" smtClean="0"/>
              <a:t>YZM 403 - Yazılım Proje Yönetimi</a:t>
            </a:r>
            <a:endParaRPr lang="tr-TR" dirty="0"/>
          </a:p>
        </p:txBody>
      </p:sp>
      <p:sp>
        <p:nvSpPr>
          <p:cNvPr id="4" name="Slayt Numarası Yer Tutucusu 3"/>
          <p:cNvSpPr>
            <a:spLocks noGrp="1"/>
          </p:cNvSpPr>
          <p:nvPr>
            <p:ph type="sldNum" sz="quarter" idx="12"/>
          </p:nvPr>
        </p:nvSpPr>
        <p:spPr/>
        <p:txBody>
          <a:bodyPr>
            <a:normAutofit fontScale="85000" lnSpcReduction="20000"/>
          </a:bodyPr>
          <a:lstStyle/>
          <a:p>
            <a:fld id="{389D34F3-C30E-42B3-B3FB-7DE9F1DA43CC}" type="slidenum">
              <a:rPr lang="tr-TR" smtClean="0"/>
              <a:pPr/>
              <a:t>31</a:t>
            </a:fld>
            <a:endParaRPr lang="tr-TR"/>
          </a:p>
        </p:txBody>
      </p:sp>
      <p:sp>
        <p:nvSpPr>
          <p:cNvPr id="5" name="İçerik Yer Tutucusu 4"/>
          <p:cNvSpPr>
            <a:spLocks noGrp="1"/>
          </p:cNvSpPr>
          <p:nvPr>
            <p:ph sz="quarter" idx="1"/>
          </p:nvPr>
        </p:nvSpPr>
        <p:spPr/>
        <p:txBody>
          <a:bodyPr/>
          <a:lstStyle/>
          <a:p>
            <a:r>
              <a:rPr lang="tr-TR" dirty="0" err="1" smtClean="0"/>
              <a:t>Info</a:t>
            </a:r>
            <a:r>
              <a:rPr lang="tr-TR" dirty="0" smtClean="0"/>
              <a:t> Kısmından Program ile İlgili Liste oluşturulabilir.</a:t>
            </a: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539552" y="2636912"/>
            <a:ext cx="3648075" cy="2476500"/>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2771800" y="3717032"/>
            <a:ext cx="4457700" cy="1876425"/>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US" dirty="0" smtClean="0"/>
              <a:t>MS Project</a:t>
            </a:r>
            <a:endParaRPr lang="en-US" dirty="0"/>
          </a:p>
        </p:txBody>
      </p:sp>
      <p:sp>
        <p:nvSpPr>
          <p:cNvPr id="3" name="Altbilgi Yer Tutucusu 2"/>
          <p:cNvSpPr>
            <a:spLocks noGrp="1"/>
          </p:cNvSpPr>
          <p:nvPr>
            <p:ph type="ftr" sz="quarter" idx="11"/>
          </p:nvPr>
        </p:nvSpPr>
        <p:spPr/>
        <p:txBody>
          <a:bodyPr/>
          <a:lstStyle/>
          <a:p>
            <a:r>
              <a:rPr lang="tr-TR" smtClean="0"/>
              <a:t>YZM 403 - Yazılım Proje Yönetimi</a:t>
            </a:r>
            <a:endParaRPr lang="tr-TR"/>
          </a:p>
        </p:txBody>
      </p:sp>
      <p:sp>
        <p:nvSpPr>
          <p:cNvPr id="4" name="Slayt Numarası Yer Tutucusu 3"/>
          <p:cNvSpPr>
            <a:spLocks noGrp="1"/>
          </p:cNvSpPr>
          <p:nvPr>
            <p:ph type="sldNum" sz="quarter" idx="12"/>
          </p:nvPr>
        </p:nvSpPr>
        <p:spPr/>
        <p:txBody>
          <a:bodyPr>
            <a:normAutofit fontScale="85000" lnSpcReduction="20000"/>
          </a:bodyPr>
          <a:lstStyle/>
          <a:p>
            <a:fld id="{389D34F3-C30E-42B3-B3FB-7DE9F1DA43CC}" type="slidenum">
              <a:rPr lang="tr-TR" smtClean="0"/>
              <a:pPr/>
              <a:t>32</a:t>
            </a:fld>
            <a:endParaRPr lang="tr-TR"/>
          </a:p>
        </p:txBody>
      </p:sp>
      <p:sp>
        <p:nvSpPr>
          <p:cNvPr id="5" name="İçerik Yer Tutucusu 4"/>
          <p:cNvSpPr>
            <a:spLocks noGrp="1"/>
          </p:cNvSpPr>
          <p:nvPr>
            <p:ph sz="quarter" idx="1"/>
          </p:nvPr>
        </p:nvSpPr>
        <p:spPr/>
        <p:txBody>
          <a:bodyPr/>
          <a:lstStyle/>
          <a:p>
            <a:r>
              <a:rPr lang="tr-TR" dirty="0" smtClean="0"/>
              <a:t>Proje ile ilgili Süreçler Listelene Bilir.</a:t>
            </a:r>
          </a:p>
          <a:p>
            <a:r>
              <a:rPr lang="tr-TR" dirty="0" smtClean="0"/>
              <a:t>Süreçlerin Tamamlanma bilgileri Listelenebilir.</a:t>
            </a:r>
          </a:p>
          <a:p>
            <a:r>
              <a:rPr lang="tr-TR" dirty="0" smtClean="0"/>
              <a:t>Detaylı olarak Görünüm Ayarları Değiştirilebilir.</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6482767" y="3645024"/>
            <a:ext cx="2661233" cy="2061220"/>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1187624" y="3861048"/>
            <a:ext cx="4355976" cy="1544216"/>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US" dirty="0" smtClean="0"/>
              <a:t>MS Project</a:t>
            </a:r>
            <a:endParaRPr lang="en-US" dirty="0"/>
          </a:p>
        </p:txBody>
      </p:sp>
      <p:sp>
        <p:nvSpPr>
          <p:cNvPr id="3" name="Altbilgi Yer Tutucusu 2"/>
          <p:cNvSpPr>
            <a:spLocks noGrp="1"/>
          </p:cNvSpPr>
          <p:nvPr>
            <p:ph type="ftr" sz="quarter" idx="11"/>
          </p:nvPr>
        </p:nvSpPr>
        <p:spPr/>
        <p:txBody>
          <a:bodyPr/>
          <a:lstStyle/>
          <a:p>
            <a:r>
              <a:rPr lang="tr-TR" smtClean="0"/>
              <a:t>YZM 403 - Yazılım Proje Yönetimi</a:t>
            </a:r>
            <a:endParaRPr lang="tr-TR"/>
          </a:p>
        </p:txBody>
      </p:sp>
      <p:sp>
        <p:nvSpPr>
          <p:cNvPr id="4" name="Slayt Numarası Yer Tutucusu 3"/>
          <p:cNvSpPr>
            <a:spLocks noGrp="1"/>
          </p:cNvSpPr>
          <p:nvPr>
            <p:ph type="sldNum" sz="quarter" idx="12"/>
          </p:nvPr>
        </p:nvSpPr>
        <p:spPr/>
        <p:txBody>
          <a:bodyPr>
            <a:normAutofit fontScale="85000" lnSpcReduction="20000"/>
          </a:bodyPr>
          <a:lstStyle/>
          <a:p>
            <a:fld id="{389D34F3-C30E-42B3-B3FB-7DE9F1DA43CC}" type="slidenum">
              <a:rPr lang="tr-TR" smtClean="0"/>
              <a:pPr/>
              <a:t>33</a:t>
            </a:fld>
            <a:endParaRPr lang="tr-TR"/>
          </a:p>
        </p:txBody>
      </p:sp>
      <p:sp>
        <p:nvSpPr>
          <p:cNvPr id="5" name="İçerik Yer Tutucusu 4"/>
          <p:cNvSpPr>
            <a:spLocks noGrp="1"/>
          </p:cNvSpPr>
          <p:nvPr>
            <p:ph sz="quarter" idx="1"/>
          </p:nvPr>
        </p:nvSpPr>
        <p:spPr>
          <a:xfrm>
            <a:off x="612648" y="1600200"/>
            <a:ext cx="7343728" cy="4495800"/>
          </a:xfrm>
        </p:spPr>
        <p:txBody>
          <a:bodyPr>
            <a:normAutofit/>
          </a:bodyPr>
          <a:lstStyle/>
          <a:p>
            <a:r>
              <a:rPr lang="tr-TR" sz="2000" dirty="0" smtClean="0"/>
              <a:t>Proje İle İlgili Network Diyagram Bilgisi Alınabilir.</a:t>
            </a:r>
            <a:endParaRPr lang="en-US" sz="2000" dirty="0"/>
          </a:p>
        </p:txBody>
      </p:sp>
      <p:pic>
        <p:nvPicPr>
          <p:cNvPr id="6146" name="Picture 2"/>
          <p:cNvPicPr>
            <a:picLocks noChangeAspect="1" noChangeArrowheads="1"/>
          </p:cNvPicPr>
          <p:nvPr/>
        </p:nvPicPr>
        <p:blipFill>
          <a:blip r:embed="rId2" cstate="print"/>
          <a:srcRect/>
          <a:stretch>
            <a:fillRect/>
          </a:stretch>
        </p:blipFill>
        <p:spPr bwMode="auto">
          <a:xfrm>
            <a:off x="1043608" y="2060848"/>
            <a:ext cx="5737703" cy="3779514"/>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US" dirty="0" smtClean="0"/>
              <a:t>MS Project</a:t>
            </a:r>
            <a:endParaRPr lang="en-US" dirty="0"/>
          </a:p>
        </p:txBody>
      </p:sp>
      <p:sp>
        <p:nvSpPr>
          <p:cNvPr id="3" name="Altbilgi Yer Tutucusu 2"/>
          <p:cNvSpPr>
            <a:spLocks noGrp="1"/>
          </p:cNvSpPr>
          <p:nvPr>
            <p:ph type="ftr" sz="quarter" idx="11"/>
          </p:nvPr>
        </p:nvSpPr>
        <p:spPr/>
        <p:txBody>
          <a:bodyPr/>
          <a:lstStyle/>
          <a:p>
            <a:r>
              <a:rPr lang="tr-TR" smtClean="0"/>
              <a:t>YZM 403 - Yazılım Proje Yönetimi</a:t>
            </a:r>
            <a:endParaRPr lang="tr-TR"/>
          </a:p>
        </p:txBody>
      </p:sp>
      <p:sp>
        <p:nvSpPr>
          <p:cNvPr id="4" name="Slayt Numarası Yer Tutucusu 3"/>
          <p:cNvSpPr>
            <a:spLocks noGrp="1"/>
          </p:cNvSpPr>
          <p:nvPr>
            <p:ph type="sldNum" sz="quarter" idx="12"/>
          </p:nvPr>
        </p:nvSpPr>
        <p:spPr/>
        <p:txBody>
          <a:bodyPr>
            <a:normAutofit fontScale="85000" lnSpcReduction="20000"/>
          </a:bodyPr>
          <a:lstStyle/>
          <a:p>
            <a:fld id="{389D34F3-C30E-42B3-B3FB-7DE9F1DA43CC}" type="slidenum">
              <a:rPr lang="tr-TR" smtClean="0"/>
              <a:pPr/>
              <a:t>34</a:t>
            </a:fld>
            <a:endParaRPr lang="tr-TR"/>
          </a:p>
        </p:txBody>
      </p:sp>
      <p:sp>
        <p:nvSpPr>
          <p:cNvPr id="5" name="İçerik Yer Tutucusu 4"/>
          <p:cNvSpPr>
            <a:spLocks noGrp="1"/>
          </p:cNvSpPr>
          <p:nvPr>
            <p:ph sz="quarter" idx="1"/>
          </p:nvPr>
        </p:nvSpPr>
        <p:spPr/>
        <p:txBody>
          <a:bodyPr/>
          <a:lstStyle/>
          <a:p>
            <a:r>
              <a:rPr lang="tr-TR" dirty="0" smtClean="0"/>
              <a:t>Takvim Görünümü:</a:t>
            </a:r>
            <a:endParaRPr lang="en-US" dirty="0"/>
          </a:p>
        </p:txBody>
      </p:sp>
      <p:pic>
        <p:nvPicPr>
          <p:cNvPr id="7170" name="Picture 2"/>
          <p:cNvPicPr>
            <a:picLocks noChangeAspect="1" noChangeArrowheads="1"/>
          </p:cNvPicPr>
          <p:nvPr/>
        </p:nvPicPr>
        <p:blipFill>
          <a:blip r:embed="rId2" cstate="print"/>
          <a:srcRect/>
          <a:stretch>
            <a:fillRect/>
          </a:stretch>
        </p:blipFill>
        <p:spPr bwMode="auto">
          <a:xfrm>
            <a:off x="971600" y="2204864"/>
            <a:ext cx="5221213" cy="3980473"/>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US" dirty="0" smtClean="0"/>
              <a:t>MS Project</a:t>
            </a:r>
            <a:endParaRPr lang="en-US" dirty="0"/>
          </a:p>
        </p:txBody>
      </p:sp>
      <p:sp>
        <p:nvSpPr>
          <p:cNvPr id="3" name="Altbilgi Yer Tutucusu 2"/>
          <p:cNvSpPr>
            <a:spLocks noGrp="1"/>
          </p:cNvSpPr>
          <p:nvPr>
            <p:ph type="ftr" sz="quarter" idx="11"/>
          </p:nvPr>
        </p:nvSpPr>
        <p:spPr/>
        <p:txBody>
          <a:bodyPr/>
          <a:lstStyle/>
          <a:p>
            <a:r>
              <a:rPr lang="tr-TR" smtClean="0"/>
              <a:t>YZM 403 - Yazılım Proje Yönetimi</a:t>
            </a:r>
            <a:endParaRPr lang="tr-TR"/>
          </a:p>
        </p:txBody>
      </p:sp>
      <p:sp>
        <p:nvSpPr>
          <p:cNvPr id="4" name="Slayt Numarası Yer Tutucusu 3"/>
          <p:cNvSpPr>
            <a:spLocks noGrp="1"/>
          </p:cNvSpPr>
          <p:nvPr>
            <p:ph type="sldNum" sz="quarter" idx="12"/>
          </p:nvPr>
        </p:nvSpPr>
        <p:spPr/>
        <p:txBody>
          <a:bodyPr>
            <a:normAutofit fontScale="85000" lnSpcReduction="20000"/>
          </a:bodyPr>
          <a:lstStyle/>
          <a:p>
            <a:fld id="{389D34F3-C30E-42B3-B3FB-7DE9F1DA43CC}" type="slidenum">
              <a:rPr lang="tr-TR" smtClean="0"/>
              <a:pPr/>
              <a:t>35</a:t>
            </a:fld>
            <a:endParaRPr lang="tr-TR"/>
          </a:p>
        </p:txBody>
      </p:sp>
      <p:sp>
        <p:nvSpPr>
          <p:cNvPr id="5" name="İçerik Yer Tutucusu 4"/>
          <p:cNvSpPr>
            <a:spLocks noGrp="1"/>
          </p:cNvSpPr>
          <p:nvPr>
            <p:ph sz="quarter" idx="1"/>
          </p:nvPr>
        </p:nvSpPr>
        <p:spPr/>
        <p:txBody>
          <a:bodyPr/>
          <a:lstStyle/>
          <a:p>
            <a:r>
              <a:rPr lang="tr-TR" sz="1800" dirty="0" smtClean="0"/>
              <a:t>Zaman Çizelgesi</a:t>
            </a:r>
          </a:p>
          <a:p>
            <a:endParaRPr lang="en-US" dirty="0"/>
          </a:p>
        </p:txBody>
      </p:sp>
      <p:pic>
        <p:nvPicPr>
          <p:cNvPr id="8194" name="Picture 2"/>
          <p:cNvPicPr>
            <a:picLocks noChangeAspect="1" noChangeArrowheads="1"/>
          </p:cNvPicPr>
          <p:nvPr/>
        </p:nvPicPr>
        <p:blipFill>
          <a:blip r:embed="rId2" cstate="print"/>
          <a:srcRect/>
          <a:stretch>
            <a:fillRect/>
          </a:stretch>
        </p:blipFill>
        <p:spPr bwMode="auto">
          <a:xfrm>
            <a:off x="467544" y="2060848"/>
            <a:ext cx="7228886" cy="4264775"/>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US" dirty="0" smtClean="0"/>
              <a:t>MS Project</a:t>
            </a:r>
            <a:endParaRPr lang="en-US" dirty="0"/>
          </a:p>
        </p:txBody>
      </p:sp>
      <p:sp>
        <p:nvSpPr>
          <p:cNvPr id="3" name="Altbilgi Yer Tutucusu 2"/>
          <p:cNvSpPr>
            <a:spLocks noGrp="1"/>
          </p:cNvSpPr>
          <p:nvPr>
            <p:ph type="ftr" sz="quarter" idx="11"/>
          </p:nvPr>
        </p:nvSpPr>
        <p:spPr/>
        <p:txBody>
          <a:bodyPr/>
          <a:lstStyle/>
          <a:p>
            <a:r>
              <a:rPr lang="tr-TR" smtClean="0"/>
              <a:t>YZM 403 - Yazılım Proje Yönetimi</a:t>
            </a:r>
            <a:endParaRPr lang="tr-TR"/>
          </a:p>
        </p:txBody>
      </p:sp>
      <p:sp>
        <p:nvSpPr>
          <p:cNvPr id="4" name="Slayt Numarası Yer Tutucusu 3"/>
          <p:cNvSpPr>
            <a:spLocks noGrp="1"/>
          </p:cNvSpPr>
          <p:nvPr>
            <p:ph type="sldNum" sz="quarter" idx="12"/>
          </p:nvPr>
        </p:nvSpPr>
        <p:spPr/>
        <p:txBody>
          <a:bodyPr>
            <a:normAutofit fontScale="85000" lnSpcReduction="20000"/>
          </a:bodyPr>
          <a:lstStyle/>
          <a:p>
            <a:fld id="{389D34F3-C30E-42B3-B3FB-7DE9F1DA43CC}" type="slidenum">
              <a:rPr lang="tr-TR" smtClean="0"/>
              <a:pPr/>
              <a:t>36</a:t>
            </a:fld>
            <a:endParaRPr lang="tr-TR"/>
          </a:p>
        </p:txBody>
      </p:sp>
      <p:sp>
        <p:nvSpPr>
          <p:cNvPr id="5" name="İçerik Yer Tutucusu 4"/>
          <p:cNvSpPr>
            <a:spLocks noGrp="1"/>
          </p:cNvSpPr>
          <p:nvPr>
            <p:ph sz="quarter" idx="1"/>
          </p:nvPr>
        </p:nvSpPr>
        <p:spPr/>
        <p:txBody>
          <a:bodyPr/>
          <a:lstStyle/>
          <a:p>
            <a:r>
              <a:rPr lang="tr-TR" sz="2000" dirty="0" smtClean="0"/>
              <a:t>Kaynak Tanımlama ile Yazılımı Gerçekleştirecek Kişiler birim saat ücretleri ve diğer özellikleri ile projeye kaynak olarak tanımlanabiliriler.</a:t>
            </a:r>
          </a:p>
          <a:p>
            <a:r>
              <a:rPr lang="tr-TR" sz="2000" dirty="0" smtClean="0"/>
              <a:t>Projeler ile ilgili genel istatistik bilgileri listelenebilir.</a:t>
            </a:r>
          </a:p>
          <a:p>
            <a:endParaRPr lang="en-US" dirty="0"/>
          </a:p>
        </p:txBody>
      </p:sp>
      <p:pic>
        <p:nvPicPr>
          <p:cNvPr id="9218" name="Picture 2"/>
          <p:cNvPicPr>
            <a:picLocks noChangeAspect="1" noChangeArrowheads="1"/>
          </p:cNvPicPr>
          <p:nvPr/>
        </p:nvPicPr>
        <p:blipFill>
          <a:blip r:embed="rId2" cstate="print"/>
          <a:srcRect/>
          <a:stretch>
            <a:fillRect/>
          </a:stretch>
        </p:blipFill>
        <p:spPr bwMode="auto">
          <a:xfrm>
            <a:off x="971600" y="2924944"/>
            <a:ext cx="3312368" cy="2570152"/>
          </a:xfrm>
          <a:prstGeom prst="rect">
            <a:avLst/>
          </a:prstGeom>
          <a:noFill/>
          <a:ln w="9525">
            <a:noFill/>
            <a:miter lim="800000"/>
            <a:headEnd/>
            <a:tailEnd/>
          </a:ln>
        </p:spPr>
      </p:pic>
      <p:pic>
        <p:nvPicPr>
          <p:cNvPr id="9220" name="Picture 4"/>
          <p:cNvPicPr>
            <a:picLocks noChangeAspect="1" noChangeArrowheads="1"/>
          </p:cNvPicPr>
          <p:nvPr/>
        </p:nvPicPr>
        <p:blipFill>
          <a:blip r:embed="rId3" cstate="print"/>
          <a:srcRect/>
          <a:stretch>
            <a:fillRect/>
          </a:stretch>
        </p:blipFill>
        <p:spPr bwMode="auto">
          <a:xfrm>
            <a:off x="3563888" y="3789040"/>
            <a:ext cx="4524375" cy="2286000"/>
          </a:xfrm>
          <a:prstGeom prst="rect">
            <a:avLst/>
          </a:prstGeom>
          <a:noFill/>
          <a:ln w="9525">
            <a:noFill/>
            <a:miter lim="800000"/>
            <a:headEnd/>
            <a:tailEnd/>
          </a:ln>
        </p:spPr>
      </p:pic>
      <p:pic>
        <p:nvPicPr>
          <p:cNvPr id="9219" name="Picture 3"/>
          <p:cNvPicPr>
            <a:picLocks noChangeAspect="1" noChangeArrowheads="1"/>
          </p:cNvPicPr>
          <p:nvPr/>
        </p:nvPicPr>
        <p:blipFill>
          <a:blip r:embed="rId4" cstate="print"/>
          <a:srcRect/>
          <a:stretch>
            <a:fillRect/>
          </a:stretch>
        </p:blipFill>
        <p:spPr bwMode="auto">
          <a:xfrm>
            <a:off x="4860032" y="2636912"/>
            <a:ext cx="3865643" cy="1824236"/>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US" dirty="0" smtClean="0"/>
              <a:t>MS Project</a:t>
            </a:r>
            <a:endParaRPr lang="en-US" dirty="0"/>
          </a:p>
        </p:txBody>
      </p:sp>
      <p:sp>
        <p:nvSpPr>
          <p:cNvPr id="3" name="Altbilgi Yer Tutucusu 2"/>
          <p:cNvSpPr>
            <a:spLocks noGrp="1"/>
          </p:cNvSpPr>
          <p:nvPr>
            <p:ph type="ftr" sz="quarter" idx="11"/>
          </p:nvPr>
        </p:nvSpPr>
        <p:spPr/>
        <p:txBody>
          <a:bodyPr/>
          <a:lstStyle/>
          <a:p>
            <a:r>
              <a:rPr lang="tr-TR" smtClean="0"/>
              <a:t>YZM 403 - Yazılım Proje Yönetimi</a:t>
            </a:r>
            <a:endParaRPr lang="tr-TR"/>
          </a:p>
        </p:txBody>
      </p:sp>
      <p:sp>
        <p:nvSpPr>
          <p:cNvPr id="4" name="Slayt Numarası Yer Tutucusu 3"/>
          <p:cNvSpPr>
            <a:spLocks noGrp="1"/>
          </p:cNvSpPr>
          <p:nvPr>
            <p:ph type="sldNum" sz="quarter" idx="12"/>
          </p:nvPr>
        </p:nvSpPr>
        <p:spPr/>
        <p:txBody>
          <a:bodyPr>
            <a:normAutofit fontScale="85000" lnSpcReduction="20000"/>
          </a:bodyPr>
          <a:lstStyle/>
          <a:p>
            <a:fld id="{389D34F3-C30E-42B3-B3FB-7DE9F1DA43CC}" type="slidenum">
              <a:rPr lang="tr-TR" smtClean="0"/>
              <a:pPr/>
              <a:t>37</a:t>
            </a:fld>
            <a:endParaRPr lang="tr-TR"/>
          </a:p>
        </p:txBody>
      </p:sp>
      <p:sp>
        <p:nvSpPr>
          <p:cNvPr id="5" name="İçerik Yer Tutucusu 4"/>
          <p:cNvSpPr>
            <a:spLocks noGrp="1"/>
          </p:cNvSpPr>
          <p:nvPr>
            <p:ph sz="quarter" idx="1"/>
          </p:nvPr>
        </p:nvSpPr>
        <p:spPr/>
        <p:txBody>
          <a:bodyPr/>
          <a:lstStyle/>
          <a:p>
            <a:r>
              <a:rPr lang="tr-TR" dirty="0" smtClean="0"/>
              <a:t>Kaynaklar kısmından çalışan eklenip belirlenen daha önceden belirlenen görevler  kişiler üzerine aktarılabilir.</a:t>
            </a:r>
            <a:endParaRPr lang="en-US" dirty="0"/>
          </a:p>
        </p:txBody>
      </p:sp>
      <p:pic>
        <p:nvPicPr>
          <p:cNvPr id="11266" name="Picture 2"/>
          <p:cNvPicPr>
            <a:picLocks noChangeAspect="1" noChangeArrowheads="1"/>
          </p:cNvPicPr>
          <p:nvPr/>
        </p:nvPicPr>
        <p:blipFill>
          <a:blip r:embed="rId2" cstate="print"/>
          <a:srcRect/>
          <a:stretch>
            <a:fillRect/>
          </a:stretch>
        </p:blipFill>
        <p:spPr bwMode="auto">
          <a:xfrm>
            <a:off x="1187624" y="3212976"/>
            <a:ext cx="6185720" cy="3045520"/>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US" dirty="0" smtClean="0"/>
              <a:t>MS Project</a:t>
            </a:r>
            <a:endParaRPr lang="en-US" dirty="0"/>
          </a:p>
        </p:txBody>
      </p:sp>
      <p:sp>
        <p:nvSpPr>
          <p:cNvPr id="3" name="Altbilgi Yer Tutucusu 2"/>
          <p:cNvSpPr>
            <a:spLocks noGrp="1"/>
          </p:cNvSpPr>
          <p:nvPr>
            <p:ph type="ftr" sz="quarter" idx="11"/>
          </p:nvPr>
        </p:nvSpPr>
        <p:spPr/>
        <p:txBody>
          <a:bodyPr/>
          <a:lstStyle/>
          <a:p>
            <a:r>
              <a:rPr lang="tr-TR" dirty="0" smtClean="0"/>
              <a:t>YZM 403 - Yazılım Proje Yönetimi</a:t>
            </a:r>
            <a:endParaRPr lang="tr-TR" dirty="0"/>
          </a:p>
        </p:txBody>
      </p:sp>
      <p:sp>
        <p:nvSpPr>
          <p:cNvPr id="4" name="Slayt Numarası Yer Tutucusu 3"/>
          <p:cNvSpPr>
            <a:spLocks noGrp="1"/>
          </p:cNvSpPr>
          <p:nvPr>
            <p:ph type="sldNum" sz="quarter" idx="12"/>
          </p:nvPr>
        </p:nvSpPr>
        <p:spPr/>
        <p:txBody>
          <a:bodyPr>
            <a:normAutofit fontScale="85000" lnSpcReduction="20000"/>
          </a:bodyPr>
          <a:lstStyle/>
          <a:p>
            <a:fld id="{389D34F3-C30E-42B3-B3FB-7DE9F1DA43CC}" type="slidenum">
              <a:rPr lang="tr-TR" smtClean="0"/>
              <a:pPr/>
              <a:t>38</a:t>
            </a:fld>
            <a:endParaRPr lang="tr-TR"/>
          </a:p>
        </p:txBody>
      </p:sp>
      <p:sp>
        <p:nvSpPr>
          <p:cNvPr id="5" name="İçerik Yer Tutucusu 4"/>
          <p:cNvSpPr>
            <a:spLocks noGrp="1"/>
          </p:cNvSpPr>
          <p:nvPr>
            <p:ph sz="quarter" idx="1"/>
          </p:nvPr>
        </p:nvSpPr>
        <p:spPr/>
        <p:txBody>
          <a:bodyPr/>
          <a:lstStyle/>
          <a:p>
            <a:r>
              <a:rPr lang="tr-TR" dirty="0" smtClean="0"/>
              <a:t>Kişi İsimlerini Ve Süreçleri Bir Arada </a:t>
            </a:r>
            <a:r>
              <a:rPr lang="tr-TR" dirty="0" smtClean="0"/>
              <a:t>Listeleme</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755576" y="2204864"/>
            <a:ext cx="5022558" cy="4018046"/>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US" dirty="0" smtClean="0"/>
              <a:t>MS Project</a:t>
            </a:r>
            <a:endParaRPr lang="en-US" dirty="0"/>
          </a:p>
        </p:txBody>
      </p:sp>
      <p:sp>
        <p:nvSpPr>
          <p:cNvPr id="3" name="Altbilgi Yer Tutucusu 2"/>
          <p:cNvSpPr>
            <a:spLocks noGrp="1"/>
          </p:cNvSpPr>
          <p:nvPr>
            <p:ph type="ftr" sz="quarter" idx="11"/>
          </p:nvPr>
        </p:nvSpPr>
        <p:spPr/>
        <p:txBody>
          <a:bodyPr/>
          <a:lstStyle/>
          <a:p>
            <a:r>
              <a:rPr lang="tr-TR" smtClean="0"/>
              <a:t>YZM 403 - Yazılım Proje Yönetimi</a:t>
            </a:r>
            <a:endParaRPr lang="tr-TR"/>
          </a:p>
        </p:txBody>
      </p:sp>
      <p:sp>
        <p:nvSpPr>
          <p:cNvPr id="4" name="Slayt Numarası Yer Tutucusu 3"/>
          <p:cNvSpPr>
            <a:spLocks noGrp="1"/>
          </p:cNvSpPr>
          <p:nvPr>
            <p:ph type="sldNum" sz="quarter" idx="12"/>
          </p:nvPr>
        </p:nvSpPr>
        <p:spPr/>
        <p:txBody>
          <a:bodyPr>
            <a:normAutofit fontScale="85000" lnSpcReduction="20000"/>
          </a:bodyPr>
          <a:lstStyle/>
          <a:p>
            <a:fld id="{389D34F3-C30E-42B3-B3FB-7DE9F1DA43CC}" type="slidenum">
              <a:rPr lang="tr-TR" smtClean="0"/>
              <a:pPr/>
              <a:t>39</a:t>
            </a:fld>
            <a:endParaRPr lang="tr-TR"/>
          </a:p>
        </p:txBody>
      </p:sp>
      <p:sp>
        <p:nvSpPr>
          <p:cNvPr id="5" name="İçerik Yer Tutucusu 4"/>
          <p:cNvSpPr>
            <a:spLocks noGrp="1"/>
          </p:cNvSpPr>
          <p:nvPr>
            <p:ph sz="quarter" idx="1"/>
          </p:nvPr>
        </p:nvSpPr>
        <p:spPr/>
        <p:txBody>
          <a:bodyPr/>
          <a:lstStyle/>
          <a:p>
            <a:r>
              <a:rPr lang="tr-TR" dirty="0" smtClean="0"/>
              <a:t>Project Menüsünden Proje ile ilgili farklı </a:t>
            </a:r>
            <a:r>
              <a:rPr lang="tr-TR" dirty="0" err="1" smtClean="0"/>
              <a:t>excel</a:t>
            </a:r>
            <a:r>
              <a:rPr lang="tr-TR" dirty="0" smtClean="0"/>
              <a:t> raporları oluşturulabilir.</a:t>
            </a:r>
          </a:p>
          <a:p>
            <a:endParaRPr lang="en-US" dirty="0"/>
          </a:p>
        </p:txBody>
      </p:sp>
      <p:pic>
        <p:nvPicPr>
          <p:cNvPr id="10242" name="Picture 2"/>
          <p:cNvPicPr>
            <a:picLocks noChangeAspect="1" noChangeArrowheads="1"/>
          </p:cNvPicPr>
          <p:nvPr/>
        </p:nvPicPr>
        <p:blipFill>
          <a:blip r:embed="rId2" cstate="print"/>
          <a:srcRect/>
          <a:stretch>
            <a:fillRect/>
          </a:stretch>
        </p:blipFill>
        <p:spPr bwMode="auto">
          <a:xfrm>
            <a:off x="3707904" y="2492896"/>
            <a:ext cx="4560738" cy="3758048"/>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4000" dirty="0" smtClean="0">
                <a:latin typeface="Times New Roman" pitchFamily="18" charset="0"/>
                <a:cs typeface="Times New Roman" pitchFamily="18" charset="0"/>
              </a:rPr>
              <a:t>Giriş</a:t>
            </a:r>
            <a:endParaRPr lang="tr-TR" sz="4000" dirty="0">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5" name="4 İçerik Yer Tutucusu"/>
          <p:cNvSpPr>
            <a:spLocks noGrp="1"/>
          </p:cNvSpPr>
          <p:nvPr>
            <p:ph sz="quarter" idx="1"/>
          </p:nvPr>
        </p:nvSpPr>
        <p:spPr>
          <a:xfrm>
            <a:off x="612648" y="1600200"/>
            <a:ext cx="7888442" cy="2114552"/>
          </a:xfrm>
        </p:spPr>
        <p:txBody>
          <a:bodyPr>
            <a:normAutofit lnSpcReduction="10000"/>
          </a:bodyPr>
          <a:lstStyle/>
          <a:p>
            <a:pPr algn="just">
              <a:buSzPct val="100000"/>
              <a:buFont typeface="Arial" pitchFamily="34" charset="0"/>
              <a:buChar char="•"/>
            </a:pPr>
            <a:r>
              <a:rPr lang="tr-TR" sz="2100" dirty="0" smtClean="0">
                <a:latin typeface="Times New Roman" pitchFamily="18" charset="0"/>
                <a:cs typeface="Times New Roman" pitchFamily="18" charset="0"/>
              </a:rPr>
              <a:t>Yazılım projeleri risk içerir mi?</a:t>
            </a:r>
          </a:p>
          <a:p>
            <a:pPr algn="just">
              <a:buSzPct val="100000"/>
              <a:buNone/>
            </a:pPr>
            <a:endParaRPr lang="tr-TR" sz="500" dirty="0" smtClean="0">
              <a:latin typeface="Times New Roman" pitchFamily="18" charset="0"/>
              <a:cs typeface="Times New Roman" pitchFamily="18" charset="0"/>
            </a:endParaRPr>
          </a:p>
          <a:p>
            <a:pPr algn="just">
              <a:buSzPct val="100000"/>
              <a:buFont typeface="Arial" pitchFamily="34" charset="0"/>
              <a:buChar char="•"/>
            </a:pPr>
            <a:r>
              <a:rPr lang="tr-TR" sz="2100" dirty="0" smtClean="0">
                <a:latin typeface="Times New Roman" pitchFamily="18" charset="0"/>
                <a:cs typeface="Times New Roman" pitchFamily="18" charset="0"/>
              </a:rPr>
              <a:t>Proje planları çoğu zaman tahminlerle oluşturulur. Yapılan bu tahminler her zaman belirsizlik içerir. Bu belirsizlikler de potansiyel olarak risk oluştururlar. </a:t>
            </a:r>
          </a:p>
          <a:p>
            <a:pPr algn="just">
              <a:buSzPct val="100000"/>
              <a:buNone/>
            </a:pPr>
            <a:endParaRPr lang="tr-TR" sz="500" dirty="0" smtClean="0">
              <a:latin typeface="Times New Roman" pitchFamily="18" charset="0"/>
              <a:cs typeface="Times New Roman" pitchFamily="18" charset="0"/>
            </a:endParaRPr>
          </a:p>
          <a:p>
            <a:pPr algn="just">
              <a:buSzPct val="100000"/>
              <a:buFont typeface="Arial" pitchFamily="34" charset="0"/>
              <a:buChar char="•"/>
            </a:pPr>
            <a:r>
              <a:rPr lang="tr-TR" sz="2100" dirty="0" smtClean="0">
                <a:latin typeface="Times New Roman" pitchFamily="18" charset="0"/>
                <a:cs typeface="Times New Roman" pitchFamily="18" charset="0"/>
              </a:rPr>
              <a:t>Riskler, proje gidişini ters yönde değiştirebilir. </a:t>
            </a:r>
          </a:p>
          <a:p>
            <a:pPr algn="just">
              <a:buSzPct val="100000"/>
              <a:buFont typeface="Arial" pitchFamily="34" charset="0"/>
              <a:buChar char="•"/>
            </a:pPr>
            <a:endParaRPr lang="tr-TR" sz="2100" dirty="0" smtClean="0">
              <a:latin typeface="Times New Roman" pitchFamily="18" charset="0"/>
              <a:cs typeface="Times New Roman" pitchFamily="18" charset="0"/>
            </a:endParaRPr>
          </a:p>
          <a:p>
            <a:pPr algn="just">
              <a:buSzPct val="100000"/>
              <a:buNone/>
            </a:pPr>
            <a:endParaRPr lang="tr-TR" sz="500" dirty="0" smtClean="0">
              <a:latin typeface="Times New Roman" pitchFamily="18" charset="0"/>
              <a:cs typeface="Times New Roman" pitchFamily="18" charset="0"/>
            </a:endParaRPr>
          </a:p>
          <a:p>
            <a:pPr algn="just">
              <a:buSzPct val="100000"/>
              <a:buNone/>
            </a:pPr>
            <a:endParaRPr lang="tr-TR" sz="2100" dirty="0" smtClean="0">
              <a:latin typeface="Times New Roman" pitchFamily="18" charset="0"/>
              <a:cs typeface="Times New Roman" pitchFamily="18" charset="0"/>
            </a:endParaRPr>
          </a:p>
          <a:p>
            <a:pPr algn="just">
              <a:buSzPct val="100000"/>
              <a:buNone/>
            </a:pPr>
            <a:endParaRPr lang="tr-TR" sz="1000" dirty="0" smtClean="0">
              <a:latin typeface="Times New Roman" pitchFamily="18" charset="0"/>
              <a:cs typeface="Times New Roman" pitchFamily="18" charset="0"/>
            </a:endParaRPr>
          </a:p>
          <a:p>
            <a:pPr algn="just">
              <a:buSzPct val="100000"/>
              <a:buFont typeface="Arial" pitchFamily="34" charset="0"/>
              <a:buChar char="•"/>
            </a:pPr>
            <a:endParaRPr lang="tr-TR" sz="2100" dirty="0" smtClean="0">
              <a:latin typeface="Times New Roman" pitchFamily="18" charset="0"/>
              <a:cs typeface="Times New Roman" pitchFamily="18" charset="0"/>
            </a:endParaRP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4</a:t>
            </a:fld>
            <a:endParaRPr lang="tr-TR"/>
          </a:p>
        </p:txBody>
      </p:sp>
      <p:pic>
        <p:nvPicPr>
          <p:cNvPr id="3074" name="Picture 2"/>
          <p:cNvPicPr>
            <a:picLocks noChangeAspect="1" noChangeArrowheads="1"/>
          </p:cNvPicPr>
          <p:nvPr/>
        </p:nvPicPr>
        <p:blipFill>
          <a:blip r:embed="rId3" cstate="print"/>
          <a:srcRect/>
          <a:stretch>
            <a:fillRect/>
          </a:stretch>
        </p:blipFill>
        <p:spPr bwMode="auto">
          <a:xfrm>
            <a:off x="1016946" y="3914871"/>
            <a:ext cx="3071834" cy="2000811"/>
          </a:xfrm>
          <a:prstGeom prst="rect">
            <a:avLst/>
          </a:prstGeom>
          <a:noFill/>
          <a:ln w="9525">
            <a:noFill/>
            <a:miter lim="800000"/>
            <a:headEnd/>
            <a:tailEnd/>
          </a:ln>
          <a:effectLst/>
        </p:spPr>
      </p:pic>
      <p:sp>
        <p:nvSpPr>
          <p:cNvPr id="7" name="6 Dikdörtgen"/>
          <p:cNvSpPr/>
          <p:nvPr/>
        </p:nvSpPr>
        <p:spPr>
          <a:xfrm>
            <a:off x="4357686" y="3548634"/>
            <a:ext cx="4143404" cy="2354491"/>
          </a:xfrm>
          <a:prstGeom prst="rect">
            <a:avLst/>
          </a:prstGeom>
        </p:spPr>
        <p:txBody>
          <a:bodyPr wrap="square">
            <a:spAutoFit/>
          </a:bodyPr>
          <a:lstStyle/>
          <a:p>
            <a:pPr marL="273050" indent="-273050" algn="just">
              <a:buClr>
                <a:schemeClr val="accent2"/>
              </a:buClr>
              <a:buSzPct val="100000"/>
            </a:pPr>
            <a:endParaRPr lang="tr-TR" sz="2100" dirty="0" smtClean="0">
              <a:latin typeface="Times New Roman" pitchFamily="18" charset="0"/>
              <a:cs typeface="Times New Roman" pitchFamily="18" charset="0"/>
            </a:endParaRPr>
          </a:p>
          <a:p>
            <a:pPr marL="273050" indent="-273050" algn="just">
              <a:buClr>
                <a:schemeClr val="accent2"/>
              </a:buClr>
              <a:buSzPct val="100000"/>
              <a:buFont typeface="Arial" pitchFamily="34" charset="0"/>
              <a:buChar char="•"/>
            </a:pPr>
            <a:r>
              <a:rPr lang="tr-TR" sz="2100" dirty="0" smtClean="0">
                <a:latin typeface="Times New Roman" pitchFamily="18" charset="0"/>
                <a:cs typeface="Times New Roman" pitchFamily="18" charset="0"/>
              </a:rPr>
              <a:t>Risk Yönetimi bu durumların tanımlanması, değerlendirilmesini önlemek ya da etkisini azaltmak yönünde gerekli denetimlerin uygulanması ve alternatiflerin planlanmasını içerir.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US" dirty="0" smtClean="0"/>
              <a:t>MS Project</a:t>
            </a:r>
            <a:endParaRPr lang="en-US" dirty="0"/>
          </a:p>
        </p:txBody>
      </p:sp>
      <p:sp>
        <p:nvSpPr>
          <p:cNvPr id="3" name="Altbilgi Yer Tutucusu 2"/>
          <p:cNvSpPr>
            <a:spLocks noGrp="1"/>
          </p:cNvSpPr>
          <p:nvPr>
            <p:ph type="ftr" sz="quarter" idx="11"/>
          </p:nvPr>
        </p:nvSpPr>
        <p:spPr/>
        <p:txBody>
          <a:bodyPr/>
          <a:lstStyle/>
          <a:p>
            <a:r>
              <a:rPr lang="tr-TR" smtClean="0"/>
              <a:t>YZM 403 - Yazılım Proje Yönetimi</a:t>
            </a:r>
            <a:endParaRPr lang="tr-TR"/>
          </a:p>
        </p:txBody>
      </p:sp>
      <p:sp>
        <p:nvSpPr>
          <p:cNvPr id="4" name="Slayt Numarası Yer Tutucusu 3"/>
          <p:cNvSpPr>
            <a:spLocks noGrp="1"/>
          </p:cNvSpPr>
          <p:nvPr>
            <p:ph type="sldNum" sz="quarter" idx="12"/>
          </p:nvPr>
        </p:nvSpPr>
        <p:spPr/>
        <p:txBody>
          <a:bodyPr>
            <a:normAutofit fontScale="85000" lnSpcReduction="20000"/>
          </a:bodyPr>
          <a:lstStyle/>
          <a:p>
            <a:fld id="{389D34F3-C30E-42B3-B3FB-7DE9F1DA43CC}" type="slidenum">
              <a:rPr lang="tr-TR" smtClean="0"/>
              <a:pPr/>
              <a:t>40</a:t>
            </a:fld>
            <a:endParaRPr lang="tr-TR"/>
          </a:p>
        </p:txBody>
      </p:sp>
      <p:sp>
        <p:nvSpPr>
          <p:cNvPr id="5" name="İçerik Yer Tutucusu 4"/>
          <p:cNvSpPr>
            <a:spLocks noGrp="1"/>
          </p:cNvSpPr>
          <p:nvPr>
            <p:ph sz="quarter" idx="1"/>
          </p:nvPr>
        </p:nvSpPr>
        <p:spPr/>
        <p:txBody>
          <a:bodyPr/>
          <a:lstStyle/>
          <a:p>
            <a:r>
              <a:rPr lang="tr-TR" dirty="0" smtClean="0"/>
              <a:t>Görsellik İle </a:t>
            </a:r>
            <a:r>
              <a:rPr lang="tr-TR" dirty="0" smtClean="0"/>
              <a:t>İlgili </a:t>
            </a:r>
            <a:r>
              <a:rPr lang="tr-TR" dirty="0" smtClean="0"/>
              <a:t>Ayarlar</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683568" y="2204864"/>
            <a:ext cx="4385810" cy="3508648"/>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US" dirty="0" smtClean="0"/>
              <a:t>MS Project</a:t>
            </a:r>
            <a:endParaRPr lang="en-US" dirty="0"/>
          </a:p>
        </p:txBody>
      </p:sp>
      <p:pic>
        <p:nvPicPr>
          <p:cNvPr id="3074" name="Picture 2"/>
          <p:cNvPicPr>
            <a:picLocks noGrp="1" noChangeAspect="1" noChangeArrowheads="1"/>
          </p:cNvPicPr>
          <p:nvPr>
            <p:ph sz="quarter" idx="2"/>
          </p:nvPr>
        </p:nvPicPr>
        <p:blipFill>
          <a:blip r:embed="rId2" cstate="print"/>
          <a:stretch>
            <a:fillRect/>
          </a:stretch>
        </p:blipFill>
        <p:spPr bwMode="auto">
          <a:xfrm>
            <a:off x="609600" y="2674620"/>
            <a:ext cx="3886200" cy="3108960"/>
          </a:xfrm>
          <a:prstGeom prst="rect">
            <a:avLst/>
          </a:prstGeom>
          <a:noFill/>
          <a:ln w="9525">
            <a:noFill/>
            <a:miter lim="800000"/>
            <a:headEnd/>
            <a:tailEnd/>
          </a:ln>
        </p:spPr>
      </p:pic>
      <p:sp>
        <p:nvSpPr>
          <p:cNvPr id="9" name="İçerik Yer Tutucusu 8"/>
          <p:cNvSpPr>
            <a:spLocks noGrp="1"/>
          </p:cNvSpPr>
          <p:nvPr>
            <p:ph sz="quarter" idx="4"/>
          </p:nvPr>
        </p:nvSpPr>
        <p:spPr/>
        <p:txBody>
          <a:bodyPr/>
          <a:lstStyle/>
          <a:p>
            <a:r>
              <a:rPr lang="tr-TR" dirty="0" smtClean="0"/>
              <a:t>Eski Proje Verileri İle Karşılaştırma</a:t>
            </a:r>
            <a:endParaRPr lang="en-US" dirty="0"/>
          </a:p>
        </p:txBody>
      </p:sp>
      <p:sp>
        <p:nvSpPr>
          <p:cNvPr id="4" name="Slayt Numarası Yer Tutucusu 3"/>
          <p:cNvSpPr>
            <a:spLocks noGrp="1"/>
          </p:cNvSpPr>
          <p:nvPr>
            <p:ph type="sldNum" sz="quarter" idx="16"/>
          </p:nvPr>
        </p:nvSpPr>
        <p:spPr/>
        <p:txBody>
          <a:bodyPr>
            <a:normAutofit fontScale="85000" lnSpcReduction="20000"/>
          </a:bodyPr>
          <a:lstStyle/>
          <a:p>
            <a:fld id="{389D34F3-C30E-42B3-B3FB-7DE9F1DA43CC}" type="slidenum">
              <a:rPr lang="tr-TR" smtClean="0"/>
              <a:pPr/>
              <a:t>41</a:t>
            </a:fld>
            <a:endParaRPr lang="tr-TR"/>
          </a:p>
        </p:txBody>
      </p:sp>
      <p:sp>
        <p:nvSpPr>
          <p:cNvPr id="3" name="Altbilgi Yer Tutucusu 2"/>
          <p:cNvSpPr>
            <a:spLocks noGrp="1"/>
          </p:cNvSpPr>
          <p:nvPr>
            <p:ph type="ftr" sz="quarter" idx="17"/>
          </p:nvPr>
        </p:nvSpPr>
        <p:spPr/>
        <p:txBody>
          <a:bodyPr/>
          <a:lstStyle/>
          <a:p>
            <a:r>
              <a:rPr lang="tr-TR" smtClean="0"/>
              <a:t>YZM 403 - Yazılım Proje Yönetimi</a:t>
            </a:r>
            <a:endParaRPr lang="tr-TR"/>
          </a:p>
        </p:txBody>
      </p:sp>
      <p:sp>
        <p:nvSpPr>
          <p:cNvPr id="7" name="Metin Yer Tutucusu 6"/>
          <p:cNvSpPr>
            <a:spLocks noGrp="1"/>
          </p:cNvSpPr>
          <p:nvPr>
            <p:ph type="body" sz="quarter" idx="1"/>
          </p:nvPr>
        </p:nvSpPr>
        <p:spPr/>
        <p:txBody>
          <a:bodyPr/>
          <a:lstStyle/>
          <a:p>
            <a:r>
              <a:rPr lang="tr-TR" dirty="0" smtClean="0"/>
              <a:t> </a:t>
            </a:r>
            <a:endParaRPr lang="en-US" dirty="0"/>
          </a:p>
        </p:txBody>
      </p:sp>
      <p:sp>
        <p:nvSpPr>
          <p:cNvPr id="8" name="Metin Yer Tutucusu 7"/>
          <p:cNvSpPr>
            <a:spLocks noGrp="1"/>
          </p:cNvSpPr>
          <p:nvPr>
            <p:ph type="body" sz="quarter" idx="3"/>
          </p:nvPr>
        </p:nvSpPr>
        <p:spPr/>
        <p:txBody>
          <a:bodyPr/>
          <a:lstStyle/>
          <a:p>
            <a:r>
              <a:rPr lang="tr-TR" dirty="0" smtClean="0"/>
              <a:t>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4000" dirty="0" smtClean="0">
                <a:latin typeface="Times New Roman" pitchFamily="18" charset="0"/>
                <a:cs typeface="Times New Roman" pitchFamily="18" charset="0"/>
              </a:rPr>
              <a:t>Risk Nedir?</a:t>
            </a:r>
            <a:endParaRPr lang="tr-TR" sz="4000" dirty="0">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5" name="4 İçerik Yer Tutucusu"/>
          <p:cNvSpPr>
            <a:spLocks noGrp="1"/>
          </p:cNvSpPr>
          <p:nvPr>
            <p:ph sz="quarter" idx="1"/>
          </p:nvPr>
        </p:nvSpPr>
        <p:spPr>
          <a:xfrm>
            <a:off x="612648" y="1600200"/>
            <a:ext cx="6388244" cy="4495800"/>
          </a:xfrm>
        </p:spPr>
        <p:txBody>
          <a:bodyPr>
            <a:normAutofit/>
          </a:bodyPr>
          <a:lstStyle/>
          <a:p>
            <a:pPr algn="just">
              <a:buSzPct val="100000"/>
              <a:buFont typeface="Arial" pitchFamily="34" charset="0"/>
              <a:buChar char="•"/>
            </a:pPr>
            <a:r>
              <a:rPr lang="tr-TR" sz="2100" dirty="0" smtClean="0">
                <a:latin typeface="Times New Roman" pitchFamily="18" charset="0"/>
                <a:cs typeface="Times New Roman" pitchFamily="18" charset="0"/>
              </a:rPr>
              <a:t>Riskler, yazılım projesinin başarılı bir şekilde tamamlanmasını etkileyecek  potansiyel problemlerdir.</a:t>
            </a:r>
          </a:p>
          <a:p>
            <a:pPr algn="just">
              <a:buSzPct val="100000"/>
              <a:buNone/>
            </a:pPr>
            <a:endParaRPr lang="tr-TR" sz="500" dirty="0" smtClean="0">
              <a:latin typeface="Times New Roman" pitchFamily="18" charset="0"/>
              <a:cs typeface="Times New Roman" pitchFamily="18" charset="0"/>
            </a:endParaRPr>
          </a:p>
          <a:p>
            <a:pPr algn="just">
              <a:buSzPct val="100000"/>
              <a:buFont typeface="Arial" pitchFamily="34" charset="0"/>
              <a:buChar char="•"/>
            </a:pPr>
            <a:r>
              <a:rPr lang="tr-TR" sz="2100" dirty="0" smtClean="0">
                <a:latin typeface="Times New Roman" pitchFamily="18" charset="0"/>
                <a:cs typeface="Times New Roman" pitchFamily="18" charset="0"/>
              </a:rPr>
              <a:t>PM-BOK (Project </a:t>
            </a:r>
            <a:r>
              <a:rPr lang="tr-TR" sz="2100" dirty="0" err="1" smtClean="0">
                <a:latin typeface="Times New Roman" pitchFamily="18" charset="0"/>
                <a:cs typeface="Times New Roman" pitchFamily="18" charset="0"/>
              </a:rPr>
              <a:t>Management</a:t>
            </a:r>
            <a:r>
              <a:rPr lang="tr-TR" sz="2100" dirty="0" smtClean="0">
                <a:latin typeface="Times New Roman" pitchFamily="18" charset="0"/>
                <a:cs typeface="Times New Roman" pitchFamily="18" charset="0"/>
              </a:rPr>
              <a:t> Body of </a:t>
            </a:r>
            <a:r>
              <a:rPr lang="tr-TR" sz="2100" dirty="0" err="1" smtClean="0">
                <a:latin typeface="Times New Roman" pitchFamily="18" charset="0"/>
                <a:cs typeface="Times New Roman" pitchFamily="18" charset="0"/>
              </a:rPr>
              <a:t>Knowledge</a:t>
            </a:r>
            <a:r>
              <a:rPr lang="tr-TR" sz="2100" dirty="0" smtClean="0">
                <a:latin typeface="Times New Roman" pitchFamily="18" charset="0"/>
                <a:cs typeface="Times New Roman" pitchFamily="18" charset="0"/>
              </a:rPr>
              <a:t>) riski, projenin hedefleri üzerinde olumlu veya olumsuz bir etki meydana getirebilecek  belirsiz bir durum veya koşul olarak tanımlamaktadır.</a:t>
            </a:r>
          </a:p>
          <a:p>
            <a:pPr algn="just">
              <a:buSzPct val="100000"/>
              <a:buNone/>
            </a:pPr>
            <a:endParaRPr lang="tr-TR" sz="500" dirty="0" smtClean="0">
              <a:latin typeface="Times New Roman" pitchFamily="18" charset="0"/>
              <a:cs typeface="Times New Roman" pitchFamily="18" charset="0"/>
            </a:endParaRPr>
          </a:p>
          <a:p>
            <a:pPr algn="just">
              <a:buSzPct val="100000"/>
              <a:buFont typeface="Arial" pitchFamily="34" charset="0"/>
              <a:buChar char="•"/>
            </a:pPr>
            <a:r>
              <a:rPr lang="tr-TR" sz="2100" dirty="0" smtClean="0">
                <a:latin typeface="Times New Roman" pitchFamily="18" charset="0"/>
                <a:cs typeface="Times New Roman" pitchFamily="18" charset="0"/>
              </a:rPr>
              <a:t>Riskler kesin olmayanı ve potansiyel kayıpları kapsar.</a:t>
            </a:r>
          </a:p>
          <a:p>
            <a:pPr algn="just">
              <a:buSzPct val="100000"/>
              <a:buNone/>
            </a:pPr>
            <a:endParaRPr lang="tr-TR" sz="500" dirty="0" smtClean="0">
              <a:latin typeface="Times New Roman" pitchFamily="18" charset="0"/>
              <a:cs typeface="Times New Roman" pitchFamily="18" charset="0"/>
            </a:endParaRPr>
          </a:p>
          <a:p>
            <a:pPr algn="just">
              <a:buSzPct val="100000"/>
              <a:buFont typeface="Arial" pitchFamily="34" charset="0"/>
              <a:buChar char="•"/>
            </a:pPr>
            <a:r>
              <a:rPr lang="tr-TR" sz="2100" dirty="0" smtClean="0">
                <a:latin typeface="Times New Roman" pitchFamily="18" charset="0"/>
                <a:cs typeface="Times New Roman" pitchFamily="18" charset="0"/>
              </a:rPr>
              <a:t>Risk analizi ve yönetimi yazılım ekibinin gelişim sürecinde kesin olmayanı anlamasına yardımcı olur.</a:t>
            </a:r>
          </a:p>
          <a:p>
            <a:pPr algn="just">
              <a:buSzPct val="100000"/>
              <a:buNone/>
            </a:pPr>
            <a:endParaRPr lang="tr-TR" sz="1000" dirty="0" smtClean="0">
              <a:latin typeface="Times New Roman" pitchFamily="18" charset="0"/>
              <a:cs typeface="Times New Roman" pitchFamily="18" charset="0"/>
            </a:endParaRPr>
          </a:p>
          <a:p>
            <a:pPr algn="just">
              <a:buSzPct val="100000"/>
              <a:buFont typeface="Arial" pitchFamily="34" charset="0"/>
              <a:buChar char="•"/>
            </a:pPr>
            <a:endParaRPr lang="tr-TR" sz="2100" dirty="0" smtClean="0">
              <a:latin typeface="Times New Roman" pitchFamily="18" charset="0"/>
              <a:cs typeface="Times New Roman" pitchFamily="18" charset="0"/>
            </a:endParaRP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5</a:t>
            </a:fld>
            <a:endParaRPr lang="tr-TR"/>
          </a:p>
        </p:txBody>
      </p:sp>
      <p:pic>
        <p:nvPicPr>
          <p:cNvPr id="2050" name="Picture 2"/>
          <p:cNvPicPr>
            <a:picLocks noChangeAspect="1" noChangeArrowheads="1"/>
          </p:cNvPicPr>
          <p:nvPr/>
        </p:nvPicPr>
        <p:blipFill>
          <a:blip r:embed="rId3" cstate="print"/>
          <a:srcRect/>
          <a:stretch>
            <a:fillRect/>
          </a:stretch>
        </p:blipFill>
        <p:spPr bwMode="auto">
          <a:xfrm>
            <a:off x="7215206" y="1643050"/>
            <a:ext cx="1422400" cy="3556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4000" dirty="0" smtClean="0">
                <a:latin typeface="Times New Roman" pitchFamily="18" charset="0"/>
                <a:cs typeface="Times New Roman" pitchFamily="18" charset="0"/>
              </a:rPr>
              <a:t>Risk Kategorileri</a:t>
            </a:r>
            <a:endParaRPr lang="tr-TR" sz="4000" dirty="0">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5" name="4 İçerik Yer Tutucusu"/>
          <p:cNvSpPr>
            <a:spLocks noGrp="1"/>
          </p:cNvSpPr>
          <p:nvPr>
            <p:ph sz="quarter" idx="1"/>
          </p:nvPr>
        </p:nvSpPr>
        <p:spPr>
          <a:xfrm>
            <a:off x="612648" y="1600200"/>
            <a:ext cx="7888442" cy="4495800"/>
          </a:xfrm>
        </p:spPr>
        <p:txBody>
          <a:bodyPr>
            <a:normAutofit/>
          </a:bodyPr>
          <a:lstStyle/>
          <a:p>
            <a:pPr algn="just">
              <a:buSzPct val="100000"/>
              <a:buFont typeface="Arial" pitchFamily="34" charset="0"/>
              <a:buChar char="•"/>
            </a:pPr>
            <a:r>
              <a:rPr lang="tr-TR" sz="2100" i="1" dirty="0" smtClean="0">
                <a:solidFill>
                  <a:srgbClr val="0000FF"/>
                </a:solidFill>
                <a:latin typeface="Times New Roman" pitchFamily="18" charset="0"/>
                <a:cs typeface="Times New Roman" pitchFamily="18" charset="0"/>
              </a:rPr>
              <a:t>Proje Riskleri:</a:t>
            </a:r>
          </a:p>
          <a:p>
            <a:pPr lvl="1" algn="just">
              <a:buSzPct val="100000"/>
              <a:buFont typeface="Times New Roman" pitchFamily="18" charset="0"/>
              <a:buChar char="-"/>
            </a:pPr>
            <a:r>
              <a:rPr lang="tr-TR" sz="1900" dirty="0" smtClean="0">
                <a:latin typeface="Times New Roman" pitchFamily="18" charset="0"/>
                <a:cs typeface="Times New Roman" pitchFamily="18" charset="0"/>
              </a:rPr>
              <a:t>Proje planını tehdit eder.</a:t>
            </a:r>
          </a:p>
          <a:p>
            <a:pPr lvl="1" algn="just">
              <a:buSzPct val="100000"/>
              <a:buFont typeface="Times New Roman" pitchFamily="18" charset="0"/>
              <a:buChar char="-"/>
            </a:pPr>
            <a:r>
              <a:rPr lang="tr-TR" sz="1900" dirty="0" smtClean="0">
                <a:latin typeface="Times New Roman" pitchFamily="18" charset="0"/>
                <a:cs typeface="Times New Roman" pitchFamily="18" charset="0"/>
              </a:rPr>
              <a:t>Gerçekleşirse zamanlama ileri tarihlere sarkar ve maliyet artar.</a:t>
            </a:r>
          </a:p>
          <a:p>
            <a:pPr lvl="1" algn="just">
              <a:buSzPct val="100000"/>
              <a:buFont typeface="Times New Roman" pitchFamily="18" charset="0"/>
              <a:buChar char="-"/>
            </a:pPr>
            <a:r>
              <a:rPr lang="tr-TR" sz="1900" dirty="0" smtClean="0">
                <a:latin typeface="Times New Roman" pitchFamily="18" charset="0"/>
                <a:cs typeface="Times New Roman" pitchFamily="18" charset="0"/>
              </a:rPr>
              <a:t>Örnekler: bütçe riskleri, zaman riskleri, personel riskleri, vb.</a:t>
            </a:r>
          </a:p>
          <a:p>
            <a:pPr lvl="1" algn="just">
              <a:buSzPct val="100000"/>
              <a:buNone/>
            </a:pPr>
            <a:endParaRPr lang="tr-TR" sz="500" dirty="0" smtClean="0">
              <a:latin typeface="Times New Roman" pitchFamily="18" charset="0"/>
              <a:cs typeface="Times New Roman" pitchFamily="18" charset="0"/>
            </a:endParaRPr>
          </a:p>
          <a:p>
            <a:pPr algn="just">
              <a:buSzPct val="100000"/>
              <a:buFont typeface="Arial" pitchFamily="34" charset="0"/>
              <a:buChar char="•"/>
            </a:pPr>
            <a:r>
              <a:rPr lang="tr-TR" sz="2100" i="1" dirty="0" smtClean="0">
                <a:solidFill>
                  <a:srgbClr val="0000FF"/>
                </a:solidFill>
                <a:latin typeface="Times New Roman" pitchFamily="18" charset="0"/>
                <a:cs typeface="Times New Roman" pitchFamily="18" charset="0"/>
              </a:rPr>
              <a:t>Teknik riskler:</a:t>
            </a:r>
          </a:p>
          <a:p>
            <a:pPr lvl="1" algn="just">
              <a:buSzPct val="100000"/>
              <a:buFont typeface="Times New Roman" pitchFamily="18" charset="0"/>
              <a:buChar char="-"/>
            </a:pPr>
            <a:r>
              <a:rPr lang="tr-TR" sz="1900" dirty="0" smtClean="0">
                <a:latin typeface="Times New Roman" pitchFamily="18" charset="0"/>
                <a:cs typeface="Times New Roman" pitchFamily="18" charset="0"/>
              </a:rPr>
              <a:t>Üretilen yazılımın kalitesini ve zamanında bitirilmesini etkiler.</a:t>
            </a:r>
          </a:p>
          <a:p>
            <a:pPr lvl="1" algn="just">
              <a:buSzPct val="100000"/>
              <a:buFont typeface="Times New Roman" pitchFamily="18" charset="0"/>
              <a:buChar char="-"/>
            </a:pPr>
            <a:r>
              <a:rPr lang="tr-TR" sz="1900" dirty="0" smtClean="0">
                <a:latin typeface="Times New Roman" pitchFamily="18" charset="0"/>
                <a:cs typeface="Times New Roman" pitchFamily="18" charset="0"/>
              </a:rPr>
              <a:t>Bu riskin gerçekleşmesi durumunda yazılımın uygulanması zorlaşır veya imkansızlaşır.</a:t>
            </a:r>
          </a:p>
          <a:p>
            <a:pPr lvl="1" algn="just">
              <a:buSzPct val="100000"/>
              <a:buFont typeface="Times New Roman" pitchFamily="18" charset="0"/>
              <a:buChar char="-"/>
            </a:pPr>
            <a:r>
              <a:rPr lang="tr-TR" sz="1900" dirty="0" smtClean="0">
                <a:latin typeface="Times New Roman" pitchFamily="18" charset="0"/>
                <a:cs typeface="Times New Roman" pitchFamily="18" charset="0"/>
              </a:rPr>
              <a:t>Analiz, tasarım, uygulama ve bakım aşamaları ile ilgili risklerdir.</a:t>
            </a:r>
          </a:p>
          <a:p>
            <a:pPr lvl="1" algn="just">
              <a:buSzPct val="100000"/>
              <a:buFont typeface="Times New Roman" pitchFamily="18" charset="0"/>
              <a:buChar char="-"/>
            </a:pPr>
            <a:r>
              <a:rPr lang="tr-TR" sz="1900" dirty="0" smtClean="0">
                <a:latin typeface="Times New Roman" pitchFamily="18" charset="0"/>
                <a:cs typeface="Times New Roman" pitchFamily="18" charset="0"/>
              </a:rPr>
              <a:t>Örnek: “Son teknoloji ürünler” yüksek teknik riske sahiptir.</a:t>
            </a:r>
          </a:p>
          <a:p>
            <a:pPr lvl="1" algn="just">
              <a:buSzPct val="100000"/>
              <a:buFont typeface="Times New Roman" pitchFamily="18" charset="0"/>
              <a:buChar char="-"/>
            </a:pPr>
            <a:r>
              <a:rPr lang="tr-TR" sz="1900" dirty="0" err="1" smtClean="0">
                <a:latin typeface="Times New Roman" pitchFamily="18" charset="0"/>
                <a:cs typeface="Times New Roman" pitchFamily="18" charset="0"/>
              </a:rPr>
              <a:t>Bug'lar</a:t>
            </a:r>
            <a:r>
              <a:rPr lang="tr-TR" sz="1900" dirty="0" smtClean="0">
                <a:latin typeface="Times New Roman" pitchFamily="18" charset="0"/>
                <a:cs typeface="Times New Roman" pitchFamily="18" charset="0"/>
              </a:rPr>
              <a:t> var mı? Dokümantasyonu tam mı? Yarın da bu teknoloji hayatta olacak mı?</a:t>
            </a: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6</a:t>
            </a:fld>
            <a:endParaRPr lang="tr-T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4000" dirty="0" smtClean="0">
                <a:latin typeface="Times New Roman" pitchFamily="18" charset="0"/>
                <a:cs typeface="Times New Roman" pitchFamily="18" charset="0"/>
              </a:rPr>
              <a:t>Risk Kategorileri  </a:t>
            </a:r>
            <a:r>
              <a:rPr lang="tr-TR" sz="2000" dirty="0" smtClean="0">
                <a:latin typeface="Times New Roman" pitchFamily="18" charset="0"/>
                <a:cs typeface="Times New Roman" pitchFamily="18" charset="0"/>
              </a:rPr>
              <a:t>(devam…)</a:t>
            </a:r>
            <a:endParaRPr lang="tr-TR" sz="2000" dirty="0">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5" name="4 İçerik Yer Tutucusu"/>
          <p:cNvSpPr>
            <a:spLocks noGrp="1"/>
          </p:cNvSpPr>
          <p:nvPr>
            <p:ph sz="quarter" idx="1"/>
          </p:nvPr>
        </p:nvSpPr>
        <p:spPr>
          <a:xfrm>
            <a:off x="612648" y="1600200"/>
            <a:ext cx="7888442" cy="4495800"/>
          </a:xfrm>
        </p:spPr>
        <p:txBody>
          <a:bodyPr>
            <a:normAutofit/>
          </a:bodyPr>
          <a:lstStyle/>
          <a:p>
            <a:pPr algn="just">
              <a:buSzPct val="100000"/>
              <a:buFont typeface="Arial" pitchFamily="34" charset="0"/>
              <a:buChar char="•"/>
            </a:pPr>
            <a:r>
              <a:rPr lang="tr-TR" sz="2100" i="1" dirty="0" smtClean="0">
                <a:solidFill>
                  <a:srgbClr val="0000FF"/>
                </a:solidFill>
                <a:latin typeface="Times New Roman" pitchFamily="18" charset="0"/>
                <a:cs typeface="Times New Roman" pitchFamily="18" charset="0"/>
              </a:rPr>
              <a:t>İşletme riskleri:</a:t>
            </a:r>
          </a:p>
          <a:p>
            <a:pPr lvl="1" algn="just">
              <a:buSzPct val="100000"/>
              <a:buFont typeface="Times New Roman" pitchFamily="18" charset="0"/>
              <a:buChar char="-"/>
            </a:pPr>
            <a:r>
              <a:rPr lang="tr-TR" sz="1900" dirty="0" smtClean="0">
                <a:latin typeface="Times New Roman" pitchFamily="18" charset="0"/>
                <a:cs typeface="Times New Roman" pitchFamily="18" charset="0"/>
              </a:rPr>
              <a:t>Geliştirilen ürününün gereksinimleri karşılayamaması…</a:t>
            </a:r>
          </a:p>
          <a:p>
            <a:pPr lvl="1" algn="just">
              <a:buSzPct val="100000"/>
              <a:buNone/>
            </a:pPr>
            <a:endParaRPr lang="tr-TR" sz="500" dirty="0" smtClean="0">
              <a:latin typeface="Times New Roman" pitchFamily="18" charset="0"/>
              <a:cs typeface="Times New Roman" pitchFamily="18" charset="0"/>
            </a:endParaRPr>
          </a:p>
          <a:p>
            <a:pPr lvl="1" algn="just">
              <a:buSzPct val="100000"/>
              <a:buFont typeface="Times New Roman" pitchFamily="18" charset="0"/>
              <a:buChar char="-"/>
            </a:pPr>
            <a:r>
              <a:rPr lang="tr-TR" sz="1900" i="1" dirty="0" smtClean="0">
                <a:solidFill>
                  <a:srgbClr val="C00000"/>
                </a:solidFill>
                <a:latin typeface="Times New Roman" pitchFamily="18" charset="0"/>
                <a:cs typeface="Times New Roman" pitchFamily="18" charset="0"/>
              </a:rPr>
              <a:t>Tahmin edilemeyen riskler; </a:t>
            </a:r>
            <a:r>
              <a:rPr lang="tr-TR" sz="1900" dirty="0" smtClean="0">
                <a:latin typeface="Times New Roman" pitchFamily="18" charset="0"/>
                <a:cs typeface="Times New Roman" pitchFamily="18" charset="0"/>
              </a:rPr>
              <a:t>düzen değişiklikleri, doğal afetler, çevresel faktörler,</a:t>
            </a:r>
          </a:p>
          <a:p>
            <a:pPr algn="just">
              <a:buSzPct val="100000"/>
              <a:buNone/>
            </a:pPr>
            <a:endParaRPr lang="tr-TR" sz="500" dirty="0" smtClean="0">
              <a:latin typeface="Times New Roman" pitchFamily="18" charset="0"/>
              <a:cs typeface="Times New Roman" pitchFamily="18" charset="0"/>
            </a:endParaRPr>
          </a:p>
          <a:p>
            <a:pPr lvl="1" algn="just">
              <a:buSzPct val="100000"/>
              <a:buFont typeface="Times New Roman" pitchFamily="18" charset="0"/>
              <a:buChar char="-"/>
            </a:pPr>
            <a:r>
              <a:rPr lang="tr-TR" sz="1900" i="1" dirty="0" smtClean="0">
                <a:solidFill>
                  <a:srgbClr val="C00000"/>
                </a:solidFill>
                <a:latin typeface="Times New Roman" pitchFamily="18" charset="0"/>
                <a:cs typeface="Times New Roman" pitchFamily="18" charset="0"/>
              </a:rPr>
              <a:t>Tahmin edilebilen (fakat belirsiz) riskler; </a:t>
            </a:r>
            <a:r>
              <a:rPr lang="tr-TR" sz="1900" dirty="0" smtClean="0">
                <a:latin typeface="Times New Roman" pitchFamily="18" charset="0"/>
                <a:cs typeface="Times New Roman" pitchFamily="18" charset="0"/>
              </a:rPr>
              <a:t>pazar değişiklikleri, enflasyon, döviz kuru değişiklikleri, vergiler v.b.</a:t>
            </a:r>
          </a:p>
          <a:p>
            <a:pPr lvl="1" algn="just">
              <a:buSzPct val="100000"/>
              <a:buNone/>
            </a:pPr>
            <a:endParaRPr lang="tr-TR" sz="500" dirty="0" smtClean="0">
              <a:latin typeface="Times New Roman" pitchFamily="18" charset="0"/>
              <a:cs typeface="Times New Roman" pitchFamily="18" charset="0"/>
            </a:endParaRPr>
          </a:p>
          <a:p>
            <a:pPr lvl="1" algn="just">
              <a:buSzPct val="100000"/>
              <a:buFont typeface="Times New Roman" pitchFamily="18" charset="0"/>
              <a:buChar char="-"/>
            </a:pPr>
            <a:r>
              <a:rPr lang="tr-TR" sz="1900" dirty="0" smtClean="0">
                <a:latin typeface="Times New Roman" pitchFamily="18" charset="0"/>
                <a:cs typeface="Times New Roman" pitchFamily="18" charset="0"/>
              </a:rPr>
              <a:t>Pazar riskleri: Ürüne talep olur mu? </a:t>
            </a:r>
          </a:p>
          <a:p>
            <a:pPr lvl="2" algn="just">
              <a:buSzPct val="100000"/>
              <a:buFont typeface="Wingdings" pitchFamily="2" charset="2"/>
              <a:buChar char="§"/>
            </a:pPr>
            <a:r>
              <a:rPr lang="tr-TR" sz="1900" dirty="0" smtClean="0">
                <a:latin typeface="Times New Roman" pitchFamily="18" charset="0"/>
                <a:cs typeface="Times New Roman" pitchFamily="18" charset="0"/>
              </a:rPr>
              <a:t>Örn: Tıraş bıçağı, tıraş makinesi</a:t>
            </a:r>
          </a:p>
          <a:p>
            <a:pPr lvl="2" algn="just">
              <a:buSzPct val="100000"/>
              <a:buNone/>
            </a:pPr>
            <a:endParaRPr lang="tr-TR" sz="500" dirty="0" smtClean="0">
              <a:latin typeface="Times New Roman" pitchFamily="18" charset="0"/>
              <a:cs typeface="Times New Roman" pitchFamily="18" charset="0"/>
            </a:endParaRPr>
          </a:p>
          <a:p>
            <a:pPr lvl="1" algn="just">
              <a:buSzPct val="100000"/>
              <a:buFont typeface="Times New Roman" pitchFamily="18" charset="0"/>
              <a:buChar char="-"/>
            </a:pPr>
            <a:r>
              <a:rPr lang="tr-TR" sz="1900" dirty="0" smtClean="0">
                <a:latin typeface="Times New Roman" pitchFamily="18" charset="0"/>
                <a:cs typeface="Times New Roman" pitchFamily="18" charset="0"/>
              </a:rPr>
              <a:t>Satış riskleri: Pazarlama ekibi ürünü nasıl satacağını biliyor mu?</a:t>
            </a:r>
          </a:p>
          <a:p>
            <a:pPr lvl="1" algn="just">
              <a:buSzPct val="100000"/>
              <a:buNone/>
            </a:pPr>
            <a:endParaRPr lang="tr-TR" sz="500" dirty="0" smtClean="0">
              <a:latin typeface="Times New Roman" pitchFamily="18" charset="0"/>
              <a:cs typeface="Times New Roman" pitchFamily="18" charset="0"/>
            </a:endParaRPr>
          </a:p>
          <a:p>
            <a:pPr lvl="1" algn="just">
              <a:buSzPct val="100000"/>
              <a:buFont typeface="Times New Roman" pitchFamily="18" charset="0"/>
              <a:buChar char="-"/>
            </a:pPr>
            <a:r>
              <a:rPr lang="tr-TR" sz="1900" dirty="0" smtClean="0">
                <a:latin typeface="Times New Roman" pitchFamily="18" charset="0"/>
                <a:cs typeface="Times New Roman" pitchFamily="18" charset="0"/>
              </a:rPr>
              <a:t>Bu tür riskler MIS konularıdır.</a:t>
            </a: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7</a:t>
            </a:fld>
            <a:endParaRPr lang="tr-T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4000" dirty="0" smtClean="0">
                <a:latin typeface="Times New Roman" pitchFamily="18" charset="0"/>
                <a:cs typeface="Times New Roman" pitchFamily="18" charset="0"/>
              </a:rPr>
              <a:t>Risk Stratejileri</a:t>
            </a:r>
            <a:endParaRPr lang="tr-TR" sz="4000" dirty="0">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5" name="4 İçerik Yer Tutucusu"/>
          <p:cNvSpPr>
            <a:spLocks noGrp="1"/>
          </p:cNvSpPr>
          <p:nvPr>
            <p:ph sz="quarter" idx="1"/>
          </p:nvPr>
        </p:nvSpPr>
        <p:spPr>
          <a:xfrm>
            <a:off x="612648" y="1600200"/>
            <a:ext cx="7888442" cy="4495800"/>
          </a:xfrm>
        </p:spPr>
        <p:txBody>
          <a:bodyPr>
            <a:normAutofit/>
          </a:bodyPr>
          <a:lstStyle/>
          <a:p>
            <a:pPr algn="just">
              <a:buSzPct val="100000"/>
              <a:buFont typeface="Arial" pitchFamily="34" charset="0"/>
              <a:buChar char="•"/>
            </a:pPr>
            <a:r>
              <a:rPr lang="tr-TR" sz="2100" i="1" dirty="0" smtClean="0">
                <a:solidFill>
                  <a:srgbClr val="0000FF"/>
                </a:solidFill>
                <a:latin typeface="Times New Roman" pitchFamily="18" charset="0"/>
                <a:cs typeface="Times New Roman" pitchFamily="18" charset="0"/>
              </a:rPr>
              <a:t>Duyarlı Stratejiler</a:t>
            </a:r>
          </a:p>
          <a:p>
            <a:pPr lvl="1" algn="just">
              <a:buSzPct val="100000"/>
              <a:buFont typeface="Times New Roman" pitchFamily="18" charset="0"/>
              <a:buChar char="-"/>
            </a:pPr>
            <a:r>
              <a:rPr lang="tr-TR" sz="1900" dirty="0" smtClean="0">
                <a:latin typeface="Times New Roman" pitchFamily="18" charset="0"/>
                <a:cs typeface="Times New Roman" pitchFamily="18" charset="0"/>
              </a:rPr>
              <a:t>Yaygın olarak kullanılan bir stratejidir. Genellikle risk gerçekleşince çaresine bakılır. </a:t>
            </a:r>
          </a:p>
          <a:p>
            <a:pPr lvl="1" algn="just">
              <a:buSzPct val="100000"/>
              <a:buFont typeface="Times New Roman" pitchFamily="18" charset="0"/>
              <a:buChar char="-"/>
            </a:pPr>
            <a:r>
              <a:rPr lang="tr-TR" sz="1900" dirty="0" smtClean="0">
                <a:latin typeface="Times New Roman" pitchFamily="18" charset="0"/>
                <a:cs typeface="Times New Roman" pitchFamily="18" charset="0"/>
              </a:rPr>
              <a:t>Proje takımı problemleri çözmek için kullanılacak kaynakları belirler.</a:t>
            </a:r>
          </a:p>
          <a:p>
            <a:pPr lvl="1" algn="just">
              <a:buSzPct val="100000"/>
              <a:buFont typeface="Times New Roman" pitchFamily="18" charset="0"/>
              <a:buChar char="-"/>
            </a:pPr>
            <a:r>
              <a:rPr lang="tr-TR" sz="1900" dirty="0" smtClean="0">
                <a:latin typeface="Times New Roman" pitchFamily="18" charset="0"/>
                <a:cs typeface="Times New Roman" pitchFamily="18" charset="0"/>
              </a:rPr>
              <a:t>Proje takımı risk bir problem teşkil edene kadar bir şey yapmaz.</a:t>
            </a:r>
          </a:p>
          <a:p>
            <a:pPr lvl="1" algn="just">
              <a:buSzPct val="100000"/>
              <a:buNone/>
            </a:pPr>
            <a:endParaRPr lang="tr-TR" sz="500" dirty="0" smtClean="0">
              <a:latin typeface="Times New Roman" pitchFamily="18" charset="0"/>
              <a:cs typeface="Times New Roman" pitchFamily="18" charset="0"/>
            </a:endParaRPr>
          </a:p>
          <a:p>
            <a:pPr algn="just">
              <a:buSzPct val="100000"/>
              <a:buFont typeface="Arial" pitchFamily="34" charset="0"/>
              <a:buChar char="•"/>
            </a:pPr>
            <a:r>
              <a:rPr lang="tr-TR" sz="2100" i="1" dirty="0" smtClean="0">
                <a:solidFill>
                  <a:srgbClr val="0000FF"/>
                </a:solidFill>
                <a:latin typeface="Times New Roman" pitchFamily="18" charset="0"/>
                <a:cs typeface="Times New Roman" pitchFamily="18" charset="0"/>
              </a:rPr>
              <a:t>Proaktif Stratejiler</a:t>
            </a:r>
          </a:p>
          <a:p>
            <a:pPr lvl="1" algn="just">
              <a:buSzPct val="100000"/>
              <a:buFont typeface="Times New Roman" pitchFamily="18" charset="0"/>
              <a:buChar char="-"/>
            </a:pPr>
            <a:r>
              <a:rPr lang="tr-TR" sz="1900" dirty="0" smtClean="0">
                <a:latin typeface="Times New Roman" pitchFamily="18" charset="0"/>
                <a:cs typeface="Times New Roman" pitchFamily="18" charset="0"/>
              </a:rPr>
              <a:t>Riskleri daha gerçeklemeden önlemeye çalışmak…</a:t>
            </a:r>
          </a:p>
          <a:p>
            <a:pPr lvl="1" algn="just">
              <a:buSzPct val="100000"/>
              <a:buFont typeface="Times New Roman" pitchFamily="18" charset="0"/>
              <a:buChar char="-"/>
            </a:pPr>
            <a:r>
              <a:rPr lang="tr-TR" sz="1900" dirty="0" smtClean="0">
                <a:latin typeface="Times New Roman" pitchFamily="18" charset="0"/>
                <a:cs typeface="Times New Roman" pitchFamily="18" charset="0"/>
              </a:rPr>
              <a:t>Risk yönetimi teknik işten çok önce başlar, riskler tanımlanır ve önem derecesine göre öncelik verilir.</a:t>
            </a:r>
          </a:p>
          <a:p>
            <a:pPr lvl="1" algn="just">
              <a:buSzPct val="100000"/>
              <a:buFont typeface="Times New Roman" pitchFamily="18" charset="0"/>
              <a:buChar char="-"/>
            </a:pPr>
            <a:r>
              <a:rPr lang="tr-TR" sz="1900" dirty="0" smtClean="0">
                <a:latin typeface="Times New Roman" pitchFamily="18" charset="0"/>
                <a:cs typeface="Times New Roman" pitchFamily="18" charset="0"/>
              </a:rPr>
              <a:t>Proje takımı risklerden korunmak için bir plan </a:t>
            </a:r>
            <a:r>
              <a:rPr lang="tr-TR" sz="1900" smtClean="0">
                <a:latin typeface="Times New Roman" pitchFamily="18" charset="0"/>
                <a:cs typeface="Times New Roman" pitchFamily="18" charset="0"/>
              </a:rPr>
              <a:t>oluşturur.</a:t>
            </a:r>
            <a:endParaRPr lang="tr-TR" sz="500" dirty="0" smtClean="0">
              <a:latin typeface="Times New Roman" pitchFamily="18" charset="0"/>
              <a:cs typeface="Times New Roman" pitchFamily="18" charset="0"/>
            </a:endParaRPr>
          </a:p>
          <a:p>
            <a:pPr algn="just">
              <a:buSzPct val="100000"/>
              <a:buNone/>
            </a:pPr>
            <a:endParaRPr lang="tr-TR" sz="500" dirty="0" smtClean="0">
              <a:latin typeface="Times New Roman" pitchFamily="18" charset="0"/>
              <a:cs typeface="Times New Roman" pitchFamily="18" charset="0"/>
            </a:endParaRPr>
          </a:p>
          <a:p>
            <a:pPr algn="just">
              <a:buSzPct val="100000"/>
              <a:buFont typeface="Arial" pitchFamily="34" charset="0"/>
              <a:buChar char="•"/>
            </a:pPr>
            <a:endParaRPr lang="tr-TR" sz="2100" dirty="0" smtClean="0">
              <a:latin typeface="Times New Roman" pitchFamily="18" charset="0"/>
              <a:cs typeface="Times New Roman" pitchFamily="18" charset="0"/>
            </a:endParaRP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8</a:t>
            </a:fld>
            <a:endParaRPr lang="tr-T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4000" dirty="0" smtClean="0">
                <a:latin typeface="Times New Roman" pitchFamily="18" charset="0"/>
                <a:cs typeface="Times New Roman" pitchFamily="18" charset="0"/>
              </a:rPr>
              <a:t>Risk Yönetimi</a:t>
            </a:r>
            <a:endParaRPr lang="tr-TR" sz="4000" dirty="0">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5" name="4 İçerik Yer Tutucusu"/>
          <p:cNvSpPr>
            <a:spLocks noGrp="1"/>
          </p:cNvSpPr>
          <p:nvPr>
            <p:ph sz="quarter" idx="1"/>
          </p:nvPr>
        </p:nvSpPr>
        <p:spPr>
          <a:xfrm>
            <a:off x="612648" y="1600200"/>
            <a:ext cx="7888442" cy="4495800"/>
          </a:xfrm>
        </p:spPr>
        <p:txBody>
          <a:bodyPr>
            <a:normAutofit/>
          </a:bodyPr>
          <a:lstStyle/>
          <a:p>
            <a:pPr algn="just">
              <a:buSzPct val="100000"/>
              <a:buFont typeface="Arial" pitchFamily="34" charset="0"/>
              <a:buChar char="•"/>
            </a:pPr>
            <a:r>
              <a:rPr lang="tr-TR" sz="2100" dirty="0" smtClean="0">
                <a:latin typeface="Times New Roman" pitchFamily="18" charset="0"/>
                <a:cs typeface="Times New Roman" pitchFamily="18" charset="0"/>
              </a:rPr>
              <a:t>Risk yönetimi, ürünün düşünce aşamasından başlayarak müşteriye bir ürün olarak sunulabilmesine kadar tüm aşamaları kapsayan bir süreçtir. </a:t>
            </a:r>
          </a:p>
          <a:p>
            <a:pPr algn="just">
              <a:buSzPct val="100000"/>
              <a:buNone/>
            </a:pPr>
            <a:endParaRPr lang="tr-TR" sz="500" dirty="0" smtClean="0">
              <a:latin typeface="Times New Roman" pitchFamily="18" charset="0"/>
              <a:cs typeface="Times New Roman" pitchFamily="18" charset="0"/>
            </a:endParaRPr>
          </a:p>
          <a:p>
            <a:pPr algn="just">
              <a:buSzPct val="100000"/>
              <a:buFont typeface="Arial" pitchFamily="34" charset="0"/>
              <a:buChar char="•"/>
            </a:pPr>
            <a:r>
              <a:rPr lang="tr-TR" sz="2100" dirty="0" smtClean="0">
                <a:latin typeface="Times New Roman" pitchFamily="18" charset="0"/>
                <a:cs typeface="Times New Roman" pitchFamily="18" charset="0"/>
              </a:rPr>
              <a:t>Risk yönetimi hızlı kararlar ve faaliyetlerle sürekli olarak risklerin belirlendiği, hangi risklerin öncelikle çözümlenmesi gerektiğinin değerlendirildiği, risklerle başa çıkmak için stratejiler ve planların geliştirilerek uygulandığı bir sistematiktir.</a:t>
            </a:r>
          </a:p>
          <a:p>
            <a:pPr algn="just">
              <a:buSzPct val="100000"/>
              <a:buNone/>
            </a:pPr>
            <a:endParaRPr lang="tr-TR" sz="500" dirty="0" smtClean="0">
              <a:latin typeface="Times New Roman" pitchFamily="18" charset="0"/>
              <a:cs typeface="Times New Roman" pitchFamily="18" charset="0"/>
            </a:endParaRPr>
          </a:p>
          <a:p>
            <a:pPr algn="just">
              <a:buSzPct val="100000"/>
              <a:buFont typeface="Arial" pitchFamily="34" charset="0"/>
              <a:buChar char="•"/>
            </a:pPr>
            <a:r>
              <a:rPr lang="tr-TR" sz="2100" dirty="0" smtClean="0">
                <a:latin typeface="Times New Roman" pitchFamily="18" charset="0"/>
                <a:cs typeface="Times New Roman" pitchFamily="18" charset="0"/>
              </a:rPr>
              <a:t>Belirsizlikleri ve belirsizliğin yaratacağı olumsuz etkileri daha kabul edilebilir düzeye indirgemeyi hedefleyen bir disiplindir. </a:t>
            </a: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9</a:t>
            </a:fld>
            <a:endParaRPr lang="tr-T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talama">
  <a:themeElements>
    <a:clrScheme name="Hisse Senedi">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Özel 1">
      <a:majorFont>
        <a:latin typeface="Times New Roman"/>
        <a:ea typeface=""/>
        <a:cs typeface=""/>
      </a:majorFont>
      <a:minorFont>
        <a:latin typeface="Times New Roman"/>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3983</TotalTime>
  <Words>2304</Words>
  <Application>Microsoft Office PowerPoint</Application>
  <PresentationFormat>Ekran Gösterisi (4:3)</PresentationFormat>
  <Paragraphs>422</Paragraphs>
  <Slides>41</Slides>
  <Notes>26</Notes>
  <HiddenSlides>0</HiddenSlides>
  <MMClips>0</MMClips>
  <ScaleCrop>false</ScaleCrop>
  <HeadingPairs>
    <vt:vector size="4" baseType="variant">
      <vt:variant>
        <vt:lpstr>Tema</vt:lpstr>
      </vt:variant>
      <vt:variant>
        <vt:i4>1</vt:i4>
      </vt:variant>
      <vt:variant>
        <vt:lpstr>Slayt Başlıkları</vt:lpstr>
      </vt:variant>
      <vt:variant>
        <vt:i4>41</vt:i4>
      </vt:variant>
    </vt:vector>
  </HeadingPairs>
  <TitlesOfParts>
    <vt:vector size="42" baseType="lpstr">
      <vt:lpstr>Ortalama</vt:lpstr>
      <vt:lpstr>YAZILIM PROJE YÖNETİMİ   Öğr. Gör. Dr. Emin BORANDAĞ eminb@maltepe.edu.tr</vt:lpstr>
      <vt:lpstr>5. BÖLÜM</vt:lpstr>
      <vt:lpstr>Genel Bakış…</vt:lpstr>
      <vt:lpstr>Giriş</vt:lpstr>
      <vt:lpstr>Risk Nedir?</vt:lpstr>
      <vt:lpstr>Risk Kategorileri</vt:lpstr>
      <vt:lpstr>Risk Kategorileri  (devam…)</vt:lpstr>
      <vt:lpstr>Risk Stratejileri</vt:lpstr>
      <vt:lpstr>Risk Yönetimi</vt:lpstr>
      <vt:lpstr>Risk Yönetimi  (devam…)</vt:lpstr>
      <vt:lpstr>Risk Değerlendirmesi</vt:lpstr>
      <vt:lpstr>Risk Değerlendirmesi: Olasılık ve Etki Analizi</vt:lpstr>
      <vt:lpstr>Risk Değerlendirmesi: Olasılık ve Etki Analizi</vt:lpstr>
      <vt:lpstr>Risk Yönetimi Önlem Modeli</vt:lpstr>
      <vt:lpstr>Risklerin Tanımlanması</vt:lpstr>
      <vt:lpstr>Risklerin Tanımlanması</vt:lpstr>
      <vt:lpstr>Risklerin Tanımlanması:İş Hayatından Örnekler</vt:lpstr>
      <vt:lpstr>Yazılım Proje Riskleri ve Risk Azaltma Stratejileri</vt:lpstr>
      <vt:lpstr>Risk Analizi</vt:lpstr>
      <vt:lpstr>Risk Planlaması</vt:lpstr>
      <vt:lpstr>Risk Planlaması</vt:lpstr>
      <vt:lpstr>Risk Tablosu</vt:lpstr>
      <vt:lpstr>Risk Tablosu</vt:lpstr>
      <vt:lpstr>Risk Azaltma</vt:lpstr>
      <vt:lpstr>Risk Yönetimi Araç ve Teknikleri</vt:lpstr>
      <vt:lpstr>Risk Yönetimi Araç ve Teknikleri</vt:lpstr>
      <vt:lpstr>MS Project</vt:lpstr>
      <vt:lpstr>MS Project</vt:lpstr>
      <vt:lpstr>MS Project</vt:lpstr>
      <vt:lpstr>MS Project</vt:lpstr>
      <vt:lpstr>MS Project</vt:lpstr>
      <vt:lpstr>MS Project</vt:lpstr>
      <vt:lpstr>MS Project</vt:lpstr>
      <vt:lpstr>MS Project</vt:lpstr>
      <vt:lpstr>MS Project</vt:lpstr>
      <vt:lpstr>MS Project</vt:lpstr>
      <vt:lpstr>MS Project</vt:lpstr>
      <vt:lpstr>MS Project</vt:lpstr>
      <vt:lpstr>MS Project</vt:lpstr>
      <vt:lpstr>MS Project</vt:lpstr>
      <vt:lpstr>MS Project</vt:lpstr>
    </vt:vector>
  </TitlesOfParts>
  <Company>Maltepe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Yazılım Proje Yönetimi</dc:title>
  <dc:creator>Fatih Yücalar</dc:creator>
  <cp:lastModifiedBy>eminb</cp:lastModifiedBy>
  <cp:revision>1345</cp:revision>
  <dcterms:created xsi:type="dcterms:W3CDTF">2009-02-19T19:45:44Z</dcterms:created>
  <dcterms:modified xsi:type="dcterms:W3CDTF">2012-02-28T11:33:10Z</dcterms:modified>
</cp:coreProperties>
</file>