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7" r:id="rId21"/>
    <p:sldId id="308" r:id="rId22"/>
    <p:sldId id="309" r:id="rId23"/>
    <p:sldId id="31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11" r:id="rId39"/>
    <p:sldId id="312" r:id="rId40"/>
    <p:sldId id="313" r:id="rId41"/>
    <p:sldId id="314" r:id="rId42"/>
    <p:sldId id="315" r:id="rId43"/>
    <p:sldId id="316" r:id="rId44"/>
    <p:sldId id="301" r:id="rId45"/>
    <p:sldId id="317" r:id="rId46"/>
    <p:sldId id="318" r:id="rId47"/>
  </p:sldIdLst>
  <p:sldSz cx="9118600" cy="6832600"/>
  <p:notesSz cx="10234613" cy="7102475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4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19" cy="17081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8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404" y="315467"/>
            <a:ext cx="8769790" cy="6805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1524" y="1689100"/>
            <a:ext cx="6615550" cy="13747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41022" y="6504430"/>
            <a:ext cx="4797012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2601" y="6504430"/>
            <a:ext cx="1353515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32426" y="6504430"/>
            <a:ext cx="547124" cy="2251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‹#›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00" y="0"/>
            <a:ext cx="1143000" cy="1435100"/>
          </a:xfrm>
          <a:custGeom>
            <a:avLst/>
            <a:gdLst/>
            <a:ahLst/>
            <a:cxnLst/>
            <a:rect l="l" t="t" r="r" b="b"/>
            <a:pathLst>
              <a:path w="1143000" h="1435100">
                <a:moveTo>
                  <a:pt x="0" y="0"/>
                </a:moveTo>
                <a:lnTo>
                  <a:pt x="0" y="1435100"/>
                </a:lnTo>
                <a:lnTo>
                  <a:pt x="1143000" y="1435100"/>
                </a:lnTo>
                <a:lnTo>
                  <a:pt x="1143000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40635" y="401320"/>
            <a:ext cx="4990465" cy="728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740"/>
              </a:lnSpc>
            </a:pPr>
            <a:r>
              <a:rPr sz="4800" b="1" i="1" smtClean="0">
                <a:latin typeface="Times New Roman"/>
                <a:cs typeface="Times New Roman"/>
              </a:rPr>
              <a:t>Algoritmalar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46676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03345" y="1596644"/>
            <a:ext cx="0" cy="4334256"/>
          </a:xfrm>
          <a:custGeom>
            <a:avLst/>
            <a:gdLst/>
            <a:ahLst/>
            <a:cxnLst/>
            <a:rect l="l" t="t" r="r" b="b"/>
            <a:pathLst>
              <a:path h="4334256">
                <a:moveTo>
                  <a:pt x="0" y="0"/>
                </a:moveTo>
                <a:lnTo>
                  <a:pt x="0" y="4334256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71723" y="1596644"/>
            <a:ext cx="0" cy="4334256"/>
          </a:xfrm>
          <a:custGeom>
            <a:avLst/>
            <a:gdLst/>
            <a:ahLst/>
            <a:cxnLst/>
            <a:rect l="l" t="t" r="r" b="b"/>
            <a:pathLst>
              <a:path h="4334256">
                <a:moveTo>
                  <a:pt x="0" y="0"/>
                </a:moveTo>
                <a:lnTo>
                  <a:pt x="0" y="4334256"/>
                </a:lnTo>
              </a:path>
            </a:pathLst>
          </a:custGeom>
          <a:ln w="27178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0100" y="1596644"/>
            <a:ext cx="0" cy="4334256"/>
          </a:xfrm>
          <a:custGeom>
            <a:avLst/>
            <a:gdLst/>
            <a:ahLst/>
            <a:cxnLst/>
            <a:rect l="l" t="t" r="r" b="b"/>
            <a:pathLst>
              <a:path h="4334256">
                <a:moveTo>
                  <a:pt x="0" y="0"/>
                </a:moveTo>
                <a:lnTo>
                  <a:pt x="0" y="4334256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29714" y="901700"/>
            <a:ext cx="6644386" cy="566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41"/>
              </a:spcBef>
            </a:pPr>
            <a:endParaRPr lang="tr-TR" sz="500" dirty="0" smtClean="0"/>
          </a:p>
          <a:p>
            <a:pPr>
              <a:lnSpc>
                <a:spcPts val="500"/>
              </a:lnSpc>
              <a:spcBef>
                <a:spcPts val="41"/>
              </a:spcBef>
            </a:pPr>
            <a:endParaRPr lang="tr-TR" sz="500" dirty="0"/>
          </a:p>
          <a:p>
            <a:pPr>
              <a:lnSpc>
                <a:spcPts val="500"/>
              </a:lnSpc>
              <a:spcBef>
                <a:spcPts val="41"/>
              </a:spcBef>
            </a:pPr>
            <a:endParaRPr lang="tr-TR" sz="500" dirty="0" smtClean="0"/>
          </a:p>
          <a:p>
            <a:pPr>
              <a:lnSpc>
                <a:spcPts val="500"/>
              </a:lnSpc>
              <a:spcBef>
                <a:spcPts val="41"/>
              </a:spcBef>
            </a:pPr>
            <a:endParaRPr lang="tr-TR" sz="500" dirty="0"/>
          </a:p>
          <a:p>
            <a:pPr>
              <a:lnSpc>
                <a:spcPts val="500"/>
              </a:lnSpc>
              <a:spcBef>
                <a:spcPts val="41"/>
              </a:spcBef>
            </a:pPr>
            <a:endParaRPr lang="tr-TR" sz="500" dirty="0" smtClean="0"/>
          </a:p>
          <a:p>
            <a:pPr>
              <a:lnSpc>
                <a:spcPts val="500"/>
              </a:lnSpc>
              <a:spcBef>
                <a:spcPts val="41"/>
              </a:spcBef>
            </a:pPr>
            <a:endParaRPr lang="tr-TR" sz="500" dirty="0"/>
          </a:p>
          <a:p>
            <a:pPr>
              <a:lnSpc>
                <a:spcPts val="500"/>
              </a:lnSpc>
              <a:spcBef>
                <a:spcPts val="41"/>
              </a:spcBef>
            </a:pPr>
            <a:endParaRPr lang="tr-TR" sz="500" dirty="0" smtClean="0"/>
          </a:p>
          <a:p>
            <a:pPr>
              <a:lnSpc>
                <a:spcPts val="500"/>
              </a:lnSpc>
              <a:spcBef>
                <a:spcPts val="41"/>
              </a:spcBef>
            </a:pPr>
            <a:endParaRPr lang="tr-TR" sz="500" dirty="0"/>
          </a:p>
          <a:p>
            <a:pPr>
              <a:lnSpc>
                <a:spcPts val="500"/>
              </a:lnSpc>
              <a:spcBef>
                <a:spcPts val="41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marL="1706880">
              <a:lnSpc>
                <a:spcPct val="100000"/>
              </a:lnSpc>
            </a:pPr>
            <a:r>
              <a:rPr sz="3600" b="1" smtClean="0">
                <a:solidFill>
                  <a:srgbClr val="CC0000"/>
                </a:solidFill>
                <a:latin typeface="Times New Roman"/>
                <a:cs typeface="Times New Roman"/>
              </a:rPr>
              <a:t>Ders 1</a:t>
            </a:r>
            <a:r>
              <a:rPr lang="tr-TR" sz="3600" b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41"/>
              </a:spcBef>
            </a:pPr>
            <a:endParaRPr sz="700"/>
          </a:p>
          <a:p>
            <a:pPr marL="1935480" marR="12700" indent="-229235">
              <a:lnSpc>
                <a:spcPts val="3070"/>
              </a:lnSpc>
            </a:pPr>
            <a:r>
              <a:rPr sz="3200" b="1" spc="-20" dirty="0" smtClean="0">
                <a:latin typeface="Times New Roman"/>
                <a:cs typeface="Times New Roman"/>
              </a:rPr>
              <a:t>Açgözlü</a:t>
            </a:r>
            <a:r>
              <a:rPr sz="3200" b="1" spc="-5" dirty="0" smtClean="0">
                <a:latin typeface="Times New Roman"/>
                <a:cs typeface="Times New Roman"/>
              </a:rPr>
              <a:t> </a:t>
            </a:r>
            <a:r>
              <a:rPr sz="3200" b="1" spc="-20" smtClean="0">
                <a:latin typeface="Times New Roman"/>
                <a:cs typeface="Times New Roman"/>
              </a:rPr>
              <a:t>Algoritm</a:t>
            </a:r>
            <a:r>
              <a:rPr sz="3200" b="1" spc="-15" smtClean="0">
                <a:latin typeface="Times New Roman"/>
                <a:cs typeface="Times New Roman"/>
              </a:rPr>
              <a:t>alar</a:t>
            </a:r>
            <a:r>
              <a:rPr sz="3200" b="1" spc="-5" smtClean="0">
                <a:latin typeface="Times New Roman"/>
                <a:cs typeface="Times New Roman"/>
              </a:rPr>
              <a:t> </a:t>
            </a:r>
            <a:endParaRPr lang="tr-TR" sz="3200" b="1" spc="-5" dirty="0" smtClean="0">
              <a:latin typeface="Times New Roman"/>
              <a:cs typeface="Times New Roman"/>
            </a:endParaRPr>
          </a:p>
          <a:p>
            <a:pPr marL="1935480" marR="12700" indent="-229235">
              <a:lnSpc>
                <a:spcPts val="3070"/>
              </a:lnSpc>
            </a:pPr>
            <a:r>
              <a:rPr sz="3200" b="1" spc="-15" smtClean="0">
                <a:latin typeface="Times New Roman"/>
                <a:cs typeface="Times New Roman"/>
              </a:rPr>
              <a:t>(ve</a:t>
            </a:r>
            <a:r>
              <a:rPr sz="3200" b="1" spc="-10" smtClean="0">
                <a:latin typeface="Times New Roman"/>
                <a:cs typeface="Times New Roman"/>
              </a:rPr>
              <a:t> </a:t>
            </a:r>
            <a:r>
              <a:rPr sz="3200" b="1" spc="-25" smtClean="0">
                <a:latin typeface="Times New Roman"/>
                <a:cs typeface="Times New Roman"/>
              </a:rPr>
              <a:t>Gr</a:t>
            </a:r>
            <a:r>
              <a:rPr sz="3200" b="1" spc="-20" smtClean="0">
                <a:latin typeface="Times New Roman"/>
                <a:cs typeface="Times New Roman"/>
              </a:rPr>
              <a:t>afl</a:t>
            </a:r>
            <a:r>
              <a:rPr lang="tr-TR" sz="3200" b="1" spc="-20" dirty="0" smtClean="0">
                <a:latin typeface="Times New Roman"/>
                <a:cs typeface="Times New Roman"/>
              </a:rPr>
              <a:t>a</a:t>
            </a:r>
            <a:r>
              <a:rPr sz="3200" b="1" spc="-20" smtClean="0">
                <a:latin typeface="Times New Roman"/>
                <a:cs typeface="Times New Roman"/>
              </a:rPr>
              <a:t>r</a:t>
            </a:r>
            <a:r>
              <a:rPr sz="3200" b="1" spc="-15" dirty="0" smtClean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1935480" indent="-229235">
              <a:lnSpc>
                <a:spcPct val="100000"/>
              </a:lnSpc>
              <a:spcBef>
                <a:spcPts val="25"/>
              </a:spcBef>
              <a:buClr>
                <a:srgbClr val="CC0000"/>
              </a:buClr>
              <a:buFont typeface="Times New Roman"/>
              <a:buChar char="•"/>
              <a:tabLst>
                <a:tab pos="1935480" algn="l"/>
              </a:tabLst>
            </a:pPr>
            <a:r>
              <a:rPr sz="3200" spc="-20" smtClean="0">
                <a:latin typeface="Times New Roman"/>
                <a:cs typeface="Times New Roman"/>
              </a:rPr>
              <a:t>Gra</a:t>
            </a:r>
            <a:r>
              <a:rPr sz="3200" spc="-15" smtClean="0">
                <a:latin typeface="Times New Roman"/>
                <a:cs typeface="Times New Roman"/>
              </a:rPr>
              <a:t>f gösterim</a:t>
            </a:r>
            <a:r>
              <a:rPr lang="tr-TR" sz="3200" spc="-15" dirty="0" smtClean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935480" indent="-229235">
              <a:lnSpc>
                <a:spcPts val="3829"/>
              </a:lnSpc>
              <a:buClr>
                <a:srgbClr val="CC0000"/>
              </a:buClr>
              <a:buFont typeface="Times New Roman"/>
              <a:buChar char="•"/>
              <a:tabLst>
                <a:tab pos="193548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Minimum </a:t>
            </a:r>
            <a:r>
              <a:rPr sz="3200" spc="-15" dirty="0" smtClean="0">
                <a:latin typeface="Times New Roman"/>
                <a:cs typeface="Times New Roman"/>
              </a:rPr>
              <a:t>kapsayan ağaç</a:t>
            </a:r>
            <a:endParaRPr sz="3200">
              <a:latin typeface="Times New Roman"/>
              <a:cs typeface="Times New Roman"/>
            </a:endParaRPr>
          </a:p>
          <a:p>
            <a:pPr marL="1935480" indent="-229235">
              <a:lnSpc>
                <a:spcPct val="100000"/>
              </a:lnSpc>
              <a:buClr>
                <a:srgbClr val="CC0000"/>
              </a:buClr>
              <a:buFont typeface="Times New Roman"/>
              <a:buChar char="•"/>
              <a:tabLst>
                <a:tab pos="1935480" algn="l"/>
              </a:tabLst>
            </a:pPr>
            <a:r>
              <a:rPr sz="3200" spc="-15" dirty="0" smtClean="0">
                <a:latin typeface="Times New Roman"/>
                <a:cs typeface="Times New Roman"/>
              </a:rPr>
              <a:t>Optimal altyapı</a:t>
            </a:r>
            <a:endParaRPr sz="3200">
              <a:latin typeface="Times New Roman"/>
              <a:cs typeface="Times New Roman"/>
            </a:endParaRPr>
          </a:p>
          <a:p>
            <a:pPr marL="1950720" indent="-243840">
              <a:lnSpc>
                <a:spcPts val="3835"/>
              </a:lnSpc>
              <a:buClr>
                <a:srgbClr val="CC0000"/>
              </a:buClr>
              <a:buFont typeface="Times New Roman"/>
              <a:buChar char="•"/>
              <a:tabLst>
                <a:tab pos="1950720" algn="l"/>
              </a:tabLst>
            </a:pPr>
            <a:r>
              <a:rPr sz="3200" spc="-20" dirty="0" smtClean="0">
                <a:latin typeface="Times New Roman"/>
                <a:cs typeface="Times New Roman"/>
              </a:rPr>
              <a:t>Açgözlü </a:t>
            </a:r>
            <a:r>
              <a:rPr sz="3200" spc="-15" dirty="0" smtClean="0">
                <a:latin typeface="Times New Roman"/>
                <a:cs typeface="Times New Roman"/>
              </a:rPr>
              <a:t>seçim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36"/>
              </a:spcBef>
              <a:buClr>
                <a:srgbClr val="CC0000"/>
              </a:buClr>
              <a:buFont typeface="Times New Roman"/>
              <a:buChar char="•"/>
            </a:pPr>
            <a:endParaRPr sz="700"/>
          </a:p>
          <a:p>
            <a:pPr marL="1935480" marR="639445" indent="-229235">
              <a:lnSpc>
                <a:spcPts val="3080"/>
              </a:lnSpc>
              <a:buClr>
                <a:srgbClr val="CC0000"/>
              </a:buClr>
              <a:buFont typeface="Times New Roman"/>
              <a:buChar char="•"/>
              <a:tabLst>
                <a:tab pos="1935480" algn="l"/>
              </a:tabLst>
            </a:pPr>
            <a:r>
              <a:rPr sz="3200" spc="-15" smtClean="0">
                <a:latin typeface="Times New Roman"/>
                <a:cs typeface="Times New Roman"/>
              </a:rPr>
              <a:t>Prim’in algoritması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</p:txBody>
      </p:sp>
      <p:sp>
        <p:nvSpPr>
          <p:cNvPr id="9" name="object 9"/>
          <p:cNvSpPr/>
          <p:nvPr/>
        </p:nvSpPr>
        <p:spPr>
          <a:xfrm>
            <a:off x="897046" y="1606896"/>
            <a:ext cx="2303525" cy="2722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3493" y="1592963"/>
            <a:ext cx="2286000" cy="269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noAutofit/>
          </a:bodyPr>
          <a:lstStyle/>
          <a:p>
            <a:pPr marL="1352550">
              <a:lnSpc>
                <a:spcPct val="100000"/>
              </a:lnSpc>
            </a:pPr>
            <a:r>
              <a:rPr sz="3900" b="1" dirty="0" smtClean="0">
                <a:latin typeface="Times New Roman"/>
                <a:cs typeface="Times New Roman"/>
              </a:rPr>
              <a:t>MST (</a:t>
            </a:r>
            <a:r>
              <a:rPr sz="2800" b="1" dirty="0" smtClean="0">
                <a:latin typeface="Times New Roman"/>
                <a:cs typeface="Times New Roman"/>
              </a:rPr>
              <a:t>minimum</a:t>
            </a:r>
            <a:r>
              <a:rPr sz="2800" b="1" spc="-5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kapsayan ağaç) </a:t>
            </a:r>
            <a:r>
              <a:rPr sz="3400" b="1" spc="0" dirty="0" smtClean="0">
                <a:latin typeface="Times New Roman"/>
                <a:cs typeface="Times New Roman"/>
              </a:rPr>
              <a:t>örneği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9298" y="2946145"/>
            <a:ext cx="211455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19476" y="3186176"/>
            <a:ext cx="1157477" cy="1556003"/>
          </a:xfrm>
          <a:custGeom>
            <a:avLst/>
            <a:gdLst/>
            <a:ahLst/>
            <a:cxnLst/>
            <a:rect l="l" t="t" r="r" b="b"/>
            <a:pathLst>
              <a:path w="1157477" h="1556003">
                <a:moveTo>
                  <a:pt x="0" y="0"/>
                </a:moveTo>
                <a:lnTo>
                  <a:pt x="1157478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13552" y="2946145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13552" y="4012946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0096" y="24588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3244" y="1533144"/>
            <a:ext cx="3562858" cy="33231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9298" y="2946145"/>
            <a:ext cx="211455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9476" y="3186176"/>
            <a:ext cx="1157477" cy="1556003"/>
          </a:xfrm>
          <a:custGeom>
            <a:avLst/>
            <a:gdLst/>
            <a:ahLst/>
            <a:cxnLst/>
            <a:rect l="l" t="t" r="r" b="b"/>
            <a:pathLst>
              <a:path w="1157477" h="1556003">
                <a:moveTo>
                  <a:pt x="0" y="0"/>
                </a:moveTo>
                <a:lnTo>
                  <a:pt x="1157478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13552" y="2946145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13552" y="4012946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0096" y="24588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19475" y="2119376"/>
            <a:ext cx="917448" cy="587501"/>
          </a:xfrm>
          <a:custGeom>
            <a:avLst/>
            <a:gdLst/>
            <a:ahLst/>
            <a:cxnLst/>
            <a:rect l="l" t="t" r="r" b="b"/>
            <a:pathLst>
              <a:path w="917448" h="587501">
                <a:moveTo>
                  <a:pt x="917448" y="0"/>
                </a:moveTo>
                <a:lnTo>
                  <a:pt x="0" y="587502"/>
                </a:lnTo>
              </a:path>
            </a:pathLst>
          </a:custGeom>
          <a:ln w="127000">
            <a:solidFill>
              <a:srgbClr val="FF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19475" y="3186176"/>
            <a:ext cx="1157478" cy="1556004"/>
          </a:xfrm>
          <a:custGeom>
            <a:avLst/>
            <a:gdLst/>
            <a:ahLst/>
            <a:cxnLst/>
            <a:rect l="l" t="t" r="r" b="b"/>
            <a:pathLst>
              <a:path w="1157478" h="1556003">
                <a:moveTo>
                  <a:pt x="0" y="0"/>
                </a:moveTo>
                <a:lnTo>
                  <a:pt x="1157478" y="1556004"/>
                </a:lnTo>
              </a:path>
            </a:pathLst>
          </a:custGeom>
          <a:ln w="127000">
            <a:solidFill>
              <a:srgbClr val="FF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9297" y="2882646"/>
            <a:ext cx="2114550" cy="127000"/>
          </a:xfrm>
          <a:custGeom>
            <a:avLst/>
            <a:gdLst/>
            <a:ahLst/>
            <a:cxnLst/>
            <a:rect l="l" t="t" r="r" b="b"/>
            <a:pathLst>
              <a:path w="2114550" h="127000">
                <a:moveTo>
                  <a:pt x="0" y="0"/>
                </a:moveTo>
                <a:lnTo>
                  <a:pt x="0" y="127000"/>
                </a:lnTo>
                <a:lnTo>
                  <a:pt x="2114550" y="127000"/>
                </a:lnTo>
                <a:lnTo>
                  <a:pt x="21145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3552" y="2882646"/>
            <a:ext cx="717042" cy="127000"/>
          </a:xfrm>
          <a:custGeom>
            <a:avLst/>
            <a:gdLst/>
            <a:ahLst/>
            <a:cxnLst/>
            <a:rect l="l" t="t" r="r" b="b"/>
            <a:pathLst>
              <a:path w="717042" h="127000">
                <a:moveTo>
                  <a:pt x="0" y="0"/>
                </a:moveTo>
                <a:lnTo>
                  <a:pt x="0" y="127000"/>
                </a:lnTo>
                <a:lnTo>
                  <a:pt x="717042" y="127000"/>
                </a:lnTo>
                <a:lnTo>
                  <a:pt x="717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3552" y="3949446"/>
            <a:ext cx="717042" cy="127000"/>
          </a:xfrm>
          <a:custGeom>
            <a:avLst/>
            <a:gdLst/>
            <a:ahLst/>
            <a:cxnLst/>
            <a:rect l="l" t="t" r="r" b="b"/>
            <a:pathLst>
              <a:path w="717042" h="127000">
                <a:moveTo>
                  <a:pt x="0" y="0"/>
                </a:moveTo>
                <a:lnTo>
                  <a:pt x="0" y="127000"/>
                </a:lnTo>
                <a:lnTo>
                  <a:pt x="717042" y="127000"/>
                </a:lnTo>
                <a:lnTo>
                  <a:pt x="717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0200" y="3285997"/>
            <a:ext cx="127000" cy="387096"/>
          </a:xfrm>
          <a:custGeom>
            <a:avLst/>
            <a:gdLst/>
            <a:ahLst/>
            <a:cxnLst/>
            <a:rect l="l" t="t" r="r" b="b"/>
            <a:pathLst>
              <a:path w="127000" h="387096">
                <a:moveTo>
                  <a:pt x="0" y="0"/>
                </a:moveTo>
                <a:lnTo>
                  <a:pt x="0" y="387096"/>
                </a:lnTo>
                <a:lnTo>
                  <a:pt x="127000" y="387096"/>
                </a:lnTo>
                <a:lnTo>
                  <a:pt x="127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19475" y="4252976"/>
            <a:ext cx="917447" cy="589026"/>
          </a:xfrm>
          <a:custGeom>
            <a:avLst/>
            <a:gdLst/>
            <a:ahLst/>
            <a:cxnLst/>
            <a:rect l="l" t="t" r="r" b="b"/>
            <a:pathLst>
              <a:path w="917448" h="589026">
                <a:moveTo>
                  <a:pt x="0" y="0"/>
                </a:moveTo>
                <a:lnTo>
                  <a:pt x="917447" y="589026"/>
                </a:lnTo>
              </a:path>
            </a:pathLst>
          </a:custGeom>
          <a:ln w="126999">
            <a:solidFill>
              <a:srgbClr val="FF99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147055" y="3244595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13302" y="4818379"/>
            <a:ext cx="678941" cy="678942"/>
          </a:xfrm>
          <a:custGeom>
            <a:avLst/>
            <a:gdLst/>
            <a:ahLst/>
            <a:cxnLst/>
            <a:rect l="l" t="t" r="r" b="b"/>
            <a:pathLst>
              <a:path w="678941" h="678942">
                <a:moveTo>
                  <a:pt x="678941" y="339090"/>
                </a:moveTo>
                <a:lnTo>
                  <a:pt x="674508" y="284044"/>
                </a:lnTo>
                <a:lnTo>
                  <a:pt x="661672" y="231843"/>
                </a:lnTo>
                <a:lnTo>
                  <a:pt x="641126" y="183180"/>
                </a:lnTo>
                <a:lnTo>
                  <a:pt x="613568" y="138751"/>
                </a:lnTo>
                <a:lnTo>
                  <a:pt x="579691" y="99250"/>
                </a:lnTo>
                <a:lnTo>
                  <a:pt x="540190" y="65373"/>
                </a:lnTo>
                <a:lnTo>
                  <a:pt x="495761" y="37815"/>
                </a:lnTo>
                <a:lnTo>
                  <a:pt x="447098" y="17269"/>
                </a:lnTo>
                <a:lnTo>
                  <a:pt x="394897" y="4433"/>
                </a:lnTo>
                <a:lnTo>
                  <a:pt x="339851" y="0"/>
                </a:lnTo>
                <a:lnTo>
                  <a:pt x="311908" y="1122"/>
                </a:lnTo>
                <a:lnTo>
                  <a:pt x="258012" y="9844"/>
                </a:lnTo>
                <a:lnTo>
                  <a:pt x="207347" y="26622"/>
                </a:lnTo>
                <a:lnTo>
                  <a:pt x="160602" y="50761"/>
                </a:lnTo>
                <a:lnTo>
                  <a:pt x="118468" y="81565"/>
                </a:lnTo>
                <a:lnTo>
                  <a:pt x="81635" y="118341"/>
                </a:lnTo>
                <a:lnTo>
                  <a:pt x="50793" y="160392"/>
                </a:lnTo>
                <a:lnTo>
                  <a:pt x="26634" y="207025"/>
                </a:lnTo>
                <a:lnTo>
                  <a:pt x="9847" y="257544"/>
                </a:lnTo>
                <a:lnTo>
                  <a:pt x="1122" y="311255"/>
                </a:lnTo>
                <a:lnTo>
                  <a:pt x="0" y="339090"/>
                </a:lnTo>
                <a:lnTo>
                  <a:pt x="1122" y="367033"/>
                </a:lnTo>
                <a:lnTo>
                  <a:pt x="9847" y="420929"/>
                </a:lnTo>
                <a:lnTo>
                  <a:pt x="26634" y="471594"/>
                </a:lnTo>
                <a:lnTo>
                  <a:pt x="50793" y="518339"/>
                </a:lnTo>
                <a:lnTo>
                  <a:pt x="81635" y="560473"/>
                </a:lnTo>
                <a:lnTo>
                  <a:pt x="118468" y="597306"/>
                </a:lnTo>
                <a:lnTo>
                  <a:pt x="160602" y="628148"/>
                </a:lnTo>
                <a:lnTo>
                  <a:pt x="207347" y="652307"/>
                </a:lnTo>
                <a:lnTo>
                  <a:pt x="258012" y="669094"/>
                </a:lnTo>
                <a:lnTo>
                  <a:pt x="311908" y="677819"/>
                </a:lnTo>
                <a:lnTo>
                  <a:pt x="339851" y="678942"/>
                </a:lnTo>
                <a:lnTo>
                  <a:pt x="367686" y="677819"/>
                </a:lnTo>
                <a:lnTo>
                  <a:pt x="421397" y="669094"/>
                </a:lnTo>
                <a:lnTo>
                  <a:pt x="471916" y="652307"/>
                </a:lnTo>
                <a:lnTo>
                  <a:pt x="518549" y="628148"/>
                </a:lnTo>
                <a:lnTo>
                  <a:pt x="560600" y="597306"/>
                </a:lnTo>
                <a:lnTo>
                  <a:pt x="597376" y="560473"/>
                </a:lnTo>
                <a:lnTo>
                  <a:pt x="628180" y="518339"/>
                </a:lnTo>
                <a:lnTo>
                  <a:pt x="652319" y="471594"/>
                </a:lnTo>
                <a:lnTo>
                  <a:pt x="669097" y="420929"/>
                </a:lnTo>
                <a:lnTo>
                  <a:pt x="677819" y="367033"/>
                </a:lnTo>
                <a:lnTo>
                  <a:pt x="678941" y="33909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37102" y="4742179"/>
            <a:ext cx="678941" cy="678942"/>
          </a:xfrm>
          <a:custGeom>
            <a:avLst/>
            <a:gdLst/>
            <a:ahLst/>
            <a:cxnLst/>
            <a:rect l="l" t="t" r="r" b="b"/>
            <a:pathLst>
              <a:path w="678941" h="678942">
                <a:moveTo>
                  <a:pt x="678941" y="339090"/>
                </a:moveTo>
                <a:lnTo>
                  <a:pt x="674508" y="284044"/>
                </a:lnTo>
                <a:lnTo>
                  <a:pt x="661672" y="231843"/>
                </a:lnTo>
                <a:lnTo>
                  <a:pt x="641126" y="183180"/>
                </a:lnTo>
                <a:lnTo>
                  <a:pt x="613568" y="138751"/>
                </a:lnTo>
                <a:lnTo>
                  <a:pt x="579691" y="99250"/>
                </a:lnTo>
                <a:lnTo>
                  <a:pt x="540190" y="65373"/>
                </a:lnTo>
                <a:lnTo>
                  <a:pt x="495761" y="37815"/>
                </a:lnTo>
                <a:lnTo>
                  <a:pt x="447098" y="17269"/>
                </a:lnTo>
                <a:lnTo>
                  <a:pt x="394897" y="4433"/>
                </a:lnTo>
                <a:lnTo>
                  <a:pt x="339851" y="0"/>
                </a:lnTo>
                <a:lnTo>
                  <a:pt x="311908" y="1122"/>
                </a:lnTo>
                <a:lnTo>
                  <a:pt x="258012" y="9844"/>
                </a:lnTo>
                <a:lnTo>
                  <a:pt x="207347" y="26622"/>
                </a:lnTo>
                <a:lnTo>
                  <a:pt x="160602" y="50761"/>
                </a:lnTo>
                <a:lnTo>
                  <a:pt x="118468" y="81565"/>
                </a:lnTo>
                <a:lnTo>
                  <a:pt x="81635" y="118341"/>
                </a:lnTo>
                <a:lnTo>
                  <a:pt x="50793" y="160392"/>
                </a:lnTo>
                <a:lnTo>
                  <a:pt x="26634" y="207025"/>
                </a:lnTo>
                <a:lnTo>
                  <a:pt x="9847" y="257544"/>
                </a:lnTo>
                <a:lnTo>
                  <a:pt x="1122" y="311255"/>
                </a:lnTo>
                <a:lnTo>
                  <a:pt x="0" y="339090"/>
                </a:lnTo>
                <a:lnTo>
                  <a:pt x="1122" y="367033"/>
                </a:lnTo>
                <a:lnTo>
                  <a:pt x="9847" y="420929"/>
                </a:lnTo>
                <a:lnTo>
                  <a:pt x="26634" y="471594"/>
                </a:lnTo>
                <a:lnTo>
                  <a:pt x="50793" y="518339"/>
                </a:lnTo>
                <a:lnTo>
                  <a:pt x="81635" y="560473"/>
                </a:lnTo>
                <a:lnTo>
                  <a:pt x="118468" y="597306"/>
                </a:lnTo>
                <a:lnTo>
                  <a:pt x="160602" y="628148"/>
                </a:lnTo>
                <a:lnTo>
                  <a:pt x="207347" y="652307"/>
                </a:lnTo>
                <a:lnTo>
                  <a:pt x="258012" y="669094"/>
                </a:lnTo>
                <a:lnTo>
                  <a:pt x="311908" y="677819"/>
                </a:lnTo>
                <a:lnTo>
                  <a:pt x="339851" y="678942"/>
                </a:lnTo>
                <a:lnTo>
                  <a:pt x="367686" y="677819"/>
                </a:lnTo>
                <a:lnTo>
                  <a:pt x="421397" y="669094"/>
                </a:lnTo>
                <a:lnTo>
                  <a:pt x="471916" y="652307"/>
                </a:lnTo>
                <a:lnTo>
                  <a:pt x="518549" y="628148"/>
                </a:lnTo>
                <a:lnTo>
                  <a:pt x="560600" y="597306"/>
                </a:lnTo>
                <a:lnTo>
                  <a:pt x="597376" y="560473"/>
                </a:lnTo>
                <a:lnTo>
                  <a:pt x="628180" y="518339"/>
                </a:lnTo>
                <a:lnTo>
                  <a:pt x="652319" y="471594"/>
                </a:lnTo>
                <a:lnTo>
                  <a:pt x="669097" y="420929"/>
                </a:lnTo>
                <a:lnTo>
                  <a:pt x="677819" y="367033"/>
                </a:lnTo>
                <a:lnTo>
                  <a:pt x="678941" y="339090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37102" y="4742179"/>
            <a:ext cx="678941" cy="678942"/>
          </a:xfrm>
          <a:custGeom>
            <a:avLst/>
            <a:gdLst/>
            <a:ahLst/>
            <a:cxnLst/>
            <a:rect l="l" t="t" r="r" b="b"/>
            <a:pathLst>
              <a:path w="678941" h="678942">
                <a:moveTo>
                  <a:pt x="339851" y="0"/>
                </a:moveTo>
                <a:lnTo>
                  <a:pt x="284600" y="4433"/>
                </a:lnTo>
                <a:lnTo>
                  <a:pt x="232233" y="17269"/>
                </a:lnTo>
                <a:lnTo>
                  <a:pt x="183441" y="37815"/>
                </a:lnTo>
                <a:lnTo>
                  <a:pt x="138915" y="65373"/>
                </a:lnTo>
                <a:lnTo>
                  <a:pt x="99345" y="99250"/>
                </a:lnTo>
                <a:lnTo>
                  <a:pt x="65422" y="138751"/>
                </a:lnTo>
                <a:lnTo>
                  <a:pt x="37835" y="183180"/>
                </a:lnTo>
                <a:lnTo>
                  <a:pt x="17276" y="231843"/>
                </a:lnTo>
                <a:lnTo>
                  <a:pt x="4434" y="284044"/>
                </a:lnTo>
                <a:lnTo>
                  <a:pt x="0" y="339090"/>
                </a:lnTo>
                <a:lnTo>
                  <a:pt x="1122" y="367033"/>
                </a:lnTo>
                <a:lnTo>
                  <a:pt x="9847" y="420929"/>
                </a:lnTo>
                <a:lnTo>
                  <a:pt x="26634" y="471594"/>
                </a:lnTo>
                <a:lnTo>
                  <a:pt x="50793" y="518339"/>
                </a:lnTo>
                <a:lnTo>
                  <a:pt x="81635" y="560473"/>
                </a:lnTo>
                <a:lnTo>
                  <a:pt x="118468" y="597306"/>
                </a:lnTo>
                <a:lnTo>
                  <a:pt x="160602" y="628148"/>
                </a:lnTo>
                <a:lnTo>
                  <a:pt x="207347" y="652307"/>
                </a:lnTo>
                <a:lnTo>
                  <a:pt x="258012" y="669094"/>
                </a:lnTo>
                <a:lnTo>
                  <a:pt x="311908" y="677819"/>
                </a:lnTo>
                <a:lnTo>
                  <a:pt x="339851" y="678942"/>
                </a:lnTo>
                <a:lnTo>
                  <a:pt x="367686" y="677819"/>
                </a:lnTo>
                <a:lnTo>
                  <a:pt x="421397" y="669094"/>
                </a:lnTo>
                <a:lnTo>
                  <a:pt x="471916" y="652307"/>
                </a:lnTo>
                <a:lnTo>
                  <a:pt x="518549" y="628148"/>
                </a:lnTo>
                <a:lnTo>
                  <a:pt x="560600" y="597306"/>
                </a:lnTo>
                <a:lnTo>
                  <a:pt x="597376" y="560473"/>
                </a:lnTo>
                <a:lnTo>
                  <a:pt x="628180" y="518339"/>
                </a:lnTo>
                <a:lnTo>
                  <a:pt x="652319" y="471594"/>
                </a:lnTo>
                <a:lnTo>
                  <a:pt x="669097" y="420929"/>
                </a:lnTo>
                <a:lnTo>
                  <a:pt x="677819" y="367033"/>
                </a:lnTo>
                <a:lnTo>
                  <a:pt x="678941" y="339090"/>
                </a:lnTo>
                <a:lnTo>
                  <a:pt x="677819" y="311255"/>
                </a:lnTo>
                <a:lnTo>
                  <a:pt x="669097" y="257544"/>
                </a:lnTo>
                <a:lnTo>
                  <a:pt x="652319" y="207025"/>
                </a:lnTo>
                <a:lnTo>
                  <a:pt x="628180" y="160392"/>
                </a:lnTo>
                <a:lnTo>
                  <a:pt x="597376" y="118341"/>
                </a:lnTo>
                <a:lnTo>
                  <a:pt x="560600" y="81565"/>
                </a:lnTo>
                <a:lnTo>
                  <a:pt x="518549" y="50761"/>
                </a:lnTo>
                <a:lnTo>
                  <a:pt x="471916" y="26622"/>
                </a:lnTo>
                <a:lnTo>
                  <a:pt x="421397" y="9844"/>
                </a:lnTo>
                <a:lnTo>
                  <a:pt x="367686" y="1122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10335">
              <a:lnSpc>
                <a:spcPct val="100000"/>
              </a:lnSpc>
            </a:pPr>
            <a:r>
              <a:rPr sz="3900" b="1" dirty="0" smtClean="0">
                <a:latin typeface="Times New Roman"/>
                <a:cs typeface="Times New Roman"/>
              </a:rPr>
              <a:t>MST </a:t>
            </a:r>
            <a:r>
              <a:rPr sz="2800" b="1" dirty="0" smtClean="0">
                <a:latin typeface="Times New Roman"/>
                <a:cs typeface="Times New Roman"/>
              </a:rPr>
              <a:t>(minimum</a:t>
            </a:r>
            <a:r>
              <a:rPr sz="2800" b="1" spc="-5" dirty="0" smtClean="0">
                <a:latin typeface="Times New Roman"/>
                <a:cs typeface="Times New Roman"/>
              </a:rPr>
              <a:t> </a:t>
            </a:r>
            <a:r>
              <a:rPr sz="2800" b="1" spc="0" dirty="0" smtClean="0">
                <a:latin typeface="Times New Roman"/>
                <a:cs typeface="Times New Roman"/>
              </a:rPr>
              <a:t>kapsayan ağaç) </a:t>
            </a:r>
            <a:r>
              <a:rPr sz="3900" b="1" spc="0" dirty="0" smtClean="0">
                <a:latin typeface="Times New Roman"/>
                <a:cs typeface="Times New Roman"/>
              </a:rPr>
              <a:t>örneği</a:t>
            </a:r>
            <a:endParaRPr sz="39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11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Optimal </a:t>
            </a:r>
            <a:r>
              <a:rPr sz="4400" b="1" spc="-20" dirty="0" smtClean="0">
                <a:latin typeface="Times New Roman"/>
                <a:cs typeface="Times New Roman"/>
              </a:rPr>
              <a:t>altyapı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8730" y="883384"/>
            <a:ext cx="5371976" cy="2029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9963" y="1374647"/>
            <a:ext cx="3194685" cy="145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8235">
              <a:lnSpc>
                <a:spcPct val="100000"/>
              </a:lnSpc>
            </a:pPr>
            <a:r>
              <a:rPr sz="3200" dirty="0" smtClean="0">
                <a:latin typeface="Times New Roman"/>
                <a:cs typeface="Times New Roman"/>
              </a:rPr>
              <a:t>MST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89865" marR="12700" indent="-177800">
              <a:lnSpc>
                <a:spcPts val="3030"/>
              </a:lnSpc>
            </a:pPr>
            <a:r>
              <a:rPr sz="2800" dirty="0" smtClean="0"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0" dirty="0" smtClean="0">
                <a:latin typeface="Times New Roman"/>
                <a:cs typeface="Times New Roman"/>
              </a:rPr>
              <a:t>' </a:t>
            </a:r>
            <a:r>
              <a:rPr sz="2800" spc="0" dirty="0" smtClean="0">
                <a:latin typeface="Times New Roman"/>
                <a:cs typeface="Times New Roman"/>
              </a:rPr>
              <a:t>nin </a:t>
            </a:r>
            <a:r>
              <a:rPr sz="2800" spc="0" smtClean="0">
                <a:latin typeface="Times New Roman"/>
                <a:cs typeface="Times New Roman"/>
              </a:rPr>
              <a:t>diğer </a:t>
            </a:r>
            <a:r>
              <a:rPr lang="tr-TR" sz="2800" spc="0" dirty="0" smtClean="0">
                <a:latin typeface="Times New Roman"/>
                <a:cs typeface="Times New Roman"/>
              </a:rPr>
              <a:t>ayrıtları</a:t>
            </a:r>
            <a:r>
              <a:rPr sz="2800" spc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gösterilmemiştir.</a:t>
            </a:r>
            <a:r>
              <a:rPr sz="2800" spc="0" dirty="0" smtClean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Optimal </a:t>
            </a:r>
            <a:r>
              <a:rPr sz="4400" b="1" spc="-20" dirty="0" smtClean="0">
                <a:latin typeface="Times New Roman"/>
                <a:cs typeface="Times New Roman"/>
              </a:rPr>
              <a:t>altyapı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8730" y="883384"/>
            <a:ext cx="5371976" cy="2029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28896" y="1430273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5299" y="2517797"/>
            <a:ext cx="20637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021" y="3156983"/>
            <a:ext cx="64541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961765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Herhangi bir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lang="tr-TR" sz="3200" spc="-5" dirty="0" smtClean="0">
                <a:latin typeface="Times New Roman"/>
                <a:cs typeface="Times New Roman"/>
              </a:rPr>
              <a:t>ayrıtını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Times New Roman"/>
                <a:cs typeface="Times New Roman"/>
              </a:rPr>
              <a:t>kaldır.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219963" y="1374647"/>
            <a:ext cx="3194685" cy="145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8235">
              <a:lnSpc>
                <a:spcPct val="100000"/>
              </a:lnSpc>
            </a:pPr>
            <a:r>
              <a:rPr sz="3200" dirty="0" smtClean="0">
                <a:latin typeface="Times New Roman"/>
                <a:cs typeface="Times New Roman"/>
              </a:rPr>
              <a:t>MST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89865" marR="12700" indent="-177800">
              <a:lnSpc>
                <a:spcPts val="3030"/>
              </a:lnSpc>
            </a:pPr>
            <a:r>
              <a:rPr sz="2800" dirty="0" smtClean="0"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0" dirty="0" smtClean="0">
                <a:latin typeface="Times New Roman"/>
                <a:cs typeface="Times New Roman"/>
              </a:rPr>
              <a:t>' </a:t>
            </a:r>
            <a:r>
              <a:rPr sz="2800" spc="0" dirty="0" smtClean="0">
                <a:latin typeface="Times New Roman"/>
                <a:cs typeface="Times New Roman"/>
              </a:rPr>
              <a:t>nin </a:t>
            </a:r>
            <a:r>
              <a:rPr sz="2800" spc="0" smtClean="0">
                <a:latin typeface="Times New Roman"/>
                <a:cs typeface="Times New Roman"/>
              </a:rPr>
              <a:t>diğer </a:t>
            </a:r>
            <a:r>
              <a:rPr lang="tr-TR" sz="2800" spc="0" dirty="0" smtClean="0">
                <a:latin typeface="Times New Roman"/>
                <a:cs typeface="Times New Roman"/>
              </a:rPr>
              <a:t>ayrıtları</a:t>
            </a:r>
            <a:r>
              <a:rPr sz="2800" spc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gösterilmemiştir.</a:t>
            </a:r>
            <a:r>
              <a:rPr sz="2800" spc="0" dirty="0" smtClean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38730" y="883384"/>
            <a:ext cx="5371976" cy="2029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28896" y="1430273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5299" y="2517797"/>
            <a:ext cx="20637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046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Optimal </a:t>
            </a:r>
            <a:r>
              <a:rPr sz="4400" b="1" spc="-20" dirty="0" smtClean="0">
                <a:latin typeface="Times New Roman"/>
                <a:cs typeface="Times New Roman"/>
              </a:rPr>
              <a:t>altyapı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207021" y="3156983"/>
            <a:ext cx="64541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961765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Herhangi bir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lang="tr-TR" sz="3200" spc="-5" dirty="0" smtClean="0">
                <a:latin typeface="Times New Roman"/>
                <a:cs typeface="Times New Roman"/>
              </a:rPr>
              <a:t>ayrıtını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Times New Roman"/>
                <a:cs typeface="Times New Roman"/>
              </a:rPr>
              <a:t>kaldır.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219963" y="1374647"/>
            <a:ext cx="3194685" cy="145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8235">
              <a:lnSpc>
                <a:spcPct val="100000"/>
              </a:lnSpc>
            </a:pPr>
            <a:r>
              <a:rPr sz="3200" dirty="0" smtClean="0">
                <a:latin typeface="Times New Roman"/>
                <a:cs typeface="Times New Roman"/>
              </a:rPr>
              <a:t>MST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89865" marR="12700" indent="-177800">
              <a:lnSpc>
                <a:spcPts val="3030"/>
              </a:lnSpc>
            </a:pPr>
            <a:r>
              <a:rPr sz="2800" dirty="0" smtClean="0"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0" dirty="0" smtClean="0">
                <a:latin typeface="Times New Roman"/>
                <a:cs typeface="Times New Roman"/>
              </a:rPr>
              <a:t>' </a:t>
            </a:r>
            <a:r>
              <a:rPr sz="2800" spc="0" dirty="0" smtClean="0">
                <a:latin typeface="Times New Roman"/>
                <a:cs typeface="Times New Roman"/>
              </a:rPr>
              <a:t>nin </a:t>
            </a:r>
            <a:r>
              <a:rPr sz="2800" spc="0" smtClean="0">
                <a:latin typeface="Times New Roman"/>
                <a:cs typeface="Times New Roman"/>
              </a:rPr>
              <a:t>diğer </a:t>
            </a:r>
            <a:r>
              <a:rPr lang="tr-TR" sz="2800" spc="0" dirty="0" smtClean="0">
                <a:latin typeface="Times New Roman"/>
                <a:cs typeface="Times New Roman"/>
              </a:rPr>
              <a:t>ayrıtları</a:t>
            </a:r>
            <a:r>
              <a:rPr sz="2800" spc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gösterilmemiştir.</a:t>
            </a:r>
            <a:r>
              <a:rPr sz="2800" spc="0" dirty="0" smtClean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4697" y="591828"/>
            <a:ext cx="3386847" cy="2578339"/>
          </a:xfrm>
          <a:custGeom>
            <a:avLst/>
            <a:gdLst/>
            <a:ahLst/>
            <a:cxnLst/>
            <a:rect l="l" t="t" r="r" b="b"/>
            <a:pathLst>
              <a:path w="3386847" h="2578339">
                <a:moveTo>
                  <a:pt x="3386847" y="1400621"/>
                </a:moveTo>
                <a:lnTo>
                  <a:pt x="3385909" y="1323173"/>
                </a:lnTo>
                <a:lnTo>
                  <a:pt x="3382320" y="1244755"/>
                </a:lnTo>
                <a:lnTo>
                  <a:pt x="3376076" y="1165978"/>
                </a:lnTo>
                <a:lnTo>
                  <a:pt x="3367174" y="1087453"/>
                </a:lnTo>
                <a:lnTo>
                  <a:pt x="3355612" y="1009790"/>
                </a:lnTo>
                <a:lnTo>
                  <a:pt x="3341387" y="933598"/>
                </a:lnTo>
                <a:lnTo>
                  <a:pt x="3324496" y="859490"/>
                </a:lnTo>
                <a:lnTo>
                  <a:pt x="3304936" y="788074"/>
                </a:lnTo>
                <a:lnTo>
                  <a:pt x="3282704" y="719961"/>
                </a:lnTo>
                <a:lnTo>
                  <a:pt x="3257798" y="655763"/>
                </a:lnTo>
                <a:lnTo>
                  <a:pt x="3230214" y="596088"/>
                </a:lnTo>
                <a:lnTo>
                  <a:pt x="3199949" y="541547"/>
                </a:lnTo>
                <a:lnTo>
                  <a:pt x="3167002" y="492751"/>
                </a:lnTo>
                <a:lnTo>
                  <a:pt x="3130381" y="447175"/>
                </a:lnTo>
                <a:lnTo>
                  <a:pt x="3089309" y="402098"/>
                </a:lnTo>
                <a:lnTo>
                  <a:pt x="3044101" y="357834"/>
                </a:lnTo>
                <a:lnTo>
                  <a:pt x="2995070" y="314699"/>
                </a:lnTo>
                <a:lnTo>
                  <a:pt x="2942533" y="273010"/>
                </a:lnTo>
                <a:lnTo>
                  <a:pt x="2886805" y="233080"/>
                </a:lnTo>
                <a:lnTo>
                  <a:pt x="2828199" y="195226"/>
                </a:lnTo>
                <a:lnTo>
                  <a:pt x="2767031" y="159763"/>
                </a:lnTo>
                <a:lnTo>
                  <a:pt x="2703616" y="127007"/>
                </a:lnTo>
                <a:lnTo>
                  <a:pt x="2638269" y="97273"/>
                </a:lnTo>
                <a:lnTo>
                  <a:pt x="2571305" y="70877"/>
                </a:lnTo>
                <a:lnTo>
                  <a:pt x="2503038" y="48134"/>
                </a:lnTo>
                <a:lnTo>
                  <a:pt x="2433783" y="29359"/>
                </a:lnTo>
                <a:lnTo>
                  <a:pt x="2363856" y="14868"/>
                </a:lnTo>
                <a:lnTo>
                  <a:pt x="2293571" y="4976"/>
                </a:lnTo>
                <a:lnTo>
                  <a:pt x="2223244" y="0"/>
                </a:lnTo>
                <a:lnTo>
                  <a:pt x="2153188" y="253"/>
                </a:lnTo>
                <a:lnTo>
                  <a:pt x="2083719" y="6053"/>
                </a:lnTo>
                <a:lnTo>
                  <a:pt x="2015152" y="17714"/>
                </a:lnTo>
                <a:lnTo>
                  <a:pt x="1947802" y="35551"/>
                </a:lnTo>
                <a:lnTo>
                  <a:pt x="1879473" y="61475"/>
                </a:lnTo>
                <a:lnTo>
                  <a:pt x="1808056" y="96820"/>
                </a:lnTo>
                <a:lnTo>
                  <a:pt x="1733994" y="140697"/>
                </a:lnTo>
                <a:lnTo>
                  <a:pt x="1657730" y="192219"/>
                </a:lnTo>
                <a:lnTo>
                  <a:pt x="1579708" y="250495"/>
                </a:lnTo>
                <a:lnTo>
                  <a:pt x="1500372" y="314638"/>
                </a:lnTo>
                <a:lnTo>
                  <a:pt x="1420165" y="383758"/>
                </a:lnTo>
                <a:lnTo>
                  <a:pt x="1339531" y="456968"/>
                </a:lnTo>
                <a:lnTo>
                  <a:pt x="1258912" y="533378"/>
                </a:lnTo>
                <a:lnTo>
                  <a:pt x="1178753" y="612100"/>
                </a:lnTo>
                <a:lnTo>
                  <a:pt x="1099497" y="692244"/>
                </a:lnTo>
                <a:lnTo>
                  <a:pt x="1021588" y="772924"/>
                </a:lnTo>
                <a:lnTo>
                  <a:pt x="945468" y="853248"/>
                </a:lnTo>
                <a:lnTo>
                  <a:pt x="871582" y="932330"/>
                </a:lnTo>
                <a:lnTo>
                  <a:pt x="607241" y="1218454"/>
                </a:lnTo>
                <a:lnTo>
                  <a:pt x="551174" y="1277990"/>
                </a:lnTo>
                <a:lnTo>
                  <a:pt x="500002" y="1330951"/>
                </a:lnTo>
                <a:lnTo>
                  <a:pt x="324096" y="1508924"/>
                </a:lnTo>
                <a:lnTo>
                  <a:pt x="285916" y="1548109"/>
                </a:lnTo>
                <a:lnTo>
                  <a:pt x="250076" y="1585486"/>
                </a:lnTo>
                <a:lnTo>
                  <a:pt x="216587" y="1621211"/>
                </a:lnTo>
                <a:lnTo>
                  <a:pt x="185461" y="1655441"/>
                </a:lnTo>
                <a:lnTo>
                  <a:pt x="156707" y="1688335"/>
                </a:lnTo>
                <a:lnTo>
                  <a:pt x="130337" y="1720048"/>
                </a:lnTo>
                <a:lnTo>
                  <a:pt x="106361" y="1750738"/>
                </a:lnTo>
                <a:lnTo>
                  <a:pt x="65638" y="1809677"/>
                </a:lnTo>
                <a:lnTo>
                  <a:pt x="34622" y="1866411"/>
                </a:lnTo>
                <a:lnTo>
                  <a:pt x="13403" y="1922196"/>
                </a:lnTo>
                <a:lnTo>
                  <a:pt x="2066" y="1978290"/>
                </a:lnTo>
                <a:lnTo>
                  <a:pt x="0" y="2035685"/>
                </a:lnTo>
                <a:lnTo>
                  <a:pt x="1326" y="2064538"/>
                </a:lnTo>
                <a:lnTo>
                  <a:pt x="9061" y="2121920"/>
                </a:lnTo>
                <a:lnTo>
                  <a:pt x="24750" y="2178268"/>
                </a:lnTo>
                <a:lnTo>
                  <a:pt x="49812" y="2232861"/>
                </a:lnTo>
                <a:lnTo>
                  <a:pt x="85664" y="2284975"/>
                </a:lnTo>
                <a:lnTo>
                  <a:pt x="133724" y="2333890"/>
                </a:lnTo>
                <a:lnTo>
                  <a:pt x="195408" y="2378881"/>
                </a:lnTo>
                <a:lnTo>
                  <a:pt x="231802" y="2399680"/>
                </a:lnTo>
                <a:lnTo>
                  <a:pt x="272134" y="2419228"/>
                </a:lnTo>
                <a:lnTo>
                  <a:pt x="316580" y="2437433"/>
                </a:lnTo>
                <a:lnTo>
                  <a:pt x="365318" y="2454206"/>
                </a:lnTo>
                <a:lnTo>
                  <a:pt x="418526" y="2469457"/>
                </a:lnTo>
                <a:lnTo>
                  <a:pt x="476380" y="2483095"/>
                </a:lnTo>
                <a:lnTo>
                  <a:pt x="541398" y="2495778"/>
                </a:lnTo>
                <a:lnTo>
                  <a:pt x="615358" y="2507927"/>
                </a:lnTo>
                <a:lnTo>
                  <a:pt x="697326" y="2519444"/>
                </a:lnTo>
                <a:lnTo>
                  <a:pt x="786368" y="2530230"/>
                </a:lnTo>
                <a:lnTo>
                  <a:pt x="881550" y="2540186"/>
                </a:lnTo>
                <a:lnTo>
                  <a:pt x="981938" y="2549213"/>
                </a:lnTo>
                <a:lnTo>
                  <a:pt x="1086599" y="2557213"/>
                </a:lnTo>
                <a:lnTo>
                  <a:pt x="1194599" y="2564087"/>
                </a:lnTo>
                <a:lnTo>
                  <a:pt x="1305003" y="2569735"/>
                </a:lnTo>
                <a:lnTo>
                  <a:pt x="1416878" y="2574059"/>
                </a:lnTo>
                <a:lnTo>
                  <a:pt x="1529291" y="2576960"/>
                </a:lnTo>
                <a:lnTo>
                  <a:pt x="1641307" y="2578339"/>
                </a:lnTo>
                <a:lnTo>
                  <a:pt x="1751993" y="2578098"/>
                </a:lnTo>
                <a:lnTo>
                  <a:pt x="1860414" y="2576136"/>
                </a:lnTo>
                <a:lnTo>
                  <a:pt x="1965638" y="2572357"/>
                </a:lnTo>
                <a:lnTo>
                  <a:pt x="2066729" y="2566659"/>
                </a:lnTo>
                <a:lnTo>
                  <a:pt x="2162754" y="2558946"/>
                </a:lnTo>
                <a:lnTo>
                  <a:pt x="2252780" y="2549117"/>
                </a:lnTo>
                <a:lnTo>
                  <a:pt x="2335873" y="2537075"/>
                </a:lnTo>
                <a:lnTo>
                  <a:pt x="2411098" y="2522719"/>
                </a:lnTo>
                <a:lnTo>
                  <a:pt x="2480847" y="2506425"/>
                </a:lnTo>
                <a:lnTo>
                  <a:pt x="2548124" y="2488402"/>
                </a:lnTo>
                <a:lnTo>
                  <a:pt x="2612914" y="2468646"/>
                </a:lnTo>
                <a:lnTo>
                  <a:pt x="2675201" y="2447153"/>
                </a:lnTo>
                <a:lnTo>
                  <a:pt x="2734972" y="2423921"/>
                </a:lnTo>
                <a:lnTo>
                  <a:pt x="2792211" y="2398946"/>
                </a:lnTo>
                <a:lnTo>
                  <a:pt x="2846903" y="2372225"/>
                </a:lnTo>
                <a:lnTo>
                  <a:pt x="2899034" y="2343753"/>
                </a:lnTo>
                <a:lnTo>
                  <a:pt x="2948589" y="2313528"/>
                </a:lnTo>
                <a:lnTo>
                  <a:pt x="2995552" y="2281546"/>
                </a:lnTo>
                <a:lnTo>
                  <a:pt x="3039909" y="2247804"/>
                </a:lnTo>
                <a:lnTo>
                  <a:pt x="3081646" y="2212299"/>
                </a:lnTo>
                <a:lnTo>
                  <a:pt x="3120746" y="2175026"/>
                </a:lnTo>
                <a:lnTo>
                  <a:pt x="3157197" y="2135983"/>
                </a:lnTo>
                <a:lnTo>
                  <a:pt x="3190981" y="2095166"/>
                </a:lnTo>
                <a:lnTo>
                  <a:pt x="3222085" y="2052571"/>
                </a:lnTo>
                <a:lnTo>
                  <a:pt x="3250495" y="2008196"/>
                </a:lnTo>
                <a:lnTo>
                  <a:pt x="3276194" y="1962037"/>
                </a:lnTo>
                <a:lnTo>
                  <a:pt x="3299168" y="1914090"/>
                </a:lnTo>
                <a:lnTo>
                  <a:pt x="3319402" y="1864351"/>
                </a:lnTo>
                <a:lnTo>
                  <a:pt x="3336947" y="1810778"/>
                </a:lnTo>
                <a:lnTo>
                  <a:pt x="3351859" y="1751962"/>
                </a:lnTo>
                <a:lnTo>
                  <a:pt x="3364138" y="1688516"/>
                </a:lnTo>
                <a:lnTo>
                  <a:pt x="3373778" y="1621048"/>
                </a:lnTo>
                <a:lnTo>
                  <a:pt x="3380779" y="1550169"/>
                </a:lnTo>
                <a:lnTo>
                  <a:pt x="3385136" y="1476490"/>
                </a:lnTo>
                <a:lnTo>
                  <a:pt x="3386847" y="140062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7895" y="1074356"/>
            <a:ext cx="3224633" cy="1865096"/>
          </a:xfrm>
          <a:custGeom>
            <a:avLst/>
            <a:gdLst/>
            <a:ahLst/>
            <a:cxnLst/>
            <a:rect l="l" t="t" r="r" b="b"/>
            <a:pathLst>
              <a:path w="3224633" h="1865096">
                <a:moveTo>
                  <a:pt x="3224633" y="313615"/>
                </a:moveTo>
                <a:lnTo>
                  <a:pt x="3214046" y="260193"/>
                </a:lnTo>
                <a:lnTo>
                  <a:pt x="3181224" y="212214"/>
                </a:lnTo>
                <a:lnTo>
                  <a:pt x="3124959" y="169553"/>
                </a:lnTo>
                <a:lnTo>
                  <a:pt x="3087691" y="150236"/>
                </a:lnTo>
                <a:lnTo>
                  <a:pt x="3044143" y="132264"/>
                </a:lnTo>
                <a:lnTo>
                  <a:pt x="2994174" y="115637"/>
                </a:lnTo>
                <a:lnTo>
                  <a:pt x="2937641" y="100356"/>
                </a:lnTo>
                <a:lnTo>
                  <a:pt x="2874404" y="86423"/>
                </a:lnTo>
                <a:lnTo>
                  <a:pt x="2799437" y="73366"/>
                </a:lnTo>
                <a:lnTo>
                  <a:pt x="2708943" y="61014"/>
                </a:lnTo>
                <a:lnTo>
                  <a:pt x="2604619" y="49480"/>
                </a:lnTo>
                <a:lnTo>
                  <a:pt x="2488161" y="38874"/>
                </a:lnTo>
                <a:lnTo>
                  <a:pt x="2361268" y="29309"/>
                </a:lnTo>
                <a:lnTo>
                  <a:pt x="2225637" y="20895"/>
                </a:lnTo>
                <a:lnTo>
                  <a:pt x="2082965" y="13744"/>
                </a:lnTo>
                <a:lnTo>
                  <a:pt x="1934949" y="7968"/>
                </a:lnTo>
                <a:lnTo>
                  <a:pt x="1783288" y="3677"/>
                </a:lnTo>
                <a:lnTo>
                  <a:pt x="1629677" y="984"/>
                </a:lnTo>
                <a:lnTo>
                  <a:pt x="1475815" y="0"/>
                </a:lnTo>
                <a:lnTo>
                  <a:pt x="1323399" y="835"/>
                </a:lnTo>
                <a:lnTo>
                  <a:pt x="1174126" y="3603"/>
                </a:lnTo>
                <a:lnTo>
                  <a:pt x="1029693" y="8413"/>
                </a:lnTo>
                <a:lnTo>
                  <a:pt x="891799" y="15379"/>
                </a:lnTo>
                <a:lnTo>
                  <a:pt x="762140" y="24610"/>
                </a:lnTo>
                <a:lnTo>
                  <a:pt x="642414" y="36218"/>
                </a:lnTo>
                <a:lnTo>
                  <a:pt x="534317" y="50316"/>
                </a:lnTo>
                <a:lnTo>
                  <a:pt x="439548" y="67014"/>
                </a:lnTo>
                <a:lnTo>
                  <a:pt x="359804" y="86423"/>
                </a:lnTo>
                <a:lnTo>
                  <a:pt x="292682" y="109074"/>
                </a:lnTo>
                <a:lnTo>
                  <a:pt x="234261" y="135456"/>
                </a:lnTo>
                <a:lnTo>
                  <a:pt x="183961" y="165276"/>
                </a:lnTo>
                <a:lnTo>
                  <a:pt x="141201" y="198242"/>
                </a:lnTo>
                <a:lnTo>
                  <a:pt x="105403" y="234061"/>
                </a:lnTo>
                <a:lnTo>
                  <a:pt x="75986" y="272440"/>
                </a:lnTo>
                <a:lnTo>
                  <a:pt x="52369" y="313086"/>
                </a:lnTo>
                <a:lnTo>
                  <a:pt x="33973" y="355708"/>
                </a:lnTo>
                <a:lnTo>
                  <a:pt x="20217" y="400012"/>
                </a:lnTo>
                <a:lnTo>
                  <a:pt x="10522" y="445706"/>
                </a:lnTo>
                <a:lnTo>
                  <a:pt x="4308" y="492498"/>
                </a:lnTo>
                <a:lnTo>
                  <a:pt x="993" y="540094"/>
                </a:lnTo>
                <a:lnTo>
                  <a:pt x="0" y="588202"/>
                </a:lnTo>
                <a:lnTo>
                  <a:pt x="746" y="636529"/>
                </a:lnTo>
                <a:lnTo>
                  <a:pt x="2652" y="684784"/>
                </a:lnTo>
                <a:lnTo>
                  <a:pt x="7625" y="779903"/>
                </a:lnTo>
                <a:lnTo>
                  <a:pt x="9532" y="826182"/>
                </a:lnTo>
                <a:lnTo>
                  <a:pt x="10278" y="871218"/>
                </a:lnTo>
                <a:lnTo>
                  <a:pt x="10278" y="1069886"/>
                </a:lnTo>
                <a:lnTo>
                  <a:pt x="12204" y="1102474"/>
                </a:lnTo>
                <a:lnTo>
                  <a:pt x="16630" y="1153199"/>
                </a:lnTo>
                <a:lnTo>
                  <a:pt x="22568" y="1204673"/>
                </a:lnTo>
                <a:lnTo>
                  <a:pt x="30034" y="1256513"/>
                </a:lnTo>
                <a:lnTo>
                  <a:pt x="39045" y="1308336"/>
                </a:lnTo>
                <a:lnTo>
                  <a:pt x="49617" y="1359758"/>
                </a:lnTo>
                <a:lnTo>
                  <a:pt x="61767" y="1410398"/>
                </a:lnTo>
                <a:lnTo>
                  <a:pt x="75511" y="1459872"/>
                </a:lnTo>
                <a:lnTo>
                  <a:pt x="90867" y="1507797"/>
                </a:lnTo>
                <a:lnTo>
                  <a:pt x="107850" y="1553790"/>
                </a:lnTo>
                <a:lnTo>
                  <a:pt x="126477" y="1597469"/>
                </a:lnTo>
                <a:lnTo>
                  <a:pt x="146765" y="1638450"/>
                </a:lnTo>
                <a:lnTo>
                  <a:pt x="168731" y="1676351"/>
                </a:lnTo>
                <a:lnTo>
                  <a:pt x="192390" y="1710789"/>
                </a:lnTo>
                <a:lnTo>
                  <a:pt x="217760" y="1741380"/>
                </a:lnTo>
                <a:lnTo>
                  <a:pt x="273698" y="1789493"/>
                </a:lnTo>
                <a:lnTo>
                  <a:pt x="335521" y="1823173"/>
                </a:lnTo>
                <a:lnTo>
                  <a:pt x="402159" y="1846972"/>
                </a:lnTo>
                <a:lnTo>
                  <a:pt x="474356" y="1860933"/>
                </a:lnTo>
                <a:lnTo>
                  <a:pt x="512773" y="1864237"/>
                </a:lnTo>
                <a:lnTo>
                  <a:pt x="552858" y="1865096"/>
                </a:lnTo>
                <a:lnTo>
                  <a:pt x="594706" y="1863516"/>
                </a:lnTo>
                <a:lnTo>
                  <a:pt x="638410" y="1859502"/>
                </a:lnTo>
                <a:lnTo>
                  <a:pt x="684063" y="1853059"/>
                </a:lnTo>
                <a:lnTo>
                  <a:pt x="731758" y="1844193"/>
                </a:lnTo>
                <a:lnTo>
                  <a:pt x="781587" y="1832907"/>
                </a:lnTo>
                <a:lnTo>
                  <a:pt x="833645" y="1819209"/>
                </a:lnTo>
                <a:lnTo>
                  <a:pt x="888025" y="1803102"/>
                </a:lnTo>
                <a:lnTo>
                  <a:pt x="944819" y="1784592"/>
                </a:lnTo>
                <a:lnTo>
                  <a:pt x="1004121" y="1763684"/>
                </a:lnTo>
                <a:lnTo>
                  <a:pt x="1066023" y="1740383"/>
                </a:lnTo>
                <a:lnTo>
                  <a:pt x="1130620" y="1714694"/>
                </a:lnTo>
                <a:lnTo>
                  <a:pt x="1198004" y="1686623"/>
                </a:lnTo>
                <a:lnTo>
                  <a:pt x="1271370" y="1654278"/>
                </a:lnTo>
                <a:lnTo>
                  <a:pt x="1353130" y="1616366"/>
                </a:lnTo>
                <a:lnTo>
                  <a:pt x="1442201" y="1573446"/>
                </a:lnTo>
                <a:lnTo>
                  <a:pt x="1537502" y="1526079"/>
                </a:lnTo>
                <a:lnTo>
                  <a:pt x="1637952" y="1474823"/>
                </a:lnTo>
                <a:lnTo>
                  <a:pt x="1742467" y="1420238"/>
                </a:lnTo>
                <a:lnTo>
                  <a:pt x="1849967" y="1362883"/>
                </a:lnTo>
                <a:lnTo>
                  <a:pt x="1959370" y="1303319"/>
                </a:lnTo>
                <a:lnTo>
                  <a:pt x="2069593" y="1242104"/>
                </a:lnTo>
                <a:lnTo>
                  <a:pt x="2179555" y="1179798"/>
                </a:lnTo>
                <a:lnTo>
                  <a:pt x="2288174" y="1116960"/>
                </a:lnTo>
                <a:lnTo>
                  <a:pt x="2394368" y="1054151"/>
                </a:lnTo>
                <a:lnTo>
                  <a:pt x="2497056" y="991929"/>
                </a:lnTo>
                <a:lnTo>
                  <a:pt x="2595155" y="930854"/>
                </a:lnTo>
                <a:lnTo>
                  <a:pt x="2687583" y="871486"/>
                </a:lnTo>
                <a:lnTo>
                  <a:pt x="2773259" y="814383"/>
                </a:lnTo>
                <a:lnTo>
                  <a:pt x="2851101" y="760106"/>
                </a:lnTo>
                <a:lnTo>
                  <a:pt x="2920027" y="709214"/>
                </a:lnTo>
                <a:lnTo>
                  <a:pt x="2978955" y="662267"/>
                </a:lnTo>
                <a:lnTo>
                  <a:pt x="3026804" y="619823"/>
                </a:lnTo>
                <a:lnTo>
                  <a:pt x="3066723" y="580481"/>
                </a:lnTo>
                <a:lnTo>
                  <a:pt x="3102487" y="542466"/>
                </a:lnTo>
                <a:lnTo>
                  <a:pt x="3133957" y="505780"/>
                </a:lnTo>
                <a:lnTo>
                  <a:pt x="3160989" y="470422"/>
                </a:lnTo>
                <a:lnTo>
                  <a:pt x="3183443" y="436395"/>
                </a:lnTo>
                <a:lnTo>
                  <a:pt x="3214046" y="372338"/>
                </a:lnTo>
                <a:lnTo>
                  <a:pt x="3221913" y="342309"/>
                </a:lnTo>
                <a:lnTo>
                  <a:pt x="3224633" y="313615"/>
                </a:lnTo>
                <a:close/>
              </a:path>
              <a:path w="3224633" h="1865096">
                <a:moveTo>
                  <a:pt x="10278" y="1069886"/>
                </a:moveTo>
                <a:lnTo>
                  <a:pt x="10278" y="871218"/>
                </a:lnTo>
                <a:lnTo>
                  <a:pt x="9284" y="914717"/>
                </a:lnTo>
                <a:lnTo>
                  <a:pt x="7829" y="958619"/>
                </a:lnTo>
                <a:lnTo>
                  <a:pt x="7820" y="1004801"/>
                </a:lnTo>
                <a:lnTo>
                  <a:pt x="9273" y="1052880"/>
                </a:lnTo>
                <a:lnTo>
                  <a:pt x="10278" y="106988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834" y="3197296"/>
            <a:ext cx="8907145" cy="9391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935" marR="12700" indent="-102235">
              <a:lnSpc>
                <a:spcPts val="3379"/>
              </a:lnSpc>
              <a:tabLst>
                <a:tab pos="1518285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Herhangi bir 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3200" spc="-5" dirty="0" smtClean="0">
                <a:latin typeface="Times New Roman"/>
                <a:cs typeface="Times New Roman"/>
              </a:rPr>
              <a:t>ayrıtını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Times New Roman"/>
                <a:cs typeface="Times New Roman"/>
              </a:rPr>
              <a:t>kaldır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r>
              <a:rPr sz="3200" spc="-5" dirty="0" smtClean="0">
                <a:latin typeface="Times New Roman"/>
                <a:cs typeface="Times New Roman"/>
              </a:rPr>
              <a:t> B</a:t>
            </a:r>
            <a:r>
              <a:rPr sz="3200" spc="0" dirty="0" smtClean="0">
                <a:latin typeface="Times New Roman"/>
                <a:cs typeface="Times New Roman"/>
              </a:rPr>
              <a:t>u</a:t>
            </a:r>
            <a:r>
              <a:rPr sz="3200" spc="-5" dirty="0" smtClean="0">
                <a:latin typeface="Times New Roman"/>
                <a:cs typeface="Times New Roman"/>
              </a:rPr>
              <a:t> durumd</a:t>
            </a:r>
            <a:r>
              <a:rPr sz="3200" spc="0" dirty="0" smtClean="0">
                <a:latin typeface="Times New Roman"/>
                <a:cs typeface="Times New Roman"/>
              </a:rPr>
              <a:t>a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0" dirty="0" smtClean="0">
                <a:latin typeface="Times New Roman"/>
                <a:cs typeface="Times New Roman"/>
              </a:rPr>
              <a:t>,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0" dirty="0" smtClean="0">
                <a:latin typeface="Times New Roman"/>
                <a:cs typeface="Times New Roman"/>
              </a:rPr>
              <a:t>ve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2	</a:t>
            </a:r>
            <a:r>
              <a:rPr sz="3200" spc="0" dirty="0" smtClean="0">
                <a:latin typeface="Times New Roman"/>
                <a:cs typeface="Times New Roman"/>
              </a:rPr>
              <a:t>olarak iki altağaca bölüntülenir.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9067" y="2030531"/>
            <a:ext cx="384810" cy="572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0095" y="1649729"/>
            <a:ext cx="25146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5647" y="1890776"/>
            <a:ext cx="158750" cy="332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8896" y="1430273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5299" y="2517797"/>
            <a:ext cx="20637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Optimal </a:t>
            </a:r>
            <a:r>
              <a:rPr sz="4400" b="1" spc="-20" dirty="0" smtClean="0">
                <a:latin typeface="Times New Roman"/>
                <a:cs typeface="Times New Roman"/>
              </a:rPr>
              <a:t>altyapı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5855" y="1939817"/>
            <a:ext cx="878863" cy="668501"/>
          </a:xfrm>
          <a:custGeom>
            <a:avLst/>
            <a:gdLst/>
            <a:ahLst/>
            <a:cxnLst/>
            <a:rect l="l" t="t" r="r" b="b"/>
            <a:pathLst>
              <a:path w="878863" h="668501">
                <a:moveTo>
                  <a:pt x="65528" y="590431"/>
                </a:moveTo>
                <a:lnTo>
                  <a:pt x="61795" y="587723"/>
                </a:lnTo>
                <a:lnTo>
                  <a:pt x="50730" y="583820"/>
                </a:lnTo>
                <a:lnTo>
                  <a:pt x="38924" y="583114"/>
                </a:lnTo>
                <a:lnTo>
                  <a:pt x="27056" y="585707"/>
                </a:lnTo>
                <a:lnTo>
                  <a:pt x="15803" y="591699"/>
                </a:lnTo>
                <a:lnTo>
                  <a:pt x="7873" y="599609"/>
                </a:lnTo>
                <a:lnTo>
                  <a:pt x="2530" y="609173"/>
                </a:lnTo>
                <a:lnTo>
                  <a:pt x="0" y="619993"/>
                </a:lnTo>
                <a:lnTo>
                  <a:pt x="510" y="631672"/>
                </a:lnTo>
                <a:lnTo>
                  <a:pt x="32324" y="667545"/>
                </a:lnTo>
                <a:lnTo>
                  <a:pt x="33462" y="667637"/>
                </a:lnTo>
                <a:lnTo>
                  <a:pt x="33462" y="613898"/>
                </a:lnTo>
                <a:lnTo>
                  <a:pt x="65528" y="590431"/>
                </a:lnTo>
                <a:close/>
              </a:path>
              <a:path w="878863" h="668501">
                <a:moveTo>
                  <a:pt x="81335" y="613992"/>
                </a:moveTo>
                <a:lnTo>
                  <a:pt x="78929" y="606745"/>
                </a:lnTo>
                <a:lnTo>
                  <a:pt x="71440" y="594720"/>
                </a:lnTo>
                <a:lnTo>
                  <a:pt x="65528" y="590431"/>
                </a:lnTo>
                <a:lnTo>
                  <a:pt x="33462" y="613898"/>
                </a:lnTo>
                <a:lnTo>
                  <a:pt x="50226" y="636758"/>
                </a:lnTo>
                <a:lnTo>
                  <a:pt x="81335" y="613992"/>
                </a:lnTo>
                <a:close/>
              </a:path>
              <a:path w="878863" h="668501">
                <a:moveTo>
                  <a:pt x="83631" y="630349"/>
                </a:moveTo>
                <a:lnTo>
                  <a:pt x="82914" y="618744"/>
                </a:lnTo>
                <a:lnTo>
                  <a:pt x="81335" y="613992"/>
                </a:lnTo>
                <a:lnTo>
                  <a:pt x="50226" y="636758"/>
                </a:lnTo>
                <a:lnTo>
                  <a:pt x="33462" y="613898"/>
                </a:lnTo>
                <a:lnTo>
                  <a:pt x="33462" y="667637"/>
                </a:lnTo>
                <a:lnTo>
                  <a:pt x="44153" y="668501"/>
                </a:lnTo>
                <a:lnTo>
                  <a:pt x="55956" y="666140"/>
                </a:lnTo>
                <a:lnTo>
                  <a:pt x="66990" y="660380"/>
                </a:lnTo>
                <a:lnTo>
                  <a:pt x="68541" y="659147"/>
                </a:lnTo>
                <a:lnTo>
                  <a:pt x="76208" y="650918"/>
                </a:lnTo>
                <a:lnTo>
                  <a:pt x="81317" y="641196"/>
                </a:lnTo>
                <a:lnTo>
                  <a:pt x="83631" y="630349"/>
                </a:lnTo>
                <a:close/>
              </a:path>
              <a:path w="878863" h="668501">
                <a:moveTo>
                  <a:pt x="813500" y="78193"/>
                </a:moveTo>
                <a:lnTo>
                  <a:pt x="807494" y="74016"/>
                </a:lnTo>
                <a:lnTo>
                  <a:pt x="800041" y="61834"/>
                </a:lnTo>
                <a:lnTo>
                  <a:pt x="797653" y="54662"/>
                </a:lnTo>
                <a:lnTo>
                  <a:pt x="65528" y="590431"/>
                </a:lnTo>
                <a:lnTo>
                  <a:pt x="71440" y="594720"/>
                </a:lnTo>
                <a:lnTo>
                  <a:pt x="78929" y="606745"/>
                </a:lnTo>
                <a:lnTo>
                  <a:pt x="81335" y="613992"/>
                </a:lnTo>
                <a:lnTo>
                  <a:pt x="813500" y="78193"/>
                </a:lnTo>
                <a:close/>
              </a:path>
              <a:path w="878863" h="668501">
                <a:moveTo>
                  <a:pt x="878863" y="48556"/>
                </a:moveTo>
                <a:lnTo>
                  <a:pt x="867250" y="12068"/>
                </a:lnTo>
                <a:lnTo>
                  <a:pt x="834642" y="0"/>
                </a:lnTo>
                <a:lnTo>
                  <a:pt x="822733" y="2385"/>
                </a:lnTo>
                <a:lnTo>
                  <a:pt x="795191" y="38018"/>
                </a:lnTo>
                <a:lnTo>
                  <a:pt x="796005" y="49712"/>
                </a:lnTo>
                <a:lnTo>
                  <a:pt x="797653" y="54662"/>
                </a:lnTo>
                <a:lnTo>
                  <a:pt x="828990" y="31730"/>
                </a:lnTo>
                <a:lnTo>
                  <a:pt x="845754" y="54590"/>
                </a:lnTo>
                <a:lnTo>
                  <a:pt x="845754" y="84221"/>
                </a:lnTo>
                <a:lnTo>
                  <a:pt x="852121" y="82833"/>
                </a:lnTo>
                <a:lnTo>
                  <a:pt x="863227" y="76928"/>
                </a:lnTo>
                <a:lnTo>
                  <a:pt x="871168" y="69024"/>
                </a:lnTo>
                <a:lnTo>
                  <a:pt x="876440" y="59436"/>
                </a:lnTo>
                <a:lnTo>
                  <a:pt x="878863" y="48556"/>
                </a:lnTo>
                <a:close/>
              </a:path>
              <a:path w="878863" h="668501">
                <a:moveTo>
                  <a:pt x="845754" y="54590"/>
                </a:moveTo>
                <a:lnTo>
                  <a:pt x="828990" y="31730"/>
                </a:lnTo>
                <a:lnTo>
                  <a:pt x="797653" y="54662"/>
                </a:lnTo>
                <a:lnTo>
                  <a:pt x="800041" y="61834"/>
                </a:lnTo>
                <a:lnTo>
                  <a:pt x="807494" y="74016"/>
                </a:lnTo>
                <a:lnTo>
                  <a:pt x="813500" y="78193"/>
                </a:lnTo>
                <a:lnTo>
                  <a:pt x="845754" y="54590"/>
                </a:lnTo>
                <a:close/>
              </a:path>
              <a:path w="878863" h="668501">
                <a:moveTo>
                  <a:pt x="845754" y="84221"/>
                </a:moveTo>
                <a:lnTo>
                  <a:pt x="845754" y="54590"/>
                </a:lnTo>
                <a:lnTo>
                  <a:pt x="813500" y="78193"/>
                </a:lnTo>
                <a:lnTo>
                  <a:pt x="817386" y="80896"/>
                </a:lnTo>
                <a:lnTo>
                  <a:pt x="828553" y="84722"/>
                </a:lnTo>
                <a:lnTo>
                  <a:pt x="840347" y="85400"/>
                </a:lnTo>
                <a:lnTo>
                  <a:pt x="845754" y="84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5080" y="1356124"/>
            <a:ext cx="880467" cy="668901"/>
          </a:xfrm>
          <a:custGeom>
            <a:avLst/>
            <a:gdLst/>
            <a:ahLst/>
            <a:cxnLst/>
            <a:rect l="l" t="t" r="r" b="b"/>
            <a:pathLst>
              <a:path w="880467" h="668901">
                <a:moveTo>
                  <a:pt x="85136" y="37981"/>
                </a:moveTo>
                <a:lnTo>
                  <a:pt x="57088" y="2242"/>
                </a:lnTo>
                <a:lnTo>
                  <a:pt x="46296" y="0"/>
                </a:lnTo>
                <a:lnTo>
                  <a:pt x="35194" y="938"/>
                </a:lnTo>
                <a:lnTo>
                  <a:pt x="542" y="34625"/>
                </a:lnTo>
                <a:lnTo>
                  <a:pt x="0" y="46399"/>
                </a:lnTo>
                <a:lnTo>
                  <a:pt x="2747" y="57813"/>
                </a:lnTo>
                <a:lnTo>
                  <a:pt x="34237" y="83807"/>
                </a:lnTo>
                <a:lnTo>
                  <a:pt x="34237" y="53829"/>
                </a:lnTo>
                <a:lnTo>
                  <a:pt x="51001" y="30969"/>
                </a:lnTo>
                <a:lnTo>
                  <a:pt x="83139" y="54580"/>
                </a:lnTo>
                <a:lnTo>
                  <a:pt x="84772" y="49667"/>
                </a:lnTo>
                <a:lnTo>
                  <a:pt x="85136" y="37981"/>
                </a:lnTo>
                <a:close/>
              </a:path>
              <a:path w="880467" h="668901">
                <a:moveTo>
                  <a:pt x="83139" y="54580"/>
                </a:moveTo>
                <a:lnTo>
                  <a:pt x="51001" y="30969"/>
                </a:lnTo>
                <a:lnTo>
                  <a:pt x="34237" y="53829"/>
                </a:lnTo>
                <a:lnTo>
                  <a:pt x="65193" y="76572"/>
                </a:lnTo>
                <a:lnTo>
                  <a:pt x="71624" y="71884"/>
                </a:lnTo>
                <a:lnTo>
                  <a:pt x="81002" y="61006"/>
                </a:lnTo>
                <a:lnTo>
                  <a:pt x="83139" y="54580"/>
                </a:lnTo>
                <a:close/>
              </a:path>
              <a:path w="880467" h="668901">
                <a:moveTo>
                  <a:pt x="65193" y="76572"/>
                </a:moveTo>
                <a:lnTo>
                  <a:pt x="34237" y="53829"/>
                </a:lnTo>
                <a:lnTo>
                  <a:pt x="34237" y="83807"/>
                </a:lnTo>
                <a:lnTo>
                  <a:pt x="39283" y="84793"/>
                </a:lnTo>
                <a:lnTo>
                  <a:pt x="50332" y="83726"/>
                </a:lnTo>
                <a:lnTo>
                  <a:pt x="61257" y="79441"/>
                </a:lnTo>
                <a:lnTo>
                  <a:pt x="65193" y="76572"/>
                </a:lnTo>
                <a:close/>
              </a:path>
              <a:path w="880467" h="668901">
                <a:moveTo>
                  <a:pt x="814941" y="592217"/>
                </a:moveTo>
                <a:lnTo>
                  <a:pt x="83139" y="54580"/>
                </a:lnTo>
                <a:lnTo>
                  <a:pt x="81002" y="61006"/>
                </a:lnTo>
                <a:lnTo>
                  <a:pt x="71624" y="71884"/>
                </a:lnTo>
                <a:lnTo>
                  <a:pt x="65193" y="76572"/>
                </a:lnTo>
                <a:lnTo>
                  <a:pt x="797052" y="614250"/>
                </a:lnTo>
                <a:lnTo>
                  <a:pt x="799431" y="607038"/>
                </a:lnTo>
                <a:lnTo>
                  <a:pt x="809057" y="596298"/>
                </a:lnTo>
                <a:lnTo>
                  <a:pt x="814941" y="592217"/>
                </a:lnTo>
                <a:close/>
              </a:path>
              <a:path w="880467" h="668901">
                <a:moveTo>
                  <a:pt x="846529" y="667530"/>
                </a:moveTo>
                <a:lnTo>
                  <a:pt x="846529" y="615423"/>
                </a:lnTo>
                <a:lnTo>
                  <a:pt x="829765" y="638283"/>
                </a:lnTo>
                <a:lnTo>
                  <a:pt x="797052" y="614250"/>
                </a:lnTo>
                <a:lnTo>
                  <a:pt x="795628" y="618565"/>
                </a:lnTo>
                <a:lnTo>
                  <a:pt x="795105" y="630519"/>
                </a:lnTo>
                <a:lnTo>
                  <a:pt x="797791" y="642139"/>
                </a:lnTo>
                <a:lnTo>
                  <a:pt x="803616" y="652665"/>
                </a:lnTo>
                <a:lnTo>
                  <a:pt x="812510" y="661337"/>
                </a:lnTo>
                <a:lnTo>
                  <a:pt x="822629" y="666615"/>
                </a:lnTo>
                <a:lnTo>
                  <a:pt x="833609" y="668901"/>
                </a:lnTo>
                <a:lnTo>
                  <a:pt x="844943" y="668096"/>
                </a:lnTo>
                <a:lnTo>
                  <a:pt x="846529" y="667530"/>
                </a:lnTo>
                <a:close/>
              </a:path>
              <a:path w="880467" h="668901">
                <a:moveTo>
                  <a:pt x="846529" y="615423"/>
                </a:moveTo>
                <a:lnTo>
                  <a:pt x="814941" y="592217"/>
                </a:lnTo>
                <a:lnTo>
                  <a:pt x="809057" y="596298"/>
                </a:lnTo>
                <a:lnTo>
                  <a:pt x="799431" y="607038"/>
                </a:lnTo>
                <a:lnTo>
                  <a:pt x="797052" y="614250"/>
                </a:lnTo>
                <a:lnTo>
                  <a:pt x="829765" y="638283"/>
                </a:lnTo>
                <a:lnTo>
                  <a:pt x="846529" y="615423"/>
                </a:lnTo>
                <a:close/>
              </a:path>
              <a:path w="880467" h="668901">
                <a:moveTo>
                  <a:pt x="880467" y="622860"/>
                </a:moveTo>
                <a:lnTo>
                  <a:pt x="852791" y="586271"/>
                </a:lnTo>
                <a:lnTo>
                  <a:pt x="841949" y="584045"/>
                </a:lnTo>
                <a:lnTo>
                  <a:pt x="830754" y="584905"/>
                </a:lnTo>
                <a:lnTo>
                  <a:pt x="819644" y="588955"/>
                </a:lnTo>
                <a:lnTo>
                  <a:pt x="814941" y="592217"/>
                </a:lnTo>
                <a:lnTo>
                  <a:pt x="846529" y="615423"/>
                </a:lnTo>
                <a:lnTo>
                  <a:pt x="846529" y="667530"/>
                </a:lnTo>
                <a:lnTo>
                  <a:pt x="856122" y="664103"/>
                </a:lnTo>
                <a:lnTo>
                  <a:pt x="866638" y="656826"/>
                </a:lnTo>
                <a:lnTo>
                  <a:pt x="875982" y="646167"/>
                </a:lnTo>
                <a:lnTo>
                  <a:pt x="879872" y="634718"/>
                </a:lnTo>
                <a:lnTo>
                  <a:pt x="880467" y="6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3868" y="2522709"/>
            <a:ext cx="1234265" cy="383494"/>
          </a:xfrm>
          <a:custGeom>
            <a:avLst/>
            <a:gdLst/>
            <a:ahLst/>
            <a:cxnLst/>
            <a:rect l="l" t="t" r="r" b="b"/>
            <a:pathLst>
              <a:path w="1234265" h="383494">
                <a:moveTo>
                  <a:pt x="84892" y="38827"/>
                </a:moveTo>
                <a:lnTo>
                  <a:pt x="60483" y="5179"/>
                </a:lnTo>
                <a:lnTo>
                  <a:pt x="46209" y="0"/>
                </a:lnTo>
                <a:lnTo>
                  <a:pt x="34196" y="772"/>
                </a:lnTo>
                <a:lnTo>
                  <a:pt x="115" y="36041"/>
                </a:lnTo>
                <a:lnTo>
                  <a:pt x="0" y="48757"/>
                </a:lnTo>
                <a:lnTo>
                  <a:pt x="3503" y="60669"/>
                </a:lnTo>
                <a:lnTo>
                  <a:pt x="10204" y="71054"/>
                </a:lnTo>
                <a:lnTo>
                  <a:pt x="19678" y="79187"/>
                </a:lnTo>
                <a:lnTo>
                  <a:pt x="31505" y="84346"/>
                </a:lnTo>
                <a:lnTo>
                  <a:pt x="39125" y="85334"/>
                </a:lnTo>
                <a:lnTo>
                  <a:pt x="39125" y="56152"/>
                </a:lnTo>
                <a:lnTo>
                  <a:pt x="45983" y="28720"/>
                </a:lnTo>
                <a:lnTo>
                  <a:pt x="84892" y="38827"/>
                </a:lnTo>
                <a:close/>
              </a:path>
              <a:path w="1234265" h="383494">
                <a:moveTo>
                  <a:pt x="85463" y="44226"/>
                </a:moveTo>
                <a:lnTo>
                  <a:pt x="84892" y="38827"/>
                </a:lnTo>
                <a:lnTo>
                  <a:pt x="45983" y="28720"/>
                </a:lnTo>
                <a:lnTo>
                  <a:pt x="39125" y="56152"/>
                </a:lnTo>
                <a:lnTo>
                  <a:pt x="76237" y="65799"/>
                </a:lnTo>
                <a:lnTo>
                  <a:pt x="80426" y="59088"/>
                </a:lnTo>
                <a:lnTo>
                  <a:pt x="85463" y="44226"/>
                </a:lnTo>
                <a:close/>
              </a:path>
              <a:path w="1234265" h="383494">
                <a:moveTo>
                  <a:pt x="76237" y="65799"/>
                </a:moveTo>
                <a:lnTo>
                  <a:pt x="39125" y="56152"/>
                </a:lnTo>
                <a:lnTo>
                  <a:pt x="39125" y="85334"/>
                </a:lnTo>
                <a:lnTo>
                  <a:pt x="42384" y="85756"/>
                </a:lnTo>
                <a:lnTo>
                  <a:pt x="53732" y="84066"/>
                </a:lnTo>
                <a:lnTo>
                  <a:pt x="64137" y="79038"/>
                </a:lnTo>
                <a:lnTo>
                  <a:pt x="73176" y="70702"/>
                </a:lnTo>
                <a:lnTo>
                  <a:pt x="76237" y="65799"/>
                </a:lnTo>
                <a:close/>
              </a:path>
              <a:path w="1234265" h="383494">
                <a:moveTo>
                  <a:pt x="85463" y="68197"/>
                </a:moveTo>
                <a:lnTo>
                  <a:pt x="85463" y="44226"/>
                </a:lnTo>
                <a:lnTo>
                  <a:pt x="80426" y="59088"/>
                </a:lnTo>
                <a:lnTo>
                  <a:pt x="76237" y="65799"/>
                </a:lnTo>
                <a:lnTo>
                  <a:pt x="85463" y="68197"/>
                </a:lnTo>
                <a:close/>
              </a:path>
              <a:path w="1234265" h="383494">
                <a:moveTo>
                  <a:pt x="1158611" y="317752"/>
                </a:moveTo>
                <a:lnTo>
                  <a:pt x="84892" y="38827"/>
                </a:lnTo>
                <a:lnTo>
                  <a:pt x="85463" y="44226"/>
                </a:lnTo>
                <a:lnTo>
                  <a:pt x="85463" y="68197"/>
                </a:lnTo>
                <a:lnTo>
                  <a:pt x="1149530" y="344798"/>
                </a:lnTo>
                <a:lnTo>
                  <a:pt x="1149530" y="338836"/>
                </a:lnTo>
                <a:lnTo>
                  <a:pt x="1154405" y="324266"/>
                </a:lnTo>
                <a:lnTo>
                  <a:pt x="1158611" y="317752"/>
                </a:lnTo>
                <a:close/>
              </a:path>
              <a:path w="1234265" h="383494">
                <a:moveTo>
                  <a:pt x="1195841" y="327424"/>
                </a:moveTo>
                <a:lnTo>
                  <a:pt x="1158611" y="317752"/>
                </a:lnTo>
                <a:lnTo>
                  <a:pt x="1154405" y="324266"/>
                </a:lnTo>
                <a:lnTo>
                  <a:pt x="1149530" y="338836"/>
                </a:lnTo>
                <a:lnTo>
                  <a:pt x="1150082" y="344942"/>
                </a:lnTo>
                <a:lnTo>
                  <a:pt x="1188221" y="354856"/>
                </a:lnTo>
                <a:lnTo>
                  <a:pt x="1195841" y="327424"/>
                </a:lnTo>
                <a:close/>
              </a:path>
              <a:path w="1234265" h="383494">
                <a:moveTo>
                  <a:pt x="1150082" y="344942"/>
                </a:moveTo>
                <a:lnTo>
                  <a:pt x="1149530" y="338836"/>
                </a:lnTo>
                <a:lnTo>
                  <a:pt x="1149530" y="344798"/>
                </a:lnTo>
                <a:lnTo>
                  <a:pt x="1150082" y="344942"/>
                </a:lnTo>
                <a:close/>
              </a:path>
              <a:path w="1234265" h="383494">
                <a:moveTo>
                  <a:pt x="1195841" y="383142"/>
                </a:moveTo>
                <a:lnTo>
                  <a:pt x="1195841" y="327424"/>
                </a:lnTo>
                <a:lnTo>
                  <a:pt x="1188221" y="354856"/>
                </a:lnTo>
                <a:lnTo>
                  <a:pt x="1150082" y="344942"/>
                </a:lnTo>
                <a:lnTo>
                  <a:pt x="1173869" y="378564"/>
                </a:lnTo>
                <a:lnTo>
                  <a:pt x="1187871" y="383494"/>
                </a:lnTo>
                <a:lnTo>
                  <a:pt x="1195841" y="383142"/>
                </a:lnTo>
                <a:close/>
              </a:path>
              <a:path w="1234265" h="383494">
                <a:moveTo>
                  <a:pt x="1234265" y="335268"/>
                </a:moveTo>
                <a:lnTo>
                  <a:pt x="1202699" y="299992"/>
                </a:lnTo>
                <a:lnTo>
                  <a:pt x="1193211" y="298593"/>
                </a:lnTo>
                <a:lnTo>
                  <a:pt x="1181700" y="299979"/>
                </a:lnTo>
                <a:lnTo>
                  <a:pt x="1171034" y="304766"/>
                </a:lnTo>
                <a:lnTo>
                  <a:pt x="1161754" y="312886"/>
                </a:lnTo>
                <a:lnTo>
                  <a:pt x="1158611" y="317752"/>
                </a:lnTo>
                <a:lnTo>
                  <a:pt x="1195841" y="327424"/>
                </a:lnTo>
                <a:lnTo>
                  <a:pt x="1195841" y="383142"/>
                </a:lnTo>
                <a:lnTo>
                  <a:pt x="1229045" y="361225"/>
                </a:lnTo>
                <a:lnTo>
                  <a:pt x="1233995" y="348100"/>
                </a:lnTo>
                <a:lnTo>
                  <a:pt x="1234265" y="335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4310" y="1716480"/>
            <a:ext cx="944881" cy="891500"/>
          </a:xfrm>
          <a:custGeom>
            <a:avLst/>
            <a:gdLst/>
            <a:ahLst/>
            <a:cxnLst/>
            <a:rect l="l" t="t" r="r" b="b"/>
            <a:pathLst>
              <a:path w="944881" h="891500">
                <a:moveTo>
                  <a:pt x="62095" y="811080"/>
                </a:moveTo>
                <a:lnTo>
                  <a:pt x="61805" y="810886"/>
                </a:lnTo>
                <a:lnTo>
                  <a:pt x="51652" y="807597"/>
                </a:lnTo>
                <a:lnTo>
                  <a:pt x="40687" y="807303"/>
                </a:lnTo>
                <a:lnTo>
                  <a:pt x="29191" y="810214"/>
                </a:lnTo>
                <a:lnTo>
                  <a:pt x="17444" y="816545"/>
                </a:lnTo>
                <a:lnTo>
                  <a:pt x="5728" y="826508"/>
                </a:lnTo>
                <a:lnTo>
                  <a:pt x="1382" y="836888"/>
                </a:lnTo>
                <a:lnTo>
                  <a:pt x="0" y="848091"/>
                </a:lnTo>
                <a:lnTo>
                  <a:pt x="1790" y="859700"/>
                </a:lnTo>
                <a:lnTo>
                  <a:pt x="6965" y="871299"/>
                </a:lnTo>
                <a:lnTo>
                  <a:pt x="15732" y="882470"/>
                </a:lnTo>
                <a:lnTo>
                  <a:pt x="26201" y="888587"/>
                </a:lnTo>
                <a:lnTo>
                  <a:pt x="32587" y="890201"/>
                </a:lnTo>
                <a:lnTo>
                  <a:pt x="32587" y="838759"/>
                </a:lnTo>
                <a:lnTo>
                  <a:pt x="62095" y="811080"/>
                </a:lnTo>
                <a:close/>
              </a:path>
              <a:path w="944881" h="891500">
                <a:moveTo>
                  <a:pt x="80596" y="832218"/>
                </a:moveTo>
                <a:lnTo>
                  <a:pt x="78938" y="828014"/>
                </a:lnTo>
                <a:lnTo>
                  <a:pt x="70864" y="816956"/>
                </a:lnTo>
                <a:lnTo>
                  <a:pt x="62095" y="811080"/>
                </a:lnTo>
                <a:lnTo>
                  <a:pt x="32587" y="838759"/>
                </a:lnTo>
                <a:lnTo>
                  <a:pt x="51637" y="859333"/>
                </a:lnTo>
                <a:lnTo>
                  <a:pt x="80596" y="832218"/>
                </a:lnTo>
                <a:close/>
              </a:path>
              <a:path w="944881" h="891500">
                <a:moveTo>
                  <a:pt x="84779" y="851457"/>
                </a:moveTo>
                <a:lnTo>
                  <a:pt x="83546" y="839693"/>
                </a:lnTo>
                <a:lnTo>
                  <a:pt x="80596" y="832218"/>
                </a:lnTo>
                <a:lnTo>
                  <a:pt x="51637" y="859333"/>
                </a:lnTo>
                <a:lnTo>
                  <a:pt x="32587" y="838759"/>
                </a:lnTo>
                <a:lnTo>
                  <a:pt x="32587" y="890201"/>
                </a:lnTo>
                <a:lnTo>
                  <a:pt x="37727" y="891500"/>
                </a:lnTo>
                <a:lnTo>
                  <a:pt x="49591" y="891098"/>
                </a:lnTo>
                <a:lnTo>
                  <a:pt x="61071" y="887270"/>
                </a:lnTo>
                <a:lnTo>
                  <a:pt x="71449" y="879907"/>
                </a:lnTo>
                <a:lnTo>
                  <a:pt x="77480" y="873088"/>
                </a:lnTo>
                <a:lnTo>
                  <a:pt x="82727" y="862767"/>
                </a:lnTo>
                <a:lnTo>
                  <a:pt x="84779" y="851457"/>
                </a:lnTo>
                <a:close/>
              </a:path>
              <a:path w="944881" h="891500">
                <a:moveTo>
                  <a:pt x="883657" y="80327"/>
                </a:moveTo>
                <a:lnTo>
                  <a:pt x="882572" y="79950"/>
                </a:lnTo>
                <a:lnTo>
                  <a:pt x="873696" y="73611"/>
                </a:lnTo>
                <a:lnTo>
                  <a:pt x="865830" y="62880"/>
                </a:lnTo>
                <a:lnTo>
                  <a:pt x="864236" y="58673"/>
                </a:lnTo>
                <a:lnTo>
                  <a:pt x="62095" y="811080"/>
                </a:lnTo>
                <a:lnTo>
                  <a:pt x="70864" y="816956"/>
                </a:lnTo>
                <a:lnTo>
                  <a:pt x="78938" y="828014"/>
                </a:lnTo>
                <a:lnTo>
                  <a:pt x="80596" y="832218"/>
                </a:lnTo>
                <a:lnTo>
                  <a:pt x="883657" y="80327"/>
                </a:lnTo>
                <a:close/>
              </a:path>
              <a:path w="944881" h="891500">
                <a:moveTo>
                  <a:pt x="944881" y="43681"/>
                </a:moveTo>
                <a:lnTo>
                  <a:pt x="918763" y="2890"/>
                </a:lnTo>
                <a:lnTo>
                  <a:pt x="907084" y="0"/>
                </a:lnTo>
                <a:lnTo>
                  <a:pt x="895064" y="426"/>
                </a:lnTo>
                <a:lnTo>
                  <a:pt x="862529" y="27743"/>
                </a:lnTo>
                <a:lnTo>
                  <a:pt x="860343" y="39286"/>
                </a:lnTo>
                <a:lnTo>
                  <a:pt x="861411" y="51218"/>
                </a:lnTo>
                <a:lnTo>
                  <a:pt x="864236" y="58673"/>
                </a:lnTo>
                <a:lnTo>
                  <a:pt x="892885" y="31801"/>
                </a:lnTo>
                <a:lnTo>
                  <a:pt x="912697" y="53137"/>
                </a:lnTo>
                <a:lnTo>
                  <a:pt x="912697" y="81884"/>
                </a:lnTo>
                <a:lnTo>
                  <a:pt x="915402" y="81249"/>
                </a:lnTo>
                <a:lnTo>
                  <a:pt x="927194" y="75096"/>
                </a:lnTo>
                <a:lnTo>
                  <a:pt x="938800" y="65308"/>
                </a:lnTo>
                <a:lnTo>
                  <a:pt x="943395" y="54975"/>
                </a:lnTo>
                <a:lnTo>
                  <a:pt x="944881" y="43681"/>
                </a:lnTo>
                <a:close/>
              </a:path>
              <a:path w="944881" h="891500">
                <a:moveTo>
                  <a:pt x="912697" y="53137"/>
                </a:moveTo>
                <a:lnTo>
                  <a:pt x="892885" y="31801"/>
                </a:lnTo>
                <a:lnTo>
                  <a:pt x="864236" y="58673"/>
                </a:lnTo>
                <a:lnTo>
                  <a:pt x="865830" y="62880"/>
                </a:lnTo>
                <a:lnTo>
                  <a:pt x="873696" y="73611"/>
                </a:lnTo>
                <a:lnTo>
                  <a:pt x="882572" y="79950"/>
                </a:lnTo>
                <a:lnTo>
                  <a:pt x="883657" y="80327"/>
                </a:lnTo>
                <a:lnTo>
                  <a:pt x="912697" y="53137"/>
                </a:lnTo>
                <a:close/>
              </a:path>
              <a:path w="944881" h="891500">
                <a:moveTo>
                  <a:pt x="912697" y="81884"/>
                </a:moveTo>
                <a:lnTo>
                  <a:pt x="912697" y="53137"/>
                </a:lnTo>
                <a:lnTo>
                  <a:pt x="883657" y="80327"/>
                </a:lnTo>
                <a:lnTo>
                  <a:pt x="892725" y="83472"/>
                </a:lnTo>
                <a:lnTo>
                  <a:pt x="903790" y="83973"/>
                </a:lnTo>
                <a:lnTo>
                  <a:pt x="912697" y="81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9883" y="889734"/>
            <a:ext cx="269728" cy="911750"/>
          </a:xfrm>
          <a:custGeom>
            <a:avLst/>
            <a:gdLst/>
            <a:ahLst/>
            <a:cxnLst/>
            <a:rect l="l" t="t" r="r" b="b"/>
            <a:pathLst>
              <a:path w="269728" h="911750">
                <a:moveTo>
                  <a:pt x="84708" y="41347"/>
                </a:moveTo>
                <a:lnTo>
                  <a:pt x="56856" y="2252"/>
                </a:lnTo>
                <a:lnTo>
                  <a:pt x="44094" y="0"/>
                </a:lnTo>
                <a:lnTo>
                  <a:pt x="30123" y="1407"/>
                </a:lnTo>
                <a:lnTo>
                  <a:pt x="18589" y="6824"/>
                </a:lnTo>
                <a:lnTo>
                  <a:pt x="9371" y="15266"/>
                </a:lnTo>
                <a:lnTo>
                  <a:pt x="2998" y="26017"/>
                </a:lnTo>
                <a:lnTo>
                  <a:pt x="0" y="38364"/>
                </a:lnTo>
                <a:lnTo>
                  <a:pt x="904" y="51589"/>
                </a:lnTo>
                <a:lnTo>
                  <a:pt x="4538" y="61419"/>
                </a:lnTo>
                <a:lnTo>
                  <a:pt x="11214" y="70598"/>
                </a:lnTo>
                <a:lnTo>
                  <a:pt x="20417" y="77553"/>
                </a:lnTo>
                <a:lnTo>
                  <a:pt x="29098" y="80820"/>
                </a:lnTo>
                <a:lnTo>
                  <a:pt x="29098" y="45493"/>
                </a:lnTo>
                <a:lnTo>
                  <a:pt x="56530" y="38635"/>
                </a:lnTo>
                <a:lnTo>
                  <a:pt x="65303" y="78005"/>
                </a:lnTo>
                <a:lnTo>
                  <a:pt x="70552" y="74730"/>
                </a:lnTo>
                <a:lnTo>
                  <a:pt x="78161" y="65812"/>
                </a:lnTo>
                <a:lnTo>
                  <a:pt x="83013" y="54563"/>
                </a:lnTo>
                <a:lnTo>
                  <a:pt x="84708" y="41347"/>
                </a:lnTo>
                <a:close/>
              </a:path>
              <a:path w="269728" h="911750">
                <a:moveTo>
                  <a:pt x="65303" y="78005"/>
                </a:moveTo>
                <a:lnTo>
                  <a:pt x="56530" y="38635"/>
                </a:lnTo>
                <a:lnTo>
                  <a:pt x="29098" y="45493"/>
                </a:lnTo>
                <a:lnTo>
                  <a:pt x="37291" y="82379"/>
                </a:lnTo>
                <a:lnTo>
                  <a:pt x="45362" y="83139"/>
                </a:lnTo>
                <a:lnTo>
                  <a:pt x="60584" y="80950"/>
                </a:lnTo>
                <a:lnTo>
                  <a:pt x="65303" y="78005"/>
                </a:lnTo>
                <a:close/>
              </a:path>
              <a:path w="269728" h="911750">
                <a:moveTo>
                  <a:pt x="37291" y="82379"/>
                </a:moveTo>
                <a:lnTo>
                  <a:pt x="29098" y="45493"/>
                </a:lnTo>
                <a:lnTo>
                  <a:pt x="29098" y="80820"/>
                </a:lnTo>
                <a:lnTo>
                  <a:pt x="31886" y="81870"/>
                </a:lnTo>
                <a:lnTo>
                  <a:pt x="37291" y="82379"/>
                </a:lnTo>
                <a:close/>
              </a:path>
              <a:path w="269728" h="911750">
                <a:moveTo>
                  <a:pt x="232560" y="828589"/>
                </a:moveTo>
                <a:lnTo>
                  <a:pt x="65303" y="78005"/>
                </a:lnTo>
                <a:lnTo>
                  <a:pt x="60584" y="80950"/>
                </a:lnTo>
                <a:lnTo>
                  <a:pt x="45362" y="83139"/>
                </a:lnTo>
                <a:lnTo>
                  <a:pt x="37291" y="82379"/>
                </a:lnTo>
                <a:lnTo>
                  <a:pt x="204157" y="833624"/>
                </a:lnTo>
                <a:lnTo>
                  <a:pt x="209573" y="830147"/>
                </a:lnTo>
                <a:lnTo>
                  <a:pt x="224649" y="827880"/>
                </a:lnTo>
                <a:lnTo>
                  <a:pt x="232560" y="828589"/>
                </a:lnTo>
                <a:close/>
              </a:path>
              <a:path w="269728" h="911750">
                <a:moveTo>
                  <a:pt x="240934" y="909498"/>
                </a:moveTo>
                <a:lnTo>
                  <a:pt x="240934" y="866167"/>
                </a:lnTo>
                <a:lnTo>
                  <a:pt x="212740" y="872263"/>
                </a:lnTo>
                <a:lnTo>
                  <a:pt x="204157" y="833624"/>
                </a:lnTo>
                <a:lnTo>
                  <a:pt x="199557" y="836577"/>
                </a:lnTo>
                <a:lnTo>
                  <a:pt x="191901" y="845574"/>
                </a:lnTo>
                <a:lnTo>
                  <a:pt x="187002" y="856767"/>
                </a:lnTo>
                <a:lnTo>
                  <a:pt x="185257" y="869782"/>
                </a:lnTo>
                <a:lnTo>
                  <a:pt x="187065" y="884248"/>
                </a:lnTo>
                <a:lnTo>
                  <a:pt x="193121" y="895208"/>
                </a:lnTo>
                <a:lnTo>
                  <a:pt x="201886" y="903723"/>
                </a:lnTo>
                <a:lnTo>
                  <a:pt x="212814" y="909375"/>
                </a:lnTo>
                <a:lnTo>
                  <a:pt x="225359" y="911750"/>
                </a:lnTo>
                <a:lnTo>
                  <a:pt x="238974" y="910429"/>
                </a:lnTo>
                <a:lnTo>
                  <a:pt x="240934" y="909498"/>
                </a:lnTo>
                <a:close/>
              </a:path>
              <a:path w="269728" h="911750">
                <a:moveTo>
                  <a:pt x="240934" y="866167"/>
                </a:moveTo>
                <a:lnTo>
                  <a:pt x="232560" y="828589"/>
                </a:lnTo>
                <a:lnTo>
                  <a:pt x="224649" y="827880"/>
                </a:lnTo>
                <a:lnTo>
                  <a:pt x="209573" y="830147"/>
                </a:lnTo>
                <a:lnTo>
                  <a:pt x="204157" y="833624"/>
                </a:lnTo>
                <a:lnTo>
                  <a:pt x="212740" y="872263"/>
                </a:lnTo>
                <a:lnTo>
                  <a:pt x="240934" y="866167"/>
                </a:lnTo>
                <a:close/>
              </a:path>
              <a:path w="269728" h="911750">
                <a:moveTo>
                  <a:pt x="269728" y="873133"/>
                </a:moveTo>
                <a:lnTo>
                  <a:pt x="249429" y="833358"/>
                </a:lnTo>
                <a:lnTo>
                  <a:pt x="232560" y="828589"/>
                </a:lnTo>
                <a:lnTo>
                  <a:pt x="240934" y="866167"/>
                </a:lnTo>
                <a:lnTo>
                  <a:pt x="240934" y="909498"/>
                </a:lnTo>
                <a:lnTo>
                  <a:pt x="250726" y="904842"/>
                </a:lnTo>
                <a:lnTo>
                  <a:pt x="260072" y="896265"/>
                </a:lnTo>
                <a:lnTo>
                  <a:pt x="266558" y="885446"/>
                </a:lnTo>
                <a:lnTo>
                  <a:pt x="269728" y="873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4246" y="1716445"/>
            <a:ext cx="1000110" cy="520110"/>
          </a:xfrm>
          <a:custGeom>
            <a:avLst/>
            <a:gdLst/>
            <a:ahLst/>
            <a:cxnLst/>
            <a:rect l="l" t="t" r="r" b="b"/>
            <a:pathLst>
              <a:path w="1000110" h="520110">
                <a:moveTo>
                  <a:pt x="85269" y="46832"/>
                </a:moveTo>
                <a:lnTo>
                  <a:pt x="64349" y="7912"/>
                </a:lnTo>
                <a:lnTo>
                  <a:pt x="39444" y="0"/>
                </a:lnTo>
                <a:lnTo>
                  <a:pt x="28344" y="2822"/>
                </a:lnTo>
                <a:lnTo>
                  <a:pt x="18008" y="8817"/>
                </a:lnTo>
                <a:lnTo>
                  <a:pt x="8960" y="17960"/>
                </a:lnTo>
                <a:lnTo>
                  <a:pt x="1726" y="30226"/>
                </a:lnTo>
                <a:lnTo>
                  <a:pt x="0" y="42241"/>
                </a:lnTo>
                <a:lnTo>
                  <a:pt x="1667" y="54019"/>
                </a:lnTo>
                <a:lnTo>
                  <a:pt x="32286" y="84094"/>
                </a:lnTo>
                <a:lnTo>
                  <a:pt x="36759" y="84547"/>
                </a:lnTo>
                <a:lnTo>
                  <a:pt x="36759" y="55458"/>
                </a:lnTo>
                <a:lnTo>
                  <a:pt x="48951" y="29550"/>
                </a:lnTo>
                <a:lnTo>
                  <a:pt x="85269" y="46832"/>
                </a:lnTo>
                <a:close/>
              </a:path>
              <a:path w="1000110" h="520110">
                <a:moveTo>
                  <a:pt x="85314" y="47973"/>
                </a:moveTo>
                <a:lnTo>
                  <a:pt x="85269" y="46832"/>
                </a:lnTo>
                <a:lnTo>
                  <a:pt x="48951" y="29550"/>
                </a:lnTo>
                <a:lnTo>
                  <a:pt x="36759" y="55458"/>
                </a:lnTo>
                <a:lnTo>
                  <a:pt x="72314" y="72377"/>
                </a:lnTo>
                <a:lnTo>
                  <a:pt x="75356" y="69670"/>
                </a:lnTo>
                <a:lnTo>
                  <a:pt x="82667" y="58587"/>
                </a:lnTo>
                <a:lnTo>
                  <a:pt x="85314" y="47973"/>
                </a:lnTo>
                <a:close/>
              </a:path>
              <a:path w="1000110" h="520110">
                <a:moveTo>
                  <a:pt x="72314" y="72377"/>
                </a:moveTo>
                <a:lnTo>
                  <a:pt x="36759" y="55458"/>
                </a:lnTo>
                <a:lnTo>
                  <a:pt x="36759" y="84547"/>
                </a:lnTo>
                <a:lnTo>
                  <a:pt x="43988" y="85280"/>
                </a:lnTo>
                <a:lnTo>
                  <a:pt x="55446" y="83169"/>
                </a:lnTo>
                <a:lnTo>
                  <a:pt x="66093" y="77915"/>
                </a:lnTo>
                <a:lnTo>
                  <a:pt x="72314" y="72377"/>
                </a:lnTo>
                <a:close/>
              </a:path>
              <a:path w="1000110" h="520110">
                <a:moveTo>
                  <a:pt x="85314" y="78563"/>
                </a:moveTo>
                <a:lnTo>
                  <a:pt x="85314" y="47973"/>
                </a:lnTo>
                <a:lnTo>
                  <a:pt x="82667" y="58587"/>
                </a:lnTo>
                <a:lnTo>
                  <a:pt x="75356" y="69670"/>
                </a:lnTo>
                <a:lnTo>
                  <a:pt x="72314" y="72377"/>
                </a:lnTo>
                <a:lnTo>
                  <a:pt x="85314" y="78563"/>
                </a:lnTo>
                <a:close/>
              </a:path>
              <a:path w="1000110" h="520110">
                <a:moveTo>
                  <a:pt x="927598" y="447640"/>
                </a:moveTo>
                <a:lnTo>
                  <a:pt x="85269" y="46832"/>
                </a:lnTo>
                <a:lnTo>
                  <a:pt x="85314" y="47973"/>
                </a:lnTo>
                <a:lnTo>
                  <a:pt x="85314" y="78563"/>
                </a:lnTo>
                <a:lnTo>
                  <a:pt x="914797" y="473258"/>
                </a:lnTo>
                <a:lnTo>
                  <a:pt x="914797" y="472120"/>
                </a:lnTo>
                <a:lnTo>
                  <a:pt x="917450" y="461504"/>
                </a:lnTo>
                <a:lnTo>
                  <a:pt x="924486" y="450428"/>
                </a:lnTo>
                <a:lnTo>
                  <a:pt x="927598" y="447640"/>
                </a:lnTo>
                <a:close/>
              </a:path>
              <a:path w="1000110" h="520110">
                <a:moveTo>
                  <a:pt x="963351" y="464652"/>
                </a:moveTo>
                <a:lnTo>
                  <a:pt x="927598" y="447640"/>
                </a:lnTo>
                <a:lnTo>
                  <a:pt x="924486" y="450428"/>
                </a:lnTo>
                <a:lnTo>
                  <a:pt x="917450" y="461504"/>
                </a:lnTo>
                <a:lnTo>
                  <a:pt x="914797" y="472120"/>
                </a:lnTo>
                <a:lnTo>
                  <a:pt x="914842" y="473279"/>
                </a:lnTo>
                <a:lnTo>
                  <a:pt x="951159" y="490560"/>
                </a:lnTo>
                <a:lnTo>
                  <a:pt x="963351" y="464652"/>
                </a:lnTo>
                <a:close/>
              </a:path>
              <a:path w="1000110" h="520110">
                <a:moveTo>
                  <a:pt x="914842" y="473279"/>
                </a:moveTo>
                <a:lnTo>
                  <a:pt x="914797" y="472120"/>
                </a:lnTo>
                <a:lnTo>
                  <a:pt x="914797" y="473258"/>
                </a:lnTo>
                <a:close/>
              </a:path>
              <a:path w="1000110" h="520110">
                <a:moveTo>
                  <a:pt x="963351" y="519378"/>
                </a:moveTo>
                <a:lnTo>
                  <a:pt x="963351" y="464652"/>
                </a:lnTo>
                <a:lnTo>
                  <a:pt x="951159" y="490560"/>
                </a:lnTo>
                <a:lnTo>
                  <a:pt x="914842" y="473279"/>
                </a:lnTo>
                <a:lnTo>
                  <a:pt x="935733" y="512197"/>
                </a:lnTo>
                <a:lnTo>
                  <a:pt x="960508" y="520110"/>
                </a:lnTo>
                <a:lnTo>
                  <a:pt x="963351" y="519378"/>
                </a:lnTo>
                <a:close/>
              </a:path>
              <a:path w="1000110" h="520110">
                <a:moveTo>
                  <a:pt x="1000110" y="477745"/>
                </a:moveTo>
                <a:lnTo>
                  <a:pt x="975543" y="438744"/>
                </a:lnTo>
                <a:lnTo>
                  <a:pt x="955994" y="434830"/>
                </a:lnTo>
                <a:lnTo>
                  <a:pt x="944404" y="436937"/>
                </a:lnTo>
                <a:lnTo>
                  <a:pt x="933686" y="442187"/>
                </a:lnTo>
                <a:lnTo>
                  <a:pt x="927598" y="447640"/>
                </a:lnTo>
                <a:lnTo>
                  <a:pt x="963351" y="464652"/>
                </a:lnTo>
                <a:lnTo>
                  <a:pt x="963351" y="519378"/>
                </a:lnTo>
                <a:lnTo>
                  <a:pt x="971487" y="517285"/>
                </a:lnTo>
                <a:lnTo>
                  <a:pt x="981766" y="511287"/>
                </a:lnTo>
                <a:lnTo>
                  <a:pt x="990885" y="502139"/>
                </a:lnTo>
                <a:lnTo>
                  <a:pt x="998384" y="489866"/>
                </a:lnTo>
                <a:lnTo>
                  <a:pt x="1000110" y="47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4903" y="1136806"/>
            <a:ext cx="800207" cy="664808"/>
          </a:xfrm>
          <a:custGeom>
            <a:avLst/>
            <a:gdLst/>
            <a:ahLst/>
            <a:cxnLst/>
            <a:rect l="l" t="t" r="r" b="b"/>
            <a:pathLst>
              <a:path w="800207" h="664808">
                <a:moveTo>
                  <a:pt x="64015" y="585680"/>
                </a:moveTo>
                <a:lnTo>
                  <a:pt x="60562" y="583370"/>
                </a:lnTo>
                <a:lnTo>
                  <a:pt x="49219" y="579814"/>
                </a:lnTo>
                <a:lnTo>
                  <a:pt x="37363" y="579502"/>
                </a:lnTo>
                <a:lnTo>
                  <a:pt x="25657" y="582437"/>
                </a:lnTo>
                <a:lnTo>
                  <a:pt x="14764" y="588616"/>
                </a:lnTo>
                <a:lnTo>
                  <a:pt x="6979" y="597120"/>
                </a:lnTo>
                <a:lnTo>
                  <a:pt x="2008" y="607114"/>
                </a:lnTo>
                <a:lnTo>
                  <a:pt x="0" y="618185"/>
                </a:lnTo>
                <a:lnTo>
                  <a:pt x="1101" y="629918"/>
                </a:lnTo>
                <a:lnTo>
                  <a:pt x="5460" y="641899"/>
                </a:lnTo>
                <a:lnTo>
                  <a:pt x="13225" y="653715"/>
                </a:lnTo>
                <a:lnTo>
                  <a:pt x="23409" y="660719"/>
                </a:lnTo>
                <a:lnTo>
                  <a:pt x="33053" y="663857"/>
                </a:lnTo>
                <a:lnTo>
                  <a:pt x="33053" y="610713"/>
                </a:lnTo>
                <a:lnTo>
                  <a:pt x="64015" y="585680"/>
                </a:lnTo>
                <a:close/>
              </a:path>
              <a:path w="800207" h="664808">
                <a:moveTo>
                  <a:pt x="81225" y="609354"/>
                </a:moveTo>
                <a:lnTo>
                  <a:pt x="78547" y="602004"/>
                </a:lnTo>
                <a:lnTo>
                  <a:pt x="70731" y="590172"/>
                </a:lnTo>
                <a:lnTo>
                  <a:pt x="64015" y="585680"/>
                </a:lnTo>
                <a:lnTo>
                  <a:pt x="33053" y="610713"/>
                </a:lnTo>
                <a:lnTo>
                  <a:pt x="51341" y="633573"/>
                </a:lnTo>
                <a:lnTo>
                  <a:pt x="81225" y="609354"/>
                </a:lnTo>
                <a:close/>
              </a:path>
              <a:path w="800207" h="664808">
                <a:moveTo>
                  <a:pt x="83980" y="625617"/>
                </a:moveTo>
                <a:lnTo>
                  <a:pt x="82899" y="613948"/>
                </a:lnTo>
                <a:lnTo>
                  <a:pt x="81225" y="609354"/>
                </a:lnTo>
                <a:lnTo>
                  <a:pt x="51341" y="633573"/>
                </a:lnTo>
                <a:lnTo>
                  <a:pt x="33053" y="610713"/>
                </a:lnTo>
                <a:lnTo>
                  <a:pt x="33053" y="663857"/>
                </a:lnTo>
                <a:lnTo>
                  <a:pt x="34774" y="664417"/>
                </a:lnTo>
                <a:lnTo>
                  <a:pt x="46611" y="664808"/>
                </a:lnTo>
                <a:lnTo>
                  <a:pt x="58211" y="661893"/>
                </a:lnTo>
                <a:lnTo>
                  <a:pt x="68867" y="655671"/>
                </a:lnTo>
                <a:lnTo>
                  <a:pt x="69550" y="655090"/>
                </a:lnTo>
                <a:lnTo>
                  <a:pt x="77111" y="646576"/>
                </a:lnTo>
                <a:lnTo>
                  <a:pt x="81986" y="636622"/>
                </a:lnTo>
                <a:lnTo>
                  <a:pt x="83980" y="625617"/>
                </a:lnTo>
                <a:close/>
              </a:path>
              <a:path w="800207" h="664808">
                <a:moveTo>
                  <a:pt x="735843" y="78828"/>
                </a:moveTo>
                <a:lnTo>
                  <a:pt x="730101" y="75111"/>
                </a:lnTo>
                <a:lnTo>
                  <a:pt x="721950" y="63270"/>
                </a:lnTo>
                <a:lnTo>
                  <a:pt x="719152" y="55995"/>
                </a:lnTo>
                <a:lnTo>
                  <a:pt x="64015" y="585680"/>
                </a:lnTo>
                <a:lnTo>
                  <a:pt x="70731" y="590172"/>
                </a:lnTo>
                <a:lnTo>
                  <a:pt x="78547" y="602004"/>
                </a:lnTo>
                <a:lnTo>
                  <a:pt x="81225" y="609354"/>
                </a:lnTo>
                <a:lnTo>
                  <a:pt x="735843" y="78828"/>
                </a:lnTo>
                <a:close/>
              </a:path>
              <a:path w="800207" h="664808">
                <a:moveTo>
                  <a:pt x="800207" y="46096"/>
                </a:moveTo>
                <a:lnTo>
                  <a:pt x="776592" y="3915"/>
                </a:lnTo>
                <a:lnTo>
                  <a:pt x="753360" y="0"/>
                </a:lnTo>
                <a:lnTo>
                  <a:pt x="741699" y="3017"/>
                </a:lnTo>
                <a:lnTo>
                  <a:pt x="716044" y="39544"/>
                </a:lnTo>
                <a:lnTo>
                  <a:pt x="717335" y="51269"/>
                </a:lnTo>
                <a:lnTo>
                  <a:pt x="719152" y="55995"/>
                </a:lnTo>
                <a:lnTo>
                  <a:pt x="749333" y="31593"/>
                </a:lnTo>
                <a:lnTo>
                  <a:pt x="766859" y="53691"/>
                </a:lnTo>
                <a:lnTo>
                  <a:pt x="766859" y="84140"/>
                </a:lnTo>
                <a:lnTo>
                  <a:pt x="774970" y="81930"/>
                </a:lnTo>
                <a:lnTo>
                  <a:pt x="785778" y="75280"/>
                </a:lnTo>
                <a:lnTo>
                  <a:pt x="793358" y="67015"/>
                </a:lnTo>
                <a:lnTo>
                  <a:pt x="798236" y="57134"/>
                </a:lnTo>
                <a:lnTo>
                  <a:pt x="800207" y="46096"/>
                </a:lnTo>
                <a:close/>
              </a:path>
              <a:path w="800207" h="664808">
                <a:moveTo>
                  <a:pt x="766859" y="53691"/>
                </a:moveTo>
                <a:lnTo>
                  <a:pt x="749333" y="31593"/>
                </a:lnTo>
                <a:lnTo>
                  <a:pt x="719152" y="55995"/>
                </a:lnTo>
                <a:lnTo>
                  <a:pt x="721950" y="63270"/>
                </a:lnTo>
                <a:lnTo>
                  <a:pt x="730101" y="75111"/>
                </a:lnTo>
                <a:lnTo>
                  <a:pt x="735843" y="78828"/>
                </a:lnTo>
                <a:lnTo>
                  <a:pt x="766859" y="53691"/>
                </a:lnTo>
                <a:close/>
              </a:path>
              <a:path w="800207" h="664808">
                <a:moveTo>
                  <a:pt x="766859" y="84140"/>
                </a:moveTo>
                <a:lnTo>
                  <a:pt x="766859" y="53691"/>
                </a:lnTo>
                <a:lnTo>
                  <a:pt x="735843" y="78828"/>
                </a:lnTo>
                <a:lnTo>
                  <a:pt x="740105" y="81587"/>
                </a:lnTo>
                <a:lnTo>
                  <a:pt x="751404" y="84963"/>
                </a:lnTo>
                <a:lnTo>
                  <a:pt x="763269" y="85118"/>
                </a:lnTo>
                <a:lnTo>
                  <a:pt x="766859" y="84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1352" y="1939544"/>
            <a:ext cx="1037068" cy="86106"/>
          </a:xfrm>
          <a:custGeom>
            <a:avLst/>
            <a:gdLst/>
            <a:ahLst/>
            <a:cxnLst/>
            <a:rect l="l" t="t" r="r" b="b"/>
            <a:pathLst>
              <a:path w="1037068" h="86106">
                <a:moveTo>
                  <a:pt x="81778" y="28956"/>
                </a:moveTo>
                <a:lnTo>
                  <a:pt x="50975" y="2388"/>
                </a:lnTo>
                <a:lnTo>
                  <a:pt x="34663" y="634"/>
                </a:lnTo>
                <a:lnTo>
                  <a:pt x="23132" y="4654"/>
                </a:lnTo>
                <a:lnTo>
                  <a:pt x="13293" y="12236"/>
                </a:lnTo>
                <a:lnTo>
                  <a:pt x="5753" y="23218"/>
                </a:lnTo>
                <a:lnTo>
                  <a:pt x="1120" y="37438"/>
                </a:lnTo>
                <a:lnTo>
                  <a:pt x="0" y="54733"/>
                </a:lnTo>
                <a:lnTo>
                  <a:pt x="5927" y="67276"/>
                </a:lnTo>
                <a:lnTo>
                  <a:pt x="15463" y="77211"/>
                </a:lnTo>
                <a:lnTo>
                  <a:pt x="27736" y="83751"/>
                </a:lnTo>
                <a:lnTo>
                  <a:pt x="41875" y="86106"/>
                </a:lnTo>
                <a:lnTo>
                  <a:pt x="41875" y="28956"/>
                </a:lnTo>
                <a:lnTo>
                  <a:pt x="81778" y="28956"/>
                </a:lnTo>
                <a:close/>
              </a:path>
              <a:path w="1037068" h="86106">
                <a:moveTo>
                  <a:pt x="84426" y="40200"/>
                </a:moveTo>
                <a:lnTo>
                  <a:pt x="81778" y="28956"/>
                </a:lnTo>
                <a:lnTo>
                  <a:pt x="41875" y="28956"/>
                </a:lnTo>
                <a:lnTo>
                  <a:pt x="41875" y="57150"/>
                </a:lnTo>
                <a:lnTo>
                  <a:pt x="81448" y="57150"/>
                </a:lnTo>
                <a:lnTo>
                  <a:pt x="82265" y="55452"/>
                </a:lnTo>
                <a:lnTo>
                  <a:pt x="84426" y="40200"/>
                </a:lnTo>
                <a:close/>
              </a:path>
              <a:path w="1037068" h="86106">
                <a:moveTo>
                  <a:pt x="81448" y="57150"/>
                </a:moveTo>
                <a:lnTo>
                  <a:pt x="41875" y="57150"/>
                </a:lnTo>
                <a:lnTo>
                  <a:pt x="41875" y="86106"/>
                </a:lnTo>
                <a:lnTo>
                  <a:pt x="54778" y="84109"/>
                </a:lnTo>
                <a:lnTo>
                  <a:pt x="66715" y="77965"/>
                </a:lnTo>
                <a:lnTo>
                  <a:pt x="76119" y="68227"/>
                </a:lnTo>
                <a:lnTo>
                  <a:pt x="81448" y="57150"/>
                </a:lnTo>
                <a:close/>
              </a:path>
              <a:path w="1037068" h="86106">
                <a:moveTo>
                  <a:pt x="84426" y="57150"/>
                </a:moveTo>
                <a:lnTo>
                  <a:pt x="84426" y="40200"/>
                </a:lnTo>
                <a:lnTo>
                  <a:pt x="82265" y="55452"/>
                </a:lnTo>
                <a:lnTo>
                  <a:pt x="81448" y="57150"/>
                </a:lnTo>
                <a:lnTo>
                  <a:pt x="84426" y="57150"/>
                </a:lnTo>
                <a:close/>
              </a:path>
              <a:path w="1037068" h="86106">
                <a:moveTo>
                  <a:pt x="956284" y="28956"/>
                </a:moveTo>
                <a:lnTo>
                  <a:pt x="81778" y="28956"/>
                </a:lnTo>
                <a:lnTo>
                  <a:pt x="84426" y="40200"/>
                </a:lnTo>
                <a:lnTo>
                  <a:pt x="84426" y="57150"/>
                </a:lnTo>
                <a:lnTo>
                  <a:pt x="953267" y="57150"/>
                </a:lnTo>
                <a:lnTo>
                  <a:pt x="953267" y="45304"/>
                </a:lnTo>
                <a:lnTo>
                  <a:pt x="955502" y="30534"/>
                </a:lnTo>
                <a:lnTo>
                  <a:pt x="956284" y="28956"/>
                </a:lnTo>
                <a:close/>
              </a:path>
              <a:path w="1037068" h="86106">
                <a:moveTo>
                  <a:pt x="995899" y="57150"/>
                </a:moveTo>
                <a:lnTo>
                  <a:pt x="995899" y="28956"/>
                </a:lnTo>
                <a:lnTo>
                  <a:pt x="956284" y="28956"/>
                </a:lnTo>
                <a:lnTo>
                  <a:pt x="955502" y="30534"/>
                </a:lnTo>
                <a:lnTo>
                  <a:pt x="953267" y="45304"/>
                </a:lnTo>
                <a:lnTo>
                  <a:pt x="955703" y="57150"/>
                </a:lnTo>
                <a:lnTo>
                  <a:pt x="995899" y="57150"/>
                </a:lnTo>
                <a:close/>
              </a:path>
              <a:path w="1037068" h="86106">
                <a:moveTo>
                  <a:pt x="955703" y="57150"/>
                </a:moveTo>
                <a:lnTo>
                  <a:pt x="953267" y="45304"/>
                </a:lnTo>
                <a:lnTo>
                  <a:pt x="953267" y="57150"/>
                </a:lnTo>
                <a:lnTo>
                  <a:pt x="955703" y="57150"/>
                </a:lnTo>
                <a:close/>
              </a:path>
              <a:path w="1037068" h="86106">
                <a:moveTo>
                  <a:pt x="995899" y="84931"/>
                </a:moveTo>
                <a:lnTo>
                  <a:pt x="995899" y="57150"/>
                </a:lnTo>
                <a:lnTo>
                  <a:pt x="955703" y="57150"/>
                </a:lnTo>
                <a:lnTo>
                  <a:pt x="985999" y="83805"/>
                </a:lnTo>
                <a:lnTo>
                  <a:pt x="995899" y="84931"/>
                </a:lnTo>
                <a:close/>
              </a:path>
              <a:path w="1037068" h="86106">
                <a:moveTo>
                  <a:pt x="1037068" y="32078"/>
                </a:moveTo>
                <a:lnTo>
                  <a:pt x="1031311" y="19337"/>
                </a:lnTo>
                <a:lnTo>
                  <a:pt x="1022023" y="9181"/>
                </a:lnTo>
                <a:lnTo>
                  <a:pt x="1009952" y="2440"/>
                </a:lnTo>
                <a:lnTo>
                  <a:pt x="995899" y="0"/>
                </a:lnTo>
                <a:lnTo>
                  <a:pt x="983406" y="1926"/>
                </a:lnTo>
                <a:lnTo>
                  <a:pt x="971311" y="8125"/>
                </a:lnTo>
                <a:lnTo>
                  <a:pt x="961763" y="17901"/>
                </a:lnTo>
                <a:lnTo>
                  <a:pt x="956284" y="28956"/>
                </a:lnTo>
                <a:lnTo>
                  <a:pt x="995899" y="28956"/>
                </a:lnTo>
                <a:lnTo>
                  <a:pt x="995899" y="84931"/>
                </a:lnTo>
                <a:lnTo>
                  <a:pt x="1031324" y="63750"/>
                </a:lnTo>
                <a:lnTo>
                  <a:pt x="1035942" y="49573"/>
                </a:lnTo>
                <a:lnTo>
                  <a:pt x="1037068" y="3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4805" y="1356105"/>
            <a:ext cx="746360" cy="668936"/>
          </a:xfrm>
          <a:custGeom>
            <a:avLst/>
            <a:gdLst/>
            <a:ahLst/>
            <a:cxnLst/>
            <a:rect l="l" t="t" r="r" b="b"/>
            <a:pathLst>
              <a:path w="746360" h="668936">
                <a:moveTo>
                  <a:pt x="63186" y="589155"/>
                </a:moveTo>
                <a:lnTo>
                  <a:pt x="53099" y="585560"/>
                </a:lnTo>
                <a:lnTo>
                  <a:pt x="42167" y="584953"/>
                </a:lnTo>
                <a:lnTo>
                  <a:pt x="30607" y="587514"/>
                </a:lnTo>
                <a:lnTo>
                  <a:pt x="18711" y="593472"/>
                </a:lnTo>
                <a:lnTo>
                  <a:pt x="6772" y="603058"/>
                </a:lnTo>
                <a:lnTo>
                  <a:pt x="1833" y="613173"/>
                </a:lnTo>
                <a:lnTo>
                  <a:pt x="0" y="624350"/>
                </a:lnTo>
                <a:lnTo>
                  <a:pt x="1408" y="636075"/>
                </a:lnTo>
                <a:lnTo>
                  <a:pt x="6194" y="647835"/>
                </a:lnTo>
                <a:lnTo>
                  <a:pt x="14497" y="659117"/>
                </a:lnTo>
                <a:lnTo>
                  <a:pt x="24820" y="665660"/>
                </a:lnTo>
                <a:lnTo>
                  <a:pt x="32540" y="667842"/>
                </a:lnTo>
                <a:lnTo>
                  <a:pt x="32540" y="616204"/>
                </a:lnTo>
                <a:lnTo>
                  <a:pt x="63186" y="589155"/>
                </a:lnTo>
                <a:close/>
              </a:path>
              <a:path w="746360" h="668936">
                <a:moveTo>
                  <a:pt x="81359" y="611265"/>
                </a:moveTo>
                <a:lnTo>
                  <a:pt x="79627" y="606486"/>
                </a:lnTo>
                <a:lnTo>
                  <a:pt x="71909" y="595351"/>
                </a:lnTo>
                <a:lnTo>
                  <a:pt x="63186" y="589155"/>
                </a:lnTo>
                <a:lnTo>
                  <a:pt x="32540" y="616204"/>
                </a:lnTo>
                <a:lnTo>
                  <a:pt x="51590" y="637540"/>
                </a:lnTo>
                <a:lnTo>
                  <a:pt x="81359" y="611265"/>
                </a:lnTo>
                <a:close/>
              </a:path>
              <a:path w="746360" h="668936">
                <a:moveTo>
                  <a:pt x="84755" y="629840"/>
                </a:moveTo>
                <a:lnTo>
                  <a:pt x="83853" y="618148"/>
                </a:lnTo>
                <a:lnTo>
                  <a:pt x="81359" y="611265"/>
                </a:lnTo>
                <a:lnTo>
                  <a:pt x="51590" y="637540"/>
                </a:lnTo>
                <a:lnTo>
                  <a:pt x="32540" y="616204"/>
                </a:lnTo>
                <a:lnTo>
                  <a:pt x="32540" y="667842"/>
                </a:lnTo>
                <a:lnTo>
                  <a:pt x="36412" y="668936"/>
                </a:lnTo>
                <a:lnTo>
                  <a:pt x="77257" y="651333"/>
                </a:lnTo>
                <a:lnTo>
                  <a:pt x="82500" y="641067"/>
                </a:lnTo>
                <a:lnTo>
                  <a:pt x="84755" y="629840"/>
                </a:lnTo>
                <a:close/>
              </a:path>
              <a:path w="746360" h="668936">
                <a:moveTo>
                  <a:pt x="683437" y="79857"/>
                </a:moveTo>
                <a:lnTo>
                  <a:pt x="675080" y="73935"/>
                </a:lnTo>
                <a:lnTo>
                  <a:pt x="667301" y="62678"/>
                </a:lnTo>
                <a:lnTo>
                  <a:pt x="665437" y="57594"/>
                </a:lnTo>
                <a:lnTo>
                  <a:pt x="63186" y="589155"/>
                </a:lnTo>
                <a:lnTo>
                  <a:pt x="71909" y="595351"/>
                </a:lnTo>
                <a:lnTo>
                  <a:pt x="79627" y="606486"/>
                </a:lnTo>
                <a:lnTo>
                  <a:pt x="81359" y="611265"/>
                </a:lnTo>
                <a:lnTo>
                  <a:pt x="683437" y="79857"/>
                </a:lnTo>
                <a:close/>
              </a:path>
              <a:path w="746360" h="668936">
                <a:moveTo>
                  <a:pt x="746360" y="44606"/>
                </a:moveTo>
                <a:lnTo>
                  <a:pt x="731426" y="9346"/>
                </a:lnTo>
                <a:lnTo>
                  <a:pt x="709554" y="0"/>
                </a:lnTo>
                <a:lnTo>
                  <a:pt x="697740" y="107"/>
                </a:lnTo>
                <a:lnTo>
                  <a:pt x="664071" y="27630"/>
                </a:lnTo>
                <a:lnTo>
                  <a:pt x="661919" y="38950"/>
                </a:lnTo>
                <a:lnTo>
                  <a:pt x="662955" y="50824"/>
                </a:lnTo>
                <a:lnTo>
                  <a:pt x="665437" y="57594"/>
                </a:lnTo>
                <a:lnTo>
                  <a:pt x="694718" y="31750"/>
                </a:lnTo>
                <a:lnTo>
                  <a:pt x="713768" y="53086"/>
                </a:lnTo>
                <a:lnTo>
                  <a:pt x="713768" y="82096"/>
                </a:lnTo>
                <a:lnTo>
                  <a:pt x="716242" y="81530"/>
                </a:lnTo>
                <a:lnTo>
                  <a:pt x="728156" y="75516"/>
                </a:lnTo>
                <a:lnTo>
                  <a:pt x="740189" y="65914"/>
                </a:lnTo>
                <a:lnTo>
                  <a:pt x="744776" y="55800"/>
                </a:lnTo>
                <a:lnTo>
                  <a:pt x="746360" y="44606"/>
                </a:lnTo>
                <a:close/>
              </a:path>
              <a:path w="746360" h="668936">
                <a:moveTo>
                  <a:pt x="713768" y="53086"/>
                </a:moveTo>
                <a:lnTo>
                  <a:pt x="694718" y="31750"/>
                </a:lnTo>
                <a:lnTo>
                  <a:pt x="665437" y="57594"/>
                </a:lnTo>
                <a:lnTo>
                  <a:pt x="667301" y="62678"/>
                </a:lnTo>
                <a:lnTo>
                  <a:pt x="675080" y="73935"/>
                </a:lnTo>
                <a:lnTo>
                  <a:pt x="683437" y="79857"/>
                </a:lnTo>
                <a:lnTo>
                  <a:pt x="713768" y="53086"/>
                </a:lnTo>
                <a:close/>
              </a:path>
              <a:path w="746360" h="668936">
                <a:moveTo>
                  <a:pt x="713768" y="82096"/>
                </a:moveTo>
                <a:lnTo>
                  <a:pt x="713768" y="53086"/>
                </a:lnTo>
                <a:lnTo>
                  <a:pt x="683437" y="79857"/>
                </a:lnTo>
                <a:lnTo>
                  <a:pt x="683865" y="80160"/>
                </a:lnTo>
                <a:lnTo>
                  <a:pt x="693830" y="83642"/>
                </a:lnTo>
                <a:lnTo>
                  <a:pt x="704711" y="84169"/>
                </a:lnTo>
                <a:lnTo>
                  <a:pt x="713768" y="82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7634" y="2522473"/>
            <a:ext cx="1170467" cy="86105"/>
          </a:xfrm>
          <a:custGeom>
            <a:avLst/>
            <a:gdLst/>
            <a:ahLst/>
            <a:cxnLst/>
            <a:rect l="l" t="t" r="r" b="b"/>
            <a:pathLst>
              <a:path w="1170467" h="86105">
                <a:moveTo>
                  <a:pt x="81895" y="28955"/>
                </a:moveTo>
                <a:lnTo>
                  <a:pt x="50958" y="2320"/>
                </a:lnTo>
                <a:lnTo>
                  <a:pt x="34503" y="593"/>
                </a:lnTo>
                <a:lnTo>
                  <a:pt x="22798" y="4477"/>
                </a:lnTo>
                <a:lnTo>
                  <a:pt x="12961" y="11902"/>
                </a:lnTo>
                <a:lnTo>
                  <a:pt x="5527" y="22776"/>
                </a:lnTo>
                <a:lnTo>
                  <a:pt x="1029" y="37008"/>
                </a:lnTo>
                <a:lnTo>
                  <a:pt x="0" y="54505"/>
                </a:lnTo>
                <a:lnTo>
                  <a:pt x="5850" y="67057"/>
                </a:lnTo>
                <a:lnTo>
                  <a:pt x="15251" y="77074"/>
                </a:lnTo>
                <a:lnTo>
                  <a:pt x="27475" y="83706"/>
                </a:lnTo>
                <a:lnTo>
                  <a:pt x="41795" y="86105"/>
                </a:lnTo>
                <a:lnTo>
                  <a:pt x="41795" y="28955"/>
                </a:lnTo>
                <a:lnTo>
                  <a:pt x="81895" y="28955"/>
                </a:lnTo>
                <a:close/>
              </a:path>
              <a:path w="1170467" h="86105">
                <a:moveTo>
                  <a:pt x="84379" y="39913"/>
                </a:moveTo>
                <a:lnTo>
                  <a:pt x="81895" y="28955"/>
                </a:lnTo>
                <a:lnTo>
                  <a:pt x="41795" y="28955"/>
                </a:lnTo>
                <a:lnTo>
                  <a:pt x="41795" y="57149"/>
                </a:lnTo>
                <a:lnTo>
                  <a:pt x="81172" y="57149"/>
                </a:lnTo>
                <a:lnTo>
                  <a:pt x="82214" y="54970"/>
                </a:lnTo>
                <a:lnTo>
                  <a:pt x="84379" y="39913"/>
                </a:lnTo>
                <a:close/>
              </a:path>
              <a:path w="1170467" h="86105">
                <a:moveTo>
                  <a:pt x="81172" y="57149"/>
                </a:moveTo>
                <a:lnTo>
                  <a:pt x="41795" y="57149"/>
                </a:lnTo>
                <a:lnTo>
                  <a:pt x="41795" y="86105"/>
                </a:lnTo>
                <a:lnTo>
                  <a:pt x="54853" y="83988"/>
                </a:lnTo>
                <a:lnTo>
                  <a:pt x="66734" y="77660"/>
                </a:lnTo>
                <a:lnTo>
                  <a:pt x="76093" y="67770"/>
                </a:lnTo>
                <a:lnTo>
                  <a:pt x="81172" y="57149"/>
                </a:lnTo>
                <a:close/>
              </a:path>
              <a:path w="1170467" h="86105">
                <a:moveTo>
                  <a:pt x="84379" y="57149"/>
                </a:moveTo>
                <a:lnTo>
                  <a:pt x="84379" y="39913"/>
                </a:lnTo>
                <a:lnTo>
                  <a:pt x="82214" y="54970"/>
                </a:lnTo>
                <a:lnTo>
                  <a:pt x="81172" y="57149"/>
                </a:lnTo>
                <a:lnTo>
                  <a:pt x="84379" y="57149"/>
                </a:lnTo>
                <a:close/>
              </a:path>
              <a:path w="1170467" h="86105">
                <a:moveTo>
                  <a:pt x="1088903" y="28955"/>
                </a:moveTo>
                <a:lnTo>
                  <a:pt x="81895" y="28955"/>
                </a:lnTo>
                <a:lnTo>
                  <a:pt x="84379" y="39913"/>
                </a:lnTo>
                <a:lnTo>
                  <a:pt x="84379" y="57149"/>
                </a:lnTo>
                <a:lnTo>
                  <a:pt x="1085846" y="57149"/>
                </a:lnTo>
                <a:lnTo>
                  <a:pt x="1085846" y="45726"/>
                </a:lnTo>
                <a:lnTo>
                  <a:pt x="1088065" y="30649"/>
                </a:lnTo>
                <a:lnTo>
                  <a:pt x="1088903" y="28955"/>
                </a:lnTo>
                <a:close/>
              </a:path>
              <a:path w="1170467" h="86105">
                <a:moveTo>
                  <a:pt x="1129169" y="57149"/>
                </a:moveTo>
                <a:lnTo>
                  <a:pt x="1129169" y="28955"/>
                </a:lnTo>
                <a:lnTo>
                  <a:pt x="1088885" y="28993"/>
                </a:lnTo>
                <a:lnTo>
                  <a:pt x="1088065" y="30649"/>
                </a:lnTo>
                <a:lnTo>
                  <a:pt x="1085846" y="45726"/>
                </a:lnTo>
                <a:lnTo>
                  <a:pt x="1088571" y="57149"/>
                </a:lnTo>
                <a:lnTo>
                  <a:pt x="1129169" y="57149"/>
                </a:lnTo>
                <a:close/>
              </a:path>
              <a:path w="1170467" h="86105">
                <a:moveTo>
                  <a:pt x="1088571" y="57149"/>
                </a:moveTo>
                <a:lnTo>
                  <a:pt x="1085846" y="45726"/>
                </a:lnTo>
                <a:lnTo>
                  <a:pt x="1085846" y="57149"/>
                </a:lnTo>
                <a:lnTo>
                  <a:pt x="1088571" y="57149"/>
                </a:lnTo>
                <a:close/>
              </a:path>
              <a:path w="1170467" h="86105">
                <a:moveTo>
                  <a:pt x="1129169" y="84890"/>
                </a:moveTo>
                <a:lnTo>
                  <a:pt x="1129169" y="57149"/>
                </a:lnTo>
                <a:lnTo>
                  <a:pt x="1088571" y="57149"/>
                </a:lnTo>
                <a:lnTo>
                  <a:pt x="1119494" y="83783"/>
                </a:lnTo>
                <a:lnTo>
                  <a:pt x="1129169" y="84890"/>
                </a:lnTo>
                <a:close/>
              </a:path>
              <a:path w="1170467" h="86105">
                <a:moveTo>
                  <a:pt x="1170467" y="31861"/>
                </a:moveTo>
                <a:lnTo>
                  <a:pt x="1164799" y="19136"/>
                </a:lnTo>
                <a:lnTo>
                  <a:pt x="1155486" y="9044"/>
                </a:lnTo>
                <a:lnTo>
                  <a:pt x="1143340" y="2396"/>
                </a:lnTo>
                <a:lnTo>
                  <a:pt x="1129169" y="0"/>
                </a:lnTo>
                <a:lnTo>
                  <a:pt x="1115872" y="2098"/>
                </a:lnTo>
                <a:lnTo>
                  <a:pt x="1103865" y="8277"/>
                </a:lnTo>
                <a:lnTo>
                  <a:pt x="1094334" y="17979"/>
                </a:lnTo>
                <a:lnTo>
                  <a:pt x="1088903" y="28955"/>
                </a:lnTo>
                <a:lnTo>
                  <a:pt x="1129169" y="28955"/>
                </a:lnTo>
                <a:lnTo>
                  <a:pt x="1129169" y="84890"/>
                </a:lnTo>
                <a:lnTo>
                  <a:pt x="1164630" y="63365"/>
                </a:lnTo>
                <a:lnTo>
                  <a:pt x="1169287" y="49155"/>
                </a:lnTo>
                <a:lnTo>
                  <a:pt x="1170467" y="31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5"/>
          <p:cNvSpPr txBox="1"/>
          <p:nvPr/>
        </p:nvSpPr>
        <p:spPr>
          <a:xfrm>
            <a:off x="219963" y="1374647"/>
            <a:ext cx="3194685" cy="145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8235">
              <a:lnSpc>
                <a:spcPct val="100000"/>
              </a:lnSpc>
            </a:pPr>
            <a:r>
              <a:rPr sz="3200" dirty="0" smtClean="0">
                <a:latin typeface="Times New Roman"/>
                <a:cs typeface="Times New Roman"/>
              </a:rPr>
              <a:t>MST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89865" marR="12700" indent="-177800">
              <a:lnSpc>
                <a:spcPts val="3030"/>
              </a:lnSpc>
            </a:pPr>
            <a:r>
              <a:rPr sz="2800" dirty="0" smtClean="0"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0" dirty="0" smtClean="0">
                <a:latin typeface="Times New Roman"/>
                <a:cs typeface="Times New Roman"/>
              </a:rPr>
              <a:t>' </a:t>
            </a:r>
            <a:r>
              <a:rPr sz="2800" spc="0" dirty="0" smtClean="0">
                <a:latin typeface="Times New Roman"/>
                <a:cs typeface="Times New Roman"/>
              </a:rPr>
              <a:t>nin </a:t>
            </a:r>
            <a:r>
              <a:rPr sz="2800" spc="0" smtClean="0">
                <a:latin typeface="Times New Roman"/>
                <a:cs typeface="Times New Roman"/>
              </a:rPr>
              <a:t>diğer </a:t>
            </a:r>
            <a:r>
              <a:rPr lang="tr-TR" sz="2800" spc="0" dirty="0" smtClean="0">
                <a:latin typeface="Times New Roman"/>
                <a:cs typeface="Times New Roman"/>
              </a:rPr>
              <a:t>ayrıtları</a:t>
            </a:r>
            <a:r>
              <a:rPr sz="2800" spc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gösterilmemiştir.</a:t>
            </a:r>
            <a:r>
              <a:rPr sz="2800" spc="0" dirty="0" smtClean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4697" y="591828"/>
            <a:ext cx="3386847" cy="2578339"/>
          </a:xfrm>
          <a:custGeom>
            <a:avLst/>
            <a:gdLst/>
            <a:ahLst/>
            <a:cxnLst/>
            <a:rect l="l" t="t" r="r" b="b"/>
            <a:pathLst>
              <a:path w="3386847" h="2578339">
                <a:moveTo>
                  <a:pt x="3386847" y="1400621"/>
                </a:moveTo>
                <a:lnTo>
                  <a:pt x="3385909" y="1323173"/>
                </a:lnTo>
                <a:lnTo>
                  <a:pt x="3382320" y="1244755"/>
                </a:lnTo>
                <a:lnTo>
                  <a:pt x="3376076" y="1165978"/>
                </a:lnTo>
                <a:lnTo>
                  <a:pt x="3367174" y="1087453"/>
                </a:lnTo>
                <a:lnTo>
                  <a:pt x="3355612" y="1009790"/>
                </a:lnTo>
                <a:lnTo>
                  <a:pt x="3341387" y="933598"/>
                </a:lnTo>
                <a:lnTo>
                  <a:pt x="3324496" y="859490"/>
                </a:lnTo>
                <a:lnTo>
                  <a:pt x="3304936" y="788074"/>
                </a:lnTo>
                <a:lnTo>
                  <a:pt x="3282704" y="719961"/>
                </a:lnTo>
                <a:lnTo>
                  <a:pt x="3257798" y="655763"/>
                </a:lnTo>
                <a:lnTo>
                  <a:pt x="3230214" y="596088"/>
                </a:lnTo>
                <a:lnTo>
                  <a:pt x="3199949" y="541547"/>
                </a:lnTo>
                <a:lnTo>
                  <a:pt x="3167002" y="492751"/>
                </a:lnTo>
                <a:lnTo>
                  <a:pt x="3130381" y="447175"/>
                </a:lnTo>
                <a:lnTo>
                  <a:pt x="3089309" y="402098"/>
                </a:lnTo>
                <a:lnTo>
                  <a:pt x="3044101" y="357834"/>
                </a:lnTo>
                <a:lnTo>
                  <a:pt x="2995070" y="314699"/>
                </a:lnTo>
                <a:lnTo>
                  <a:pt x="2942533" y="273010"/>
                </a:lnTo>
                <a:lnTo>
                  <a:pt x="2886805" y="233080"/>
                </a:lnTo>
                <a:lnTo>
                  <a:pt x="2828199" y="195226"/>
                </a:lnTo>
                <a:lnTo>
                  <a:pt x="2767031" y="159763"/>
                </a:lnTo>
                <a:lnTo>
                  <a:pt x="2703616" y="127007"/>
                </a:lnTo>
                <a:lnTo>
                  <a:pt x="2638269" y="97273"/>
                </a:lnTo>
                <a:lnTo>
                  <a:pt x="2571305" y="70877"/>
                </a:lnTo>
                <a:lnTo>
                  <a:pt x="2503038" y="48134"/>
                </a:lnTo>
                <a:lnTo>
                  <a:pt x="2433783" y="29359"/>
                </a:lnTo>
                <a:lnTo>
                  <a:pt x="2363856" y="14868"/>
                </a:lnTo>
                <a:lnTo>
                  <a:pt x="2293571" y="4976"/>
                </a:lnTo>
                <a:lnTo>
                  <a:pt x="2223244" y="0"/>
                </a:lnTo>
                <a:lnTo>
                  <a:pt x="2153188" y="253"/>
                </a:lnTo>
                <a:lnTo>
                  <a:pt x="2083719" y="6053"/>
                </a:lnTo>
                <a:lnTo>
                  <a:pt x="2015152" y="17714"/>
                </a:lnTo>
                <a:lnTo>
                  <a:pt x="1947802" y="35551"/>
                </a:lnTo>
                <a:lnTo>
                  <a:pt x="1879473" y="61475"/>
                </a:lnTo>
                <a:lnTo>
                  <a:pt x="1808056" y="96820"/>
                </a:lnTo>
                <a:lnTo>
                  <a:pt x="1733994" y="140697"/>
                </a:lnTo>
                <a:lnTo>
                  <a:pt x="1657730" y="192219"/>
                </a:lnTo>
                <a:lnTo>
                  <a:pt x="1579708" y="250495"/>
                </a:lnTo>
                <a:lnTo>
                  <a:pt x="1500372" y="314638"/>
                </a:lnTo>
                <a:lnTo>
                  <a:pt x="1420165" y="383758"/>
                </a:lnTo>
                <a:lnTo>
                  <a:pt x="1339531" y="456968"/>
                </a:lnTo>
                <a:lnTo>
                  <a:pt x="1258912" y="533378"/>
                </a:lnTo>
                <a:lnTo>
                  <a:pt x="1178753" y="612100"/>
                </a:lnTo>
                <a:lnTo>
                  <a:pt x="1099497" y="692244"/>
                </a:lnTo>
                <a:lnTo>
                  <a:pt x="1021588" y="772924"/>
                </a:lnTo>
                <a:lnTo>
                  <a:pt x="945468" y="853248"/>
                </a:lnTo>
                <a:lnTo>
                  <a:pt x="871582" y="932330"/>
                </a:lnTo>
                <a:lnTo>
                  <a:pt x="607241" y="1218454"/>
                </a:lnTo>
                <a:lnTo>
                  <a:pt x="551174" y="1277990"/>
                </a:lnTo>
                <a:lnTo>
                  <a:pt x="500002" y="1330951"/>
                </a:lnTo>
                <a:lnTo>
                  <a:pt x="324096" y="1508924"/>
                </a:lnTo>
                <a:lnTo>
                  <a:pt x="285916" y="1548109"/>
                </a:lnTo>
                <a:lnTo>
                  <a:pt x="250076" y="1585486"/>
                </a:lnTo>
                <a:lnTo>
                  <a:pt x="216587" y="1621211"/>
                </a:lnTo>
                <a:lnTo>
                  <a:pt x="185461" y="1655441"/>
                </a:lnTo>
                <a:lnTo>
                  <a:pt x="156707" y="1688335"/>
                </a:lnTo>
                <a:lnTo>
                  <a:pt x="130337" y="1720048"/>
                </a:lnTo>
                <a:lnTo>
                  <a:pt x="106361" y="1750738"/>
                </a:lnTo>
                <a:lnTo>
                  <a:pt x="65638" y="1809677"/>
                </a:lnTo>
                <a:lnTo>
                  <a:pt x="34622" y="1866411"/>
                </a:lnTo>
                <a:lnTo>
                  <a:pt x="13403" y="1922196"/>
                </a:lnTo>
                <a:lnTo>
                  <a:pt x="2066" y="1978290"/>
                </a:lnTo>
                <a:lnTo>
                  <a:pt x="0" y="2035685"/>
                </a:lnTo>
                <a:lnTo>
                  <a:pt x="1326" y="2064538"/>
                </a:lnTo>
                <a:lnTo>
                  <a:pt x="9061" y="2121920"/>
                </a:lnTo>
                <a:lnTo>
                  <a:pt x="24750" y="2178268"/>
                </a:lnTo>
                <a:lnTo>
                  <a:pt x="49812" y="2232861"/>
                </a:lnTo>
                <a:lnTo>
                  <a:pt x="85664" y="2284975"/>
                </a:lnTo>
                <a:lnTo>
                  <a:pt x="133724" y="2333890"/>
                </a:lnTo>
                <a:lnTo>
                  <a:pt x="195408" y="2378881"/>
                </a:lnTo>
                <a:lnTo>
                  <a:pt x="231802" y="2399680"/>
                </a:lnTo>
                <a:lnTo>
                  <a:pt x="272134" y="2419228"/>
                </a:lnTo>
                <a:lnTo>
                  <a:pt x="316580" y="2437433"/>
                </a:lnTo>
                <a:lnTo>
                  <a:pt x="365318" y="2454206"/>
                </a:lnTo>
                <a:lnTo>
                  <a:pt x="418526" y="2469457"/>
                </a:lnTo>
                <a:lnTo>
                  <a:pt x="476380" y="2483095"/>
                </a:lnTo>
                <a:lnTo>
                  <a:pt x="541398" y="2495778"/>
                </a:lnTo>
                <a:lnTo>
                  <a:pt x="615358" y="2507927"/>
                </a:lnTo>
                <a:lnTo>
                  <a:pt x="697326" y="2519444"/>
                </a:lnTo>
                <a:lnTo>
                  <a:pt x="786368" y="2530230"/>
                </a:lnTo>
                <a:lnTo>
                  <a:pt x="881550" y="2540186"/>
                </a:lnTo>
                <a:lnTo>
                  <a:pt x="981938" y="2549213"/>
                </a:lnTo>
                <a:lnTo>
                  <a:pt x="1086599" y="2557213"/>
                </a:lnTo>
                <a:lnTo>
                  <a:pt x="1194599" y="2564087"/>
                </a:lnTo>
                <a:lnTo>
                  <a:pt x="1305003" y="2569735"/>
                </a:lnTo>
                <a:lnTo>
                  <a:pt x="1416878" y="2574059"/>
                </a:lnTo>
                <a:lnTo>
                  <a:pt x="1529291" y="2576960"/>
                </a:lnTo>
                <a:lnTo>
                  <a:pt x="1641307" y="2578339"/>
                </a:lnTo>
                <a:lnTo>
                  <a:pt x="1751993" y="2578098"/>
                </a:lnTo>
                <a:lnTo>
                  <a:pt x="1860414" y="2576136"/>
                </a:lnTo>
                <a:lnTo>
                  <a:pt x="1965638" y="2572357"/>
                </a:lnTo>
                <a:lnTo>
                  <a:pt x="2066729" y="2566659"/>
                </a:lnTo>
                <a:lnTo>
                  <a:pt x="2162754" y="2558946"/>
                </a:lnTo>
                <a:lnTo>
                  <a:pt x="2252780" y="2549117"/>
                </a:lnTo>
                <a:lnTo>
                  <a:pt x="2335873" y="2537075"/>
                </a:lnTo>
                <a:lnTo>
                  <a:pt x="2411098" y="2522719"/>
                </a:lnTo>
                <a:lnTo>
                  <a:pt x="2480847" y="2506425"/>
                </a:lnTo>
                <a:lnTo>
                  <a:pt x="2548124" y="2488402"/>
                </a:lnTo>
                <a:lnTo>
                  <a:pt x="2612914" y="2468646"/>
                </a:lnTo>
                <a:lnTo>
                  <a:pt x="2675201" y="2447153"/>
                </a:lnTo>
                <a:lnTo>
                  <a:pt x="2734972" y="2423921"/>
                </a:lnTo>
                <a:lnTo>
                  <a:pt x="2792211" y="2398946"/>
                </a:lnTo>
                <a:lnTo>
                  <a:pt x="2846903" y="2372225"/>
                </a:lnTo>
                <a:lnTo>
                  <a:pt x="2899034" y="2343753"/>
                </a:lnTo>
                <a:lnTo>
                  <a:pt x="2948589" y="2313528"/>
                </a:lnTo>
                <a:lnTo>
                  <a:pt x="2995552" y="2281546"/>
                </a:lnTo>
                <a:lnTo>
                  <a:pt x="3039909" y="2247804"/>
                </a:lnTo>
                <a:lnTo>
                  <a:pt x="3081646" y="2212299"/>
                </a:lnTo>
                <a:lnTo>
                  <a:pt x="3120746" y="2175026"/>
                </a:lnTo>
                <a:lnTo>
                  <a:pt x="3157197" y="2135983"/>
                </a:lnTo>
                <a:lnTo>
                  <a:pt x="3190981" y="2095166"/>
                </a:lnTo>
                <a:lnTo>
                  <a:pt x="3222085" y="2052571"/>
                </a:lnTo>
                <a:lnTo>
                  <a:pt x="3250495" y="2008196"/>
                </a:lnTo>
                <a:lnTo>
                  <a:pt x="3276194" y="1962037"/>
                </a:lnTo>
                <a:lnTo>
                  <a:pt x="3299168" y="1914090"/>
                </a:lnTo>
                <a:lnTo>
                  <a:pt x="3319402" y="1864351"/>
                </a:lnTo>
                <a:lnTo>
                  <a:pt x="3336947" y="1810778"/>
                </a:lnTo>
                <a:lnTo>
                  <a:pt x="3351859" y="1751962"/>
                </a:lnTo>
                <a:lnTo>
                  <a:pt x="3364138" y="1688516"/>
                </a:lnTo>
                <a:lnTo>
                  <a:pt x="3373778" y="1621048"/>
                </a:lnTo>
                <a:lnTo>
                  <a:pt x="3380779" y="1550169"/>
                </a:lnTo>
                <a:lnTo>
                  <a:pt x="3385136" y="1476490"/>
                </a:lnTo>
                <a:lnTo>
                  <a:pt x="3386847" y="1400621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7895" y="1074356"/>
            <a:ext cx="3224633" cy="1865096"/>
          </a:xfrm>
          <a:custGeom>
            <a:avLst/>
            <a:gdLst/>
            <a:ahLst/>
            <a:cxnLst/>
            <a:rect l="l" t="t" r="r" b="b"/>
            <a:pathLst>
              <a:path w="3224633" h="1865096">
                <a:moveTo>
                  <a:pt x="3224633" y="313615"/>
                </a:moveTo>
                <a:lnTo>
                  <a:pt x="3214046" y="260193"/>
                </a:lnTo>
                <a:lnTo>
                  <a:pt x="3181224" y="212214"/>
                </a:lnTo>
                <a:lnTo>
                  <a:pt x="3124959" y="169553"/>
                </a:lnTo>
                <a:lnTo>
                  <a:pt x="3087691" y="150236"/>
                </a:lnTo>
                <a:lnTo>
                  <a:pt x="3044143" y="132264"/>
                </a:lnTo>
                <a:lnTo>
                  <a:pt x="2994174" y="115637"/>
                </a:lnTo>
                <a:lnTo>
                  <a:pt x="2937641" y="100356"/>
                </a:lnTo>
                <a:lnTo>
                  <a:pt x="2874404" y="86423"/>
                </a:lnTo>
                <a:lnTo>
                  <a:pt x="2799437" y="73366"/>
                </a:lnTo>
                <a:lnTo>
                  <a:pt x="2708943" y="61014"/>
                </a:lnTo>
                <a:lnTo>
                  <a:pt x="2604619" y="49480"/>
                </a:lnTo>
                <a:lnTo>
                  <a:pt x="2488161" y="38874"/>
                </a:lnTo>
                <a:lnTo>
                  <a:pt x="2361268" y="29309"/>
                </a:lnTo>
                <a:lnTo>
                  <a:pt x="2225637" y="20895"/>
                </a:lnTo>
                <a:lnTo>
                  <a:pt x="2082965" y="13744"/>
                </a:lnTo>
                <a:lnTo>
                  <a:pt x="1934949" y="7968"/>
                </a:lnTo>
                <a:lnTo>
                  <a:pt x="1783288" y="3677"/>
                </a:lnTo>
                <a:lnTo>
                  <a:pt x="1629677" y="984"/>
                </a:lnTo>
                <a:lnTo>
                  <a:pt x="1475815" y="0"/>
                </a:lnTo>
                <a:lnTo>
                  <a:pt x="1323399" y="835"/>
                </a:lnTo>
                <a:lnTo>
                  <a:pt x="1174126" y="3603"/>
                </a:lnTo>
                <a:lnTo>
                  <a:pt x="1029693" y="8413"/>
                </a:lnTo>
                <a:lnTo>
                  <a:pt x="891799" y="15379"/>
                </a:lnTo>
                <a:lnTo>
                  <a:pt x="762140" y="24610"/>
                </a:lnTo>
                <a:lnTo>
                  <a:pt x="642414" y="36218"/>
                </a:lnTo>
                <a:lnTo>
                  <a:pt x="534317" y="50316"/>
                </a:lnTo>
                <a:lnTo>
                  <a:pt x="439548" y="67014"/>
                </a:lnTo>
                <a:lnTo>
                  <a:pt x="359804" y="86423"/>
                </a:lnTo>
                <a:lnTo>
                  <a:pt x="292682" y="109074"/>
                </a:lnTo>
                <a:lnTo>
                  <a:pt x="234261" y="135456"/>
                </a:lnTo>
                <a:lnTo>
                  <a:pt x="183961" y="165276"/>
                </a:lnTo>
                <a:lnTo>
                  <a:pt x="141201" y="198242"/>
                </a:lnTo>
                <a:lnTo>
                  <a:pt x="105403" y="234061"/>
                </a:lnTo>
                <a:lnTo>
                  <a:pt x="75986" y="272440"/>
                </a:lnTo>
                <a:lnTo>
                  <a:pt x="52369" y="313086"/>
                </a:lnTo>
                <a:lnTo>
                  <a:pt x="33973" y="355708"/>
                </a:lnTo>
                <a:lnTo>
                  <a:pt x="20217" y="400012"/>
                </a:lnTo>
                <a:lnTo>
                  <a:pt x="10522" y="445706"/>
                </a:lnTo>
                <a:lnTo>
                  <a:pt x="4308" y="492498"/>
                </a:lnTo>
                <a:lnTo>
                  <a:pt x="993" y="540094"/>
                </a:lnTo>
                <a:lnTo>
                  <a:pt x="0" y="588202"/>
                </a:lnTo>
                <a:lnTo>
                  <a:pt x="746" y="636529"/>
                </a:lnTo>
                <a:lnTo>
                  <a:pt x="2652" y="684784"/>
                </a:lnTo>
                <a:lnTo>
                  <a:pt x="7625" y="779903"/>
                </a:lnTo>
                <a:lnTo>
                  <a:pt x="9532" y="826182"/>
                </a:lnTo>
                <a:lnTo>
                  <a:pt x="10278" y="871218"/>
                </a:lnTo>
                <a:lnTo>
                  <a:pt x="10278" y="1069886"/>
                </a:lnTo>
                <a:lnTo>
                  <a:pt x="12204" y="1102474"/>
                </a:lnTo>
                <a:lnTo>
                  <a:pt x="16630" y="1153199"/>
                </a:lnTo>
                <a:lnTo>
                  <a:pt x="22568" y="1204673"/>
                </a:lnTo>
                <a:lnTo>
                  <a:pt x="30034" y="1256513"/>
                </a:lnTo>
                <a:lnTo>
                  <a:pt x="39045" y="1308336"/>
                </a:lnTo>
                <a:lnTo>
                  <a:pt x="49617" y="1359758"/>
                </a:lnTo>
                <a:lnTo>
                  <a:pt x="61767" y="1410398"/>
                </a:lnTo>
                <a:lnTo>
                  <a:pt x="75511" y="1459872"/>
                </a:lnTo>
                <a:lnTo>
                  <a:pt x="90867" y="1507797"/>
                </a:lnTo>
                <a:lnTo>
                  <a:pt x="107850" y="1553790"/>
                </a:lnTo>
                <a:lnTo>
                  <a:pt x="126477" y="1597469"/>
                </a:lnTo>
                <a:lnTo>
                  <a:pt x="146765" y="1638450"/>
                </a:lnTo>
                <a:lnTo>
                  <a:pt x="168731" y="1676351"/>
                </a:lnTo>
                <a:lnTo>
                  <a:pt x="192390" y="1710789"/>
                </a:lnTo>
                <a:lnTo>
                  <a:pt x="217760" y="1741380"/>
                </a:lnTo>
                <a:lnTo>
                  <a:pt x="273698" y="1789493"/>
                </a:lnTo>
                <a:lnTo>
                  <a:pt x="335521" y="1823173"/>
                </a:lnTo>
                <a:lnTo>
                  <a:pt x="402159" y="1846972"/>
                </a:lnTo>
                <a:lnTo>
                  <a:pt x="474356" y="1860933"/>
                </a:lnTo>
                <a:lnTo>
                  <a:pt x="512773" y="1864237"/>
                </a:lnTo>
                <a:lnTo>
                  <a:pt x="552858" y="1865096"/>
                </a:lnTo>
                <a:lnTo>
                  <a:pt x="594706" y="1863516"/>
                </a:lnTo>
                <a:lnTo>
                  <a:pt x="638410" y="1859502"/>
                </a:lnTo>
                <a:lnTo>
                  <a:pt x="684063" y="1853059"/>
                </a:lnTo>
                <a:lnTo>
                  <a:pt x="731758" y="1844193"/>
                </a:lnTo>
                <a:lnTo>
                  <a:pt x="781587" y="1832907"/>
                </a:lnTo>
                <a:lnTo>
                  <a:pt x="833645" y="1819209"/>
                </a:lnTo>
                <a:lnTo>
                  <a:pt x="888025" y="1803102"/>
                </a:lnTo>
                <a:lnTo>
                  <a:pt x="944819" y="1784592"/>
                </a:lnTo>
                <a:lnTo>
                  <a:pt x="1004121" y="1763684"/>
                </a:lnTo>
                <a:lnTo>
                  <a:pt x="1066023" y="1740383"/>
                </a:lnTo>
                <a:lnTo>
                  <a:pt x="1130620" y="1714694"/>
                </a:lnTo>
                <a:lnTo>
                  <a:pt x="1198004" y="1686623"/>
                </a:lnTo>
                <a:lnTo>
                  <a:pt x="1271370" y="1654278"/>
                </a:lnTo>
                <a:lnTo>
                  <a:pt x="1353130" y="1616366"/>
                </a:lnTo>
                <a:lnTo>
                  <a:pt x="1442201" y="1573446"/>
                </a:lnTo>
                <a:lnTo>
                  <a:pt x="1537502" y="1526079"/>
                </a:lnTo>
                <a:lnTo>
                  <a:pt x="1637952" y="1474823"/>
                </a:lnTo>
                <a:lnTo>
                  <a:pt x="1742467" y="1420238"/>
                </a:lnTo>
                <a:lnTo>
                  <a:pt x="1849967" y="1362883"/>
                </a:lnTo>
                <a:lnTo>
                  <a:pt x="1959370" y="1303319"/>
                </a:lnTo>
                <a:lnTo>
                  <a:pt x="2069593" y="1242104"/>
                </a:lnTo>
                <a:lnTo>
                  <a:pt x="2179555" y="1179798"/>
                </a:lnTo>
                <a:lnTo>
                  <a:pt x="2288174" y="1116960"/>
                </a:lnTo>
                <a:lnTo>
                  <a:pt x="2394368" y="1054151"/>
                </a:lnTo>
                <a:lnTo>
                  <a:pt x="2497056" y="991929"/>
                </a:lnTo>
                <a:lnTo>
                  <a:pt x="2595155" y="930854"/>
                </a:lnTo>
                <a:lnTo>
                  <a:pt x="2687583" y="871486"/>
                </a:lnTo>
                <a:lnTo>
                  <a:pt x="2773259" y="814383"/>
                </a:lnTo>
                <a:lnTo>
                  <a:pt x="2851101" y="760106"/>
                </a:lnTo>
                <a:lnTo>
                  <a:pt x="2920027" y="709214"/>
                </a:lnTo>
                <a:lnTo>
                  <a:pt x="2978955" y="662267"/>
                </a:lnTo>
                <a:lnTo>
                  <a:pt x="3026804" y="619823"/>
                </a:lnTo>
                <a:lnTo>
                  <a:pt x="3066723" y="580481"/>
                </a:lnTo>
                <a:lnTo>
                  <a:pt x="3102487" y="542466"/>
                </a:lnTo>
                <a:lnTo>
                  <a:pt x="3133957" y="505780"/>
                </a:lnTo>
                <a:lnTo>
                  <a:pt x="3160989" y="470422"/>
                </a:lnTo>
                <a:lnTo>
                  <a:pt x="3183443" y="436395"/>
                </a:lnTo>
                <a:lnTo>
                  <a:pt x="3214046" y="372338"/>
                </a:lnTo>
                <a:lnTo>
                  <a:pt x="3221913" y="342309"/>
                </a:lnTo>
                <a:lnTo>
                  <a:pt x="3224633" y="313615"/>
                </a:lnTo>
                <a:close/>
              </a:path>
              <a:path w="3224633" h="1865096">
                <a:moveTo>
                  <a:pt x="10278" y="1069886"/>
                </a:moveTo>
                <a:lnTo>
                  <a:pt x="10278" y="871218"/>
                </a:lnTo>
                <a:lnTo>
                  <a:pt x="9284" y="914717"/>
                </a:lnTo>
                <a:lnTo>
                  <a:pt x="7829" y="958619"/>
                </a:lnTo>
                <a:lnTo>
                  <a:pt x="7820" y="1004801"/>
                </a:lnTo>
                <a:lnTo>
                  <a:pt x="9273" y="1052880"/>
                </a:lnTo>
                <a:lnTo>
                  <a:pt x="10278" y="1069886"/>
                </a:lnTo>
                <a:close/>
              </a:path>
            </a:pathLst>
          </a:custGeom>
          <a:solidFill>
            <a:srgbClr val="FFFF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770" y="3197296"/>
            <a:ext cx="8839835" cy="3290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760" marR="12700" indent="-99695">
              <a:lnSpc>
                <a:spcPts val="3379"/>
              </a:lnSpc>
            </a:pPr>
            <a:r>
              <a:rPr sz="3100" dirty="0" smtClean="0">
                <a:latin typeface="Times New Roman"/>
                <a:cs typeface="Times New Roman"/>
              </a:rPr>
              <a:t>Herhangi bir</a:t>
            </a:r>
            <a:r>
              <a:rPr sz="3100" spc="-5" dirty="0" smtClean="0">
                <a:latin typeface="Times New Roman"/>
                <a:cs typeface="Times New Roman"/>
              </a:rPr>
              <a:t> </a:t>
            </a:r>
            <a:r>
              <a:rPr sz="31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1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1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1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1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1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3100" spc="-5" dirty="0" smtClean="0">
                <a:latin typeface="Times New Roman"/>
                <a:cs typeface="Times New Roman"/>
              </a:rPr>
              <a:t>ayrıtın</a:t>
            </a:r>
            <a:r>
              <a:rPr sz="3100" spc="0" smtClean="0">
                <a:latin typeface="Times New Roman"/>
                <a:cs typeface="Times New Roman"/>
              </a:rPr>
              <a:t>ı</a:t>
            </a:r>
            <a:r>
              <a:rPr sz="3100" spc="-5" smtClean="0">
                <a:latin typeface="Times New Roman"/>
                <a:cs typeface="Times New Roman"/>
              </a:rPr>
              <a:t> </a:t>
            </a:r>
            <a:r>
              <a:rPr sz="3100" spc="-5" dirty="0" smtClean="0">
                <a:latin typeface="Times New Roman"/>
                <a:cs typeface="Times New Roman"/>
              </a:rPr>
              <a:t>kaldırın.B</a:t>
            </a:r>
            <a:r>
              <a:rPr sz="3100" spc="0" dirty="0" smtClean="0">
                <a:latin typeface="Times New Roman"/>
                <a:cs typeface="Times New Roman"/>
              </a:rPr>
              <a:t>u</a:t>
            </a:r>
            <a:r>
              <a:rPr sz="3100" spc="-5" dirty="0" smtClean="0">
                <a:latin typeface="Times New Roman"/>
                <a:cs typeface="Times New Roman"/>
              </a:rPr>
              <a:t> durumd</a:t>
            </a:r>
            <a:r>
              <a:rPr sz="3100" spc="0" dirty="0" smtClean="0">
                <a:latin typeface="Times New Roman"/>
                <a:cs typeface="Times New Roman"/>
              </a:rPr>
              <a:t>a</a:t>
            </a:r>
            <a:r>
              <a:rPr sz="3100" spc="-20" dirty="0" smtClean="0">
                <a:latin typeface="Times New Roman"/>
                <a:cs typeface="Times New Roman"/>
              </a:rPr>
              <a:t> </a:t>
            </a:r>
            <a:r>
              <a:rPr sz="31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1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4650" spc="0" baseline="-143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100" spc="-15" dirty="0" smtClean="0">
                <a:latin typeface="Times New Roman"/>
                <a:cs typeface="Times New Roman"/>
              </a:rPr>
              <a:t>and</a:t>
            </a:r>
            <a:r>
              <a:rPr sz="3100" spc="-5" dirty="0" smtClean="0">
                <a:latin typeface="Times New Roman"/>
                <a:cs typeface="Times New Roman"/>
              </a:rPr>
              <a:t> </a:t>
            </a:r>
            <a:r>
              <a:rPr sz="31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4650" spc="0" baseline="-14336" dirty="0" smtClean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100" spc="0" dirty="0" smtClean="0">
                <a:latin typeface="Times New Roman"/>
                <a:cs typeface="Times New Roman"/>
              </a:rPr>
              <a:t>olarak iki altağaca bölüntülenir.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6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Teorem.</a:t>
            </a:r>
            <a:r>
              <a:rPr sz="2600" b="1" spc="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Times New Roman"/>
                <a:cs typeface="Times New Roman"/>
              </a:rPr>
              <a:t>Altağaç</a:t>
            </a:r>
            <a:r>
              <a:rPr sz="2600" spc="-5" dirty="0" smtClean="0">
                <a:latin typeface="Times New Roman"/>
                <a:cs typeface="Times New Roman"/>
              </a:rPr>
              <a:t> </a:t>
            </a:r>
            <a:r>
              <a:rPr sz="26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900" spc="0" baseline="-1709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600" spc="0" dirty="0" smtClean="0">
                <a:latin typeface="Times New Roman"/>
                <a:cs typeface="Times New Roman"/>
              </a:rPr>
              <a:t>,</a:t>
            </a:r>
            <a:r>
              <a:rPr sz="2600" spc="-10" dirty="0" smtClean="0">
                <a:latin typeface="Times New Roman"/>
                <a:cs typeface="Times New Roman"/>
              </a:rPr>
              <a:t> </a:t>
            </a:r>
            <a:r>
              <a:rPr sz="26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900" spc="0" baseline="-1709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900" spc="225" baseline="-17094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6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6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6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6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900" spc="0" baseline="-1709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6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6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900" spc="0" baseline="-1709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6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600" spc="-5" dirty="0" smtClean="0">
                <a:latin typeface="Times New Roman"/>
                <a:cs typeface="Times New Roman"/>
              </a:rPr>
              <a:t>'i</a:t>
            </a:r>
            <a:r>
              <a:rPr sz="2600" spc="0" dirty="0" smtClean="0">
                <a:latin typeface="Times New Roman"/>
                <a:cs typeface="Times New Roman"/>
              </a:rPr>
              <a:t>n</a:t>
            </a:r>
            <a:r>
              <a:rPr sz="2600" spc="-5" dirty="0" smtClean="0">
                <a:latin typeface="Times New Roman"/>
                <a:cs typeface="Times New Roman"/>
              </a:rPr>
              <a:t> bi</a:t>
            </a:r>
            <a:r>
              <a:rPr sz="2600" spc="0" dirty="0" smtClean="0">
                <a:latin typeface="Times New Roman"/>
                <a:cs typeface="Times New Roman"/>
              </a:rPr>
              <a:t>r</a:t>
            </a:r>
            <a:r>
              <a:rPr sz="2600" spc="-5" dirty="0" smtClean="0">
                <a:latin typeface="Times New Roman"/>
                <a:cs typeface="Times New Roman"/>
              </a:rPr>
              <a:t> MST'sidi</a:t>
            </a:r>
            <a:r>
              <a:rPr sz="2600" spc="0" dirty="0" smtClean="0">
                <a:latin typeface="Times New Roman"/>
                <a:cs typeface="Times New Roman"/>
              </a:rPr>
              <a:t>r</a:t>
            </a:r>
            <a:r>
              <a:rPr sz="2600" spc="-5" dirty="0" smtClean="0">
                <a:latin typeface="Times New Roman"/>
                <a:cs typeface="Times New Roman"/>
              </a:rPr>
              <a:t> ve</a:t>
            </a:r>
            <a:endParaRPr sz="2600">
              <a:latin typeface="Times New Roman"/>
              <a:cs typeface="Times New Roman"/>
            </a:endParaRPr>
          </a:p>
          <a:p>
            <a:pPr marL="93345">
              <a:lnSpc>
                <a:spcPts val="2990"/>
              </a:lnSpc>
            </a:pPr>
            <a:r>
              <a:rPr sz="26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900" spc="0" baseline="-17094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2600" spc="0" smtClean="0">
                <a:latin typeface="Times New Roman"/>
                <a:cs typeface="Times New Roman"/>
              </a:rPr>
              <a:t>'in </a:t>
            </a:r>
            <a:r>
              <a:rPr lang="tr-TR" sz="2600" dirty="0" smtClean="0">
                <a:latin typeface="Times New Roman"/>
                <a:cs typeface="Times New Roman"/>
              </a:rPr>
              <a:t>tepeleri</a:t>
            </a:r>
            <a:r>
              <a:rPr sz="2600" spc="0" smtClean="0">
                <a:latin typeface="Times New Roman"/>
                <a:cs typeface="Times New Roman"/>
              </a:rPr>
              <a:t> </a:t>
            </a:r>
            <a:r>
              <a:rPr sz="2600" spc="0" dirty="0" smtClean="0">
                <a:latin typeface="Times New Roman"/>
                <a:cs typeface="Times New Roman"/>
              </a:rPr>
              <a:t>tarafından oluşturulan </a:t>
            </a:r>
            <a:r>
              <a:rPr sz="26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G</a:t>
            </a:r>
            <a:r>
              <a:rPr sz="2600" spc="0" dirty="0" smtClean="0">
                <a:latin typeface="Times New Roman"/>
                <a:cs typeface="Times New Roman"/>
              </a:rPr>
              <a:t>' </a:t>
            </a:r>
            <a:r>
              <a:rPr sz="2600" spc="0" smtClean="0">
                <a:latin typeface="Times New Roman"/>
                <a:cs typeface="Times New Roman"/>
              </a:rPr>
              <a:t>nin altgraf</a:t>
            </a:r>
            <a:r>
              <a:rPr lang="tr-TR" sz="2600" spc="0" dirty="0" smtClean="0">
                <a:latin typeface="Times New Roman"/>
                <a:cs typeface="Times New Roman"/>
              </a:rPr>
              <a:t>ıdır</a:t>
            </a:r>
            <a:r>
              <a:rPr sz="2600" spc="0" smtClean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ts val="500"/>
              </a:lnSpc>
              <a:spcBef>
                <a:spcPts val="1"/>
              </a:spcBef>
            </a:pPr>
            <a:endParaRPr sz="500"/>
          </a:p>
          <a:p>
            <a:pPr marL="1982470">
              <a:lnSpc>
                <a:spcPct val="100000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-3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150" spc="-39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0" dirty="0" smtClean="0">
                <a:latin typeface="Times New Roman"/>
                <a:cs typeface="Times New Roman"/>
              </a:rPr>
              <a:t>' </a:t>
            </a:r>
            <a:r>
              <a:rPr sz="3200" spc="0" smtClean="0">
                <a:latin typeface="Times New Roman"/>
                <a:cs typeface="Times New Roman"/>
              </a:rPr>
              <a:t>in </a:t>
            </a:r>
            <a:r>
              <a:rPr lang="tr-TR" sz="3200" dirty="0" smtClean="0">
                <a:latin typeface="Times New Roman"/>
                <a:cs typeface="Times New Roman"/>
              </a:rPr>
              <a:t>tepeleri</a:t>
            </a:r>
            <a:endParaRPr sz="3200">
              <a:latin typeface="Times New Roman"/>
              <a:cs typeface="Times New Roman"/>
            </a:endParaRPr>
          </a:p>
          <a:p>
            <a:pPr marL="1983105">
              <a:lnSpc>
                <a:spcPts val="3590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150" spc="-3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150" spc="-39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{</a:t>
            </a:r>
            <a:r>
              <a:rPr sz="3200" spc="-30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: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x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3200" i="1" spc="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-3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150" spc="-44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-2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2 </a:t>
            </a:r>
            <a:r>
              <a:rPr sz="3200" spc="0" dirty="0" smtClean="0">
                <a:latin typeface="Times New Roman"/>
                <a:cs typeface="Times New Roman"/>
              </a:rPr>
              <a:t>için de bu böyledir.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19356" y="2069545"/>
            <a:ext cx="384810" cy="572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0" baseline="-21164" dirty="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3150" baseline="-2116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0095" y="1688720"/>
            <a:ext cx="25146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35647" y="1929766"/>
            <a:ext cx="158750" cy="332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1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8896" y="1469264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5299" y="2556787"/>
            <a:ext cx="20637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602" y="354458"/>
            <a:ext cx="3797935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Optimal </a:t>
            </a:r>
            <a:r>
              <a:rPr sz="4400" b="1" spc="-20" dirty="0" smtClean="0">
                <a:latin typeface="Times New Roman"/>
                <a:cs typeface="Times New Roman"/>
              </a:rPr>
              <a:t>altyapı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5855" y="1939817"/>
            <a:ext cx="878863" cy="668501"/>
          </a:xfrm>
          <a:custGeom>
            <a:avLst/>
            <a:gdLst/>
            <a:ahLst/>
            <a:cxnLst/>
            <a:rect l="l" t="t" r="r" b="b"/>
            <a:pathLst>
              <a:path w="878863" h="668501">
                <a:moveTo>
                  <a:pt x="65528" y="590431"/>
                </a:moveTo>
                <a:lnTo>
                  <a:pt x="61795" y="587723"/>
                </a:lnTo>
                <a:lnTo>
                  <a:pt x="50730" y="583820"/>
                </a:lnTo>
                <a:lnTo>
                  <a:pt x="38924" y="583114"/>
                </a:lnTo>
                <a:lnTo>
                  <a:pt x="27056" y="585707"/>
                </a:lnTo>
                <a:lnTo>
                  <a:pt x="15803" y="591699"/>
                </a:lnTo>
                <a:lnTo>
                  <a:pt x="7873" y="599609"/>
                </a:lnTo>
                <a:lnTo>
                  <a:pt x="2530" y="609173"/>
                </a:lnTo>
                <a:lnTo>
                  <a:pt x="0" y="619993"/>
                </a:lnTo>
                <a:lnTo>
                  <a:pt x="510" y="631672"/>
                </a:lnTo>
                <a:lnTo>
                  <a:pt x="32324" y="667545"/>
                </a:lnTo>
                <a:lnTo>
                  <a:pt x="33462" y="667637"/>
                </a:lnTo>
                <a:lnTo>
                  <a:pt x="33462" y="613898"/>
                </a:lnTo>
                <a:lnTo>
                  <a:pt x="65528" y="590431"/>
                </a:lnTo>
                <a:close/>
              </a:path>
              <a:path w="878863" h="668501">
                <a:moveTo>
                  <a:pt x="81335" y="613992"/>
                </a:moveTo>
                <a:lnTo>
                  <a:pt x="78929" y="606745"/>
                </a:lnTo>
                <a:lnTo>
                  <a:pt x="71440" y="594720"/>
                </a:lnTo>
                <a:lnTo>
                  <a:pt x="65528" y="590431"/>
                </a:lnTo>
                <a:lnTo>
                  <a:pt x="33462" y="613898"/>
                </a:lnTo>
                <a:lnTo>
                  <a:pt x="50226" y="636758"/>
                </a:lnTo>
                <a:lnTo>
                  <a:pt x="81335" y="613992"/>
                </a:lnTo>
                <a:close/>
              </a:path>
              <a:path w="878863" h="668501">
                <a:moveTo>
                  <a:pt x="83631" y="630349"/>
                </a:moveTo>
                <a:lnTo>
                  <a:pt x="82914" y="618744"/>
                </a:lnTo>
                <a:lnTo>
                  <a:pt x="81335" y="613992"/>
                </a:lnTo>
                <a:lnTo>
                  <a:pt x="50226" y="636758"/>
                </a:lnTo>
                <a:lnTo>
                  <a:pt x="33462" y="613898"/>
                </a:lnTo>
                <a:lnTo>
                  <a:pt x="33462" y="667637"/>
                </a:lnTo>
                <a:lnTo>
                  <a:pt x="44153" y="668501"/>
                </a:lnTo>
                <a:lnTo>
                  <a:pt x="55956" y="666140"/>
                </a:lnTo>
                <a:lnTo>
                  <a:pt x="66990" y="660380"/>
                </a:lnTo>
                <a:lnTo>
                  <a:pt x="68541" y="659147"/>
                </a:lnTo>
                <a:lnTo>
                  <a:pt x="76208" y="650918"/>
                </a:lnTo>
                <a:lnTo>
                  <a:pt x="81317" y="641196"/>
                </a:lnTo>
                <a:lnTo>
                  <a:pt x="83631" y="630349"/>
                </a:lnTo>
                <a:close/>
              </a:path>
              <a:path w="878863" h="668501">
                <a:moveTo>
                  <a:pt x="813500" y="78193"/>
                </a:moveTo>
                <a:lnTo>
                  <a:pt x="807494" y="74016"/>
                </a:lnTo>
                <a:lnTo>
                  <a:pt x="800041" y="61834"/>
                </a:lnTo>
                <a:lnTo>
                  <a:pt x="797653" y="54662"/>
                </a:lnTo>
                <a:lnTo>
                  <a:pt x="65528" y="590431"/>
                </a:lnTo>
                <a:lnTo>
                  <a:pt x="71440" y="594720"/>
                </a:lnTo>
                <a:lnTo>
                  <a:pt x="78929" y="606745"/>
                </a:lnTo>
                <a:lnTo>
                  <a:pt x="81335" y="613992"/>
                </a:lnTo>
                <a:lnTo>
                  <a:pt x="813500" y="78193"/>
                </a:lnTo>
                <a:close/>
              </a:path>
              <a:path w="878863" h="668501">
                <a:moveTo>
                  <a:pt x="878863" y="48556"/>
                </a:moveTo>
                <a:lnTo>
                  <a:pt x="867250" y="12068"/>
                </a:lnTo>
                <a:lnTo>
                  <a:pt x="834642" y="0"/>
                </a:lnTo>
                <a:lnTo>
                  <a:pt x="822733" y="2385"/>
                </a:lnTo>
                <a:lnTo>
                  <a:pt x="795191" y="38018"/>
                </a:lnTo>
                <a:lnTo>
                  <a:pt x="796005" y="49712"/>
                </a:lnTo>
                <a:lnTo>
                  <a:pt x="797653" y="54662"/>
                </a:lnTo>
                <a:lnTo>
                  <a:pt x="828990" y="31730"/>
                </a:lnTo>
                <a:lnTo>
                  <a:pt x="845754" y="54590"/>
                </a:lnTo>
                <a:lnTo>
                  <a:pt x="845754" y="84221"/>
                </a:lnTo>
                <a:lnTo>
                  <a:pt x="852121" y="82833"/>
                </a:lnTo>
                <a:lnTo>
                  <a:pt x="863227" y="76928"/>
                </a:lnTo>
                <a:lnTo>
                  <a:pt x="871168" y="69024"/>
                </a:lnTo>
                <a:lnTo>
                  <a:pt x="876440" y="59436"/>
                </a:lnTo>
                <a:lnTo>
                  <a:pt x="878863" y="48556"/>
                </a:lnTo>
                <a:close/>
              </a:path>
              <a:path w="878863" h="668501">
                <a:moveTo>
                  <a:pt x="845754" y="54590"/>
                </a:moveTo>
                <a:lnTo>
                  <a:pt x="828990" y="31730"/>
                </a:lnTo>
                <a:lnTo>
                  <a:pt x="797653" y="54662"/>
                </a:lnTo>
                <a:lnTo>
                  <a:pt x="800041" y="61834"/>
                </a:lnTo>
                <a:lnTo>
                  <a:pt x="807494" y="74016"/>
                </a:lnTo>
                <a:lnTo>
                  <a:pt x="813500" y="78193"/>
                </a:lnTo>
                <a:lnTo>
                  <a:pt x="845754" y="54590"/>
                </a:lnTo>
                <a:close/>
              </a:path>
              <a:path w="878863" h="668501">
                <a:moveTo>
                  <a:pt x="845754" y="84221"/>
                </a:moveTo>
                <a:lnTo>
                  <a:pt x="845754" y="54590"/>
                </a:lnTo>
                <a:lnTo>
                  <a:pt x="813500" y="78193"/>
                </a:lnTo>
                <a:lnTo>
                  <a:pt x="817386" y="80896"/>
                </a:lnTo>
                <a:lnTo>
                  <a:pt x="828553" y="84722"/>
                </a:lnTo>
                <a:lnTo>
                  <a:pt x="840347" y="85400"/>
                </a:lnTo>
                <a:lnTo>
                  <a:pt x="845754" y="84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5080" y="1356124"/>
            <a:ext cx="880467" cy="668901"/>
          </a:xfrm>
          <a:custGeom>
            <a:avLst/>
            <a:gdLst/>
            <a:ahLst/>
            <a:cxnLst/>
            <a:rect l="l" t="t" r="r" b="b"/>
            <a:pathLst>
              <a:path w="880467" h="668901">
                <a:moveTo>
                  <a:pt x="85136" y="37981"/>
                </a:moveTo>
                <a:lnTo>
                  <a:pt x="57088" y="2242"/>
                </a:lnTo>
                <a:lnTo>
                  <a:pt x="46296" y="0"/>
                </a:lnTo>
                <a:lnTo>
                  <a:pt x="35194" y="938"/>
                </a:lnTo>
                <a:lnTo>
                  <a:pt x="542" y="34625"/>
                </a:lnTo>
                <a:lnTo>
                  <a:pt x="0" y="46399"/>
                </a:lnTo>
                <a:lnTo>
                  <a:pt x="2747" y="57813"/>
                </a:lnTo>
                <a:lnTo>
                  <a:pt x="34237" y="83807"/>
                </a:lnTo>
                <a:lnTo>
                  <a:pt x="34237" y="53829"/>
                </a:lnTo>
                <a:lnTo>
                  <a:pt x="51001" y="30969"/>
                </a:lnTo>
                <a:lnTo>
                  <a:pt x="83139" y="54580"/>
                </a:lnTo>
                <a:lnTo>
                  <a:pt x="84772" y="49667"/>
                </a:lnTo>
                <a:lnTo>
                  <a:pt x="85136" y="37981"/>
                </a:lnTo>
                <a:close/>
              </a:path>
              <a:path w="880467" h="668901">
                <a:moveTo>
                  <a:pt x="83139" y="54580"/>
                </a:moveTo>
                <a:lnTo>
                  <a:pt x="51001" y="30969"/>
                </a:lnTo>
                <a:lnTo>
                  <a:pt x="34237" y="53829"/>
                </a:lnTo>
                <a:lnTo>
                  <a:pt x="65193" y="76572"/>
                </a:lnTo>
                <a:lnTo>
                  <a:pt x="71624" y="71884"/>
                </a:lnTo>
                <a:lnTo>
                  <a:pt x="81002" y="61006"/>
                </a:lnTo>
                <a:lnTo>
                  <a:pt x="83139" y="54580"/>
                </a:lnTo>
                <a:close/>
              </a:path>
              <a:path w="880467" h="668901">
                <a:moveTo>
                  <a:pt x="65193" y="76572"/>
                </a:moveTo>
                <a:lnTo>
                  <a:pt x="34237" y="53829"/>
                </a:lnTo>
                <a:lnTo>
                  <a:pt x="34237" y="83807"/>
                </a:lnTo>
                <a:lnTo>
                  <a:pt x="39283" y="84793"/>
                </a:lnTo>
                <a:lnTo>
                  <a:pt x="50332" y="83726"/>
                </a:lnTo>
                <a:lnTo>
                  <a:pt x="61257" y="79441"/>
                </a:lnTo>
                <a:lnTo>
                  <a:pt x="65193" y="76572"/>
                </a:lnTo>
                <a:close/>
              </a:path>
              <a:path w="880467" h="668901">
                <a:moveTo>
                  <a:pt x="814941" y="592217"/>
                </a:moveTo>
                <a:lnTo>
                  <a:pt x="83139" y="54580"/>
                </a:lnTo>
                <a:lnTo>
                  <a:pt x="81002" y="61006"/>
                </a:lnTo>
                <a:lnTo>
                  <a:pt x="71624" y="71884"/>
                </a:lnTo>
                <a:lnTo>
                  <a:pt x="65193" y="76572"/>
                </a:lnTo>
                <a:lnTo>
                  <a:pt x="797052" y="614250"/>
                </a:lnTo>
                <a:lnTo>
                  <a:pt x="799431" y="607038"/>
                </a:lnTo>
                <a:lnTo>
                  <a:pt x="809057" y="596298"/>
                </a:lnTo>
                <a:lnTo>
                  <a:pt x="814941" y="592217"/>
                </a:lnTo>
                <a:close/>
              </a:path>
              <a:path w="880467" h="668901">
                <a:moveTo>
                  <a:pt x="846529" y="667530"/>
                </a:moveTo>
                <a:lnTo>
                  <a:pt x="846529" y="615423"/>
                </a:lnTo>
                <a:lnTo>
                  <a:pt x="829765" y="638283"/>
                </a:lnTo>
                <a:lnTo>
                  <a:pt x="797052" y="614250"/>
                </a:lnTo>
                <a:lnTo>
                  <a:pt x="795628" y="618565"/>
                </a:lnTo>
                <a:lnTo>
                  <a:pt x="795105" y="630519"/>
                </a:lnTo>
                <a:lnTo>
                  <a:pt x="797791" y="642139"/>
                </a:lnTo>
                <a:lnTo>
                  <a:pt x="803616" y="652665"/>
                </a:lnTo>
                <a:lnTo>
                  <a:pt x="812510" y="661337"/>
                </a:lnTo>
                <a:lnTo>
                  <a:pt x="822629" y="666615"/>
                </a:lnTo>
                <a:lnTo>
                  <a:pt x="833609" y="668901"/>
                </a:lnTo>
                <a:lnTo>
                  <a:pt x="844943" y="668096"/>
                </a:lnTo>
                <a:lnTo>
                  <a:pt x="846529" y="667530"/>
                </a:lnTo>
                <a:close/>
              </a:path>
              <a:path w="880467" h="668901">
                <a:moveTo>
                  <a:pt x="846529" y="615423"/>
                </a:moveTo>
                <a:lnTo>
                  <a:pt x="814941" y="592217"/>
                </a:lnTo>
                <a:lnTo>
                  <a:pt x="809057" y="596298"/>
                </a:lnTo>
                <a:lnTo>
                  <a:pt x="799431" y="607038"/>
                </a:lnTo>
                <a:lnTo>
                  <a:pt x="797052" y="614250"/>
                </a:lnTo>
                <a:lnTo>
                  <a:pt x="829765" y="638283"/>
                </a:lnTo>
                <a:lnTo>
                  <a:pt x="846529" y="615423"/>
                </a:lnTo>
                <a:close/>
              </a:path>
              <a:path w="880467" h="668901">
                <a:moveTo>
                  <a:pt x="880467" y="622860"/>
                </a:moveTo>
                <a:lnTo>
                  <a:pt x="852791" y="586271"/>
                </a:lnTo>
                <a:lnTo>
                  <a:pt x="841949" y="584045"/>
                </a:lnTo>
                <a:lnTo>
                  <a:pt x="830754" y="584905"/>
                </a:lnTo>
                <a:lnTo>
                  <a:pt x="819644" y="588955"/>
                </a:lnTo>
                <a:lnTo>
                  <a:pt x="814941" y="592217"/>
                </a:lnTo>
                <a:lnTo>
                  <a:pt x="846529" y="615423"/>
                </a:lnTo>
                <a:lnTo>
                  <a:pt x="846529" y="667530"/>
                </a:lnTo>
                <a:lnTo>
                  <a:pt x="856122" y="664103"/>
                </a:lnTo>
                <a:lnTo>
                  <a:pt x="866638" y="656826"/>
                </a:lnTo>
                <a:lnTo>
                  <a:pt x="875982" y="646167"/>
                </a:lnTo>
                <a:lnTo>
                  <a:pt x="879872" y="634718"/>
                </a:lnTo>
                <a:lnTo>
                  <a:pt x="880467" y="6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3868" y="2522709"/>
            <a:ext cx="1234265" cy="383494"/>
          </a:xfrm>
          <a:custGeom>
            <a:avLst/>
            <a:gdLst/>
            <a:ahLst/>
            <a:cxnLst/>
            <a:rect l="l" t="t" r="r" b="b"/>
            <a:pathLst>
              <a:path w="1234265" h="383494">
                <a:moveTo>
                  <a:pt x="84892" y="38827"/>
                </a:moveTo>
                <a:lnTo>
                  <a:pt x="60483" y="5179"/>
                </a:lnTo>
                <a:lnTo>
                  <a:pt x="46209" y="0"/>
                </a:lnTo>
                <a:lnTo>
                  <a:pt x="34196" y="772"/>
                </a:lnTo>
                <a:lnTo>
                  <a:pt x="115" y="36041"/>
                </a:lnTo>
                <a:lnTo>
                  <a:pt x="0" y="48757"/>
                </a:lnTo>
                <a:lnTo>
                  <a:pt x="3503" y="60669"/>
                </a:lnTo>
                <a:lnTo>
                  <a:pt x="10204" y="71054"/>
                </a:lnTo>
                <a:lnTo>
                  <a:pt x="19678" y="79187"/>
                </a:lnTo>
                <a:lnTo>
                  <a:pt x="31505" y="84346"/>
                </a:lnTo>
                <a:lnTo>
                  <a:pt x="39125" y="85334"/>
                </a:lnTo>
                <a:lnTo>
                  <a:pt x="39125" y="56152"/>
                </a:lnTo>
                <a:lnTo>
                  <a:pt x="45983" y="28720"/>
                </a:lnTo>
                <a:lnTo>
                  <a:pt x="84892" y="38827"/>
                </a:lnTo>
                <a:close/>
              </a:path>
              <a:path w="1234265" h="383494">
                <a:moveTo>
                  <a:pt x="85463" y="44226"/>
                </a:moveTo>
                <a:lnTo>
                  <a:pt x="84892" y="38827"/>
                </a:lnTo>
                <a:lnTo>
                  <a:pt x="45983" y="28720"/>
                </a:lnTo>
                <a:lnTo>
                  <a:pt x="39125" y="56152"/>
                </a:lnTo>
                <a:lnTo>
                  <a:pt x="76237" y="65799"/>
                </a:lnTo>
                <a:lnTo>
                  <a:pt x="80426" y="59088"/>
                </a:lnTo>
                <a:lnTo>
                  <a:pt x="85463" y="44226"/>
                </a:lnTo>
                <a:close/>
              </a:path>
              <a:path w="1234265" h="383494">
                <a:moveTo>
                  <a:pt x="76237" y="65799"/>
                </a:moveTo>
                <a:lnTo>
                  <a:pt x="39125" y="56152"/>
                </a:lnTo>
                <a:lnTo>
                  <a:pt x="39125" y="85334"/>
                </a:lnTo>
                <a:lnTo>
                  <a:pt x="42384" y="85756"/>
                </a:lnTo>
                <a:lnTo>
                  <a:pt x="53732" y="84066"/>
                </a:lnTo>
                <a:lnTo>
                  <a:pt x="64137" y="79038"/>
                </a:lnTo>
                <a:lnTo>
                  <a:pt x="73176" y="70702"/>
                </a:lnTo>
                <a:lnTo>
                  <a:pt x="76237" y="65799"/>
                </a:lnTo>
                <a:close/>
              </a:path>
              <a:path w="1234265" h="383494">
                <a:moveTo>
                  <a:pt x="85463" y="68197"/>
                </a:moveTo>
                <a:lnTo>
                  <a:pt x="85463" y="44226"/>
                </a:lnTo>
                <a:lnTo>
                  <a:pt x="80426" y="59088"/>
                </a:lnTo>
                <a:lnTo>
                  <a:pt x="76237" y="65799"/>
                </a:lnTo>
                <a:lnTo>
                  <a:pt x="85463" y="68197"/>
                </a:lnTo>
                <a:close/>
              </a:path>
              <a:path w="1234265" h="383494">
                <a:moveTo>
                  <a:pt x="1158611" y="317752"/>
                </a:moveTo>
                <a:lnTo>
                  <a:pt x="84892" y="38827"/>
                </a:lnTo>
                <a:lnTo>
                  <a:pt x="85463" y="44226"/>
                </a:lnTo>
                <a:lnTo>
                  <a:pt x="85463" y="68197"/>
                </a:lnTo>
                <a:lnTo>
                  <a:pt x="1149530" y="344798"/>
                </a:lnTo>
                <a:lnTo>
                  <a:pt x="1149530" y="338836"/>
                </a:lnTo>
                <a:lnTo>
                  <a:pt x="1154405" y="324266"/>
                </a:lnTo>
                <a:lnTo>
                  <a:pt x="1158611" y="317752"/>
                </a:lnTo>
                <a:close/>
              </a:path>
              <a:path w="1234265" h="383494">
                <a:moveTo>
                  <a:pt x="1195841" y="327424"/>
                </a:moveTo>
                <a:lnTo>
                  <a:pt x="1158611" y="317752"/>
                </a:lnTo>
                <a:lnTo>
                  <a:pt x="1154405" y="324266"/>
                </a:lnTo>
                <a:lnTo>
                  <a:pt x="1149530" y="338836"/>
                </a:lnTo>
                <a:lnTo>
                  <a:pt x="1150082" y="344942"/>
                </a:lnTo>
                <a:lnTo>
                  <a:pt x="1188221" y="354856"/>
                </a:lnTo>
                <a:lnTo>
                  <a:pt x="1195841" y="327424"/>
                </a:lnTo>
                <a:close/>
              </a:path>
              <a:path w="1234265" h="383494">
                <a:moveTo>
                  <a:pt x="1150082" y="344942"/>
                </a:moveTo>
                <a:lnTo>
                  <a:pt x="1149530" y="338836"/>
                </a:lnTo>
                <a:lnTo>
                  <a:pt x="1149530" y="344798"/>
                </a:lnTo>
                <a:lnTo>
                  <a:pt x="1150082" y="344942"/>
                </a:lnTo>
                <a:close/>
              </a:path>
              <a:path w="1234265" h="383494">
                <a:moveTo>
                  <a:pt x="1195841" y="383142"/>
                </a:moveTo>
                <a:lnTo>
                  <a:pt x="1195841" y="327424"/>
                </a:lnTo>
                <a:lnTo>
                  <a:pt x="1188221" y="354856"/>
                </a:lnTo>
                <a:lnTo>
                  <a:pt x="1150082" y="344942"/>
                </a:lnTo>
                <a:lnTo>
                  <a:pt x="1173869" y="378564"/>
                </a:lnTo>
                <a:lnTo>
                  <a:pt x="1187871" y="383494"/>
                </a:lnTo>
                <a:lnTo>
                  <a:pt x="1195841" y="383142"/>
                </a:lnTo>
                <a:close/>
              </a:path>
              <a:path w="1234265" h="383494">
                <a:moveTo>
                  <a:pt x="1234265" y="335268"/>
                </a:moveTo>
                <a:lnTo>
                  <a:pt x="1202699" y="299992"/>
                </a:lnTo>
                <a:lnTo>
                  <a:pt x="1193211" y="298593"/>
                </a:lnTo>
                <a:lnTo>
                  <a:pt x="1181700" y="299979"/>
                </a:lnTo>
                <a:lnTo>
                  <a:pt x="1171034" y="304766"/>
                </a:lnTo>
                <a:lnTo>
                  <a:pt x="1161754" y="312886"/>
                </a:lnTo>
                <a:lnTo>
                  <a:pt x="1158611" y="317752"/>
                </a:lnTo>
                <a:lnTo>
                  <a:pt x="1195841" y="327424"/>
                </a:lnTo>
                <a:lnTo>
                  <a:pt x="1195841" y="383142"/>
                </a:lnTo>
                <a:lnTo>
                  <a:pt x="1229045" y="361225"/>
                </a:lnTo>
                <a:lnTo>
                  <a:pt x="1233995" y="348100"/>
                </a:lnTo>
                <a:lnTo>
                  <a:pt x="1234265" y="3352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4310" y="1716480"/>
            <a:ext cx="944881" cy="891500"/>
          </a:xfrm>
          <a:custGeom>
            <a:avLst/>
            <a:gdLst/>
            <a:ahLst/>
            <a:cxnLst/>
            <a:rect l="l" t="t" r="r" b="b"/>
            <a:pathLst>
              <a:path w="944881" h="891500">
                <a:moveTo>
                  <a:pt x="62095" y="811080"/>
                </a:moveTo>
                <a:lnTo>
                  <a:pt x="61805" y="810886"/>
                </a:lnTo>
                <a:lnTo>
                  <a:pt x="51652" y="807597"/>
                </a:lnTo>
                <a:lnTo>
                  <a:pt x="40687" y="807303"/>
                </a:lnTo>
                <a:lnTo>
                  <a:pt x="29191" y="810214"/>
                </a:lnTo>
                <a:lnTo>
                  <a:pt x="17444" y="816545"/>
                </a:lnTo>
                <a:lnTo>
                  <a:pt x="5728" y="826508"/>
                </a:lnTo>
                <a:lnTo>
                  <a:pt x="1382" y="836888"/>
                </a:lnTo>
                <a:lnTo>
                  <a:pt x="0" y="848091"/>
                </a:lnTo>
                <a:lnTo>
                  <a:pt x="1790" y="859700"/>
                </a:lnTo>
                <a:lnTo>
                  <a:pt x="6965" y="871299"/>
                </a:lnTo>
                <a:lnTo>
                  <a:pt x="15732" y="882470"/>
                </a:lnTo>
                <a:lnTo>
                  <a:pt x="26201" y="888587"/>
                </a:lnTo>
                <a:lnTo>
                  <a:pt x="32587" y="890201"/>
                </a:lnTo>
                <a:lnTo>
                  <a:pt x="32587" y="838759"/>
                </a:lnTo>
                <a:lnTo>
                  <a:pt x="62095" y="811080"/>
                </a:lnTo>
                <a:close/>
              </a:path>
              <a:path w="944881" h="891500">
                <a:moveTo>
                  <a:pt x="80596" y="832218"/>
                </a:moveTo>
                <a:lnTo>
                  <a:pt x="78938" y="828014"/>
                </a:lnTo>
                <a:lnTo>
                  <a:pt x="70864" y="816956"/>
                </a:lnTo>
                <a:lnTo>
                  <a:pt x="62095" y="811080"/>
                </a:lnTo>
                <a:lnTo>
                  <a:pt x="32587" y="838759"/>
                </a:lnTo>
                <a:lnTo>
                  <a:pt x="51637" y="859333"/>
                </a:lnTo>
                <a:lnTo>
                  <a:pt x="80596" y="832218"/>
                </a:lnTo>
                <a:close/>
              </a:path>
              <a:path w="944881" h="891500">
                <a:moveTo>
                  <a:pt x="84779" y="851457"/>
                </a:moveTo>
                <a:lnTo>
                  <a:pt x="83546" y="839693"/>
                </a:lnTo>
                <a:lnTo>
                  <a:pt x="80596" y="832218"/>
                </a:lnTo>
                <a:lnTo>
                  <a:pt x="51637" y="859333"/>
                </a:lnTo>
                <a:lnTo>
                  <a:pt x="32587" y="838759"/>
                </a:lnTo>
                <a:lnTo>
                  <a:pt x="32587" y="890201"/>
                </a:lnTo>
                <a:lnTo>
                  <a:pt x="37727" y="891500"/>
                </a:lnTo>
                <a:lnTo>
                  <a:pt x="49591" y="891098"/>
                </a:lnTo>
                <a:lnTo>
                  <a:pt x="61071" y="887270"/>
                </a:lnTo>
                <a:lnTo>
                  <a:pt x="71449" y="879907"/>
                </a:lnTo>
                <a:lnTo>
                  <a:pt x="77480" y="873088"/>
                </a:lnTo>
                <a:lnTo>
                  <a:pt x="82727" y="862767"/>
                </a:lnTo>
                <a:lnTo>
                  <a:pt x="84779" y="851457"/>
                </a:lnTo>
                <a:close/>
              </a:path>
              <a:path w="944881" h="891500">
                <a:moveTo>
                  <a:pt x="883657" y="80327"/>
                </a:moveTo>
                <a:lnTo>
                  <a:pt x="882572" y="79950"/>
                </a:lnTo>
                <a:lnTo>
                  <a:pt x="873696" y="73611"/>
                </a:lnTo>
                <a:lnTo>
                  <a:pt x="865830" y="62880"/>
                </a:lnTo>
                <a:lnTo>
                  <a:pt x="864236" y="58673"/>
                </a:lnTo>
                <a:lnTo>
                  <a:pt x="62095" y="811080"/>
                </a:lnTo>
                <a:lnTo>
                  <a:pt x="70864" y="816956"/>
                </a:lnTo>
                <a:lnTo>
                  <a:pt x="78938" y="828014"/>
                </a:lnTo>
                <a:lnTo>
                  <a:pt x="80596" y="832218"/>
                </a:lnTo>
                <a:lnTo>
                  <a:pt x="883657" y="80327"/>
                </a:lnTo>
                <a:close/>
              </a:path>
              <a:path w="944881" h="891500">
                <a:moveTo>
                  <a:pt x="944881" y="43681"/>
                </a:moveTo>
                <a:lnTo>
                  <a:pt x="918763" y="2890"/>
                </a:lnTo>
                <a:lnTo>
                  <a:pt x="907084" y="0"/>
                </a:lnTo>
                <a:lnTo>
                  <a:pt x="895064" y="426"/>
                </a:lnTo>
                <a:lnTo>
                  <a:pt x="862529" y="27743"/>
                </a:lnTo>
                <a:lnTo>
                  <a:pt x="860343" y="39286"/>
                </a:lnTo>
                <a:lnTo>
                  <a:pt x="861411" y="51218"/>
                </a:lnTo>
                <a:lnTo>
                  <a:pt x="864236" y="58673"/>
                </a:lnTo>
                <a:lnTo>
                  <a:pt x="892885" y="31801"/>
                </a:lnTo>
                <a:lnTo>
                  <a:pt x="912697" y="53137"/>
                </a:lnTo>
                <a:lnTo>
                  <a:pt x="912697" y="81884"/>
                </a:lnTo>
                <a:lnTo>
                  <a:pt x="915402" y="81249"/>
                </a:lnTo>
                <a:lnTo>
                  <a:pt x="927194" y="75096"/>
                </a:lnTo>
                <a:lnTo>
                  <a:pt x="938800" y="65308"/>
                </a:lnTo>
                <a:lnTo>
                  <a:pt x="943395" y="54975"/>
                </a:lnTo>
                <a:lnTo>
                  <a:pt x="944881" y="43681"/>
                </a:lnTo>
                <a:close/>
              </a:path>
              <a:path w="944881" h="891500">
                <a:moveTo>
                  <a:pt x="912697" y="53137"/>
                </a:moveTo>
                <a:lnTo>
                  <a:pt x="892885" y="31801"/>
                </a:lnTo>
                <a:lnTo>
                  <a:pt x="864236" y="58673"/>
                </a:lnTo>
                <a:lnTo>
                  <a:pt x="865830" y="62880"/>
                </a:lnTo>
                <a:lnTo>
                  <a:pt x="873696" y="73611"/>
                </a:lnTo>
                <a:lnTo>
                  <a:pt x="882572" y="79950"/>
                </a:lnTo>
                <a:lnTo>
                  <a:pt x="883657" y="80327"/>
                </a:lnTo>
                <a:lnTo>
                  <a:pt x="912697" y="53137"/>
                </a:lnTo>
                <a:close/>
              </a:path>
              <a:path w="944881" h="891500">
                <a:moveTo>
                  <a:pt x="912697" y="81884"/>
                </a:moveTo>
                <a:lnTo>
                  <a:pt x="912697" y="53137"/>
                </a:lnTo>
                <a:lnTo>
                  <a:pt x="883657" y="80327"/>
                </a:lnTo>
                <a:lnTo>
                  <a:pt x="892725" y="83472"/>
                </a:lnTo>
                <a:lnTo>
                  <a:pt x="903790" y="83973"/>
                </a:lnTo>
                <a:lnTo>
                  <a:pt x="912697" y="81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19883" y="889734"/>
            <a:ext cx="269728" cy="911750"/>
          </a:xfrm>
          <a:custGeom>
            <a:avLst/>
            <a:gdLst/>
            <a:ahLst/>
            <a:cxnLst/>
            <a:rect l="l" t="t" r="r" b="b"/>
            <a:pathLst>
              <a:path w="269728" h="911750">
                <a:moveTo>
                  <a:pt x="84708" y="41347"/>
                </a:moveTo>
                <a:lnTo>
                  <a:pt x="56856" y="2252"/>
                </a:lnTo>
                <a:lnTo>
                  <a:pt x="44094" y="0"/>
                </a:lnTo>
                <a:lnTo>
                  <a:pt x="30123" y="1407"/>
                </a:lnTo>
                <a:lnTo>
                  <a:pt x="18589" y="6824"/>
                </a:lnTo>
                <a:lnTo>
                  <a:pt x="9371" y="15266"/>
                </a:lnTo>
                <a:lnTo>
                  <a:pt x="2998" y="26017"/>
                </a:lnTo>
                <a:lnTo>
                  <a:pt x="0" y="38364"/>
                </a:lnTo>
                <a:lnTo>
                  <a:pt x="904" y="51589"/>
                </a:lnTo>
                <a:lnTo>
                  <a:pt x="4538" y="61419"/>
                </a:lnTo>
                <a:lnTo>
                  <a:pt x="11214" y="70598"/>
                </a:lnTo>
                <a:lnTo>
                  <a:pt x="20417" y="77553"/>
                </a:lnTo>
                <a:lnTo>
                  <a:pt x="29098" y="80820"/>
                </a:lnTo>
                <a:lnTo>
                  <a:pt x="29098" y="45493"/>
                </a:lnTo>
                <a:lnTo>
                  <a:pt x="56530" y="38635"/>
                </a:lnTo>
                <a:lnTo>
                  <a:pt x="65303" y="78005"/>
                </a:lnTo>
                <a:lnTo>
                  <a:pt x="70552" y="74730"/>
                </a:lnTo>
                <a:lnTo>
                  <a:pt x="78161" y="65812"/>
                </a:lnTo>
                <a:lnTo>
                  <a:pt x="83013" y="54563"/>
                </a:lnTo>
                <a:lnTo>
                  <a:pt x="84708" y="41347"/>
                </a:lnTo>
                <a:close/>
              </a:path>
              <a:path w="269728" h="911750">
                <a:moveTo>
                  <a:pt x="65303" y="78005"/>
                </a:moveTo>
                <a:lnTo>
                  <a:pt x="56530" y="38635"/>
                </a:lnTo>
                <a:lnTo>
                  <a:pt x="29098" y="45493"/>
                </a:lnTo>
                <a:lnTo>
                  <a:pt x="37291" y="82379"/>
                </a:lnTo>
                <a:lnTo>
                  <a:pt x="45362" y="83139"/>
                </a:lnTo>
                <a:lnTo>
                  <a:pt x="60584" y="80950"/>
                </a:lnTo>
                <a:lnTo>
                  <a:pt x="65303" y="78005"/>
                </a:lnTo>
                <a:close/>
              </a:path>
              <a:path w="269728" h="911750">
                <a:moveTo>
                  <a:pt x="37291" y="82379"/>
                </a:moveTo>
                <a:lnTo>
                  <a:pt x="29098" y="45493"/>
                </a:lnTo>
                <a:lnTo>
                  <a:pt x="29098" y="80820"/>
                </a:lnTo>
                <a:lnTo>
                  <a:pt x="31886" y="81870"/>
                </a:lnTo>
                <a:lnTo>
                  <a:pt x="37291" y="82379"/>
                </a:lnTo>
                <a:close/>
              </a:path>
              <a:path w="269728" h="911750">
                <a:moveTo>
                  <a:pt x="232560" y="828589"/>
                </a:moveTo>
                <a:lnTo>
                  <a:pt x="65303" y="78005"/>
                </a:lnTo>
                <a:lnTo>
                  <a:pt x="60584" y="80950"/>
                </a:lnTo>
                <a:lnTo>
                  <a:pt x="45362" y="83139"/>
                </a:lnTo>
                <a:lnTo>
                  <a:pt x="37291" y="82379"/>
                </a:lnTo>
                <a:lnTo>
                  <a:pt x="204157" y="833624"/>
                </a:lnTo>
                <a:lnTo>
                  <a:pt x="209573" y="830147"/>
                </a:lnTo>
                <a:lnTo>
                  <a:pt x="224649" y="827880"/>
                </a:lnTo>
                <a:lnTo>
                  <a:pt x="232560" y="828589"/>
                </a:lnTo>
                <a:close/>
              </a:path>
              <a:path w="269728" h="911750">
                <a:moveTo>
                  <a:pt x="240934" y="909498"/>
                </a:moveTo>
                <a:lnTo>
                  <a:pt x="240934" y="866167"/>
                </a:lnTo>
                <a:lnTo>
                  <a:pt x="212740" y="872263"/>
                </a:lnTo>
                <a:lnTo>
                  <a:pt x="204157" y="833624"/>
                </a:lnTo>
                <a:lnTo>
                  <a:pt x="199557" y="836577"/>
                </a:lnTo>
                <a:lnTo>
                  <a:pt x="191901" y="845574"/>
                </a:lnTo>
                <a:lnTo>
                  <a:pt x="187002" y="856767"/>
                </a:lnTo>
                <a:lnTo>
                  <a:pt x="185257" y="869782"/>
                </a:lnTo>
                <a:lnTo>
                  <a:pt x="187065" y="884248"/>
                </a:lnTo>
                <a:lnTo>
                  <a:pt x="193121" y="895208"/>
                </a:lnTo>
                <a:lnTo>
                  <a:pt x="201886" y="903723"/>
                </a:lnTo>
                <a:lnTo>
                  <a:pt x="212814" y="909375"/>
                </a:lnTo>
                <a:lnTo>
                  <a:pt x="225359" y="911750"/>
                </a:lnTo>
                <a:lnTo>
                  <a:pt x="238974" y="910429"/>
                </a:lnTo>
                <a:lnTo>
                  <a:pt x="240934" y="909498"/>
                </a:lnTo>
                <a:close/>
              </a:path>
              <a:path w="269728" h="911750">
                <a:moveTo>
                  <a:pt x="240934" y="866167"/>
                </a:moveTo>
                <a:lnTo>
                  <a:pt x="232560" y="828589"/>
                </a:lnTo>
                <a:lnTo>
                  <a:pt x="224649" y="827880"/>
                </a:lnTo>
                <a:lnTo>
                  <a:pt x="209573" y="830147"/>
                </a:lnTo>
                <a:lnTo>
                  <a:pt x="204157" y="833624"/>
                </a:lnTo>
                <a:lnTo>
                  <a:pt x="212740" y="872263"/>
                </a:lnTo>
                <a:lnTo>
                  <a:pt x="240934" y="866167"/>
                </a:lnTo>
                <a:close/>
              </a:path>
              <a:path w="269728" h="911750">
                <a:moveTo>
                  <a:pt x="269728" y="873133"/>
                </a:moveTo>
                <a:lnTo>
                  <a:pt x="249429" y="833358"/>
                </a:lnTo>
                <a:lnTo>
                  <a:pt x="232560" y="828589"/>
                </a:lnTo>
                <a:lnTo>
                  <a:pt x="240934" y="866167"/>
                </a:lnTo>
                <a:lnTo>
                  <a:pt x="240934" y="909498"/>
                </a:lnTo>
                <a:lnTo>
                  <a:pt x="250726" y="904842"/>
                </a:lnTo>
                <a:lnTo>
                  <a:pt x="260072" y="896265"/>
                </a:lnTo>
                <a:lnTo>
                  <a:pt x="266558" y="885446"/>
                </a:lnTo>
                <a:lnTo>
                  <a:pt x="269728" y="8731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04246" y="1716445"/>
            <a:ext cx="1000110" cy="520110"/>
          </a:xfrm>
          <a:custGeom>
            <a:avLst/>
            <a:gdLst/>
            <a:ahLst/>
            <a:cxnLst/>
            <a:rect l="l" t="t" r="r" b="b"/>
            <a:pathLst>
              <a:path w="1000110" h="520110">
                <a:moveTo>
                  <a:pt x="85269" y="46832"/>
                </a:moveTo>
                <a:lnTo>
                  <a:pt x="64349" y="7912"/>
                </a:lnTo>
                <a:lnTo>
                  <a:pt x="39444" y="0"/>
                </a:lnTo>
                <a:lnTo>
                  <a:pt x="28344" y="2822"/>
                </a:lnTo>
                <a:lnTo>
                  <a:pt x="18008" y="8817"/>
                </a:lnTo>
                <a:lnTo>
                  <a:pt x="8960" y="17960"/>
                </a:lnTo>
                <a:lnTo>
                  <a:pt x="1726" y="30226"/>
                </a:lnTo>
                <a:lnTo>
                  <a:pt x="0" y="42241"/>
                </a:lnTo>
                <a:lnTo>
                  <a:pt x="1667" y="54019"/>
                </a:lnTo>
                <a:lnTo>
                  <a:pt x="32286" y="84094"/>
                </a:lnTo>
                <a:lnTo>
                  <a:pt x="36759" y="84547"/>
                </a:lnTo>
                <a:lnTo>
                  <a:pt x="36759" y="55458"/>
                </a:lnTo>
                <a:lnTo>
                  <a:pt x="48951" y="29550"/>
                </a:lnTo>
                <a:lnTo>
                  <a:pt x="85269" y="46832"/>
                </a:lnTo>
                <a:close/>
              </a:path>
              <a:path w="1000110" h="520110">
                <a:moveTo>
                  <a:pt x="85314" y="47973"/>
                </a:moveTo>
                <a:lnTo>
                  <a:pt x="85269" y="46832"/>
                </a:lnTo>
                <a:lnTo>
                  <a:pt x="48951" y="29550"/>
                </a:lnTo>
                <a:lnTo>
                  <a:pt x="36759" y="55458"/>
                </a:lnTo>
                <a:lnTo>
                  <a:pt x="72314" y="72377"/>
                </a:lnTo>
                <a:lnTo>
                  <a:pt x="75356" y="69670"/>
                </a:lnTo>
                <a:lnTo>
                  <a:pt x="82667" y="58587"/>
                </a:lnTo>
                <a:lnTo>
                  <a:pt x="85314" y="47973"/>
                </a:lnTo>
                <a:close/>
              </a:path>
              <a:path w="1000110" h="520110">
                <a:moveTo>
                  <a:pt x="72314" y="72377"/>
                </a:moveTo>
                <a:lnTo>
                  <a:pt x="36759" y="55458"/>
                </a:lnTo>
                <a:lnTo>
                  <a:pt x="36759" y="84547"/>
                </a:lnTo>
                <a:lnTo>
                  <a:pt x="43988" y="85280"/>
                </a:lnTo>
                <a:lnTo>
                  <a:pt x="55446" y="83169"/>
                </a:lnTo>
                <a:lnTo>
                  <a:pt x="66093" y="77915"/>
                </a:lnTo>
                <a:lnTo>
                  <a:pt x="72314" y="72377"/>
                </a:lnTo>
                <a:close/>
              </a:path>
              <a:path w="1000110" h="520110">
                <a:moveTo>
                  <a:pt x="85314" y="78563"/>
                </a:moveTo>
                <a:lnTo>
                  <a:pt x="85314" y="47973"/>
                </a:lnTo>
                <a:lnTo>
                  <a:pt x="82667" y="58587"/>
                </a:lnTo>
                <a:lnTo>
                  <a:pt x="75356" y="69670"/>
                </a:lnTo>
                <a:lnTo>
                  <a:pt x="72314" y="72377"/>
                </a:lnTo>
                <a:lnTo>
                  <a:pt x="85314" y="78563"/>
                </a:lnTo>
                <a:close/>
              </a:path>
              <a:path w="1000110" h="520110">
                <a:moveTo>
                  <a:pt x="927598" y="447640"/>
                </a:moveTo>
                <a:lnTo>
                  <a:pt x="85269" y="46832"/>
                </a:lnTo>
                <a:lnTo>
                  <a:pt x="85314" y="47973"/>
                </a:lnTo>
                <a:lnTo>
                  <a:pt x="85314" y="78563"/>
                </a:lnTo>
                <a:lnTo>
                  <a:pt x="914797" y="473258"/>
                </a:lnTo>
                <a:lnTo>
                  <a:pt x="914797" y="472120"/>
                </a:lnTo>
                <a:lnTo>
                  <a:pt x="917450" y="461504"/>
                </a:lnTo>
                <a:lnTo>
                  <a:pt x="924486" y="450428"/>
                </a:lnTo>
                <a:lnTo>
                  <a:pt x="927598" y="447640"/>
                </a:lnTo>
                <a:close/>
              </a:path>
              <a:path w="1000110" h="520110">
                <a:moveTo>
                  <a:pt x="963351" y="464652"/>
                </a:moveTo>
                <a:lnTo>
                  <a:pt x="927598" y="447640"/>
                </a:lnTo>
                <a:lnTo>
                  <a:pt x="924486" y="450428"/>
                </a:lnTo>
                <a:lnTo>
                  <a:pt x="917450" y="461504"/>
                </a:lnTo>
                <a:lnTo>
                  <a:pt x="914797" y="472120"/>
                </a:lnTo>
                <a:lnTo>
                  <a:pt x="914842" y="473279"/>
                </a:lnTo>
                <a:lnTo>
                  <a:pt x="951159" y="490560"/>
                </a:lnTo>
                <a:lnTo>
                  <a:pt x="963351" y="464652"/>
                </a:lnTo>
                <a:close/>
              </a:path>
              <a:path w="1000110" h="520110">
                <a:moveTo>
                  <a:pt x="914842" y="473279"/>
                </a:moveTo>
                <a:lnTo>
                  <a:pt x="914797" y="472120"/>
                </a:lnTo>
                <a:lnTo>
                  <a:pt x="914797" y="473258"/>
                </a:lnTo>
                <a:close/>
              </a:path>
              <a:path w="1000110" h="520110">
                <a:moveTo>
                  <a:pt x="963351" y="519378"/>
                </a:moveTo>
                <a:lnTo>
                  <a:pt x="963351" y="464652"/>
                </a:lnTo>
                <a:lnTo>
                  <a:pt x="951159" y="490560"/>
                </a:lnTo>
                <a:lnTo>
                  <a:pt x="914842" y="473279"/>
                </a:lnTo>
                <a:lnTo>
                  <a:pt x="935733" y="512197"/>
                </a:lnTo>
                <a:lnTo>
                  <a:pt x="960508" y="520110"/>
                </a:lnTo>
                <a:lnTo>
                  <a:pt x="963351" y="519378"/>
                </a:lnTo>
                <a:close/>
              </a:path>
              <a:path w="1000110" h="520110">
                <a:moveTo>
                  <a:pt x="1000110" y="477745"/>
                </a:moveTo>
                <a:lnTo>
                  <a:pt x="975543" y="438744"/>
                </a:lnTo>
                <a:lnTo>
                  <a:pt x="955994" y="434830"/>
                </a:lnTo>
                <a:lnTo>
                  <a:pt x="944404" y="436937"/>
                </a:lnTo>
                <a:lnTo>
                  <a:pt x="933686" y="442187"/>
                </a:lnTo>
                <a:lnTo>
                  <a:pt x="927598" y="447640"/>
                </a:lnTo>
                <a:lnTo>
                  <a:pt x="963351" y="464652"/>
                </a:lnTo>
                <a:lnTo>
                  <a:pt x="963351" y="519378"/>
                </a:lnTo>
                <a:lnTo>
                  <a:pt x="971487" y="517285"/>
                </a:lnTo>
                <a:lnTo>
                  <a:pt x="981766" y="511287"/>
                </a:lnTo>
                <a:lnTo>
                  <a:pt x="990885" y="502139"/>
                </a:lnTo>
                <a:lnTo>
                  <a:pt x="998384" y="489866"/>
                </a:lnTo>
                <a:lnTo>
                  <a:pt x="1000110" y="4777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04903" y="1136806"/>
            <a:ext cx="800207" cy="664808"/>
          </a:xfrm>
          <a:custGeom>
            <a:avLst/>
            <a:gdLst/>
            <a:ahLst/>
            <a:cxnLst/>
            <a:rect l="l" t="t" r="r" b="b"/>
            <a:pathLst>
              <a:path w="800207" h="664808">
                <a:moveTo>
                  <a:pt x="64015" y="585680"/>
                </a:moveTo>
                <a:lnTo>
                  <a:pt x="60562" y="583370"/>
                </a:lnTo>
                <a:lnTo>
                  <a:pt x="49219" y="579814"/>
                </a:lnTo>
                <a:lnTo>
                  <a:pt x="37363" y="579502"/>
                </a:lnTo>
                <a:lnTo>
                  <a:pt x="25657" y="582437"/>
                </a:lnTo>
                <a:lnTo>
                  <a:pt x="14764" y="588616"/>
                </a:lnTo>
                <a:lnTo>
                  <a:pt x="6979" y="597120"/>
                </a:lnTo>
                <a:lnTo>
                  <a:pt x="2008" y="607114"/>
                </a:lnTo>
                <a:lnTo>
                  <a:pt x="0" y="618185"/>
                </a:lnTo>
                <a:lnTo>
                  <a:pt x="1101" y="629918"/>
                </a:lnTo>
                <a:lnTo>
                  <a:pt x="5460" y="641899"/>
                </a:lnTo>
                <a:lnTo>
                  <a:pt x="13225" y="653715"/>
                </a:lnTo>
                <a:lnTo>
                  <a:pt x="23409" y="660719"/>
                </a:lnTo>
                <a:lnTo>
                  <a:pt x="33053" y="663857"/>
                </a:lnTo>
                <a:lnTo>
                  <a:pt x="33053" y="610713"/>
                </a:lnTo>
                <a:lnTo>
                  <a:pt x="64015" y="585680"/>
                </a:lnTo>
                <a:close/>
              </a:path>
              <a:path w="800207" h="664808">
                <a:moveTo>
                  <a:pt x="81225" y="609354"/>
                </a:moveTo>
                <a:lnTo>
                  <a:pt x="78547" y="602004"/>
                </a:lnTo>
                <a:lnTo>
                  <a:pt x="70731" y="590172"/>
                </a:lnTo>
                <a:lnTo>
                  <a:pt x="64015" y="585680"/>
                </a:lnTo>
                <a:lnTo>
                  <a:pt x="33053" y="610713"/>
                </a:lnTo>
                <a:lnTo>
                  <a:pt x="51341" y="633573"/>
                </a:lnTo>
                <a:lnTo>
                  <a:pt x="81225" y="609354"/>
                </a:lnTo>
                <a:close/>
              </a:path>
              <a:path w="800207" h="664808">
                <a:moveTo>
                  <a:pt x="83980" y="625617"/>
                </a:moveTo>
                <a:lnTo>
                  <a:pt x="82899" y="613948"/>
                </a:lnTo>
                <a:lnTo>
                  <a:pt x="81225" y="609354"/>
                </a:lnTo>
                <a:lnTo>
                  <a:pt x="51341" y="633573"/>
                </a:lnTo>
                <a:lnTo>
                  <a:pt x="33053" y="610713"/>
                </a:lnTo>
                <a:lnTo>
                  <a:pt x="33053" y="663857"/>
                </a:lnTo>
                <a:lnTo>
                  <a:pt x="34774" y="664417"/>
                </a:lnTo>
                <a:lnTo>
                  <a:pt x="46611" y="664808"/>
                </a:lnTo>
                <a:lnTo>
                  <a:pt x="58211" y="661893"/>
                </a:lnTo>
                <a:lnTo>
                  <a:pt x="68867" y="655671"/>
                </a:lnTo>
                <a:lnTo>
                  <a:pt x="69550" y="655090"/>
                </a:lnTo>
                <a:lnTo>
                  <a:pt x="77111" y="646576"/>
                </a:lnTo>
                <a:lnTo>
                  <a:pt x="81986" y="636622"/>
                </a:lnTo>
                <a:lnTo>
                  <a:pt x="83980" y="625617"/>
                </a:lnTo>
                <a:close/>
              </a:path>
              <a:path w="800207" h="664808">
                <a:moveTo>
                  <a:pt x="735843" y="78828"/>
                </a:moveTo>
                <a:lnTo>
                  <a:pt x="730101" y="75111"/>
                </a:lnTo>
                <a:lnTo>
                  <a:pt x="721950" y="63270"/>
                </a:lnTo>
                <a:lnTo>
                  <a:pt x="719152" y="55995"/>
                </a:lnTo>
                <a:lnTo>
                  <a:pt x="64015" y="585680"/>
                </a:lnTo>
                <a:lnTo>
                  <a:pt x="70731" y="590172"/>
                </a:lnTo>
                <a:lnTo>
                  <a:pt x="78547" y="602004"/>
                </a:lnTo>
                <a:lnTo>
                  <a:pt x="81225" y="609354"/>
                </a:lnTo>
                <a:lnTo>
                  <a:pt x="735843" y="78828"/>
                </a:lnTo>
                <a:close/>
              </a:path>
              <a:path w="800207" h="664808">
                <a:moveTo>
                  <a:pt x="800207" y="46096"/>
                </a:moveTo>
                <a:lnTo>
                  <a:pt x="776592" y="3915"/>
                </a:lnTo>
                <a:lnTo>
                  <a:pt x="753360" y="0"/>
                </a:lnTo>
                <a:lnTo>
                  <a:pt x="741699" y="3017"/>
                </a:lnTo>
                <a:lnTo>
                  <a:pt x="716044" y="39544"/>
                </a:lnTo>
                <a:lnTo>
                  <a:pt x="717335" y="51269"/>
                </a:lnTo>
                <a:lnTo>
                  <a:pt x="719152" y="55995"/>
                </a:lnTo>
                <a:lnTo>
                  <a:pt x="749333" y="31593"/>
                </a:lnTo>
                <a:lnTo>
                  <a:pt x="766859" y="53691"/>
                </a:lnTo>
                <a:lnTo>
                  <a:pt x="766859" y="84140"/>
                </a:lnTo>
                <a:lnTo>
                  <a:pt x="774970" y="81930"/>
                </a:lnTo>
                <a:lnTo>
                  <a:pt x="785778" y="75280"/>
                </a:lnTo>
                <a:lnTo>
                  <a:pt x="793358" y="67015"/>
                </a:lnTo>
                <a:lnTo>
                  <a:pt x="798236" y="57134"/>
                </a:lnTo>
                <a:lnTo>
                  <a:pt x="800207" y="46096"/>
                </a:lnTo>
                <a:close/>
              </a:path>
              <a:path w="800207" h="664808">
                <a:moveTo>
                  <a:pt x="766859" y="53691"/>
                </a:moveTo>
                <a:lnTo>
                  <a:pt x="749333" y="31593"/>
                </a:lnTo>
                <a:lnTo>
                  <a:pt x="719152" y="55995"/>
                </a:lnTo>
                <a:lnTo>
                  <a:pt x="721950" y="63270"/>
                </a:lnTo>
                <a:lnTo>
                  <a:pt x="730101" y="75111"/>
                </a:lnTo>
                <a:lnTo>
                  <a:pt x="735843" y="78828"/>
                </a:lnTo>
                <a:lnTo>
                  <a:pt x="766859" y="53691"/>
                </a:lnTo>
                <a:close/>
              </a:path>
              <a:path w="800207" h="664808">
                <a:moveTo>
                  <a:pt x="766859" y="84140"/>
                </a:moveTo>
                <a:lnTo>
                  <a:pt x="766859" y="53691"/>
                </a:lnTo>
                <a:lnTo>
                  <a:pt x="735843" y="78828"/>
                </a:lnTo>
                <a:lnTo>
                  <a:pt x="740105" y="81587"/>
                </a:lnTo>
                <a:lnTo>
                  <a:pt x="751404" y="84963"/>
                </a:lnTo>
                <a:lnTo>
                  <a:pt x="763269" y="85118"/>
                </a:lnTo>
                <a:lnTo>
                  <a:pt x="766859" y="84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41352" y="1939544"/>
            <a:ext cx="1037068" cy="86106"/>
          </a:xfrm>
          <a:custGeom>
            <a:avLst/>
            <a:gdLst/>
            <a:ahLst/>
            <a:cxnLst/>
            <a:rect l="l" t="t" r="r" b="b"/>
            <a:pathLst>
              <a:path w="1037068" h="86106">
                <a:moveTo>
                  <a:pt x="81778" y="28956"/>
                </a:moveTo>
                <a:lnTo>
                  <a:pt x="50975" y="2388"/>
                </a:lnTo>
                <a:lnTo>
                  <a:pt x="34663" y="634"/>
                </a:lnTo>
                <a:lnTo>
                  <a:pt x="23132" y="4654"/>
                </a:lnTo>
                <a:lnTo>
                  <a:pt x="13293" y="12236"/>
                </a:lnTo>
                <a:lnTo>
                  <a:pt x="5753" y="23218"/>
                </a:lnTo>
                <a:lnTo>
                  <a:pt x="1120" y="37438"/>
                </a:lnTo>
                <a:lnTo>
                  <a:pt x="0" y="54733"/>
                </a:lnTo>
                <a:lnTo>
                  <a:pt x="5927" y="67276"/>
                </a:lnTo>
                <a:lnTo>
                  <a:pt x="15463" y="77211"/>
                </a:lnTo>
                <a:lnTo>
                  <a:pt x="27736" y="83751"/>
                </a:lnTo>
                <a:lnTo>
                  <a:pt x="41875" y="86106"/>
                </a:lnTo>
                <a:lnTo>
                  <a:pt x="41875" y="28956"/>
                </a:lnTo>
                <a:lnTo>
                  <a:pt x="81778" y="28956"/>
                </a:lnTo>
                <a:close/>
              </a:path>
              <a:path w="1037068" h="86106">
                <a:moveTo>
                  <a:pt x="84426" y="40200"/>
                </a:moveTo>
                <a:lnTo>
                  <a:pt x="81778" y="28956"/>
                </a:lnTo>
                <a:lnTo>
                  <a:pt x="41875" y="28956"/>
                </a:lnTo>
                <a:lnTo>
                  <a:pt x="41875" y="57150"/>
                </a:lnTo>
                <a:lnTo>
                  <a:pt x="81448" y="57150"/>
                </a:lnTo>
                <a:lnTo>
                  <a:pt x="82265" y="55452"/>
                </a:lnTo>
                <a:lnTo>
                  <a:pt x="84426" y="40200"/>
                </a:lnTo>
                <a:close/>
              </a:path>
              <a:path w="1037068" h="86106">
                <a:moveTo>
                  <a:pt x="81448" y="57150"/>
                </a:moveTo>
                <a:lnTo>
                  <a:pt x="41875" y="57150"/>
                </a:lnTo>
                <a:lnTo>
                  <a:pt x="41875" y="86106"/>
                </a:lnTo>
                <a:lnTo>
                  <a:pt x="54778" y="84109"/>
                </a:lnTo>
                <a:lnTo>
                  <a:pt x="66715" y="77965"/>
                </a:lnTo>
                <a:lnTo>
                  <a:pt x="76119" y="68227"/>
                </a:lnTo>
                <a:lnTo>
                  <a:pt x="81448" y="57150"/>
                </a:lnTo>
                <a:close/>
              </a:path>
              <a:path w="1037068" h="86106">
                <a:moveTo>
                  <a:pt x="84426" y="57150"/>
                </a:moveTo>
                <a:lnTo>
                  <a:pt x="84426" y="40200"/>
                </a:lnTo>
                <a:lnTo>
                  <a:pt x="82265" y="55452"/>
                </a:lnTo>
                <a:lnTo>
                  <a:pt x="81448" y="57150"/>
                </a:lnTo>
                <a:lnTo>
                  <a:pt x="84426" y="57150"/>
                </a:lnTo>
                <a:close/>
              </a:path>
              <a:path w="1037068" h="86106">
                <a:moveTo>
                  <a:pt x="956284" y="28956"/>
                </a:moveTo>
                <a:lnTo>
                  <a:pt x="81778" y="28956"/>
                </a:lnTo>
                <a:lnTo>
                  <a:pt x="84426" y="40200"/>
                </a:lnTo>
                <a:lnTo>
                  <a:pt x="84426" y="57150"/>
                </a:lnTo>
                <a:lnTo>
                  <a:pt x="953267" y="57150"/>
                </a:lnTo>
                <a:lnTo>
                  <a:pt x="953267" y="45304"/>
                </a:lnTo>
                <a:lnTo>
                  <a:pt x="955502" y="30534"/>
                </a:lnTo>
                <a:lnTo>
                  <a:pt x="956284" y="28956"/>
                </a:lnTo>
                <a:close/>
              </a:path>
              <a:path w="1037068" h="86106">
                <a:moveTo>
                  <a:pt x="995899" y="57150"/>
                </a:moveTo>
                <a:lnTo>
                  <a:pt x="995899" y="28956"/>
                </a:lnTo>
                <a:lnTo>
                  <a:pt x="956284" y="28956"/>
                </a:lnTo>
                <a:lnTo>
                  <a:pt x="955502" y="30534"/>
                </a:lnTo>
                <a:lnTo>
                  <a:pt x="953267" y="45304"/>
                </a:lnTo>
                <a:lnTo>
                  <a:pt x="955703" y="57150"/>
                </a:lnTo>
                <a:lnTo>
                  <a:pt x="995899" y="57150"/>
                </a:lnTo>
                <a:close/>
              </a:path>
              <a:path w="1037068" h="86106">
                <a:moveTo>
                  <a:pt x="955703" y="57150"/>
                </a:moveTo>
                <a:lnTo>
                  <a:pt x="953267" y="45304"/>
                </a:lnTo>
                <a:lnTo>
                  <a:pt x="953267" y="57150"/>
                </a:lnTo>
                <a:lnTo>
                  <a:pt x="955703" y="57150"/>
                </a:lnTo>
                <a:close/>
              </a:path>
              <a:path w="1037068" h="86106">
                <a:moveTo>
                  <a:pt x="995899" y="84931"/>
                </a:moveTo>
                <a:lnTo>
                  <a:pt x="995899" y="57150"/>
                </a:lnTo>
                <a:lnTo>
                  <a:pt x="955703" y="57150"/>
                </a:lnTo>
                <a:lnTo>
                  <a:pt x="985999" y="83805"/>
                </a:lnTo>
                <a:lnTo>
                  <a:pt x="995899" y="84931"/>
                </a:lnTo>
                <a:close/>
              </a:path>
              <a:path w="1037068" h="86106">
                <a:moveTo>
                  <a:pt x="1037068" y="32078"/>
                </a:moveTo>
                <a:lnTo>
                  <a:pt x="1031311" y="19337"/>
                </a:lnTo>
                <a:lnTo>
                  <a:pt x="1022023" y="9181"/>
                </a:lnTo>
                <a:lnTo>
                  <a:pt x="1009952" y="2440"/>
                </a:lnTo>
                <a:lnTo>
                  <a:pt x="995899" y="0"/>
                </a:lnTo>
                <a:lnTo>
                  <a:pt x="983406" y="1926"/>
                </a:lnTo>
                <a:lnTo>
                  <a:pt x="971311" y="8125"/>
                </a:lnTo>
                <a:lnTo>
                  <a:pt x="961763" y="17901"/>
                </a:lnTo>
                <a:lnTo>
                  <a:pt x="956284" y="28956"/>
                </a:lnTo>
                <a:lnTo>
                  <a:pt x="995899" y="28956"/>
                </a:lnTo>
                <a:lnTo>
                  <a:pt x="995899" y="84931"/>
                </a:lnTo>
                <a:lnTo>
                  <a:pt x="1031324" y="63750"/>
                </a:lnTo>
                <a:lnTo>
                  <a:pt x="1035942" y="49573"/>
                </a:lnTo>
                <a:lnTo>
                  <a:pt x="1037068" y="32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94805" y="1356105"/>
            <a:ext cx="746360" cy="668936"/>
          </a:xfrm>
          <a:custGeom>
            <a:avLst/>
            <a:gdLst/>
            <a:ahLst/>
            <a:cxnLst/>
            <a:rect l="l" t="t" r="r" b="b"/>
            <a:pathLst>
              <a:path w="746360" h="668936">
                <a:moveTo>
                  <a:pt x="63186" y="589155"/>
                </a:moveTo>
                <a:lnTo>
                  <a:pt x="53099" y="585560"/>
                </a:lnTo>
                <a:lnTo>
                  <a:pt x="42167" y="584953"/>
                </a:lnTo>
                <a:lnTo>
                  <a:pt x="30607" y="587514"/>
                </a:lnTo>
                <a:lnTo>
                  <a:pt x="18711" y="593472"/>
                </a:lnTo>
                <a:lnTo>
                  <a:pt x="6772" y="603058"/>
                </a:lnTo>
                <a:lnTo>
                  <a:pt x="1833" y="613173"/>
                </a:lnTo>
                <a:lnTo>
                  <a:pt x="0" y="624350"/>
                </a:lnTo>
                <a:lnTo>
                  <a:pt x="1408" y="636075"/>
                </a:lnTo>
                <a:lnTo>
                  <a:pt x="6194" y="647835"/>
                </a:lnTo>
                <a:lnTo>
                  <a:pt x="14497" y="659117"/>
                </a:lnTo>
                <a:lnTo>
                  <a:pt x="24820" y="665660"/>
                </a:lnTo>
                <a:lnTo>
                  <a:pt x="32540" y="667842"/>
                </a:lnTo>
                <a:lnTo>
                  <a:pt x="32540" y="616204"/>
                </a:lnTo>
                <a:lnTo>
                  <a:pt x="63186" y="589155"/>
                </a:lnTo>
                <a:close/>
              </a:path>
              <a:path w="746360" h="668936">
                <a:moveTo>
                  <a:pt x="81359" y="611265"/>
                </a:moveTo>
                <a:lnTo>
                  <a:pt x="79627" y="606486"/>
                </a:lnTo>
                <a:lnTo>
                  <a:pt x="71909" y="595351"/>
                </a:lnTo>
                <a:lnTo>
                  <a:pt x="63186" y="589155"/>
                </a:lnTo>
                <a:lnTo>
                  <a:pt x="32540" y="616204"/>
                </a:lnTo>
                <a:lnTo>
                  <a:pt x="51590" y="637540"/>
                </a:lnTo>
                <a:lnTo>
                  <a:pt x="81359" y="611265"/>
                </a:lnTo>
                <a:close/>
              </a:path>
              <a:path w="746360" h="668936">
                <a:moveTo>
                  <a:pt x="84755" y="629840"/>
                </a:moveTo>
                <a:lnTo>
                  <a:pt x="83853" y="618148"/>
                </a:lnTo>
                <a:lnTo>
                  <a:pt x="81359" y="611265"/>
                </a:lnTo>
                <a:lnTo>
                  <a:pt x="51590" y="637540"/>
                </a:lnTo>
                <a:lnTo>
                  <a:pt x="32540" y="616204"/>
                </a:lnTo>
                <a:lnTo>
                  <a:pt x="32540" y="667842"/>
                </a:lnTo>
                <a:lnTo>
                  <a:pt x="36412" y="668936"/>
                </a:lnTo>
                <a:lnTo>
                  <a:pt x="77257" y="651333"/>
                </a:lnTo>
                <a:lnTo>
                  <a:pt x="82500" y="641067"/>
                </a:lnTo>
                <a:lnTo>
                  <a:pt x="84755" y="629840"/>
                </a:lnTo>
                <a:close/>
              </a:path>
              <a:path w="746360" h="668936">
                <a:moveTo>
                  <a:pt x="683437" y="79857"/>
                </a:moveTo>
                <a:lnTo>
                  <a:pt x="675080" y="73935"/>
                </a:lnTo>
                <a:lnTo>
                  <a:pt x="667301" y="62678"/>
                </a:lnTo>
                <a:lnTo>
                  <a:pt x="665437" y="57594"/>
                </a:lnTo>
                <a:lnTo>
                  <a:pt x="63186" y="589155"/>
                </a:lnTo>
                <a:lnTo>
                  <a:pt x="71909" y="595351"/>
                </a:lnTo>
                <a:lnTo>
                  <a:pt x="79627" y="606486"/>
                </a:lnTo>
                <a:lnTo>
                  <a:pt x="81359" y="611265"/>
                </a:lnTo>
                <a:lnTo>
                  <a:pt x="683437" y="79857"/>
                </a:lnTo>
                <a:close/>
              </a:path>
              <a:path w="746360" h="668936">
                <a:moveTo>
                  <a:pt x="746360" y="44606"/>
                </a:moveTo>
                <a:lnTo>
                  <a:pt x="731426" y="9346"/>
                </a:lnTo>
                <a:lnTo>
                  <a:pt x="709554" y="0"/>
                </a:lnTo>
                <a:lnTo>
                  <a:pt x="697740" y="107"/>
                </a:lnTo>
                <a:lnTo>
                  <a:pt x="664071" y="27630"/>
                </a:lnTo>
                <a:lnTo>
                  <a:pt x="661919" y="38950"/>
                </a:lnTo>
                <a:lnTo>
                  <a:pt x="662955" y="50824"/>
                </a:lnTo>
                <a:lnTo>
                  <a:pt x="665437" y="57594"/>
                </a:lnTo>
                <a:lnTo>
                  <a:pt x="694718" y="31750"/>
                </a:lnTo>
                <a:lnTo>
                  <a:pt x="713768" y="53086"/>
                </a:lnTo>
                <a:lnTo>
                  <a:pt x="713768" y="82096"/>
                </a:lnTo>
                <a:lnTo>
                  <a:pt x="716242" y="81530"/>
                </a:lnTo>
                <a:lnTo>
                  <a:pt x="728156" y="75516"/>
                </a:lnTo>
                <a:lnTo>
                  <a:pt x="740189" y="65914"/>
                </a:lnTo>
                <a:lnTo>
                  <a:pt x="744776" y="55800"/>
                </a:lnTo>
                <a:lnTo>
                  <a:pt x="746360" y="44606"/>
                </a:lnTo>
                <a:close/>
              </a:path>
              <a:path w="746360" h="668936">
                <a:moveTo>
                  <a:pt x="713768" y="53086"/>
                </a:moveTo>
                <a:lnTo>
                  <a:pt x="694718" y="31750"/>
                </a:lnTo>
                <a:lnTo>
                  <a:pt x="665437" y="57594"/>
                </a:lnTo>
                <a:lnTo>
                  <a:pt x="667301" y="62678"/>
                </a:lnTo>
                <a:lnTo>
                  <a:pt x="675080" y="73935"/>
                </a:lnTo>
                <a:lnTo>
                  <a:pt x="683437" y="79857"/>
                </a:lnTo>
                <a:lnTo>
                  <a:pt x="713768" y="53086"/>
                </a:lnTo>
                <a:close/>
              </a:path>
              <a:path w="746360" h="668936">
                <a:moveTo>
                  <a:pt x="713768" y="82096"/>
                </a:moveTo>
                <a:lnTo>
                  <a:pt x="713768" y="53086"/>
                </a:lnTo>
                <a:lnTo>
                  <a:pt x="683437" y="79857"/>
                </a:lnTo>
                <a:lnTo>
                  <a:pt x="683865" y="80160"/>
                </a:lnTo>
                <a:lnTo>
                  <a:pt x="693830" y="83642"/>
                </a:lnTo>
                <a:lnTo>
                  <a:pt x="704711" y="84169"/>
                </a:lnTo>
                <a:lnTo>
                  <a:pt x="713768" y="82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7634" y="2522473"/>
            <a:ext cx="1170467" cy="86105"/>
          </a:xfrm>
          <a:custGeom>
            <a:avLst/>
            <a:gdLst/>
            <a:ahLst/>
            <a:cxnLst/>
            <a:rect l="l" t="t" r="r" b="b"/>
            <a:pathLst>
              <a:path w="1170467" h="86105">
                <a:moveTo>
                  <a:pt x="81895" y="28955"/>
                </a:moveTo>
                <a:lnTo>
                  <a:pt x="50958" y="2320"/>
                </a:lnTo>
                <a:lnTo>
                  <a:pt x="34503" y="593"/>
                </a:lnTo>
                <a:lnTo>
                  <a:pt x="22798" y="4477"/>
                </a:lnTo>
                <a:lnTo>
                  <a:pt x="12961" y="11902"/>
                </a:lnTo>
                <a:lnTo>
                  <a:pt x="5527" y="22776"/>
                </a:lnTo>
                <a:lnTo>
                  <a:pt x="1029" y="37008"/>
                </a:lnTo>
                <a:lnTo>
                  <a:pt x="0" y="54505"/>
                </a:lnTo>
                <a:lnTo>
                  <a:pt x="5850" y="67057"/>
                </a:lnTo>
                <a:lnTo>
                  <a:pt x="15251" y="77074"/>
                </a:lnTo>
                <a:lnTo>
                  <a:pt x="27475" y="83706"/>
                </a:lnTo>
                <a:lnTo>
                  <a:pt x="41795" y="86105"/>
                </a:lnTo>
                <a:lnTo>
                  <a:pt x="41795" y="28955"/>
                </a:lnTo>
                <a:lnTo>
                  <a:pt x="81895" y="28955"/>
                </a:lnTo>
                <a:close/>
              </a:path>
              <a:path w="1170467" h="86105">
                <a:moveTo>
                  <a:pt x="84379" y="39913"/>
                </a:moveTo>
                <a:lnTo>
                  <a:pt x="81895" y="28955"/>
                </a:lnTo>
                <a:lnTo>
                  <a:pt x="41795" y="28955"/>
                </a:lnTo>
                <a:lnTo>
                  <a:pt x="41795" y="57149"/>
                </a:lnTo>
                <a:lnTo>
                  <a:pt x="81172" y="57149"/>
                </a:lnTo>
                <a:lnTo>
                  <a:pt x="82214" y="54970"/>
                </a:lnTo>
                <a:lnTo>
                  <a:pt x="84379" y="39913"/>
                </a:lnTo>
                <a:close/>
              </a:path>
              <a:path w="1170467" h="86105">
                <a:moveTo>
                  <a:pt x="81172" y="57149"/>
                </a:moveTo>
                <a:lnTo>
                  <a:pt x="41795" y="57149"/>
                </a:lnTo>
                <a:lnTo>
                  <a:pt x="41795" y="86105"/>
                </a:lnTo>
                <a:lnTo>
                  <a:pt x="54853" y="83988"/>
                </a:lnTo>
                <a:lnTo>
                  <a:pt x="66734" y="77660"/>
                </a:lnTo>
                <a:lnTo>
                  <a:pt x="76093" y="67770"/>
                </a:lnTo>
                <a:lnTo>
                  <a:pt x="81172" y="57149"/>
                </a:lnTo>
                <a:close/>
              </a:path>
              <a:path w="1170467" h="86105">
                <a:moveTo>
                  <a:pt x="84379" y="57149"/>
                </a:moveTo>
                <a:lnTo>
                  <a:pt x="84379" y="39913"/>
                </a:lnTo>
                <a:lnTo>
                  <a:pt x="82214" y="54970"/>
                </a:lnTo>
                <a:lnTo>
                  <a:pt x="81172" y="57149"/>
                </a:lnTo>
                <a:lnTo>
                  <a:pt x="84379" y="57149"/>
                </a:lnTo>
                <a:close/>
              </a:path>
              <a:path w="1170467" h="86105">
                <a:moveTo>
                  <a:pt x="1088903" y="28955"/>
                </a:moveTo>
                <a:lnTo>
                  <a:pt x="81895" y="28955"/>
                </a:lnTo>
                <a:lnTo>
                  <a:pt x="84379" y="39913"/>
                </a:lnTo>
                <a:lnTo>
                  <a:pt x="84379" y="57149"/>
                </a:lnTo>
                <a:lnTo>
                  <a:pt x="1085846" y="57149"/>
                </a:lnTo>
                <a:lnTo>
                  <a:pt x="1085846" y="45726"/>
                </a:lnTo>
                <a:lnTo>
                  <a:pt x="1088065" y="30649"/>
                </a:lnTo>
                <a:lnTo>
                  <a:pt x="1088903" y="28955"/>
                </a:lnTo>
                <a:close/>
              </a:path>
              <a:path w="1170467" h="86105">
                <a:moveTo>
                  <a:pt x="1129169" y="57149"/>
                </a:moveTo>
                <a:lnTo>
                  <a:pt x="1129169" y="28955"/>
                </a:lnTo>
                <a:lnTo>
                  <a:pt x="1088885" y="28993"/>
                </a:lnTo>
                <a:lnTo>
                  <a:pt x="1088065" y="30649"/>
                </a:lnTo>
                <a:lnTo>
                  <a:pt x="1085846" y="45726"/>
                </a:lnTo>
                <a:lnTo>
                  <a:pt x="1088571" y="57149"/>
                </a:lnTo>
                <a:lnTo>
                  <a:pt x="1129169" y="57149"/>
                </a:lnTo>
                <a:close/>
              </a:path>
              <a:path w="1170467" h="86105">
                <a:moveTo>
                  <a:pt x="1088571" y="57149"/>
                </a:moveTo>
                <a:lnTo>
                  <a:pt x="1085846" y="45726"/>
                </a:lnTo>
                <a:lnTo>
                  <a:pt x="1085846" y="57149"/>
                </a:lnTo>
                <a:lnTo>
                  <a:pt x="1088571" y="57149"/>
                </a:lnTo>
                <a:close/>
              </a:path>
              <a:path w="1170467" h="86105">
                <a:moveTo>
                  <a:pt x="1129169" y="84890"/>
                </a:moveTo>
                <a:lnTo>
                  <a:pt x="1129169" y="57149"/>
                </a:lnTo>
                <a:lnTo>
                  <a:pt x="1088571" y="57149"/>
                </a:lnTo>
                <a:lnTo>
                  <a:pt x="1119494" y="83783"/>
                </a:lnTo>
                <a:lnTo>
                  <a:pt x="1129169" y="84890"/>
                </a:lnTo>
                <a:close/>
              </a:path>
              <a:path w="1170467" h="86105">
                <a:moveTo>
                  <a:pt x="1170467" y="31861"/>
                </a:moveTo>
                <a:lnTo>
                  <a:pt x="1164799" y="19136"/>
                </a:lnTo>
                <a:lnTo>
                  <a:pt x="1155486" y="9044"/>
                </a:lnTo>
                <a:lnTo>
                  <a:pt x="1143340" y="2396"/>
                </a:lnTo>
                <a:lnTo>
                  <a:pt x="1129169" y="0"/>
                </a:lnTo>
                <a:lnTo>
                  <a:pt x="1115872" y="2098"/>
                </a:lnTo>
                <a:lnTo>
                  <a:pt x="1103865" y="8277"/>
                </a:lnTo>
                <a:lnTo>
                  <a:pt x="1094334" y="17979"/>
                </a:lnTo>
                <a:lnTo>
                  <a:pt x="1088903" y="28955"/>
                </a:lnTo>
                <a:lnTo>
                  <a:pt x="1129169" y="28955"/>
                </a:lnTo>
                <a:lnTo>
                  <a:pt x="1129169" y="84890"/>
                </a:lnTo>
                <a:lnTo>
                  <a:pt x="1164630" y="63365"/>
                </a:lnTo>
                <a:lnTo>
                  <a:pt x="1169287" y="49155"/>
                </a:lnTo>
                <a:lnTo>
                  <a:pt x="1170467" y="31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5"/>
          <p:cNvSpPr txBox="1"/>
          <p:nvPr/>
        </p:nvSpPr>
        <p:spPr>
          <a:xfrm>
            <a:off x="219963" y="1374647"/>
            <a:ext cx="3194685" cy="1456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8235">
              <a:lnSpc>
                <a:spcPct val="100000"/>
              </a:lnSpc>
            </a:pPr>
            <a:r>
              <a:rPr sz="3200" dirty="0" smtClean="0">
                <a:latin typeface="Times New Roman"/>
                <a:cs typeface="Times New Roman"/>
              </a:rPr>
              <a:t>MST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89865" marR="12700" indent="-177800">
              <a:lnSpc>
                <a:spcPts val="3030"/>
              </a:lnSpc>
            </a:pPr>
            <a:r>
              <a:rPr sz="2800" dirty="0" smtClean="0"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2800" i="1" spc="0" dirty="0" smtClean="0">
                <a:latin typeface="Times New Roman"/>
                <a:cs typeface="Times New Roman"/>
              </a:rPr>
              <a:t>' </a:t>
            </a:r>
            <a:r>
              <a:rPr sz="2800" spc="0" dirty="0" smtClean="0">
                <a:latin typeface="Times New Roman"/>
                <a:cs typeface="Times New Roman"/>
              </a:rPr>
              <a:t>nin </a:t>
            </a:r>
            <a:r>
              <a:rPr sz="2800" spc="0" smtClean="0">
                <a:latin typeface="Times New Roman"/>
                <a:cs typeface="Times New Roman"/>
              </a:rPr>
              <a:t>diğer </a:t>
            </a:r>
            <a:r>
              <a:rPr lang="tr-TR" sz="2800" spc="0" dirty="0" smtClean="0">
                <a:latin typeface="Times New Roman"/>
                <a:cs typeface="Times New Roman"/>
              </a:rPr>
              <a:t>ayrıtları</a:t>
            </a:r>
            <a:r>
              <a:rPr sz="2800" spc="0" smtClean="0"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gösterilmemiştir.</a:t>
            </a:r>
            <a:r>
              <a:rPr sz="2800" spc="0" dirty="0" smtClean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27952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8968" y="154177"/>
            <a:ext cx="945702" cy="1114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2178" y="243949"/>
            <a:ext cx="6111875" cy="668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25" smtClean="0">
                <a:latin typeface="Times New Roman"/>
                <a:cs typeface="Times New Roman"/>
              </a:rPr>
              <a:t>Optimal </a:t>
            </a:r>
            <a:r>
              <a:rPr sz="4400" b="1" spc="-20" smtClean="0">
                <a:latin typeface="Times New Roman"/>
                <a:cs typeface="Times New Roman"/>
              </a:rPr>
              <a:t>altyapı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9831" y="328153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286" y="1212777"/>
            <a:ext cx="8726805" cy="5064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tr-TR" sz="1000" dirty="0" smtClean="0"/>
          </a:p>
          <a:p>
            <a:pPr>
              <a:lnSpc>
                <a:spcPts val="1000"/>
              </a:lnSpc>
            </a:pPr>
            <a:endParaRPr lang="tr-TR" sz="1000" dirty="0"/>
          </a:p>
          <a:p>
            <a:pPr>
              <a:lnSpc>
                <a:spcPts val="1000"/>
              </a:lnSpc>
            </a:pPr>
            <a:endParaRPr lang="tr-TR" sz="1000" dirty="0" smtClean="0"/>
          </a:p>
          <a:p>
            <a:pPr>
              <a:lnSpc>
                <a:spcPts val="1000"/>
              </a:lnSpc>
            </a:pPr>
            <a:endParaRPr lang="tr-TR" sz="1000" dirty="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Aynı zamanda çakışan altproblemlerimiz de var mı?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3200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0" dirty="0" smtClean="0">
                <a:latin typeface="Times New Roman"/>
                <a:cs typeface="Times New Roman"/>
              </a:rPr>
              <a:t>Evet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var.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14"/>
              </a:spcBef>
            </a:pPr>
            <a:endParaRPr sz="700"/>
          </a:p>
          <a:p>
            <a:pPr marL="69850">
              <a:lnSpc>
                <a:spcPct val="100000"/>
              </a:lnSpc>
            </a:pPr>
            <a:r>
              <a:rPr sz="3200" dirty="0" smtClean="0">
                <a:latin typeface="Times New Roman"/>
                <a:cs typeface="Times New Roman"/>
              </a:rPr>
              <a:t>Harika,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 zaman dinamik programlama çalışabilir!</a:t>
            </a:r>
            <a:endParaRPr sz="3200">
              <a:latin typeface="Times New Roman"/>
              <a:cs typeface="Times New Roman"/>
            </a:endParaRPr>
          </a:p>
          <a:p>
            <a:pPr marL="171450" marR="587375" indent="-102235">
              <a:lnSpc>
                <a:spcPts val="3520"/>
              </a:lnSpc>
              <a:spcBef>
                <a:spcPts val="65"/>
              </a:spcBef>
            </a:pPr>
            <a:r>
              <a:rPr sz="3200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0" dirty="0" smtClean="0">
                <a:latin typeface="Times New Roman"/>
                <a:cs typeface="Times New Roman"/>
              </a:rPr>
              <a:t>Evet,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fakat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MST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daha da verimli bir algoritmaya yol açan bir başka kuvvetli özelliğini sergiler.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17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2" y="181356"/>
            <a:ext cx="6109970" cy="1083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Açgözlü </a:t>
            </a:r>
            <a:r>
              <a:rPr sz="4400" b="1" spc="-20" dirty="0" smtClean="0">
                <a:latin typeface="Times New Roman"/>
                <a:cs typeface="Times New Roman"/>
              </a:rPr>
              <a:t>algoritmalar için Kalite işareti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7805" y="968413"/>
            <a:ext cx="5774875" cy="2980580"/>
          </a:xfrm>
          <a:custGeom>
            <a:avLst/>
            <a:gdLst/>
            <a:ahLst/>
            <a:cxnLst/>
            <a:rect l="l" t="t" r="r" b="b"/>
            <a:pathLst>
              <a:path w="5774875" h="2980580">
                <a:moveTo>
                  <a:pt x="5774875" y="2421721"/>
                </a:moveTo>
                <a:lnTo>
                  <a:pt x="5774875" y="186286"/>
                </a:lnTo>
                <a:lnTo>
                  <a:pt x="5774254" y="170939"/>
                </a:lnTo>
                <a:lnTo>
                  <a:pt x="5765337" y="127211"/>
                </a:lnTo>
                <a:lnTo>
                  <a:pt x="5746863" y="87934"/>
                </a:lnTo>
                <a:lnTo>
                  <a:pt x="5720153" y="54372"/>
                </a:lnTo>
                <a:lnTo>
                  <a:pt x="5686527" y="27789"/>
                </a:lnTo>
                <a:lnTo>
                  <a:pt x="5647306" y="9448"/>
                </a:lnTo>
                <a:lnTo>
                  <a:pt x="5603809" y="613"/>
                </a:lnTo>
                <a:lnTo>
                  <a:pt x="5588589" y="0"/>
                </a:lnTo>
                <a:lnTo>
                  <a:pt x="5573242" y="613"/>
                </a:lnTo>
                <a:lnTo>
                  <a:pt x="5529513" y="9448"/>
                </a:lnTo>
                <a:lnTo>
                  <a:pt x="5490237" y="27789"/>
                </a:lnTo>
                <a:lnTo>
                  <a:pt x="5456675" y="54372"/>
                </a:lnTo>
                <a:lnTo>
                  <a:pt x="5430091" y="87934"/>
                </a:lnTo>
                <a:lnTo>
                  <a:pt x="5411751" y="127211"/>
                </a:lnTo>
                <a:lnTo>
                  <a:pt x="5402916" y="170939"/>
                </a:lnTo>
                <a:lnTo>
                  <a:pt x="5402302" y="186286"/>
                </a:lnTo>
                <a:lnTo>
                  <a:pt x="5402302" y="372572"/>
                </a:lnTo>
                <a:lnTo>
                  <a:pt x="186286" y="372572"/>
                </a:lnTo>
                <a:lnTo>
                  <a:pt x="141355" y="377957"/>
                </a:lnTo>
                <a:lnTo>
                  <a:pt x="100453" y="393269"/>
                </a:lnTo>
                <a:lnTo>
                  <a:pt x="64846" y="417246"/>
                </a:lnTo>
                <a:lnTo>
                  <a:pt x="35796" y="448622"/>
                </a:lnTo>
                <a:lnTo>
                  <a:pt x="14568" y="486134"/>
                </a:lnTo>
                <a:lnTo>
                  <a:pt x="2424" y="528519"/>
                </a:lnTo>
                <a:lnTo>
                  <a:pt x="0" y="558858"/>
                </a:lnTo>
                <a:lnTo>
                  <a:pt x="0" y="2794294"/>
                </a:lnTo>
                <a:lnTo>
                  <a:pt x="5384" y="2838922"/>
                </a:lnTo>
                <a:lnTo>
                  <a:pt x="20697" y="2879716"/>
                </a:lnTo>
                <a:lnTo>
                  <a:pt x="44673" y="2915353"/>
                </a:lnTo>
                <a:lnTo>
                  <a:pt x="76049" y="2944515"/>
                </a:lnTo>
                <a:lnTo>
                  <a:pt x="113561" y="2965881"/>
                </a:lnTo>
                <a:lnTo>
                  <a:pt x="155946" y="2978131"/>
                </a:lnTo>
                <a:lnTo>
                  <a:pt x="186286" y="2980580"/>
                </a:lnTo>
                <a:lnTo>
                  <a:pt x="201507" y="2979960"/>
                </a:lnTo>
                <a:lnTo>
                  <a:pt x="245003" y="2971043"/>
                </a:lnTo>
                <a:lnTo>
                  <a:pt x="284225" y="2952569"/>
                </a:lnTo>
                <a:lnTo>
                  <a:pt x="317851" y="2925859"/>
                </a:lnTo>
                <a:lnTo>
                  <a:pt x="344560" y="2892233"/>
                </a:lnTo>
                <a:lnTo>
                  <a:pt x="363034" y="2853011"/>
                </a:lnTo>
                <a:lnTo>
                  <a:pt x="371952" y="2809515"/>
                </a:lnTo>
                <a:lnTo>
                  <a:pt x="372572" y="2794294"/>
                </a:lnTo>
                <a:lnTo>
                  <a:pt x="372572" y="2608008"/>
                </a:lnTo>
                <a:lnTo>
                  <a:pt x="5588589" y="2608008"/>
                </a:lnTo>
                <a:lnTo>
                  <a:pt x="5633217" y="2602569"/>
                </a:lnTo>
                <a:lnTo>
                  <a:pt x="5674010" y="2587134"/>
                </a:lnTo>
                <a:lnTo>
                  <a:pt x="5709648" y="2563023"/>
                </a:lnTo>
                <a:lnTo>
                  <a:pt x="5738810" y="2531556"/>
                </a:lnTo>
                <a:lnTo>
                  <a:pt x="5760176" y="2494053"/>
                </a:lnTo>
                <a:lnTo>
                  <a:pt x="5772425" y="2451835"/>
                </a:lnTo>
                <a:lnTo>
                  <a:pt x="5774254" y="2436942"/>
                </a:lnTo>
                <a:lnTo>
                  <a:pt x="5774875" y="242172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0300" y="1447939"/>
            <a:ext cx="151737" cy="228460"/>
          </a:xfrm>
          <a:custGeom>
            <a:avLst/>
            <a:gdLst/>
            <a:ahLst/>
            <a:cxnLst/>
            <a:rect l="l" t="t" r="r" b="b"/>
            <a:pathLst>
              <a:path w="151737" h="228460">
                <a:moveTo>
                  <a:pt x="151737" y="90282"/>
                </a:moveTo>
                <a:lnTo>
                  <a:pt x="142472" y="43385"/>
                </a:lnTo>
                <a:lnTo>
                  <a:pt x="117019" y="12468"/>
                </a:lnTo>
                <a:lnTo>
                  <a:pt x="80803" y="0"/>
                </a:lnTo>
                <a:lnTo>
                  <a:pt x="65372" y="1260"/>
                </a:lnTo>
                <a:lnTo>
                  <a:pt x="26798" y="18821"/>
                </a:lnTo>
                <a:lnTo>
                  <a:pt x="3948" y="52013"/>
                </a:lnTo>
                <a:lnTo>
                  <a:pt x="0" y="228460"/>
                </a:lnTo>
                <a:lnTo>
                  <a:pt x="14647" y="227757"/>
                </a:lnTo>
                <a:lnTo>
                  <a:pt x="56031" y="217729"/>
                </a:lnTo>
                <a:lnTo>
                  <a:pt x="92199" y="197199"/>
                </a:lnTo>
                <a:lnTo>
                  <a:pt x="121385" y="167936"/>
                </a:lnTo>
                <a:lnTo>
                  <a:pt x="141820" y="131708"/>
                </a:lnTo>
                <a:lnTo>
                  <a:pt x="151737" y="90282"/>
                </a:lnTo>
                <a:close/>
              </a:path>
            </a:pathLst>
          </a:custGeom>
          <a:solidFill>
            <a:srgbClr val="A4A4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53804" y="1008655"/>
            <a:ext cx="304366" cy="303866"/>
          </a:xfrm>
          <a:custGeom>
            <a:avLst/>
            <a:gdLst/>
            <a:ahLst/>
            <a:cxnLst/>
            <a:rect l="l" t="t" r="r" b="b"/>
            <a:pathLst>
              <a:path w="304366" h="303866">
                <a:moveTo>
                  <a:pt x="304366" y="140157"/>
                </a:moveTo>
                <a:lnTo>
                  <a:pt x="295723" y="100153"/>
                </a:lnTo>
                <a:lnTo>
                  <a:pt x="276843" y="64885"/>
                </a:lnTo>
                <a:lnTo>
                  <a:pt x="248840" y="35832"/>
                </a:lnTo>
                <a:lnTo>
                  <a:pt x="212833" y="14475"/>
                </a:lnTo>
                <a:lnTo>
                  <a:pt x="169936" y="2293"/>
                </a:lnTo>
                <a:lnTo>
                  <a:pt x="138062" y="0"/>
                </a:lnTo>
                <a:lnTo>
                  <a:pt x="123693" y="2007"/>
                </a:lnTo>
                <a:lnTo>
                  <a:pt x="83676" y="15514"/>
                </a:lnTo>
                <a:lnTo>
                  <a:pt x="49606" y="38934"/>
                </a:lnTo>
                <a:lnTo>
                  <a:pt x="23175" y="70574"/>
                </a:lnTo>
                <a:lnTo>
                  <a:pt x="6075" y="108741"/>
                </a:lnTo>
                <a:lnTo>
                  <a:pt x="0" y="151744"/>
                </a:lnTo>
                <a:lnTo>
                  <a:pt x="1047" y="164289"/>
                </a:lnTo>
                <a:lnTo>
                  <a:pt x="18145" y="200221"/>
                </a:lnTo>
                <a:lnTo>
                  <a:pt x="52740" y="222905"/>
                </a:lnTo>
                <a:lnTo>
                  <a:pt x="83310" y="227612"/>
                </a:lnTo>
                <a:lnTo>
                  <a:pt x="97364" y="224935"/>
                </a:lnTo>
                <a:lnTo>
                  <a:pt x="132333" y="203139"/>
                </a:lnTo>
                <a:lnTo>
                  <a:pt x="151014" y="166200"/>
                </a:lnTo>
                <a:lnTo>
                  <a:pt x="152400" y="151744"/>
                </a:lnTo>
                <a:lnTo>
                  <a:pt x="161606" y="303866"/>
                </a:lnTo>
                <a:lnTo>
                  <a:pt x="201978" y="295711"/>
                </a:lnTo>
                <a:lnTo>
                  <a:pt x="237781" y="277167"/>
                </a:lnTo>
                <a:lnTo>
                  <a:pt x="267431" y="249463"/>
                </a:lnTo>
                <a:lnTo>
                  <a:pt x="289343" y="213828"/>
                </a:lnTo>
                <a:lnTo>
                  <a:pt x="301933" y="171494"/>
                </a:lnTo>
                <a:lnTo>
                  <a:pt x="303785" y="156106"/>
                </a:lnTo>
                <a:lnTo>
                  <a:pt x="304366" y="140157"/>
                </a:lnTo>
                <a:close/>
              </a:path>
            </a:pathLst>
          </a:custGeom>
          <a:solidFill>
            <a:srgbClr val="A4A4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2512" y="951651"/>
            <a:ext cx="5798232" cy="2992635"/>
          </a:xfrm>
          <a:custGeom>
            <a:avLst/>
            <a:gdLst/>
            <a:ahLst/>
            <a:cxnLst/>
            <a:rect l="l" t="t" r="r" b="b"/>
            <a:pathLst>
              <a:path w="5798232" h="2992635">
                <a:moveTo>
                  <a:pt x="0" y="561119"/>
                </a:moveTo>
                <a:lnTo>
                  <a:pt x="5406" y="516006"/>
                </a:lnTo>
                <a:lnTo>
                  <a:pt x="20781" y="474939"/>
                </a:lnTo>
                <a:lnTo>
                  <a:pt x="44854" y="439188"/>
                </a:lnTo>
                <a:lnTo>
                  <a:pt x="76357" y="410021"/>
                </a:lnTo>
                <a:lnTo>
                  <a:pt x="114021" y="388706"/>
                </a:lnTo>
                <a:lnTo>
                  <a:pt x="156577" y="376513"/>
                </a:lnTo>
                <a:lnTo>
                  <a:pt x="5424152" y="374079"/>
                </a:lnTo>
                <a:lnTo>
                  <a:pt x="5424152" y="187039"/>
                </a:lnTo>
                <a:lnTo>
                  <a:pt x="5429559" y="141926"/>
                </a:lnTo>
                <a:lnTo>
                  <a:pt x="5444933" y="100860"/>
                </a:lnTo>
                <a:lnTo>
                  <a:pt x="5469006" y="65108"/>
                </a:lnTo>
                <a:lnTo>
                  <a:pt x="5500509" y="35941"/>
                </a:lnTo>
                <a:lnTo>
                  <a:pt x="5538173" y="14627"/>
                </a:lnTo>
                <a:lnTo>
                  <a:pt x="5580730" y="2434"/>
                </a:lnTo>
                <a:lnTo>
                  <a:pt x="5611192" y="0"/>
                </a:lnTo>
                <a:lnTo>
                  <a:pt x="5626474" y="616"/>
                </a:lnTo>
                <a:lnTo>
                  <a:pt x="5670147" y="9486"/>
                </a:lnTo>
                <a:lnTo>
                  <a:pt x="5709527" y="27901"/>
                </a:lnTo>
                <a:lnTo>
                  <a:pt x="5743289" y="54592"/>
                </a:lnTo>
                <a:lnTo>
                  <a:pt x="5770107" y="88289"/>
                </a:lnTo>
                <a:lnTo>
                  <a:pt x="5788655" y="127725"/>
                </a:lnTo>
                <a:lnTo>
                  <a:pt x="5797609" y="171630"/>
                </a:lnTo>
                <a:lnTo>
                  <a:pt x="5798232" y="187039"/>
                </a:lnTo>
                <a:lnTo>
                  <a:pt x="5798232" y="2431516"/>
                </a:lnTo>
                <a:lnTo>
                  <a:pt x="5792771" y="2476325"/>
                </a:lnTo>
                <a:lnTo>
                  <a:pt x="5777274" y="2517283"/>
                </a:lnTo>
                <a:lnTo>
                  <a:pt x="5753065" y="2553065"/>
                </a:lnTo>
                <a:lnTo>
                  <a:pt x="5721471" y="2582345"/>
                </a:lnTo>
                <a:lnTo>
                  <a:pt x="5683816" y="2603797"/>
                </a:lnTo>
                <a:lnTo>
                  <a:pt x="5641427" y="2616096"/>
                </a:lnTo>
                <a:lnTo>
                  <a:pt x="374079" y="2618556"/>
                </a:lnTo>
                <a:lnTo>
                  <a:pt x="374079" y="2805596"/>
                </a:lnTo>
                <a:lnTo>
                  <a:pt x="368619" y="2850405"/>
                </a:lnTo>
                <a:lnTo>
                  <a:pt x="353121" y="2891363"/>
                </a:lnTo>
                <a:lnTo>
                  <a:pt x="328912" y="2927145"/>
                </a:lnTo>
                <a:lnTo>
                  <a:pt x="297318" y="2956425"/>
                </a:lnTo>
                <a:lnTo>
                  <a:pt x="259663" y="2977877"/>
                </a:lnTo>
                <a:lnTo>
                  <a:pt x="217274" y="2990176"/>
                </a:lnTo>
                <a:lnTo>
                  <a:pt x="187039" y="2992635"/>
                </a:lnTo>
                <a:lnTo>
                  <a:pt x="171630" y="2992012"/>
                </a:lnTo>
                <a:lnTo>
                  <a:pt x="127725" y="2983059"/>
                </a:lnTo>
                <a:lnTo>
                  <a:pt x="88289" y="2964511"/>
                </a:lnTo>
                <a:lnTo>
                  <a:pt x="54592" y="2937693"/>
                </a:lnTo>
                <a:lnTo>
                  <a:pt x="27901" y="2903931"/>
                </a:lnTo>
                <a:lnTo>
                  <a:pt x="9486" y="2864551"/>
                </a:lnTo>
                <a:lnTo>
                  <a:pt x="616" y="2820878"/>
                </a:lnTo>
                <a:lnTo>
                  <a:pt x="0" y="2805596"/>
                </a:lnTo>
                <a:lnTo>
                  <a:pt x="0" y="561119"/>
                </a:lnTo>
                <a:close/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2512" y="1419448"/>
            <a:ext cx="374079" cy="280362"/>
          </a:xfrm>
          <a:custGeom>
            <a:avLst/>
            <a:gdLst/>
            <a:ahLst/>
            <a:cxnLst/>
            <a:rect l="l" t="t" r="r" b="b"/>
            <a:pathLst>
              <a:path w="374079" h="280362">
                <a:moveTo>
                  <a:pt x="0" y="93322"/>
                </a:moveTo>
                <a:lnTo>
                  <a:pt x="5406" y="138131"/>
                </a:lnTo>
                <a:lnTo>
                  <a:pt x="20781" y="179089"/>
                </a:lnTo>
                <a:lnTo>
                  <a:pt x="44854" y="214871"/>
                </a:lnTo>
                <a:lnTo>
                  <a:pt x="76357" y="244151"/>
                </a:lnTo>
                <a:lnTo>
                  <a:pt x="114021" y="265603"/>
                </a:lnTo>
                <a:lnTo>
                  <a:pt x="156577" y="277902"/>
                </a:lnTo>
                <a:lnTo>
                  <a:pt x="187039" y="280362"/>
                </a:lnTo>
                <a:lnTo>
                  <a:pt x="202322" y="279739"/>
                </a:lnTo>
                <a:lnTo>
                  <a:pt x="245994" y="270785"/>
                </a:lnTo>
                <a:lnTo>
                  <a:pt x="285374" y="252237"/>
                </a:lnTo>
                <a:lnTo>
                  <a:pt x="319136" y="225419"/>
                </a:lnTo>
                <a:lnTo>
                  <a:pt x="345954" y="191657"/>
                </a:lnTo>
                <a:lnTo>
                  <a:pt x="364503" y="152277"/>
                </a:lnTo>
                <a:lnTo>
                  <a:pt x="373456" y="108604"/>
                </a:lnTo>
                <a:lnTo>
                  <a:pt x="374079" y="93322"/>
                </a:lnTo>
                <a:lnTo>
                  <a:pt x="372944" y="78792"/>
                </a:lnTo>
                <a:lnTo>
                  <a:pt x="357308" y="40046"/>
                </a:lnTo>
                <a:lnTo>
                  <a:pt x="326977" y="12217"/>
                </a:lnTo>
                <a:lnTo>
                  <a:pt x="286646" y="0"/>
                </a:lnTo>
                <a:lnTo>
                  <a:pt x="271042" y="1012"/>
                </a:lnTo>
                <a:lnTo>
                  <a:pt x="230303" y="15593"/>
                </a:lnTo>
                <a:lnTo>
                  <a:pt x="201361" y="44166"/>
                </a:lnTo>
                <a:lnTo>
                  <a:pt x="187673" y="82460"/>
                </a:lnTo>
                <a:lnTo>
                  <a:pt x="187039" y="280362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6591" y="1512770"/>
            <a:ext cx="0" cy="2057437"/>
          </a:xfrm>
          <a:custGeom>
            <a:avLst/>
            <a:gdLst/>
            <a:ahLst/>
            <a:cxnLst/>
            <a:rect l="l" t="t" r="r" b="b"/>
            <a:pathLst>
              <a:path h="2057437">
                <a:moveTo>
                  <a:pt x="0" y="0"/>
                </a:moveTo>
                <a:lnTo>
                  <a:pt x="0" y="2057437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6665" y="1138691"/>
            <a:ext cx="374079" cy="187039"/>
          </a:xfrm>
          <a:custGeom>
            <a:avLst/>
            <a:gdLst/>
            <a:ahLst/>
            <a:cxnLst/>
            <a:rect l="l" t="t" r="r" b="b"/>
            <a:pathLst>
              <a:path w="374079" h="187039">
                <a:moveTo>
                  <a:pt x="374079" y="0"/>
                </a:moveTo>
                <a:lnTo>
                  <a:pt x="368619" y="44808"/>
                </a:lnTo>
                <a:lnTo>
                  <a:pt x="353121" y="85767"/>
                </a:lnTo>
                <a:lnTo>
                  <a:pt x="328912" y="121548"/>
                </a:lnTo>
                <a:lnTo>
                  <a:pt x="297318" y="150828"/>
                </a:lnTo>
                <a:lnTo>
                  <a:pt x="259663" y="172281"/>
                </a:lnTo>
                <a:lnTo>
                  <a:pt x="217274" y="184580"/>
                </a:lnTo>
                <a:lnTo>
                  <a:pt x="187039" y="187039"/>
                </a:lnTo>
                <a:lnTo>
                  <a:pt x="0" y="187039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6665" y="1138691"/>
            <a:ext cx="187039" cy="187039"/>
          </a:xfrm>
          <a:custGeom>
            <a:avLst/>
            <a:gdLst/>
            <a:ahLst/>
            <a:cxnLst/>
            <a:rect l="l" t="t" r="r" b="b"/>
            <a:pathLst>
              <a:path w="187039" h="187039">
                <a:moveTo>
                  <a:pt x="0" y="0"/>
                </a:moveTo>
                <a:lnTo>
                  <a:pt x="9694" y="41341"/>
                </a:lnTo>
                <a:lnTo>
                  <a:pt x="35649" y="73331"/>
                </a:lnTo>
                <a:lnTo>
                  <a:pt x="73168" y="91274"/>
                </a:lnTo>
                <a:lnTo>
                  <a:pt x="87432" y="93322"/>
                </a:lnTo>
                <a:lnTo>
                  <a:pt x="103036" y="92310"/>
                </a:lnTo>
                <a:lnTo>
                  <a:pt x="143776" y="77729"/>
                </a:lnTo>
                <a:lnTo>
                  <a:pt x="172718" y="49156"/>
                </a:lnTo>
                <a:lnTo>
                  <a:pt x="186405" y="10861"/>
                </a:lnTo>
                <a:lnTo>
                  <a:pt x="187039" y="187039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19860">
              <a:lnSpc>
                <a:spcPct val="100000"/>
              </a:lnSpc>
            </a:pP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Açgözlü-seçim özelliğ</a:t>
            </a:r>
            <a:r>
              <a:rPr sz="3200" b="1" i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805305" marR="12700" indent="-406400">
              <a:lnSpc>
                <a:spcPts val="3450"/>
              </a:lnSpc>
              <a:spcBef>
                <a:spcPts val="50"/>
              </a:spcBef>
            </a:pPr>
            <a:r>
              <a:rPr sz="3200" i="1" dirty="0" smtClean="0">
                <a:latin typeface="Times New Roman"/>
                <a:cs typeface="Times New Roman"/>
              </a:rPr>
              <a:t>Yerel olarak en uygun seçim genel olarak da en uygundur.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18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002" y="4322064"/>
            <a:ext cx="7188200" cy="18218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Teorem. 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0" dirty="0" smtClean="0">
                <a:latin typeface="Times New Roman"/>
                <a:cs typeface="Times New Roman"/>
              </a:rPr>
              <a:t>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latin typeface="Times New Roman"/>
                <a:cs typeface="Times New Roman"/>
              </a:rPr>
              <a:t>'ni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MST's</a:t>
            </a:r>
            <a:r>
              <a:rPr sz="3200" spc="0" dirty="0" smtClean="0">
                <a:latin typeface="Times New Roman"/>
                <a:cs typeface="Times New Roman"/>
              </a:rPr>
              <a:t>i</a:t>
            </a:r>
            <a:r>
              <a:rPr sz="3200" spc="-5" dirty="0" smtClean="0">
                <a:latin typeface="Times New Roman"/>
                <a:cs typeface="Times New Roman"/>
              </a:rPr>
              <a:t> olsu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ve</a:t>
            </a:r>
            <a:endParaRPr sz="3200">
              <a:latin typeface="Times New Roman"/>
              <a:cs typeface="Times New Roman"/>
            </a:endParaRPr>
          </a:p>
          <a:p>
            <a:pPr marL="215265">
              <a:lnSpc>
                <a:spcPts val="3515"/>
              </a:lnSpc>
              <a:tabLst>
                <a:tab pos="2593975" algn="l"/>
              </a:tabLst>
            </a:pP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⊆</a:t>
            </a:r>
            <a:r>
              <a:rPr sz="3200" spc="-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latin typeface="Times New Roman"/>
                <a:cs typeface="Times New Roman"/>
              </a:rPr>
              <a:t>olsun.	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20" dirty="0" smtClean="0">
                <a:latin typeface="Times New Roman"/>
                <a:cs typeface="Times New Roman"/>
              </a:rPr>
              <a:t>'nin</a:t>
            </a:r>
            <a:endParaRPr sz="3200">
              <a:latin typeface="Times New Roman"/>
              <a:cs typeface="Times New Roman"/>
            </a:endParaRPr>
          </a:p>
          <a:p>
            <a:pPr marL="67945" algn="ctr">
              <a:lnSpc>
                <a:spcPts val="3385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 </a:t>
            </a:r>
            <a:r>
              <a:rPr sz="3200" spc="-20" dirty="0" smtClean="0">
                <a:latin typeface="Times New Roman"/>
                <a:cs typeface="Times New Roman"/>
              </a:rPr>
              <a:t>yı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 smtClean="0">
                <a:latin typeface="Times New Roman"/>
                <a:cs typeface="Times New Roman"/>
              </a:rPr>
              <a:t>'y</a:t>
            </a:r>
            <a:r>
              <a:rPr sz="3200" spc="0" dirty="0" smtClean="0">
                <a:latin typeface="Times New Roman"/>
                <a:cs typeface="Times New Roman"/>
              </a:rPr>
              <a:t>a</a:t>
            </a:r>
            <a:r>
              <a:rPr sz="3200" spc="-5" dirty="0" smtClean="0">
                <a:latin typeface="Times New Roman"/>
                <a:cs typeface="Times New Roman"/>
              </a:rPr>
              <a:t> bağlaya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e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a</a:t>
            </a:r>
            <a:r>
              <a:rPr sz="3200" spc="0" dirty="0" smtClean="0">
                <a:latin typeface="Times New Roman"/>
                <a:cs typeface="Times New Roman"/>
              </a:rPr>
              <a:t>z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5" smtClean="0">
                <a:latin typeface="Times New Roman"/>
                <a:cs typeface="Times New Roman"/>
              </a:rPr>
              <a:t>ağırlıkl</a:t>
            </a:r>
            <a:r>
              <a:rPr sz="3200" spc="0" smtClean="0">
                <a:latin typeface="Times New Roman"/>
                <a:cs typeface="Times New Roman"/>
              </a:rPr>
              <a:t>ı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lang="tr-TR" sz="3200" spc="-5" dirty="0" smtClean="0">
                <a:latin typeface="Times New Roman"/>
                <a:cs typeface="Times New Roman"/>
              </a:rPr>
              <a:t>ayrıt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ts val="3515"/>
              </a:lnSpc>
            </a:pPr>
            <a:r>
              <a:rPr sz="3200" spc="-5" dirty="0" smtClean="0">
                <a:latin typeface="Times New Roman"/>
                <a:cs typeface="Times New Roman"/>
              </a:rPr>
              <a:t>olduğun</a:t>
            </a:r>
            <a:r>
              <a:rPr sz="3200" spc="0" dirty="0" smtClean="0">
                <a:latin typeface="Times New Roman"/>
                <a:cs typeface="Times New Roman"/>
              </a:rPr>
              <a:t>u</a:t>
            </a:r>
            <a:r>
              <a:rPr sz="3200" spc="-5" dirty="0" smtClean="0">
                <a:latin typeface="Times New Roman"/>
                <a:cs typeface="Times New Roman"/>
              </a:rPr>
              <a:t> farzedin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</a:t>
            </a:r>
            <a:r>
              <a:rPr sz="3200" spc="-5" dirty="0" smtClean="0">
                <a:latin typeface="Times New Roman"/>
                <a:cs typeface="Times New Roman"/>
              </a:rPr>
              <a:t> zama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olur.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602" y="181356"/>
            <a:ext cx="6109970" cy="1083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8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Açgözlü </a:t>
            </a:r>
            <a:r>
              <a:rPr sz="4400" b="1" spc="-20" dirty="0" smtClean="0">
                <a:latin typeface="Times New Roman"/>
                <a:cs typeface="Times New Roman"/>
              </a:rPr>
              <a:t>algoritmalar için Kalite İşareti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7805" y="968412"/>
            <a:ext cx="5774875" cy="2980580"/>
          </a:xfrm>
          <a:custGeom>
            <a:avLst/>
            <a:gdLst/>
            <a:ahLst/>
            <a:cxnLst/>
            <a:rect l="l" t="t" r="r" b="b"/>
            <a:pathLst>
              <a:path w="5774875" h="2980580">
                <a:moveTo>
                  <a:pt x="5774875" y="2421721"/>
                </a:moveTo>
                <a:lnTo>
                  <a:pt x="5774875" y="186286"/>
                </a:lnTo>
                <a:lnTo>
                  <a:pt x="5774254" y="170939"/>
                </a:lnTo>
                <a:lnTo>
                  <a:pt x="5765337" y="127211"/>
                </a:lnTo>
                <a:lnTo>
                  <a:pt x="5746863" y="87934"/>
                </a:lnTo>
                <a:lnTo>
                  <a:pt x="5720153" y="54372"/>
                </a:lnTo>
                <a:lnTo>
                  <a:pt x="5686527" y="27789"/>
                </a:lnTo>
                <a:lnTo>
                  <a:pt x="5647306" y="9448"/>
                </a:lnTo>
                <a:lnTo>
                  <a:pt x="5603809" y="613"/>
                </a:lnTo>
                <a:lnTo>
                  <a:pt x="5588589" y="0"/>
                </a:lnTo>
                <a:lnTo>
                  <a:pt x="5573242" y="613"/>
                </a:lnTo>
                <a:lnTo>
                  <a:pt x="5529513" y="9448"/>
                </a:lnTo>
                <a:lnTo>
                  <a:pt x="5490237" y="27789"/>
                </a:lnTo>
                <a:lnTo>
                  <a:pt x="5456675" y="54372"/>
                </a:lnTo>
                <a:lnTo>
                  <a:pt x="5430091" y="87934"/>
                </a:lnTo>
                <a:lnTo>
                  <a:pt x="5411751" y="127211"/>
                </a:lnTo>
                <a:lnTo>
                  <a:pt x="5402916" y="170939"/>
                </a:lnTo>
                <a:lnTo>
                  <a:pt x="5402302" y="186286"/>
                </a:lnTo>
                <a:lnTo>
                  <a:pt x="5402302" y="372572"/>
                </a:lnTo>
                <a:lnTo>
                  <a:pt x="186286" y="372572"/>
                </a:lnTo>
                <a:lnTo>
                  <a:pt x="141355" y="377957"/>
                </a:lnTo>
                <a:lnTo>
                  <a:pt x="100453" y="393269"/>
                </a:lnTo>
                <a:lnTo>
                  <a:pt x="64846" y="417246"/>
                </a:lnTo>
                <a:lnTo>
                  <a:pt x="35796" y="448622"/>
                </a:lnTo>
                <a:lnTo>
                  <a:pt x="14568" y="486134"/>
                </a:lnTo>
                <a:lnTo>
                  <a:pt x="2424" y="528519"/>
                </a:lnTo>
                <a:lnTo>
                  <a:pt x="0" y="558858"/>
                </a:lnTo>
                <a:lnTo>
                  <a:pt x="0" y="2794294"/>
                </a:lnTo>
                <a:lnTo>
                  <a:pt x="5384" y="2838922"/>
                </a:lnTo>
                <a:lnTo>
                  <a:pt x="20697" y="2879716"/>
                </a:lnTo>
                <a:lnTo>
                  <a:pt x="44673" y="2915353"/>
                </a:lnTo>
                <a:lnTo>
                  <a:pt x="76049" y="2944515"/>
                </a:lnTo>
                <a:lnTo>
                  <a:pt x="113561" y="2965881"/>
                </a:lnTo>
                <a:lnTo>
                  <a:pt x="155946" y="2978131"/>
                </a:lnTo>
                <a:lnTo>
                  <a:pt x="186286" y="2980580"/>
                </a:lnTo>
                <a:lnTo>
                  <a:pt x="201507" y="2979960"/>
                </a:lnTo>
                <a:lnTo>
                  <a:pt x="245003" y="2971043"/>
                </a:lnTo>
                <a:lnTo>
                  <a:pt x="284225" y="2952569"/>
                </a:lnTo>
                <a:lnTo>
                  <a:pt x="317851" y="2925859"/>
                </a:lnTo>
                <a:lnTo>
                  <a:pt x="344560" y="2892233"/>
                </a:lnTo>
                <a:lnTo>
                  <a:pt x="363034" y="2853011"/>
                </a:lnTo>
                <a:lnTo>
                  <a:pt x="371952" y="2809515"/>
                </a:lnTo>
                <a:lnTo>
                  <a:pt x="372572" y="2794294"/>
                </a:lnTo>
                <a:lnTo>
                  <a:pt x="372572" y="2608008"/>
                </a:lnTo>
                <a:lnTo>
                  <a:pt x="5588589" y="2608008"/>
                </a:lnTo>
                <a:lnTo>
                  <a:pt x="5633217" y="2602569"/>
                </a:lnTo>
                <a:lnTo>
                  <a:pt x="5674010" y="2587134"/>
                </a:lnTo>
                <a:lnTo>
                  <a:pt x="5709648" y="2563023"/>
                </a:lnTo>
                <a:lnTo>
                  <a:pt x="5738810" y="2531556"/>
                </a:lnTo>
                <a:lnTo>
                  <a:pt x="5760176" y="2494053"/>
                </a:lnTo>
                <a:lnTo>
                  <a:pt x="5772425" y="2451835"/>
                </a:lnTo>
                <a:lnTo>
                  <a:pt x="5774254" y="2436942"/>
                </a:lnTo>
                <a:lnTo>
                  <a:pt x="5774875" y="242172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9499" y="1892439"/>
            <a:ext cx="151737" cy="228460"/>
          </a:xfrm>
          <a:custGeom>
            <a:avLst/>
            <a:gdLst/>
            <a:ahLst/>
            <a:cxnLst/>
            <a:rect l="l" t="t" r="r" b="b"/>
            <a:pathLst>
              <a:path w="151737" h="228460">
                <a:moveTo>
                  <a:pt x="151737" y="90282"/>
                </a:moveTo>
                <a:lnTo>
                  <a:pt x="142472" y="43385"/>
                </a:lnTo>
                <a:lnTo>
                  <a:pt x="117019" y="12468"/>
                </a:lnTo>
                <a:lnTo>
                  <a:pt x="80803" y="0"/>
                </a:lnTo>
                <a:lnTo>
                  <a:pt x="65372" y="1260"/>
                </a:lnTo>
                <a:lnTo>
                  <a:pt x="26798" y="18821"/>
                </a:lnTo>
                <a:lnTo>
                  <a:pt x="3948" y="52013"/>
                </a:lnTo>
                <a:lnTo>
                  <a:pt x="0" y="228460"/>
                </a:lnTo>
                <a:lnTo>
                  <a:pt x="14647" y="227757"/>
                </a:lnTo>
                <a:lnTo>
                  <a:pt x="56031" y="217729"/>
                </a:lnTo>
                <a:lnTo>
                  <a:pt x="92199" y="197199"/>
                </a:lnTo>
                <a:lnTo>
                  <a:pt x="121385" y="167936"/>
                </a:lnTo>
                <a:lnTo>
                  <a:pt x="141820" y="131708"/>
                </a:lnTo>
                <a:lnTo>
                  <a:pt x="151737" y="90282"/>
                </a:lnTo>
                <a:close/>
              </a:path>
            </a:pathLst>
          </a:custGeom>
          <a:solidFill>
            <a:srgbClr val="A4A4C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2512" y="951651"/>
            <a:ext cx="5798232" cy="2992635"/>
          </a:xfrm>
          <a:custGeom>
            <a:avLst/>
            <a:gdLst/>
            <a:ahLst/>
            <a:cxnLst/>
            <a:rect l="l" t="t" r="r" b="b"/>
            <a:pathLst>
              <a:path w="5798232" h="2992635">
                <a:moveTo>
                  <a:pt x="0" y="561119"/>
                </a:moveTo>
                <a:lnTo>
                  <a:pt x="5406" y="516006"/>
                </a:lnTo>
                <a:lnTo>
                  <a:pt x="20781" y="474939"/>
                </a:lnTo>
                <a:lnTo>
                  <a:pt x="44854" y="439188"/>
                </a:lnTo>
                <a:lnTo>
                  <a:pt x="76357" y="410021"/>
                </a:lnTo>
                <a:lnTo>
                  <a:pt x="114021" y="388706"/>
                </a:lnTo>
                <a:lnTo>
                  <a:pt x="156577" y="376513"/>
                </a:lnTo>
                <a:lnTo>
                  <a:pt x="5424152" y="374079"/>
                </a:lnTo>
                <a:lnTo>
                  <a:pt x="5424152" y="187039"/>
                </a:lnTo>
                <a:lnTo>
                  <a:pt x="5429559" y="141926"/>
                </a:lnTo>
                <a:lnTo>
                  <a:pt x="5444933" y="100860"/>
                </a:lnTo>
                <a:lnTo>
                  <a:pt x="5469006" y="65108"/>
                </a:lnTo>
                <a:lnTo>
                  <a:pt x="5500509" y="35941"/>
                </a:lnTo>
                <a:lnTo>
                  <a:pt x="5538173" y="14627"/>
                </a:lnTo>
                <a:lnTo>
                  <a:pt x="5580730" y="2434"/>
                </a:lnTo>
                <a:lnTo>
                  <a:pt x="5611192" y="0"/>
                </a:lnTo>
                <a:lnTo>
                  <a:pt x="5626474" y="616"/>
                </a:lnTo>
                <a:lnTo>
                  <a:pt x="5670147" y="9486"/>
                </a:lnTo>
                <a:lnTo>
                  <a:pt x="5709527" y="27901"/>
                </a:lnTo>
                <a:lnTo>
                  <a:pt x="5743289" y="54592"/>
                </a:lnTo>
                <a:lnTo>
                  <a:pt x="5770107" y="88289"/>
                </a:lnTo>
                <a:lnTo>
                  <a:pt x="5788655" y="127725"/>
                </a:lnTo>
                <a:lnTo>
                  <a:pt x="5797609" y="171630"/>
                </a:lnTo>
                <a:lnTo>
                  <a:pt x="5798232" y="187039"/>
                </a:lnTo>
                <a:lnTo>
                  <a:pt x="5798232" y="2431516"/>
                </a:lnTo>
                <a:lnTo>
                  <a:pt x="5792771" y="2476325"/>
                </a:lnTo>
                <a:lnTo>
                  <a:pt x="5777274" y="2517283"/>
                </a:lnTo>
                <a:lnTo>
                  <a:pt x="5753065" y="2553065"/>
                </a:lnTo>
                <a:lnTo>
                  <a:pt x="5721471" y="2582345"/>
                </a:lnTo>
                <a:lnTo>
                  <a:pt x="5683816" y="2603797"/>
                </a:lnTo>
                <a:lnTo>
                  <a:pt x="5641427" y="2616096"/>
                </a:lnTo>
                <a:lnTo>
                  <a:pt x="374079" y="2618556"/>
                </a:lnTo>
                <a:lnTo>
                  <a:pt x="374079" y="2805596"/>
                </a:lnTo>
                <a:lnTo>
                  <a:pt x="368619" y="2850405"/>
                </a:lnTo>
                <a:lnTo>
                  <a:pt x="353121" y="2891363"/>
                </a:lnTo>
                <a:lnTo>
                  <a:pt x="328912" y="2927145"/>
                </a:lnTo>
                <a:lnTo>
                  <a:pt x="297318" y="2956425"/>
                </a:lnTo>
                <a:lnTo>
                  <a:pt x="259663" y="2977877"/>
                </a:lnTo>
                <a:lnTo>
                  <a:pt x="217274" y="2990176"/>
                </a:lnTo>
                <a:lnTo>
                  <a:pt x="187039" y="2992635"/>
                </a:lnTo>
                <a:lnTo>
                  <a:pt x="171630" y="2992012"/>
                </a:lnTo>
                <a:lnTo>
                  <a:pt x="127725" y="2983059"/>
                </a:lnTo>
                <a:lnTo>
                  <a:pt x="88289" y="2964511"/>
                </a:lnTo>
                <a:lnTo>
                  <a:pt x="54592" y="2937693"/>
                </a:lnTo>
                <a:lnTo>
                  <a:pt x="27901" y="2903931"/>
                </a:lnTo>
                <a:lnTo>
                  <a:pt x="9486" y="2864551"/>
                </a:lnTo>
                <a:lnTo>
                  <a:pt x="616" y="2820878"/>
                </a:lnTo>
                <a:lnTo>
                  <a:pt x="0" y="2805596"/>
                </a:lnTo>
                <a:lnTo>
                  <a:pt x="0" y="561119"/>
                </a:lnTo>
                <a:close/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2512" y="1419448"/>
            <a:ext cx="374079" cy="280362"/>
          </a:xfrm>
          <a:custGeom>
            <a:avLst/>
            <a:gdLst/>
            <a:ahLst/>
            <a:cxnLst/>
            <a:rect l="l" t="t" r="r" b="b"/>
            <a:pathLst>
              <a:path w="374079" h="280362">
                <a:moveTo>
                  <a:pt x="0" y="93322"/>
                </a:moveTo>
                <a:lnTo>
                  <a:pt x="5406" y="138131"/>
                </a:lnTo>
                <a:lnTo>
                  <a:pt x="20781" y="179089"/>
                </a:lnTo>
                <a:lnTo>
                  <a:pt x="44854" y="214871"/>
                </a:lnTo>
                <a:lnTo>
                  <a:pt x="76357" y="244151"/>
                </a:lnTo>
                <a:lnTo>
                  <a:pt x="114021" y="265603"/>
                </a:lnTo>
                <a:lnTo>
                  <a:pt x="156577" y="277902"/>
                </a:lnTo>
                <a:lnTo>
                  <a:pt x="187039" y="280362"/>
                </a:lnTo>
                <a:lnTo>
                  <a:pt x="202322" y="279739"/>
                </a:lnTo>
                <a:lnTo>
                  <a:pt x="245994" y="270785"/>
                </a:lnTo>
                <a:lnTo>
                  <a:pt x="285374" y="252237"/>
                </a:lnTo>
                <a:lnTo>
                  <a:pt x="319136" y="225419"/>
                </a:lnTo>
                <a:lnTo>
                  <a:pt x="345954" y="191657"/>
                </a:lnTo>
                <a:lnTo>
                  <a:pt x="364503" y="152277"/>
                </a:lnTo>
                <a:lnTo>
                  <a:pt x="373456" y="108604"/>
                </a:lnTo>
                <a:lnTo>
                  <a:pt x="374079" y="93322"/>
                </a:lnTo>
                <a:lnTo>
                  <a:pt x="372944" y="78792"/>
                </a:lnTo>
                <a:lnTo>
                  <a:pt x="357308" y="40046"/>
                </a:lnTo>
                <a:lnTo>
                  <a:pt x="326977" y="12217"/>
                </a:lnTo>
                <a:lnTo>
                  <a:pt x="286646" y="0"/>
                </a:lnTo>
                <a:lnTo>
                  <a:pt x="271042" y="1012"/>
                </a:lnTo>
                <a:lnTo>
                  <a:pt x="230303" y="15593"/>
                </a:lnTo>
                <a:lnTo>
                  <a:pt x="201361" y="44166"/>
                </a:lnTo>
                <a:lnTo>
                  <a:pt x="187673" y="82460"/>
                </a:lnTo>
                <a:lnTo>
                  <a:pt x="187039" y="280362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6591" y="1512770"/>
            <a:ext cx="0" cy="2057437"/>
          </a:xfrm>
          <a:custGeom>
            <a:avLst/>
            <a:gdLst/>
            <a:ahLst/>
            <a:cxnLst/>
            <a:rect l="l" t="t" r="r" b="b"/>
            <a:pathLst>
              <a:path h="2057437">
                <a:moveTo>
                  <a:pt x="0" y="0"/>
                </a:moveTo>
                <a:lnTo>
                  <a:pt x="0" y="2057437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26664" y="1138691"/>
            <a:ext cx="374079" cy="187039"/>
          </a:xfrm>
          <a:custGeom>
            <a:avLst/>
            <a:gdLst/>
            <a:ahLst/>
            <a:cxnLst/>
            <a:rect l="l" t="t" r="r" b="b"/>
            <a:pathLst>
              <a:path w="374079" h="187039">
                <a:moveTo>
                  <a:pt x="374079" y="0"/>
                </a:moveTo>
                <a:lnTo>
                  <a:pt x="368619" y="44808"/>
                </a:lnTo>
                <a:lnTo>
                  <a:pt x="353121" y="85767"/>
                </a:lnTo>
                <a:lnTo>
                  <a:pt x="328912" y="121548"/>
                </a:lnTo>
                <a:lnTo>
                  <a:pt x="297318" y="150828"/>
                </a:lnTo>
                <a:lnTo>
                  <a:pt x="259663" y="172281"/>
                </a:lnTo>
                <a:lnTo>
                  <a:pt x="217274" y="184580"/>
                </a:lnTo>
                <a:lnTo>
                  <a:pt x="187039" y="187039"/>
                </a:lnTo>
                <a:lnTo>
                  <a:pt x="0" y="187039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26664" y="1138691"/>
            <a:ext cx="187039" cy="187039"/>
          </a:xfrm>
          <a:custGeom>
            <a:avLst/>
            <a:gdLst/>
            <a:ahLst/>
            <a:cxnLst/>
            <a:rect l="l" t="t" r="r" b="b"/>
            <a:pathLst>
              <a:path w="187039" h="187039">
                <a:moveTo>
                  <a:pt x="0" y="0"/>
                </a:moveTo>
                <a:lnTo>
                  <a:pt x="9694" y="41341"/>
                </a:lnTo>
                <a:lnTo>
                  <a:pt x="35649" y="73331"/>
                </a:lnTo>
                <a:lnTo>
                  <a:pt x="73168" y="91274"/>
                </a:lnTo>
                <a:lnTo>
                  <a:pt x="87432" y="93322"/>
                </a:lnTo>
                <a:lnTo>
                  <a:pt x="103036" y="92310"/>
                </a:lnTo>
                <a:lnTo>
                  <a:pt x="143776" y="77729"/>
                </a:lnTo>
                <a:lnTo>
                  <a:pt x="172718" y="49156"/>
                </a:lnTo>
                <a:lnTo>
                  <a:pt x="186405" y="10861"/>
                </a:lnTo>
                <a:lnTo>
                  <a:pt x="187039" y="187039"/>
                </a:lnTo>
              </a:path>
            </a:pathLst>
          </a:custGeom>
          <a:ln w="1168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19860">
              <a:lnSpc>
                <a:spcPct val="100000"/>
              </a:lnSpc>
            </a:pP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Açgözlü-seçim özelliğ</a:t>
            </a:r>
            <a:r>
              <a:rPr sz="3200" b="1" i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805305" marR="12700" indent="-406400">
              <a:lnSpc>
                <a:spcPts val="3450"/>
              </a:lnSpc>
              <a:spcBef>
                <a:spcPts val="50"/>
              </a:spcBef>
            </a:pPr>
            <a:r>
              <a:rPr sz="3200" i="1" dirty="0" smtClean="0">
                <a:latin typeface="Times New Roman"/>
                <a:cs typeface="Times New Roman"/>
              </a:rPr>
              <a:t>Yerel olarak en uygun seçim genel olarak da en uygundur.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19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ts val="5260"/>
              </a:lnSpc>
            </a:pPr>
            <a:r>
              <a:rPr sz="4400" b="1" spc="-30" smtClean="0">
                <a:latin typeface="Times New Roman"/>
                <a:cs typeface="Times New Roman"/>
              </a:rPr>
              <a:t>Gra</a:t>
            </a:r>
            <a:r>
              <a:rPr sz="4400" b="1" spc="-20" smtClean="0">
                <a:latin typeface="Times New Roman"/>
                <a:cs typeface="Times New Roman"/>
              </a:rPr>
              <a:t>f</a:t>
            </a:r>
            <a:r>
              <a:rPr lang="tr-TR" sz="4400" b="1" spc="-20" dirty="0" smtClean="0">
                <a:latin typeface="Times New Roman"/>
                <a:cs typeface="Times New Roman"/>
              </a:rPr>
              <a:t>lar (Çizgeler)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535" y="1312164"/>
            <a:ext cx="8387715" cy="4907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35">
              <a:lnSpc>
                <a:spcPct val="100000"/>
              </a:lnSpc>
              <a:tabLst>
                <a:tab pos="1468755" algn="l"/>
              </a:tabLst>
            </a:pPr>
            <a:r>
              <a:rPr sz="3200" b="1" spc="-20" smtClean="0">
                <a:solidFill>
                  <a:srgbClr val="CC0000"/>
                </a:solidFill>
                <a:latin typeface="Times New Roman"/>
                <a:cs typeface="Times New Roman"/>
              </a:rPr>
              <a:t>Tanım</a:t>
            </a:r>
            <a:r>
              <a:rPr lang="tr-TR"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: </a:t>
            </a:r>
            <a:r>
              <a:rPr sz="3200" b="1" i="1" spc="-20" smtClean="0">
                <a:solidFill>
                  <a:srgbClr val="CC0000"/>
                </a:solidFill>
                <a:latin typeface="Times New Roman"/>
                <a:cs typeface="Times New Roman"/>
              </a:rPr>
              <a:t>Yön</a:t>
            </a:r>
            <a:r>
              <a:rPr sz="3200" b="1" i="1" spc="-15" smtClean="0">
                <a:solidFill>
                  <a:srgbClr val="CC0000"/>
                </a:solidFill>
                <a:latin typeface="Times New Roman"/>
                <a:cs typeface="Times New Roman"/>
              </a:rPr>
              <a:t>l</a:t>
            </a:r>
            <a:r>
              <a:rPr lang="tr-TR"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ü</a:t>
            </a:r>
            <a:r>
              <a:rPr sz="3200" b="1" i="1" spc="-2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15" smtClean="0">
                <a:solidFill>
                  <a:srgbClr val="CC0000"/>
                </a:solidFill>
                <a:latin typeface="Times New Roman"/>
                <a:cs typeface="Times New Roman"/>
              </a:rPr>
              <a:t>graf </a:t>
            </a:r>
            <a:r>
              <a:rPr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(digraf)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ts val="3450"/>
              </a:lnSpc>
            </a:pPr>
            <a:r>
              <a:rPr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ts val="3765"/>
              </a:lnSpc>
              <a:tabLst>
                <a:tab pos="605790" algn="l"/>
              </a:tabLst>
            </a:pPr>
            <a:r>
              <a:rPr sz="3200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sz="3200" spc="-10" smtClean="0">
                <a:latin typeface="Times New Roman"/>
                <a:cs typeface="Times New Roman"/>
              </a:rPr>
              <a:t> </a:t>
            </a:r>
            <a:r>
              <a:rPr lang="tr-TR" sz="3200" spc="-10" dirty="0" smtClean="0">
                <a:latin typeface="Times New Roman"/>
                <a:cs typeface="Times New Roman"/>
              </a:rPr>
              <a:t>tepeler </a:t>
            </a:r>
            <a:r>
              <a:rPr sz="3200" spc="-25" smtClean="0">
                <a:latin typeface="Times New Roman"/>
                <a:cs typeface="Times New Roman"/>
              </a:rPr>
              <a:t>kümes</a:t>
            </a:r>
            <a:r>
              <a:rPr sz="3200" spc="-10" smtClean="0">
                <a:latin typeface="Times New Roman"/>
                <a:cs typeface="Times New Roman"/>
              </a:rPr>
              <a:t>i </a:t>
            </a:r>
            <a:r>
              <a:rPr sz="3200" spc="-20" dirty="0" smtClean="0">
                <a:latin typeface="Times New Roman"/>
                <a:cs typeface="Times New Roman"/>
              </a:rPr>
              <a:t>ve</a:t>
            </a:r>
            <a:endParaRPr sz="3200">
              <a:latin typeface="Times New Roman"/>
              <a:cs typeface="Times New Roman"/>
            </a:endParaRPr>
          </a:p>
          <a:p>
            <a:pPr marL="13335" marR="527050" indent="0">
              <a:lnSpc>
                <a:spcPct val="96600"/>
              </a:lnSpc>
              <a:spcBef>
                <a:spcPts val="190"/>
              </a:spcBef>
              <a:buClr>
                <a:srgbClr val="CC0000"/>
              </a:buClr>
              <a:buFont typeface="Times New Roman"/>
              <a:buChar char="•"/>
              <a:tabLst>
                <a:tab pos="256540" algn="l"/>
                <a:tab pos="2123440" algn="l"/>
              </a:tabLst>
            </a:pP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⊆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×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	</a:t>
            </a:r>
            <a:r>
              <a:rPr lang="tr-TR" sz="3200" spc="-15" dirty="0" smtClean="0">
                <a:latin typeface="Times New Roman"/>
                <a:cs typeface="Times New Roman"/>
              </a:rPr>
              <a:t>ayrıtlar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kümelerinden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oluşur</a:t>
            </a:r>
            <a:r>
              <a:rPr sz="3200" spc="-15" smtClean="0">
                <a:latin typeface="Times New Roman"/>
                <a:cs typeface="Times New Roman"/>
              </a:rPr>
              <a:t>.</a:t>
            </a:r>
            <a:r>
              <a:rPr sz="3200" spc="-10" smtClean="0">
                <a:latin typeface="Times New Roman"/>
                <a:cs typeface="Times New Roman"/>
              </a:rPr>
              <a:t> </a:t>
            </a:r>
            <a:endParaRPr lang="tr-TR" sz="3200" spc="-10" dirty="0" smtClean="0">
              <a:latin typeface="Times New Roman"/>
              <a:cs typeface="Times New Roman"/>
            </a:endParaRPr>
          </a:p>
          <a:p>
            <a:pPr marL="13335" marR="527050" indent="0">
              <a:lnSpc>
                <a:spcPct val="96600"/>
              </a:lnSpc>
              <a:spcBef>
                <a:spcPts val="190"/>
              </a:spcBef>
              <a:buClr>
                <a:srgbClr val="CC0000"/>
              </a:buClr>
              <a:buFont typeface="Times New Roman"/>
              <a:buChar char="•"/>
              <a:tabLst>
                <a:tab pos="256540" algn="l"/>
                <a:tab pos="2123440" algn="l"/>
              </a:tabLst>
            </a:pPr>
            <a:endParaRPr lang="tr-TR" sz="3200" b="1" i="1" spc="-10" dirty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13335" marR="527050" indent="0">
              <a:lnSpc>
                <a:spcPct val="96600"/>
              </a:lnSpc>
              <a:spcBef>
                <a:spcPts val="190"/>
              </a:spcBef>
              <a:buClr>
                <a:srgbClr val="CC0000"/>
              </a:buClr>
              <a:tabLst>
                <a:tab pos="256540" algn="l"/>
                <a:tab pos="2123440" algn="l"/>
              </a:tabLst>
            </a:pPr>
            <a:r>
              <a:rPr sz="3200" b="1" i="1" spc="-20" smtClean="0">
                <a:solidFill>
                  <a:srgbClr val="CC0000"/>
                </a:solidFill>
                <a:latin typeface="Times New Roman"/>
                <a:cs typeface="Times New Roman"/>
              </a:rPr>
              <a:t>Y</a:t>
            </a:r>
            <a:r>
              <a:rPr sz="3200" b="1" i="1" spc="-15" smtClean="0">
                <a:solidFill>
                  <a:srgbClr val="CC0000"/>
                </a:solidFill>
                <a:latin typeface="Times New Roman"/>
                <a:cs typeface="Times New Roman"/>
              </a:rPr>
              <a:t>ön</a:t>
            </a:r>
            <a:r>
              <a:rPr lang="tr-TR" sz="3200" b="1" i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süz</a:t>
            </a:r>
            <a:r>
              <a:rPr sz="3200" b="1" i="1" spc="-15" smtClean="0">
                <a:solidFill>
                  <a:srgbClr val="CC0000"/>
                </a:solidFill>
                <a:latin typeface="Times New Roman"/>
                <a:cs typeface="Times New Roman"/>
              </a:rPr>
              <a:t> graf</a:t>
            </a:r>
            <a:r>
              <a:rPr sz="3200" b="1" i="1" spc="-5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 smtClean="0">
                <a:latin typeface="Times New Roman"/>
                <a:cs typeface="Times New Roman"/>
              </a:rPr>
              <a:t>'de,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i="1" spc="-20" smtClean="0">
                <a:solidFill>
                  <a:srgbClr val="007F7F"/>
                </a:solidFill>
                <a:latin typeface="Times New Roman"/>
                <a:cs typeface="Times New Roman"/>
              </a:rPr>
              <a:t>E</a:t>
            </a:r>
            <a:r>
              <a:rPr sz="3200" i="1" spc="5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lang="tr-TR" sz="3200" spc="-15" dirty="0" smtClean="0">
                <a:latin typeface="Times New Roman"/>
                <a:cs typeface="Times New Roman"/>
              </a:rPr>
              <a:t>ayrıt</a:t>
            </a:r>
            <a:r>
              <a:rPr sz="3200" spc="-1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kümesi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sıralı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20" smtClean="0">
                <a:latin typeface="Times New Roman"/>
                <a:cs typeface="Times New Roman"/>
              </a:rPr>
              <a:t>olmayan</a:t>
            </a:r>
            <a:r>
              <a:rPr sz="3200" spc="5" smtClean="0">
                <a:latin typeface="Times New Roman"/>
                <a:cs typeface="Times New Roman"/>
              </a:rPr>
              <a:t> </a:t>
            </a:r>
            <a:r>
              <a:rPr lang="tr-TR" sz="3200" spc="-15" dirty="0" smtClean="0">
                <a:latin typeface="Times New Roman"/>
                <a:cs typeface="Times New Roman"/>
              </a:rPr>
              <a:t>tepe</a:t>
            </a:r>
            <a:r>
              <a:rPr sz="3200" spc="5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çiftlerinden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oluşur</a:t>
            </a:r>
            <a:r>
              <a:rPr sz="3200" spc="-1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20"/>
              </a:spcBef>
            </a:pPr>
            <a:endParaRPr sz="550"/>
          </a:p>
          <a:p>
            <a:pPr marL="13970">
              <a:lnSpc>
                <a:spcPct val="100000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Her durumda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r>
              <a:rPr sz="3200" spc="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elimizde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30" dirty="0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7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0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vardı</a:t>
            </a:r>
            <a:r>
              <a:rPr sz="3200" spc="-20" dirty="0" smtClean="0">
                <a:latin typeface="Times New Roman"/>
                <a:cs typeface="Times New Roman"/>
              </a:rPr>
              <a:t>r</a:t>
            </a:r>
            <a:r>
              <a:rPr sz="3200" spc="-1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3335">
              <a:lnSpc>
                <a:spcPts val="3515"/>
              </a:lnSpc>
            </a:pPr>
            <a:r>
              <a:rPr sz="3200" spc="-20" dirty="0" smtClean="0">
                <a:latin typeface="Times New Roman"/>
                <a:cs typeface="Times New Roman"/>
              </a:rPr>
              <a:t>Ayrıca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eğe</a:t>
            </a:r>
            <a:r>
              <a:rPr sz="3200" spc="-15" dirty="0" smtClean="0">
                <a:latin typeface="Times New Roman"/>
                <a:cs typeface="Times New Roman"/>
              </a:rPr>
              <a:t>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bağlantılıysa,</a:t>
            </a:r>
            <a:r>
              <a:rPr sz="3200" spc="10" dirty="0" smtClean="0"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9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45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≥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45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3200" b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0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lang="tr-TR" sz="3200" spc="-1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3200" spc="-10" dirty="0" smtClean="0">
                <a:latin typeface="Times New Roman"/>
                <a:cs typeface="Times New Roman"/>
              </a:rPr>
              <a:t>dir.</a:t>
            </a:r>
            <a:endParaRPr sz="1000" smtClean="0"/>
          </a:p>
          <a:p>
            <a:pPr marL="12700">
              <a:lnSpc>
                <a:spcPts val="3825"/>
              </a:lnSpc>
            </a:pP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T</a:t>
            </a:r>
            <a:r>
              <a:rPr sz="4400" b="1" spc="-25" dirty="0" smtClean="0">
                <a:latin typeface="Times New Roman"/>
                <a:cs typeface="Times New Roman"/>
              </a:rPr>
              <a:t>eore</a:t>
            </a:r>
            <a:r>
              <a:rPr sz="4400" b="1" spc="-40" dirty="0" smtClean="0">
                <a:latin typeface="Times New Roman"/>
                <a:cs typeface="Times New Roman"/>
              </a:rPr>
              <a:t>m</a:t>
            </a:r>
            <a:r>
              <a:rPr sz="4400" b="1" spc="-15" dirty="0" smtClean="0">
                <a:latin typeface="Times New Roman"/>
                <a:cs typeface="Times New Roman"/>
              </a:rPr>
              <a:t>'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i</a:t>
            </a:r>
            <a:r>
              <a:rPr sz="4400" b="1" spc="-25" dirty="0" smtClean="0">
                <a:latin typeface="Times New Roman"/>
                <a:cs typeface="Times New Roman"/>
              </a:rPr>
              <a:t>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kanıtı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36" y="3297428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327152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090" y="327152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236" y="3746245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3721100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090" y="3721100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322" y="304800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8692" y="1352550"/>
            <a:ext cx="6516395" cy="2399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1791" y="1231900"/>
            <a:ext cx="7031355" cy="1407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Kanıt.</a:t>
            </a:r>
            <a:r>
              <a:rPr sz="2800" i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∉</a:t>
            </a:r>
            <a:r>
              <a:rPr sz="2800" spc="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olduğunu </a:t>
            </a:r>
            <a:r>
              <a:rPr sz="2800" spc="0" smtClean="0">
                <a:latin typeface="Times New Roman"/>
                <a:cs typeface="Times New Roman"/>
              </a:rPr>
              <a:t>düşünün.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  <a:spcBef>
                <a:spcPts val="3890"/>
              </a:spcBef>
              <a:tabLst>
                <a:tab pos="4895215" algn="l"/>
              </a:tabLst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0696" y="283845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2202" y="3360165"/>
            <a:ext cx="3694429" cy="688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90000"/>
              </a:lnSpc>
              <a:tabLst>
                <a:tab pos="1813560" algn="l"/>
              </a:tabLst>
            </a:pP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=</a:t>
            </a:r>
            <a:r>
              <a:rPr sz="2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2200" spc="-5" dirty="0" smtClean="0">
                <a:latin typeface="Times New Roman"/>
                <a:cs typeface="Times New Roman"/>
              </a:rPr>
              <a:t>'da</a:t>
            </a:r>
            <a:r>
              <a:rPr sz="2200" spc="0" dirty="0" smtClean="0">
                <a:latin typeface="Times New Roman"/>
                <a:cs typeface="Times New Roman"/>
              </a:rPr>
              <a:t>n	</a:t>
            </a:r>
            <a:r>
              <a:rPr sz="2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V–A</a:t>
            </a:r>
            <a:r>
              <a:rPr sz="2200" spc="-5" dirty="0" smtClean="0">
                <a:latin typeface="Times New Roman"/>
                <a:cs typeface="Times New Roman"/>
              </a:rPr>
              <a:t>'y</a:t>
            </a:r>
            <a:r>
              <a:rPr sz="2200" spc="0" dirty="0" smtClean="0">
                <a:latin typeface="Times New Roman"/>
                <a:cs typeface="Times New Roman"/>
              </a:rPr>
              <a:t>a</a:t>
            </a:r>
            <a:r>
              <a:rPr sz="2200" spc="-1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bağlanan e</a:t>
            </a:r>
            <a:r>
              <a:rPr sz="2200" spc="0" dirty="0" smtClean="0">
                <a:latin typeface="Times New Roman"/>
                <a:cs typeface="Times New Roman"/>
              </a:rPr>
              <a:t>n</a:t>
            </a:r>
            <a:r>
              <a:rPr sz="2200" spc="-5" dirty="0" smtClean="0">
                <a:latin typeface="Times New Roman"/>
                <a:cs typeface="Times New Roman"/>
              </a:rPr>
              <a:t> a</a:t>
            </a:r>
            <a:r>
              <a:rPr sz="2200" spc="0" dirty="0" smtClean="0">
                <a:latin typeface="Times New Roman"/>
                <a:cs typeface="Times New Roman"/>
              </a:rPr>
              <a:t>z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smtClean="0">
                <a:latin typeface="Times New Roman"/>
                <a:cs typeface="Times New Roman"/>
              </a:rPr>
              <a:t>ağırlıkl</a:t>
            </a:r>
            <a:r>
              <a:rPr sz="2200" spc="0" smtClean="0">
                <a:latin typeface="Times New Roman"/>
                <a:cs typeface="Times New Roman"/>
              </a:rPr>
              <a:t>ı</a:t>
            </a:r>
            <a:r>
              <a:rPr sz="2200" spc="-5" smtClean="0">
                <a:latin typeface="Times New Roman"/>
                <a:cs typeface="Times New Roman"/>
              </a:rPr>
              <a:t> </a:t>
            </a:r>
            <a:r>
              <a:rPr lang="tr-TR" sz="2200" spc="-5" dirty="0" smtClean="0">
                <a:latin typeface="Times New Roman"/>
                <a:cs typeface="Times New Roman"/>
              </a:rPr>
              <a:t>ayrıt</a:t>
            </a:r>
            <a:r>
              <a:rPr sz="2200" spc="0" smtClean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T</a:t>
            </a:r>
            <a:r>
              <a:rPr sz="4400" b="1" spc="-25" dirty="0" smtClean="0">
                <a:latin typeface="Times New Roman"/>
                <a:cs typeface="Times New Roman"/>
              </a:rPr>
              <a:t>eore</a:t>
            </a:r>
            <a:r>
              <a:rPr sz="4400" b="1" spc="-40" dirty="0" smtClean="0">
                <a:latin typeface="Times New Roman"/>
                <a:cs typeface="Times New Roman"/>
              </a:rPr>
              <a:t>m</a:t>
            </a:r>
            <a:r>
              <a:rPr sz="4400" b="1" spc="-15" dirty="0" smtClean="0">
                <a:latin typeface="Times New Roman"/>
                <a:cs typeface="Times New Roman"/>
              </a:rPr>
              <a:t>'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i</a:t>
            </a:r>
            <a:r>
              <a:rPr sz="4400" b="1" spc="-25" dirty="0" smtClean="0">
                <a:latin typeface="Times New Roman"/>
                <a:cs typeface="Times New Roman"/>
              </a:rPr>
              <a:t>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kanıtı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36" y="3297428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327152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090" y="327152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236" y="3746245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3721100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090" y="3721100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322" y="304800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8692" y="1352550"/>
            <a:ext cx="6516395" cy="2399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1791" y="1231900"/>
            <a:ext cx="7031355" cy="1407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Kanıt.</a:t>
            </a:r>
            <a:r>
              <a:rPr sz="2800" i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∉</a:t>
            </a:r>
            <a:r>
              <a:rPr sz="2800" spc="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olduğunu </a:t>
            </a:r>
            <a:r>
              <a:rPr sz="2800" spc="0" smtClean="0">
                <a:latin typeface="Times New Roman"/>
                <a:cs typeface="Times New Roman"/>
              </a:rPr>
              <a:t>düşünün.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  <a:spcBef>
                <a:spcPts val="3890"/>
              </a:spcBef>
              <a:tabLst>
                <a:tab pos="4895215" algn="l"/>
              </a:tabLst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0696" y="283845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2202" y="3360165"/>
            <a:ext cx="3694429" cy="688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90000"/>
              </a:lnSpc>
              <a:tabLst>
                <a:tab pos="1813560" algn="l"/>
              </a:tabLst>
            </a:pP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=</a:t>
            </a:r>
            <a:r>
              <a:rPr sz="2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2200" spc="-5" dirty="0" smtClean="0">
                <a:latin typeface="Times New Roman"/>
                <a:cs typeface="Times New Roman"/>
              </a:rPr>
              <a:t>'da</a:t>
            </a:r>
            <a:r>
              <a:rPr sz="2200" spc="0" dirty="0" smtClean="0">
                <a:latin typeface="Times New Roman"/>
                <a:cs typeface="Times New Roman"/>
              </a:rPr>
              <a:t>n	</a:t>
            </a:r>
            <a:r>
              <a:rPr sz="2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V–A</a:t>
            </a:r>
            <a:r>
              <a:rPr sz="2200" spc="-5" dirty="0" smtClean="0">
                <a:latin typeface="Times New Roman"/>
                <a:cs typeface="Times New Roman"/>
              </a:rPr>
              <a:t>'y</a:t>
            </a:r>
            <a:r>
              <a:rPr sz="2200" spc="0" dirty="0" smtClean="0">
                <a:latin typeface="Times New Roman"/>
                <a:cs typeface="Times New Roman"/>
              </a:rPr>
              <a:t>a</a:t>
            </a:r>
            <a:r>
              <a:rPr sz="2200" spc="-1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bağlanan e</a:t>
            </a:r>
            <a:r>
              <a:rPr sz="2200" spc="0" dirty="0" smtClean="0">
                <a:latin typeface="Times New Roman"/>
                <a:cs typeface="Times New Roman"/>
              </a:rPr>
              <a:t>n</a:t>
            </a:r>
            <a:r>
              <a:rPr sz="2200" spc="-5" dirty="0" smtClean="0">
                <a:latin typeface="Times New Roman"/>
                <a:cs typeface="Times New Roman"/>
              </a:rPr>
              <a:t> a</a:t>
            </a:r>
            <a:r>
              <a:rPr sz="2200" spc="0" dirty="0" smtClean="0">
                <a:latin typeface="Times New Roman"/>
                <a:cs typeface="Times New Roman"/>
              </a:rPr>
              <a:t>z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smtClean="0">
                <a:latin typeface="Times New Roman"/>
                <a:cs typeface="Times New Roman"/>
              </a:rPr>
              <a:t>ağırlıkl</a:t>
            </a:r>
            <a:r>
              <a:rPr sz="2200" spc="0" smtClean="0">
                <a:latin typeface="Times New Roman"/>
                <a:cs typeface="Times New Roman"/>
              </a:rPr>
              <a:t>ı</a:t>
            </a:r>
            <a:r>
              <a:rPr sz="2200" spc="-5" smtClean="0">
                <a:latin typeface="Times New Roman"/>
                <a:cs typeface="Times New Roman"/>
              </a:rPr>
              <a:t> </a:t>
            </a:r>
            <a:r>
              <a:rPr lang="tr-TR" sz="2200" spc="-5" dirty="0" smtClean="0">
                <a:latin typeface="Times New Roman"/>
                <a:cs typeface="Times New Roman"/>
              </a:rPr>
              <a:t>ayrıt</a:t>
            </a:r>
            <a:r>
              <a:rPr sz="2200" spc="0" smtClean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33"/>
          <p:cNvSpPr txBox="1"/>
          <p:nvPr/>
        </p:nvSpPr>
        <p:spPr>
          <a:xfrm>
            <a:off x="431815" y="4220813"/>
            <a:ext cx="7198359" cy="1032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3664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'</a:t>
            </a:r>
            <a:r>
              <a:rPr sz="3200" spc="-5" dirty="0" smtClean="0">
                <a:latin typeface="Times New Roman"/>
                <a:cs typeface="Times New Roman"/>
              </a:rPr>
              <a:t> d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u</a:t>
            </a:r>
            <a:r>
              <a:rPr sz="3200" spc="-5" dirty="0" smtClean="0">
                <a:latin typeface="Times New Roman"/>
                <a:cs typeface="Times New Roman"/>
              </a:rPr>
              <a:t>'da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</a:t>
            </a:r>
            <a:r>
              <a:rPr sz="3200" spc="-5" dirty="0" smtClean="0">
                <a:latin typeface="Times New Roman"/>
                <a:cs typeface="Times New Roman"/>
              </a:rPr>
              <a:t>'y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r>
              <a:rPr sz="3200" spc="-5" dirty="0" smtClean="0">
                <a:latin typeface="Times New Roman"/>
                <a:cs typeface="Times New Roman"/>
              </a:rPr>
              <a:t> benzer</a:t>
            </a:r>
            <a:r>
              <a:rPr sz="3200" spc="0" dirty="0" smtClean="0">
                <a:latin typeface="Times New Roman"/>
                <a:cs typeface="Times New Roman"/>
              </a:rPr>
              <a:t>i</a:t>
            </a:r>
            <a:r>
              <a:rPr sz="3200" spc="-5" dirty="0" smtClean="0">
                <a:latin typeface="Times New Roman"/>
                <a:cs typeface="Times New Roman"/>
              </a:rPr>
              <a:t> olmaya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basi</a:t>
            </a:r>
            <a:r>
              <a:rPr sz="3200" spc="0" dirty="0" smtClean="0">
                <a:latin typeface="Times New Roman"/>
                <a:cs typeface="Times New Roman"/>
              </a:rPr>
              <a:t>t</a:t>
            </a:r>
            <a:r>
              <a:rPr sz="3200" spc="-5" dirty="0" smtClean="0">
                <a:latin typeface="Times New Roman"/>
                <a:cs typeface="Times New Roman"/>
              </a:rPr>
              <a:t> yolu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3200" spc="-5" dirty="0" smtClean="0">
                <a:latin typeface="Times New Roman"/>
                <a:cs typeface="Times New Roman"/>
              </a:rPr>
              <a:t>düşünün.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T</a:t>
            </a:r>
            <a:r>
              <a:rPr sz="4400" b="1" spc="-25" dirty="0" smtClean="0">
                <a:latin typeface="Times New Roman"/>
                <a:cs typeface="Times New Roman"/>
              </a:rPr>
              <a:t>eore</a:t>
            </a:r>
            <a:r>
              <a:rPr sz="4400" b="1" spc="-40" dirty="0" smtClean="0">
                <a:latin typeface="Times New Roman"/>
                <a:cs typeface="Times New Roman"/>
              </a:rPr>
              <a:t>m</a:t>
            </a:r>
            <a:r>
              <a:rPr sz="4400" b="1" spc="-15" dirty="0" smtClean="0">
                <a:latin typeface="Times New Roman"/>
                <a:cs typeface="Times New Roman"/>
              </a:rPr>
              <a:t>'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i</a:t>
            </a:r>
            <a:r>
              <a:rPr sz="4400" b="1" spc="-25" dirty="0" smtClean="0">
                <a:latin typeface="Times New Roman"/>
                <a:cs typeface="Times New Roman"/>
              </a:rPr>
              <a:t>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kanıtı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36" y="3297428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327152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090" y="327152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236" y="3746245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3721100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090" y="3721100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322" y="304800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8692" y="1352550"/>
            <a:ext cx="6516395" cy="2399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1791" y="1231900"/>
            <a:ext cx="7031355" cy="1407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Kanıt.</a:t>
            </a:r>
            <a:r>
              <a:rPr sz="2800" i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∉</a:t>
            </a:r>
            <a:r>
              <a:rPr sz="2800" spc="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olduğunu </a:t>
            </a:r>
            <a:r>
              <a:rPr sz="2800" spc="0" smtClean="0">
                <a:latin typeface="Times New Roman"/>
                <a:cs typeface="Times New Roman"/>
              </a:rPr>
              <a:t>düşünün.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  <a:spcBef>
                <a:spcPts val="3890"/>
              </a:spcBef>
              <a:tabLst>
                <a:tab pos="4895215" algn="l"/>
              </a:tabLst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0696" y="283845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2202" y="3360165"/>
            <a:ext cx="3694429" cy="688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90000"/>
              </a:lnSpc>
              <a:tabLst>
                <a:tab pos="1813560" algn="l"/>
              </a:tabLst>
            </a:pP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=</a:t>
            </a:r>
            <a:r>
              <a:rPr sz="2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2200" spc="-5" dirty="0" smtClean="0">
                <a:latin typeface="Times New Roman"/>
                <a:cs typeface="Times New Roman"/>
              </a:rPr>
              <a:t>'da</a:t>
            </a:r>
            <a:r>
              <a:rPr sz="2200" spc="0" dirty="0" smtClean="0">
                <a:latin typeface="Times New Roman"/>
                <a:cs typeface="Times New Roman"/>
              </a:rPr>
              <a:t>n	</a:t>
            </a:r>
            <a:r>
              <a:rPr sz="2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V–A</a:t>
            </a:r>
            <a:r>
              <a:rPr sz="2200" spc="-5" dirty="0" smtClean="0">
                <a:latin typeface="Times New Roman"/>
                <a:cs typeface="Times New Roman"/>
              </a:rPr>
              <a:t>'y</a:t>
            </a:r>
            <a:r>
              <a:rPr sz="2200" spc="0" dirty="0" smtClean="0">
                <a:latin typeface="Times New Roman"/>
                <a:cs typeface="Times New Roman"/>
              </a:rPr>
              <a:t>a</a:t>
            </a:r>
            <a:r>
              <a:rPr sz="2200" spc="-1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bağlanan e</a:t>
            </a:r>
            <a:r>
              <a:rPr sz="2200" spc="0" dirty="0" smtClean="0">
                <a:latin typeface="Times New Roman"/>
                <a:cs typeface="Times New Roman"/>
              </a:rPr>
              <a:t>n</a:t>
            </a:r>
            <a:r>
              <a:rPr sz="2200" spc="-5" dirty="0" smtClean="0">
                <a:latin typeface="Times New Roman"/>
                <a:cs typeface="Times New Roman"/>
              </a:rPr>
              <a:t> a</a:t>
            </a:r>
            <a:r>
              <a:rPr sz="2200" spc="0" dirty="0" smtClean="0">
                <a:latin typeface="Times New Roman"/>
                <a:cs typeface="Times New Roman"/>
              </a:rPr>
              <a:t>z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smtClean="0">
                <a:latin typeface="Times New Roman"/>
                <a:cs typeface="Times New Roman"/>
              </a:rPr>
              <a:t>ağırlıkl</a:t>
            </a:r>
            <a:r>
              <a:rPr sz="2200" spc="0" smtClean="0">
                <a:latin typeface="Times New Roman"/>
                <a:cs typeface="Times New Roman"/>
              </a:rPr>
              <a:t>ı</a:t>
            </a:r>
            <a:r>
              <a:rPr sz="2200" spc="-5" smtClean="0">
                <a:latin typeface="Times New Roman"/>
                <a:cs typeface="Times New Roman"/>
              </a:rPr>
              <a:t> </a:t>
            </a:r>
            <a:r>
              <a:rPr lang="tr-TR" sz="2200" spc="-5" dirty="0" smtClean="0">
                <a:latin typeface="Times New Roman"/>
                <a:cs typeface="Times New Roman"/>
              </a:rPr>
              <a:t>ayrıt</a:t>
            </a:r>
            <a:r>
              <a:rPr sz="2200" spc="0" smtClean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58"/>
          <p:cNvSpPr txBox="1"/>
          <p:nvPr/>
        </p:nvSpPr>
        <p:spPr>
          <a:xfrm>
            <a:off x="431408" y="4220813"/>
            <a:ext cx="8248015" cy="180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  <a:tabLst>
                <a:tab pos="2902585" algn="l"/>
              </a:tabLst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'</a:t>
            </a:r>
            <a:r>
              <a:rPr sz="3200" spc="-5" dirty="0" smtClean="0">
                <a:latin typeface="Times New Roman"/>
                <a:cs typeface="Times New Roman"/>
              </a:rPr>
              <a:t> d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u</a:t>
            </a:r>
            <a:r>
              <a:rPr sz="3200" spc="-5" dirty="0" smtClean="0">
                <a:latin typeface="Times New Roman"/>
                <a:cs typeface="Times New Roman"/>
              </a:rPr>
              <a:t>'da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</a:t>
            </a:r>
            <a:r>
              <a:rPr sz="3200" spc="-5" dirty="0" smtClean="0">
                <a:latin typeface="Times New Roman"/>
                <a:cs typeface="Times New Roman"/>
              </a:rPr>
              <a:t>'y</a:t>
            </a:r>
            <a:r>
              <a:rPr sz="3200" spc="0" dirty="0" smtClean="0">
                <a:latin typeface="Times New Roman"/>
                <a:cs typeface="Times New Roman"/>
              </a:rPr>
              <a:t>e	</a:t>
            </a:r>
            <a:r>
              <a:rPr sz="3200" spc="-5" dirty="0" smtClean="0">
                <a:latin typeface="Times New Roman"/>
                <a:cs typeface="Times New Roman"/>
              </a:rPr>
              <a:t>benzer</a:t>
            </a:r>
            <a:r>
              <a:rPr sz="3200" spc="0" dirty="0" smtClean="0">
                <a:latin typeface="Times New Roman"/>
                <a:cs typeface="Times New Roman"/>
              </a:rPr>
              <a:t>i</a:t>
            </a:r>
            <a:r>
              <a:rPr sz="3200" spc="-5" dirty="0" smtClean="0">
                <a:latin typeface="Times New Roman"/>
                <a:cs typeface="Times New Roman"/>
              </a:rPr>
              <a:t> olmaya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basi</a:t>
            </a:r>
            <a:r>
              <a:rPr sz="3200" spc="0" dirty="0" smtClean="0">
                <a:latin typeface="Times New Roman"/>
                <a:cs typeface="Times New Roman"/>
              </a:rPr>
              <a:t>t</a:t>
            </a:r>
            <a:r>
              <a:rPr sz="3200" spc="-5" dirty="0" smtClean="0">
                <a:latin typeface="Times New Roman"/>
                <a:cs typeface="Times New Roman"/>
              </a:rPr>
              <a:t> yolu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29"/>
              </a:lnSpc>
              <a:spcBef>
                <a:spcPts val="365"/>
              </a:spcBef>
            </a:pPr>
            <a:r>
              <a:rPr sz="3200" spc="-5" dirty="0" smtClean="0">
                <a:latin typeface="Times New Roman"/>
                <a:cs typeface="Times New Roman"/>
              </a:rPr>
              <a:t>düşünün.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2905"/>
              </a:lnSpc>
            </a:pP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 smtClean="0">
                <a:latin typeface="Times New Roman"/>
                <a:cs typeface="Times New Roman"/>
              </a:rPr>
              <a:t>' yi, bu yolda </a:t>
            </a:r>
            <a:r>
              <a:rPr sz="3200" i="1" spc="-15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3200" spc="-15" dirty="0" smtClean="0">
                <a:latin typeface="Times New Roman"/>
                <a:cs typeface="Times New Roman"/>
              </a:rPr>
              <a:t>' daki </a:t>
            </a:r>
            <a:r>
              <a:rPr sz="3200" spc="-15" smtClean="0">
                <a:latin typeface="Times New Roman"/>
                <a:cs typeface="Times New Roman"/>
              </a:rPr>
              <a:t>bir </a:t>
            </a:r>
            <a:r>
              <a:rPr lang="tr-TR" sz="3200" spc="-15" dirty="0" smtClean="0">
                <a:latin typeface="Times New Roman"/>
                <a:cs typeface="Times New Roman"/>
              </a:rPr>
              <a:t>tepeyi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20" dirty="0" smtClean="0">
                <a:latin typeface="Times New Roman"/>
                <a:cs typeface="Times New Roman"/>
              </a:rPr>
              <a:t>' </a:t>
            </a:r>
            <a:r>
              <a:rPr sz="3000" spc="-20" dirty="0" smtClean="0">
                <a:latin typeface="Times New Roman"/>
                <a:cs typeface="Times New Roman"/>
              </a:rPr>
              <a:t>daki </a:t>
            </a:r>
            <a:r>
              <a:rPr sz="3000" spc="-20" smtClean="0">
                <a:latin typeface="Times New Roman"/>
                <a:cs typeface="Times New Roman"/>
              </a:rPr>
              <a:t>bir </a:t>
            </a:r>
            <a:r>
              <a:rPr lang="tr-TR" sz="3000" spc="-20" dirty="0" smtClean="0">
                <a:latin typeface="Times New Roman"/>
                <a:cs typeface="Times New Roman"/>
              </a:rPr>
              <a:t>tepeye</a:t>
            </a:r>
            <a:r>
              <a:rPr sz="3000" spc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bağlayan </a:t>
            </a:r>
            <a:r>
              <a:rPr sz="3000" spc="0" smtClean="0">
                <a:latin typeface="Times New Roman"/>
                <a:cs typeface="Times New Roman"/>
              </a:rPr>
              <a:t>ilk </a:t>
            </a:r>
            <a:r>
              <a:rPr lang="tr-TR" sz="3000" dirty="0" smtClean="0">
                <a:latin typeface="Times New Roman"/>
                <a:cs typeface="Times New Roman"/>
              </a:rPr>
              <a:t>ayrıt ile</a:t>
            </a:r>
            <a:r>
              <a:rPr sz="3000" spc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değiştirin.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ts val="5260"/>
              </a:lnSpc>
            </a:pPr>
            <a:r>
              <a:rPr sz="4400" b="1" spc="-35" dirty="0" smtClean="0">
                <a:latin typeface="Times New Roman"/>
                <a:cs typeface="Times New Roman"/>
              </a:rPr>
              <a:t>T</a:t>
            </a:r>
            <a:r>
              <a:rPr sz="4400" b="1" spc="-25" dirty="0" smtClean="0">
                <a:latin typeface="Times New Roman"/>
                <a:cs typeface="Times New Roman"/>
              </a:rPr>
              <a:t>eore</a:t>
            </a:r>
            <a:r>
              <a:rPr sz="4400" b="1" spc="-40" dirty="0" smtClean="0">
                <a:latin typeface="Times New Roman"/>
                <a:cs typeface="Times New Roman"/>
              </a:rPr>
              <a:t>m</a:t>
            </a:r>
            <a:r>
              <a:rPr sz="4400" b="1" spc="-15" dirty="0" smtClean="0">
                <a:latin typeface="Times New Roman"/>
                <a:cs typeface="Times New Roman"/>
              </a:rPr>
              <a:t>'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i</a:t>
            </a:r>
            <a:r>
              <a:rPr sz="4400" b="1" spc="-25" dirty="0" smtClean="0">
                <a:latin typeface="Times New Roman"/>
                <a:cs typeface="Times New Roman"/>
              </a:rPr>
              <a:t>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kanıtı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36" y="3297428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327152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090" y="327152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236" y="3746245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3721100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090" y="3721100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322" y="304800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78692" y="1352550"/>
            <a:ext cx="6516395" cy="23999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1791" y="1231900"/>
            <a:ext cx="7031355" cy="1407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Kanıt.</a:t>
            </a:r>
            <a:r>
              <a:rPr sz="2800" i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8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∉</a:t>
            </a:r>
            <a:r>
              <a:rPr sz="2800" spc="3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olduğunu </a:t>
            </a:r>
            <a:r>
              <a:rPr sz="2800" spc="0" smtClean="0">
                <a:latin typeface="Times New Roman"/>
                <a:cs typeface="Times New Roman"/>
              </a:rPr>
              <a:t>düşünün.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825"/>
              </a:lnSpc>
              <a:spcBef>
                <a:spcPts val="3890"/>
              </a:spcBef>
              <a:tabLst>
                <a:tab pos="4895215" algn="l"/>
              </a:tabLst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:	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90696" y="283845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72202" y="3360165"/>
            <a:ext cx="3694429" cy="688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90000"/>
              </a:lnSpc>
              <a:tabLst>
                <a:tab pos="1813560" algn="l"/>
              </a:tabLst>
            </a:pP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=</a:t>
            </a:r>
            <a:r>
              <a:rPr sz="2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2200" spc="-5" dirty="0" smtClean="0">
                <a:latin typeface="Times New Roman"/>
                <a:cs typeface="Times New Roman"/>
              </a:rPr>
              <a:t>'da</a:t>
            </a:r>
            <a:r>
              <a:rPr sz="2200" spc="0" dirty="0" smtClean="0">
                <a:latin typeface="Times New Roman"/>
                <a:cs typeface="Times New Roman"/>
              </a:rPr>
              <a:t>n	</a:t>
            </a:r>
            <a:r>
              <a:rPr sz="2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V–A</a:t>
            </a:r>
            <a:r>
              <a:rPr sz="2200" spc="-5" dirty="0" smtClean="0">
                <a:latin typeface="Times New Roman"/>
                <a:cs typeface="Times New Roman"/>
              </a:rPr>
              <a:t>'y</a:t>
            </a:r>
            <a:r>
              <a:rPr sz="2200" spc="0" dirty="0" smtClean="0">
                <a:latin typeface="Times New Roman"/>
                <a:cs typeface="Times New Roman"/>
              </a:rPr>
              <a:t>a</a:t>
            </a:r>
            <a:r>
              <a:rPr sz="2200" spc="-10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bağlanan e</a:t>
            </a:r>
            <a:r>
              <a:rPr sz="2200" spc="0" dirty="0" smtClean="0">
                <a:latin typeface="Times New Roman"/>
                <a:cs typeface="Times New Roman"/>
              </a:rPr>
              <a:t>n</a:t>
            </a:r>
            <a:r>
              <a:rPr sz="2200" spc="-5" dirty="0" smtClean="0">
                <a:latin typeface="Times New Roman"/>
                <a:cs typeface="Times New Roman"/>
              </a:rPr>
              <a:t> a</a:t>
            </a:r>
            <a:r>
              <a:rPr sz="2200" spc="0" dirty="0" smtClean="0">
                <a:latin typeface="Times New Roman"/>
                <a:cs typeface="Times New Roman"/>
              </a:rPr>
              <a:t>z</a:t>
            </a:r>
            <a:r>
              <a:rPr sz="2200" spc="-5" dirty="0" smtClean="0">
                <a:latin typeface="Times New Roman"/>
                <a:cs typeface="Times New Roman"/>
              </a:rPr>
              <a:t> </a:t>
            </a:r>
            <a:r>
              <a:rPr sz="2200" spc="-5" smtClean="0">
                <a:latin typeface="Times New Roman"/>
                <a:cs typeface="Times New Roman"/>
              </a:rPr>
              <a:t>ağırlıkl</a:t>
            </a:r>
            <a:r>
              <a:rPr sz="2200" spc="0" smtClean="0">
                <a:latin typeface="Times New Roman"/>
                <a:cs typeface="Times New Roman"/>
              </a:rPr>
              <a:t>ı</a:t>
            </a:r>
            <a:r>
              <a:rPr sz="2200" spc="-5" smtClean="0">
                <a:latin typeface="Times New Roman"/>
                <a:cs typeface="Times New Roman"/>
              </a:rPr>
              <a:t> </a:t>
            </a:r>
            <a:r>
              <a:rPr lang="tr-TR" sz="2200" spc="-5" dirty="0" smtClean="0">
                <a:latin typeface="Times New Roman"/>
                <a:cs typeface="Times New Roman"/>
              </a:rPr>
              <a:t>ayrıt</a:t>
            </a:r>
            <a:r>
              <a:rPr sz="2200" spc="0" smtClean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58"/>
          <p:cNvSpPr txBox="1"/>
          <p:nvPr/>
        </p:nvSpPr>
        <p:spPr>
          <a:xfrm>
            <a:off x="431408" y="4220813"/>
            <a:ext cx="8248015" cy="1800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4300">
              <a:lnSpc>
                <a:spcPct val="100000"/>
              </a:lnSpc>
              <a:tabLst>
                <a:tab pos="2902585" algn="l"/>
              </a:tabLst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'</a:t>
            </a:r>
            <a:r>
              <a:rPr sz="3200" spc="-5" dirty="0" smtClean="0">
                <a:latin typeface="Times New Roman"/>
                <a:cs typeface="Times New Roman"/>
              </a:rPr>
              <a:t> d</a:t>
            </a:r>
            <a:r>
              <a:rPr sz="3200" spc="0" dirty="0" smtClean="0">
                <a:latin typeface="Times New Roman"/>
                <a:cs typeface="Times New Roman"/>
              </a:rPr>
              <a:t>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u</a:t>
            </a:r>
            <a:r>
              <a:rPr sz="3200" spc="-5" dirty="0" smtClean="0">
                <a:latin typeface="Times New Roman"/>
                <a:cs typeface="Times New Roman"/>
              </a:rPr>
              <a:t>'da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</a:t>
            </a:r>
            <a:r>
              <a:rPr sz="3200" spc="-5" dirty="0" smtClean="0">
                <a:latin typeface="Times New Roman"/>
                <a:cs typeface="Times New Roman"/>
              </a:rPr>
              <a:t>'y</a:t>
            </a:r>
            <a:r>
              <a:rPr sz="3200" spc="0" dirty="0" smtClean="0">
                <a:latin typeface="Times New Roman"/>
                <a:cs typeface="Times New Roman"/>
              </a:rPr>
              <a:t>e	</a:t>
            </a:r>
            <a:r>
              <a:rPr sz="3200" spc="-5" dirty="0" smtClean="0">
                <a:latin typeface="Times New Roman"/>
                <a:cs typeface="Times New Roman"/>
              </a:rPr>
              <a:t>benzer</a:t>
            </a:r>
            <a:r>
              <a:rPr sz="3200" spc="0" dirty="0" smtClean="0">
                <a:latin typeface="Times New Roman"/>
                <a:cs typeface="Times New Roman"/>
              </a:rPr>
              <a:t>i</a:t>
            </a:r>
            <a:r>
              <a:rPr sz="3200" spc="-5" dirty="0" smtClean="0">
                <a:latin typeface="Times New Roman"/>
                <a:cs typeface="Times New Roman"/>
              </a:rPr>
              <a:t> olmaya</a:t>
            </a:r>
            <a:r>
              <a:rPr sz="3200" spc="0" dirty="0" smtClean="0">
                <a:latin typeface="Times New Roman"/>
                <a:cs typeface="Times New Roman"/>
              </a:rPr>
              <a:t>n</a:t>
            </a:r>
            <a:r>
              <a:rPr sz="3200" spc="-5" dirty="0" smtClean="0">
                <a:latin typeface="Times New Roman"/>
                <a:cs typeface="Times New Roman"/>
              </a:rPr>
              <a:t> basi</a:t>
            </a:r>
            <a:r>
              <a:rPr sz="3200" spc="0" dirty="0" smtClean="0">
                <a:latin typeface="Times New Roman"/>
                <a:cs typeface="Times New Roman"/>
              </a:rPr>
              <a:t>t</a:t>
            </a:r>
            <a:r>
              <a:rPr sz="3200" spc="-5" dirty="0" smtClean="0">
                <a:latin typeface="Times New Roman"/>
                <a:cs typeface="Times New Roman"/>
              </a:rPr>
              <a:t> yolu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529"/>
              </a:lnSpc>
              <a:spcBef>
                <a:spcPts val="365"/>
              </a:spcBef>
            </a:pPr>
            <a:r>
              <a:rPr sz="3200" spc="-5" dirty="0" smtClean="0">
                <a:latin typeface="Times New Roman"/>
                <a:cs typeface="Times New Roman"/>
              </a:rPr>
              <a:t>düşünün.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2905"/>
              </a:lnSpc>
            </a:pP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15" dirty="0" smtClean="0">
                <a:latin typeface="Times New Roman"/>
                <a:cs typeface="Times New Roman"/>
              </a:rPr>
              <a:t>' yi, bu yolda </a:t>
            </a:r>
            <a:r>
              <a:rPr sz="3200" i="1" spc="-15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3200" spc="-15" dirty="0" smtClean="0">
                <a:latin typeface="Times New Roman"/>
                <a:cs typeface="Times New Roman"/>
              </a:rPr>
              <a:t>' daki </a:t>
            </a:r>
            <a:r>
              <a:rPr sz="3200" spc="-15" smtClean="0">
                <a:latin typeface="Times New Roman"/>
                <a:cs typeface="Times New Roman"/>
              </a:rPr>
              <a:t>bir </a:t>
            </a:r>
            <a:r>
              <a:rPr lang="tr-TR" sz="3200" spc="-15" dirty="0" smtClean="0">
                <a:latin typeface="Times New Roman"/>
                <a:cs typeface="Times New Roman"/>
              </a:rPr>
              <a:t>tepeyi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20" dirty="0" smtClean="0">
                <a:latin typeface="Times New Roman"/>
                <a:cs typeface="Times New Roman"/>
              </a:rPr>
              <a:t>' </a:t>
            </a:r>
            <a:r>
              <a:rPr sz="3000" spc="-20" dirty="0" smtClean="0">
                <a:latin typeface="Times New Roman"/>
                <a:cs typeface="Times New Roman"/>
              </a:rPr>
              <a:t>daki </a:t>
            </a:r>
            <a:r>
              <a:rPr sz="3000" spc="-20" smtClean="0">
                <a:latin typeface="Times New Roman"/>
                <a:cs typeface="Times New Roman"/>
              </a:rPr>
              <a:t>bir </a:t>
            </a:r>
            <a:r>
              <a:rPr lang="tr-TR" sz="3000" spc="-20" dirty="0" smtClean="0">
                <a:latin typeface="Times New Roman"/>
                <a:cs typeface="Times New Roman"/>
              </a:rPr>
              <a:t>tepeye</a:t>
            </a:r>
            <a:r>
              <a:rPr sz="3000" spc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bağlayan </a:t>
            </a:r>
            <a:r>
              <a:rPr sz="3000" spc="0" smtClean="0">
                <a:latin typeface="Times New Roman"/>
                <a:cs typeface="Times New Roman"/>
              </a:rPr>
              <a:t>ilk </a:t>
            </a:r>
            <a:r>
              <a:rPr lang="tr-TR" sz="3000" dirty="0" smtClean="0">
                <a:latin typeface="Times New Roman"/>
                <a:cs typeface="Times New Roman"/>
              </a:rPr>
              <a:t>ayrıt ile</a:t>
            </a:r>
            <a:r>
              <a:rPr sz="3000" spc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değiştirin.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3"/>
          <p:cNvSpPr/>
          <p:nvPr/>
        </p:nvSpPr>
        <p:spPr>
          <a:xfrm>
            <a:off x="8460923" y="606043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0" y="304800"/>
                </a:lnTo>
                <a:lnTo>
                  <a:pt x="304800" y="3048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52"/>
          <p:cNvSpPr txBox="1"/>
          <p:nvPr/>
        </p:nvSpPr>
        <p:spPr>
          <a:xfrm>
            <a:off x="431408" y="5965825"/>
            <a:ext cx="796925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 </a:t>
            </a:r>
            <a:r>
              <a:rPr sz="3200" dirty="0" smtClean="0">
                <a:latin typeface="Times New Roman"/>
                <a:cs typeface="Times New Roman"/>
              </a:rPr>
              <a:t>'den daha az ağırlıklı bir kapsayan ağaç oluşur.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 </a:t>
            </a:r>
            <a:r>
              <a:rPr sz="4400" b="1" spc="-35" dirty="0" smtClean="0">
                <a:latin typeface="Times New Roman"/>
                <a:cs typeface="Times New Roman"/>
              </a:rPr>
              <a:t>A</a:t>
            </a:r>
            <a:r>
              <a:rPr sz="4400" b="1" spc="-20" dirty="0" smtClean="0">
                <a:latin typeface="Times New Roman"/>
                <a:cs typeface="Times New Roman"/>
              </a:rPr>
              <a:t>lgoritması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241300" y="1283335"/>
            <a:ext cx="9090394" cy="3809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5465" marR="12700" indent="635" algn="just">
              <a:lnSpc>
                <a:spcPts val="3180"/>
              </a:lnSpc>
            </a:pPr>
            <a:r>
              <a:rPr sz="3000" b="1" dirty="0" smtClean="0">
                <a:solidFill>
                  <a:srgbClr val="CC0000"/>
                </a:solidFill>
                <a:latin typeface="Times New Roman"/>
                <a:cs typeface="Times New Roman"/>
              </a:rPr>
              <a:t>Fiki</a:t>
            </a:r>
            <a:r>
              <a:rPr sz="30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3000" b="1" spc="0" dirty="0" smtClean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000" b="1" spc="-10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0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0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</a:t>
            </a:r>
            <a:r>
              <a:rPr sz="3000" i="1" spc="5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'yı bir</a:t>
            </a:r>
            <a:r>
              <a:rPr sz="3000" spc="-15" dirty="0" smtClean="0">
                <a:latin typeface="Times New Roman"/>
                <a:cs typeface="Times New Roman"/>
              </a:rPr>
              <a:t> </a:t>
            </a:r>
            <a:r>
              <a:rPr sz="30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0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öncelikli sırası olarak koruyun. </a:t>
            </a:r>
            <a:r>
              <a:rPr sz="30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3000" spc="0" dirty="0" smtClean="0">
                <a:latin typeface="Times New Roman"/>
                <a:cs typeface="Times New Roman"/>
              </a:rPr>
              <a:t>' daki </a:t>
            </a:r>
            <a:r>
              <a:rPr sz="3000" spc="0" smtClean="0">
                <a:latin typeface="Times New Roman"/>
                <a:cs typeface="Times New Roman"/>
              </a:rPr>
              <a:t>her </a:t>
            </a:r>
            <a:r>
              <a:rPr lang="tr-TR" sz="3000" spc="0" dirty="0" smtClean="0">
                <a:latin typeface="Times New Roman"/>
                <a:cs typeface="Times New Roman"/>
              </a:rPr>
              <a:t>tepeyi</a:t>
            </a:r>
            <a:r>
              <a:rPr sz="3000" spc="0" smtClean="0">
                <a:latin typeface="Times New Roman"/>
                <a:cs typeface="Times New Roman"/>
              </a:rPr>
              <a:t>,</a:t>
            </a:r>
            <a:r>
              <a:rPr sz="3000" spc="-5" smtClean="0">
                <a:latin typeface="Times New Roman"/>
                <a:cs typeface="Times New Roman"/>
              </a:rPr>
              <a:t> </a:t>
            </a:r>
            <a:r>
              <a:rPr sz="30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3000" spc="0" dirty="0" smtClean="0">
                <a:latin typeface="Times New Roman"/>
                <a:cs typeface="Times New Roman"/>
              </a:rPr>
              <a:t>' daki </a:t>
            </a:r>
            <a:r>
              <a:rPr sz="3000" spc="0" smtClean="0">
                <a:latin typeface="Times New Roman"/>
                <a:cs typeface="Times New Roman"/>
              </a:rPr>
              <a:t>bir </a:t>
            </a:r>
            <a:r>
              <a:rPr lang="tr-TR" sz="3000" spc="0" dirty="0" smtClean="0">
                <a:latin typeface="Times New Roman"/>
                <a:cs typeface="Times New Roman"/>
              </a:rPr>
              <a:t>tepeye</a:t>
            </a:r>
            <a:r>
              <a:rPr sz="3000" spc="0" smtClean="0">
                <a:latin typeface="Times New Roman"/>
                <a:cs typeface="Times New Roman"/>
              </a:rPr>
              <a:t> </a:t>
            </a:r>
            <a:r>
              <a:rPr sz="3000" spc="0" dirty="0" smtClean="0">
                <a:latin typeface="Times New Roman"/>
                <a:cs typeface="Times New Roman"/>
              </a:rPr>
              <a:t>bağlayan en az ağırlıklı kenarın </a:t>
            </a:r>
            <a:r>
              <a:rPr sz="3000" spc="0" smtClean="0">
                <a:latin typeface="Times New Roman"/>
                <a:cs typeface="Times New Roman"/>
              </a:rPr>
              <a:t>ağırlığıyla KEY</a:t>
            </a:r>
            <a:r>
              <a:rPr lang="tr-TR" sz="3000" spc="0" dirty="0" smtClean="0">
                <a:latin typeface="Times New Roman"/>
                <a:cs typeface="Times New Roman"/>
              </a:rPr>
              <a:t>'</a:t>
            </a:r>
            <a:r>
              <a:rPr sz="3000" spc="0" smtClean="0">
                <a:latin typeface="Times New Roman"/>
                <a:cs typeface="Times New Roman"/>
              </a:rPr>
              <a:t>leyin</a:t>
            </a:r>
            <a:r>
              <a:rPr sz="3000" spc="0" dirty="0" smtClean="0">
                <a:latin typeface="Times New Roman"/>
                <a:cs typeface="Times New Roman"/>
              </a:rPr>
              <a:t>. (anahtarlayın)</a:t>
            </a:r>
            <a:endParaRPr sz="3000">
              <a:latin typeface="Times New Roman"/>
              <a:cs typeface="Times New Roman"/>
            </a:endParaRPr>
          </a:p>
          <a:p>
            <a:pPr marL="546100" marR="7230745" algn="just">
              <a:lnSpc>
                <a:spcPct val="100000"/>
              </a:lnSpc>
              <a:spcBef>
                <a:spcPts val="325"/>
              </a:spcBef>
            </a:pPr>
            <a:r>
              <a:rPr sz="24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72610" algn="just">
              <a:lnSpc>
                <a:spcPct val="100000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625" smtClean="0">
                <a:solidFill>
                  <a:srgbClr val="008A87"/>
                </a:solidFill>
                <a:latin typeface="Segoe UI Symbol"/>
                <a:cs typeface="Segoe UI Symbol"/>
              </a:rPr>
              <a:t>∞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lang="tr-TR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spc="0" smtClean="0">
                <a:latin typeface="Times New Roman"/>
                <a:cs typeface="Times New Roman"/>
              </a:rPr>
              <a:t> </a:t>
            </a:r>
            <a:r>
              <a:rPr lang="tr-TR"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Ɐ</a:t>
            </a:r>
            <a:r>
              <a:rPr lang="tr-TR"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i="1" spc="-15">
                <a:solidFill>
                  <a:srgbClr val="008A87"/>
                </a:solidFill>
                <a:latin typeface="Times New Roman"/>
                <a:cs typeface="Times New Roman"/>
              </a:rPr>
              <a:t>∈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93565" algn="just">
              <a:lnSpc>
                <a:spcPts val="2875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2400" spc="-5" dirty="0" smtClean="0">
                <a:latin typeface="Times New Roman"/>
                <a:cs typeface="Times New Roman"/>
              </a:rPr>
              <a:t>rastgel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15" dirty="0" smtClean="0">
                <a:latin typeface="Times New Roman"/>
                <a:cs typeface="Times New Roman"/>
              </a:rPr>
              <a:t>'için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lang="tr-TR" sz="2400" b="1" spc="-15" dirty="0" smtClean="0">
                <a:latin typeface="Times New Roman"/>
                <a:cs typeface="Times New Roman"/>
              </a:rPr>
              <a:t>       </a:t>
            </a:r>
            <a:r>
              <a:rPr sz="2400" b="1" spc="-15" smtClean="0">
                <a:latin typeface="Times New Roman"/>
                <a:cs typeface="Times New Roman"/>
              </a:rPr>
              <a:t>whi</a:t>
            </a:r>
            <a:r>
              <a:rPr sz="2400" b="1" spc="-20" smtClean="0">
                <a:latin typeface="Times New Roman"/>
                <a:cs typeface="Times New Roman"/>
              </a:rPr>
              <a:t>l</a:t>
            </a:r>
            <a:r>
              <a:rPr sz="2400" b="1" spc="-15" smtClean="0">
                <a:latin typeface="Times New Roman"/>
                <a:cs typeface="Times New Roman"/>
              </a:rPr>
              <a:t>e</a:t>
            </a:r>
            <a:r>
              <a:rPr sz="2400" b="1" spc="-5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≠</a:t>
            </a:r>
            <a:r>
              <a:rPr sz="2400" spc="-6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3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∅</a:t>
            </a:r>
            <a:endParaRPr sz="2400">
              <a:latin typeface="Segoe UI Symbol"/>
              <a:cs typeface="Segoe UI Symbol"/>
            </a:endParaRPr>
          </a:p>
          <a:p>
            <a:pPr marL="614680">
              <a:lnSpc>
                <a:spcPts val="2875"/>
              </a:lnSpc>
              <a:tabLst>
                <a:tab pos="1459865" algn="l"/>
              </a:tabLst>
            </a:pPr>
            <a:r>
              <a:rPr sz="2400" b="1" spc="0" dirty="0" smtClean="0">
                <a:latin typeface="Times New Roman"/>
                <a:cs typeface="Times New Roman"/>
              </a:rPr>
              <a:t>	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400" spc="29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25" smtClean="0">
                <a:latin typeface="Times New Roman"/>
                <a:cs typeface="Times New Roman"/>
              </a:rPr>
              <a:t>E</a:t>
            </a:r>
            <a:r>
              <a:rPr sz="2000" spc="-10" smtClean="0">
                <a:latin typeface="Times New Roman"/>
                <a:cs typeface="Times New Roman"/>
              </a:rPr>
              <a:t>XTRAC</a:t>
            </a:r>
            <a:r>
              <a:rPr sz="2000" spc="-15" smtClean="0">
                <a:latin typeface="Times New Roman"/>
                <a:cs typeface="Times New Roman"/>
              </a:rPr>
              <a:t>T</a:t>
            </a:r>
            <a:r>
              <a:rPr sz="2400" spc="-15" smtClean="0">
                <a:latin typeface="Times New Roman"/>
                <a:cs typeface="Times New Roman"/>
              </a:rPr>
              <a:t>-M</a:t>
            </a:r>
            <a:r>
              <a:rPr sz="2000" spc="-15" smtClean="0">
                <a:latin typeface="Times New Roman"/>
                <a:cs typeface="Times New Roman"/>
              </a:rPr>
              <a:t>IN</a:t>
            </a:r>
            <a:r>
              <a:rPr lang="tr-TR"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ts val="2875"/>
              </a:lnSpc>
            </a:pPr>
            <a:r>
              <a:rPr lang="tr-TR" sz="2400" b="1" spc="-5" dirty="0">
                <a:latin typeface="Times New Roman"/>
                <a:cs typeface="Times New Roman"/>
              </a:rPr>
              <a:t>f</a:t>
            </a:r>
            <a:r>
              <a:rPr lang="tr-TR" sz="2400" b="1" spc="-5" dirty="0" smtClean="0">
                <a:latin typeface="Times New Roman"/>
                <a:cs typeface="Times New Roman"/>
              </a:rPr>
              <a:t>or each</a:t>
            </a:r>
            <a:r>
              <a:rPr sz="2400" b="1" spc="-15" smtClean="0"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130300">
              <a:lnSpc>
                <a:spcPts val="2860"/>
              </a:lnSpc>
            </a:pPr>
            <a:r>
              <a:rPr lang="tr-TR" sz="2100" b="1" spc="-15" baseline="11904" dirty="0">
                <a:latin typeface="Times New Roman"/>
                <a:cs typeface="Times New Roman"/>
              </a:rPr>
              <a:t>	</a:t>
            </a:r>
            <a:r>
              <a:rPr lang="tr-TR" sz="2100" b="1" spc="-15" dirty="0" smtClean="0">
                <a:latin typeface="Times New Roman"/>
                <a:cs typeface="Times New Roman"/>
              </a:rPr>
              <a:t> </a:t>
            </a:r>
            <a:r>
              <a:rPr sz="2400" b="1" spc="-15" smtClean="0">
                <a:latin typeface="Times New Roman"/>
                <a:cs typeface="Times New Roman"/>
              </a:rPr>
              <a:t>i</a:t>
            </a:r>
            <a:r>
              <a:rPr sz="2400" b="1" spc="-10" smtClean="0">
                <a:latin typeface="Times New Roman"/>
                <a:cs typeface="Times New Roman"/>
              </a:rPr>
              <a:t>f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8395" y="5096140"/>
            <a:ext cx="3272790" cy="765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0" smtClean="0">
                <a:latin typeface="Times New Roman"/>
                <a:cs typeface="Times New Roman"/>
              </a:rPr>
              <a:t>then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86180">
              <a:lnSpc>
                <a:spcPct val="100000"/>
              </a:lnSpc>
              <a:spcBef>
                <a:spcPts val="175"/>
              </a:spcBef>
            </a:pPr>
            <a:r>
              <a:rPr sz="2400" spc="-20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π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0649" y="5045797"/>
            <a:ext cx="2274570" cy="8502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3840">
              <a:lnSpc>
                <a:spcPct val="100000"/>
              </a:lnSpc>
            </a:pPr>
            <a:r>
              <a:rPr sz="2800" spc="-20" dirty="0" smtClean="0">
                <a:solidFill>
                  <a:srgbClr val="CC0000"/>
                </a:solidFill>
                <a:latin typeface="Arial Unicode MS"/>
                <a:cs typeface="Arial Unicode MS"/>
              </a:rPr>
              <a:t>⊳</a:t>
            </a:r>
            <a:r>
              <a:rPr sz="2800" spc="-70" dirty="0" smtClean="0">
                <a:solidFill>
                  <a:srgbClr val="CC0000"/>
                </a:solidFill>
                <a:latin typeface="Arial Unicode MS"/>
                <a:cs typeface="Arial Unicode MS"/>
              </a:rPr>
              <a:t> </a:t>
            </a:r>
            <a:r>
              <a:rPr sz="1800" spc="-20" dirty="0" smtClean="0">
                <a:latin typeface="Times New Roman"/>
                <a:cs typeface="Times New Roman"/>
              </a:rPr>
              <a:t>D</a:t>
            </a:r>
            <a:r>
              <a:rPr sz="1800" spc="-10" dirty="0" smtClean="0">
                <a:latin typeface="Times New Roman"/>
                <a:cs typeface="Times New Roman"/>
              </a:rPr>
              <a:t>ECREAS</a:t>
            </a:r>
            <a:r>
              <a:rPr sz="1800" spc="-20" dirty="0" smtClean="0">
                <a:latin typeface="Times New Roman"/>
                <a:cs typeface="Times New Roman"/>
              </a:rPr>
              <a:t>E</a:t>
            </a:r>
            <a:r>
              <a:rPr sz="1800" spc="-10" dirty="0" smtClean="0">
                <a:latin typeface="Times New Roman"/>
                <a:cs typeface="Times New Roman"/>
              </a:rPr>
              <a:t>-K</a:t>
            </a:r>
            <a:r>
              <a:rPr sz="1800" spc="0" dirty="0" smtClean="0">
                <a:latin typeface="Times New Roman"/>
                <a:cs typeface="Times New Roman"/>
              </a:rPr>
              <a:t>EY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400" spc="35" dirty="0" smtClean="0">
                <a:solidFill>
                  <a:srgbClr val="007F7F"/>
                </a:solidFill>
                <a:latin typeface="Times New Roman"/>
                <a:cs typeface="Times New Roman"/>
              </a:rPr>
              <a:t>(anahtar</a:t>
            </a:r>
            <a:r>
              <a:rPr sz="2400" spc="-30" dirty="0" smtClean="0">
                <a:solidFill>
                  <a:srgbClr val="007F7F"/>
                </a:solidFill>
                <a:latin typeface="Times New Roman"/>
                <a:cs typeface="Times New Roman"/>
              </a:rPr>
              <a:t>ı</a:t>
            </a:r>
            <a:r>
              <a:rPr sz="2400" spc="-60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2400" spc="5" dirty="0" smtClean="0">
                <a:solidFill>
                  <a:srgbClr val="007F7F"/>
                </a:solidFill>
                <a:latin typeface="Times New Roman"/>
                <a:cs typeface="Times New Roman"/>
              </a:rPr>
              <a:t>küçült)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" y="5970270"/>
            <a:ext cx="88265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000" dirty="0" smtClean="0">
                <a:latin typeface="Times New Roman" pitchFamily="18" charset="0"/>
                <a:cs typeface="Times New Roman" pitchFamily="18" charset="0"/>
              </a:rPr>
              <a:t>Algoritmanın </a:t>
            </a:r>
            <a:r>
              <a:rPr lang="tr-TR" sz="3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000" smtClean="0">
                <a:latin typeface="Times New Roman" pitchFamily="18" charset="0"/>
                <a:cs typeface="Times New Roman" pitchFamily="18" charset="0"/>
              </a:rPr>
              <a:t>onunda</a:t>
            </a:r>
            <a:r>
              <a:rPr sz="30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5" dirty="0" smtClean="0">
                <a:solidFill>
                  <a:srgbClr val="008A87"/>
                </a:solidFill>
                <a:latin typeface="Times New Roman" pitchFamily="18" charset="0"/>
                <a:cs typeface="Times New Roman" pitchFamily="18" charset="0"/>
              </a:rPr>
              <a:t>{(</a:t>
            </a:r>
            <a:r>
              <a:rPr sz="3000" i="1" spc="-15" dirty="0" smtClean="0">
                <a:solidFill>
                  <a:srgbClr val="008A8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spc="-15" dirty="0" smtClean="0">
                <a:solidFill>
                  <a:srgbClr val="008A87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5" dirty="0" smtClean="0">
                <a:solidFill>
                  <a:srgbClr val="008A87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65" dirty="0" smtClean="0">
                <a:solidFill>
                  <a:srgbClr val="008A87"/>
                </a:solidFill>
                <a:latin typeface="Times New Roman" pitchFamily="18" charset="0"/>
                <a:cs typeface="Times New Roman" pitchFamily="18" charset="0"/>
              </a:rPr>
              <a:t>π</a:t>
            </a:r>
            <a:r>
              <a:rPr sz="3000" spc="-5" dirty="0" smtClean="0">
                <a:solidFill>
                  <a:srgbClr val="008A87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sz="3000" i="1" spc="-15" dirty="0" smtClean="0">
                <a:solidFill>
                  <a:srgbClr val="008A87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sz="3000" spc="-20" dirty="0" smtClean="0">
                <a:solidFill>
                  <a:srgbClr val="008A87"/>
                </a:solidFill>
                <a:latin typeface="Times New Roman" pitchFamily="18" charset="0"/>
                <a:cs typeface="Times New Roman" pitchFamily="18" charset="0"/>
              </a:rPr>
              <a:t>])}</a:t>
            </a:r>
            <a:r>
              <a:rPr sz="3000" spc="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 MST</a:t>
            </a:r>
            <a:r>
              <a:rPr sz="3000" spc="0" dirty="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sz="3000" spc="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000" spc="-5" dirty="0" smtClean="0">
                <a:latin typeface="Times New Roman" pitchFamily="18" charset="0"/>
                <a:cs typeface="Times New Roman" pitchFamily="18" charset="0"/>
              </a:rPr>
              <a:t> biçimlendirir.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01900" y="26543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1300" y="26543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1900" y="37211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653" y="3755897"/>
            <a:ext cx="30543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0" smtClean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9540" y="47879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8344" y="2773026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88200" y="38399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9298" y="2946145"/>
            <a:ext cx="211455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19476" y="3186176"/>
            <a:ext cx="1157477" cy="1556003"/>
          </a:xfrm>
          <a:custGeom>
            <a:avLst/>
            <a:gdLst/>
            <a:ahLst/>
            <a:cxnLst/>
            <a:rect l="l" t="t" r="r" b="b"/>
            <a:pathLst>
              <a:path w="1157477" h="1556003">
                <a:moveTo>
                  <a:pt x="0" y="0"/>
                </a:moveTo>
                <a:lnTo>
                  <a:pt x="1157478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3552" y="2946145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13552" y="4012946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797300" y="1631315"/>
            <a:ext cx="368935" cy="125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675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2" name="object 13"/>
          <p:cNvSpPr txBox="1"/>
          <p:nvPr/>
        </p:nvSpPr>
        <p:spPr>
          <a:xfrm>
            <a:off x="6758940" y="26543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6758940" y="3762375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7560" y="27731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0785" y="2772714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7514" y="38399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653" y="3755897"/>
            <a:ext cx="30543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4154" y="4908038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344" y="2773026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88200" y="38399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9298" y="2946145"/>
            <a:ext cx="211455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9476" y="3186176"/>
            <a:ext cx="1157477" cy="1556003"/>
          </a:xfrm>
          <a:custGeom>
            <a:avLst/>
            <a:gdLst/>
            <a:ahLst/>
            <a:cxnLst/>
            <a:rect l="l" t="t" r="r" b="b"/>
            <a:pathLst>
              <a:path w="1157477" h="1556003">
                <a:moveTo>
                  <a:pt x="0" y="0"/>
                </a:moveTo>
                <a:lnTo>
                  <a:pt x="1157478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3552" y="2946145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3552" y="4012946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40096" y="1705914"/>
            <a:ext cx="368935" cy="125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675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2" name="object 13"/>
          <p:cNvSpPr txBox="1"/>
          <p:nvPr/>
        </p:nvSpPr>
        <p:spPr>
          <a:xfrm>
            <a:off x="6758940" y="26543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6758940" y="3762375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7560" y="27731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5895" y="2772714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7361" y="38399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653" y="3755897"/>
            <a:ext cx="30543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6851" y="4908038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10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496" y="2773026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1304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9298" y="2946145"/>
            <a:ext cx="211455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9476" y="3186176"/>
            <a:ext cx="1157478" cy="1556003"/>
          </a:xfrm>
          <a:custGeom>
            <a:avLst/>
            <a:gdLst/>
            <a:ahLst/>
            <a:cxnLst/>
            <a:rect l="l" t="t" r="r" b="b"/>
            <a:pathLst>
              <a:path w="1157477" h="1556003">
                <a:moveTo>
                  <a:pt x="0" y="0"/>
                </a:moveTo>
                <a:lnTo>
                  <a:pt x="1157478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3552" y="2946145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40096" y="1705914"/>
            <a:ext cx="368935" cy="125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675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2" name="object 13"/>
          <p:cNvSpPr txBox="1"/>
          <p:nvPr/>
        </p:nvSpPr>
        <p:spPr>
          <a:xfrm>
            <a:off x="6758940" y="26543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6758940" y="3762375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7560" y="27731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7361" y="38399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653" y="3755897"/>
            <a:ext cx="30543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36851" y="4908038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10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8496" y="2773026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1304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9298" y="2946145"/>
            <a:ext cx="2114550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455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9476" y="3186176"/>
            <a:ext cx="1157478" cy="1556003"/>
          </a:xfrm>
          <a:custGeom>
            <a:avLst/>
            <a:gdLst/>
            <a:ahLst/>
            <a:cxnLst/>
            <a:rect l="l" t="t" r="r" b="b"/>
            <a:pathLst>
              <a:path w="1157477" h="1556003">
                <a:moveTo>
                  <a:pt x="0" y="0"/>
                </a:moveTo>
                <a:lnTo>
                  <a:pt x="1157478" y="155600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3552" y="2946145"/>
            <a:ext cx="717042" cy="0"/>
          </a:xfrm>
          <a:custGeom>
            <a:avLst/>
            <a:gdLst/>
            <a:ahLst/>
            <a:cxnLst/>
            <a:rect l="l" t="t" r="r" b="b"/>
            <a:pathLst>
              <a:path w="717042">
                <a:moveTo>
                  <a:pt x="0" y="0"/>
                </a:moveTo>
                <a:lnTo>
                  <a:pt x="71704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40096" y="1705914"/>
            <a:ext cx="368935" cy="125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675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2" name="object 13"/>
          <p:cNvSpPr txBox="1"/>
          <p:nvPr/>
        </p:nvSpPr>
        <p:spPr>
          <a:xfrm>
            <a:off x="6758940" y="26543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43" name="object 13"/>
          <p:cNvSpPr txBox="1"/>
          <p:nvPr/>
        </p:nvSpPr>
        <p:spPr>
          <a:xfrm>
            <a:off x="6758940" y="3762375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7361" y="38399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10047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692" y="678581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3" y="421691"/>
                </a:lnTo>
                <a:lnTo>
                  <a:pt x="678575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3847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692" y="678581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3" y="421691"/>
                </a:lnTo>
                <a:lnTo>
                  <a:pt x="678575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3847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692" y="678581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3" y="421691"/>
                </a:lnTo>
                <a:lnTo>
                  <a:pt x="678575" y="367795"/>
                </a:lnTo>
                <a:lnTo>
                  <a:pt x="679704" y="339852"/>
                </a:lnTo>
                <a:lnTo>
                  <a:pt x="678575" y="312011"/>
                </a:lnTo>
                <a:lnTo>
                  <a:pt x="669813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653" y="3755897"/>
            <a:ext cx="30543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6851" y="4908038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10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2387" y="2773026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31203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19298" y="2917951"/>
            <a:ext cx="2114550" cy="114300"/>
          </a:xfrm>
          <a:custGeom>
            <a:avLst/>
            <a:gdLst/>
            <a:ahLst/>
            <a:cxnLst/>
            <a:rect l="l" t="t" r="r" b="b"/>
            <a:pathLst>
              <a:path w="2114550" h="114300">
                <a:moveTo>
                  <a:pt x="2000250" y="28194"/>
                </a:moveTo>
                <a:lnTo>
                  <a:pt x="1981370" y="0"/>
                </a:lnTo>
                <a:lnTo>
                  <a:pt x="0" y="0"/>
                </a:lnTo>
                <a:lnTo>
                  <a:pt x="0" y="57150"/>
                </a:lnTo>
                <a:lnTo>
                  <a:pt x="1981031" y="57150"/>
                </a:lnTo>
                <a:lnTo>
                  <a:pt x="2000250" y="28194"/>
                </a:lnTo>
                <a:close/>
              </a:path>
              <a:path w="2114550" h="114300">
                <a:moveTo>
                  <a:pt x="2114550" y="28194"/>
                </a:moveTo>
                <a:lnTo>
                  <a:pt x="1943100" y="-57150"/>
                </a:lnTo>
                <a:lnTo>
                  <a:pt x="1981370" y="0"/>
                </a:lnTo>
                <a:lnTo>
                  <a:pt x="2000250" y="0"/>
                </a:lnTo>
                <a:lnTo>
                  <a:pt x="2000250" y="85598"/>
                </a:lnTo>
                <a:lnTo>
                  <a:pt x="2114550" y="28194"/>
                </a:lnTo>
                <a:close/>
              </a:path>
              <a:path w="2114550" h="114300">
                <a:moveTo>
                  <a:pt x="2000250" y="85598"/>
                </a:moveTo>
                <a:lnTo>
                  <a:pt x="2000250" y="57150"/>
                </a:lnTo>
                <a:lnTo>
                  <a:pt x="1981031" y="57150"/>
                </a:lnTo>
                <a:lnTo>
                  <a:pt x="1943100" y="114300"/>
                </a:lnTo>
                <a:lnTo>
                  <a:pt x="2000250" y="85598"/>
                </a:lnTo>
                <a:close/>
              </a:path>
              <a:path w="2114550" h="114300">
                <a:moveTo>
                  <a:pt x="2000250" y="57150"/>
                </a:moveTo>
                <a:lnTo>
                  <a:pt x="2000250" y="28194"/>
                </a:lnTo>
                <a:lnTo>
                  <a:pt x="1981031" y="57150"/>
                </a:lnTo>
                <a:lnTo>
                  <a:pt x="2000250" y="57150"/>
                </a:lnTo>
                <a:close/>
              </a:path>
              <a:path w="2114550" h="114300">
                <a:moveTo>
                  <a:pt x="2000250" y="28194"/>
                </a:moveTo>
                <a:lnTo>
                  <a:pt x="2000250" y="0"/>
                </a:lnTo>
                <a:lnTo>
                  <a:pt x="1981370" y="0"/>
                </a:lnTo>
                <a:lnTo>
                  <a:pt x="2000250" y="2819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19476" y="3186176"/>
            <a:ext cx="1157477" cy="1556003"/>
          </a:xfrm>
          <a:custGeom>
            <a:avLst/>
            <a:gdLst/>
            <a:ahLst/>
            <a:cxnLst/>
            <a:rect l="l" t="t" r="r" b="b"/>
            <a:pathLst>
              <a:path w="1157477" h="1556003">
                <a:moveTo>
                  <a:pt x="0" y="0"/>
                </a:moveTo>
                <a:lnTo>
                  <a:pt x="1157478" y="155600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13552" y="2860801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37345" y="1705914"/>
            <a:ext cx="432434" cy="125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12</a:t>
            </a:r>
            <a:endParaRPr sz="3200">
              <a:latin typeface="Segoe UI Symbol"/>
              <a:cs typeface="Segoe UI Symbo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1524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41603" y="27731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00982" y="4252976"/>
            <a:ext cx="932688" cy="612648"/>
          </a:xfrm>
          <a:custGeom>
            <a:avLst/>
            <a:gdLst/>
            <a:ahLst/>
            <a:cxnLst/>
            <a:rect l="l" t="t" r="r" b="b"/>
            <a:pathLst>
              <a:path w="932688" h="612648">
                <a:moveTo>
                  <a:pt x="836675" y="61722"/>
                </a:moveTo>
                <a:lnTo>
                  <a:pt x="804963" y="47911"/>
                </a:lnTo>
                <a:lnTo>
                  <a:pt x="0" y="564642"/>
                </a:lnTo>
                <a:lnTo>
                  <a:pt x="30479" y="612648"/>
                </a:lnTo>
                <a:lnTo>
                  <a:pt x="836176" y="95447"/>
                </a:lnTo>
                <a:lnTo>
                  <a:pt x="836675" y="61722"/>
                </a:lnTo>
                <a:close/>
              </a:path>
              <a:path w="932688" h="612648">
                <a:moveTo>
                  <a:pt x="932687" y="0"/>
                </a:moveTo>
                <a:lnTo>
                  <a:pt x="742187" y="20574"/>
                </a:lnTo>
                <a:lnTo>
                  <a:pt x="804963" y="47911"/>
                </a:lnTo>
                <a:lnTo>
                  <a:pt x="821435" y="37338"/>
                </a:lnTo>
                <a:lnTo>
                  <a:pt x="851915" y="85344"/>
                </a:lnTo>
                <a:lnTo>
                  <a:pt x="851915" y="136302"/>
                </a:lnTo>
                <a:lnTo>
                  <a:pt x="932687" y="0"/>
                </a:lnTo>
                <a:close/>
              </a:path>
              <a:path w="932688" h="612648">
                <a:moveTo>
                  <a:pt x="851915" y="85344"/>
                </a:moveTo>
                <a:lnTo>
                  <a:pt x="821435" y="37338"/>
                </a:lnTo>
                <a:lnTo>
                  <a:pt x="804963" y="47911"/>
                </a:lnTo>
                <a:lnTo>
                  <a:pt x="836675" y="61722"/>
                </a:lnTo>
                <a:lnTo>
                  <a:pt x="836675" y="95127"/>
                </a:lnTo>
                <a:lnTo>
                  <a:pt x="851915" y="85344"/>
                </a:lnTo>
                <a:close/>
              </a:path>
              <a:path w="932688" h="612648">
                <a:moveTo>
                  <a:pt x="851915" y="136302"/>
                </a:moveTo>
                <a:lnTo>
                  <a:pt x="851915" y="85344"/>
                </a:lnTo>
                <a:lnTo>
                  <a:pt x="836176" y="95447"/>
                </a:lnTo>
                <a:lnTo>
                  <a:pt x="835151" y="164592"/>
                </a:lnTo>
                <a:lnTo>
                  <a:pt x="851915" y="136302"/>
                </a:lnTo>
                <a:close/>
              </a:path>
              <a:path w="932688" h="612648">
                <a:moveTo>
                  <a:pt x="836675" y="95127"/>
                </a:moveTo>
                <a:lnTo>
                  <a:pt x="836675" y="61722"/>
                </a:lnTo>
                <a:lnTo>
                  <a:pt x="836176" y="95447"/>
                </a:lnTo>
                <a:lnTo>
                  <a:pt x="836675" y="95127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387594" y="3285997"/>
            <a:ext cx="171450" cy="387096"/>
          </a:xfrm>
          <a:custGeom>
            <a:avLst/>
            <a:gdLst/>
            <a:ahLst/>
            <a:cxnLst/>
            <a:rect l="l" t="t" r="r" b="b"/>
            <a:pathLst>
              <a:path w="171450" h="387096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096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096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096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29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13"/>
          <p:cNvSpPr txBox="1"/>
          <p:nvPr/>
        </p:nvSpPr>
        <p:spPr>
          <a:xfrm>
            <a:off x="6758940" y="26543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48" name="object 13"/>
          <p:cNvSpPr txBox="1"/>
          <p:nvPr/>
        </p:nvSpPr>
        <p:spPr>
          <a:xfrm>
            <a:off x="6758940" y="3762375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36982" y="2663444"/>
            <a:ext cx="214647" cy="913837"/>
          </a:xfrm>
          <a:custGeom>
            <a:avLst/>
            <a:gdLst/>
            <a:ahLst/>
            <a:cxnLst/>
            <a:rect l="l" t="t" r="r" b="b"/>
            <a:pathLst>
              <a:path w="214647" h="913837">
                <a:moveTo>
                  <a:pt x="214647" y="0"/>
                </a:moveTo>
                <a:lnTo>
                  <a:pt x="165666" y="7344"/>
                </a:lnTo>
                <a:lnTo>
                  <a:pt x="127286" y="27100"/>
                </a:lnTo>
                <a:lnTo>
                  <a:pt x="101203" y="66849"/>
                </a:lnTo>
                <a:lnTo>
                  <a:pt x="100347" y="381000"/>
                </a:lnTo>
                <a:lnTo>
                  <a:pt x="99051" y="392581"/>
                </a:lnTo>
                <a:lnTo>
                  <a:pt x="71196" y="431905"/>
                </a:lnTo>
                <a:lnTo>
                  <a:pt x="31963" y="450810"/>
                </a:lnTo>
                <a:lnTo>
                  <a:pt x="0" y="456637"/>
                </a:lnTo>
                <a:lnTo>
                  <a:pt x="14678" y="457802"/>
                </a:lnTo>
                <a:lnTo>
                  <a:pt x="56552" y="471977"/>
                </a:lnTo>
                <a:lnTo>
                  <a:pt x="88129" y="498826"/>
                </a:lnTo>
                <a:lnTo>
                  <a:pt x="100347" y="838200"/>
                </a:lnTo>
                <a:lnTo>
                  <a:pt x="101625" y="849781"/>
                </a:lnTo>
                <a:lnTo>
                  <a:pt x="129236" y="889105"/>
                </a:lnTo>
                <a:lnTo>
                  <a:pt x="168406" y="908010"/>
                </a:lnTo>
                <a:lnTo>
                  <a:pt x="183996" y="911678"/>
                </a:lnTo>
                <a:lnTo>
                  <a:pt x="200547" y="9138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547" y="1360170"/>
            <a:ext cx="6943725" cy="924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/>
                <a:cs typeface="Times New Roman"/>
              </a:rPr>
              <a:t>Bir </a:t>
            </a: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0" smtClean="0">
                <a:latin typeface="Times New Roman"/>
                <a:cs typeface="Times New Roman"/>
              </a:rPr>
              <a:t>graf</a:t>
            </a:r>
            <a:r>
              <a:rPr lang="tr-TR" sz="3200" spc="0" dirty="0" smtClean="0">
                <a:latin typeface="Times New Roman"/>
                <a:cs typeface="Times New Roman"/>
              </a:rPr>
              <a:t>ının</a:t>
            </a:r>
            <a:r>
              <a:rPr sz="3200" spc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komşuluk matrisi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4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{1, 2, …,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0" dirty="0" smtClean="0">
                <a:latin typeface="Times New Roman"/>
                <a:cs typeface="Times New Roman"/>
              </a:rPr>
              <a:t>olduğunda,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4998" y="2856817"/>
            <a:ext cx="1303655" cy="499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0219" y="2622471"/>
            <a:ext cx="3227705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 smtClean="0">
                <a:latin typeface="Times New Roman"/>
                <a:cs typeface="Times New Roman"/>
              </a:rPr>
              <a:t>eğe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0" dirty="0" smtClean="0">
                <a:latin typeface="Times New Roman"/>
                <a:cs typeface="Times New Roman"/>
              </a:rPr>
              <a:t>ise,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4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-5" dirty="0" smtClean="0">
                <a:latin typeface="Times New Roman"/>
                <a:cs typeface="Times New Roman"/>
              </a:rPr>
              <a:t>eğer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∉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-5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s</a:t>
            </a:r>
            <a:r>
              <a:rPr sz="3200" spc="-5" dirty="0" smtClean="0">
                <a:latin typeface="Times New Roman"/>
                <a:cs typeface="Times New Roman"/>
              </a:rPr>
              <a:t>e</a:t>
            </a:r>
            <a:r>
              <a:rPr sz="2600" spc="0" dirty="0" smtClean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804" y="3590723"/>
            <a:ext cx="4406265" cy="499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7F7F"/>
                </a:solidFill>
                <a:latin typeface="Times New Roman"/>
                <a:cs typeface="Times New Roman"/>
              </a:rPr>
              <a:t>A[1 . . n, 1 . . n]</a:t>
            </a:r>
            <a:r>
              <a:rPr sz="3200" i="1" spc="-10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matrisidir.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8565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Komşuluk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matrisi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gösterimi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97361" y="3839917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∞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10047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692" y="678581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3" y="421691"/>
                </a:lnTo>
                <a:lnTo>
                  <a:pt x="678575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3847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692" y="678581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3" y="421691"/>
                </a:lnTo>
                <a:lnTo>
                  <a:pt x="678575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33847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692" y="678581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3" y="421691"/>
                </a:lnTo>
                <a:lnTo>
                  <a:pt x="678575" y="367795"/>
                </a:lnTo>
                <a:lnTo>
                  <a:pt x="679704" y="339852"/>
                </a:lnTo>
                <a:lnTo>
                  <a:pt x="678575" y="312011"/>
                </a:lnTo>
                <a:lnTo>
                  <a:pt x="669813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59653" y="3755897"/>
            <a:ext cx="305435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0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36851" y="4908038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10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31203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37345" y="1705914"/>
            <a:ext cx="432434" cy="125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12</a:t>
            </a:r>
            <a:endParaRPr sz="3200">
              <a:latin typeface="Segoe UI Symbol"/>
              <a:cs typeface="Segoe UI Symbo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1524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65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19298" y="2917951"/>
            <a:ext cx="2114550" cy="114300"/>
          </a:xfrm>
          <a:custGeom>
            <a:avLst/>
            <a:gdLst/>
            <a:ahLst/>
            <a:cxnLst/>
            <a:rect l="l" t="t" r="r" b="b"/>
            <a:pathLst>
              <a:path w="2114550" h="114300">
                <a:moveTo>
                  <a:pt x="2000250" y="28194"/>
                </a:moveTo>
                <a:lnTo>
                  <a:pt x="1981370" y="0"/>
                </a:lnTo>
                <a:lnTo>
                  <a:pt x="0" y="0"/>
                </a:lnTo>
                <a:lnTo>
                  <a:pt x="0" y="57150"/>
                </a:lnTo>
                <a:lnTo>
                  <a:pt x="1981031" y="57150"/>
                </a:lnTo>
                <a:lnTo>
                  <a:pt x="2000250" y="28194"/>
                </a:lnTo>
                <a:close/>
              </a:path>
              <a:path w="2114550" h="114300">
                <a:moveTo>
                  <a:pt x="2114550" y="28194"/>
                </a:moveTo>
                <a:lnTo>
                  <a:pt x="1943100" y="-57150"/>
                </a:lnTo>
                <a:lnTo>
                  <a:pt x="1981370" y="0"/>
                </a:lnTo>
                <a:lnTo>
                  <a:pt x="2000250" y="0"/>
                </a:lnTo>
                <a:lnTo>
                  <a:pt x="2000250" y="85598"/>
                </a:lnTo>
                <a:lnTo>
                  <a:pt x="2114550" y="28194"/>
                </a:lnTo>
                <a:close/>
              </a:path>
              <a:path w="2114550" h="114300">
                <a:moveTo>
                  <a:pt x="2000250" y="85598"/>
                </a:moveTo>
                <a:lnTo>
                  <a:pt x="2000250" y="57150"/>
                </a:lnTo>
                <a:lnTo>
                  <a:pt x="1981031" y="57150"/>
                </a:lnTo>
                <a:lnTo>
                  <a:pt x="1943100" y="114300"/>
                </a:lnTo>
                <a:lnTo>
                  <a:pt x="2000250" y="85598"/>
                </a:lnTo>
                <a:close/>
              </a:path>
              <a:path w="2114550" h="114300">
                <a:moveTo>
                  <a:pt x="2000250" y="57150"/>
                </a:moveTo>
                <a:lnTo>
                  <a:pt x="2000250" y="28194"/>
                </a:lnTo>
                <a:lnTo>
                  <a:pt x="1981031" y="57150"/>
                </a:lnTo>
                <a:lnTo>
                  <a:pt x="2000250" y="57150"/>
                </a:lnTo>
                <a:close/>
              </a:path>
              <a:path w="2114550" h="114300">
                <a:moveTo>
                  <a:pt x="2000250" y="28194"/>
                </a:moveTo>
                <a:lnTo>
                  <a:pt x="2000250" y="0"/>
                </a:lnTo>
                <a:lnTo>
                  <a:pt x="1981370" y="0"/>
                </a:lnTo>
                <a:lnTo>
                  <a:pt x="2000250" y="2819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552" y="2860801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00982" y="4252976"/>
            <a:ext cx="932688" cy="612648"/>
          </a:xfrm>
          <a:custGeom>
            <a:avLst/>
            <a:gdLst/>
            <a:ahLst/>
            <a:cxnLst/>
            <a:rect l="l" t="t" r="r" b="b"/>
            <a:pathLst>
              <a:path w="932688" h="612648">
                <a:moveTo>
                  <a:pt x="836675" y="61722"/>
                </a:moveTo>
                <a:lnTo>
                  <a:pt x="804963" y="47911"/>
                </a:lnTo>
                <a:lnTo>
                  <a:pt x="0" y="564642"/>
                </a:lnTo>
                <a:lnTo>
                  <a:pt x="30479" y="612648"/>
                </a:lnTo>
                <a:lnTo>
                  <a:pt x="836176" y="95447"/>
                </a:lnTo>
                <a:lnTo>
                  <a:pt x="836675" y="61722"/>
                </a:lnTo>
                <a:close/>
              </a:path>
              <a:path w="932688" h="612648">
                <a:moveTo>
                  <a:pt x="932687" y="0"/>
                </a:moveTo>
                <a:lnTo>
                  <a:pt x="742187" y="20574"/>
                </a:lnTo>
                <a:lnTo>
                  <a:pt x="804963" y="47911"/>
                </a:lnTo>
                <a:lnTo>
                  <a:pt x="821435" y="37338"/>
                </a:lnTo>
                <a:lnTo>
                  <a:pt x="851915" y="85344"/>
                </a:lnTo>
                <a:lnTo>
                  <a:pt x="851915" y="136302"/>
                </a:lnTo>
                <a:lnTo>
                  <a:pt x="932687" y="0"/>
                </a:lnTo>
                <a:close/>
              </a:path>
              <a:path w="932688" h="612648">
                <a:moveTo>
                  <a:pt x="851915" y="85344"/>
                </a:moveTo>
                <a:lnTo>
                  <a:pt x="821435" y="37338"/>
                </a:lnTo>
                <a:lnTo>
                  <a:pt x="804963" y="47911"/>
                </a:lnTo>
                <a:lnTo>
                  <a:pt x="836675" y="61722"/>
                </a:lnTo>
                <a:lnTo>
                  <a:pt x="836675" y="95127"/>
                </a:lnTo>
                <a:lnTo>
                  <a:pt x="851915" y="85344"/>
                </a:lnTo>
                <a:close/>
              </a:path>
              <a:path w="932688" h="612648">
                <a:moveTo>
                  <a:pt x="851915" y="136302"/>
                </a:moveTo>
                <a:lnTo>
                  <a:pt x="851915" y="85344"/>
                </a:lnTo>
                <a:lnTo>
                  <a:pt x="836176" y="95447"/>
                </a:lnTo>
                <a:lnTo>
                  <a:pt x="835151" y="164592"/>
                </a:lnTo>
                <a:lnTo>
                  <a:pt x="851915" y="136302"/>
                </a:lnTo>
                <a:close/>
              </a:path>
              <a:path w="932688" h="612648">
                <a:moveTo>
                  <a:pt x="836675" y="95127"/>
                </a:moveTo>
                <a:lnTo>
                  <a:pt x="836675" y="61722"/>
                </a:lnTo>
                <a:lnTo>
                  <a:pt x="836176" y="95447"/>
                </a:lnTo>
                <a:lnTo>
                  <a:pt x="836675" y="95127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87594" y="3285997"/>
            <a:ext cx="171450" cy="387096"/>
          </a:xfrm>
          <a:custGeom>
            <a:avLst/>
            <a:gdLst/>
            <a:ahLst/>
            <a:cxnLst/>
            <a:rect l="l" t="t" r="r" b="b"/>
            <a:pathLst>
              <a:path w="171450" h="387096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096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096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096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13"/>
          <p:cNvSpPr txBox="1"/>
          <p:nvPr/>
        </p:nvSpPr>
        <p:spPr>
          <a:xfrm>
            <a:off x="6758940" y="2654300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47" name="object 13"/>
          <p:cNvSpPr txBox="1"/>
          <p:nvPr/>
        </p:nvSpPr>
        <p:spPr>
          <a:xfrm>
            <a:off x="6758940" y="3762375"/>
            <a:ext cx="31496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200" spc="-835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0047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692" y="678581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3" y="421691"/>
                </a:lnTo>
                <a:lnTo>
                  <a:pt x="678575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33847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49" y="284785"/>
                </a:lnTo>
                <a:lnTo>
                  <a:pt x="662354" y="232525"/>
                </a:lnTo>
                <a:lnTo>
                  <a:pt x="641724" y="183777"/>
                </a:lnTo>
                <a:lnTo>
                  <a:pt x="614062" y="139244"/>
                </a:lnTo>
                <a:lnTo>
                  <a:pt x="580072" y="99631"/>
                </a:lnTo>
                <a:lnTo>
                  <a:pt x="540459" y="65641"/>
                </a:lnTo>
                <a:lnTo>
                  <a:pt x="495926" y="37979"/>
                </a:lnTo>
                <a:lnTo>
                  <a:pt x="447178" y="17349"/>
                </a:lnTo>
                <a:lnTo>
                  <a:pt x="394918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692" y="678581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3" y="421691"/>
                </a:lnTo>
                <a:lnTo>
                  <a:pt x="678575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33847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692" y="678581"/>
                </a:lnTo>
                <a:lnTo>
                  <a:pt x="421443" y="669856"/>
                </a:lnTo>
                <a:lnTo>
                  <a:pt x="472035" y="653069"/>
                </a:lnTo>
                <a:lnTo>
                  <a:pt x="518763" y="628910"/>
                </a:lnTo>
                <a:lnTo>
                  <a:pt x="560924" y="598068"/>
                </a:lnTo>
                <a:lnTo>
                  <a:pt x="597814" y="561235"/>
                </a:lnTo>
                <a:lnTo>
                  <a:pt x="628728" y="519101"/>
                </a:lnTo>
                <a:lnTo>
                  <a:pt x="652962" y="472356"/>
                </a:lnTo>
                <a:lnTo>
                  <a:pt x="669813" y="421691"/>
                </a:lnTo>
                <a:lnTo>
                  <a:pt x="678575" y="367795"/>
                </a:lnTo>
                <a:lnTo>
                  <a:pt x="679704" y="339852"/>
                </a:lnTo>
                <a:lnTo>
                  <a:pt x="678575" y="312011"/>
                </a:lnTo>
                <a:lnTo>
                  <a:pt x="669813" y="258260"/>
                </a:lnTo>
                <a:lnTo>
                  <a:pt x="652962" y="207668"/>
                </a:lnTo>
                <a:lnTo>
                  <a:pt x="628728" y="160940"/>
                </a:lnTo>
                <a:lnTo>
                  <a:pt x="597814" y="118779"/>
                </a:lnTo>
                <a:lnTo>
                  <a:pt x="560924" y="81889"/>
                </a:lnTo>
                <a:lnTo>
                  <a:pt x="518763" y="50975"/>
                </a:lnTo>
                <a:lnTo>
                  <a:pt x="472035" y="26741"/>
                </a:lnTo>
                <a:lnTo>
                  <a:pt x="421443" y="9890"/>
                </a:lnTo>
                <a:lnTo>
                  <a:pt x="367692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40096" y="1705914"/>
            <a:ext cx="327660" cy="1251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1125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6</a:t>
            </a:r>
            <a:endParaRPr sz="3200">
              <a:latin typeface="Segoe UI Symbol"/>
              <a:cs typeface="Segoe UI Symbo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8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65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37311" y="3261863"/>
            <a:ext cx="83566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 marL="41529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14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59653" y="3755897"/>
            <a:ext cx="304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5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38451" y="4908038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8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32540" y="2773026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1203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19298" y="2917951"/>
            <a:ext cx="2114550" cy="114300"/>
          </a:xfrm>
          <a:custGeom>
            <a:avLst/>
            <a:gdLst/>
            <a:ahLst/>
            <a:cxnLst/>
            <a:rect l="l" t="t" r="r" b="b"/>
            <a:pathLst>
              <a:path w="2114550" h="114300">
                <a:moveTo>
                  <a:pt x="2000250" y="28194"/>
                </a:moveTo>
                <a:lnTo>
                  <a:pt x="1981370" y="0"/>
                </a:lnTo>
                <a:lnTo>
                  <a:pt x="0" y="0"/>
                </a:lnTo>
                <a:lnTo>
                  <a:pt x="0" y="57150"/>
                </a:lnTo>
                <a:lnTo>
                  <a:pt x="1981031" y="57150"/>
                </a:lnTo>
                <a:lnTo>
                  <a:pt x="2000250" y="28194"/>
                </a:lnTo>
                <a:close/>
              </a:path>
              <a:path w="2114550" h="114300">
                <a:moveTo>
                  <a:pt x="2114550" y="28194"/>
                </a:moveTo>
                <a:lnTo>
                  <a:pt x="1943100" y="-57150"/>
                </a:lnTo>
                <a:lnTo>
                  <a:pt x="1981370" y="0"/>
                </a:lnTo>
                <a:lnTo>
                  <a:pt x="2000250" y="0"/>
                </a:lnTo>
                <a:lnTo>
                  <a:pt x="2000250" y="85598"/>
                </a:lnTo>
                <a:lnTo>
                  <a:pt x="2114550" y="28194"/>
                </a:lnTo>
                <a:close/>
              </a:path>
              <a:path w="2114550" h="114300">
                <a:moveTo>
                  <a:pt x="2000250" y="85598"/>
                </a:moveTo>
                <a:lnTo>
                  <a:pt x="2000250" y="57150"/>
                </a:lnTo>
                <a:lnTo>
                  <a:pt x="1981031" y="57150"/>
                </a:lnTo>
                <a:lnTo>
                  <a:pt x="1943100" y="114300"/>
                </a:lnTo>
                <a:lnTo>
                  <a:pt x="2000250" y="85598"/>
                </a:lnTo>
                <a:close/>
              </a:path>
              <a:path w="2114550" h="114300">
                <a:moveTo>
                  <a:pt x="2000250" y="57150"/>
                </a:moveTo>
                <a:lnTo>
                  <a:pt x="2000250" y="28194"/>
                </a:lnTo>
                <a:lnTo>
                  <a:pt x="1981031" y="57150"/>
                </a:lnTo>
                <a:lnTo>
                  <a:pt x="2000250" y="57150"/>
                </a:lnTo>
                <a:close/>
              </a:path>
              <a:path w="2114550" h="114300">
                <a:moveTo>
                  <a:pt x="2000250" y="28194"/>
                </a:moveTo>
                <a:lnTo>
                  <a:pt x="2000250" y="0"/>
                </a:lnTo>
                <a:lnTo>
                  <a:pt x="1981370" y="0"/>
                </a:lnTo>
                <a:lnTo>
                  <a:pt x="2000250" y="2819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13552" y="2860801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16222" y="4252976"/>
            <a:ext cx="917448" cy="589026"/>
          </a:xfrm>
          <a:custGeom>
            <a:avLst/>
            <a:gdLst/>
            <a:ahLst/>
            <a:cxnLst/>
            <a:rect l="l" t="t" r="r" b="b"/>
            <a:pathLst>
              <a:path w="917448" h="589026">
                <a:moveTo>
                  <a:pt x="917448" y="0"/>
                </a:moveTo>
                <a:lnTo>
                  <a:pt x="0" y="589026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87594" y="3285997"/>
            <a:ext cx="171450" cy="387096"/>
          </a:xfrm>
          <a:custGeom>
            <a:avLst/>
            <a:gdLst/>
            <a:ahLst/>
            <a:cxnLst/>
            <a:rect l="l" t="t" r="r" b="b"/>
            <a:pathLst>
              <a:path w="171450" h="387096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096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096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096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31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2146" y="16299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6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5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653" y="3755897"/>
            <a:ext cx="304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5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38451" y="4908038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8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31203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37311" y="3261863"/>
            <a:ext cx="83566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 marL="41529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14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2540" y="2773026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0096" y="24588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19298" y="2917951"/>
            <a:ext cx="2114550" cy="114300"/>
          </a:xfrm>
          <a:custGeom>
            <a:avLst/>
            <a:gdLst/>
            <a:ahLst/>
            <a:cxnLst/>
            <a:rect l="l" t="t" r="r" b="b"/>
            <a:pathLst>
              <a:path w="2114550" h="114300">
                <a:moveTo>
                  <a:pt x="2000250" y="28194"/>
                </a:moveTo>
                <a:lnTo>
                  <a:pt x="1981370" y="0"/>
                </a:lnTo>
                <a:lnTo>
                  <a:pt x="0" y="0"/>
                </a:lnTo>
                <a:lnTo>
                  <a:pt x="0" y="57150"/>
                </a:lnTo>
                <a:lnTo>
                  <a:pt x="1981031" y="57150"/>
                </a:lnTo>
                <a:lnTo>
                  <a:pt x="2000250" y="28194"/>
                </a:lnTo>
                <a:close/>
              </a:path>
              <a:path w="2114550" h="114300">
                <a:moveTo>
                  <a:pt x="2114550" y="28194"/>
                </a:moveTo>
                <a:lnTo>
                  <a:pt x="1943100" y="-57150"/>
                </a:lnTo>
                <a:lnTo>
                  <a:pt x="1981370" y="0"/>
                </a:lnTo>
                <a:lnTo>
                  <a:pt x="2000250" y="0"/>
                </a:lnTo>
                <a:lnTo>
                  <a:pt x="2000250" y="85598"/>
                </a:lnTo>
                <a:lnTo>
                  <a:pt x="2114550" y="28194"/>
                </a:lnTo>
                <a:close/>
              </a:path>
              <a:path w="2114550" h="114300">
                <a:moveTo>
                  <a:pt x="2000250" y="85598"/>
                </a:moveTo>
                <a:lnTo>
                  <a:pt x="2000250" y="57150"/>
                </a:lnTo>
                <a:lnTo>
                  <a:pt x="1981031" y="57150"/>
                </a:lnTo>
                <a:lnTo>
                  <a:pt x="1943100" y="114300"/>
                </a:lnTo>
                <a:lnTo>
                  <a:pt x="2000250" y="85598"/>
                </a:lnTo>
                <a:close/>
              </a:path>
              <a:path w="2114550" h="114300">
                <a:moveTo>
                  <a:pt x="2000250" y="57150"/>
                </a:moveTo>
                <a:lnTo>
                  <a:pt x="2000250" y="28194"/>
                </a:lnTo>
                <a:lnTo>
                  <a:pt x="1981031" y="57150"/>
                </a:lnTo>
                <a:lnTo>
                  <a:pt x="2000250" y="57150"/>
                </a:lnTo>
                <a:close/>
              </a:path>
              <a:path w="2114550" h="114300">
                <a:moveTo>
                  <a:pt x="2000250" y="28194"/>
                </a:moveTo>
                <a:lnTo>
                  <a:pt x="2000250" y="0"/>
                </a:lnTo>
                <a:lnTo>
                  <a:pt x="1981370" y="0"/>
                </a:lnTo>
                <a:lnTo>
                  <a:pt x="2000250" y="2819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3552" y="2860801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87594" y="3285997"/>
            <a:ext cx="171450" cy="387096"/>
          </a:xfrm>
          <a:custGeom>
            <a:avLst/>
            <a:gdLst/>
            <a:ahLst/>
            <a:cxnLst/>
            <a:rect l="l" t="t" r="r" b="b"/>
            <a:pathLst>
              <a:path w="171450" h="387096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096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096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096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27"/>
          <p:cNvSpPr txBox="1"/>
          <p:nvPr/>
        </p:nvSpPr>
        <p:spPr>
          <a:xfrm>
            <a:off x="6641466" y="3721100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2146" y="16299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6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5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653" y="3755897"/>
            <a:ext cx="304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5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2146" y="4831841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8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31203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137311" y="3261863"/>
            <a:ext cx="835660" cy="1070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 marL="41529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14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2540" y="2773026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0096" y="24588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19298" y="2917951"/>
            <a:ext cx="2114550" cy="114300"/>
          </a:xfrm>
          <a:custGeom>
            <a:avLst/>
            <a:gdLst/>
            <a:ahLst/>
            <a:cxnLst/>
            <a:rect l="l" t="t" r="r" b="b"/>
            <a:pathLst>
              <a:path w="2114550" h="114300">
                <a:moveTo>
                  <a:pt x="2000250" y="28194"/>
                </a:moveTo>
                <a:lnTo>
                  <a:pt x="1981370" y="0"/>
                </a:lnTo>
                <a:lnTo>
                  <a:pt x="0" y="0"/>
                </a:lnTo>
                <a:lnTo>
                  <a:pt x="0" y="57150"/>
                </a:lnTo>
                <a:lnTo>
                  <a:pt x="1981031" y="57150"/>
                </a:lnTo>
                <a:lnTo>
                  <a:pt x="2000250" y="28194"/>
                </a:lnTo>
                <a:close/>
              </a:path>
              <a:path w="2114550" h="114300">
                <a:moveTo>
                  <a:pt x="2114550" y="28194"/>
                </a:moveTo>
                <a:lnTo>
                  <a:pt x="1943100" y="-57150"/>
                </a:lnTo>
                <a:lnTo>
                  <a:pt x="1981370" y="0"/>
                </a:lnTo>
                <a:lnTo>
                  <a:pt x="2000250" y="0"/>
                </a:lnTo>
                <a:lnTo>
                  <a:pt x="2000250" y="85598"/>
                </a:lnTo>
                <a:lnTo>
                  <a:pt x="2114550" y="28194"/>
                </a:lnTo>
                <a:close/>
              </a:path>
              <a:path w="2114550" h="114300">
                <a:moveTo>
                  <a:pt x="2000250" y="85598"/>
                </a:moveTo>
                <a:lnTo>
                  <a:pt x="2000250" y="57150"/>
                </a:lnTo>
                <a:lnTo>
                  <a:pt x="1981031" y="57150"/>
                </a:lnTo>
                <a:lnTo>
                  <a:pt x="1943100" y="114300"/>
                </a:lnTo>
                <a:lnTo>
                  <a:pt x="2000250" y="85598"/>
                </a:lnTo>
                <a:close/>
              </a:path>
              <a:path w="2114550" h="114300">
                <a:moveTo>
                  <a:pt x="2000250" y="57150"/>
                </a:moveTo>
                <a:lnTo>
                  <a:pt x="2000250" y="28194"/>
                </a:lnTo>
                <a:lnTo>
                  <a:pt x="1981031" y="57150"/>
                </a:lnTo>
                <a:lnTo>
                  <a:pt x="2000250" y="57150"/>
                </a:lnTo>
                <a:close/>
              </a:path>
              <a:path w="2114550" h="114300">
                <a:moveTo>
                  <a:pt x="2000250" y="28194"/>
                </a:moveTo>
                <a:lnTo>
                  <a:pt x="2000250" y="0"/>
                </a:lnTo>
                <a:lnTo>
                  <a:pt x="1981370" y="0"/>
                </a:lnTo>
                <a:lnTo>
                  <a:pt x="2000250" y="2819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3552" y="2860801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87594" y="3285997"/>
            <a:ext cx="171450" cy="387096"/>
          </a:xfrm>
          <a:custGeom>
            <a:avLst/>
            <a:gdLst/>
            <a:ahLst/>
            <a:cxnLst/>
            <a:rect l="l" t="t" r="r" b="b"/>
            <a:pathLst>
              <a:path w="171450" h="387096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096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096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096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27"/>
          <p:cNvSpPr txBox="1"/>
          <p:nvPr/>
        </p:nvSpPr>
        <p:spPr>
          <a:xfrm>
            <a:off x="6641466" y="3721100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2146" y="16299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6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5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1659" y="38399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3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653" y="3755897"/>
            <a:ext cx="304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5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2146" y="4831841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8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2540" y="2773026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31203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0096" y="24588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19298" y="2917951"/>
            <a:ext cx="2114550" cy="114300"/>
          </a:xfrm>
          <a:custGeom>
            <a:avLst/>
            <a:gdLst/>
            <a:ahLst/>
            <a:cxnLst/>
            <a:rect l="l" t="t" r="r" b="b"/>
            <a:pathLst>
              <a:path w="2114550" h="114300">
                <a:moveTo>
                  <a:pt x="2000250" y="28194"/>
                </a:moveTo>
                <a:lnTo>
                  <a:pt x="1981370" y="0"/>
                </a:lnTo>
                <a:lnTo>
                  <a:pt x="0" y="0"/>
                </a:lnTo>
                <a:lnTo>
                  <a:pt x="0" y="57150"/>
                </a:lnTo>
                <a:lnTo>
                  <a:pt x="1981031" y="57150"/>
                </a:lnTo>
                <a:lnTo>
                  <a:pt x="2000250" y="28194"/>
                </a:lnTo>
                <a:close/>
              </a:path>
              <a:path w="2114550" h="114300">
                <a:moveTo>
                  <a:pt x="2114550" y="28194"/>
                </a:moveTo>
                <a:lnTo>
                  <a:pt x="1943100" y="-57150"/>
                </a:lnTo>
                <a:lnTo>
                  <a:pt x="1981370" y="0"/>
                </a:lnTo>
                <a:lnTo>
                  <a:pt x="2000250" y="0"/>
                </a:lnTo>
                <a:lnTo>
                  <a:pt x="2000250" y="85598"/>
                </a:lnTo>
                <a:lnTo>
                  <a:pt x="2114550" y="28194"/>
                </a:lnTo>
                <a:close/>
              </a:path>
              <a:path w="2114550" h="114300">
                <a:moveTo>
                  <a:pt x="2000250" y="85598"/>
                </a:moveTo>
                <a:lnTo>
                  <a:pt x="2000250" y="57150"/>
                </a:lnTo>
                <a:lnTo>
                  <a:pt x="1981031" y="57150"/>
                </a:lnTo>
                <a:lnTo>
                  <a:pt x="1943100" y="114300"/>
                </a:lnTo>
                <a:lnTo>
                  <a:pt x="2000250" y="85598"/>
                </a:lnTo>
                <a:close/>
              </a:path>
              <a:path w="2114550" h="114300">
                <a:moveTo>
                  <a:pt x="2000250" y="57150"/>
                </a:moveTo>
                <a:lnTo>
                  <a:pt x="2000250" y="28194"/>
                </a:lnTo>
                <a:lnTo>
                  <a:pt x="1981031" y="57150"/>
                </a:lnTo>
                <a:lnTo>
                  <a:pt x="2000250" y="57150"/>
                </a:lnTo>
                <a:close/>
              </a:path>
              <a:path w="2114550" h="114300">
                <a:moveTo>
                  <a:pt x="2000250" y="28194"/>
                </a:moveTo>
                <a:lnTo>
                  <a:pt x="2000250" y="0"/>
                </a:lnTo>
                <a:lnTo>
                  <a:pt x="1981370" y="0"/>
                </a:lnTo>
                <a:lnTo>
                  <a:pt x="2000250" y="2819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13552" y="2860801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87594" y="3285997"/>
            <a:ext cx="171450" cy="387096"/>
          </a:xfrm>
          <a:custGeom>
            <a:avLst/>
            <a:gdLst/>
            <a:ahLst/>
            <a:cxnLst/>
            <a:rect l="l" t="t" r="r" b="b"/>
            <a:pathLst>
              <a:path w="171450" h="387096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096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096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096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24"/>
          <p:cNvSpPr txBox="1"/>
          <p:nvPr/>
        </p:nvSpPr>
        <p:spPr>
          <a:xfrm>
            <a:off x="6832540" y="2773026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44" name="object 27"/>
          <p:cNvSpPr txBox="1"/>
          <p:nvPr/>
        </p:nvSpPr>
        <p:spPr>
          <a:xfrm>
            <a:off x="6641466" y="3721100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2146" y="16299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6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5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5400" y="37635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3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653" y="3755897"/>
            <a:ext cx="304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5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2146" y="4831841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8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2540" y="2773026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31203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0096" y="24588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19298" y="2917951"/>
            <a:ext cx="2114550" cy="114300"/>
          </a:xfrm>
          <a:custGeom>
            <a:avLst/>
            <a:gdLst/>
            <a:ahLst/>
            <a:cxnLst/>
            <a:rect l="l" t="t" r="r" b="b"/>
            <a:pathLst>
              <a:path w="2114550" h="114300">
                <a:moveTo>
                  <a:pt x="2000250" y="28194"/>
                </a:moveTo>
                <a:lnTo>
                  <a:pt x="1981370" y="0"/>
                </a:lnTo>
                <a:lnTo>
                  <a:pt x="0" y="0"/>
                </a:lnTo>
                <a:lnTo>
                  <a:pt x="0" y="57150"/>
                </a:lnTo>
                <a:lnTo>
                  <a:pt x="1981031" y="57150"/>
                </a:lnTo>
                <a:lnTo>
                  <a:pt x="2000250" y="28194"/>
                </a:lnTo>
                <a:close/>
              </a:path>
              <a:path w="2114550" h="114300">
                <a:moveTo>
                  <a:pt x="2114550" y="28194"/>
                </a:moveTo>
                <a:lnTo>
                  <a:pt x="1943100" y="-57150"/>
                </a:lnTo>
                <a:lnTo>
                  <a:pt x="1981370" y="0"/>
                </a:lnTo>
                <a:lnTo>
                  <a:pt x="2000250" y="0"/>
                </a:lnTo>
                <a:lnTo>
                  <a:pt x="2000250" y="85598"/>
                </a:lnTo>
                <a:lnTo>
                  <a:pt x="2114550" y="28194"/>
                </a:lnTo>
                <a:close/>
              </a:path>
              <a:path w="2114550" h="114300">
                <a:moveTo>
                  <a:pt x="2000250" y="85598"/>
                </a:moveTo>
                <a:lnTo>
                  <a:pt x="2000250" y="57150"/>
                </a:lnTo>
                <a:lnTo>
                  <a:pt x="1981031" y="57150"/>
                </a:lnTo>
                <a:lnTo>
                  <a:pt x="1943100" y="114300"/>
                </a:lnTo>
                <a:lnTo>
                  <a:pt x="2000250" y="85598"/>
                </a:lnTo>
                <a:close/>
              </a:path>
              <a:path w="2114550" h="114300">
                <a:moveTo>
                  <a:pt x="2000250" y="57150"/>
                </a:moveTo>
                <a:lnTo>
                  <a:pt x="2000250" y="28194"/>
                </a:lnTo>
                <a:lnTo>
                  <a:pt x="1981031" y="57150"/>
                </a:lnTo>
                <a:lnTo>
                  <a:pt x="2000250" y="57150"/>
                </a:lnTo>
                <a:close/>
              </a:path>
              <a:path w="2114550" h="114300">
                <a:moveTo>
                  <a:pt x="2000250" y="28194"/>
                </a:moveTo>
                <a:lnTo>
                  <a:pt x="2000250" y="0"/>
                </a:lnTo>
                <a:lnTo>
                  <a:pt x="1981370" y="0"/>
                </a:lnTo>
                <a:lnTo>
                  <a:pt x="2000250" y="2819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13552" y="2860801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87594" y="3285997"/>
            <a:ext cx="171450" cy="387096"/>
          </a:xfrm>
          <a:custGeom>
            <a:avLst/>
            <a:gdLst/>
            <a:ahLst/>
            <a:cxnLst/>
            <a:rect l="l" t="t" r="r" b="b"/>
            <a:pathLst>
              <a:path w="171450" h="387096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096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096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096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24"/>
          <p:cNvSpPr txBox="1"/>
          <p:nvPr/>
        </p:nvSpPr>
        <p:spPr>
          <a:xfrm>
            <a:off x="6832540" y="2773026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44" name="object 27"/>
          <p:cNvSpPr txBox="1"/>
          <p:nvPr/>
        </p:nvSpPr>
        <p:spPr>
          <a:xfrm>
            <a:off x="6641466" y="3721100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2146" y="16299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6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5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5400" y="37635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3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653" y="3755897"/>
            <a:ext cx="304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5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2146" y="4831841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8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56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1203" y="38399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0096" y="24588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19298" y="2917951"/>
            <a:ext cx="2114550" cy="114300"/>
          </a:xfrm>
          <a:custGeom>
            <a:avLst/>
            <a:gdLst/>
            <a:ahLst/>
            <a:cxnLst/>
            <a:rect l="l" t="t" r="r" b="b"/>
            <a:pathLst>
              <a:path w="2114550" h="114300">
                <a:moveTo>
                  <a:pt x="2000250" y="28194"/>
                </a:moveTo>
                <a:lnTo>
                  <a:pt x="1981370" y="0"/>
                </a:lnTo>
                <a:lnTo>
                  <a:pt x="0" y="0"/>
                </a:lnTo>
                <a:lnTo>
                  <a:pt x="0" y="57150"/>
                </a:lnTo>
                <a:lnTo>
                  <a:pt x="1981031" y="57150"/>
                </a:lnTo>
                <a:lnTo>
                  <a:pt x="2000250" y="28194"/>
                </a:lnTo>
                <a:close/>
              </a:path>
              <a:path w="2114550" h="114300">
                <a:moveTo>
                  <a:pt x="2114550" y="28194"/>
                </a:moveTo>
                <a:lnTo>
                  <a:pt x="1943100" y="-57150"/>
                </a:lnTo>
                <a:lnTo>
                  <a:pt x="1981370" y="0"/>
                </a:lnTo>
                <a:lnTo>
                  <a:pt x="2000250" y="0"/>
                </a:lnTo>
                <a:lnTo>
                  <a:pt x="2000250" y="85598"/>
                </a:lnTo>
                <a:lnTo>
                  <a:pt x="2114550" y="28194"/>
                </a:lnTo>
                <a:close/>
              </a:path>
              <a:path w="2114550" h="114300">
                <a:moveTo>
                  <a:pt x="2000250" y="85598"/>
                </a:moveTo>
                <a:lnTo>
                  <a:pt x="2000250" y="57150"/>
                </a:lnTo>
                <a:lnTo>
                  <a:pt x="1981031" y="57150"/>
                </a:lnTo>
                <a:lnTo>
                  <a:pt x="1943100" y="114300"/>
                </a:lnTo>
                <a:lnTo>
                  <a:pt x="2000250" y="85598"/>
                </a:lnTo>
                <a:close/>
              </a:path>
              <a:path w="2114550" h="114300">
                <a:moveTo>
                  <a:pt x="2000250" y="57150"/>
                </a:moveTo>
                <a:lnTo>
                  <a:pt x="2000250" y="28194"/>
                </a:lnTo>
                <a:lnTo>
                  <a:pt x="1981031" y="57150"/>
                </a:lnTo>
                <a:lnTo>
                  <a:pt x="2000250" y="57150"/>
                </a:lnTo>
                <a:close/>
              </a:path>
              <a:path w="2114550" h="114300">
                <a:moveTo>
                  <a:pt x="2000250" y="28194"/>
                </a:moveTo>
                <a:lnTo>
                  <a:pt x="2000250" y="0"/>
                </a:lnTo>
                <a:lnTo>
                  <a:pt x="1981370" y="0"/>
                </a:lnTo>
                <a:lnTo>
                  <a:pt x="2000250" y="2819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13552" y="2860801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87594" y="3285997"/>
            <a:ext cx="171450" cy="387096"/>
          </a:xfrm>
          <a:custGeom>
            <a:avLst/>
            <a:gdLst/>
            <a:ahLst/>
            <a:cxnLst/>
            <a:rect l="l" t="t" r="r" b="b"/>
            <a:pathLst>
              <a:path w="171450" h="387096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096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096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096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27"/>
          <p:cNvSpPr txBox="1"/>
          <p:nvPr/>
        </p:nvSpPr>
        <p:spPr>
          <a:xfrm>
            <a:off x="6641466" y="3721100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FF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0236" y="1952498"/>
            <a:ext cx="153949" cy="155382"/>
          </a:xfrm>
          <a:custGeom>
            <a:avLst/>
            <a:gdLst/>
            <a:ahLst/>
            <a:cxnLst/>
            <a:rect l="l" t="t" r="r" b="b"/>
            <a:pathLst>
              <a:path w="153949" h="155382">
                <a:moveTo>
                  <a:pt x="153949" y="89826"/>
                </a:moveTo>
                <a:lnTo>
                  <a:pt x="144910" y="43908"/>
                </a:lnTo>
                <a:lnTo>
                  <a:pt x="119442" y="13032"/>
                </a:lnTo>
                <a:lnTo>
                  <a:pt x="82627" y="189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715"/>
                </a:lnTo>
                <a:lnTo>
                  <a:pt x="17023" y="125244"/>
                </a:lnTo>
                <a:lnTo>
                  <a:pt x="47908" y="149652"/>
                </a:lnTo>
                <a:lnTo>
                  <a:pt x="73921" y="155382"/>
                </a:lnTo>
                <a:lnTo>
                  <a:pt x="89246" y="154122"/>
                </a:lnTo>
                <a:lnTo>
                  <a:pt x="127624" y="136701"/>
                </a:lnTo>
                <a:lnTo>
                  <a:pt x="150601" y="103421"/>
                </a:lnTo>
                <a:lnTo>
                  <a:pt x="153949" y="89826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153930" y="89649"/>
                </a:moveTo>
                <a:lnTo>
                  <a:pt x="144727" y="43812"/>
                </a:lnTo>
                <a:lnTo>
                  <a:pt x="119040" y="12978"/>
                </a:lnTo>
                <a:lnTo>
                  <a:pt x="82416" y="180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5090" y="1927351"/>
            <a:ext cx="153930" cy="155381"/>
          </a:xfrm>
          <a:custGeom>
            <a:avLst/>
            <a:gdLst/>
            <a:ahLst/>
            <a:cxnLst/>
            <a:rect l="l" t="t" r="r" b="b"/>
            <a:pathLst>
              <a:path w="153930" h="155381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26" y="84518"/>
                </a:lnTo>
                <a:lnTo>
                  <a:pt x="17023" y="124926"/>
                </a:lnTo>
                <a:lnTo>
                  <a:pt x="47908" y="149551"/>
                </a:lnTo>
                <a:lnTo>
                  <a:pt x="73921" y="155381"/>
                </a:lnTo>
                <a:lnTo>
                  <a:pt x="89043" y="154095"/>
                </a:lnTo>
                <a:lnTo>
                  <a:pt x="127313" y="136445"/>
                </a:lnTo>
                <a:lnTo>
                  <a:pt x="150522" y="103124"/>
                </a:lnTo>
                <a:lnTo>
                  <a:pt x="153930" y="89649"/>
                </a:lnTo>
                <a:lnTo>
                  <a:pt x="153036" y="72891"/>
                </a:lnTo>
                <a:lnTo>
                  <a:pt x="137722" y="31718"/>
                </a:lnTo>
                <a:lnTo>
                  <a:pt x="107773" y="6559"/>
                </a:lnTo>
                <a:lnTo>
                  <a:pt x="77133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236" y="2402077"/>
            <a:ext cx="153935" cy="155376"/>
          </a:xfrm>
          <a:custGeom>
            <a:avLst/>
            <a:gdLst/>
            <a:ahLst/>
            <a:cxnLst/>
            <a:rect l="l" t="t" r="r" b="b"/>
            <a:pathLst>
              <a:path w="153935" h="155376">
                <a:moveTo>
                  <a:pt x="153935" y="89735"/>
                </a:moveTo>
                <a:lnTo>
                  <a:pt x="144897" y="43521"/>
                </a:lnTo>
                <a:lnTo>
                  <a:pt x="119410" y="12815"/>
                </a:lnTo>
                <a:lnTo>
                  <a:pt x="82567" y="181"/>
                </a:lnTo>
                <a:lnTo>
                  <a:pt x="77133" y="0"/>
                </a:lnTo>
                <a:lnTo>
                  <a:pt x="62690" y="1334"/>
                </a:lnTo>
                <a:lnTo>
                  <a:pt x="25560" y="19490"/>
                </a:lnTo>
                <a:lnTo>
                  <a:pt x="3062" y="53986"/>
                </a:lnTo>
                <a:lnTo>
                  <a:pt x="0" y="68031"/>
                </a:lnTo>
                <a:lnTo>
                  <a:pt x="1024" y="84399"/>
                </a:lnTo>
                <a:lnTo>
                  <a:pt x="16993" y="124857"/>
                </a:lnTo>
                <a:lnTo>
                  <a:pt x="47828" y="149515"/>
                </a:lnTo>
                <a:lnTo>
                  <a:pt x="73805" y="155376"/>
                </a:lnTo>
                <a:lnTo>
                  <a:pt x="89154" y="154093"/>
                </a:lnTo>
                <a:lnTo>
                  <a:pt x="127572" y="136472"/>
                </a:lnTo>
                <a:lnTo>
                  <a:pt x="150575" y="103194"/>
                </a:lnTo>
                <a:lnTo>
                  <a:pt x="153935" y="8973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153773" y="90818"/>
                </a:moveTo>
                <a:lnTo>
                  <a:pt x="144827" y="44504"/>
                </a:lnTo>
                <a:lnTo>
                  <a:pt x="119556" y="13404"/>
                </a:lnTo>
                <a:lnTo>
                  <a:pt x="83403" y="255"/>
                </a:lnTo>
                <a:lnTo>
                  <a:pt x="77133" y="0"/>
                </a:lnTo>
                <a:lnTo>
                  <a:pt x="62690" y="1361"/>
                </a:lnTo>
                <a:lnTo>
                  <a:pt x="25560" y="19752"/>
                </a:lnTo>
                <a:lnTo>
                  <a:pt x="3062" y="54272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5090" y="2376170"/>
            <a:ext cx="153773" cy="156116"/>
          </a:xfrm>
          <a:custGeom>
            <a:avLst/>
            <a:gdLst/>
            <a:ahLst/>
            <a:cxnLst/>
            <a:rect l="l" t="t" r="r" b="b"/>
            <a:pathLst>
              <a:path w="153773" h="156116">
                <a:moveTo>
                  <a:pt x="77133" y="0"/>
                </a:moveTo>
                <a:lnTo>
                  <a:pt x="36649" y="11491"/>
                </a:lnTo>
                <a:lnTo>
                  <a:pt x="8513" y="41397"/>
                </a:lnTo>
                <a:lnTo>
                  <a:pt x="0" y="68178"/>
                </a:lnTo>
                <a:lnTo>
                  <a:pt x="1016" y="84664"/>
                </a:lnTo>
                <a:lnTo>
                  <a:pt x="16867" y="125334"/>
                </a:lnTo>
                <a:lnTo>
                  <a:pt x="47499" y="150126"/>
                </a:lnTo>
                <a:lnTo>
                  <a:pt x="73325" y="156116"/>
                </a:lnTo>
                <a:lnTo>
                  <a:pt x="88499" y="154859"/>
                </a:lnTo>
                <a:lnTo>
                  <a:pt x="126848" y="137438"/>
                </a:lnTo>
                <a:lnTo>
                  <a:pt x="150235" y="104300"/>
                </a:lnTo>
                <a:lnTo>
                  <a:pt x="153773" y="90818"/>
                </a:lnTo>
                <a:lnTo>
                  <a:pt x="152940" y="73858"/>
                </a:lnTo>
                <a:lnTo>
                  <a:pt x="137948" y="32311"/>
                </a:lnTo>
                <a:lnTo>
                  <a:pt x="108445" y="6891"/>
                </a:lnTo>
                <a:lnTo>
                  <a:pt x="77133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98322" y="1703070"/>
            <a:ext cx="1320165" cy="9366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–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33244" y="1533144"/>
            <a:ext cx="3562858" cy="3970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62146" y="16299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6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65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653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7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5400" y="37635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3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9653" y="3755897"/>
            <a:ext cx="304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05" smtClean="0">
                <a:solidFill>
                  <a:srgbClr val="008A87"/>
                </a:solidFill>
                <a:latin typeface="Times New Roman"/>
                <a:cs typeface="Times New Roman"/>
              </a:rPr>
              <a:t>0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62146" y="4831841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8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06793" y="26824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30593" y="2606294"/>
            <a:ext cx="679703" cy="679703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756400" y="2696717"/>
            <a:ext cx="228600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9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06793" y="37492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679704" y="339852"/>
                </a:moveTo>
                <a:lnTo>
                  <a:pt x="675269" y="284785"/>
                </a:lnTo>
                <a:lnTo>
                  <a:pt x="662427" y="232525"/>
                </a:lnTo>
                <a:lnTo>
                  <a:pt x="641868" y="183777"/>
                </a:lnTo>
                <a:lnTo>
                  <a:pt x="614281" y="139244"/>
                </a:lnTo>
                <a:lnTo>
                  <a:pt x="580358" y="99631"/>
                </a:lnTo>
                <a:lnTo>
                  <a:pt x="540788" y="65641"/>
                </a:lnTo>
                <a:lnTo>
                  <a:pt x="496262" y="37979"/>
                </a:lnTo>
                <a:lnTo>
                  <a:pt x="447470" y="17349"/>
                </a:lnTo>
                <a:lnTo>
                  <a:pt x="395103" y="4454"/>
                </a:lnTo>
                <a:lnTo>
                  <a:pt x="339851" y="0"/>
                </a:lnTo>
                <a:lnTo>
                  <a:pt x="312011" y="1128"/>
                </a:lnTo>
                <a:lnTo>
                  <a:pt x="258260" y="9890"/>
                </a:lnTo>
                <a:lnTo>
                  <a:pt x="207668" y="26741"/>
                </a:lnTo>
                <a:lnTo>
                  <a:pt x="160940" y="50975"/>
                </a:lnTo>
                <a:lnTo>
                  <a:pt x="118779" y="81889"/>
                </a:lnTo>
                <a:lnTo>
                  <a:pt x="81889" y="118779"/>
                </a:lnTo>
                <a:lnTo>
                  <a:pt x="50975" y="160940"/>
                </a:lnTo>
                <a:lnTo>
                  <a:pt x="26741" y="207668"/>
                </a:lnTo>
                <a:lnTo>
                  <a:pt x="9890" y="258260"/>
                </a:lnTo>
                <a:lnTo>
                  <a:pt x="1128" y="312011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593" y="3673094"/>
            <a:ext cx="679703" cy="679704"/>
          </a:xfrm>
          <a:custGeom>
            <a:avLst/>
            <a:gdLst/>
            <a:ahLst/>
            <a:cxnLst/>
            <a:rect l="l" t="t" r="r" b="b"/>
            <a:pathLst>
              <a:path w="679703" h="679703">
                <a:moveTo>
                  <a:pt x="339851" y="0"/>
                </a:moveTo>
                <a:lnTo>
                  <a:pt x="284785" y="4454"/>
                </a:lnTo>
                <a:lnTo>
                  <a:pt x="232525" y="17349"/>
                </a:lnTo>
                <a:lnTo>
                  <a:pt x="183777" y="37979"/>
                </a:lnTo>
                <a:lnTo>
                  <a:pt x="139244" y="65641"/>
                </a:lnTo>
                <a:lnTo>
                  <a:pt x="99631" y="99631"/>
                </a:lnTo>
                <a:lnTo>
                  <a:pt x="65641" y="139244"/>
                </a:lnTo>
                <a:lnTo>
                  <a:pt x="37979" y="183777"/>
                </a:lnTo>
                <a:lnTo>
                  <a:pt x="17349" y="232525"/>
                </a:lnTo>
                <a:lnTo>
                  <a:pt x="4454" y="284785"/>
                </a:lnTo>
                <a:lnTo>
                  <a:pt x="0" y="339852"/>
                </a:lnTo>
                <a:lnTo>
                  <a:pt x="1128" y="367795"/>
                </a:lnTo>
                <a:lnTo>
                  <a:pt x="9890" y="421691"/>
                </a:lnTo>
                <a:lnTo>
                  <a:pt x="26741" y="472356"/>
                </a:lnTo>
                <a:lnTo>
                  <a:pt x="50975" y="519101"/>
                </a:lnTo>
                <a:lnTo>
                  <a:pt x="81889" y="561235"/>
                </a:lnTo>
                <a:lnTo>
                  <a:pt x="118779" y="598068"/>
                </a:lnTo>
                <a:lnTo>
                  <a:pt x="160940" y="628910"/>
                </a:lnTo>
                <a:lnTo>
                  <a:pt x="207668" y="653069"/>
                </a:lnTo>
                <a:lnTo>
                  <a:pt x="258260" y="669856"/>
                </a:lnTo>
                <a:lnTo>
                  <a:pt x="312011" y="678581"/>
                </a:lnTo>
                <a:lnTo>
                  <a:pt x="339851" y="679704"/>
                </a:lnTo>
                <a:lnTo>
                  <a:pt x="367795" y="678581"/>
                </a:lnTo>
                <a:lnTo>
                  <a:pt x="421691" y="669856"/>
                </a:lnTo>
                <a:lnTo>
                  <a:pt x="472356" y="653069"/>
                </a:lnTo>
                <a:lnTo>
                  <a:pt x="519101" y="628910"/>
                </a:lnTo>
                <a:lnTo>
                  <a:pt x="561235" y="598068"/>
                </a:lnTo>
                <a:lnTo>
                  <a:pt x="598068" y="561235"/>
                </a:lnTo>
                <a:lnTo>
                  <a:pt x="628910" y="519101"/>
                </a:lnTo>
                <a:lnTo>
                  <a:pt x="653069" y="472356"/>
                </a:lnTo>
                <a:lnTo>
                  <a:pt x="669856" y="421691"/>
                </a:lnTo>
                <a:lnTo>
                  <a:pt x="678581" y="367795"/>
                </a:lnTo>
                <a:lnTo>
                  <a:pt x="679704" y="339852"/>
                </a:lnTo>
                <a:lnTo>
                  <a:pt x="678581" y="312011"/>
                </a:lnTo>
                <a:lnTo>
                  <a:pt x="669856" y="258260"/>
                </a:lnTo>
                <a:lnTo>
                  <a:pt x="653069" y="207668"/>
                </a:lnTo>
                <a:lnTo>
                  <a:pt x="628910" y="160940"/>
                </a:lnTo>
                <a:lnTo>
                  <a:pt x="598068" y="118779"/>
                </a:lnTo>
                <a:lnTo>
                  <a:pt x="561235" y="81889"/>
                </a:lnTo>
                <a:lnTo>
                  <a:pt x="519101" y="50975"/>
                </a:lnTo>
                <a:lnTo>
                  <a:pt x="472356" y="26741"/>
                </a:lnTo>
                <a:lnTo>
                  <a:pt x="421691" y="9890"/>
                </a:lnTo>
                <a:lnTo>
                  <a:pt x="367795" y="1128"/>
                </a:lnTo>
                <a:lnTo>
                  <a:pt x="33985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55054" y="3763517"/>
            <a:ext cx="432434" cy="492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 smtClean="0">
                <a:solidFill>
                  <a:srgbClr val="E5FFFF"/>
                </a:solidFill>
                <a:latin typeface="Segoe UI Symbol"/>
                <a:cs typeface="Segoe UI Symbol"/>
              </a:rPr>
              <a:t>15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2901" y="19126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72157" y="1912620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40096" y="245882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37311" y="326186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52901" y="4516010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1099" y="3550406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2400" y="4495283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97693" y="3487008"/>
            <a:ext cx="432434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99698" y="2420211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47100" y="3243982"/>
            <a:ext cx="22860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19298" y="2917951"/>
            <a:ext cx="2114550" cy="114300"/>
          </a:xfrm>
          <a:custGeom>
            <a:avLst/>
            <a:gdLst/>
            <a:ahLst/>
            <a:cxnLst/>
            <a:rect l="l" t="t" r="r" b="b"/>
            <a:pathLst>
              <a:path w="2114550" h="114300">
                <a:moveTo>
                  <a:pt x="2000250" y="28194"/>
                </a:moveTo>
                <a:lnTo>
                  <a:pt x="1981370" y="0"/>
                </a:lnTo>
                <a:lnTo>
                  <a:pt x="0" y="0"/>
                </a:lnTo>
                <a:lnTo>
                  <a:pt x="0" y="57150"/>
                </a:lnTo>
                <a:lnTo>
                  <a:pt x="1981031" y="57150"/>
                </a:lnTo>
                <a:lnTo>
                  <a:pt x="2000250" y="28194"/>
                </a:lnTo>
                <a:close/>
              </a:path>
              <a:path w="2114550" h="114300">
                <a:moveTo>
                  <a:pt x="2114550" y="28194"/>
                </a:moveTo>
                <a:lnTo>
                  <a:pt x="1943100" y="-57150"/>
                </a:lnTo>
                <a:lnTo>
                  <a:pt x="1981370" y="0"/>
                </a:lnTo>
                <a:lnTo>
                  <a:pt x="2000250" y="0"/>
                </a:lnTo>
                <a:lnTo>
                  <a:pt x="2000250" y="85598"/>
                </a:lnTo>
                <a:lnTo>
                  <a:pt x="2114550" y="28194"/>
                </a:lnTo>
                <a:close/>
              </a:path>
              <a:path w="2114550" h="114300">
                <a:moveTo>
                  <a:pt x="2000250" y="85598"/>
                </a:moveTo>
                <a:lnTo>
                  <a:pt x="2000250" y="57150"/>
                </a:lnTo>
                <a:lnTo>
                  <a:pt x="1981031" y="57150"/>
                </a:lnTo>
                <a:lnTo>
                  <a:pt x="1943100" y="114300"/>
                </a:lnTo>
                <a:lnTo>
                  <a:pt x="2000250" y="85598"/>
                </a:lnTo>
                <a:close/>
              </a:path>
              <a:path w="2114550" h="114300">
                <a:moveTo>
                  <a:pt x="2000250" y="57150"/>
                </a:moveTo>
                <a:lnTo>
                  <a:pt x="2000250" y="28194"/>
                </a:lnTo>
                <a:lnTo>
                  <a:pt x="1981031" y="57150"/>
                </a:lnTo>
                <a:lnTo>
                  <a:pt x="2000250" y="57150"/>
                </a:lnTo>
                <a:close/>
              </a:path>
              <a:path w="2114550" h="114300">
                <a:moveTo>
                  <a:pt x="2000250" y="28194"/>
                </a:moveTo>
                <a:lnTo>
                  <a:pt x="2000250" y="0"/>
                </a:lnTo>
                <a:lnTo>
                  <a:pt x="1981370" y="0"/>
                </a:lnTo>
                <a:lnTo>
                  <a:pt x="2000250" y="28194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13552" y="2860801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87594" y="3285997"/>
            <a:ext cx="171450" cy="387096"/>
          </a:xfrm>
          <a:custGeom>
            <a:avLst/>
            <a:gdLst/>
            <a:ahLst/>
            <a:cxnLst/>
            <a:rect l="l" t="t" r="r" b="b"/>
            <a:pathLst>
              <a:path w="171450" h="387096">
                <a:moveTo>
                  <a:pt x="86105" y="272796"/>
                </a:moveTo>
                <a:lnTo>
                  <a:pt x="0" y="215646"/>
                </a:lnTo>
                <a:lnTo>
                  <a:pt x="57150" y="329440"/>
                </a:lnTo>
                <a:lnTo>
                  <a:pt x="57150" y="272796"/>
                </a:lnTo>
                <a:lnTo>
                  <a:pt x="86105" y="272796"/>
                </a:lnTo>
                <a:close/>
              </a:path>
              <a:path w="171450" h="387096">
                <a:moveTo>
                  <a:pt x="114300" y="253916"/>
                </a:moveTo>
                <a:lnTo>
                  <a:pt x="114300" y="0"/>
                </a:lnTo>
                <a:lnTo>
                  <a:pt x="57150" y="0"/>
                </a:lnTo>
                <a:lnTo>
                  <a:pt x="57150" y="253577"/>
                </a:lnTo>
                <a:lnTo>
                  <a:pt x="86105" y="272796"/>
                </a:lnTo>
                <a:lnTo>
                  <a:pt x="114300" y="253916"/>
                </a:lnTo>
                <a:close/>
              </a:path>
              <a:path w="171450" h="387096">
                <a:moveTo>
                  <a:pt x="114300" y="330456"/>
                </a:moveTo>
                <a:lnTo>
                  <a:pt x="114300" y="272796"/>
                </a:lnTo>
                <a:lnTo>
                  <a:pt x="57150" y="272796"/>
                </a:lnTo>
                <a:lnTo>
                  <a:pt x="57150" y="329440"/>
                </a:lnTo>
                <a:lnTo>
                  <a:pt x="86105" y="387096"/>
                </a:lnTo>
                <a:lnTo>
                  <a:pt x="114300" y="330456"/>
                </a:lnTo>
                <a:close/>
              </a:path>
              <a:path w="171450" h="387096">
                <a:moveTo>
                  <a:pt x="171450" y="215646"/>
                </a:moveTo>
                <a:lnTo>
                  <a:pt x="86105" y="272796"/>
                </a:lnTo>
                <a:lnTo>
                  <a:pt x="114300" y="272796"/>
                </a:lnTo>
                <a:lnTo>
                  <a:pt x="114300" y="330456"/>
                </a:lnTo>
                <a:lnTo>
                  <a:pt x="171450" y="215646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813552" y="3927602"/>
            <a:ext cx="717042" cy="171450"/>
          </a:xfrm>
          <a:custGeom>
            <a:avLst/>
            <a:gdLst/>
            <a:ahLst/>
            <a:cxnLst/>
            <a:rect l="l" t="t" r="r" b="b"/>
            <a:pathLst>
              <a:path w="717042" h="171450">
                <a:moveTo>
                  <a:pt x="171450" y="0"/>
                </a:moveTo>
                <a:lnTo>
                  <a:pt x="0" y="85344"/>
                </a:lnTo>
                <a:lnTo>
                  <a:pt x="114300" y="142748"/>
                </a:lnTo>
                <a:lnTo>
                  <a:pt x="114300" y="57150"/>
                </a:lnTo>
                <a:lnTo>
                  <a:pt x="133179" y="57150"/>
                </a:lnTo>
                <a:lnTo>
                  <a:pt x="171450" y="0"/>
                </a:lnTo>
                <a:close/>
              </a:path>
              <a:path w="717042" h="171450">
                <a:moveTo>
                  <a:pt x="133179" y="57150"/>
                </a:moveTo>
                <a:lnTo>
                  <a:pt x="114300" y="57150"/>
                </a:lnTo>
                <a:lnTo>
                  <a:pt x="114300" y="85344"/>
                </a:lnTo>
                <a:lnTo>
                  <a:pt x="133179" y="57150"/>
                </a:lnTo>
                <a:close/>
              </a:path>
              <a:path w="717042" h="171450">
                <a:moveTo>
                  <a:pt x="717042" y="114300"/>
                </a:moveTo>
                <a:lnTo>
                  <a:pt x="717042" y="57150"/>
                </a:lnTo>
                <a:lnTo>
                  <a:pt x="133179" y="57150"/>
                </a:lnTo>
                <a:lnTo>
                  <a:pt x="114300" y="85344"/>
                </a:lnTo>
                <a:lnTo>
                  <a:pt x="133518" y="114300"/>
                </a:lnTo>
                <a:lnTo>
                  <a:pt x="717042" y="114300"/>
                </a:lnTo>
                <a:close/>
              </a:path>
              <a:path w="717042" h="171450">
                <a:moveTo>
                  <a:pt x="133518" y="114300"/>
                </a:moveTo>
                <a:lnTo>
                  <a:pt x="114300" y="85344"/>
                </a:lnTo>
                <a:lnTo>
                  <a:pt x="114300" y="114300"/>
                </a:lnTo>
                <a:lnTo>
                  <a:pt x="133518" y="114300"/>
                </a:lnTo>
                <a:close/>
              </a:path>
              <a:path w="717042" h="171450">
                <a:moveTo>
                  <a:pt x="171450" y="171450"/>
                </a:moveTo>
                <a:lnTo>
                  <a:pt x="133518" y="114300"/>
                </a:lnTo>
                <a:lnTo>
                  <a:pt x="114300" y="114300"/>
                </a:lnTo>
                <a:lnTo>
                  <a:pt x="114300" y="142748"/>
                </a:lnTo>
                <a:lnTo>
                  <a:pt x="171450" y="171450"/>
                </a:lnTo>
                <a:close/>
              </a:path>
            </a:pathLst>
          </a:custGeom>
          <a:solidFill>
            <a:srgbClr val="FF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4295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Prim’</a:t>
            </a:r>
            <a:r>
              <a:rPr sz="4400" b="1" spc="-20" dirty="0" smtClean="0">
                <a:latin typeface="Times New Roman"/>
                <a:cs typeface="Times New Roman"/>
              </a:rPr>
              <a:t>in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5" dirty="0" smtClean="0">
                <a:latin typeface="Times New Roman"/>
                <a:cs typeface="Times New Roman"/>
              </a:rPr>
              <a:t>algoritm</a:t>
            </a:r>
            <a:r>
              <a:rPr sz="4400" b="1" spc="-20" dirty="0" smtClean="0">
                <a:latin typeface="Times New Roman"/>
                <a:cs typeface="Times New Roman"/>
              </a:rPr>
              <a:t>asına </a:t>
            </a:r>
            <a:r>
              <a:rPr sz="4400" b="1" spc="-25" dirty="0" smtClean="0">
                <a:latin typeface="Times New Roman"/>
                <a:cs typeface="Times New Roman"/>
              </a:rPr>
              <a:t>örnek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37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4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1283335"/>
            <a:ext cx="9090394" cy="3809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6100" marR="7230745" algn="just">
              <a:lnSpc>
                <a:spcPct val="100000"/>
              </a:lnSpc>
              <a:spcBef>
                <a:spcPts val="325"/>
              </a:spcBef>
            </a:pPr>
            <a:r>
              <a:rPr sz="2400" i="1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72610" algn="just">
              <a:lnSpc>
                <a:spcPct val="100000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625" smtClean="0">
                <a:solidFill>
                  <a:srgbClr val="008A87"/>
                </a:solidFill>
                <a:latin typeface="Segoe UI Symbol"/>
                <a:cs typeface="Segoe UI Symbol"/>
              </a:rPr>
              <a:t>∞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lang="tr-TR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spc="0" smtClean="0">
                <a:latin typeface="Times New Roman"/>
                <a:cs typeface="Times New Roman"/>
              </a:rPr>
              <a:t> </a:t>
            </a:r>
            <a:r>
              <a:rPr lang="tr-TR"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Ɐ</a:t>
            </a:r>
            <a:r>
              <a:rPr lang="tr-TR"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i="1" spc="-15">
                <a:solidFill>
                  <a:srgbClr val="008A87"/>
                </a:solidFill>
                <a:latin typeface="Times New Roman"/>
                <a:cs typeface="Times New Roman"/>
              </a:rPr>
              <a:t>∈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93565" algn="just">
              <a:lnSpc>
                <a:spcPts val="2875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2400" spc="-5" dirty="0" smtClean="0">
                <a:latin typeface="Times New Roman"/>
                <a:cs typeface="Times New Roman"/>
              </a:rPr>
              <a:t>rastgel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15" dirty="0" smtClean="0">
                <a:latin typeface="Times New Roman"/>
                <a:cs typeface="Times New Roman"/>
              </a:rPr>
              <a:t>'için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lang="tr-TR" sz="2400" b="1" spc="-15" dirty="0" smtClean="0">
                <a:latin typeface="Times New Roman"/>
                <a:cs typeface="Times New Roman"/>
              </a:rPr>
              <a:t>       </a:t>
            </a:r>
            <a:r>
              <a:rPr sz="2400" b="1" spc="-15" smtClean="0">
                <a:latin typeface="Times New Roman"/>
                <a:cs typeface="Times New Roman"/>
              </a:rPr>
              <a:t>whi</a:t>
            </a:r>
            <a:r>
              <a:rPr sz="2400" b="1" spc="-20" smtClean="0">
                <a:latin typeface="Times New Roman"/>
                <a:cs typeface="Times New Roman"/>
              </a:rPr>
              <a:t>l</a:t>
            </a:r>
            <a:r>
              <a:rPr sz="2400" b="1" spc="-15" smtClean="0">
                <a:latin typeface="Times New Roman"/>
                <a:cs typeface="Times New Roman"/>
              </a:rPr>
              <a:t>e</a:t>
            </a:r>
            <a:r>
              <a:rPr sz="2400" b="1" spc="-5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≠</a:t>
            </a:r>
            <a:r>
              <a:rPr sz="2400" spc="-6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3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∅</a:t>
            </a:r>
            <a:endParaRPr sz="2400">
              <a:latin typeface="Segoe UI Symbol"/>
              <a:cs typeface="Segoe UI Symbol"/>
            </a:endParaRPr>
          </a:p>
          <a:p>
            <a:pPr marL="614680">
              <a:lnSpc>
                <a:spcPts val="2875"/>
              </a:lnSpc>
              <a:tabLst>
                <a:tab pos="1459865" algn="l"/>
              </a:tabLst>
            </a:pPr>
            <a:r>
              <a:rPr sz="2400" b="1" spc="0" dirty="0" smtClean="0">
                <a:latin typeface="Times New Roman"/>
                <a:cs typeface="Times New Roman"/>
              </a:rPr>
              <a:t>	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400" spc="29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25" smtClean="0">
                <a:latin typeface="Times New Roman"/>
                <a:cs typeface="Times New Roman"/>
              </a:rPr>
              <a:t>E</a:t>
            </a:r>
            <a:r>
              <a:rPr sz="2000" spc="-10" smtClean="0">
                <a:latin typeface="Times New Roman"/>
                <a:cs typeface="Times New Roman"/>
              </a:rPr>
              <a:t>XTRAC</a:t>
            </a:r>
            <a:r>
              <a:rPr sz="2000" spc="-15" smtClean="0">
                <a:latin typeface="Times New Roman"/>
                <a:cs typeface="Times New Roman"/>
              </a:rPr>
              <a:t>T</a:t>
            </a:r>
            <a:r>
              <a:rPr sz="2400" spc="-15" smtClean="0">
                <a:latin typeface="Times New Roman"/>
                <a:cs typeface="Times New Roman"/>
              </a:rPr>
              <a:t>-M</a:t>
            </a:r>
            <a:r>
              <a:rPr sz="2000" spc="-15" smtClean="0">
                <a:latin typeface="Times New Roman"/>
                <a:cs typeface="Times New Roman"/>
              </a:rPr>
              <a:t>IN</a:t>
            </a:r>
            <a:r>
              <a:rPr lang="tr-TR"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ts val="2875"/>
              </a:lnSpc>
            </a:pPr>
            <a:r>
              <a:rPr lang="tr-TR" sz="2400" b="1" spc="-5" dirty="0">
                <a:latin typeface="Times New Roman"/>
                <a:cs typeface="Times New Roman"/>
              </a:rPr>
              <a:t>f</a:t>
            </a:r>
            <a:r>
              <a:rPr lang="tr-TR" sz="2400" b="1" spc="-5" dirty="0" smtClean="0">
                <a:latin typeface="Times New Roman"/>
                <a:cs typeface="Times New Roman"/>
              </a:rPr>
              <a:t>or each</a:t>
            </a:r>
            <a:r>
              <a:rPr sz="2400" b="1" spc="-15" smtClean="0"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130300">
              <a:lnSpc>
                <a:spcPts val="2860"/>
              </a:lnSpc>
            </a:pPr>
            <a:r>
              <a:rPr lang="tr-TR" sz="2100" b="1" spc="-15" baseline="11904" dirty="0">
                <a:latin typeface="Times New Roman"/>
                <a:cs typeface="Times New Roman"/>
              </a:rPr>
              <a:t>	</a:t>
            </a:r>
            <a:r>
              <a:rPr lang="tr-TR" sz="2100" b="1" spc="-15" dirty="0" smtClean="0">
                <a:latin typeface="Times New Roman"/>
                <a:cs typeface="Times New Roman"/>
              </a:rPr>
              <a:t> </a:t>
            </a:r>
            <a:r>
              <a:rPr sz="2400" b="1" spc="-15" smtClean="0">
                <a:latin typeface="Times New Roman"/>
                <a:cs typeface="Times New Roman"/>
              </a:rPr>
              <a:t>i</a:t>
            </a:r>
            <a:r>
              <a:rPr sz="2400" b="1" spc="-10" smtClean="0">
                <a:latin typeface="Times New Roman"/>
                <a:cs typeface="Times New Roman"/>
              </a:rPr>
              <a:t>f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100" y="3873500"/>
            <a:ext cx="3272790" cy="765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0" smtClean="0">
                <a:latin typeface="Times New Roman"/>
                <a:cs typeface="Times New Roman"/>
              </a:rPr>
              <a:t>then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86180">
              <a:lnSpc>
                <a:spcPct val="100000"/>
              </a:lnSpc>
              <a:spcBef>
                <a:spcPts val="175"/>
              </a:spcBef>
            </a:pPr>
            <a:r>
              <a:rPr sz="2400" spc="-20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π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326804" y="467867"/>
            <a:ext cx="8769790" cy="680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 marR="0" lvl="0" indent="0" defTabSz="914400" eaLnBrk="1" fontAlgn="auto" latinLnBrk="0" hangingPunct="1">
              <a:lnSpc>
                <a:spcPts val="5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Prim</a:t>
            </a:r>
            <a:r>
              <a:rPr kumimoji="0" lang="tr-TR" sz="4400" b="1" i="0" u="none" strike="noStrike" kern="0" cap="none" spc="-1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4400" b="1" i="0" u="none" strike="noStrike" kern="0" cap="none" spc="-2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 Algoritmasının </a:t>
            </a:r>
            <a:r>
              <a:rPr kumimoji="0" lang="tr-TR" sz="4400" b="1" i="0" u="none" strike="noStrike" kern="0" cap="none" spc="-25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Analizi</a:t>
            </a:r>
            <a:endParaRPr kumimoji="0" lang="tr-TR" sz="4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4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39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1283335"/>
            <a:ext cx="9090394" cy="3809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6100" marR="7230745" algn="just">
              <a:lnSpc>
                <a:spcPct val="100000"/>
              </a:lnSpc>
              <a:spcBef>
                <a:spcPts val="325"/>
              </a:spcBef>
            </a:pPr>
            <a:r>
              <a:rPr sz="2400" i="1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72610" algn="just">
              <a:lnSpc>
                <a:spcPct val="100000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625" smtClean="0">
                <a:solidFill>
                  <a:srgbClr val="008A87"/>
                </a:solidFill>
                <a:latin typeface="Segoe UI Symbol"/>
                <a:cs typeface="Segoe UI Symbol"/>
              </a:rPr>
              <a:t>∞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lang="tr-TR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spc="0" smtClean="0">
                <a:latin typeface="Times New Roman"/>
                <a:cs typeface="Times New Roman"/>
              </a:rPr>
              <a:t> </a:t>
            </a:r>
            <a:r>
              <a:rPr lang="tr-TR"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Ɐ</a:t>
            </a:r>
            <a:r>
              <a:rPr lang="tr-TR"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i="1" spc="-15">
                <a:solidFill>
                  <a:srgbClr val="008A87"/>
                </a:solidFill>
                <a:latin typeface="Times New Roman"/>
                <a:cs typeface="Times New Roman"/>
              </a:rPr>
              <a:t>∈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93565" algn="just">
              <a:lnSpc>
                <a:spcPts val="2875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2400" spc="-5" dirty="0" smtClean="0">
                <a:latin typeface="Times New Roman"/>
                <a:cs typeface="Times New Roman"/>
              </a:rPr>
              <a:t>rastgel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15" dirty="0" smtClean="0">
                <a:latin typeface="Times New Roman"/>
                <a:cs typeface="Times New Roman"/>
              </a:rPr>
              <a:t>'için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lang="tr-TR" sz="2400" b="1" spc="-15" dirty="0" smtClean="0">
                <a:latin typeface="Times New Roman"/>
                <a:cs typeface="Times New Roman"/>
              </a:rPr>
              <a:t>       </a:t>
            </a:r>
            <a:r>
              <a:rPr sz="2400" b="1" spc="-15" smtClean="0">
                <a:latin typeface="Times New Roman"/>
                <a:cs typeface="Times New Roman"/>
              </a:rPr>
              <a:t>whi</a:t>
            </a:r>
            <a:r>
              <a:rPr sz="2400" b="1" spc="-20" smtClean="0">
                <a:latin typeface="Times New Roman"/>
                <a:cs typeface="Times New Roman"/>
              </a:rPr>
              <a:t>l</a:t>
            </a:r>
            <a:r>
              <a:rPr sz="2400" b="1" spc="-15" smtClean="0">
                <a:latin typeface="Times New Roman"/>
                <a:cs typeface="Times New Roman"/>
              </a:rPr>
              <a:t>e</a:t>
            </a:r>
            <a:r>
              <a:rPr sz="2400" b="1" spc="-5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≠</a:t>
            </a:r>
            <a:r>
              <a:rPr sz="2400" spc="-6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3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∅</a:t>
            </a:r>
            <a:endParaRPr sz="2400">
              <a:latin typeface="Segoe UI Symbol"/>
              <a:cs typeface="Segoe UI Symbol"/>
            </a:endParaRPr>
          </a:p>
          <a:p>
            <a:pPr marL="614680">
              <a:lnSpc>
                <a:spcPts val="2875"/>
              </a:lnSpc>
              <a:tabLst>
                <a:tab pos="1459865" algn="l"/>
              </a:tabLst>
            </a:pPr>
            <a:r>
              <a:rPr sz="2400" b="1" spc="0" dirty="0" smtClean="0">
                <a:latin typeface="Times New Roman"/>
                <a:cs typeface="Times New Roman"/>
              </a:rPr>
              <a:t>	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400" spc="29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25" smtClean="0">
                <a:latin typeface="Times New Roman"/>
                <a:cs typeface="Times New Roman"/>
              </a:rPr>
              <a:t>E</a:t>
            </a:r>
            <a:r>
              <a:rPr sz="2000" spc="-10" smtClean="0">
                <a:latin typeface="Times New Roman"/>
                <a:cs typeface="Times New Roman"/>
              </a:rPr>
              <a:t>XTRAC</a:t>
            </a:r>
            <a:r>
              <a:rPr sz="2000" spc="-15" smtClean="0">
                <a:latin typeface="Times New Roman"/>
                <a:cs typeface="Times New Roman"/>
              </a:rPr>
              <a:t>T</a:t>
            </a:r>
            <a:r>
              <a:rPr sz="2400" spc="-15" smtClean="0">
                <a:latin typeface="Times New Roman"/>
                <a:cs typeface="Times New Roman"/>
              </a:rPr>
              <a:t>-M</a:t>
            </a:r>
            <a:r>
              <a:rPr sz="2000" spc="-15" smtClean="0">
                <a:latin typeface="Times New Roman"/>
                <a:cs typeface="Times New Roman"/>
              </a:rPr>
              <a:t>IN</a:t>
            </a:r>
            <a:r>
              <a:rPr lang="tr-TR"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ts val="2875"/>
              </a:lnSpc>
            </a:pPr>
            <a:r>
              <a:rPr lang="tr-TR" sz="2400" b="1" spc="-5" dirty="0">
                <a:latin typeface="Times New Roman"/>
                <a:cs typeface="Times New Roman"/>
              </a:rPr>
              <a:t>f</a:t>
            </a:r>
            <a:r>
              <a:rPr lang="tr-TR" sz="2400" b="1" spc="-5" dirty="0" smtClean="0">
                <a:latin typeface="Times New Roman"/>
                <a:cs typeface="Times New Roman"/>
              </a:rPr>
              <a:t>or each</a:t>
            </a:r>
            <a:r>
              <a:rPr sz="2400" b="1" spc="-15" smtClean="0"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130300">
              <a:lnSpc>
                <a:spcPts val="2860"/>
              </a:lnSpc>
            </a:pPr>
            <a:r>
              <a:rPr lang="tr-TR" sz="2100" b="1" spc="-15" baseline="11904" dirty="0">
                <a:latin typeface="Times New Roman"/>
                <a:cs typeface="Times New Roman"/>
              </a:rPr>
              <a:t>	</a:t>
            </a:r>
            <a:r>
              <a:rPr lang="tr-TR" sz="2100" b="1" spc="-15" dirty="0" smtClean="0">
                <a:latin typeface="Times New Roman"/>
                <a:cs typeface="Times New Roman"/>
              </a:rPr>
              <a:t> </a:t>
            </a:r>
            <a:r>
              <a:rPr sz="2400" b="1" spc="-15" smtClean="0">
                <a:latin typeface="Times New Roman"/>
                <a:cs typeface="Times New Roman"/>
              </a:rPr>
              <a:t>i</a:t>
            </a:r>
            <a:r>
              <a:rPr sz="2400" b="1" spc="-10" smtClean="0">
                <a:latin typeface="Times New Roman"/>
                <a:cs typeface="Times New Roman"/>
              </a:rPr>
              <a:t>f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100" y="3873500"/>
            <a:ext cx="3272790" cy="765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0" smtClean="0">
                <a:latin typeface="Times New Roman"/>
                <a:cs typeface="Times New Roman"/>
              </a:rPr>
              <a:t>then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86180">
              <a:lnSpc>
                <a:spcPct val="100000"/>
              </a:lnSpc>
              <a:spcBef>
                <a:spcPts val="175"/>
              </a:spcBef>
            </a:pPr>
            <a:r>
              <a:rPr sz="2400" spc="-20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π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326804" y="467867"/>
            <a:ext cx="8769790" cy="680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 marR="0" lvl="0" indent="0" defTabSz="914400" eaLnBrk="1" fontAlgn="auto" latinLnBrk="0" hangingPunct="1">
              <a:lnSpc>
                <a:spcPts val="5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Prim</a:t>
            </a:r>
            <a:r>
              <a:rPr kumimoji="0" lang="tr-TR" sz="44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44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 Algoritmasının </a:t>
            </a: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Analizi</a:t>
            </a:r>
            <a:endParaRPr kumimoji="0" lang="tr-TR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2966236" y="1291844"/>
            <a:ext cx="297664" cy="1219091"/>
          </a:xfrm>
          <a:custGeom>
            <a:avLst/>
            <a:gdLst/>
            <a:ahLst/>
            <a:cxnLst/>
            <a:rect l="l" t="t" r="r" b="b"/>
            <a:pathLst>
              <a:path w="297664" h="1219091">
                <a:moveTo>
                  <a:pt x="297664" y="0"/>
                </a:moveTo>
                <a:lnTo>
                  <a:pt x="247888" y="5602"/>
                </a:lnTo>
                <a:lnTo>
                  <a:pt x="204923" y="21153"/>
                </a:lnTo>
                <a:lnTo>
                  <a:pt x="171638" y="44770"/>
                </a:lnTo>
                <a:lnTo>
                  <a:pt x="147268" y="85546"/>
                </a:lnTo>
                <a:lnTo>
                  <a:pt x="145264" y="508254"/>
                </a:lnTo>
                <a:lnTo>
                  <a:pt x="144291" y="519816"/>
                </a:lnTo>
                <a:lnTo>
                  <a:pt x="122726" y="561418"/>
                </a:lnTo>
                <a:lnTo>
                  <a:pt x="90987" y="585858"/>
                </a:lnTo>
                <a:lnTo>
                  <a:pt x="49116" y="602488"/>
                </a:lnTo>
                <a:lnTo>
                  <a:pt x="0" y="609491"/>
                </a:lnTo>
                <a:lnTo>
                  <a:pt x="16302" y="610201"/>
                </a:lnTo>
                <a:lnTo>
                  <a:pt x="62391" y="619959"/>
                </a:lnTo>
                <a:lnTo>
                  <a:pt x="101468" y="639549"/>
                </a:lnTo>
                <a:lnTo>
                  <a:pt x="129952" y="666903"/>
                </a:lnTo>
                <a:lnTo>
                  <a:pt x="145264" y="1117854"/>
                </a:lnTo>
                <a:lnTo>
                  <a:pt x="146237" y="1129416"/>
                </a:lnTo>
                <a:lnTo>
                  <a:pt x="167803" y="1171018"/>
                </a:lnTo>
                <a:lnTo>
                  <a:pt x="199541" y="1195458"/>
                </a:lnTo>
                <a:lnTo>
                  <a:pt x="241413" y="1212088"/>
                </a:lnTo>
                <a:lnTo>
                  <a:pt x="273530" y="1217938"/>
                </a:lnTo>
                <a:lnTo>
                  <a:pt x="290529" y="1219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8"/>
          <p:cNvSpPr txBox="1"/>
          <p:nvPr/>
        </p:nvSpPr>
        <p:spPr>
          <a:xfrm>
            <a:off x="2083054" y="1509267"/>
            <a:ext cx="74358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800" spc="-4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4602" y="47244"/>
            <a:ext cx="6728459" cy="680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Komşuluk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matrisi</a:t>
            </a:r>
            <a:r>
              <a:rPr sz="4400" b="1" spc="-5" dirty="0" smtClean="0">
                <a:latin typeface="Times New Roman"/>
                <a:cs typeface="Times New Roman"/>
              </a:rPr>
              <a:t> </a:t>
            </a:r>
            <a:r>
              <a:rPr sz="4400" b="1" spc="-20" dirty="0" smtClean="0">
                <a:latin typeface="Times New Roman"/>
                <a:cs typeface="Times New Roman"/>
              </a:rPr>
              <a:t>gösterimi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0547" y="1360170"/>
            <a:ext cx="6943725" cy="937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Times New Roman"/>
                <a:cs typeface="Times New Roman"/>
              </a:rPr>
              <a:t>Bir </a:t>
            </a: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spc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0" smtClean="0">
                <a:latin typeface="Times New Roman"/>
                <a:cs typeface="Times New Roman"/>
              </a:rPr>
              <a:t>graf</a:t>
            </a:r>
            <a:r>
              <a:rPr lang="tr-TR" sz="3200" spc="0" dirty="0" smtClean="0">
                <a:latin typeface="Times New Roman"/>
                <a:cs typeface="Times New Roman"/>
              </a:rPr>
              <a:t>ının</a:t>
            </a:r>
            <a:r>
              <a:rPr sz="3200" spc="0" smtClean="0"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komşuluk matrisi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4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{1, 2, …, 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n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}</a:t>
            </a:r>
            <a:r>
              <a:rPr sz="3200" spc="0" dirty="0" smtClean="0">
                <a:latin typeface="Times New Roman"/>
                <a:cs typeface="Times New Roman"/>
              </a:rPr>
              <a:t>iken,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5404" y="2856817"/>
            <a:ext cx="1303655" cy="4991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90219" y="2622471"/>
            <a:ext cx="3329304" cy="986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35">
              <a:lnSpc>
                <a:spcPct val="100000"/>
              </a:lnSpc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1 </a:t>
            </a:r>
            <a:r>
              <a:rPr sz="3200" spc="-5" dirty="0" smtClean="0">
                <a:latin typeface="Times New Roman"/>
                <a:cs typeface="Times New Roman"/>
              </a:rPr>
              <a:t>eğe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0" dirty="0" smtClean="0">
                <a:latin typeface="Times New Roman"/>
                <a:cs typeface="Times New Roman"/>
              </a:rPr>
              <a:t>ise,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840"/>
              </a:lnSpc>
              <a:tabLst>
                <a:tab pos="2763520" algn="l"/>
              </a:tabLst>
            </a:pPr>
            <a:r>
              <a:rPr sz="32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3200" spc="-5" dirty="0" smtClean="0">
                <a:latin typeface="Times New Roman"/>
                <a:cs typeface="Times New Roman"/>
              </a:rPr>
              <a:t>eğe</a:t>
            </a:r>
            <a:r>
              <a:rPr sz="3200" spc="0" dirty="0" smtClean="0">
                <a:latin typeface="Times New Roman"/>
                <a:cs typeface="Times New Roman"/>
              </a:rPr>
              <a:t>r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j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∉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	</a:t>
            </a:r>
            <a:r>
              <a:rPr sz="3200" spc="-5" dirty="0" smtClean="0">
                <a:latin typeface="Times New Roman"/>
                <a:cs typeface="Times New Roman"/>
              </a:rPr>
              <a:t>i</a:t>
            </a:r>
            <a:r>
              <a:rPr sz="3200" spc="0" dirty="0" smtClean="0">
                <a:latin typeface="Times New Roman"/>
                <a:cs typeface="Times New Roman"/>
              </a:rPr>
              <a:t>se,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6982" y="2663444"/>
            <a:ext cx="214647" cy="913837"/>
          </a:xfrm>
          <a:custGeom>
            <a:avLst/>
            <a:gdLst/>
            <a:ahLst/>
            <a:cxnLst/>
            <a:rect l="l" t="t" r="r" b="b"/>
            <a:pathLst>
              <a:path w="214647" h="913837">
                <a:moveTo>
                  <a:pt x="214647" y="0"/>
                </a:moveTo>
                <a:lnTo>
                  <a:pt x="165666" y="7344"/>
                </a:lnTo>
                <a:lnTo>
                  <a:pt x="127286" y="27100"/>
                </a:lnTo>
                <a:lnTo>
                  <a:pt x="101203" y="66849"/>
                </a:lnTo>
                <a:lnTo>
                  <a:pt x="100347" y="381000"/>
                </a:lnTo>
                <a:lnTo>
                  <a:pt x="99051" y="392581"/>
                </a:lnTo>
                <a:lnTo>
                  <a:pt x="71196" y="431905"/>
                </a:lnTo>
                <a:lnTo>
                  <a:pt x="31963" y="450810"/>
                </a:lnTo>
                <a:lnTo>
                  <a:pt x="0" y="456637"/>
                </a:lnTo>
                <a:lnTo>
                  <a:pt x="14678" y="457802"/>
                </a:lnTo>
                <a:lnTo>
                  <a:pt x="56552" y="471977"/>
                </a:lnTo>
                <a:lnTo>
                  <a:pt x="88129" y="498826"/>
                </a:lnTo>
                <a:lnTo>
                  <a:pt x="100347" y="838200"/>
                </a:lnTo>
                <a:lnTo>
                  <a:pt x="101625" y="849781"/>
                </a:lnTo>
                <a:lnTo>
                  <a:pt x="129236" y="889105"/>
                </a:lnTo>
                <a:lnTo>
                  <a:pt x="168406" y="908010"/>
                </a:lnTo>
                <a:lnTo>
                  <a:pt x="183996" y="911678"/>
                </a:lnTo>
                <a:lnTo>
                  <a:pt x="200547" y="91383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4350" y="4308348"/>
            <a:ext cx="17653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0459" y="3705023"/>
            <a:ext cx="3173095" cy="2240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i="1" dirty="0" smtClean="0">
                <a:solidFill>
                  <a:srgbClr val="007F7F"/>
                </a:solidFill>
                <a:latin typeface="Times New Roman"/>
                <a:cs typeface="Times New Roman"/>
              </a:rPr>
              <a:t>A[1</a:t>
            </a:r>
            <a:r>
              <a:rPr sz="23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.</a:t>
            </a:r>
            <a:r>
              <a:rPr sz="23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.</a:t>
            </a:r>
            <a:r>
              <a:rPr sz="23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n,</a:t>
            </a:r>
            <a:r>
              <a:rPr sz="23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1</a:t>
            </a:r>
            <a:r>
              <a:rPr sz="23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.</a:t>
            </a:r>
            <a:r>
              <a:rPr sz="23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.</a:t>
            </a:r>
            <a:r>
              <a:rPr sz="23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23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n] </a:t>
            </a:r>
            <a:r>
              <a:rPr sz="2300" spc="0" dirty="0" smtClean="0">
                <a:latin typeface="Times New Roman"/>
                <a:cs typeface="Times New Roman"/>
              </a:rPr>
              <a:t>matrisidir.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ts val="950"/>
              </a:lnSpc>
              <a:spcBef>
                <a:spcPts val="6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266065">
              <a:lnSpc>
                <a:spcPct val="100000"/>
              </a:lnSpc>
              <a:tabLst>
                <a:tab pos="1409065" algn="l"/>
              </a:tabLst>
            </a:pP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30" baseline="-10416" smtClean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4800" baseline="-10416">
              <a:latin typeface="Times New Roman"/>
              <a:cs typeface="Times New Roman"/>
            </a:endParaRPr>
          </a:p>
          <a:p>
            <a:pPr>
              <a:lnSpc>
                <a:spcPts val="550"/>
              </a:lnSpc>
              <a:spcBef>
                <a:spcPts val="9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266065">
              <a:lnSpc>
                <a:spcPct val="100000"/>
              </a:lnSpc>
              <a:tabLst>
                <a:tab pos="1409065" algn="l"/>
              </a:tabLst>
            </a:pPr>
            <a:r>
              <a:rPr sz="3200" spc="-1025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800" spc="-30" baseline="-10416" smtClean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2499" y="4407597"/>
            <a:ext cx="2840355" cy="1366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27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150" spc="0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depolama: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spc="385" dirty="0" smtClean="0">
                <a:latin typeface="Segoe UI Symbol"/>
                <a:cs typeface="Segoe UI Symbol"/>
              </a:rPr>
              <a:t>⇒</a:t>
            </a:r>
            <a:r>
              <a:rPr sz="3200" b="1" i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yoğun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385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gösterimi</a:t>
            </a:r>
            <a:r>
              <a:rPr sz="3200" spc="-1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882900" y="4054163"/>
          <a:ext cx="2666998" cy="2508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96987"/>
                <a:gridCol w="539707"/>
                <a:gridCol w="539707"/>
                <a:gridCol w="457197"/>
              </a:tblGrid>
              <a:tr h="500184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3200" i="1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45205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82501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82704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1263"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</a:pPr>
                      <a:r>
                        <a:rPr sz="3200" dirty="0" smtClean="0">
                          <a:solidFill>
                            <a:srgbClr val="008A87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4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40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1283335"/>
            <a:ext cx="9090394" cy="3809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6100" marR="7230745" algn="just">
              <a:lnSpc>
                <a:spcPct val="100000"/>
              </a:lnSpc>
              <a:spcBef>
                <a:spcPts val="325"/>
              </a:spcBef>
            </a:pPr>
            <a:r>
              <a:rPr sz="2400" i="1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72610" algn="just">
              <a:lnSpc>
                <a:spcPct val="100000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625" smtClean="0">
                <a:solidFill>
                  <a:srgbClr val="008A87"/>
                </a:solidFill>
                <a:latin typeface="Segoe UI Symbol"/>
                <a:cs typeface="Segoe UI Symbol"/>
              </a:rPr>
              <a:t>∞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lang="tr-TR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spc="0" smtClean="0">
                <a:latin typeface="Times New Roman"/>
                <a:cs typeface="Times New Roman"/>
              </a:rPr>
              <a:t> </a:t>
            </a:r>
            <a:r>
              <a:rPr lang="tr-TR"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Ɐ</a:t>
            </a:r>
            <a:r>
              <a:rPr lang="tr-TR"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i="1" spc="-15">
                <a:solidFill>
                  <a:srgbClr val="008A87"/>
                </a:solidFill>
                <a:latin typeface="Times New Roman"/>
                <a:cs typeface="Times New Roman"/>
              </a:rPr>
              <a:t>∈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93565" algn="just">
              <a:lnSpc>
                <a:spcPts val="2875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2400" spc="-5" dirty="0" smtClean="0">
                <a:latin typeface="Times New Roman"/>
                <a:cs typeface="Times New Roman"/>
              </a:rPr>
              <a:t>rastgel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15" dirty="0" smtClean="0">
                <a:latin typeface="Times New Roman"/>
                <a:cs typeface="Times New Roman"/>
              </a:rPr>
              <a:t>'için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lang="tr-TR" sz="2400" b="1" spc="-15" dirty="0" smtClean="0">
                <a:latin typeface="Times New Roman"/>
                <a:cs typeface="Times New Roman"/>
              </a:rPr>
              <a:t>       </a:t>
            </a:r>
            <a:r>
              <a:rPr sz="2400" b="1" spc="-15" smtClean="0">
                <a:latin typeface="Times New Roman"/>
                <a:cs typeface="Times New Roman"/>
              </a:rPr>
              <a:t>whi</a:t>
            </a:r>
            <a:r>
              <a:rPr sz="2400" b="1" spc="-20" smtClean="0">
                <a:latin typeface="Times New Roman"/>
                <a:cs typeface="Times New Roman"/>
              </a:rPr>
              <a:t>l</a:t>
            </a:r>
            <a:r>
              <a:rPr sz="2400" b="1" spc="-15" smtClean="0">
                <a:latin typeface="Times New Roman"/>
                <a:cs typeface="Times New Roman"/>
              </a:rPr>
              <a:t>e</a:t>
            </a:r>
            <a:r>
              <a:rPr sz="2400" b="1" spc="-5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≠</a:t>
            </a:r>
            <a:r>
              <a:rPr sz="2400" spc="-6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3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∅</a:t>
            </a:r>
            <a:endParaRPr sz="2400">
              <a:latin typeface="Segoe UI Symbol"/>
              <a:cs typeface="Segoe UI Symbol"/>
            </a:endParaRPr>
          </a:p>
          <a:p>
            <a:pPr marL="614680">
              <a:lnSpc>
                <a:spcPts val="2875"/>
              </a:lnSpc>
              <a:tabLst>
                <a:tab pos="1459865" algn="l"/>
              </a:tabLst>
            </a:pPr>
            <a:r>
              <a:rPr sz="2400" b="1" spc="0" dirty="0" smtClean="0">
                <a:latin typeface="Times New Roman"/>
                <a:cs typeface="Times New Roman"/>
              </a:rPr>
              <a:t>	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400" spc="29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25" smtClean="0">
                <a:latin typeface="Times New Roman"/>
                <a:cs typeface="Times New Roman"/>
              </a:rPr>
              <a:t>E</a:t>
            </a:r>
            <a:r>
              <a:rPr sz="2000" spc="-10" smtClean="0">
                <a:latin typeface="Times New Roman"/>
                <a:cs typeface="Times New Roman"/>
              </a:rPr>
              <a:t>XTRAC</a:t>
            </a:r>
            <a:r>
              <a:rPr sz="2000" spc="-15" smtClean="0">
                <a:latin typeface="Times New Roman"/>
                <a:cs typeface="Times New Roman"/>
              </a:rPr>
              <a:t>T</a:t>
            </a:r>
            <a:r>
              <a:rPr sz="2400" spc="-15" smtClean="0">
                <a:latin typeface="Times New Roman"/>
                <a:cs typeface="Times New Roman"/>
              </a:rPr>
              <a:t>-M</a:t>
            </a:r>
            <a:r>
              <a:rPr sz="2000" spc="-15" smtClean="0">
                <a:latin typeface="Times New Roman"/>
                <a:cs typeface="Times New Roman"/>
              </a:rPr>
              <a:t>IN</a:t>
            </a:r>
            <a:r>
              <a:rPr lang="tr-TR"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ts val="2875"/>
              </a:lnSpc>
            </a:pPr>
            <a:r>
              <a:rPr lang="tr-TR" sz="2400" b="1" spc="-5" dirty="0">
                <a:latin typeface="Times New Roman"/>
                <a:cs typeface="Times New Roman"/>
              </a:rPr>
              <a:t>f</a:t>
            </a:r>
            <a:r>
              <a:rPr lang="tr-TR" sz="2400" b="1" spc="-5" dirty="0" smtClean="0">
                <a:latin typeface="Times New Roman"/>
                <a:cs typeface="Times New Roman"/>
              </a:rPr>
              <a:t>or each</a:t>
            </a:r>
            <a:r>
              <a:rPr sz="2400" b="1" spc="-15" smtClean="0"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130300">
              <a:lnSpc>
                <a:spcPts val="2860"/>
              </a:lnSpc>
            </a:pPr>
            <a:r>
              <a:rPr lang="tr-TR" sz="2100" b="1" spc="-15" baseline="11904" dirty="0">
                <a:latin typeface="Times New Roman"/>
                <a:cs typeface="Times New Roman"/>
              </a:rPr>
              <a:t>	</a:t>
            </a:r>
            <a:r>
              <a:rPr lang="tr-TR" sz="2100" b="1" spc="-15" dirty="0" smtClean="0">
                <a:latin typeface="Times New Roman"/>
                <a:cs typeface="Times New Roman"/>
              </a:rPr>
              <a:t> </a:t>
            </a:r>
            <a:r>
              <a:rPr sz="2400" b="1" spc="-15" smtClean="0">
                <a:latin typeface="Times New Roman"/>
                <a:cs typeface="Times New Roman"/>
              </a:rPr>
              <a:t>i</a:t>
            </a:r>
            <a:r>
              <a:rPr sz="2400" b="1" spc="-10" smtClean="0">
                <a:latin typeface="Times New Roman"/>
                <a:cs typeface="Times New Roman"/>
              </a:rPr>
              <a:t>f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100" y="3873500"/>
            <a:ext cx="3272790" cy="765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0" smtClean="0">
                <a:latin typeface="Times New Roman"/>
                <a:cs typeface="Times New Roman"/>
              </a:rPr>
              <a:t>then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86180">
              <a:lnSpc>
                <a:spcPct val="100000"/>
              </a:lnSpc>
              <a:spcBef>
                <a:spcPts val="175"/>
              </a:spcBef>
            </a:pPr>
            <a:r>
              <a:rPr sz="2400" spc="-20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π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326804" y="467867"/>
            <a:ext cx="8769790" cy="680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 marR="0" lvl="0" indent="0" defTabSz="914400" eaLnBrk="1" fontAlgn="auto" latinLnBrk="0" hangingPunct="1">
              <a:lnSpc>
                <a:spcPts val="5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Prim</a:t>
            </a:r>
            <a:r>
              <a:rPr kumimoji="0" lang="tr-TR" sz="44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44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 Algoritmasının </a:t>
            </a: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Analizi</a:t>
            </a:r>
            <a:endParaRPr kumimoji="0" lang="tr-TR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2966236" y="1291845"/>
            <a:ext cx="297664" cy="1057656"/>
          </a:xfrm>
          <a:custGeom>
            <a:avLst/>
            <a:gdLst/>
            <a:ahLst/>
            <a:cxnLst/>
            <a:rect l="l" t="t" r="r" b="b"/>
            <a:pathLst>
              <a:path w="297664" h="1219091">
                <a:moveTo>
                  <a:pt x="297664" y="0"/>
                </a:moveTo>
                <a:lnTo>
                  <a:pt x="247888" y="5602"/>
                </a:lnTo>
                <a:lnTo>
                  <a:pt x="204923" y="21153"/>
                </a:lnTo>
                <a:lnTo>
                  <a:pt x="171638" y="44770"/>
                </a:lnTo>
                <a:lnTo>
                  <a:pt x="147268" y="85546"/>
                </a:lnTo>
                <a:lnTo>
                  <a:pt x="145264" y="508254"/>
                </a:lnTo>
                <a:lnTo>
                  <a:pt x="144291" y="519816"/>
                </a:lnTo>
                <a:lnTo>
                  <a:pt x="122726" y="561418"/>
                </a:lnTo>
                <a:lnTo>
                  <a:pt x="90987" y="585858"/>
                </a:lnTo>
                <a:lnTo>
                  <a:pt x="49116" y="602488"/>
                </a:lnTo>
                <a:lnTo>
                  <a:pt x="0" y="609491"/>
                </a:lnTo>
                <a:lnTo>
                  <a:pt x="16302" y="610201"/>
                </a:lnTo>
                <a:lnTo>
                  <a:pt x="62391" y="619959"/>
                </a:lnTo>
                <a:lnTo>
                  <a:pt x="101468" y="639549"/>
                </a:lnTo>
                <a:lnTo>
                  <a:pt x="129952" y="666903"/>
                </a:lnTo>
                <a:lnTo>
                  <a:pt x="145264" y="1117854"/>
                </a:lnTo>
                <a:lnTo>
                  <a:pt x="146237" y="1129416"/>
                </a:lnTo>
                <a:lnTo>
                  <a:pt x="167803" y="1171018"/>
                </a:lnTo>
                <a:lnTo>
                  <a:pt x="199541" y="1195458"/>
                </a:lnTo>
                <a:lnTo>
                  <a:pt x="241413" y="1212088"/>
                </a:lnTo>
                <a:lnTo>
                  <a:pt x="273530" y="1217938"/>
                </a:lnTo>
                <a:lnTo>
                  <a:pt x="290529" y="1219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8"/>
          <p:cNvSpPr txBox="1"/>
          <p:nvPr/>
        </p:nvSpPr>
        <p:spPr>
          <a:xfrm>
            <a:off x="2083054" y="1509267"/>
            <a:ext cx="74358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800" spc="-4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2509968" y="2501900"/>
            <a:ext cx="296731" cy="2286000"/>
          </a:xfrm>
          <a:custGeom>
            <a:avLst/>
            <a:gdLst/>
            <a:ahLst/>
            <a:cxnLst/>
            <a:rect l="l" t="t" r="r" b="b"/>
            <a:pathLst>
              <a:path w="296730" h="2361925">
                <a:moveTo>
                  <a:pt x="296730" y="0"/>
                </a:moveTo>
                <a:lnTo>
                  <a:pt x="247442" y="10399"/>
                </a:lnTo>
                <a:lnTo>
                  <a:pt x="214798" y="30551"/>
                </a:lnTo>
                <a:lnTo>
                  <a:pt x="187082" y="59704"/>
                </a:lnTo>
                <a:lnTo>
                  <a:pt x="165395" y="96426"/>
                </a:lnTo>
                <a:lnTo>
                  <a:pt x="150838" y="139290"/>
                </a:lnTo>
                <a:lnTo>
                  <a:pt x="144511" y="186866"/>
                </a:lnTo>
                <a:lnTo>
                  <a:pt x="144330" y="983741"/>
                </a:lnTo>
                <a:lnTo>
                  <a:pt x="143803" y="1000222"/>
                </a:lnTo>
                <a:lnTo>
                  <a:pt x="136242" y="1047205"/>
                </a:lnTo>
                <a:lnTo>
                  <a:pt x="120595" y="1089370"/>
                </a:lnTo>
                <a:lnTo>
                  <a:pt x="98006" y="1125266"/>
                </a:lnTo>
                <a:lnTo>
                  <a:pt x="69616" y="1153442"/>
                </a:lnTo>
                <a:lnTo>
                  <a:pt x="36567" y="1172446"/>
                </a:lnTo>
                <a:lnTo>
                  <a:pt x="0" y="1180825"/>
                </a:lnTo>
                <a:lnTo>
                  <a:pt x="11756" y="1181568"/>
                </a:lnTo>
                <a:lnTo>
                  <a:pt x="56578" y="1197611"/>
                </a:lnTo>
                <a:lnTo>
                  <a:pt x="86429" y="1221805"/>
                </a:lnTo>
                <a:lnTo>
                  <a:pt x="111497" y="1254752"/>
                </a:lnTo>
                <a:lnTo>
                  <a:pt x="130380" y="1294944"/>
                </a:lnTo>
                <a:lnTo>
                  <a:pt x="141677" y="1340876"/>
                </a:lnTo>
                <a:lnTo>
                  <a:pt x="144330" y="2164842"/>
                </a:lnTo>
                <a:lnTo>
                  <a:pt x="144851" y="2181322"/>
                </a:lnTo>
                <a:lnTo>
                  <a:pt x="152343" y="2228305"/>
                </a:lnTo>
                <a:lnTo>
                  <a:pt x="167877" y="2270470"/>
                </a:lnTo>
                <a:lnTo>
                  <a:pt x="190362" y="2306366"/>
                </a:lnTo>
                <a:lnTo>
                  <a:pt x="218705" y="2334542"/>
                </a:lnTo>
                <a:lnTo>
                  <a:pt x="251812" y="2353546"/>
                </a:lnTo>
                <a:lnTo>
                  <a:pt x="275991" y="2360402"/>
                </a:lnTo>
                <a:lnTo>
                  <a:pt x="288591" y="23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596900" y="3343401"/>
            <a:ext cx="1551386" cy="82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150">
              <a:lnSpc>
                <a:spcPct val="100000"/>
              </a:lnSpc>
            </a:pPr>
            <a:r>
              <a:rPr sz="2800" b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tr-TR" sz="2800" b="1" spc="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8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Times New Roman"/>
                <a:cs typeface="Times New Roman"/>
              </a:rPr>
              <a:t>defa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964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41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1283335"/>
            <a:ext cx="9090394" cy="3809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6100" marR="7230745" algn="just">
              <a:lnSpc>
                <a:spcPct val="100000"/>
              </a:lnSpc>
              <a:spcBef>
                <a:spcPts val="325"/>
              </a:spcBef>
            </a:pPr>
            <a:r>
              <a:rPr sz="2400" i="1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72610" algn="just">
              <a:lnSpc>
                <a:spcPct val="100000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625" smtClean="0">
                <a:solidFill>
                  <a:srgbClr val="008A87"/>
                </a:solidFill>
                <a:latin typeface="Segoe UI Symbol"/>
                <a:cs typeface="Segoe UI Symbol"/>
              </a:rPr>
              <a:t>∞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lang="tr-TR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spc="0" smtClean="0">
                <a:latin typeface="Times New Roman"/>
                <a:cs typeface="Times New Roman"/>
              </a:rPr>
              <a:t> </a:t>
            </a:r>
            <a:r>
              <a:rPr lang="tr-TR"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Ɐ</a:t>
            </a:r>
            <a:r>
              <a:rPr lang="tr-TR"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i="1" spc="-15">
                <a:solidFill>
                  <a:srgbClr val="008A87"/>
                </a:solidFill>
                <a:latin typeface="Times New Roman"/>
                <a:cs typeface="Times New Roman"/>
              </a:rPr>
              <a:t>∈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93565" algn="just">
              <a:lnSpc>
                <a:spcPts val="2875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2400" spc="-5" dirty="0" smtClean="0">
                <a:latin typeface="Times New Roman"/>
                <a:cs typeface="Times New Roman"/>
              </a:rPr>
              <a:t>rastgel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15" dirty="0" smtClean="0">
                <a:latin typeface="Times New Roman"/>
                <a:cs typeface="Times New Roman"/>
              </a:rPr>
              <a:t>'için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lang="tr-TR" sz="2400" b="1" spc="-15" dirty="0" smtClean="0">
                <a:latin typeface="Times New Roman"/>
                <a:cs typeface="Times New Roman"/>
              </a:rPr>
              <a:t>       </a:t>
            </a:r>
            <a:r>
              <a:rPr sz="2400" b="1" spc="-15" smtClean="0">
                <a:latin typeface="Times New Roman"/>
                <a:cs typeface="Times New Roman"/>
              </a:rPr>
              <a:t>whi</a:t>
            </a:r>
            <a:r>
              <a:rPr sz="2400" b="1" spc="-20" smtClean="0">
                <a:latin typeface="Times New Roman"/>
                <a:cs typeface="Times New Roman"/>
              </a:rPr>
              <a:t>l</a:t>
            </a:r>
            <a:r>
              <a:rPr sz="2400" b="1" spc="-15" smtClean="0">
                <a:latin typeface="Times New Roman"/>
                <a:cs typeface="Times New Roman"/>
              </a:rPr>
              <a:t>e</a:t>
            </a:r>
            <a:r>
              <a:rPr sz="2400" b="1" spc="-5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≠</a:t>
            </a:r>
            <a:r>
              <a:rPr sz="2400" spc="-6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3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∅</a:t>
            </a:r>
            <a:endParaRPr sz="2400">
              <a:latin typeface="Segoe UI Symbol"/>
              <a:cs typeface="Segoe UI Symbol"/>
            </a:endParaRPr>
          </a:p>
          <a:p>
            <a:pPr marL="614680">
              <a:lnSpc>
                <a:spcPts val="2875"/>
              </a:lnSpc>
              <a:tabLst>
                <a:tab pos="1459865" algn="l"/>
              </a:tabLst>
            </a:pPr>
            <a:r>
              <a:rPr sz="2400" b="1" spc="0" dirty="0" smtClean="0">
                <a:latin typeface="Times New Roman"/>
                <a:cs typeface="Times New Roman"/>
              </a:rPr>
              <a:t>	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400" spc="29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25" smtClean="0">
                <a:latin typeface="Times New Roman"/>
                <a:cs typeface="Times New Roman"/>
              </a:rPr>
              <a:t>E</a:t>
            </a:r>
            <a:r>
              <a:rPr sz="2000" spc="-10" smtClean="0">
                <a:latin typeface="Times New Roman"/>
                <a:cs typeface="Times New Roman"/>
              </a:rPr>
              <a:t>XTRAC</a:t>
            </a:r>
            <a:r>
              <a:rPr sz="2000" spc="-15" smtClean="0">
                <a:latin typeface="Times New Roman"/>
                <a:cs typeface="Times New Roman"/>
              </a:rPr>
              <a:t>T</a:t>
            </a:r>
            <a:r>
              <a:rPr sz="2400" spc="-15" smtClean="0">
                <a:latin typeface="Times New Roman"/>
                <a:cs typeface="Times New Roman"/>
              </a:rPr>
              <a:t>-M</a:t>
            </a:r>
            <a:r>
              <a:rPr sz="2000" spc="-15" smtClean="0">
                <a:latin typeface="Times New Roman"/>
                <a:cs typeface="Times New Roman"/>
              </a:rPr>
              <a:t>IN</a:t>
            </a:r>
            <a:r>
              <a:rPr lang="tr-TR"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ts val="2875"/>
              </a:lnSpc>
            </a:pPr>
            <a:r>
              <a:rPr lang="tr-TR" sz="2400" b="1" spc="-5" dirty="0">
                <a:latin typeface="Times New Roman"/>
                <a:cs typeface="Times New Roman"/>
              </a:rPr>
              <a:t>f</a:t>
            </a:r>
            <a:r>
              <a:rPr lang="tr-TR" sz="2400" b="1" spc="-5" dirty="0" smtClean="0">
                <a:latin typeface="Times New Roman"/>
                <a:cs typeface="Times New Roman"/>
              </a:rPr>
              <a:t>or each</a:t>
            </a:r>
            <a:r>
              <a:rPr sz="2400" b="1" spc="-15" smtClean="0"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130300">
              <a:lnSpc>
                <a:spcPts val="2860"/>
              </a:lnSpc>
            </a:pPr>
            <a:r>
              <a:rPr lang="tr-TR" sz="2100" b="1" spc="-15" baseline="11904" dirty="0">
                <a:latin typeface="Times New Roman"/>
                <a:cs typeface="Times New Roman"/>
              </a:rPr>
              <a:t>	</a:t>
            </a:r>
            <a:r>
              <a:rPr lang="tr-TR" sz="2100" b="1" spc="-15" dirty="0" smtClean="0">
                <a:latin typeface="Times New Roman"/>
                <a:cs typeface="Times New Roman"/>
              </a:rPr>
              <a:t> </a:t>
            </a:r>
            <a:r>
              <a:rPr sz="2400" b="1" spc="-15" smtClean="0">
                <a:latin typeface="Times New Roman"/>
                <a:cs typeface="Times New Roman"/>
              </a:rPr>
              <a:t>i</a:t>
            </a:r>
            <a:r>
              <a:rPr sz="2400" b="1" spc="-10" smtClean="0">
                <a:latin typeface="Times New Roman"/>
                <a:cs typeface="Times New Roman"/>
              </a:rPr>
              <a:t>f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100" y="3873500"/>
            <a:ext cx="3272790" cy="765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0" smtClean="0">
                <a:latin typeface="Times New Roman"/>
                <a:cs typeface="Times New Roman"/>
              </a:rPr>
              <a:t>then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86180">
              <a:lnSpc>
                <a:spcPct val="100000"/>
              </a:lnSpc>
              <a:spcBef>
                <a:spcPts val="175"/>
              </a:spcBef>
            </a:pPr>
            <a:r>
              <a:rPr sz="2400" spc="-20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π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326804" y="467867"/>
            <a:ext cx="8769790" cy="680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 marR="0" lvl="0" indent="0" defTabSz="914400" eaLnBrk="1" fontAlgn="auto" latinLnBrk="0" hangingPunct="1">
              <a:lnSpc>
                <a:spcPts val="5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Prim</a:t>
            </a:r>
            <a:r>
              <a:rPr kumimoji="0" lang="tr-TR" sz="44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44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 Algoritmasının </a:t>
            </a: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Analizi</a:t>
            </a:r>
            <a:endParaRPr kumimoji="0" lang="tr-TR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2927882" y="1291845"/>
            <a:ext cx="297664" cy="1057656"/>
          </a:xfrm>
          <a:custGeom>
            <a:avLst/>
            <a:gdLst/>
            <a:ahLst/>
            <a:cxnLst/>
            <a:rect l="l" t="t" r="r" b="b"/>
            <a:pathLst>
              <a:path w="297664" h="1219091">
                <a:moveTo>
                  <a:pt x="297664" y="0"/>
                </a:moveTo>
                <a:lnTo>
                  <a:pt x="247888" y="5602"/>
                </a:lnTo>
                <a:lnTo>
                  <a:pt x="204923" y="21153"/>
                </a:lnTo>
                <a:lnTo>
                  <a:pt x="171638" y="44770"/>
                </a:lnTo>
                <a:lnTo>
                  <a:pt x="147268" y="85546"/>
                </a:lnTo>
                <a:lnTo>
                  <a:pt x="145264" y="508254"/>
                </a:lnTo>
                <a:lnTo>
                  <a:pt x="144291" y="519816"/>
                </a:lnTo>
                <a:lnTo>
                  <a:pt x="122726" y="561418"/>
                </a:lnTo>
                <a:lnTo>
                  <a:pt x="90987" y="585858"/>
                </a:lnTo>
                <a:lnTo>
                  <a:pt x="49116" y="602488"/>
                </a:lnTo>
                <a:lnTo>
                  <a:pt x="0" y="609491"/>
                </a:lnTo>
                <a:lnTo>
                  <a:pt x="16302" y="610201"/>
                </a:lnTo>
                <a:lnTo>
                  <a:pt x="62391" y="619959"/>
                </a:lnTo>
                <a:lnTo>
                  <a:pt x="101468" y="639549"/>
                </a:lnTo>
                <a:lnTo>
                  <a:pt x="129952" y="666903"/>
                </a:lnTo>
                <a:lnTo>
                  <a:pt x="145264" y="1117854"/>
                </a:lnTo>
                <a:lnTo>
                  <a:pt x="146237" y="1129416"/>
                </a:lnTo>
                <a:lnTo>
                  <a:pt x="167803" y="1171018"/>
                </a:lnTo>
                <a:lnTo>
                  <a:pt x="199541" y="1195458"/>
                </a:lnTo>
                <a:lnTo>
                  <a:pt x="241413" y="1212088"/>
                </a:lnTo>
                <a:lnTo>
                  <a:pt x="273530" y="1217938"/>
                </a:lnTo>
                <a:lnTo>
                  <a:pt x="290529" y="1219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8"/>
          <p:cNvSpPr txBox="1"/>
          <p:nvPr/>
        </p:nvSpPr>
        <p:spPr>
          <a:xfrm>
            <a:off x="2044700" y="1509267"/>
            <a:ext cx="74358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800" spc="-4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2433770" y="2578101"/>
            <a:ext cx="296730" cy="2133600"/>
          </a:xfrm>
          <a:custGeom>
            <a:avLst/>
            <a:gdLst/>
            <a:ahLst/>
            <a:cxnLst/>
            <a:rect l="l" t="t" r="r" b="b"/>
            <a:pathLst>
              <a:path w="296730" h="2361925">
                <a:moveTo>
                  <a:pt x="296730" y="0"/>
                </a:moveTo>
                <a:lnTo>
                  <a:pt x="247442" y="10399"/>
                </a:lnTo>
                <a:lnTo>
                  <a:pt x="214798" y="30551"/>
                </a:lnTo>
                <a:lnTo>
                  <a:pt x="187082" y="59704"/>
                </a:lnTo>
                <a:lnTo>
                  <a:pt x="165395" y="96426"/>
                </a:lnTo>
                <a:lnTo>
                  <a:pt x="150838" y="139290"/>
                </a:lnTo>
                <a:lnTo>
                  <a:pt x="144511" y="186866"/>
                </a:lnTo>
                <a:lnTo>
                  <a:pt x="144330" y="983741"/>
                </a:lnTo>
                <a:lnTo>
                  <a:pt x="143803" y="1000222"/>
                </a:lnTo>
                <a:lnTo>
                  <a:pt x="136242" y="1047205"/>
                </a:lnTo>
                <a:lnTo>
                  <a:pt x="120595" y="1089370"/>
                </a:lnTo>
                <a:lnTo>
                  <a:pt x="98006" y="1125266"/>
                </a:lnTo>
                <a:lnTo>
                  <a:pt x="69616" y="1153442"/>
                </a:lnTo>
                <a:lnTo>
                  <a:pt x="36567" y="1172446"/>
                </a:lnTo>
                <a:lnTo>
                  <a:pt x="0" y="1180825"/>
                </a:lnTo>
                <a:lnTo>
                  <a:pt x="11756" y="1181568"/>
                </a:lnTo>
                <a:lnTo>
                  <a:pt x="56578" y="1197611"/>
                </a:lnTo>
                <a:lnTo>
                  <a:pt x="86429" y="1221805"/>
                </a:lnTo>
                <a:lnTo>
                  <a:pt x="111497" y="1254752"/>
                </a:lnTo>
                <a:lnTo>
                  <a:pt x="130380" y="1294944"/>
                </a:lnTo>
                <a:lnTo>
                  <a:pt x="141677" y="1340876"/>
                </a:lnTo>
                <a:lnTo>
                  <a:pt x="144330" y="2164842"/>
                </a:lnTo>
                <a:lnTo>
                  <a:pt x="144851" y="2181322"/>
                </a:lnTo>
                <a:lnTo>
                  <a:pt x="152343" y="2228305"/>
                </a:lnTo>
                <a:lnTo>
                  <a:pt x="167877" y="2270470"/>
                </a:lnTo>
                <a:lnTo>
                  <a:pt x="190362" y="2306366"/>
                </a:lnTo>
                <a:lnTo>
                  <a:pt x="218705" y="2334542"/>
                </a:lnTo>
                <a:lnTo>
                  <a:pt x="251812" y="2353546"/>
                </a:lnTo>
                <a:lnTo>
                  <a:pt x="275991" y="2360402"/>
                </a:lnTo>
                <a:lnTo>
                  <a:pt x="288591" y="23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520701" y="3419602"/>
            <a:ext cx="1551386" cy="82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150">
              <a:lnSpc>
                <a:spcPct val="100000"/>
              </a:lnSpc>
            </a:pPr>
            <a:r>
              <a:rPr sz="2800" b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tr-TR" sz="2800" b="1" spc="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8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Times New Roman"/>
                <a:cs typeface="Times New Roman"/>
              </a:rPr>
              <a:t>defa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4"/>
          <p:cNvSpPr/>
          <p:nvPr/>
        </p:nvSpPr>
        <p:spPr>
          <a:xfrm>
            <a:off x="4116835" y="3187700"/>
            <a:ext cx="290065" cy="1599575"/>
          </a:xfrm>
          <a:custGeom>
            <a:avLst/>
            <a:gdLst/>
            <a:ahLst/>
            <a:cxnLst/>
            <a:rect l="l" t="t" r="r" b="b"/>
            <a:pathLst>
              <a:path w="290065" h="1599575">
                <a:moveTo>
                  <a:pt x="290065" y="0"/>
                </a:moveTo>
                <a:lnTo>
                  <a:pt x="244728" y="6012"/>
                </a:lnTo>
                <a:lnTo>
                  <a:pt x="204759" y="22851"/>
                </a:lnTo>
                <a:lnTo>
                  <a:pt x="172290" y="48721"/>
                </a:lnTo>
                <a:lnTo>
                  <a:pt x="149452" y="81825"/>
                </a:lnTo>
                <a:lnTo>
                  <a:pt x="138377" y="120367"/>
                </a:lnTo>
                <a:lnTo>
                  <a:pt x="137665" y="666750"/>
                </a:lnTo>
                <a:lnTo>
                  <a:pt x="136869" y="680348"/>
                </a:lnTo>
                <a:lnTo>
                  <a:pt x="125560" y="718611"/>
                </a:lnTo>
                <a:lnTo>
                  <a:pt x="102527" y="751605"/>
                </a:lnTo>
                <a:lnTo>
                  <a:pt x="69902" y="777442"/>
                </a:lnTo>
                <a:lnTo>
                  <a:pt x="29816" y="794236"/>
                </a:lnTo>
                <a:lnTo>
                  <a:pt x="0" y="799475"/>
                </a:lnTo>
                <a:lnTo>
                  <a:pt x="13675" y="800357"/>
                </a:lnTo>
                <a:lnTo>
                  <a:pt x="53444" y="811489"/>
                </a:lnTo>
                <a:lnTo>
                  <a:pt x="88843" y="833735"/>
                </a:lnTo>
                <a:lnTo>
                  <a:pt x="116688" y="865020"/>
                </a:lnTo>
                <a:lnTo>
                  <a:pt x="133790" y="903268"/>
                </a:lnTo>
                <a:lnTo>
                  <a:pt x="137665" y="1466850"/>
                </a:lnTo>
                <a:lnTo>
                  <a:pt x="138461" y="1480448"/>
                </a:lnTo>
                <a:lnTo>
                  <a:pt x="149770" y="1518711"/>
                </a:lnTo>
                <a:lnTo>
                  <a:pt x="172803" y="1551705"/>
                </a:lnTo>
                <a:lnTo>
                  <a:pt x="205428" y="1577542"/>
                </a:lnTo>
                <a:lnTo>
                  <a:pt x="245514" y="1594336"/>
                </a:lnTo>
                <a:lnTo>
                  <a:pt x="260166" y="1597598"/>
                </a:lnTo>
                <a:lnTo>
                  <a:pt x="275330" y="1599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0"/>
          <p:cNvSpPr txBox="1"/>
          <p:nvPr/>
        </p:nvSpPr>
        <p:spPr>
          <a:xfrm>
            <a:off x="2847975" y="3492500"/>
            <a:ext cx="1406525" cy="82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18770">
              <a:lnSpc>
                <a:spcPts val="3025"/>
              </a:lnSpc>
            </a:pPr>
            <a:r>
              <a:rPr lang="tr-TR" sz="2800" spc="-5" dirty="0" smtClean="0">
                <a:latin typeface="Times New Roman"/>
                <a:cs typeface="Times New Roman"/>
              </a:rPr>
              <a:t>defa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3"/>
          <p:cNvSpPr/>
          <p:nvPr/>
        </p:nvSpPr>
        <p:spPr>
          <a:xfrm>
            <a:off x="5854700" y="3873500"/>
            <a:ext cx="2514596" cy="380987"/>
          </a:xfrm>
          <a:custGeom>
            <a:avLst/>
            <a:gdLst/>
            <a:ahLst/>
            <a:cxnLst/>
            <a:rect l="l" t="t" r="r" b="b"/>
            <a:pathLst>
              <a:path w="2514596" h="380987">
                <a:moveTo>
                  <a:pt x="2514596" y="63245"/>
                </a:moveTo>
                <a:lnTo>
                  <a:pt x="2500898" y="23835"/>
                </a:lnTo>
                <a:lnTo>
                  <a:pt x="2466400" y="1785"/>
                </a:lnTo>
                <a:lnTo>
                  <a:pt x="63242" y="0"/>
                </a:lnTo>
                <a:lnTo>
                  <a:pt x="48787" y="1644"/>
                </a:lnTo>
                <a:lnTo>
                  <a:pt x="14064" y="23375"/>
                </a:lnTo>
                <a:lnTo>
                  <a:pt x="0" y="62607"/>
                </a:lnTo>
                <a:lnTo>
                  <a:pt x="0" y="317019"/>
                </a:lnTo>
                <a:lnTo>
                  <a:pt x="13540" y="356502"/>
                </a:lnTo>
                <a:lnTo>
                  <a:pt x="47694" y="379043"/>
                </a:lnTo>
                <a:lnTo>
                  <a:pt x="61979" y="380987"/>
                </a:lnTo>
                <a:lnTo>
                  <a:pt x="2451988" y="380926"/>
                </a:lnTo>
                <a:lnTo>
                  <a:pt x="2490566" y="367161"/>
                </a:lnTo>
                <a:lnTo>
                  <a:pt x="2512688" y="332588"/>
                </a:lnTo>
                <a:lnTo>
                  <a:pt x="2514596" y="63245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964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42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1283335"/>
            <a:ext cx="9090394" cy="3809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6100" marR="7230745" algn="just">
              <a:lnSpc>
                <a:spcPct val="100000"/>
              </a:lnSpc>
              <a:spcBef>
                <a:spcPts val="325"/>
              </a:spcBef>
            </a:pPr>
            <a:r>
              <a:rPr sz="2400" i="1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72610" algn="just">
              <a:lnSpc>
                <a:spcPct val="100000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625" smtClean="0">
                <a:solidFill>
                  <a:srgbClr val="008A87"/>
                </a:solidFill>
                <a:latin typeface="Segoe UI Symbol"/>
                <a:cs typeface="Segoe UI Symbol"/>
              </a:rPr>
              <a:t>∞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lang="tr-TR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spc="0" smtClean="0">
                <a:latin typeface="Times New Roman"/>
                <a:cs typeface="Times New Roman"/>
              </a:rPr>
              <a:t> </a:t>
            </a:r>
            <a:r>
              <a:rPr lang="tr-TR"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Ɐ</a:t>
            </a:r>
            <a:r>
              <a:rPr lang="tr-TR"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i="1" spc="-15">
                <a:solidFill>
                  <a:srgbClr val="008A87"/>
                </a:solidFill>
                <a:latin typeface="Times New Roman"/>
                <a:cs typeface="Times New Roman"/>
              </a:rPr>
              <a:t>∈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93565" algn="just">
              <a:lnSpc>
                <a:spcPts val="2875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2400" spc="-5" dirty="0" smtClean="0">
                <a:latin typeface="Times New Roman"/>
                <a:cs typeface="Times New Roman"/>
              </a:rPr>
              <a:t>rastgel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15" dirty="0" smtClean="0">
                <a:latin typeface="Times New Roman"/>
                <a:cs typeface="Times New Roman"/>
              </a:rPr>
              <a:t>'için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lang="tr-TR" sz="2400" b="1" spc="-15" dirty="0" smtClean="0">
                <a:latin typeface="Times New Roman"/>
                <a:cs typeface="Times New Roman"/>
              </a:rPr>
              <a:t>       </a:t>
            </a:r>
            <a:r>
              <a:rPr sz="2400" b="1" spc="-15" smtClean="0">
                <a:latin typeface="Times New Roman"/>
                <a:cs typeface="Times New Roman"/>
              </a:rPr>
              <a:t>whi</a:t>
            </a:r>
            <a:r>
              <a:rPr sz="2400" b="1" spc="-20" smtClean="0">
                <a:latin typeface="Times New Roman"/>
                <a:cs typeface="Times New Roman"/>
              </a:rPr>
              <a:t>l</a:t>
            </a:r>
            <a:r>
              <a:rPr sz="2400" b="1" spc="-15" smtClean="0">
                <a:latin typeface="Times New Roman"/>
                <a:cs typeface="Times New Roman"/>
              </a:rPr>
              <a:t>e</a:t>
            </a:r>
            <a:r>
              <a:rPr sz="2400" b="1" spc="-5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≠</a:t>
            </a:r>
            <a:r>
              <a:rPr sz="2400" spc="-6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3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∅</a:t>
            </a:r>
            <a:endParaRPr sz="2400">
              <a:latin typeface="Segoe UI Symbol"/>
              <a:cs typeface="Segoe UI Symbol"/>
            </a:endParaRPr>
          </a:p>
          <a:p>
            <a:pPr marL="614680">
              <a:lnSpc>
                <a:spcPts val="2875"/>
              </a:lnSpc>
              <a:tabLst>
                <a:tab pos="1459865" algn="l"/>
              </a:tabLst>
            </a:pPr>
            <a:r>
              <a:rPr sz="2400" b="1" spc="0" dirty="0" smtClean="0">
                <a:latin typeface="Times New Roman"/>
                <a:cs typeface="Times New Roman"/>
              </a:rPr>
              <a:t>	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400" spc="29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25" smtClean="0">
                <a:latin typeface="Times New Roman"/>
                <a:cs typeface="Times New Roman"/>
              </a:rPr>
              <a:t>E</a:t>
            </a:r>
            <a:r>
              <a:rPr sz="2000" spc="-10" smtClean="0">
                <a:latin typeface="Times New Roman"/>
                <a:cs typeface="Times New Roman"/>
              </a:rPr>
              <a:t>XTRAC</a:t>
            </a:r>
            <a:r>
              <a:rPr sz="2000" spc="-15" smtClean="0">
                <a:latin typeface="Times New Roman"/>
                <a:cs typeface="Times New Roman"/>
              </a:rPr>
              <a:t>T</a:t>
            </a:r>
            <a:r>
              <a:rPr sz="2400" spc="-15" smtClean="0">
                <a:latin typeface="Times New Roman"/>
                <a:cs typeface="Times New Roman"/>
              </a:rPr>
              <a:t>-M</a:t>
            </a:r>
            <a:r>
              <a:rPr sz="2000" spc="-15" smtClean="0">
                <a:latin typeface="Times New Roman"/>
                <a:cs typeface="Times New Roman"/>
              </a:rPr>
              <a:t>IN</a:t>
            </a:r>
            <a:r>
              <a:rPr lang="tr-TR"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ts val="2875"/>
              </a:lnSpc>
            </a:pPr>
            <a:r>
              <a:rPr lang="tr-TR" sz="2400" b="1" spc="-5" dirty="0">
                <a:latin typeface="Times New Roman"/>
                <a:cs typeface="Times New Roman"/>
              </a:rPr>
              <a:t>f</a:t>
            </a:r>
            <a:r>
              <a:rPr lang="tr-TR" sz="2400" b="1" spc="-5" dirty="0" smtClean="0">
                <a:latin typeface="Times New Roman"/>
                <a:cs typeface="Times New Roman"/>
              </a:rPr>
              <a:t>or each</a:t>
            </a:r>
            <a:r>
              <a:rPr sz="2400" b="1" spc="-15" smtClean="0"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130300">
              <a:lnSpc>
                <a:spcPts val="2860"/>
              </a:lnSpc>
            </a:pPr>
            <a:r>
              <a:rPr lang="tr-TR" sz="2100" b="1" spc="-15" baseline="11904" dirty="0">
                <a:latin typeface="Times New Roman"/>
                <a:cs typeface="Times New Roman"/>
              </a:rPr>
              <a:t>	</a:t>
            </a:r>
            <a:r>
              <a:rPr lang="tr-TR" sz="2100" b="1" spc="-15" dirty="0" smtClean="0">
                <a:latin typeface="Times New Roman"/>
                <a:cs typeface="Times New Roman"/>
              </a:rPr>
              <a:t> </a:t>
            </a:r>
            <a:r>
              <a:rPr sz="2400" b="1" spc="-15" smtClean="0">
                <a:latin typeface="Times New Roman"/>
                <a:cs typeface="Times New Roman"/>
              </a:rPr>
              <a:t>i</a:t>
            </a:r>
            <a:r>
              <a:rPr sz="2400" b="1" spc="-10" smtClean="0">
                <a:latin typeface="Times New Roman"/>
                <a:cs typeface="Times New Roman"/>
              </a:rPr>
              <a:t>f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100" y="3873500"/>
            <a:ext cx="3272790" cy="765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0" smtClean="0">
                <a:latin typeface="Times New Roman"/>
                <a:cs typeface="Times New Roman"/>
              </a:rPr>
              <a:t>then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86180">
              <a:lnSpc>
                <a:spcPct val="100000"/>
              </a:lnSpc>
              <a:spcBef>
                <a:spcPts val="175"/>
              </a:spcBef>
            </a:pPr>
            <a:r>
              <a:rPr sz="2400" spc="-20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π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326804" y="467867"/>
            <a:ext cx="8769790" cy="680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 marR="0" lvl="0" indent="0" defTabSz="914400" eaLnBrk="1" fontAlgn="auto" latinLnBrk="0" hangingPunct="1">
              <a:lnSpc>
                <a:spcPts val="5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Prim</a:t>
            </a:r>
            <a:r>
              <a:rPr kumimoji="0" lang="tr-TR" sz="44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44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 Algoritmasının </a:t>
            </a: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Analizi</a:t>
            </a:r>
            <a:endParaRPr kumimoji="0" lang="tr-TR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2927882" y="1291845"/>
            <a:ext cx="297664" cy="1057656"/>
          </a:xfrm>
          <a:custGeom>
            <a:avLst/>
            <a:gdLst/>
            <a:ahLst/>
            <a:cxnLst/>
            <a:rect l="l" t="t" r="r" b="b"/>
            <a:pathLst>
              <a:path w="297664" h="1219091">
                <a:moveTo>
                  <a:pt x="297664" y="0"/>
                </a:moveTo>
                <a:lnTo>
                  <a:pt x="247888" y="5602"/>
                </a:lnTo>
                <a:lnTo>
                  <a:pt x="204923" y="21153"/>
                </a:lnTo>
                <a:lnTo>
                  <a:pt x="171638" y="44770"/>
                </a:lnTo>
                <a:lnTo>
                  <a:pt x="147268" y="85546"/>
                </a:lnTo>
                <a:lnTo>
                  <a:pt x="145264" y="508254"/>
                </a:lnTo>
                <a:lnTo>
                  <a:pt x="144291" y="519816"/>
                </a:lnTo>
                <a:lnTo>
                  <a:pt x="122726" y="561418"/>
                </a:lnTo>
                <a:lnTo>
                  <a:pt x="90987" y="585858"/>
                </a:lnTo>
                <a:lnTo>
                  <a:pt x="49116" y="602488"/>
                </a:lnTo>
                <a:lnTo>
                  <a:pt x="0" y="609491"/>
                </a:lnTo>
                <a:lnTo>
                  <a:pt x="16302" y="610201"/>
                </a:lnTo>
                <a:lnTo>
                  <a:pt x="62391" y="619959"/>
                </a:lnTo>
                <a:lnTo>
                  <a:pt x="101468" y="639549"/>
                </a:lnTo>
                <a:lnTo>
                  <a:pt x="129952" y="666903"/>
                </a:lnTo>
                <a:lnTo>
                  <a:pt x="145264" y="1117854"/>
                </a:lnTo>
                <a:lnTo>
                  <a:pt x="146237" y="1129416"/>
                </a:lnTo>
                <a:lnTo>
                  <a:pt x="167803" y="1171018"/>
                </a:lnTo>
                <a:lnTo>
                  <a:pt x="199541" y="1195458"/>
                </a:lnTo>
                <a:lnTo>
                  <a:pt x="241413" y="1212088"/>
                </a:lnTo>
                <a:lnTo>
                  <a:pt x="273530" y="1217938"/>
                </a:lnTo>
                <a:lnTo>
                  <a:pt x="290529" y="1219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8"/>
          <p:cNvSpPr txBox="1"/>
          <p:nvPr/>
        </p:nvSpPr>
        <p:spPr>
          <a:xfrm>
            <a:off x="2044700" y="1509267"/>
            <a:ext cx="74358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800" spc="-4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2433770" y="2578101"/>
            <a:ext cx="296730" cy="2133600"/>
          </a:xfrm>
          <a:custGeom>
            <a:avLst/>
            <a:gdLst/>
            <a:ahLst/>
            <a:cxnLst/>
            <a:rect l="l" t="t" r="r" b="b"/>
            <a:pathLst>
              <a:path w="296730" h="2361925">
                <a:moveTo>
                  <a:pt x="296730" y="0"/>
                </a:moveTo>
                <a:lnTo>
                  <a:pt x="247442" y="10399"/>
                </a:lnTo>
                <a:lnTo>
                  <a:pt x="214798" y="30551"/>
                </a:lnTo>
                <a:lnTo>
                  <a:pt x="187082" y="59704"/>
                </a:lnTo>
                <a:lnTo>
                  <a:pt x="165395" y="96426"/>
                </a:lnTo>
                <a:lnTo>
                  <a:pt x="150838" y="139290"/>
                </a:lnTo>
                <a:lnTo>
                  <a:pt x="144511" y="186866"/>
                </a:lnTo>
                <a:lnTo>
                  <a:pt x="144330" y="983741"/>
                </a:lnTo>
                <a:lnTo>
                  <a:pt x="143803" y="1000222"/>
                </a:lnTo>
                <a:lnTo>
                  <a:pt x="136242" y="1047205"/>
                </a:lnTo>
                <a:lnTo>
                  <a:pt x="120595" y="1089370"/>
                </a:lnTo>
                <a:lnTo>
                  <a:pt x="98006" y="1125266"/>
                </a:lnTo>
                <a:lnTo>
                  <a:pt x="69616" y="1153442"/>
                </a:lnTo>
                <a:lnTo>
                  <a:pt x="36567" y="1172446"/>
                </a:lnTo>
                <a:lnTo>
                  <a:pt x="0" y="1180825"/>
                </a:lnTo>
                <a:lnTo>
                  <a:pt x="11756" y="1181568"/>
                </a:lnTo>
                <a:lnTo>
                  <a:pt x="56578" y="1197611"/>
                </a:lnTo>
                <a:lnTo>
                  <a:pt x="86429" y="1221805"/>
                </a:lnTo>
                <a:lnTo>
                  <a:pt x="111497" y="1254752"/>
                </a:lnTo>
                <a:lnTo>
                  <a:pt x="130380" y="1294944"/>
                </a:lnTo>
                <a:lnTo>
                  <a:pt x="141677" y="1340876"/>
                </a:lnTo>
                <a:lnTo>
                  <a:pt x="144330" y="2164842"/>
                </a:lnTo>
                <a:lnTo>
                  <a:pt x="144851" y="2181322"/>
                </a:lnTo>
                <a:lnTo>
                  <a:pt x="152343" y="2228305"/>
                </a:lnTo>
                <a:lnTo>
                  <a:pt x="167877" y="2270470"/>
                </a:lnTo>
                <a:lnTo>
                  <a:pt x="190362" y="2306366"/>
                </a:lnTo>
                <a:lnTo>
                  <a:pt x="218705" y="2334542"/>
                </a:lnTo>
                <a:lnTo>
                  <a:pt x="251812" y="2353546"/>
                </a:lnTo>
                <a:lnTo>
                  <a:pt x="275991" y="2360402"/>
                </a:lnTo>
                <a:lnTo>
                  <a:pt x="288591" y="23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520701" y="3419602"/>
            <a:ext cx="1551386" cy="82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150">
              <a:lnSpc>
                <a:spcPct val="100000"/>
              </a:lnSpc>
            </a:pPr>
            <a:r>
              <a:rPr sz="2800" b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tr-TR" sz="2800" b="1" spc="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8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Times New Roman"/>
                <a:cs typeface="Times New Roman"/>
              </a:rPr>
              <a:t>defa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4"/>
          <p:cNvSpPr/>
          <p:nvPr/>
        </p:nvSpPr>
        <p:spPr>
          <a:xfrm>
            <a:off x="4116835" y="3187700"/>
            <a:ext cx="290065" cy="1599575"/>
          </a:xfrm>
          <a:custGeom>
            <a:avLst/>
            <a:gdLst/>
            <a:ahLst/>
            <a:cxnLst/>
            <a:rect l="l" t="t" r="r" b="b"/>
            <a:pathLst>
              <a:path w="290065" h="1599575">
                <a:moveTo>
                  <a:pt x="290065" y="0"/>
                </a:moveTo>
                <a:lnTo>
                  <a:pt x="244728" y="6012"/>
                </a:lnTo>
                <a:lnTo>
                  <a:pt x="204759" y="22851"/>
                </a:lnTo>
                <a:lnTo>
                  <a:pt x="172290" y="48721"/>
                </a:lnTo>
                <a:lnTo>
                  <a:pt x="149452" y="81825"/>
                </a:lnTo>
                <a:lnTo>
                  <a:pt x="138377" y="120367"/>
                </a:lnTo>
                <a:lnTo>
                  <a:pt x="137665" y="666750"/>
                </a:lnTo>
                <a:lnTo>
                  <a:pt x="136869" y="680348"/>
                </a:lnTo>
                <a:lnTo>
                  <a:pt x="125560" y="718611"/>
                </a:lnTo>
                <a:lnTo>
                  <a:pt x="102527" y="751605"/>
                </a:lnTo>
                <a:lnTo>
                  <a:pt x="69902" y="777442"/>
                </a:lnTo>
                <a:lnTo>
                  <a:pt x="29816" y="794236"/>
                </a:lnTo>
                <a:lnTo>
                  <a:pt x="0" y="799475"/>
                </a:lnTo>
                <a:lnTo>
                  <a:pt x="13675" y="800357"/>
                </a:lnTo>
                <a:lnTo>
                  <a:pt x="53444" y="811489"/>
                </a:lnTo>
                <a:lnTo>
                  <a:pt x="88843" y="833735"/>
                </a:lnTo>
                <a:lnTo>
                  <a:pt x="116688" y="865020"/>
                </a:lnTo>
                <a:lnTo>
                  <a:pt x="133790" y="903268"/>
                </a:lnTo>
                <a:lnTo>
                  <a:pt x="137665" y="1466850"/>
                </a:lnTo>
                <a:lnTo>
                  <a:pt x="138461" y="1480448"/>
                </a:lnTo>
                <a:lnTo>
                  <a:pt x="149770" y="1518711"/>
                </a:lnTo>
                <a:lnTo>
                  <a:pt x="172803" y="1551705"/>
                </a:lnTo>
                <a:lnTo>
                  <a:pt x="205428" y="1577542"/>
                </a:lnTo>
                <a:lnTo>
                  <a:pt x="245514" y="1594336"/>
                </a:lnTo>
                <a:lnTo>
                  <a:pt x="260166" y="1597598"/>
                </a:lnTo>
                <a:lnTo>
                  <a:pt x="275330" y="1599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0"/>
          <p:cNvSpPr txBox="1"/>
          <p:nvPr/>
        </p:nvSpPr>
        <p:spPr>
          <a:xfrm>
            <a:off x="2847975" y="3492500"/>
            <a:ext cx="1406525" cy="82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18770">
              <a:lnSpc>
                <a:spcPts val="3025"/>
              </a:lnSpc>
            </a:pPr>
            <a:r>
              <a:rPr lang="tr-TR" sz="2800" spc="-5" dirty="0" smtClean="0">
                <a:latin typeface="Times New Roman"/>
                <a:cs typeface="Times New Roman"/>
              </a:rPr>
              <a:t>defa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434848" y="5159502"/>
            <a:ext cx="8674100" cy="795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748155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Tokalaşm</a:t>
            </a:r>
            <a:r>
              <a:rPr sz="2800" spc="0" dirty="0" smtClean="0">
                <a:latin typeface="Times New Roman"/>
                <a:cs typeface="Times New Roman"/>
              </a:rPr>
              <a:t>a	</a:t>
            </a:r>
            <a:r>
              <a:rPr sz="2800" spc="-5" dirty="0" smtClean="0">
                <a:latin typeface="Times New Roman"/>
                <a:cs typeface="Times New Roman"/>
              </a:rPr>
              <a:t>önkuram</a:t>
            </a:r>
            <a:r>
              <a:rPr sz="2800" spc="0" dirty="0" smtClean="0">
                <a:latin typeface="Times New Roman"/>
                <a:cs typeface="Times New Roman"/>
              </a:rPr>
              <a:t>ı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sz="2800" spc="335" dirty="0" smtClean="0">
                <a:latin typeface="Segoe UI Symbol"/>
                <a:cs typeface="Segoe UI Symbol"/>
              </a:rPr>
              <a:t>⇒</a:t>
            </a:r>
            <a:r>
              <a:rPr sz="2800" spc="-70" dirty="0" smtClean="0">
                <a:latin typeface="Segoe UI Symbol"/>
                <a:cs typeface="Segoe UI Symbol"/>
              </a:rPr>
              <a:t> </a:t>
            </a:r>
            <a:r>
              <a:rPr sz="28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800" spc="-4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800" spc="-5" dirty="0" smtClean="0">
                <a:latin typeface="Times New Roman"/>
                <a:cs typeface="Times New Roman"/>
              </a:rPr>
              <a:t>varsayıla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000" spc="-15" dirty="0" smtClean="0">
                <a:latin typeface="Times New Roman"/>
                <a:cs typeface="Times New Roman"/>
              </a:rPr>
              <a:t>ECREASE</a:t>
            </a:r>
            <a:r>
              <a:rPr sz="2800" spc="5" dirty="0" smtClean="0">
                <a:latin typeface="Times New Roman"/>
                <a:cs typeface="Times New Roman"/>
              </a:rPr>
              <a:t>-</a:t>
            </a:r>
            <a:r>
              <a:rPr sz="2800" spc="0" dirty="0" smtClean="0">
                <a:latin typeface="Times New Roman"/>
                <a:cs typeface="Times New Roman"/>
              </a:rPr>
              <a:t>K</a:t>
            </a:r>
            <a:r>
              <a:rPr sz="2000" spc="-15" dirty="0" smtClean="0">
                <a:latin typeface="Times New Roman"/>
                <a:cs typeface="Times New Roman"/>
              </a:rPr>
              <a:t>EY</a:t>
            </a:r>
            <a:r>
              <a:rPr sz="2000" spc="-5" dirty="0" smtClean="0">
                <a:latin typeface="Times New Roman"/>
                <a:cs typeface="Times New Roman"/>
              </a:rPr>
              <a:t>'</a:t>
            </a:r>
            <a:r>
              <a:rPr sz="3200" spc="-5" dirty="0" smtClean="0">
                <a:latin typeface="Times New Roman"/>
                <a:cs typeface="Times New Roman"/>
              </a:rPr>
              <a:t>ler</a:t>
            </a:r>
            <a:r>
              <a:rPr sz="2800" spc="-5" dirty="0" smtClean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688330">
              <a:lnSpc>
                <a:spcPts val="2180"/>
              </a:lnSpc>
            </a:pPr>
            <a:r>
              <a:rPr sz="2000" spc="25" dirty="0" smtClean="0">
                <a:latin typeface="Times New Roman"/>
                <a:cs typeface="Times New Roman"/>
              </a:rPr>
              <a:t>(Anahta</a:t>
            </a:r>
            <a:r>
              <a:rPr sz="2000" spc="15" dirty="0" smtClean="0">
                <a:latin typeface="Times New Roman"/>
                <a:cs typeface="Times New Roman"/>
              </a:rPr>
              <a:t>r</a:t>
            </a:r>
            <a:r>
              <a:rPr sz="2000" spc="-25" dirty="0" smtClean="0">
                <a:latin typeface="Times New Roman"/>
                <a:cs typeface="Times New Roman"/>
              </a:rPr>
              <a:t>ı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küçült)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7150100" y="4254500"/>
            <a:ext cx="304800" cy="1057401"/>
          </a:xfrm>
          <a:custGeom>
            <a:avLst/>
            <a:gdLst/>
            <a:ahLst/>
            <a:cxnLst/>
            <a:rect l="l" t="t" r="r" b="b"/>
            <a:pathLst>
              <a:path w="122681" h="611124">
                <a:moveTo>
                  <a:pt x="96381" y="67225"/>
                </a:moveTo>
                <a:lnTo>
                  <a:pt x="83874" y="56435"/>
                </a:lnTo>
                <a:lnTo>
                  <a:pt x="68185" y="64077"/>
                </a:lnTo>
                <a:lnTo>
                  <a:pt x="0" y="607313"/>
                </a:lnTo>
                <a:lnTo>
                  <a:pt x="28956" y="611123"/>
                </a:lnTo>
                <a:lnTo>
                  <a:pt x="96381" y="67225"/>
                </a:lnTo>
                <a:close/>
              </a:path>
              <a:path w="122681" h="611124">
                <a:moveTo>
                  <a:pt x="122681" y="89915"/>
                </a:moveTo>
                <a:lnTo>
                  <a:pt x="90677" y="0"/>
                </a:lnTo>
                <a:lnTo>
                  <a:pt x="37337" y="79247"/>
                </a:lnTo>
                <a:lnTo>
                  <a:pt x="68185" y="64077"/>
                </a:lnTo>
                <a:lnTo>
                  <a:pt x="69341" y="54863"/>
                </a:lnTo>
                <a:lnTo>
                  <a:pt x="97535" y="57911"/>
                </a:lnTo>
                <a:lnTo>
                  <a:pt x="97535" y="68221"/>
                </a:lnTo>
                <a:lnTo>
                  <a:pt x="122681" y="89915"/>
                </a:lnTo>
                <a:close/>
              </a:path>
              <a:path w="122681" h="611124">
                <a:moveTo>
                  <a:pt x="83751" y="56421"/>
                </a:moveTo>
                <a:lnTo>
                  <a:pt x="69341" y="54863"/>
                </a:lnTo>
                <a:lnTo>
                  <a:pt x="68185" y="64077"/>
                </a:lnTo>
                <a:lnTo>
                  <a:pt x="83751" y="56421"/>
                </a:lnTo>
                <a:close/>
              </a:path>
              <a:path w="122681" h="611124">
                <a:moveTo>
                  <a:pt x="97535" y="57911"/>
                </a:moveTo>
                <a:lnTo>
                  <a:pt x="83874" y="56435"/>
                </a:lnTo>
                <a:lnTo>
                  <a:pt x="96381" y="67225"/>
                </a:lnTo>
                <a:lnTo>
                  <a:pt x="97535" y="57911"/>
                </a:lnTo>
                <a:close/>
              </a:path>
              <a:path w="122681" h="611124">
                <a:moveTo>
                  <a:pt x="97535" y="68221"/>
                </a:moveTo>
                <a:lnTo>
                  <a:pt x="97535" y="57911"/>
                </a:lnTo>
                <a:lnTo>
                  <a:pt x="96381" y="67225"/>
                </a:lnTo>
                <a:lnTo>
                  <a:pt x="97535" y="6822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13"/>
          <p:cNvSpPr/>
          <p:nvPr/>
        </p:nvSpPr>
        <p:spPr>
          <a:xfrm>
            <a:off x="5854700" y="3873500"/>
            <a:ext cx="2514596" cy="380987"/>
          </a:xfrm>
          <a:custGeom>
            <a:avLst/>
            <a:gdLst/>
            <a:ahLst/>
            <a:cxnLst/>
            <a:rect l="l" t="t" r="r" b="b"/>
            <a:pathLst>
              <a:path w="2514596" h="380987">
                <a:moveTo>
                  <a:pt x="2514596" y="63245"/>
                </a:moveTo>
                <a:lnTo>
                  <a:pt x="2500898" y="23835"/>
                </a:lnTo>
                <a:lnTo>
                  <a:pt x="2466400" y="1785"/>
                </a:lnTo>
                <a:lnTo>
                  <a:pt x="63242" y="0"/>
                </a:lnTo>
                <a:lnTo>
                  <a:pt x="48787" y="1644"/>
                </a:lnTo>
                <a:lnTo>
                  <a:pt x="14064" y="23375"/>
                </a:lnTo>
                <a:lnTo>
                  <a:pt x="0" y="62607"/>
                </a:lnTo>
                <a:lnTo>
                  <a:pt x="0" y="317019"/>
                </a:lnTo>
                <a:lnTo>
                  <a:pt x="13540" y="356502"/>
                </a:lnTo>
                <a:lnTo>
                  <a:pt x="47694" y="379043"/>
                </a:lnTo>
                <a:lnTo>
                  <a:pt x="61979" y="380987"/>
                </a:lnTo>
                <a:lnTo>
                  <a:pt x="2451988" y="380926"/>
                </a:lnTo>
                <a:lnTo>
                  <a:pt x="2490566" y="367161"/>
                </a:lnTo>
                <a:lnTo>
                  <a:pt x="2512688" y="332588"/>
                </a:lnTo>
                <a:lnTo>
                  <a:pt x="2514596" y="63245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76964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43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59100" y="1283335"/>
            <a:ext cx="9090394" cy="38093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46100" marR="7230745" algn="just">
              <a:lnSpc>
                <a:spcPct val="100000"/>
              </a:lnSpc>
              <a:spcBef>
                <a:spcPts val="325"/>
              </a:spcBef>
            </a:pPr>
            <a:r>
              <a:rPr sz="2400" i="1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72610" algn="just">
              <a:lnSpc>
                <a:spcPct val="100000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625" smtClean="0">
                <a:solidFill>
                  <a:srgbClr val="008A87"/>
                </a:solidFill>
                <a:latin typeface="Segoe UI Symbol"/>
                <a:cs typeface="Segoe UI Symbol"/>
              </a:rPr>
              <a:t>∞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lang="tr-TR" sz="2400" spc="-5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spc="0" smtClean="0">
                <a:latin typeface="Times New Roman"/>
                <a:cs typeface="Times New Roman"/>
              </a:rPr>
              <a:t> </a:t>
            </a:r>
            <a:r>
              <a:rPr lang="tr-TR"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Ɐ</a:t>
            </a:r>
            <a:r>
              <a:rPr lang="tr-TR"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i="1" spc="-15">
                <a:solidFill>
                  <a:srgbClr val="008A87"/>
                </a:solidFill>
                <a:latin typeface="Times New Roman"/>
                <a:cs typeface="Times New Roman"/>
              </a:rPr>
              <a:t>∈ </a:t>
            </a:r>
            <a:r>
              <a:rPr sz="2400" i="1" spc="-1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  <a:p>
            <a:pPr marL="546100" marR="4393565" algn="just">
              <a:lnSpc>
                <a:spcPts val="2875"/>
              </a:lnSpc>
            </a:pP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s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0 </a:t>
            </a:r>
            <a:r>
              <a:rPr sz="2400" spc="-5" dirty="0" smtClean="0">
                <a:latin typeface="Times New Roman"/>
                <a:cs typeface="Times New Roman"/>
              </a:rPr>
              <a:t>rastgel</a:t>
            </a:r>
            <a:r>
              <a:rPr sz="2400" spc="0" dirty="0" smtClean="0">
                <a:latin typeface="Times New Roman"/>
                <a:cs typeface="Times New Roman"/>
              </a:rPr>
              <a:t>e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s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15" dirty="0" smtClean="0">
                <a:latin typeface="Times New Roman"/>
                <a:cs typeface="Times New Roman"/>
              </a:rPr>
              <a:t>'için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lang="tr-TR" sz="2400" b="1" spc="-15" dirty="0" smtClean="0">
                <a:latin typeface="Times New Roman"/>
                <a:cs typeface="Times New Roman"/>
              </a:rPr>
              <a:t>       </a:t>
            </a:r>
            <a:r>
              <a:rPr sz="2400" b="1" spc="-15" smtClean="0">
                <a:latin typeface="Times New Roman"/>
                <a:cs typeface="Times New Roman"/>
              </a:rPr>
              <a:t>whi</a:t>
            </a:r>
            <a:r>
              <a:rPr sz="2400" b="1" spc="-20" smtClean="0">
                <a:latin typeface="Times New Roman"/>
                <a:cs typeface="Times New Roman"/>
              </a:rPr>
              <a:t>l</a:t>
            </a:r>
            <a:r>
              <a:rPr sz="2400" b="1" spc="-15" smtClean="0">
                <a:latin typeface="Times New Roman"/>
                <a:cs typeface="Times New Roman"/>
              </a:rPr>
              <a:t>e</a:t>
            </a:r>
            <a:r>
              <a:rPr sz="2400" b="1" spc="-5" smtClean="0">
                <a:latin typeface="Times New Roman"/>
                <a:cs typeface="Times New Roman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-33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≠</a:t>
            </a:r>
            <a:r>
              <a:rPr sz="2400" spc="-6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35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∅</a:t>
            </a:r>
            <a:endParaRPr sz="2400">
              <a:latin typeface="Segoe UI Symbol"/>
              <a:cs typeface="Segoe UI Symbol"/>
            </a:endParaRPr>
          </a:p>
          <a:p>
            <a:pPr marL="614680">
              <a:lnSpc>
                <a:spcPts val="2875"/>
              </a:lnSpc>
              <a:tabLst>
                <a:tab pos="1459865" algn="l"/>
              </a:tabLst>
            </a:pPr>
            <a:r>
              <a:rPr sz="2400" b="1" spc="0" dirty="0" smtClean="0">
                <a:latin typeface="Times New Roman"/>
                <a:cs typeface="Times New Roman"/>
              </a:rPr>
              <a:t>	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 </a:t>
            </a:r>
            <a:r>
              <a:rPr sz="2400" spc="29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spc="-25" smtClean="0">
                <a:latin typeface="Times New Roman"/>
                <a:cs typeface="Times New Roman"/>
              </a:rPr>
              <a:t>E</a:t>
            </a:r>
            <a:r>
              <a:rPr sz="2000" spc="-10" smtClean="0">
                <a:latin typeface="Times New Roman"/>
                <a:cs typeface="Times New Roman"/>
              </a:rPr>
              <a:t>XTRAC</a:t>
            </a:r>
            <a:r>
              <a:rPr sz="2000" spc="-15" smtClean="0">
                <a:latin typeface="Times New Roman"/>
                <a:cs typeface="Times New Roman"/>
              </a:rPr>
              <a:t>T</a:t>
            </a:r>
            <a:r>
              <a:rPr sz="2400" spc="-15" smtClean="0">
                <a:latin typeface="Times New Roman"/>
                <a:cs typeface="Times New Roman"/>
              </a:rPr>
              <a:t>-M</a:t>
            </a:r>
            <a:r>
              <a:rPr sz="2000" spc="-15" smtClean="0">
                <a:latin typeface="Times New Roman"/>
                <a:cs typeface="Times New Roman"/>
              </a:rPr>
              <a:t>IN</a:t>
            </a:r>
            <a:r>
              <a:rPr lang="tr-TR" sz="2400" spc="-15" dirty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460500">
              <a:lnSpc>
                <a:spcPts val="2875"/>
              </a:lnSpc>
            </a:pPr>
            <a:r>
              <a:rPr lang="tr-TR" sz="2400" b="1" spc="-5" dirty="0">
                <a:latin typeface="Times New Roman"/>
                <a:cs typeface="Times New Roman"/>
              </a:rPr>
              <a:t>f</a:t>
            </a:r>
            <a:r>
              <a:rPr lang="tr-TR" sz="2400" b="1" spc="-5" dirty="0" smtClean="0">
                <a:latin typeface="Times New Roman"/>
                <a:cs typeface="Times New Roman"/>
              </a:rPr>
              <a:t>or each</a:t>
            </a:r>
            <a:r>
              <a:rPr sz="2400" b="1" spc="-15" smtClean="0"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5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1130300">
              <a:lnSpc>
                <a:spcPts val="2860"/>
              </a:lnSpc>
            </a:pPr>
            <a:r>
              <a:rPr lang="tr-TR" sz="2100" b="1" spc="-15" baseline="11904" dirty="0">
                <a:latin typeface="Times New Roman"/>
                <a:cs typeface="Times New Roman"/>
              </a:rPr>
              <a:t>	</a:t>
            </a:r>
            <a:r>
              <a:rPr lang="tr-TR" sz="2100" b="1" spc="-15" dirty="0" smtClean="0">
                <a:latin typeface="Times New Roman"/>
                <a:cs typeface="Times New Roman"/>
              </a:rPr>
              <a:t> </a:t>
            </a:r>
            <a:r>
              <a:rPr sz="2400" b="1" spc="-15" smtClean="0">
                <a:latin typeface="Times New Roman"/>
                <a:cs typeface="Times New Roman"/>
              </a:rPr>
              <a:t>i</a:t>
            </a:r>
            <a:r>
              <a:rPr sz="2400" b="1" spc="-10" smtClean="0">
                <a:latin typeface="Times New Roman"/>
                <a:cs typeface="Times New Roman"/>
              </a:rPr>
              <a:t>f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sz="2400" spc="-2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Q </a:t>
            </a:r>
            <a:r>
              <a:rPr sz="2400" spc="0" dirty="0" smtClean="0">
                <a:latin typeface="Times New Roman"/>
                <a:cs typeface="Times New Roman"/>
              </a:rPr>
              <a:t>ve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&lt;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100" y="3873500"/>
            <a:ext cx="3272790" cy="765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0" smtClean="0">
                <a:latin typeface="Times New Roman"/>
                <a:cs typeface="Times New Roman"/>
              </a:rPr>
              <a:t>then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y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6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186180">
              <a:lnSpc>
                <a:spcPct val="100000"/>
              </a:lnSpc>
              <a:spcBef>
                <a:spcPts val="175"/>
              </a:spcBef>
            </a:pPr>
            <a:r>
              <a:rPr sz="2400" spc="-200" dirty="0" smtClean="0">
                <a:solidFill>
                  <a:srgbClr val="008A87"/>
                </a:solidFill>
                <a:latin typeface="Segoe UI Symbol"/>
                <a:cs typeface="Segoe UI Symbol"/>
              </a:rPr>
              <a:t>π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290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←</a:t>
            </a:r>
            <a:r>
              <a:rPr sz="2400" spc="-5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2" name="object 3"/>
          <p:cNvSpPr txBox="1">
            <a:spLocks/>
          </p:cNvSpPr>
          <p:nvPr/>
        </p:nvSpPr>
        <p:spPr>
          <a:xfrm>
            <a:off x="326804" y="467867"/>
            <a:ext cx="8769790" cy="680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 marR="0" lvl="0" indent="0" defTabSz="914400" eaLnBrk="1" fontAlgn="auto" latinLnBrk="0" hangingPunct="1">
              <a:lnSpc>
                <a:spcPts val="5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Prim</a:t>
            </a:r>
            <a:r>
              <a:rPr kumimoji="0" lang="tr-TR" sz="44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44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 Algoritmasının </a:t>
            </a: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Analizi</a:t>
            </a:r>
            <a:endParaRPr kumimoji="0" lang="tr-TR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8" name="object 6"/>
          <p:cNvSpPr/>
          <p:nvPr/>
        </p:nvSpPr>
        <p:spPr>
          <a:xfrm>
            <a:off x="2927882" y="1291845"/>
            <a:ext cx="297664" cy="1057656"/>
          </a:xfrm>
          <a:custGeom>
            <a:avLst/>
            <a:gdLst/>
            <a:ahLst/>
            <a:cxnLst/>
            <a:rect l="l" t="t" r="r" b="b"/>
            <a:pathLst>
              <a:path w="297664" h="1219091">
                <a:moveTo>
                  <a:pt x="297664" y="0"/>
                </a:moveTo>
                <a:lnTo>
                  <a:pt x="247888" y="5602"/>
                </a:lnTo>
                <a:lnTo>
                  <a:pt x="204923" y="21153"/>
                </a:lnTo>
                <a:lnTo>
                  <a:pt x="171638" y="44770"/>
                </a:lnTo>
                <a:lnTo>
                  <a:pt x="147268" y="85546"/>
                </a:lnTo>
                <a:lnTo>
                  <a:pt x="145264" y="508254"/>
                </a:lnTo>
                <a:lnTo>
                  <a:pt x="144291" y="519816"/>
                </a:lnTo>
                <a:lnTo>
                  <a:pt x="122726" y="561418"/>
                </a:lnTo>
                <a:lnTo>
                  <a:pt x="90987" y="585858"/>
                </a:lnTo>
                <a:lnTo>
                  <a:pt x="49116" y="602488"/>
                </a:lnTo>
                <a:lnTo>
                  <a:pt x="0" y="609491"/>
                </a:lnTo>
                <a:lnTo>
                  <a:pt x="16302" y="610201"/>
                </a:lnTo>
                <a:lnTo>
                  <a:pt x="62391" y="619959"/>
                </a:lnTo>
                <a:lnTo>
                  <a:pt x="101468" y="639549"/>
                </a:lnTo>
                <a:lnTo>
                  <a:pt x="129952" y="666903"/>
                </a:lnTo>
                <a:lnTo>
                  <a:pt x="145264" y="1117854"/>
                </a:lnTo>
                <a:lnTo>
                  <a:pt x="146237" y="1129416"/>
                </a:lnTo>
                <a:lnTo>
                  <a:pt x="167803" y="1171018"/>
                </a:lnTo>
                <a:lnTo>
                  <a:pt x="199541" y="1195458"/>
                </a:lnTo>
                <a:lnTo>
                  <a:pt x="241413" y="1212088"/>
                </a:lnTo>
                <a:lnTo>
                  <a:pt x="273530" y="1217938"/>
                </a:lnTo>
                <a:lnTo>
                  <a:pt x="290529" y="121909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8"/>
          <p:cNvSpPr txBox="1"/>
          <p:nvPr/>
        </p:nvSpPr>
        <p:spPr>
          <a:xfrm>
            <a:off x="2044700" y="1509267"/>
            <a:ext cx="74358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800" spc="-4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2"/>
          <p:cNvSpPr/>
          <p:nvPr/>
        </p:nvSpPr>
        <p:spPr>
          <a:xfrm>
            <a:off x="2433770" y="2578101"/>
            <a:ext cx="296730" cy="2133600"/>
          </a:xfrm>
          <a:custGeom>
            <a:avLst/>
            <a:gdLst/>
            <a:ahLst/>
            <a:cxnLst/>
            <a:rect l="l" t="t" r="r" b="b"/>
            <a:pathLst>
              <a:path w="296730" h="2361925">
                <a:moveTo>
                  <a:pt x="296730" y="0"/>
                </a:moveTo>
                <a:lnTo>
                  <a:pt x="247442" y="10399"/>
                </a:lnTo>
                <a:lnTo>
                  <a:pt x="214798" y="30551"/>
                </a:lnTo>
                <a:lnTo>
                  <a:pt x="187082" y="59704"/>
                </a:lnTo>
                <a:lnTo>
                  <a:pt x="165395" y="96426"/>
                </a:lnTo>
                <a:lnTo>
                  <a:pt x="150838" y="139290"/>
                </a:lnTo>
                <a:lnTo>
                  <a:pt x="144511" y="186866"/>
                </a:lnTo>
                <a:lnTo>
                  <a:pt x="144330" y="983741"/>
                </a:lnTo>
                <a:lnTo>
                  <a:pt x="143803" y="1000222"/>
                </a:lnTo>
                <a:lnTo>
                  <a:pt x="136242" y="1047205"/>
                </a:lnTo>
                <a:lnTo>
                  <a:pt x="120595" y="1089370"/>
                </a:lnTo>
                <a:lnTo>
                  <a:pt x="98006" y="1125266"/>
                </a:lnTo>
                <a:lnTo>
                  <a:pt x="69616" y="1153442"/>
                </a:lnTo>
                <a:lnTo>
                  <a:pt x="36567" y="1172446"/>
                </a:lnTo>
                <a:lnTo>
                  <a:pt x="0" y="1180825"/>
                </a:lnTo>
                <a:lnTo>
                  <a:pt x="11756" y="1181568"/>
                </a:lnTo>
                <a:lnTo>
                  <a:pt x="56578" y="1197611"/>
                </a:lnTo>
                <a:lnTo>
                  <a:pt x="86429" y="1221805"/>
                </a:lnTo>
                <a:lnTo>
                  <a:pt x="111497" y="1254752"/>
                </a:lnTo>
                <a:lnTo>
                  <a:pt x="130380" y="1294944"/>
                </a:lnTo>
                <a:lnTo>
                  <a:pt x="141677" y="1340876"/>
                </a:lnTo>
                <a:lnTo>
                  <a:pt x="144330" y="2164842"/>
                </a:lnTo>
                <a:lnTo>
                  <a:pt x="144851" y="2181322"/>
                </a:lnTo>
                <a:lnTo>
                  <a:pt x="152343" y="2228305"/>
                </a:lnTo>
                <a:lnTo>
                  <a:pt x="167877" y="2270470"/>
                </a:lnTo>
                <a:lnTo>
                  <a:pt x="190362" y="2306366"/>
                </a:lnTo>
                <a:lnTo>
                  <a:pt x="218705" y="2334542"/>
                </a:lnTo>
                <a:lnTo>
                  <a:pt x="251812" y="2353546"/>
                </a:lnTo>
                <a:lnTo>
                  <a:pt x="275991" y="2360402"/>
                </a:lnTo>
                <a:lnTo>
                  <a:pt x="288591" y="23619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"/>
          <p:cNvSpPr txBox="1"/>
          <p:nvPr/>
        </p:nvSpPr>
        <p:spPr>
          <a:xfrm>
            <a:off x="520701" y="3419602"/>
            <a:ext cx="1551386" cy="82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150">
              <a:lnSpc>
                <a:spcPct val="100000"/>
              </a:lnSpc>
            </a:pPr>
            <a:r>
              <a:rPr sz="2800" b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800" i="1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800" i="1" spc="-30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b="1" spc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lang="tr-TR" sz="2800" b="1" spc="0" dirty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8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800" spc="-5" dirty="0" smtClean="0">
                <a:latin typeface="Times New Roman"/>
                <a:cs typeface="Times New Roman"/>
              </a:rPr>
              <a:t>defa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4"/>
          <p:cNvSpPr/>
          <p:nvPr/>
        </p:nvSpPr>
        <p:spPr>
          <a:xfrm>
            <a:off x="4116835" y="3187700"/>
            <a:ext cx="290065" cy="1599575"/>
          </a:xfrm>
          <a:custGeom>
            <a:avLst/>
            <a:gdLst/>
            <a:ahLst/>
            <a:cxnLst/>
            <a:rect l="l" t="t" r="r" b="b"/>
            <a:pathLst>
              <a:path w="290065" h="1599575">
                <a:moveTo>
                  <a:pt x="290065" y="0"/>
                </a:moveTo>
                <a:lnTo>
                  <a:pt x="244728" y="6012"/>
                </a:lnTo>
                <a:lnTo>
                  <a:pt x="204759" y="22851"/>
                </a:lnTo>
                <a:lnTo>
                  <a:pt x="172290" y="48721"/>
                </a:lnTo>
                <a:lnTo>
                  <a:pt x="149452" y="81825"/>
                </a:lnTo>
                <a:lnTo>
                  <a:pt x="138377" y="120367"/>
                </a:lnTo>
                <a:lnTo>
                  <a:pt x="137665" y="666750"/>
                </a:lnTo>
                <a:lnTo>
                  <a:pt x="136869" y="680348"/>
                </a:lnTo>
                <a:lnTo>
                  <a:pt x="125560" y="718611"/>
                </a:lnTo>
                <a:lnTo>
                  <a:pt x="102527" y="751605"/>
                </a:lnTo>
                <a:lnTo>
                  <a:pt x="69902" y="777442"/>
                </a:lnTo>
                <a:lnTo>
                  <a:pt x="29816" y="794236"/>
                </a:lnTo>
                <a:lnTo>
                  <a:pt x="0" y="799475"/>
                </a:lnTo>
                <a:lnTo>
                  <a:pt x="13675" y="800357"/>
                </a:lnTo>
                <a:lnTo>
                  <a:pt x="53444" y="811489"/>
                </a:lnTo>
                <a:lnTo>
                  <a:pt x="88843" y="833735"/>
                </a:lnTo>
                <a:lnTo>
                  <a:pt x="116688" y="865020"/>
                </a:lnTo>
                <a:lnTo>
                  <a:pt x="133790" y="903268"/>
                </a:lnTo>
                <a:lnTo>
                  <a:pt x="137665" y="1466850"/>
                </a:lnTo>
                <a:lnTo>
                  <a:pt x="138461" y="1480448"/>
                </a:lnTo>
                <a:lnTo>
                  <a:pt x="149770" y="1518711"/>
                </a:lnTo>
                <a:lnTo>
                  <a:pt x="172803" y="1551705"/>
                </a:lnTo>
                <a:lnTo>
                  <a:pt x="205428" y="1577542"/>
                </a:lnTo>
                <a:lnTo>
                  <a:pt x="245514" y="1594336"/>
                </a:lnTo>
                <a:lnTo>
                  <a:pt x="260166" y="1597598"/>
                </a:lnTo>
                <a:lnTo>
                  <a:pt x="275330" y="15995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10"/>
          <p:cNvSpPr txBox="1"/>
          <p:nvPr/>
        </p:nvSpPr>
        <p:spPr>
          <a:xfrm>
            <a:off x="2847975" y="3492500"/>
            <a:ext cx="1406525" cy="822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318770">
              <a:lnSpc>
                <a:spcPts val="3025"/>
              </a:lnSpc>
            </a:pPr>
            <a:r>
              <a:rPr lang="tr-TR" sz="2800" spc="-5" dirty="0" smtClean="0">
                <a:latin typeface="Times New Roman"/>
                <a:cs typeface="Times New Roman"/>
              </a:rPr>
              <a:t>defa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7150100" y="4254500"/>
            <a:ext cx="304800" cy="1057401"/>
          </a:xfrm>
          <a:custGeom>
            <a:avLst/>
            <a:gdLst/>
            <a:ahLst/>
            <a:cxnLst/>
            <a:rect l="l" t="t" r="r" b="b"/>
            <a:pathLst>
              <a:path w="122681" h="611124">
                <a:moveTo>
                  <a:pt x="96381" y="67225"/>
                </a:moveTo>
                <a:lnTo>
                  <a:pt x="83874" y="56435"/>
                </a:lnTo>
                <a:lnTo>
                  <a:pt x="68185" y="64077"/>
                </a:lnTo>
                <a:lnTo>
                  <a:pt x="0" y="607313"/>
                </a:lnTo>
                <a:lnTo>
                  <a:pt x="28956" y="611123"/>
                </a:lnTo>
                <a:lnTo>
                  <a:pt x="96381" y="67225"/>
                </a:lnTo>
                <a:close/>
              </a:path>
              <a:path w="122681" h="611124">
                <a:moveTo>
                  <a:pt x="122681" y="89915"/>
                </a:moveTo>
                <a:lnTo>
                  <a:pt x="90677" y="0"/>
                </a:lnTo>
                <a:lnTo>
                  <a:pt x="37337" y="79247"/>
                </a:lnTo>
                <a:lnTo>
                  <a:pt x="68185" y="64077"/>
                </a:lnTo>
                <a:lnTo>
                  <a:pt x="69341" y="54863"/>
                </a:lnTo>
                <a:lnTo>
                  <a:pt x="97535" y="57911"/>
                </a:lnTo>
                <a:lnTo>
                  <a:pt x="97535" y="68221"/>
                </a:lnTo>
                <a:lnTo>
                  <a:pt x="122681" y="89915"/>
                </a:lnTo>
                <a:close/>
              </a:path>
              <a:path w="122681" h="611124">
                <a:moveTo>
                  <a:pt x="83751" y="56421"/>
                </a:moveTo>
                <a:lnTo>
                  <a:pt x="69341" y="54863"/>
                </a:lnTo>
                <a:lnTo>
                  <a:pt x="68185" y="64077"/>
                </a:lnTo>
                <a:lnTo>
                  <a:pt x="83751" y="56421"/>
                </a:lnTo>
                <a:close/>
              </a:path>
              <a:path w="122681" h="611124">
                <a:moveTo>
                  <a:pt x="97535" y="57911"/>
                </a:moveTo>
                <a:lnTo>
                  <a:pt x="83874" y="56435"/>
                </a:lnTo>
                <a:lnTo>
                  <a:pt x="96381" y="67225"/>
                </a:lnTo>
                <a:lnTo>
                  <a:pt x="97535" y="57911"/>
                </a:lnTo>
                <a:close/>
              </a:path>
              <a:path w="122681" h="611124">
                <a:moveTo>
                  <a:pt x="97535" y="68221"/>
                </a:moveTo>
                <a:lnTo>
                  <a:pt x="97535" y="57911"/>
                </a:lnTo>
                <a:lnTo>
                  <a:pt x="96381" y="67225"/>
                </a:lnTo>
                <a:lnTo>
                  <a:pt x="97535" y="68221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4"/>
          <p:cNvSpPr txBox="1"/>
          <p:nvPr/>
        </p:nvSpPr>
        <p:spPr>
          <a:xfrm>
            <a:off x="409701" y="5164164"/>
            <a:ext cx="8660130" cy="1411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">
              <a:lnSpc>
                <a:spcPct val="100000"/>
              </a:lnSpc>
              <a:tabLst>
                <a:tab pos="1770380" algn="l"/>
              </a:tabLst>
            </a:pPr>
            <a:r>
              <a:rPr sz="2800" spc="-5" dirty="0" smtClean="0">
                <a:latin typeface="Times New Roman"/>
                <a:cs typeface="Times New Roman"/>
              </a:rPr>
              <a:t>Tokalaşm</a:t>
            </a:r>
            <a:r>
              <a:rPr sz="2800" spc="0" dirty="0" smtClean="0">
                <a:latin typeface="Times New Roman"/>
                <a:cs typeface="Times New Roman"/>
              </a:rPr>
              <a:t>a	</a:t>
            </a:r>
            <a:r>
              <a:rPr sz="2800" spc="-5" dirty="0" smtClean="0">
                <a:latin typeface="Times New Roman"/>
                <a:cs typeface="Times New Roman"/>
              </a:rPr>
              <a:t>önkuram</a:t>
            </a:r>
            <a:r>
              <a:rPr sz="2800" spc="0" dirty="0" smtClean="0">
                <a:latin typeface="Times New Roman"/>
                <a:cs typeface="Times New Roman"/>
              </a:rPr>
              <a:t>ı</a:t>
            </a:r>
            <a:r>
              <a:rPr sz="2800" spc="-20" dirty="0" smtClean="0">
                <a:latin typeface="Times New Roman"/>
                <a:cs typeface="Times New Roman"/>
              </a:rPr>
              <a:t> </a:t>
            </a:r>
            <a:r>
              <a:rPr sz="2800" spc="335" dirty="0" smtClean="0">
                <a:latin typeface="Segoe UI Symbol"/>
                <a:cs typeface="Segoe UI Symbol"/>
              </a:rPr>
              <a:t>⇒</a:t>
            </a:r>
            <a:r>
              <a:rPr sz="2800" spc="-70" dirty="0" smtClean="0">
                <a:latin typeface="Segoe UI Symbol"/>
                <a:cs typeface="Segoe UI Symbol"/>
              </a:rPr>
              <a:t> </a:t>
            </a:r>
            <a:r>
              <a:rPr sz="2800" spc="-45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800" spc="-4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8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latin typeface="Times New Roman"/>
                <a:cs typeface="Times New Roman"/>
              </a:rPr>
              <a:t>varsayıla</a:t>
            </a:r>
            <a:r>
              <a:rPr sz="2800" spc="0" dirty="0" smtClean="0">
                <a:latin typeface="Times New Roman"/>
                <a:cs typeface="Times New Roman"/>
              </a:rPr>
              <a:t>n</a:t>
            </a:r>
            <a:r>
              <a:rPr sz="2800" spc="-10" dirty="0" smtClean="0">
                <a:latin typeface="Times New Roman"/>
                <a:cs typeface="Times New Roman"/>
              </a:rPr>
              <a:t> </a:t>
            </a:r>
            <a:r>
              <a:rPr sz="2800" spc="0" dirty="0" smtClean="0">
                <a:latin typeface="Times New Roman"/>
                <a:cs typeface="Times New Roman"/>
              </a:rPr>
              <a:t>D</a:t>
            </a:r>
            <a:r>
              <a:rPr sz="2000" spc="-15" dirty="0" smtClean="0">
                <a:latin typeface="Times New Roman"/>
                <a:cs typeface="Times New Roman"/>
              </a:rPr>
              <a:t>ECREASE</a:t>
            </a:r>
            <a:r>
              <a:rPr sz="2800" spc="5" dirty="0" smtClean="0">
                <a:latin typeface="Times New Roman"/>
                <a:cs typeface="Times New Roman"/>
              </a:rPr>
              <a:t>-</a:t>
            </a:r>
            <a:r>
              <a:rPr sz="2800" spc="0" dirty="0" smtClean="0">
                <a:latin typeface="Times New Roman"/>
                <a:cs typeface="Times New Roman"/>
              </a:rPr>
              <a:t>K</a:t>
            </a:r>
            <a:r>
              <a:rPr sz="2000" spc="-15" dirty="0" smtClean="0">
                <a:latin typeface="Times New Roman"/>
                <a:cs typeface="Times New Roman"/>
              </a:rPr>
              <a:t>EY</a:t>
            </a:r>
            <a:r>
              <a:rPr sz="2800" spc="-15" dirty="0" smtClean="0">
                <a:latin typeface="Times New Roman"/>
                <a:cs typeface="Times New Roman"/>
              </a:rPr>
              <a:t>'ler.</a:t>
            </a:r>
            <a:endParaRPr sz="2800">
              <a:latin typeface="Times New Roman"/>
              <a:cs typeface="Times New Roman"/>
            </a:endParaRPr>
          </a:p>
          <a:p>
            <a:pPr marL="12700" indent="5920105">
              <a:lnSpc>
                <a:spcPts val="2395"/>
              </a:lnSpc>
              <a:spcBef>
                <a:spcPts val="25"/>
              </a:spcBef>
            </a:pPr>
            <a:r>
              <a:rPr sz="2000" spc="25" dirty="0" smtClean="0">
                <a:latin typeface="Times New Roman"/>
                <a:cs typeface="Times New Roman"/>
              </a:rPr>
              <a:t>(Anahta</a:t>
            </a:r>
            <a:r>
              <a:rPr sz="2000" spc="15" dirty="0" smtClean="0">
                <a:latin typeface="Times New Roman"/>
                <a:cs typeface="Times New Roman"/>
              </a:rPr>
              <a:t>r</a:t>
            </a:r>
            <a:r>
              <a:rPr sz="2000" spc="-25" dirty="0" smtClean="0">
                <a:latin typeface="Times New Roman"/>
                <a:cs typeface="Times New Roman"/>
              </a:rPr>
              <a:t>ı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küçült)</a:t>
            </a:r>
            <a:endParaRPr sz="2000">
              <a:latin typeface="Times New Roman"/>
              <a:cs typeface="Times New Roman"/>
            </a:endParaRPr>
          </a:p>
          <a:p>
            <a:pPr marR="462280" algn="ctr">
              <a:lnSpc>
                <a:spcPts val="2445"/>
              </a:lnSpc>
            </a:pPr>
            <a:r>
              <a:rPr sz="2400" spc="-20" dirty="0" smtClean="0">
                <a:latin typeface="Times New Roman"/>
                <a:cs typeface="Times New Roman"/>
              </a:rPr>
              <a:t>Time</a:t>
            </a:r>
            <a:r>
              <a:rPr sz="2400" spc="-5" dirty="0" smtClean="0">
                <a:latin typeface="Times New Roman"/>
                <a:cs typeface="Times New Roman"/>
              </a:rPr>
              <a:t>(süre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r>
              <a:rPr sz="2400" spc="200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400" spc="-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24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-22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600" spc="-7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3600" spc="7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600" spc="284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400" spc="-1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spc="-3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600" spc="-7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endParaRPr sz="3600" baseline="-23148">
              <a:latin typeface="Times New Roman"/>
              <a:cs typeface="Times New Roman"/>
            </a:endParaRPr>
          </a:p>
          <a:p>
            <a:pPr marL="0" marR="540385" algn="ctr">
              <a:lnSpc>
                <a:spcPct val="100000"/>
              </a:lnSpc>
              <a:spcBef>
                <a:spcPts val="235"/>
              </a:spcBef>
            </a:pPr>
            <a:r>
              <a:rPr sz="2000" spc="25" dirty="0" smtClean="0">
                <a:latin typeface="Times New Roman"/>
                <a:cs typeface="Times New Roman"/>
              </a:rPr>
              <a:t>(en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küçü</a:t>
            </a:r>
            <a:r>
              <a:rPr sz="2000" spc="-75" dirty="0" smtClean="0">
                <a:latin typeface="Times New Roman"/>
                <a:cs typeface="Times New Roman"/>
              </a:rPr>
              <a:t>ğ</a:t>
            </a:r>
            <a:r>
              <a:rPr sz="2000" spc="60" dirty="0" smtClean="0">
                <a:latin typeface="Times New Roman"/>
                <a:cs typeface="Times New Roman"/>
              </a:rPr>
              <a:t>ü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-55" dirty="0" smtClean="0">
                <a:latin typeface="Times New Roman"/>
                <a:cs typeface="Times New Roman"/>
              </a:rPr>
              <a:t>ç</a:t>
            </a:r>
            <a:r>
              <a:rPr sz="2000" spc="-30" dirty="0" smtClean="0">
                <a:latin typeface="Times New Roman"/>
                <a:cs typeface="Times New Roman"/>
              </a:rPr>
              <a:t>ı</a:t>
            </a:r>
            <a:r>
              <a:rPr sz="2000" spc="15" dirty="0" smtClean="0">
                <a:latin typeface="Times New Roman"/>
                <a:cs typeface="Times New Roman"/>
              </a:rPr>
              <a:t>kar)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701" y="1530350"/>
            <a:ext cx="8197215" cy="80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latin typeface="Times New Roman"/>
                <a:cs typeface="Times New Roman"/>
              </a:rPr>
              <a:t>Time</a:t>
            </a:r>
            <a:r>
              <a:rPr sz="2400" spc="-5" dirty="0" smtClean="0">
                <a:latin typeface="Times New Roman"/>
                <a:cs typeface="Times New Roman"/>
              </a:rPr>
              <a:t>(süre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r>
              <a:rPr sz="2400" spc="200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400" spc="-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24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-22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600" spc="-7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3600" spc="7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600" spc="284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400" spc="-1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spc="-3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600" spc="-7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endParaRPr sz="3600" baseline="-23148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marL="3053080">
              <a:lnSpc>
                <a:spcPct val="100000"/>
              </a:lnSpc>
              <a:tabLst>
                <a:tab pos="6356985" algn="l"/>
              </a:tabLst>
            </a:pPr>
            <a:r>
              <a:rPr sz="2000" spc="25" dirty="0" smtClean="0">
                <a:latin typeface="Times New Roman"/>
                <a:cs typeface="Times New Roman"/>
              </a:rPr>
              <a:t>(en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küçü</a:t>
            </a:r>
            <a:r>
              <a:rPr sz="2000" spc="-75" dirty="0" smtClean="0">
                <a:latin typeface="Times New Roman"/>
                <a:cs typeface="Times New Roman"/>
              </a:rPr>
              <a:t>ğ</a:t>
            </a:r>
            <a:r>
              <a:rPr sz="2000" spc="60" dirty="0" smtClean="0">
                <a:latin typeface="Times New Roman"/>
                <a:cs typeface="Times New Roman"/>
              </a:rPr>
              <a:t>ü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-55" dirty="0" smtClean="0">
                <a:latin typeface="Times New Roman"/>
                <a:cs typeface="Times New Roman"/>
              </a:rPr>
              <a:t>ç</a:t>
            </a:r>
            <a:r>
              <a:rPr sz="2000" spc="-30" dirty="0" smtClean="0">
                <a:latin typeface="Times New Roman"/>
                <a:cs typeface="Times New Roman"/>
              </a:rPr>
              <a:t>ı</a:t>
            </a:r>
            <a:r>
              <a:rPr sz="2000" spc="15" dirty="0" smtClean="0">
                <a:latin typeface="Times New Roman"/>
                <a:cs typeface="Times New Roman"/>
              </a:rPr>
              <a:t>kar)	</a:t>
            </a:r>
            <a:r>
              <a:rPr sz="2000" spc="25" dirty="0" smtClean="0">
                <a:latin typeface="Times New Roman"/>
                <a:cs typeface="Times New Roman"/>
              </a:rPr>
              <a:t>(Anahta</a:t>
            </a:r>
            <a:r>
              <a:rPr sz="2000" spc="15" dirty="0" smtClean="0">
                <a:latin typeface="Times New Roman"/>
                <a:cs typeface="Times New Roman"/>
              </a:rPr>
              <a:t>r</a:t>
            </a:r>
            <a:r>
              <a:rPr sz="2000" spc="-25" dirty="0" smtClean="0">
                <a:latin typeface="Times New Roman"/>
                <a:cs typeface="Times New Roman"/>
              </a:rPr>
              <a:t>ı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küçült)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326804" y="467867"/>
            <a:ext cx="8769790" cy="680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 marR="0" lvl="0" indent="0" defTabSz="914400" eaLnBrk="1" fontAlgn="auto" latinLnBrk="0" hangingPunct="1">
              <a:lnSpc>
                <a:spcPts val="5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Prim</a:t>
            </a:r>
            <a:r>
              <a:rPr kumimoji="0" lang="tr-TR" sz="44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44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 Algoritmasının </a:t>
            </a: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Analizi</a:t>
            </a:r>
            <a:endParaRPr kumimoji="0" lang="tr-TR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7454900" y="2536825"/>
            <a:ext cx="128968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latin typeface="Times New Roman"/>
                <a:cs typeface="Times New Roman"/>
              </a:rPr>
              <a:t>Toplam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960444" y="2403347"/>
            <a:ext cx="31940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895364" y="2530602"/>
            <a:ext cx="2203450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4800" i="1" spc="-7" baseline="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0" baseline="5291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4544695" y="2548891"/>
            <a:ext cx="2376805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4800" i="1" spc="-7" baseline="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-22" baseline="5291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7"/>
          <p:cNvSpPr/>
          <p:nvPr/>
        </p:nvSpPr>
        <p:spPr>
          <a:xfrm>
            <a:off x="215900" y="312102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86106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8"/>
          <p:cNvSpPr/>
          <p:nvPr/>
        </p:nvSpPr>
        <p:spPr>
          <a:xfrm>
            <a:off x="215900" y="314617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86106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3"/>
          <p:cNvSpPr txBox="1"/>
          <p:nvPr/>
        </p:nvSpPr>
        <p:spPr>
          <a:xfrm>
            <a:off x="689380" y="3263652"/>
            <a:ext cx="117792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200" dirty="0" smtClean="0">
                <a:latin typeface="Times New Roman"/>
                <a:cs typeface="Times New Roman"/>
              </a:rPr>
              <a:t>Array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4"/>
          <p:cNvSpPr txBox="1"/>
          <p:nvPr/>
        </p:nvSpPr>
        <p:spPr>
          <a:xfrm>
            <a:off x="7830618" y="3265278"/>
            <a:ext cx="9702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0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5"/>
          <p:cNvSpPr/>
          <p:nvPr/>
        </p:nvSpPr>
        <p:spPr>
          <a:xfrm>
            <a:off x="4709166" y="3190811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4"/>
          <p:cNvSpPr txBox="1"/>
          <p:nvPr/>
        </p:nvSpPr>
        <p:spPr>
          <a:xfrm>
            <a:off x="2598420" y="3263900"/>
            <a:ext cx="9702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5245100" y="3263900"/>
            <a:ext cx="9702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tr-TR"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701" y="1530350"/>
            <a:ext cx="8197215" cy="80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latin typeface="Times New Roman"/>
                <a:cs typeface="Times New Roman"/>
              </a:rPr>
              <a:t>Time</a:t>
            </a:r>
            <a:r>
              <a:rPr sz="2400" spc="-5" dirty="0" smtClean="0">
                <a:latin typeface="Times New Roman"/>
                <a:cs typeface="Times New Roman"/>
              </a:rPr>
              <a:t>(süre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r>
              <a:rPr sz="2400" spc="200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400" spc="-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24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-22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600" spc="-7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3600" spc="7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600" spc="284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400" spc="-1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spc="-3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600" spc="-7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endParaRPr sz="3600" baseline="-23148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marL="3053080">
              <a:lnSpc>
                <a:spcPct val="100000"/>
              </a:lnSpc>
              <a:tabLst>
                <a:tab pos="6356985" algn="l"/>
              </a:tabLst>
            </a:pPr>
            <a:r>
              <a:rPr sz="2000" spc="25" dirty="0" smtClean="0">
                <a:latin typeface="Times New Roman"/>
                <a:cs typeface="Times New Roman"/>
              </a:rPr>
              <a:t>(en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küçü</a:t>
            </a:r>
            <a:r>
              <a:rPr sz="2000" spc="-75" dirty="0" smtClean="0">
                <a:latin typeface="Times New Roman"/>
                <a:cs typeface="Times New Roman"/>
              </a:rPr>
              <a:t>ğ</a:t>
            </a:r>
            <a:r>
              <a:rPr sz="2000" spc="60" dirty="0" smtClean="0">
                <a:latin typeface="Times New Roman"/>
                <a:cs typeface="Times New Roman"/>
              </a:rPr>
              <a:t>ü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-55" dirty="0" smtClean="0">
                <a:latin typeface="Times New Roman"/>
                <a:cs typeface="Times New Roman"/>
              </a:rPr>
              <a:t>ç</a:t>
            </a:r>
            <a:r>
              <a:rPr sz="2000" spc="-30" dirty="0" smtClean="0">
                <a:latin typeface="Times New Roman"/>
                <a:cs typeface="Times New Roman"/>
              </a:rPr>
              <a:t>ı</a:t>
            </a:r>
            <a:r>
              <a:rPr sz="2000" spc="15" dirty="0" smtClean="0">
                <a:latin typeface="Times New Roman"/>
                <a:cs typeface="Times New Roman"/>
              </a:rPr>
              <a:t>kar)	</a:t>
            </a:r>
            <a:r>
              <a:rPr sz="2000" spc="25" dirty="0" smtClean="0">
                <a:latin typeface="Times New Roman"/>
                <a:cs typeface="Times New Roman"/>
              </a:rPr>
              <a:t>(Anahta</a:t>
            </a:r>
            <a:r>
              <a:rPr sz="2000" spc="15" dirty="0" smtClean="0">
                <a:latin typeface="Times New Roman"/>
                <a:cs typeface="Times New Roman"/>
              </a:rPr>
              <a:t>r</a:t>
            </a:r>
            <a:r>
              <a:rPr sz="2000" spc="-25" dirty="0" smtClean="0">
                <a:latin typeface="Times New Roman"/>
                <a:cs typeface="Times New Roman"/>
              </a:rPr>
              <a:t>ı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küçült)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326804" y="467867"/>
            <a:ext cx="8769790" cy="680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 marR="0" lvl="0" indent="0" defTabSz="914400" eaLnBrk="1" fontAlgn="auto" latinLnBrk="0" hangingPunct="1">
              <a:lnSpc>
                <a:spcPts val="5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Prim</a:t>
            </a:r>
            <a:r>
              <a:rPr kumimoji="0" lang="tr-TR" sz="44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44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 Algoritmasının </a:t>
            </a: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Analizi</a:t>
            </a:r>
            <a:endParaRPr kumimoji="0" lang="tr-TR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7454900" y="2536825"/>
            <a:ext cx="128968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latin typeface="Times New Roman"/>
                <a:cs typeface="Times New Roman"/>
              </a:rPr>
              <a:t>Toplam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960444" y="2403347"/>
            <a:ext cx="31940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895364" y="2530602"/>
            <a:ext cx="2203450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4800" i="1" spc="-7" baseline="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0" baseline="5291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4544695" y="2548891"/>
            <a:ext cx="2376805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4800" i="1" spc="-7" baseline="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-22" baseline="5291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7"/>
          <p:cNvSpPr/>
          <p:nvPr/>
        </p:nvSpPr>
        <p:spPr>
          <a:xfrm>
            <a:off x="215900" y="312102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86106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8"/>
          <p:cNvSpPr/>
          <p:nvPr/>
        </p:nvSpPr>
        <p:spPr>
          <a:xfrm>
            <a:off x="215900" y="314617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86106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3"/>
          <p:cNvSpPr txBox="1"/>
          <p:nvPr/>
        </p:nvSpPr>
        <p:spPr>
          <a:xfrm>
            <a:off x="520700" y="3263652"/>
            <a:ext cx="181252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200" dirty="0" smtClean="0">
                <a:latin typeface="Times New Roman"/>
                <a:cs typeface="Times New Roman"/>
              </a:rPr>
              <a:t>Array</a:t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/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>Bin_heap</a:t>
            </a:r>
          </a:p>
        </p:txBody>
      </p:sp>
      <p:sp>
        <p:nvSpPr>
          <p:cNvPr id="21" name="object 4"/>
          <p:cNvSpPr txBox="1"/>
          <p:nvPr/>
        </p:nvSpPr>
        <p:spPr>
          <a:xfrm>
            <a:off x="7830618" y="3265278"/>
            <a:ext cx="9702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0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5"/>
          <p:cNvSpPr/>
          <p:nvPr/>
        </p:nvSpPr>
        <p:spPr>
          <a:xfrm>
            <a:off x="4709166" y="3190811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4"/>
          <p:cNvSpPr txBox="1"/>
          <p:nvPr/>
        </p:nvSpPr>
        <p:spPr>
          <a:xfrm>
            <a:off x="2598420" y="3263900"/>
            <a:ext cx="9702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5245100" y="3263900"/>
            <a:ext cx="9702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tr-TR"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7373620" y="4254500"/>
            <a:ext cx="15290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0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4940300" y="4254500"/>
            <a:ext cx="15290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15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2425700" y="4254500"/>
            <a:ext cx="15290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30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46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701" y="1530350"/>
            <a:ext cx="8197215" cy="808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 smtClean="0">
                <a:latin typeface="Times New Roman"/>
                <a:cs typeface="Times New Roman"/>
              </a:rPr>
              <a:t>Time</a:t>
            </a:r>
            <a:r>
              <a:rPr sz="2400" spc="-5" dirty="0" smtClean="0">
                <a:latin typeface="Times New Roman"/>
                <a:cs typeface="Times New Roman"/>
              </a:rPr>
              <a:t>(süre</a:t>
            </a:r>
            <a:r>
              <a:rPr sz="2400" spc="0" dirty="0" smtClean="0">
                <a:latin typeface="Times New Roman"/>
                <a:cs typeface="Times New Roman"/>
              </a:rPr>
              <a:t>)</a:t>
            </a:r>
            <a:r>
              <a:rPr sz="2400" spc="200" dirty="0" smtClean="0"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400" spc="-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24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-22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600" spc="-7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0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3600" spc="7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r>
              <a:rPr sz="3600" spc="284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4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400" spc="-1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)·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3600" spc="-3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600" spc="-7" baseline="-18518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3600" spc="0" baseline="-23148" dirty="0" smtClean="0">
                <a:solidFill>
                  <a:srgbClr val="008A87"/>
                </a:solidFill>
                <a:latin typeface="Times New Roman"/>
                <a:cs typeface="Times New Roman"/>
              </a:rPr>
              <a:t>KEY</a:t>
            </a:r>
            <a:endParaRPr sz="3600" baseline="-23148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marL="3053080">
              <a:lnSpc>
                <a:spcPct val="100000"/>
              </a:lnSpc>
              <a:tabLst>
                <a:tab pos="6356985" algn="l"/>
              </a:tabLst>
            </a:pPr>
            <a:r>
              <a:rPr sz="2000" spc="25" dirty="0" smtClean="0">
                <a:latin typeface="Times New Roman"/>
                <a:cs typeface="Times New Roman"/>
              </a:rPr>
              <a:t>(en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küçü</a:t>
            </a:r>
            <a:r>
              <a:rPr sz="2000" spc="-75" dirty="0" smtClean="0">
                <a:latin typeface="Times New Roman"/>
                <a:cs typeface="Times New Roman"/>
              </a:rPr>
              <a:t>ğ</a:t>
            </a:r>
            <a:r>
              <a:rPr sz="2000" spc="60" dirty="0" smtClean="0">
                <a:latin typeface="Times New Roman"/>
                <a:cs typeface="Times New Roman"/>
              </a:rPr>
              <a:t>ü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-55" dirty="0" smtClean="0">
                <a:latin typeface="Times New Roman"/>
                <a:cs typeface="Times New Roman"/>
              </a:rPr>
              <a:t>ç</a:t>
            </a:r>
            <a:r>
              <a:rPr sz="2000" spc="-30" dirty="0" smtClean="0">
                <a:latin typeface="Times New Roman"/>
                <a:cs typeface="Times New Roman"/>
              </a:rPr>
              <a:t>ı</a:t>
            </a:r>
            <a:r>
              <a:rPr sz="2000" spc="15" dirty="0" smtClean="0">
                <a:latin typeface="Times New Roman"/>
                <a:cs typeface="Times New Roman"/>
              </a:rPr>
              <a:t>kar)	</a:t>
            </a:r>
            <a:r>
              <a:rPr sz="2000" spc="25" dirty="0" smtClean="0">
                <a:latin typeface="Times New Roman"/>
                <a:cs typeface="Times New Roman"/>
              </a:rPr>
              <a:t>(Anahta</a:t>
            </a:r>
            <a:r>
              <a:rPr sz="2000" spc="15" dirty="0" smtClean="0">
                <a:latin typeface="Times New Roman"/>
                <a:cs typeface="Times New Roman"/>
              </a:rPr>
              <a:t>r</a:t>
            </a:r>
            <a:r>
              <a:rPr sz="2000" spc="-25" dirty="0" smtClean="0">
                <a:latin typeface="Times New Roman"/>
                <a:cs typeface="Times New Roman"/>
              </a:rPr>
              <a:t>ı</a:t>
            </a:r>
            <a:r>
              <a:rPr sz="2000" spc="-50" dirty="0" smtClean="0">
                <a:latin typeface="Times New Roman"/>
                <a:cs typeface="Times New Roman"/>
              </a:rPr>
              <a:t> </a:t>
            </a:r>
            <a:r>
              <a:rPr sz="2000" spc="5" dirty="0" smtClean="0">
                <a:latin typeface="Times New Roman"/>
                <a:cs typeface="Times New Roman"/>
              </a:rPr>
              <a:t>küçült)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3"/>
          <p:cNvSpPr txBox="1">
            <a:spLocks/>
          </p:cNvSpPr>
          <p:nvPr/>
        </p:nvSpPr>
        <p:spPr>
          <a:xfrm>
            <a:off x="326804" y="467867"/>
            <a:ext cx="8769790" cy="6805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 marR="0" lvl="0" indent="0" defTabSz="914400" eaLnBrk="1" fontAlgn="auto" latinLnBrk="0" hangingPunct="1">
              <a:lnSpc>
                <a:spcPts val="52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Prim</a:t>
            </a:r>
            <a:r>
              <a:rPr kumimoji="0" lang="tr-TR" sz="4400" b="1" i="0" u="none" strike="noStrike" kern="0" cap="none" spc="-1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4400" b="1" i="0" u="none" strike="noStrike" kern="0" cap="none" spc="-2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 Algoritmasının </a:t>
            </a:r>
            <a:r>
              <a:rPr kumimoji="0" lang="tr-TR" sz="4400" b="1" i="0" u="none" strike="noStrike" kern="0" cap="none" spc="-25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Analizi</a:t>
            </a:r>
            <a:endParaRPr kumimoji="0" lang="tr-TR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"/>
          <p:cNvSpPr txBox="1"/>
          <p:nvPr/>
        </p:nvSpPr>
        <p:spPr>
          <a:xfrm>
            <a:off x="7454900" y="2536825"/>
            <a:ext cx="128968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5" dirty="0" smtClean="0">
                <a:latin typeface="Times New Roman"/>
                <a:cs typeface="Times New Roman"/>
              </a:rPr>
              <a:t>Toplam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960444" y="2403347"/>
            <a:ext cx="319405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1895364" y="2530602"/>
            <a:ext cx="2203450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4800" i="1" spc="-7" baseline="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1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XTRAC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150" spc="0" baseline="5291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M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IN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4544695" y="2548891"/>
            <a:ext cx="2376805" cy="486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825"/>
              </a:lnSpc>
            </a:pPr>
            <a:r>
              <a:rPr sz="4800" i="1" spc="-7" baseline="17361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27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D</a:t>
            </a:r>
            <a:r>
              <a:rPr sz="21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ECREASE</a:t>
            </a:r>
            <a:r>
              <a:rPr sz="3150" spc="-22" baseline="5291" dirty="0" smtClean="0">
                <a:solidFill>
                  <a:srgbClr val="008A87"/>
                </a:solidFill>
                <a:latin typeface="Times New Roman"/>
                <a:cs typeface="Times New Roman"/>
              </a:rPr>
              <a:t>-</a:t>
            </a:r>
            <a:r>
              <a:rPr sz="27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K</a:t>
            </a:r>
            <a:r>
              <a:rPr sz="21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EY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7"/>
          <p:cNvSpPr/>
          <p:nvPr/>
        </p:nvSpPr>
        <p:spPr>
          <a:xfrm>
            <a:off x="215900" y="3121025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86106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8"/>
          <p:cNvSpPr/>
          <p:nvPr/>
        </p:nvSpPr>
        <p:spPr>
          <a:xfrm>
            <a:off x="215900" y="3146170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8610600" y="0"/>
                </a:moveTo>
                <a:lnTo>
                  <a:pt x="0" y="0"/>
                </a:lnTo>
              </a:path>
            </a:pathLst>
          </a:custGeom>
          <a:ln w="14223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3"/>
          <p:cNvSpPr txBox="1"/>
          <p:nvPr/>
        </p:nvSpPr>
        <p:spPr>
          <a:xfrm>
            <a:off x="520700" y="3263652"/>
            <a:ext cx="181252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3200" dirty="0" smtClean="0">
                <a:latin typeface="Times New Roman"/>
                <a:cs typeface="Times New Roman"/>
              </a:rPr>
              <a:t>Array</a:t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/>
            </a:r>
            <a:br>
              <a:rPr lang="tr-TR" sz="3200" dirty="0" smtClean="0">
                <a:latin typeface="Times New Roman"/>
                <a:cs typeface="Times New Roman"/>
              </a:rPr>
            </a:br>
            <a:r>
              <a:rPr lang="tr-TR" sz="3200" dirty="0" smtClean="0">
                <a:latin typeface="Times New Roman"/>
                <a:cs typeface="Times New Roman"/>
              </a:rPr>
              <a:t>Bin_heap</a:t>
            </a:r>
          </a:p>
          <a:p>
            <a:pPr marL="12700">
              <a:lnSpc>
                <a:spcPct val="100000"/>
              </a:lnSpc>
            </a:pPr>
            <a:endParaRPr lang="tr-TR" sz="3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tr-TR" sz="3200" dirty="0" smtClean="0">
                <a:latin typeface="Times New Roman"/>
                <a:cs typeface="Times New Roman"/>
              </a:rPr>
              <a:t>Fib_heap</a:t>
            </a:r>
          </a:p>
        </p:txBody>
      </p:sp>
      <p:sp>
        <p:nvSpPr>
          <p:cNvPr id="21" name="object 4"/>
          <p:cNvSpPr txBox="1"/>
          <p:nvPr/>
        </p:nvSpPr>
        <p:spPr>
          <a:xfrm>
            <a:off x="7830618" y="3265278"/>
            <a:ext cx="9702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150" spc="0" baseline="26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5"/>
          <p:cNvSpPr/>
          <p:nvPr/>
        </p:nvSpPr>
        <p:spPr>
          <a:xfrm>
            <a:off x="4709166" y="3190811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4"/>
          <p:cNvSpPr txBox="1"/>
          <p:nvPr/>
        </p:nvSpPr>
        <p:spPr>
          <a:xfrm>
            <a:off x="2598420" y="3263900"/>
            <a:ext cx="9702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5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5245100" y="3263900"/>
            <a:ext cx="9702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tr-TR" sz="3200" i="1" spc="-2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7"/>
          <p:cNvSpPr txBox="1"/>
          <p:nvPr/>
        </p:nvSpPr>
        <p:spPr>
          <a:xfrm>
            <a:off x="7373620" y="4254500"/>
            <a:ext cx="15290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3200" i="1" spc="-30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4940300" y="4254500"/>
            <a:ext cx="15290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spc="-15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2425700" y="4254500"/>
            <a:ext cx="15290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30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6916420" y="5280025"/>
            <a:ext cx="21386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tr-TR"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E+</a:t>
            </a:r>
            <a:r>
              <a:rPr lang="tr-TR"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-30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5163820" y="5280025"/>
            <a:ext cx="21386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lang="tr-TR" sz="3200" spc="-5" dirty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r>
              <a:rPr sz="3200" spc="-2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2425700" y="5280025"/>
            <a:ext cx="152908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" smtClean="0">
                <a:solidFill>
                  <a:srgbClr val="008A87"/>
                </a:solidFill>
                <a:latin typeface="Times New Roman"/>
                <a:cs typeface="Times New Roman"/>
              </a:rPr>
              <a:t>O</a:t>
            </a:r>
            <a:r>
              <a:rPr sz="3200" spc="-5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-30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l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g</a:t>
            </a:r>
            <a:r>
              <a:rPr sz="3200" spc="-3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Komşuluk </a:t>
            </a:r>
            <a:r>
              <a:rPr sz="4400" b="1" spc="-15" dirty="0" smtClean="0">
                <a:latin typeface="Times New Roman"/>
                <a:cs typeface="Times New Roman"/>
              </a:rPr>
              <a:t>listesi </a:t>
            </a:r>
            <a:r>
              <a:rPr sz="4400" b="1" spc="-20" dirty="0" smtClean="0">
                <a:latin typeface="Times New Roman"/>
                <a:cs typeface="Times New Roman"/>
              </a:rPr>
              <a:t>gösterimi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602" y="1374394"/>
            <a:ext cx="8729980" cy="1311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379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Bir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lang="tr-TR" sz="3200" spc="-15" dirty="0" smtClean="0">
                <a:latin typeface="Times New Roman"/>
                <a:cs typeface="Times New Roman"/>
              </a:rPr>
              <a:t>tepesinin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komşuluk</a:t>
            </a:r>
            <a:r>
              <a:rPr sz="3200"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listesi</a:t>
            </a:r>
            <a:r>
              <a:rPr sz="3200" i="1" spc="-10" dirty="0" smtClean="0">
                <a:latin typeface="Times New Roman"/>
                <a:cs typeface="Times New Roman"/>
              </a:rPr>
              <a:t>,</a:t>
            </a:r>
            <a:r>
              <a:rPr sz="3200" i="1" spc="-1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 smtClean="0">
                <a:latin typeface="Times New Roman"/>
                <a:cs typeface="Times New Roman"/>
              </a:rPr>
              <a:t>'</a:t>
            </a:r>
            <a:r>
              <a:rPr sz="3200" i="1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ye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komşu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smtClean="0">
                <a:latin typeface="Times New Roman"/>
                <a:cs typeface="Times New Roman"/>
              </a:rPr>
              <a:t>olan </a:t>
            </a:r>
            <a:r>
              <a:rPr lang="tr-TR" sz="3200" spc="-15" dirty="0" smtClean="0">
                <a:latin typeface="Times New Roman"/>
                <a:cs typeface="Times New Roman"/>
              </a:rPr>
              <a:t>tepelerin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dj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listesidir.</a:t>
            </a:r>
            <a:endParaRPr sz="3200">
              <a:latin typeface="Times New Roman"/>
              <a:cs typeface="Times New Roman"/>
            </a:endParaRPr>
          </a:p>
          <a:p>
            <a:pPr marL="4277995">
              <a:lnSpc>
                <a:spcPts val="3345"/>
              </a:lnSpc>
              <a:spcBef>
                <a:spcPts val="215"/>
              </a:spcBef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{2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7278" y="2687980"/>
            <a:ext cx="1831975" cy="1292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[2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[4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62150" y="2321051"/>
            <a:ext cx="17653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21916" y="2320290"/>
            <a:ext cx="1447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30" baseline="-10416" smtClean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5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1916" y="3387090"/>
            <a:ext cx="1447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1025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800" spc="-30" baseline="-10416" smtClean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4800" baseline="-1041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6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602" y="4065523"/>
            <a:ext cx="8345805" cy="730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400" spc="-15" dirty="0" smtClean="0">
                <a:latin typeface="Times New Roman"/>
                <a:cs typeface="Times New Roman"/>
              </a:rPr>
              <a:t>Yönsüz </a:t>
            </a:r>
            <a:r>
              <a:rPr lang="tr-TR" sz="2400" spc="-15" dirty="0" smtClean="0">
                <a:latin typeface="Times New Roman"/>
                <a:cs typeface="Times New Roman"/>
              </a:rPr>
              <a:t>graflar </a:t>
            </a:r>
            <a:r>
              <a:rPr sz="2400" spc="-10" smtClean="0">
                <a:latin typeface="Times New Roman"/>
                <a:cs typeface="Times New Roman"/>
              </a:rPr>
              <a:t>içi</a:t>
            </a:r>
            <a:r>
              <a:rPr sz="2400" spc="5" smtClean="0">
                <a:latin typeface="Times New Roman"/>
                <a:cs typeface="Times New Roman"/>
              </a:rPr>
              <a:t>n</a:t>
            </a:r>
            <a:r>
              <a:rPr sz="2400" spc="-10" dirty="0" smtClean="0">
                <a:latin typeface="Times New Roman"/>
                <a:cs typeface="Times New Roman"/>
              </a:rPr>
              <a:t>,</a:t>
            </a:r>
            <a:r>
              <a:rPr sz="2400" spc="20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400" b="1" spc="-26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254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400" b="1" spc="19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(derece)(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400" spc="-15" smtClean="0">
                <a:latin typeface="Times New Roman"/>
                <a:cs typeface="Times New Roman"/>
              </a:rPr>
              <a:t>Yön</a:t>
            </a:r>
            <a:r>
              <a:rPr lang="tr-TR" sz="2400" spc="-15" dirty="0" smtClean="0">
                <a:latin typeface="Times New Roman"/>
                <a:cs typeface="Times New Roman"/>
              </a:rPr>
              <a:t>lü</a:t>
            </a:r>
            <a:r>
              <a:rPr sz="2400" spc="5" smtClean="0">
                <a:latin typeface="Times New Roman"/>
                <a:cs typeface="Times New Roman"/>
              </a:rPr>
              <a:t> </a:t>
            </a:r>
            <a:r>
              <a:rPr sz="2400" spc="-10" smtClean="0">
                <a:latin typeface="Times New Roman"/>
                <a:cs typeface="Times New Roman"/>
              </a:rPr>
              <a:t>graf</a:t>
            </a:r>
            <a:r>
              <a:rPr lang="tr-TR" sz="2400" spc="-10" dirty="0" smtClean="0">
                <a:latin typeface="Times New Roman"/>
                <a:cs typeface="Times New Roman"/>
              </a:rPr>
              <a:t>lar</a:t>
            </a:r>
            <a:r>
              <a:rPr sz="2400" spc="-1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için,</a:t>
            </a:r>
            <a:r>
              <a:rPr sz="2400" spc="20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400" b="1" spc="-26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254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400" b="1" spc="19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out-degree </a:t>
            </a:r>
            <a:r>
              <a:rPr sz="24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(dış-derece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6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600" spc="-15" dirty="0" smtClean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2306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Komşuluk </a:t>
            </a:r>
            <a:r>
              <a:rPr sz="4400" b="1" spc="-15" dirty="0" smtClean="0">
                <a:latin typeface="Times New Roman"/>
                <a:cs typeface="Times New Roman"/>
              </a:rPr>
              <a:t>listesi </a:t>
            </a:r>
            <a:r>
              <a:rPr sz="4400" b="1" spc="-20" dirty="0" smtClean="0">
                <a:latin typeface="Times New Roman"/>
                <a:cs typeface="Times New Roman"/>
              </a:rPr>
              <a:t>gösterimi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4"/>
          <p:cNvSpPr txBox="1"/>
          <p:nvPr/>
        </p:nvSpPr>
        <p:spPr>
          <a:xfrm>
            <a:off x="371602" y="1374394"/>
            <a:ext cx="8729980" cy="1311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379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Bir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lang="tr-TR" sz="3200" spc="-15" dirty="0" smtClean="0">
                <a:latin typeface="Times New Roman"/>
                <a:cs typeface="Times New Roman"/>
              </a:rPr>
              <a:t>tepesinin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komşuluk</a:t>
            </a:r>
            <a:r>
              <a:rPr sz="3200"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listesi</a:t>
            </a:r>
            <a:r>
              <a:rPr sz="3200" i="1" spc="-10" dirty="0" smtClean="0">
                <a:latin typeface="Times New Roman"/>
                <a:cs typeface="Times New Roman"/>
              </a:rPr>
              <a:t>,</a:t>
            </a:r>
            <a:r>
              <a:rPr sz="3200" i="1" spc="-1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 smtClean="0">
                <a:latin typeface="Times New Roman"/>
                <a:cs typeface="Times New Roman"/>
              </a:rPr>
              <a:t>'</a:t>
            </a:r>
            <a:r>
              <a:rPr sz="3200" i="1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ye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komşu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smtClean="0">
                <a:latin typeface="Times New Roman"/>
                <a:cs typeface="Times New Roman"/>
              </a:rPr>
              <a:t>olan </a:t>
            </a:r>
            <a:r>
              <a:rPr lang="tr-TR" sz="3200" spc="-15" dirty="0" smtClean="0">
                <a:latin typeface="Times New Roman"/>
                <a:cs typeface="Times New Roman"/>
              </a:rPr>
              <a:t>tepelerin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dj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listesidir.</a:t>
            </a:r>
            <a:endParaRPr sz="3200">
              <a:latin typeface="Times New Roman"/>
              <a:cs typeface="Times New Roman"/>
            </a:endParaRPr>
          </a:p>
          <a:p>
            <a:pPr marL="4277995">
              <a:lnSpc>
                <a:spcPts val="3345"/>
              </a:lnSpc>
              <a:spcBef>
                <a:spcPts val="215"/>
              </a:spcBef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{2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4637278" y="2687980"/>
            <a:ext cx="1831975" cy="1292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[2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[4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6"/>
          <p:cNvSpPr/>
          <p:nvPr/>
        </p:nvSpPr>
        <p:spPr>
          <a:xfrm>
            <a:off x="1962150" y="2321051"/>
            <a:ext cx="17653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7"/>
          <p:cNvSpPr txBox="1"/>
          <p:nvPr/>
        </p:nvSpPr>
        <p:spPr>
          <a:xfrm>
            <a:off x="2121916" y="2320290"/>
            <a:ext cx="1447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30" baseline="-10416" smtClean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8" name="object 8"/>
          <p:cNvSpPr txBox="1"/>
          <p:nvPr/>
        </p:nvSpPr>
        <p:spPr>
          <a:xfrm>
            <a:off x="2121916" y="3387090"/>
            <a:ext cx="1447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1025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800" spc="-30" baseline="-10416" smtClean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4800" baseline="-1041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71063" y="4039471"/>
            <a:ext cx="9065037" cy="2177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tr-TR" sz="1000" dirty="0" smtClean="0"/>
          </a:p>
          <a:p>
            <a:pPr>
              <a:lnSpc>
                <a:spcPts val="1000"/>
              </a:lnSpc>
            </a:pPr>
            <a:endParaRPr lang="tr-TR" sz="1000" dirty="0"/>
          </a:p>
          <a:p>
            <a:pPr>
              <a:lnSpc>
                <a:spcPts val="1000"/>
              </a:lnSpc>
            </a:pPr>
            <a:endParaRPr lang="tr-TR" sz="1000" dirty="0" smtClean="0"/>
          </a:p>
          <a:p>
            <a:pPr>
              <a:lnSpc>
                <a:spcPts val="1000"/>
              </a:lnSpc>
            </a:pPr>
            <a:endParaRPr lang="tr-TR" sz="1000" dirty="0"/>
          </a:p>
          <a:p>
            <a:pPr>
              <a:lnSpc>
                <a:spcPts val="1000"/>
              </a:lnSpc>
            </a:pPr>
            <a:endParaRPr lang="tr-TR" sz="1000" dirty="0" smtClean="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88"/>
              </a:spcBef>
            </a:pPr>
            <a:endParaRPr sz="1300"/>
          </a:p>
          <a:p>
            <a:pPr marL="12700" marR="671830" indent="635">
              <a:lnSpc>
                <a:spcPct val="93500"/>
              </a:lnSpc>
            </a:pPr>
            <a:r>
              <a:rPr sz="3200" b="1" spc="-20" smtClean="0">
                <a:solidFill>
                  <a:srgbClr val="CC0000"/>
                </a:solidFill>
                <a:latin typeface="Times New Roman"/>
                <a:cs typeface="Times New Roman"/>
              </a:rPr>
              <a:t>Tokalaşma </a:t>
            </a:r>
            <a:r>
              <a:rPr lang="tr-TR"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leması</a:t>
            </a:r>
            <a:r>
              <a:rPr sz="3200" b="1" spc="-15" smtClean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endParaRPr lang="tr-TR" sz="3200" b="1" spc="-15" dirty="0" smtClean="0">
              <a:solidFill>
                <a:srgbClr val="CC0000"/>
              </a:solidFill>
              <a:latin typeface="Times New Roman"/>
              <a:cs typeface="Times New Roman"/>
            </a:endParaRPr>
          </a:p>
          <a:p>
            <a:pPr marL="12700" marR="671830" indent="635">
              <a:lnSpc>
                <a:spcPct val="93500"/>
              </a:lnSpc>
            </a:pPr>
            <a:r>
              <a:rPr sz="2500" spc="-15" smtClean="0">
                <a:latin typeface="Times New Roman"/>
                <a:cs typeface="Times New Roman"/>
              </a:rPr>
              <a:t>Yön</a:t>
            </a:r>
            <a:r>
              <a:rPr lang="tr-TR" sz="2500" spc="-15" dirty="0" smtClean="0">
                <a:latin typeface="Times New Roman"/>
                <a:cs typeface="Times New Roman"/>
              </a:rPr>
              <a:t>süz graflar</a:t>
            </a:r>
            <a:r>
              <a:rPr sz="2500" spc="-15" smtClean="0">
                <a:latin typeface="Times New Roman"/>
                <a:cs typeface="Times New Roman"/>
              </a:rPr>
              <a:t> </a:t>
            </a:r>
            <a:r>
              <a:rPr sz="2500" spc="-15" dirty="0" smtClean="0">
                <a:latin typeface="Times New Roman"/>
                <a:cs typeface="Times New Roman"/>
              </a:rPr>
              <a:t>için</a:t>
            </a:r>
            <a:r>
              <a:rPr sz="2500" spc="-5" dirty="0" smtClean="0">
                <a:latin typeface="Times New Roman"/>
                <a:cs typeface="Times New Roman"/>
              </a:rPr>
              <a:t> </a:t>
            </a:r>
            <a:r>
              <a:rPr sz="2500" spc="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3750" i="1" spc="-22" baseline="-17777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750" spc="-15" baseline="-17777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750" i="1" spc="-30" baseline="-17777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750" i="1" spc="262" baseline="-17777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500" i="1" spc="262" dirty="0" smtClean="0">
                <a:solidFill>
                  <a:srgbClr val="008A87"/>
                </a:solidFill>
                <a:latin typeface="Times New Roman"/>
                <a:cs typeface="Times New Roman"/>
              </a:rPr>
              <a:t>derece(v)</a:t>
            </a:r>
            <a:r>
              <a:rPr sz="2500" spc="-15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5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2500" spc="-28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500" b="1" spc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500" b="1" spc="-385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500" b="1" spc="-38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500" spc="-2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lang="tr-TR" sz="25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25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500" spc="-2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500" spc="300" dirty="0" smtClean="0">
                <a:latin typeface="Segoe UI Symbol"/>
                <a:cs typeface="Segoe UI Symbol"/>
              </a:rPr>
              <a:t>⇒</a:t>
            </a:r>
            <a:r>
              <a:rPr sz="2500" spc="-60" dirty="0" smtClean="0">
                <a:latin typeface="Segoe UI Symbol"/>
                <a:cs typeface="Segoe UI Symbol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komşuluk</a:t>
            </a:r>
            <a:r>
              <a:rPr sz="2500" spc="5" dirty="0" smtClean="0">
                <a:latin typeface="Times New Roman"/>
                <a:cs typeface="Times New Roman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listeleri, </a:t>
            </a:r>
            <a:r>
              <a:rPr sz="2500" spc="-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Θ</a:t>
            </a:r>
            <a:r>
              <a:rPr sz="25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5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500" i="1" spc="17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5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+</a:t>
            </a:r>
            <a:r>
              <a:rPr sz="2500" spc="17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5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E</a:t>
            </a:r>
            <a:r>
              <a:rPr sz="25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 </a:t>
            </a:r>
            <a:r>
              <a:rPr sz="2500" spc="0" dirty="0" smtClean="0">
                <a:latin typeface="Times New Roman"/>
                <a:cs typeface="Times New Roman"/>
              </a:rPr>
              <a:t>depolama alanını</a:t>
            </a:r>
            <a:r>
              <a:rPr sz="2500" spc="5" dirty="0" smtClean="0">
                <a:latin typeface="Times New Roman"/>
                <a:cs typeface="Times New Roman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kullanır.</a:t>
            </a:r>
            <a:r>
              <a:rPr sz="2500" spc="5" dirty="0" smtClean="0">
                <a:latin typeface="Times New Roman"/>
                <a:cs typeface="Times New Roman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Bu</a:t>
            </a:r>
            <a:r>
              <a:rPr sz="2500" spc="5" dirty="0" smtClean="0">
                <a:latin typeface="Times New Roman"/>
                <a:cs typeface="Times New Roman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seyrek</a:t>
            </a:r>
            <a:r>
              <a:rPr sz="2500" spc="5" dirty="0" smtClean="0">
                <a:latin typeface="Times New Roman"/>
                <a:cs typeface="Times New Roman"/>
              </a:rPr>
              <a:t> </a:t>
            </a:r>
            <a:r>
              <a:rPr sz="2500" spc="0" dirty="0" smtClean="0">
                <a:latin typeface="Times New Roman"/>
                <a:cs typeface="Times New Roman"/>
              </a:rPr>
              <a:t>gösterimdir</a:t>
            </a:r>
            <a:r>
              <a:rPr sz="2500" spc="0" smtClean="0">
                <a:latin typeface="Times New Roman"/>
                <a:cs typeface="Times New Roman"/>
              </a:rPr>
              <a:t>.</a:t>
            </a:r>
            <a:r>
              <a:rPr sz="2500" spc="5" smtClean="0">
                <a:latin typeface="Times New Roman"/>
                <a:cs typeface="Times New Roman"/>
              </a:rPr>
              <a:t> 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7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5194" y="275347"/>
            <a:ext cx="6357620" cy="668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5260"/>
              </a:lnSpc>
            </a:pPr>
            <a:r>
              <a:rPr sz="4400" b="1" spc="-25" dirty="0" smtClean="0">
                <a:latin typeface="Times New Roman"/>
                <a:cs typeface="Times New Roman"/>
              </a:rPr>
              <a:t>Komşuluk </a:t>
            </a:r>
            <a:r>
              <a:rPr sz="4400" b="1" spc="-15" dirty="0" smtClean="0">
                <a:latin typeface="Times New Roman"/>
                <a:cs typeface="Times New Roman"/>
              </a:rPr>
              <a:t>listesi </a:t>
            </a:r>
            <a:r>
              <a:rPr sz="4400" b="1" spc="-20" dirty="0" smtClean="0">
                <a:latin typeface="Times New Roman"/>
                <a:cs typeface="Times New Roman"/>
              </a:rPr>
              <a:t>gösterimi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371602" y="4065523"/>
            <a:ext cx="8345805" cy="730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tr-TR" sz="2400" spc="-15" dirty="0" smtClean="0">
                <a:latin typeface="Times New Roman"/>
                <a:cs typeface="Times New Roman"/>
              </a:rPr>
              <a:t>Yönsüz </a:t>
            </a:r>
            <a:r>
              <a:rPr lang="tr-TR" sz="2400" spc="-15" dirty="0" smtClean="0">
                <a:latin typeface="Times New Roman"/>
                <a:cs typeface="Times New Roman"/>
              </a:rPr>
              <a:t>graflar </a:t>
            </a:r>
            <a:r>
              <a:rPr sz="2400" spc="-10" smtClean="0">
                <a:latin typeface="Times New Roman"/>
                <a:cs typeface="Times New Roman"/>
              </a:rPr>
              <a:t>içi</a:t>
            </a:r>
            <a:r>
              <a:rPr sz="2400" spc="5" smtClean="0">
                <a:latin typeface="Times New Roman"/>
                <a:cs typeface="Times New Roman"/>
              </a:rPr>
              <a:t>n</a:t>
            </a:r>
            <a:r>
              <a:rPr sz="2400" spc="-10" dirty="0" smtClean="0">
                <a:latin typeface="Times New Roman"/>
                <a:cs typeface="Times New Roman"/>
              </a:rPr>
              <a:t>,</a:t>
            </a:r>
            <a:r>
              <a:rPr sz="2400" spc="200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400" b="1" spc="-26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254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400" b="1" spc="19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degree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(derece)(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0" dirty="0" smtClean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85"/>
              </a:lnSpc>
            </a:pPr>
            <a:r>
              <a:rPr sz="2400" spc="-15" smtClean="0">
                <a:latin typeface="Times New Roman"/>
                <a:cs typeface="Times New Roman"/>
              </a:rPr>
              <a:t>Yön</a:t>
            </a:r>
            <a:r>
              <a:rPr lang="tr-TR" sz="2400" spc="-15" dirty="0" smtClean="0">
                <a:latin typeface="Times New Roman"/>
                <a:cs typeface="Times New Roman"/>
              </a:rPr>
              <a:t>lü </a:t>
            </a:r>
            <a:r>
              <a:rPr sz="2400" spc="-10" smtClean="0">
                <a:latin typeface="Times New Roman"/>
                <a:cs typeface="Times New Roman"/>
              </a:rPr>
              <a:t>graf</a:t>
            </a:r>
            <a:r>
              <a:rPr lang="tr-TR" sz="2400" spc="-10" dirty="0" smtClean="0">
                <a:latin typeface="Times New Roman"/>
                <a:cs typeface="Times New Roman"/>
              </a:rPr>
              <a:t>lar</a:t>
            </a:r>
            <a:r>
              <a:rPr sz="2400" spc="-1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için,</a:t>
            </a:r>
            <a:r>
              <a:rPr sz="2400" spc="204" dirty="0" smtClean="0"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400" b="1" spc="-26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400" spc="-254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b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|</a:t>
            </a:r>
            <a:r>
              <a:rPr sz="2400" b="1" spc="19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= 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out-degree </a:t>
            </a:r>
            <a:r>
              <a:rPr sz="2400" i="1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(dış-derece</a:t>
            </a:r>
            <a:r>
              <a:rPr sz="2400" i="1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6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600" spc="-15" dirty="0" smtClean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4"/>
          <p:cNvSpPr txBox="1"/>
          <p:nvPr/>
        </p:nvSpPr>
        <p:spPr>
          <a:xfrm>
            <a:off x="371602" y="1374394"/>
            <a:ext cx="8729980" cy="13119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ts val="3379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Bir 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3200" spc="-75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20" smtClean="0">
                <a:solidFill>
                  <a:srgbClr val="008A87"/>
                </a:solidFill>
                <a:latin typeface="Times New Roman"/>
                <a:cs typeface="Times New Roman"/>
              </a:rPr>
              <a:t>V </a:t>
            </a:r>
            <a:r>
              <a:rPr lang="tr-TR" sz="3200" spc="-15" dirty="0" smtClean="0">
                <a:latin typeface="Times New Roman"/>
                <a:cs typeface="Times New Roman"/>
              </a:rPr>
              <a:t>tepesinin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komşuluk</a:t>
            </a:r>
            <a:r>
              <a:rPr sz="3200" i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listesi</a:t>
            </a:r>
            <a:r>
              <a:rPr sz="3200" i="1" spc="-10" dirty="0" smtClean="0">
                <a:latin typeface="Times New Roman"/>
                <a:cs typeface="Times New Roman"/>
              </a:rPr>
              <a:t>,</a:t>
            </a:r>
            <a:r>
              <a:rPr sz="3200" i="1" spc="-15" dirty="0" smtClean="0">
                <a:solidFill>
                  <a:srgbClr val="007F7F"/>
                </a:solidFill>
                <a:latin typeface="Times New Roman"/>
                <a:cs typeface="Times New Roman"/>
              </a:rPr>
              <a:t>v</a:t>
            </a:r>
            <a:r>
              <a:rPr sz="3200" i="1" spc="-10" dirty="0" smtClean="0">
                <a:latin typeface="Times New Roman"/>
                <a:cs typeface="Times New Roman"/>
              </a:rPr>
              <a:t>'</a:t>
            </a:r>
            <a:r>
              <a:rPr sz="3200" i="1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ye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komşu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smtClean="0">
                <a:latin typeface="Times New Roman"/>
                <a:cs typeface="Times New Roman"/>
              </a:rPr>
              <a:t>olan </a:t>
            </a:r>
            <a:r>
              <a:rPr lang="tr-TR" sz="3200" spc="-15" dirty="0" smtClean="0">
                <a:latin typeface="Times New Roman"/>
                <a:cs typeface="Times New Roman"/>
              </a:rPr>
              <a:t>tepelerin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sz="3200" i="1" spc="-20" dirty="0" smtClean="0">
                <a:solidFill>
                  <a:srgbClr val="007F7F"/>
                </a:solidFill>
                <a:latin typeface="Times New Roman"/>
                <a:cs typeface="Times New Roman"/>
              </a:rPr>
              <a:t>A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dj</a:t>
            </a:r>
            <a:r>
              <a:rPr sz="3200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</a:t>
            </a:r>
            <a:r>
              <a:rPr sz="3200" i="1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-15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32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listesidir.</a:t>
            </a:r>
            <a:endParaRPr sz="3200">
              <a:latin typeface="Times New Roman"/>
              <a:cs typeface="Times New Roman"/>
            </a:endParaRPr>
          </a:p>
          <a:p>
            <a:pPr marL="4277995">
              <a:lnSpc>
                <a:spcPts val="3345"/>
              </a:lnSpc>
              <a:spcBef>
                <a:spcPts val="215"/>
              </a:spcBef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[1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{2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4637278" y="2687980"/>
            <a:ext cx="1831975" cy="1292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[2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[3]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{}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i="1" dirty="0" smtClean="0">
                <a:solidFill>
                  <a:srgbClr val="008A87"/>
                </a:solidFill>
                <a:latin typeface="Times New Roman"/>
                <a:cs typeface="Times New Roman"/>
              </a:rPr>
              <a:t>Adj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[4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]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28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=</a:t>
            </a:r>
            <a:r>
              <a:rPr sz="2800" spc="-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{3}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6"/>
          <p:cNvSpPr/>
          <p:nvPr/>
        </p:nvSpPr>
        <p:spPr>
          <a:xfrm>
            <a:off x="1962150" y="2321051"/>
            <a:ext cx="1765300" cy="168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7"/>
          <p:cNvSpPr txBox="1"/>
          <p:nvPr/>
        </p:nvSpPr>
        <p:spPr>
          <a:xfrm>
            <a:off x="2121916" y="2320290"/>
            <a:ext cx="1447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2</a:t>
            </a:r>
            <a:r>
              <a:rPr sz="4800" spc="-30" baseline="-10416" smtClean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1</a:t>
            </a:r>
            <a:endParaRPr sz="4800" baseline="-10416">
              <a:latin typeface="Times New Roman"/>
              <a:cs typeface="Times New Roman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2121916" y="3387090"/>
            <a:ext cx="1447800" cy="575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55065" algn="l"/>
              </a:tabLst>
            </a:pPr>
            <a:r>
              <a:rPr sz="3200" spc="-1025" smtClean="0">
                <a:solidFill>
                  <a:srgbClr val="008A87"/>
                </a:solidFill>
                <a:latin typeface="Times New Roman"/>
                <a:cs typeface="Times New Roman"/>
              </a:rPr>
              <a:t>3</a:t>
            </a:r>
            <a:r>
              <a:rPr sz="4800" spc="-30" baseline="-10416" smtClean="0">
                <a:solidFill>
                  <a:srgbClr val="808080"/>
                </a:solidFill>
                <a:latin typeface="Times New Roman"/>
                <a:cs typeface="Times New Roman"/>
              </a:rPr>
              <a:t>	</a:t>
            </a:r>
            <a:r>
              <a:rPr sz="3200" spc="-1019" smtClean="0">
                <a:solidFill>
                  <a:srgbClr val="008A87"/>
                </a:solidFill>
                <a:latin typeface="Times New Roman"/>
                <a:cs typeface="Times New Roman"/>
              </a:rPr>
              <a:t>4</a:t>
            </a:r>
            <a:endParaRPr sz="4800" baseline="-1041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96053" y="3353053"/>
            <a:ext cx="128016" cy="1272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2550">
              <a:lnSpc>
                <a:spcPct val="100000"/>
              </a:lnSpc>
            </a:pPr>
            <a:r>
              <a:rPr sz="4400" b="1" spc="-30" dirty="0" smtClean="0">
                <a:latin typeface="Times New Roman"/>
                <a:cs typeface="Times New Roman"/>
              </a:rPr>
              <a:t>Minimum </a:t>
            </a:r>
            <a:r>
              <a:rPr sz="4400" b="1" spc="-25" dirty="0" smtClean="0">
                <a:latin typeface="Times New Roman"/>
                <a:cs typeface="Times New Roman"/>
              </a:rPr>
              <a:t>kapsayan </a:t>
            </a:r>
            <a:r>
              <a:rPr sz="4400" b="1" spc="-20" dirty="0" smtClean="0">
                <a:latin typeface="Times New Roman"/>
                <a:cs typeface="Times New Roman"/>
              </a:rPr>
              <a:t>ağaçlar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8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800" y="1521714"/>
            <a:ext cx="8191500" cy="1957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31820" algn="l"/>
                <a:tab pos="6539230" algn="l"/>
              </a:tabLst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Girdi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sz="3200" spc="38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→</a:t>
            </a:r>
            <a:r>
              <a:rPr sz="3200" spc="-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spc="-25" dirty="0" smtClean="0">
                <a:solidFill>
                  <a:srgbClr val="008A87"/>
                </a:solidFill>
                <a:latin typeface="Arial"/>
                <a:cs typeface="Arial"/>
              </a:rPr>
              <a:t>R	</a:t>
            </a:r>
            <a:r>
              <a:rPr sz="3200" spc="-15" dirty="0" smtClean="0">
                <a:latin typeface="Times New Roman"/>
                <a:cs typeface="Times New Roman"/>
              </a:rPr>
              <a:t>ağırlık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fonksiyonlu</a:t>
            </a:r>
            <a:r>
              <a:rPr sz="3200" spc="-10" dirty="0" smtClean="0">
                <a:latin typeface="Times New Roman"/>
                <a:cs typeface="Times New Roman"/>
              </a:rPr>
              <a:t>,	</a:t>
            </a:r>
            <a:r>
              <a:rPr sz="3200" i="1" spc="-25" dirty="0" smtClean="0">
                <a:solidFill>
                  <a:srgbClr val="007F7F"/>
                </a:solidFill>
                <a:latin typeface="Times New Roman"/>
                <a:cs typeface="Times New Roman"/>
              </a:rPr>
              <a:t>G=</a:t>
            </a:r>
            <a:r>
              <a:rPr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7F7F"/>
                </a:solidFill>
                <a:latin typeface="Times New Roman"/>
                <a:cs typeface="Times New Roman"/>
              </a:rPr>
              <a:t>(V,</a:t>
            </a:r>
            <a:r>
              <a:rPr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 smtClean="0">
                <a:solidFill>
                  <a:srgbClr val="007F7F"/>
                </a:solidFill>
                <a:latin typeface="Times New Roman"/>
                <a:cs typeface="Times New Roman"/>
              </a:rPr>
              <a:t>E)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sz="750"/>
          </a:p>
          <a:p>
            <a:pPr marL="12700">
              <a:lnSpc>
                <a:spcPct val="10000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bağlantılı</a:t>
            </a:r>
            <a:r>
              <a:rPr sz="3200" spc="-15" smtClean="0">
                <a:latin typeface="Times New Roman"/>
                <a:cs typeface="Times New Roman"/>
              </a:rPr>
              <a:t>,</a:t>
            </a:r>
            <a:r>
              <a:rPr sz="3200" spc="-5" smtClean="0">
                <a:latin typeface="Times New Roman"/>
                <a:cs typeface="Times New Roman"/>
              </a:rPr>
              <a:t> </a:t>
            </a:r>
            <a:r>
              <a:rPr lang="tr-TR" sz="3200" spc="-15" dirty="0" smtClean="0">
                <a:latin typeface="Times New Roman"/>
                <a:cs typeface="Times New Roman"/>
              </a:rPr>
              <a:t>yönsüz bir graf</a:t>
            </a:r>
            <a:r>
              <a:rPr sz="3200" spc="-1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29"/>
              </a:lnSpc>
            </a:pPr>
            <a:r>
              <a:rPr sz="3200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sz="3200" spc="-15" dirty="0" smtClean="0">
                <a:latin typeface="Times New Roman"/>
                <a:cs typeface="Times New Roman"/>
              </a:rPr>
              <a:t>Basitlik adına</a:t>
            </a:r>
            <a:r>
              <a:rPr sz="3200" spc="-10" dirty="0" smtClean="0">
                <a:latin typeface="Times New Roman"/>
                <a:cs typeface="Times New Roman"/>
              </a:rPr>
              <a:t>,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Times New Roman"/>
                <a:cs typeface="Times New Roman"/>
              </a:rPr>
              <a:t>farzedin ki</a:t>
            </a:r>
            <a:r>
              <a:rPr sz="3200" spc="-5" dirty="0" smtClean="0">
                <a:latin typeface="Times New Roman"/>
                <a:cs typeface="Times New Roman"/>
              </a:rPr>
              <a:t> </a:t>
            </a:r>
            <a:r>
              <a:rPr sz="3200" spc="-20" dirty="0" smtClean="0">
                <a:latin typeface="Times New Roman"/>
                <a:cs typeface="Times New Roman"/>
              </a:rPr>
              <a:t>tüm </a:t>
            </a:r>
            <a:r>
              <a:rPr sz="3200" spc="-15" dirty="0" smtClean="0">
                <a:latin typeface="Times New Roman"/>
                <a:cs typeface="Times New Roman"/>
              </a:rPr>
              <a:t>kenar</a:t>
            </a:r>
            <a:endParaRPr sz="3200">
              <a:latin typeface="Times New Roman"/>
              <a:cs typeface="Times New Roman"/>
            </a:endParaRPr>
          </a:p>
          <a:p>
            <a:pPr marL="237490">
              <a:lnSpc>
                <a:spcPts val="3450"/>
              </a:lnSpc>
            </a:pPr>
            <a:r>
              <a:rPr sz="3200" spc="-15" dirty="0" smtClean="0">
                <a:latin typeface="Times New Roman"/>
                <a:cs typeface="Times New Roman"/>
              </a:rPr>
              <a:t>ağırlıkları farklı olsun</a:t>
            </a:r>
            <a:r>
              <a:rPr sz="3200" spc="-10" smtClean="0">
                <a:latin typeface="Times New Roman"/>
                <a:cs typeface="Times New Roman"/>
              </a:rPr>
              <a:t>. 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13022" y="4540250"/>
            <a:ext cx="2030730" cy="1127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0670">
              <a:lnSpc>
                <a:spcPct val="100000"/>
              </a:lnSpc>
            </a:pPr>
            <a:r>
              <a:rPr sz="7200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∑</a:t>
            </a:r>
            <a:r>
              <a:rPr sz="7200" spc="-1252" baseline="-6944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sz="3200" i="1" spc="-65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10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3200" spc="-4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i="1" spc="70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40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400" spc="50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2400" i="1" spc="140" dirty="0" smtClean="0">
                <a:solidFill>
                  <a:srgbClr val="008A87"/>
                </a:solidFill>
                <a:latin typeface="Times New Roman"/>
                <a:cs typeface="Times New Roman"/>
              </a:rPr>
              <a:t>u</a:t>
            </a:r>
            <a:r>
              <a:rPr sz="2400" spc="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,</a:t>
            </a:r>
            <a:r>
              <a:rPr sz="2400" i="1" spc="105" dirty="0" smtClean="0">
                <a:solidFill>
                  <a:srgbClr val="008A87"/>
                </a:solidFill>
                <a:latin typeface="Times New Roman"/>
                <a:cs typeface="Times New Roman"/>
              </a:rPr>
              <a:t>v</a:t>
            </a:r>
            <a:r>
              <a:rPr sz="2400" spc="-19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2400" spc="-32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∈</a:t>
            </a:r>
            <a:r>
              <a:rPr sz="24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02212" y="4743450"/>
            <a:ext cx="1145540" cy="498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i="1" spc="-55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sz="3200" spc="-114" dirty="0" smtClean="0">
                <a:solidFill>
                  <a:srgbClr val="008A87"/>
                </a:solidFill>
                <a:latin typeface="Times New Roman"/>
                <a:cs typeface="Times New Roman"/>
              </a:rPr>
              <a:t>(</a:t>
            </a:r>
            <a:r>
              <a:rPr sz="3200" i="1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T</a:t>
            </a:r>
            <a:r>
              <a:rPr sz="3200" i="1" spc="-380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0" dirty="0" smtClean="0">
                <a:solidFill>
                  <a:srgbClr val="008A87"/>
                </a:solidFill>
                <a:latin typeface="Times New Roman"/>
                <a:cs typeface="Times New Roman"/>
              </a:rPr>
              <a:t>)</a:t>
            </a:r>
            <a:r>
              <a:rPr sz="3200" spc="-6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sz="3200" spc="-440" dirty="0" smtClean="0">
                <a:solidFill>
                  <a:srgbClr val="008A87"/>
                </a:solidFill>
                <a:latin typeface="Segoe UI Symbol"/>
                <a:cs typeface="Segoe UI Symbol"/>
              </a:rPr>
              <a:t>=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6053" y="3353053"/>
            <a:ext cx="146492" cy="131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1800" y="1525570"/>
            <a:ext cx="8641080" cy="3117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131820" algn="l"/>
                <a:tab pos="6539230" algn="l"/>
              </a:tabLst>
            </a:pPr>
            <a:r>
              <a:rPr lang="tr-TR"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Girdi</a:t>
            </a:r>
            <a:r>
              <a:rPr lang="tr-TR"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lang="tr-TR"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lang="tr-TR" sz="3200" i="1" spc="-25" dirty="0" smtClean="0">
                <a:solidFill>
                  <a:srgbClr val="008A87"/>
                </a:solidFill>
                <a:latin typeface="Times New Roman"/>
                <a:cs typeface="Times New Roman"/>
              </a:rPr>
              <a:t>w</a:t>
            </a:r>
            <a:r>
              <a:rPr lang="tr-TR" sz="3200" i="1" spc="5" dirty="0" smtClean="0">
                <a:solidFill>
                  <a:srgbClr val="008A87"/>
                </a:solidFill>
                <a:latin typeface="Times New Roman"/>
                <a:cs typeface="Times New Roman"/>
              </a:rPr>
              <a:t> </a:t>
            </a:r>
            <a:r>
              <a:rPr lang="tr-TR" sz="3200" spc="-10" dirty="0" smtClean="0">
                <a:solidFill>
                  <a:srgbClr val="008A87"/>
                </a:solidFill>
                <a:latin typeface="Times New Roman"/>
                <a:cs typeface="Times New Roman"/>
              </a:rPr>
              <a:t>: </a:t>
            </a:r>
            <a:r>
              <a:rPr lang="tr-TR" sz="3200" i="1" spc="-20" dirty="0" smtClean="0">
                <a:solidFill>
                  <a:srgbClr val="008A87"/>
                </a:solidFill>
                <a:latin typeface="Times New Roman"/>
                <a:cs typeface="Times New Roman"/>
              </a:rPr>
              <a:t>E </a:t>
            </a:r>
            <a:r>
              <a:rPr lang="tr-TR" sz="3200" spc="385" dirty="0" smtClean="0">
                <a:solidFill>
                  <a:srgbClr val="008A87"/>
                </a:solidFill>
                <a:latin typeface="Segoe UI Symbol"/>
                <a:cs typeface="Segoe UI Symbol"/>
              </a:rPr>
              <a:t>→</a:t>
            </a:r>
            <a:r>
              <a:rPr lang="tr-TR" sz="3200" spc="-80" dirty="0" smtClean="0">
                <a:solidFill>
                  <a:srgbClr val="008A87"/>
                </a:solidFill>
                <a:latin typeface="Segoe UI Symbol"/>
                <a:cs typeface="Segoe UI Symbol"/>
              </a:rPr>
              <a:t> </a:t>
            </a:r>
            <a:r>
              <a:rPr lang="tr-TR" sz="3200" spc="-25" dirty="0" smtClean="0">
                <a:solidFill>
                  <a:srgbClr val="008A87"/>
                </a:solidFill>
                <a:latin typeface="Arial"/>
                <a:cs typeface="Arial"/>
              </a:rPr>
              <a:t>R	</a:t>
            </a:r>
            <a:r>
              <a:rPr lang="tr-TR" sz="3200" spc="-15" dirty="0" smtClean="0">
                <a:latin typeface="Times New Roman"/>
                <a:cs typeface="Times New Roman"/>
              </a:rPr>
              <a:t>ağırlık</a:t>
            </a:r>
            <a:r>
              <a:rPr lang="tr-TR" sz="3200" spc="-5" dirty="0" smtClean="0">
                <a:latin typeface="Times New Roman"/>
                <a:cs typeface="Times New Roman"/>
              </a:rPr>
              <a:t> </a:t>
            </a:r>
            <a:r>
              <a:rPr lang="tr-TR" sz="3200" spc="-15" dirty="0" smtClean="0">
                <a:latin typeface="Times New Roman"/>
                <a:cs typeface="Times New Roman"/>
              </a:rPr>
              <a:t>fonksiyonlu</a:t>
            </a:r>
            <a:r>
              <a:rPr lang="tr-TR" sz="3200" spc="-10" dirty="0" smtClean="0">
                <a:latin typeface="Times New Roman"/>
                <a:cs typeface="Times New Roman"/>
              </a:rPr>
              <a:t>,	</a:t>
            </a:r>
            <a:r>
              <a:rPr lang="tr-TR" sz="3200" i="1" spc="-25" dirty="0" smtClean="0">
                <a:solidFill>
                  <a:srgbClr val="007F7F"/>
                </a:solidFill>
                <a:latin typeface="Times New Roman"/>
                <a:cs typeface="Times New Roman"/>
              </a:rPr>
              <a:t>G=</a:t>
            </a:r>
            <a:r>
              <a:rPr lang="tr-TR"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lang="tr-TR" sz="3200" i="1" spc="-15" dirty="0" smtClean="0">
                <a:solidFill>
                  <a:srgbClr val="007F7F"/>
                </a:solidFill>
                <a:latin typeface="Times New Roman"/>
                <a:cs typeface="Times New Roman"/>
              </a:rPr>
              <a:t>(V,</a:t>
            </a:r>
            <a:r>
              <a:rPr lang="tr-TR" sz="3200" i="1" spc="-5" dirty="0" smtClean="0">
                <a:solidFill>
                  <a:srgbClr val="007F7F"/>
                </a:solidFill>
                <a:latin typeface="Times New Roman"/>
                <a:cs typeface="Times New Roman"/>
              </a:rPr>
              <a:t> </a:t>
            </a:r>
            <a:r>
              <a:rPr lang="tr-TR" sz="3200" i="1" spc="-15" dirty="0" smtClean="0">
                <a:solidFill>
                  <a:srgbClr val="007F7F"/>
                </a:solidFill>
                <a:latin typeface="Times New Roman"/>
                <a:cs typeface="Times New Roman"/>
              </a:rPr>
              <a:t>E)</a:t>
            </a:r>
            <a:endParaRPr lang="tr-TR" sz="3200" dirty="0" smtClean="0">
              <a:latin typeface="Times New Roman"/>
              <a:cs typeface="Times New Roman"/>
            </a:endParaRPr>
          </a:p>
          <a:p>
            <a:pPr>
              <a:lnSpc>
                <a:spcPts val="750"/>
              </a:lnSpc>
              <a:spcBef>
                <a:spcPts val="18"/>
              </a:spcBef>
            </a:pPr>
            <a:endParaRPr lang="tr-TR" sz="750" dirty="0" smtClean="0"/>
          </a:p>
          <a:p>
            <a:pPr marL="12700">
              <a:lnSpc>
                <a:spcPct val="100000"/>
              </a:lnSpc>
            </a:pPr>
            <a:r>
              <a:rPr lang="tr-TR" sz="3200" spc="-15" dirty="0" smtClean="0">
                <a:latin typeface="Times New Roman"/>
                <a:cs typeface="Times New Roman"/>
              </a:rPr>
              <a:t>bağlantılı,</a:t>
            </a:r>
            <a:r>
              <a:rPr lang="tr-TR" sz="3200" spc="-5" dirty="0" smtClean="0">
                <a:latin typeface="Times New Roman"/>
                <a:cs typeface="Times New Roman"/>
              </a:rPr>
              <a:t> </a:t>
            </a:r>
            <a:r>
              <a:rPr lang="tr-TR" sz="3200" spc="-15" dirty="0" smtClean="0">
                <a:latin typeface="Times New Roman"/>
                <a:cs typeface="Times New Roman"/>
              </a:rPr>
              <a:t>yönsüz bir graf</a:t>
            </a:r>
            <a:r>
              <a:rPr lang="tr-TR" sz="3200" spc="-10" dirty="0" smtClean="0">
                <a:latin typeface="Times New Roman"/>
                <a:cs typeface="Times New Roman"/>
              </a:rPr>
              <a:t>.</a:t>
            </a:r>
            <a:endParaRPr lang="tr-TR" sz="3200" dirty="0" smtClean="0">
              <a:latin typeface="Times New Roman"/>
              <a:cs typeface="Times New Roman"/>
            </a:endParaRPr>
          </a:p>
          <a:p>
            <a:pPr marL="12700">
              <a:lnSpc>
                <a:spcPts val="3429"/>
              </a:lnSpc>
            </a:pPr>
            <a:r>
              <a:rPr lang="tr-TR" sz="3200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•</a:t>
            </a:r>
            <a:r>
              <a:rPr lang="tr-TR" sz="3200" spc="-15" dirty="0" smtClean="0">
                <a:latin typeface="Times New Roman"/>
                <a:cs typeface="Times New Roman"/>
              </a:rPr>
              <a:t>Basitlik adına</a:t>
            </a:r>
            <a:r>
              <a:rPr lang="tr-TR" sz="3200" spc="-10" dirty="0" smtClean="0">
                <a:latin typeface="Times New Roman"/>
                <a:cs typeface="Times New Roman"/>
              </a:rPr>
              <a:t>,</a:t>
            </a:r>
            <a:r>
              <a:rPr lang="tr-TR" sz="3200" spc="-5" dirty="0" smtClean="0">
                <a:latin typeface="Times New Roman"/>
                <a:cs typeface="Times New Roman"/>
              </a:rPr>
              <a:t> </a:t>
            </a:r>
            <a:r>
              <a:rPr lang="tr-TR" sz="3200" spc="-15" dirty="0" smtClean="0">
                <a:latin typeface="Times New Roman"/>
                <a:cs typeface="Times New Roman"/>
              </a:rPr>
              <a:t>farzedin ki</a:t>
            </a:r>
            <a:r>
              <a:rPr lang="tr-TR" sz="3200" spc="-5" dirty="0" smtClean="0">
                <a:latin typeface="Times New Roman"/>
                <a:cs typeface="Times New Roman"/>
              </a:rPr>
              <a:t> </a:t>
            </a:r>
            <a:r>
              <a:rPr lang="tr-TR" sz="3200" spc="-20" dirty="0" smtClean="0">
                <a:latin typeface="Times New Roman"/>
                <a:cs typeface="Times New Roman"/>
              </a:rPr>
              <a:t>tüm </a:t>
            </a:r>
            <a:r>
              <a:rPr lang="tr-TR" sz="3200" spc="-15" dirty="0" smtClean="0">
                <a:latin typeface="Times New Roman"/>
                <a:cs typeface="Times New Roman"/>
              </a:rPr>
              <a:t>kenar</a:t>
            </a:r>
            <a:endParaRPr lang="tr-TR" sz="3200" dirty="0" smtClean="0">
              <a:latin typeface="Times New Roman"/>
              <a:cs typeface="Times New Roman"/>
            </a:endParaRPr>
          </a:p>
          <a:p>
            <a:pPr marL="237490">
              <a:lnSpc>
                <a:spcPts val="3450"/>
              </a:lnSpc>
            </a:pPr>
            <a:r>
              <a:rPr lang="tr-TR" sz="3200" spc="-15" dirty="0" smtClean="0">
                <a:latin typeface="Times New Roman"/>
                <a:cs typeface="Times New Roman"/>
              </a:rPr>
              <a:t>ağırlıkları farklı olsun</a:t>
            </a:r>
            <a:r>
              <a:rPr lang="tr-TR" sz="3200" spc="-10" dirty="0" smtClean="0">
                <a:latin typeface="Times New Roman"/>
                <a:cs typeface="Times New Roman"/>
              </a:rPr>
              <a:t>. </a:t>
            </a:r>
            <a:endParaRPr lang="tr-TR" sz="2700" dirty="0" smtClean="0">
              <a:latin typeface="Times New Roman"/>
              <a:cs typeface="Times New Roman"/>
            </a:endParaRPr>
          </a:p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3200" b="1" spc="-20" dirty="0" smtClean="0">
                <a:solidFill>
                  <a:srgbClr val="CC0000"/>
                </a:solidFill>
                <a:latin typeface="Times New Roman"/>
                <a:cs typeface="Times New Roman"/>
              </a:rPr>
              <a:t>Çıktı</a:t>
            </a:r>
            <a:r>
              <a:rPr sz="3200" b="1" spc="-15" dirty="0" smtClean="0">
                <a:solidFill>
                  <a:srgbClr val="CC0000"/>
                </a:solidFill>
                <a:latin typeface="Times New Roman"/>
                <a:cs typeface="Times New Roman"/>
              </a:rPr>
              <a:t>:</a:t>
            </a:r>
            <a:r>
              <a:rPr sz="3200" b="1" spc="-5" dirty="0" smtClean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i="1" spc="0" dirty="0" smtClean="0">
                <a:solidFill>
                  <a:srgbClr val="007F7F"/>
                </a:solidFill>
                <a:latin typeface="Times New Roman"/>
                <a:cs typeface="Times New Roman"/>
              </a:rPr>
              <a:t>T </a:t>
            </a:r>
            <a:r>
              <a:rPr sz="3200" spc="0" smtClean="0">
                <a:latin typeface="Times New Roman"/>
                <a:cs typeface="Times New Roman"/>
              </a:rPr>
              <a:t>kapsayan ağacı</a:t>
            </a:r>
            <a:r>
              <a:rPr lang="tr-TR" sz="3200" spc="0" dirty="0" smtClean="0">
                <a:latin typeface="Times New Roman"/>
                <a:cs typeface="Times New Roman"/>
              </a:rPr>
              <a:t> </a:t>
            </a:r>
            <a:r>
              <a:rPr sz="3200" spc="0" smtClean="0">
                <a:latin typeface="Times New Roman"/>
                <a:cs typeface="Times New Roman"/>
              </a:rPr>
              <a:t>en </a:t>
            </a:r>
            <a:r>
              <a:rPr sz="3200" spc="0" dirty="0" smtClean="0">
                <a:latin typeface="Times New Roman"/>
                <a:cs typeface="Times New Roman"/>
              </a:rPr>
              <a:t>az ağırlıkla </a:t>
            </a:r>
            <a:r>
              <a:rPr sz="3200" spc="0" smtClean="0">
                <a:latin typeface="Times New Roman"/>
                <a:cs typeface="Times New Roman"/>
              </a:rPr>
              <a:t>tüm </a:t>
            </a:r>
            <a:r>
              <a:rPr lang="tr-TR" sz="3200" spc="0" dirty="0" smtClean="0">
                <a:latin typeface="Times New Roman"/>
                <a:cs typeface="Times New Roman"/>
              </a:rPr>
              <a:t>tepeleri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450"/>
              </a:lnSpc>
            </a:pPr>
            <a:r>
              <a:rPr sz="3200" dirty="0" smtClean="0">
                <a:latin typeface="Times New Roman"/>
                <a:cs typeface="Times New Roman"/>
              </a:rPr>
              <a:t>birleştiren bir ağaç: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Nove</a:t>
            </a:r>
            <a:r>
              <a:rPr sz="1400" spc="-25" dirty="0" smtClean="0">
                <a:latin typeface="Times New Roman"/>
                <a:cs typeface="Times New Roman"/>
              </a:rPr>
              <a:t>m</a:t>
            </a:r>
            <a:r>
              <a:rPr sz="1400" spc="-5" dirty="0" smtClean="0">
                <a:latin typeface="Times New Roman"/>
                <a:cs typeface="Times New Roman"/>
              </a:rPr>
              <a:t>b</a:t>
            </a:r>
            <a:r>
              <a:rPr sz="1400" spc="-10" dirty="0" smtClean="0">
                <a:latin typeface="Times New Roman"/>
                <a:cs typeface="Times New Roman"/>
              </a:rPr>
              <a:t>er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9,</a:t>
            </a:r>
            <a:r>
              <a:rPr sz="1400" spc="-5" dirty="0" smtClean="0">
                <a:latin typeface="Times New Roman"/>
                <a:cs typeface="Times New Roman"/>
              </a:rPr>
              <a:t> </a:t>
            </a:r>
            <a:r>
              <a:rPr sz="1400" spc="-10" dirty="0" smtClean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i="1" spc="-10" dirty="0" smtClean="0">
                <a:latin typeface="Times New Roman"/>
                <a:cs typeface="Times New Roman"/>
              </a:rPr>
              <a:t>Copyright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5" dirty="0" smtClean="0">
                <a:latin typeface="Times New Roman"/>
                <a:cs typeface="Times New Roman"/>
              </a:rPr>
              <a:t>©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2001-5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by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Erik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D.</a:t>
            </a:r>
            <a:r>
              <a:rPr sz="1400" i="1" spc="-5" dirty="0" smtClean="0">
                <a:latin typeface="Times New Roman"/>
                <a:cs typeface="Times New Roman"/>
              </a:rPr>
              <a:t> </a:t>
            </a:r>
            <a:r>
              <a:rPr sz="1400" i="1" spc="-10" dirty="0" smtClean="0">
                <a:latin typeface="Times New Roman"/>
                <a:cs typeface="Times New Roman"/>
              </a:rPr>
              <a:t>D</a:t>
            </a:r>
            <a:r>
              <a:rPr sz="1400" i="1" spc="0" dirty="0" smtClean="0">
                <a:latin typeface="Times New Roman"/>
                <a:cs typeface="Times New Roman"/>
              </a:rPr>
              <a:t>e</a:t>
            </a:r>
            <a:r>
              <a:rPr sz="1400" i="1" spc="-10" dirty="0" smtClean="0">
                <a:latin typeface="Times New Roman"/>
                <a:cs typeface="Times New Roman"/>
              </a:rPr>
              <a:t>maine and Charles E. 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 smtClean="0">
                <a:latin typeface="Times New Roman"/>
                <a:cs typeface="Times New Roman"/>
              </a:rPr>
              <a:t>L16.</a:t>
            </a:r>
            <a:fld id="{81D60167-4931-47E6-BA6A-407CBD079E47}" type="slidenum">
              <a:rPr sz="1400" spc="-10" dirty="0" smtClean="0">
                <a:latin typeface="Times New Roman"/>
                <a:cs typeface="Times New Roman"/>
              </a:rPr>
              <a:pPr marL="12700">
                <a:lnSpc>
                  <a:spcPct val="100000"/>
                </a:lnSpc>
              </a:pPr>
              <a:t>9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70965">
              <a:lnSpc>
                <a:spcPct val="100000"/>
              </a:lnSpc>
            </a:pPr>
            <a:r>
              <a:rPr sz="4400" b="1" spc="-30" dirty="0" smtClean="0">
                <a:latin typeface="Times New Roman"/>
                <a:cs typeface="Times New Roman"/>
              </a:rPr>
              <a:t>Minimum </a:t>
            </a:r>
            <a:r>
              <a:rPr sz="4400" b="1" spc="-25" dirty="0" smtClean="0">
                <a:latin typeface="Times New Roman"/>
                <a:cs typeface="Times New Roman"/>
              </a:rPr>
              <a:t>kapsayan </a:t>
            </a:r>
            <a:r>
              <a:rPr sz="4400" b="1" spc="-20" dirty="0" smtClean="0">
                <a:latin typeface="Times New Roman"/>
                <a:cs typeface="Times New Roman"/>
              </a:rPr>
              <a:t>ağaçlar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2651</Words>
  <Application>Microsoft Office PowerPoint</Application>
  <PresentationFormat>Custom</PresentationFormat>
  <Paragraphs>858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Graflar (Çizgeler)</vt:lpstr>
      <vt:lpstr>Komşuluk matrisi gösterimi</vt:lpstr>
      <vt:lpstr>Slide 4</vt:lpstr>
      <vt:lpstr>Komşuluk listesi gösterimi</vt:lpstr>
      <vt:lpstr>Komşuluk listesi gösterimi</vt:lpstr>
      <vt:lpstr>Slide 7</vt:lpstr>
      <vt:lpstr>Minimum kapsayan ağaçlar</vt:lpstr>
      <vt:lpstr>Minimum kapsayan ağaçlar</vt:lpstr>
      <vt:lpstr>MST (minimum kapsayan ağaç) örneği</vt:lpstr>
      <vt:lpstr>MST (minimum kapsayan ağaç) örneği</vt:lpstr>
      <vt:lpstr>Optimal altyapı</vt:lpstr>
      <vt:lpstr>Optimal altyapı</vt:lpstr>
      <vt:lpstr>Optimal altyapı</vt:lpstr>
      <vt:lpstr>Optimal altyapı</vt:lpstr>
      <vt:lpstr>Slide 16</vt:lpstr>
      <vt:lpstr>Slide 17</vt:lpstr>
      <vt:lpstr>Slide 18</vt:lpstr>
      <vt:lpstr>Slide 19</vt:lpstr>
      <vt:lpstr>Teorem' in kanıtı</vt:lpstr>
      <vt:lpstr>Teorem' in kanıtı</vt:lpstr>
      <vt:lpstr>Teorem' in kanıtı</vt:lpstr>
      <vt:lpstr>Teorem' in kanıtı</vt:lpstr>
      <vt:lpstr>Prim’in Algoritması</vt:lpstr>
      <vt:lpstr>Prim’in algoritmasına örnek</vt:lpstr>
      <vt:lpstr>Prim’in algoritmasına örnek</vt:lpstr>
      <vt:lpstr>Prim’in algoritmasına örnek</vt:lpstr>
      <vt:lpstr>Prim’in algoritmasına örnek</vt:lpstr>
      <vt:lpstr>Prim’in algoritmasına örnek</vt:lpstr>
      <vt:lpstr>Prim’in algoritmasına örnek</vt:lpstr>
      <vt:lpstr>Prim’in algoritmasına örnek</vt:lpstr>
      <vt:lpstr>Prim’in algoritmasına örnek</vt:lpstr>
      <vt:lpstr>Prim’in algoritmasına örnek</vt:lpstr>
      <vt:lpstr>Prim’in algoritmasına örnek</vt:lpstr>
      <vt:lpstr>Prim’in algoritmasına örnek</vt:lpstr>
      <vt:lpstr>Prim’in algoritmasına örnek</vt:lpstr>
      <vt:lpstr>Prim’in algoritmasına örnek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 and minimum spanning trees</dc:title>
  <dc:subject>Introduction to Algorithms</dc:subject>
  <dc:creator>Charles E. Leiserson</dc:creator>
  <cp:lastModifiedBy>kutucu</cp:lastModifiedBy>
  <cp:revision>52</cp:revision>
  <dcterms:created xsi:type="dcterms:W3CDTF">2013-04-25T01:40:15Z</dcterms:created>
  <dcterms:modified xsi:type="dcterms:W3CDTF">2013-04-26T18:23:06Z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2006-02-14T00:00:00Z</vt:filetime>
  </property>
  <property fmtid="{D5CDD505-2E9C-101B-9397-08002B2CF9AE}" pid="3" name="LastSaved">
    <vt:filetime>2013-04-24T00:00:00Z</vt:filetime>
  </property>
</Properties>
</file>