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4" r:id="rId18"/>
    <p:sldId id="285" r:id="rId19"/>
    <p:sldId id="273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208912" cy="5112568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chemeClr val="tx1"/>
                </a:solidFill>
              </a:rPr>
              <a:t>Kablosuz Ağlar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err="1" smtClean="0">
                <a:solidFill>
                  <a:schemeClr val="tx1"/>
                </a:solidFill>
              </a:rPr>
              <a:t>Doç.Dr</a:t>
            </a:r>
            <a:r>
              <a:rPr lang="tr-TR" sz="3200" dirty="0" smtClean="0">
                <a:solidFill>
                  <a:schemeClr val="tx1"/>
                </a:solidFill>
              </a:rPr>
              <a:t>. Oğuz FINDIK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oguzfce@gmail.com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/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KBUZEM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KARABÜK ÜNİVERSİTESİ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UZAKTAN EĞİTİM ARAŞTIRMA VE UYGULAMA MERKEZİ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 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1</a:t>
            </a:r>
            <a:r>
              <a:rPr lang="tr-TR" sz="3200" dirty="0">
                <a:solidFill>
                  <a:schemeClr val="tx1"/>
                </a:solidFill>
              </a:rPr>
              <a:t>. </a:t>
            </a:r>
            <a:r>
              <a:rPr lang="tr-TR" sz="3200" dirty="0" smtClean="0">
                <a:solidFill>
                  <a:schemeClr val="tx1"/>
                </a:solidFill>
              </a:rPr>
              <a:t>HAFTA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475928" y="2870583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475928" y="2861320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44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Standartlar çakışıyor.</a:t>
            </a:r>
          </a:p>
          <a:p>
            <a:r>
              <a:rPr lang="tr-TR" dirty="0" smtClean="0"/>
              <a:t>Frekans bantları dolu ve ücretli</a:t>
            </a:r>
          </a:p>
          <a:p>
            <a:r>
              <a:rPr lang="tr-TR" dirty="0" smtClean="0"/>
              <a:t>Farklı cihazlar farklı programlama dilleri. </a:t>
            </a:r>
            <a:endParaRPr lang="tr-TR" dirty="0"/>
          </a:p>
          <a:p>
            <a:r>
              <a:rPr lang="tr-TR" dirty="0" smtClean="0"/>
              <a:t>802.11 ve </a:t>
            </a:r>
            <a:r>
              <a:rPr lang="tr-TR" dirty="0" err="1" smtClean="0"/>
              <a:t>bluetooth</a:t>
            </a:r>
            <a:r>
              <a:rPr lang="tr-TR" dirty="0" smtClean="0"/>
              <a:t> aynı cihazda çalışmıyor.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Kablosuz ağların Sıkıntıları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200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1" cy="72008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Analog sinyal: </a:t>
            </a:r>
            <a:r>
              <a:rPr lang="tr-TR" dirty="0" smtClean="0">
                <a:solidFill>
                  <a:schemeClr val="tx1"/>
                </a:solidFill>
              </a:rPr>
              <a:t>Başlangıç ve bitiş değerleri arasında sürekli olan sinyaldir.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Time Domain Kavramı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58007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İçerik Yer Tutucusu 1"/>
          <p:cNvSpPr txBox="1">
            <a:spLocks/>
          </p:cNvSpPr>
          <p:nvPr/>
        </p:nvSpPr>
        <p:spPr>
          <a:xfrm>
            <a:off x="429207" y="4340595"/>
            <a:ext cx="8568951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Digital</a:t>
            </a:r>
            <a:r>
              <a:rPr lang="tr-TR" dirty="0" smtClean="0"/>
              <a:t> sinyal: </a:t>
            </a:r>
            <a:r>
              <a:rPr lang="tr-TR" dirty="0" smtClean="0">
                <a:solidFill>
                  <a:schemeClr val="tx1"/>
                </a:solidFill>
              </a:rPr>
              <a:t>Belli değerler arasında kesikli değerler alan sinyaldir.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59245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5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Periyodik Sinyal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2779"/>
            <a:ext cx="6120680" cy="563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461585" y="2564904"/>
            <a:ext cx="2195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Belli değerler arasında kendini tekrar eden </a:t>
            </a:r>
            <a:r>
              <a:rPr lang="tr-TR" dirty="0" err="1" smtClean="0"/>
              <a:t>sintal</a:t>
            </a:r>
            <a:r>
              <a:rPr lang="tr-TR" dirty="0" smtClean="0"/>
              <a:t> periyodik sinyaldir.</a:t>
            </a:r>
          </a:p>
          <a:p>
            <a:endParaRPr lang="tr-TR" dirty="0" smtClean="0"/>
          </a:p>
          <a:p>
            <a:r>
              <a:rPr lang="tr-TR" i="1" dirty="0" smtClean="0"/>
              <a:t>f(t) = f(</a:t>
            </a:r>
            <a:r>
              <a:rPr lang="tr-TR" i="1" dirty="0" err="1" smtClean="0"/>
              <a:t>t+T</a:t>
            </a:r>
            <a:r>
              <a:rPr lang="tr-TR" i="1" dirty="0" smtClean="0"/>
              <a:t>) </a:t>
            </a:r>
          </a:p>
          <a:p>
            <a:r>
              <a:rPr lang="tr-TR" dirty="0" smtClean="0"/>
              <a:t>şeklinde matematiksel olarak ifade edilebilir.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25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7" y="1700808"/>
            <a:ext cx="7884864" cy="4425355"/>
          </a:xfrm>
        </p:spPr>
        <p:txBody>
          <a:bodyPr/>
          <a:lstStyle/>
          <a:p>
            <a:r>
              <a:rPr lang="tr-TR" dirty="0" smtClean="0"/>
              <a:t>Periyot T=1/f</a:t>
            </a:r>
          </a:p>
          <a:p>
            <a:r>
              <a:rPr lang="tr-TR" dirty="0" smtClean="0"/>
              <a:t>Faz (</a:t>
            </a:r>
            <a:r>
              <a:rPr lang="az-Cyrl-AZ" dirty="0" smtClean="0"/>
              <a:t>ф</a:t>
            </a:r>
            <a:r>
              <a:rPr lang="tr-TR" dirty="0" smtClean="0"/>
              <a:t>): Sinyalin X eksenine göre göreceli konumunu belirtir.</a:t>
            </a:r>
          </a:p>
          <a:p>
            <a:r>
              <a:rPr lang="tr-TR" dirty="0" smtClean="0"/>
              <a:t>Frekans (f): Saniyede ki  tekrar sayısı</a:t>
            </a:r>
          </a:p>
          <a:p>
            <a:r>
              <a:rPr lang="tr-TR" dirty="0" smtClean="0"/>
              <a:t>Dalga Boyu (</a:t>
            </a:r>
            <a:r>
              <a:rPr lang="el-GR" dirty="0" smtClean="0"/>
              <a:t>λ</a:t>
            </a:r>
            <a:r>
              <a:rPr lang="tr-TR" dirty="0" smtClean="0"/>
              <a:t>): İki tepe arasındaki mesafe</a:t>
            </a:r>
          </a:p>
          <a:p>
            <a:r>
              <a:rPr lang="tr-TR" dirty="0" smtClean="0"/>
              <a:t>Dalganın Hızı (v) = </a:t>
            </a:r>
            <a:r>
              <a:rPr lang="el-GR" dirty="0" smtClean="0"/>
              <a:t>λ</a:t>
            </a:r>
            <a:r>
              <a:rPr lang="tr-TR" dirty="0" smtClean="0"/>
              <a:t>.f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Terimler ve Anlamları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932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82487" y="0"/>
            <a:ext cx="8229600" cy="1252728"/>
          </a:xfrm>
        </p:spPr>
        <p:txBody>
          <a:bodyPr/>
          <a:lstStyle/>
          <a:p>
            <a:r>
              <a:rPr lang="tr-TR" dirty="0" smtClean="0"/>
              <a:t>Sinüs Dalgası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9" y="980728"/>
            <a:ext cx="68370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813790" y="4293096"/>
            <a:ext cx="7582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Genel bir sinüs fonksiyonu şu şekilde ifade edilebilir.(f frekans, t zaman, </a:t>
            </a:r>
            <a:r>
              <a:rPr lang="az-Cyrl-AZ" sz="3600" dirty="0" smtClean="0"/>
              <a:t>ф</a:t>
            </a:r>
            <a:r>
              <a:rPr lang="tr-TR" sz="3600" dirty="0" smtClean="0"/>
              <a:t> faz açısını göstermektedir.</a:t>
            </a:r>
          </a:p>
          <a:p>
            <a:r>
              <a:rPr lang="tr-TR" sz="3600" i="1" dirty="0"/>
              <a:t>s</a:t>
            </a:r>
            <a:r>
              <a:rPr lang="tr-TR" sz="3600" i="1" dirty="0" smtClean="0"/>
              <a:t>(t) = </a:t>
            </a:r>
            <a:r>
              <a:rPr lang="tr-TR" sz="3600" i="1" dirty="0" err="1" smtClean="0"/>
              <a:t>AxSin</a:t>
            </a:r>
            <a:r>
              <a:rPr lang="tr-TR" sz="3600" i="1" dirty="0" smtClean="0"/>
              <a:t>(2</a:t>
            </a:r>
            <a:r>
              <a:rPr lang="el-GR" sz="3600" i="1" dirty="0" smtClean="0"/>
              <a:t>π</a:t>
            </a:r>
            <a:r>
              <a:rPr lang="tr-TR" sz="3600" i="1" dirty="0" err="1" smtClean="0"/>
              <a:t>ft</a:t>
            </a:r>
            <a:r>
              <a:rPr lang="tr-TR" sz="3600" i="1" dirty="0" smtClean="0"/>
              <a:t>+</a:t>
            </a:r>
            <a:r>
              <a:rPr lang="az-Cyrl-AZ" sz="3600" i="1" dirty="0" smtClean="0"/>
              <a:t>ф</a:t>
            </a:r>
            <a:r>
              <a:rPr lang="tr-TR" sz="3600" i="1" dirty="0" smtClean="0"/>
              <a:t>)</a:t>
            </a:r>
            <a:endParaRPr lang="tr-TR" sz="3600" i="1" dirty="0"/>
          </a:p>
        </p:txBody>
      </p:sp>
    </p:spTree>
    <p:extLst>
      <p:ext uri="{BB962C8B-B14F-4D97-AF65-F5344CB8AC3E}">
        <p14:creationId xmlns:p14="http://schemas.microsoft.com/office/powerpoint/2010/main" val="208804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Sinüs Dalgası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1113"/>
            <a:ext cx="8568951" cy="54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49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Frekans Domain </a:t>
            </a:r>
            <a:r>
              <a:rPr lang="tr-TR" dirty="0" err="1" smtClean="0"/>
              <a:t>Concept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81885"/>
            <a:ext cx="5688632" cy="56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0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1" cy="5256584"/>
          </a:xfrm>
        </p:spPr>
        <p:txBody>
          <a:bodyPr/>
          <a:lstStyle/>
          <a:p>
            <a:r>
              <a:rPr lang="tr-TR" dirty="0" smtClean="0"/>
              <a:t>Sinyallerin frekans bileşenlerinin bulunması ile ilgilenir.</a:t>
            </a:r>
          </a:p>
          <a:p>
            <a:r>
              <a:rPr lang="tr-TR" dirty="0" err="1" smtClean="0"/>
              <a:t>Fourier</a:t>
            </a:r>
            <a:r>
              <a:rPr lang="tr-TR" dirty="0" smtClean="0"/>
              <a:t> Serileri : Periyodik bir sinyalin basit sinyallerle (sin ve cos) ifade edilmesi ile ilgilenir.</a:t>
            </a:r>
          </a:p>
          <a:p>
            <a:r>
              <a:rPr lang="tr-TR" dirty="0" smtClean="0"/>
              <a:t>Hem trigonometrik hem de karmaşık olarak ifade edilebilir.</a:t>
            </a:r>
          </a:p>
          <a:p>
            <a:r>
              <a:rPr lang="tr-TR" dirty="0" smtClean="0"/>
              <a:t>Trigonometrik olarak şu şekilde ifade edilebilir.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Buradaki değişkenler de aşağıdaki gibi hesaplanabilir.</a:t>
            </a:r>
            <a:endParaRPr lang="tr-TR" dirty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Frekans Domain </a:t>
            </a:r>
            <a:r>
              <a:rPr lang="tr-TR" dirty="0" err="1" smtClean="0"/>
              <a:t>Concept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483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3475"/>
            <a:ext cx="36671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24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844824"/>
            <a:ext cx="7408333" cy="1800200"/>
          </a:xfrm>
        </p:spPr>
        <p:txBody>
          <a:bodyPr/>
          <a:lstStyle/>
          <a:p>
            <a:r>
              <a:rPr lang="tr-TR" dirty="0" err="1"/>
              <a:t>Fourier</a:t>
            </a:r>
            <a:r>
              <a:rPr lang="tr-TR" dirty="0"/>
              <a:t> Dönüşümü: Periyodik olmayan bir sinyalin Periyodunun sonsuza götürülerek basit sin ve cos sinyalleri ile ifade edilmesi ile ilgilenir. </a:t>
            </a:r>
            <a:endParaRPr lang="tr-TR" dirty="0" smtClean="0"/>
          </a:p>
          <a:p>
            <a:r>
              <a:rPr lang="tr-TR" dirty="0" smtClean="0"/>
              <a:t>Karmaşık ifadelerle aşağıdaki gibi ifade edilebilir.</a:t>
            </a:r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Frekans Domain </a:t>
            </a:r>
            <a:r>
              <a:rPr lang="tr-TR" dirty="0" err="1"/>
              <a:t>Concept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39"/>
            <a:ext cx="4824536" cy="208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35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Frekans Domain </a:t>
            </a:r>
            <a:r>
              <a:rPr lang="tr-TR" dirty="0" err="1"/>
              <a:t>Concept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3"/>
            <a:ext cx="538164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5436096" y="5934456"/>
                <a:ext cx="3456384" cy="78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dirty="0" smtClean="0"/>
                      <m:t>S</m:t>
                    </m:r>
                    <m:r>
                      <m:rPr>
                        <m:nor/>
                      </m:rPr>
                      <a:rPr lang="tr-TR" dirty="0" smtClean="0"/>
                      <m:t>(</m:t>
                    </m:r>
                    <m:r>
                      <m:rPr>
                        <m:nor/>
                      </m:rPr>
                      <a:rPr lang="tr-TR" dirty="0" smtClean="0"/>
                      <m:t>t</m:t>
                    </m:r>
                    <m:r>
                      <m:rPr>
                        <m:nor/>
                      </m:rPr>
                      <a:rPr lang="tr-TR" dirty="0" smtClean="0"/>
                      <m:t>)=</m:t>
                    </m:r>
                    <m:r>
                      <m:rPr>
                        <m:nor/>
                      </m:rPr>
                      <a:rPr lang="tr-TR" dirty="0" smtClean="0"/>
                      <m:t>A</m:t>
                    </m:r>
                    <m:r>
                      <m:rPr>
                        <m:nor/>
                      </m:rPr>
                      <a:rPr lang="tr-TR" b="0" i="0" dirty="0" smtClean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x</m:t>
                    </m:r>
                    <m:f>
                      <m:fPr>
                        <m:ctrlPr>
                          <a:rPr lang="tr-TR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/>
                          </a:rPr>
                          <m:t>π</m:t>
                        </m:r>
                      </m:den>
                    </m:f>
                    <m:nary>
                      <m:naryPr>
                        <m:chr m:val="∑"/>
                        <m:ctrlPr>
                          <a:rPr lang="tr-TR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dirty="0" smtClean="0">
                            <a:latin typeface="Cambria Math"/>
                          </a:rPr>
                          <m:t>𝑘</m:t>
                        </m:r>
                        <m:r>
                          <a:rPr lang="tr-TR" b="0" i="1" dirty="0" smtClean="0">
                            <a:latin typeface="Cambria Math"/>
                          </a:rPr>
                          <m:t>𝑜𝑑𝑑</m:t>
                        </m:r>
                        <m:r>
                          <a:rPr lang="tr-TR" b="0" i="1" dirty="0" smtClean="0">
                            <a:latin typeface="Cambria Math"/>
                          </a:rPr>
                          <m:t>, </m:t>
                        </m:r>
                        <m:r>
                          <a:rPr lang="tr-TR" b="0" i="1" dirty="0" smtClean="0">
                            <a:latin typeface="Cambria Math"/>
                          </a:rPr>
                          <m:t>𝑘</m:t>
                        </m:r>
                        <m:r>
                          <a:rPr lang="tr-TR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b="0" i="1" dirty="0" smtClean="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tr-TR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tr-TR" dirty="0">
                                <a:latin typeface="Cambria Math"/>
                              </a:rPr>
                              <m:t>sin</m:t>
                            </m:r>
                            <m:r>
                              <a:rPr lang="tr-TR" i="1" dirty="0">
                                <a:latin typeface="Cambria Math"/>
                              </a:rPr>
                              <m:t>⁡(2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/>
                              </a:rPr>
                              <m:t>π</m:t>
                            </m:r>
                            <m:r>
                              <a:rPr lang="tr-TR" i="1" dirty="0">
                                <a:latin typeface="Cambria Math"/>
                              </a:rPr>
                              <m:t>𝑘𝑓𝑡</m:t>
                            </m:r>
                            <m:r>
                              <a:rPr lang="tr-TR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tr-TR" b="0" i="1" dirty="0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tr-TR" dirty="0" smtClean="0"/>
                  <a:t> 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934456"/>
                <a:ext cx="3456384" cy="780033"/>
              </a:xfrm>
              <a:prstGeom prst="rect">
                <a:avLst/>
              </a:prstGeom>
              <a:blipFill rotWithShape="1">
                <a:blip r:embed="rId3"/>
                <a:stretch>
                  <a:fillRect l="-705" t="-48031" b="-448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3" cy="4785395"/>
          </a:xfrm>
        </p:spPr>
        <p:txBody>
          <a:bodyPr/>
          <a:lstStyle/>
          <a:p>
            <a:r>
              <a:rPr lang="tr-TR" dirty="0" smtClean="0"/>
              <a:t>Giriş</a:t>
            </a:r>
          </a:p>
          <a:p>
            <a:r>
              <a:rPr lang="tr-TR" dirty="0" smtClean="0"/>
              <a:t>İletimin Temelleri</a:t>
            </a:r>
          </a:p>
          <a:p>
            <a:r>
              <a:rPr lang="tr-TR" dirty="0" smtClean="0"/>
              <a:t>Haberleşme Ağları</a:t>
            </a:r>
          </a:p>
          <a:p>
            <a:r>
              <a:rPr lang="tr-TR" dirty="0" smtClean="0"/>
              <a:t>Protokoller ve TCP/IP</a:t>
            </a:r>
          </a:p>
          <a:p>
            <a:r>
              <a:rPr lang="tr-TR" dirty="0" smtClean="0"/>
              <a:t>Antenler ve sinyallerin yayılması</a:t>
            </a:r>
          </a:p>
          <a:p>
            <a:r>
              <a:rPr lang="tr-TR" dirty="0" smtClean="0"/>
              <a:t>Sinyal kodlama teknikleri</a:t>
            </a:r>
          </a:p>
          <a:p>
            <a:r>
              <a:rPr lang="tr-TR" dirty="0" smtClean="0"/>
              <a:t>Spread </a:t>
            </a:r>
            <a:r>
              <a:rPr lang="tr-TR" dirty="0" err="1" smtClean="0"/>
              <a:t>Spectrum</a:t>
            </a:r>
            <a:endParaRPr lang="tr-TR" dirty="0" smtClean="0"/>
          </a:p>
          <a:p>
            <a:r>
              <a:rPr lang="tr-TR" dirty="0" smtClean="0"/>
              <a:t>Hata düzeltme kodları</a:t>
            </a:r>
          </a:p>
          <a:p>
            <a:r>
              <a:rPr lang="tr-TR" dirty="0" smtClean="0"/>
              <a:t>Kablosuz ağ çeşitleri</a:t>
            </a:r>
          </a:p>
          <a:p>
            <a:r>
              <a:rPr lang="tr-TR" dirty="0" smtClean="0"/>
              <a:t>Kablosuz ağ teknolojileri ve standartları 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7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9" y="1700808"/>
            <a:ext cx="7956872" cy="4425355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Kablosuz teknoloji </a:t>
            </a:r>
            <a:r>
              <a:rPr lang="tr-TR" dirty="0" smtClean="0"/>
              <a:t>son yıllarda iletişim </a:t>
            </a:r>
            <a:r>
              <a:rPr lang="tr-TR" dirty="0"/>
              <a:t>ve ağ alanında en çok çalışılan konulardan birisi olmuştur. Özellikle mobil telefonların kullanımı ve kablosuz ağların kullanımı haberleşmede </a:t>
            </a:r>
            <a:r>
              <a:rPr lang="tr-TR" dirty="0" smtClean="0"/>
              <a:t>bir dönüm noktası olmuştur.</a:t>
            </a: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Teknoloji ve Mimari: Kablosuz haberleşme ve ağların özelliklerini ortaya koyan frekans bantları, sinyal kodlama teknikleri, hata düzeltme kodları, ağ mimarilerinin öğrenilmesi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Ağ tipleri: </a:t>
            </a:r>
            <a:r>
              <a:rPr lang="tr-TR" dirty="0" smtClean="0"/>
              <a:t>kablosuz ağların önemli çeşitleri olan uydu</a:t>
            </a:r>
            <a:r>
              <a:rPr lang="tr-TR" dirty="0"/>
              <a:t>, hücresel, sabit kablosuz erişim ve kablosuz </a:t>
            </a:r>
            <a:r>
              <a:rPr lang="tr-TR" dirty="0" smtClean="0"/>
              <a:t>LAN </a:t>
            </a:r>
            <a:r>
              <a:rPr lang="tr-TR" dirty="0" err="1"/>
              <a:t>ların</a:t>
            </a:r>
            <a:r>
              <a:rPr lang="tr-TR" dirty="0"/>
              <a:t> </a:t>
            </a:r>
            <a:r>
              <a:rPr lang="tr-TR" dirty="0" smtClean="0"/>
              <a:t>öğrenilmesi</a:t>
            </a:r>
            <a:r>
              <a:rPr lang="tr-T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Kablosuz ağ tasarımı: Alternatif kablosuz ağların tasarımı ve bunların </a:t>
            </a:r>
            <a:r>
              <a:rPr lang="tr-TR" dirty="0" smtClean="0"/>
              <a:t>birbirine </a:t>
            </a:r>
            <a:r>
              <a:rPr lang="tr-TR" dirty="0"/>
              <a:t>karşı üstünlükleri ve zayıflıklarının gözden geçirilmesi.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Uygulamalar: Mobile IP ve kablosuz web uygulamaları.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Standartlar: Özel kablosuz standartların anlaşılması (ITU ve  IEEE802)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Önemi ve Dersin amaçları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45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772816"/>
            <a:ext cx="8568952" cy="4464496"/>
          </a:xfrm>
        </p:spPr>
        <p:txBody>
          <a:bodyPr/>
          <a:lstStyle/>
          <a:p>
            <a:r>
              <a:rPr lang="tr-TR" dirty="0" err="1" smtClean="0"/>
              <a:t>Guglielmo</a:t>
            </a:r>
            <a:r>
              <a:rPr lang="tr-TR" dirty="0" smtClean="0"/>
              <a:t> </a:t>
            </a:r>
            <a:r>
              <a:rPr lang="tr-TR" dirty="0" err="1" smtClean="0"/>
              <a:t>Marconi</a:t>
            </a:r>
            <a:r>
              <a:rPr lang="tr-TR" dirty="0" smtClean="0"/>
              <a:t> kablosuz </a:t>
            </a:r>
            <a:r>
              <a:rPr lang="tr-TR" dirty="0" err="1" smtClean="0"/>
              <a:t>telegrafı</a:t>
            </a:r>
            <a:r>
              <a:rPr lang="tr-TR" dirty="0" smtClean="0"/>
              <a:t> icat etti 1896. </a:t>
            </a:r>
          </a:p>
          <a:p>
            <a:r>
              <a:rPr lang="tr-TR" dirty="0" smtClean="0"/>
              <a:t>1901 yılında 3200 km uzaklıktan </a:t>
            </a:r>
            <a:r>
              <a:rPr lang="tr-TR" dirty="0" err="1" smtClean="0"/>
              <a:t>telegraf</a:t>
            </a:r>
            <a:r>
              <a:rPr lang="tr-TR" dirty="0" smtClean="0"/>
              <a:t> sinyalini gönderdi.</a:t>
            </a:r>
          </a:p>
          <a:p>
            <a:r>
              <a:rPr lang="tr-TR" dirty="0" smtClean="0"/>
              <a:t>Karakter </a:t>
            </a:r>
            <a:r>
              <a:rPr lang="tr-TR" dirty="0" err="1" smtClean="0"/>
              <a:t>leri</a:t>
            </a:r>
            <a:r>
              <a:rPr lang="tr-TR" dirty="0" smtClean="0"/>
              <a:t> analog bir sinyal olarak kodladı</a:t>
            </a:r>
          </a:p>
          <a:p>
            <a:r>
              <a:rPr lang="tr-TR" dirty="0" smtClean="0"/>
              <a:t>1960 </a:t>
            </a:r>
            <a:r>
              <a:rPr lang="tr-TR" dirty="0" err="1" smtClean="0"/>
              <a:t>larda</a:t>
            </a:r>
            <a:r>
              <a:rPr lang="tr-TR" dirty="0" smtClean="0"/>
              <a:t> haberleşme uyduları kullanılmaya başladı.</a:t>
            </a:r>
          </a:p>
          <a:p>
            <a:r>
              <a:rPr lang="tr-TR" dirty="0" smtClean="0"/>
              <a:t>1990 802.11 ve mobile telefonlar kullanılmaya başladı.</a:t>
            </a:r>
          </a:p>
          <a:p>
            <a:r>
              <a:rPr lang="tr-TR" dirty="0" err="1" smtClean="0"/>
              <a:t>Digital</a:t>
            </a:r>
            <a:r>
              <a:rPr lang="tr-TR" dirty="0" smtClean="0"/>
              <a:t> mobile telefona geçildi.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Kablosuz Çağının Başlangıcı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706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Kablosuz ağlarda dönüm noktaları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7742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9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916832"/>
            <a:ext cx="8352927" cy="4392488"/>
          </a:xfrm>
        </p:spPr>
        <p:txBody>
          <a:bodyPr/>
          <a:lstStyle/>
          <a:p>
            <a:r>
              <a:rPr lang="tr-TR" dirty="0" smtClean="0"/>
              <a:t>1990 yılında 11 milyon kullanıcı</a:t>
            </a:r>
          </a:p>
          <a:p>
            <a:r>
              <a:rPr lang="tr-TR" dirty="0" smtClean="0"/>
              <a:t>2002 yılında kablolu telefonlardan daha fazla mobile telefon(ITU ye göre).</a:t>
            </a:r>
          </a:p>
          <a:p>
            <a:r>
              <a:rPr lang="tr-TR" dirty="0" smtClean="0"/>
              <a:t>İnternet bağlantısı, </a:t>
            </a:r>
            <a:r>
              <a:rPr lang="tr-TR" dirty="0" err="1" smtClean="0"/>
              <a:t>digital</a:t>
            </a:r>
            <a:r>
              <a:rPr lang="tr-TR" dirty="0" smtClean="0"/>
              <a:t> kamera, GPS gibi özellikler.</a:t>
            </a:r>
          </a:p>
          <a:p>
            <a:pPr lvl="1"/>
            <a:r>
              <a:rPr lang="tr-TR" dirty="0" smtClean="0"/>
              <a:t>Neler olabilir</a:t>
            </a:r>
          </a:p>
          <a:p>
            <a:r>
              <a:rPr lang="tr-TR" dirty="0" smtClean="0"/>
              <a:t>Arabalar kaza anında ambulansı arayabilir.</a:t>
            </a:r>
          </a:p>
          <a:p>
            <a:r>
              <a:rPr lang="tr-TR" dirty="0" smtClean="0"/>
              <a:t>Buzdolapları biten yiyecekler için sipariş verebilir.</a:t>
            </a:r>
          </a:p>
          <a:p>
            <a:r>
              <a:rPr lang="tr-TR" dirty="0" smtClean="0"/>
              <a:t>Ucuz akaryakıt için haber verilebilir.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Hücresel(</a:t>
            </a:r>
            <a:r>
              <a:rPr lang="tr-TR" dirty="0" err="1" smtClean="0"/>
              <a:t>cellular</a:t>
            </a:r>
            <a:r>
              <a:rPr lang="tr-TR" dirty="0" smtClean="0"/>
              <a:t>, mobile) Devrim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406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1" cy="4536504"/>
          </a:xfrm>
        </p:spPr>
        <p:txBody>
          <a:bodyPr/>
          <a:lstStyle/>
          <a:p>
            <a:r>
              <a:rPr lang="tr-TR" dirty="0" smtClean="0"/>
              <a:t>Tek operatör ağında çalışmak için zorlanıyor.</a:t>
            </a:r>
          </a:p>
          <a:p>
            <a:r>
              <a:rPr lang="tr-TR" dirty="0" smtClean="0"/>
              <a:t>ITU standart oluşturmak için çalışmaları devam ediyor.</a:t>
            </a:r>
          </a:p>
          <a:p>
            <a:r>
              <a:rPr lang="tr-TR" dirty="0"/>
              <a:t>IEEE </a:t>
            </a:r>
            <a:r>
              <a:rPr lang="tr-TR" dirty="0" smtClean="0"/>
              <a:t>802.11</a:t>
            </a:r>
          </a:p>
          <a:p>
            <a:r>
              <a:rPr lang="tr-TR" dirty="0" smtClean="0"/>
              <a:t>FDMA, CDMA, TDMA</a:t>
            </a:r>
            <a:endParaRPr lang="tr-TR" dirty="0"/>
          </a:p>
          <a:p>
            <a:r>
              <a:rPr lang="tr-TR" dirty="0" smtClean="0"/>
              <a:t>Yüksek frekans yüksek veri taşıma oranı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Hücresel Ağlar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959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WiMAX</a:t>
            </a:r>
            <a:r>
              <a:rPr lang="tr-TR" dirty="0" smtClean="0"/>
              <a:t>: </a:t>
            </a:r>
            <a:r>
              <a:rPr lang="tr-TR" dirty="0" err="1" smtClean="0"/>
              <a:t>Wi</a:t>
            </a:r>
            <a:r>
              <a:rPr lang="tr-TR" dirty="0" smtClean="0"/>
              <a:t>-fi benzeri fakat </a:t>
            </a:r>
            <a:r>
              <a:rPr lang="tr-TR" dirty="0" err="1" smtClean="0"/>
              <a:t>Wi</a:t>
            </a:r>
            <a:r>
              <a:rPr lang="tr-TR" dirty="0" smtClean="0"/>
              <a:t>-fi birkaç yüz metre </a:t>
            </a:r>
            <a:r>
              <a:rPr lang="tr-TR" dirty="0" err="1" smtClean="0"/>
              <a:t>WiMAX</a:t>
            </a:r>
            <a:r>
              <a:rPr lang="tr-TR" dirty="0" smtClean="0"/>
              <a:t> ise 40-50 km haberleşme yapabilir. DSL ve kablonun yerini alması bekleniyor. Şu anda kablolu </a:t>
            </a:r>
            <a:r>
              <a:rPr lang="tr-TR" dirty="0" err="1" smtClean="0"/>
              <a:t>wireless</a:t>
            </a:r>
            <a:r>
              <a:rPr lang="tr-TR" dirty="0" smtClean="0"/>
              <a:t> çalışmaları devam ediyor. IEEE 802.16 standardında çalışacak.</a:t>
            </a:r>
          </a:p>
          <a:p>
            <a:r>
              <a:rPr lang="tr-TR" dirty="0" smtClean="0"/>
              <a:t>Mobile-Fi: </a:t>
            </a:r>
            <a:r>
              <a:rPr lang="tr-TR" dirty="0" err="1" smtClean="0"/>
              <a:t>WiMAX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mobile versiyonu. Daha hızlı internet için. 802.20 standardı.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Gelecek Trendler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780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Z</a:t>
            </a:r>
            <a:r>
              <a:rPr lang="tr-TR" dirty="0" err="1" smtClean="0"/>
              <a:t>igBee</a:t>
            </a:r>
            <a:r>
              <a:rPr lang="tr-TR" dirty="0" smtClean="0"/>
              <a:t>:  Düşük maliyetli, Düşük güç tüketimli ve düşük data aktarım oranı. </a:t>
            </a:r>
            <a:r>
              <a:rPr lang="tr-TR" dirty="0" err="1" smtClean="0"/>
              <a:t>Sensorlerden</a:t>
            </a:r>
            <a:r>
              <a:rPr lang="tr-TR" dirty="0" smtClean="0"/>
              <a:t> elde edilen bilgileri aktarmak için kullanılır. Tasarlandıktan sonra 5-10 yıl yerinde kalması için tasarlanmış.</a:t>
            </a:r>
          </a:p>
          <a:p>
            <a:r>
              <a:rPr lang="tr-TR" dirty="0" err="1" smtClean="0"/>
              <a:t>UltrawideBand</a:t>
            </a:r>
            <a:r>
              <a:rPr lang="tr-TR" dirty="0" smtClean="0"/>
              <a:t>: Kısa mesafede çok hızlı veri aktarımı için tasarlanmıştır.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Gelecek Trendler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443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616</TotalTime>
  <Words>641</Words>
  <Application>Microsoft Office PowerPoint</Application>
  <PresentationFormat>Ekran Gösterisi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Dalga Biçimi</vt:lpstr>
      <vt:lpstr>Kablosuz Ağlar Doç.Dr. Oğuz FINDIK oguzfce@gmail.com  KBUZEM KARABÜK ÜNİVERSİTESİ UZAKTAN EĞİTİM ARAŞTIRMA VE UYGULAMA MERKEZİ   1. HAFTA</vt:lpstr>
      <vt:lpstr>Konular</vt:lpstr>
      <vt:lpstr>Önemi ve Dersin amaçları</vt:lpstr>
      <vt:lpstr>Kablosuz Çağının Başlangıcı</vt:lpstr>
      <vt:lpstr>Kablosuz ağlarda dönüm noktaları</vt:lpstr>
      <vt:lpstr>Hücresel(cellular, mobile) Devrim</vt:lpstr>
      <vt:lpstr>Global Hücresel Ağlar</vt:lpstr>
      <vt:lpstr>Gelecek Trendler</vt:lpstr>
      <vt:lpstr>Gelecek Trendler</vt:lpstr>
      <vt:lpstr>Kablosuz ağların Sıkıntıları </vt:lpstr>
      <vt:lpstr>Time Domain Kavramı</vt:lpstr>
      <vt:lpstr>Periyodik Sinyal</vt:lpstr>
      <vt:lpstr>Terimler ve Anlamları</vt:lpstr>
      <vt:lpstr>Sinüs Dalgası</vt:lpstr>
      <vt:lpstr>Sinüs Dalgası</vt:lpstr>
      <vt:lpstr>Frekans Domain Concept</vt:lpstr>
      <vt:lpstr>Frekans Domain Concept</vt:lpstr>
      <vt:lpstr>Frekans Domain Concept</vt:lpstr>
      <vt:lpstr>Frekans Domain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Ağlar</dc:title>
  <dc:creator>asye</dc:creator>
  <cp:lastModifiedBy>asye</cp:lastModifiedBy>
  <cp:revision>32</cp:revision>
  <dcterms:created xsi:type="dcterms:W3CDTF">2015-09-20T08:07:36Z</dcterms:created>
  <dcterms:modified xsi:type="dcterms:W3CDTF">2015-10-12T06:25:45Z</dcterms:modified>
</cp:coreProperties>
</file>