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7F8033-EFDB-4E1B-80E4-37C81ABF1D48}" type="datetimeFigureOut">
              <a:rPr lang="tr-TR" smtClean="0"/>
              <a:t>12.10.2015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08912" cy="5112568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Kablosuz Ağlar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err="1" smtClean="0">
                <a:solidFill>
                  <a:schemeClr val="tx1"/>
                </a:solidFill>
              </a:rPr>
              <a:t>Doç.Dr</a:t>
            </a:r>
            <a:r>
              <a:rPr lang="tr-TR" sz="3200" dirty="0" smtClean="0">
                <a:solidFill>
                  <a:schemeClr val="tx1"/>
                </a:solidFill>
              </a:rPr>
              <a:t>. Oğuz FINDIK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oguzfce@gmail.com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/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KBUZEM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KARABÜK ÜNİVERSİTESİ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UZAKTAN EĞİTİM ARAŞTIRMA VE UYGULAMA MERKEZİ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 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2</a:t>
            </a:r>
            <a:r>
              <a:rPr lang="tr-TR" sz="3200" dirty="0" smtClean="0">
                <a:solidFill>
                  <a:schemeClr val="tx1"/>
                </a:solidFill>
              </a:rPr>
              <a:t>. HAFTA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75928" y="2870583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475928" y="2861320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4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MULTIPLEXING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24781"/>
            <a:ext cx="6070234" cy="18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MULTIPLEXING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4320480" cy="53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MULTIPLEXING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22242"/>
            <a:ext cx="5832648" cy="542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3" cy="4785395"/>
          </a:xfrm>
        </p:spPr>
        <p:txBody>
          <a:bodyPr/>
          <a:lstStyle/>
          <a:p>
            <a:r>
              <a:rPr lang="tr-TR" dirty="0" err="1" smtClean="0"/>
              <a:t>LANs</a:t>
            </a:r>
            <a:r>
              <a:rPr lang="tr-TR" dirty="0" smtClean="0"/>
              <a:t>, </a:t>
            </a:r>
            <a:r>
              <a:rPr lang="tr-TR" dirty="0" err="1" smtClean="0"/>
              <a:t>MANs</a:t>
            </a:r>
            <a:r>
              <a:rPr lang="tr-TR" dirty="0" smtClean="0"/>
              <a:t>, </a:t>
            </a:r>
            <a:r>
              <a:rPr lang="tr-TR" dirty="0" err="1" smtClean="0"/>
              <a:t>WANs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tr-TR" dirty="0" smtClean="0"/>
              <a:t>Haberleşme Ağları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56587"/>
            <a:ext cx="6395243" cy="453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0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628800"/>
            <a:ext cx="7956872" cy="4497363"/>
          </a:xfrm>
        </p:spPr>
        <p:txBody>
          <a:bodyPr/>
          <a:lstStyle/>
          <a:p>
            <a:r>
              <a:rPr lang="tr-TR" dirty="0" err="1" smtClean="0"/>
              <a:t>LAN’ların</a:t>
            </a:r>
            <a:r>
              <a:rPr lang="tr-TR" dirty="0" smtClean="0"/>
              <a:t> dışında verilerin aktarılması için ağlar arasında  anahtarlama düğümleri kullanılmak zorundadır.</a:t>
            </a:r>
          </a:p>
          <a:p>
            <a:endParaRPr lang="tr-TR" dirty="0" smtClean="0"/>
          </a:p>
          <a:p>
            <a:r>
              <a:rPr lang="tr-TR" dirty="0" err="1" smtClean="0"/>
              <a:t>Stations</a:t>
            </a:r>
            <a:r>
              <a:rPr lang="tr-TR" dirty="0" smtClean="0"/>
              <a:t>:  Verilerin iletilmesini yada alınmasını isteyen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lere</a:t>
            </a:r>
            <a:r>
              <a:rPr lang="tr-TR" dirty="0" smtClean="0"/>
              <a:t> verilen addır.</a:t>
            </a:r>
          </a:p>
          <a:p>
            <a:endParaRPr lang="tr-TR" dirty="0" smtClean="0"/>
          </a:p>
          <a:p>
            <a:r>
              <a:rPr lang="tr-TR" dirty="0" err="1" smtClean="0"/>
              <a:t>Nodes</a:t>
            </a:r>
            <a:r>
              <a:rPr lang="tr-TR" dirty="0" smtClean="0"/>
              <a:t>:  Anahtarlama işlemleri yapan cihazlardır.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315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04414"/>
            <a:ext cx="6723509" cy="502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91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endParaRPr lang="tr-TR" dirty="0"/>
          </a:p>
        </p:txBody>
      </p:sp>
      <p:sp>
        <p:nvSpPr>
          <p:cNvPr id="5" name="İçerik Yer Tutucusu 1"/>
          <p:cNvSpPr>
            <a:spLocks noGrp="1"/>
          </p:cNvSpPr>
          <p:nvPr>
            <p:ph idx="1"/>
          </p:nvPr>
        </p:nvSpPr>
        <p:spPr>
          <a:xfrm>
            <a:off x="395536" y="1700808"/>
            <a:ext cx="8280920" cy="4752528"/>
          </a:xfrm>
        </p:spPr>
        <p:txBody>
          <a:bodyPr>
            <a:normAutofit/>
          </a:bodyPr>
          <a:lstStyle/>
          <a:p>
            <a:r>
              <a:rPr lang="tr-TR" dirty="0"/>
              <a:t>İki farklı anahtarlama tekniği mevcuttur. Bunlar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ve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switching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: </a:t>
            </a:r>
            <a:r>
              <a:rPr lang="tr-TR" dirty="0" smtClean="0"/>
              <a:t>Özellikle ses ve data haberleşmesinde çok kullanılan bir teknolojidir. </a:t>
            </a:r>
            <a:endParaRPr lang="tr-TR" dirty="0"/>
          </a:p>
          <a:p>
            <a:r>
              <a:rPr lang="tr-TR" dirty="0" smtClean="0"/>
              <a:t>3 aşaması vardır.</a:t>
            </a:r>
          </a:p>
          <a:p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establisment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İnformation</a:t>
            </a:r>
            <a:r>
              <a:rPr lang="tr-TR" dirty="0" smtClean="0"/>
              <a:t> transfer</a:t>
            </a:r>
          </a:p>
          <a:p>
            <a:endParaRPr lang="tr-TR" dirty="0" smtClean="0"/>
          </a:p>
          <a:p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disconnect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447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 smtClean="0"/>
              <a:t>switching</a:t>
            </a:r>
            <a:endParaRPr lang="tr-TR" dirty="0"/>
          </a:p>
        </p:txBody>
      </p:sp>
      <p:sp>
        <p:nvSpPr>
          <p:cNvPr id="5" name="İçerik Yer Tutucusu 1"/>
          <p:cNvSpPr>
            <a:spLocks noGrp="1"/>
          </p:cNvSpPr>
          <p:nvPr>
            <p:ph idx="1"/>
          </p:nvPr>
        </p:nvSpPr>
        <p:spPr>
          <a:xfrm>
            <a:off x="395536" y="1700808"/>
            <a:ext cx="8280920" cy="4752528"/>
          </a:xfrm>
        </p:spPr>
        <p:txBody>
          <a:bodyPr>
            <a:normAutofit/>
          </a:bodyPr>
          <a:lstStyle/>
          <a:p>
            <a:r>
              <a:rPr lang="tr-TR" dirty="0" smtClean="0"/>
              <a:t>Ses te %100 e yaklaşsa bile veri haberleşmesinde çoğu zaman boşa giden bir veri yolu bulunmaktadır. Veri gönderme ve alma hızı aynıdır.</a:t>
            </a:r>
          </a:p>
          <a:p>
            <a:r>
              <a:rPr lang="tr-TR" dirty="0" smtClean="0"/>
              <a:t>Performans: Bağlantı kurulması aşamasında bir gecikme söz konusu olsa da bu aşamadan sonra veri hızı sabittir ve kesintiye uğramaz.</a:t>
            </a: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91479"/>
            <a:ext cx="5351207" cy="306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15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7" cy="4680520"/>
          </a:xfrm>
        </p:spPr>
        <p:txBody>
          <a:bodyPr/>
          <a:lstStyle/>
          <a:p>
            <a:r>
              <a:rPr lang="tr-TR" dirty="0" smtClean="0"/>
              <a:t>Gönderilen veriler belli uzunluklara sahip paketler haline dönüştürülür. Üst sınır 1000 </a:t>
            </a:r>
            <a:r>
              <a:rPr lang="tr-TR" dirty="0" err="1" smtClean="0"/>
              <a:t>octet</a:t>
            </a:r>
            <a:r>
              <a:rPr lang="tr-TR" dirty="0" smtClean="0"/>
              <a:t>(</a:t>
            </a:r>
            <a:r>
              <a:rPr lang="tr-TR" dirty="0" err="1" smtClean="0"/>
              <a:t>bytes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Her bir paket verinin bir kısmını ve kontrol bilgisi içeren paket başlığı vardır.</a:t>
            </a:r>
          </a:p>
          <a:p>
            <a:endParaRPr lang="tr-TR" dirty="0"/>
          </a:p>
          <a:p>
            <a:r>
              <a:rPr lang="tr-TR" dirty="0" smtClean="0"/>
              <a:t>Kontrol en az kaynaktan hedefe gidebilmesi için gerekli olan bilgileri içermelidir.</a:t>
            </a:r>
          </a:p>
          <a:p>
            <a:endParaRPr lang="tr-TR" dirty="0"/>
          </a:p>
          <a:p>
            <a:r>
              <a:rPr lang="tr-TR" dirty="0" smtClean="0"/>
              <a:t>Her bir </a:t>
            </a:r>
            <a:r>
              <a:rPr lang="tr-TR" dirty="0" err="1" smtClean="0"/>
              <a:t>node</a:t>
            </a:r>
            <a:r>
              <a:rPr lang="tr-TR" dirty="0" smtClean="0"/>
              <a:t> veriyi alıp kısa süreliğine kaydeder ve hedef </a:t>
            </a:r>
            <a:r>
              <a:rPr lang="tr-TR" dirty="0" err="1" smtClean="0"/>
              <a:t>node</a:t>
            </a:r>
            <a:r>
              <a:rPr lang="tr-TR" dirty="0" smtClean="0"/>
              <a:t> iletmek üzere gönderir. 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999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2885"/>
            <a:ext cx="4918915" cy="544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0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988840"/>
            <a:ext cx="8028880" cy="4137323"/>
          </a:xfrm>
        </p:spPr>
        <p:txBody>
          <a:bodyPr/>
          <a:lstStyle/>
          <a:p>
            <a:r>
              <a:rPr lang="tr-TR" dirty="0" err="1" smtClean="0"/>
              <a:t>Spectrum</a:t>
            </a:r>
            <a:r>
              <a:rPr lang="tr-TR" dirty="0" smtClean="0"/>
              <a:t>: Bir sinyalin </a:t>
            </a:r>
            <a:r>
              <a:rPr lang="tr-TR" dirty="0" err="1" smtClean="0"/>
              <a:t>spectrumu</a:t>
            </a:r>
            <a:r>
              <a:rPr lang="tr-TR" dirty="0" smtClean="0"/>
              <a:t> içerdiği frekansların çıkış aralığıdır.</a:t>
            </a:r>
          </a:p>
          <a:p>
            <a:endParaRPr lang="tr-TR" dirty="0" smtClean="0"/>
          </a:p>
          <a:p>
            <a:r>
              <a:rPr lang="tr-TR" dirty="0" err="1" smtClean="0"/>
              <a:t>Bandwidth</a:t>
            </a:r>
            <a:r>
              <a:rPr lang="tr-TR" dirty="0" smtClean="0"/>
              <a:t>: </a:t>
            </a:r>
            <a:r>
              <a:rPr lang="tr-TR" dirty="0" err="1" smtClean="0"/>
              <a:t>spectrum</a:t>
            </a:r>
            <a:r>
              <a:rPr lang="tr-TR" dirty="0" smtClean="0"/>
              <a:t> un genişliğidir. </a:t>
            </a:r>
          </a:p>
          <a:p>
            <a:endParaRPr lang="tr-TR" dirty="0"/>
          </a:p>
          <a:p>
            <a:r>
              <a:rPr lang="tr-TR" i="1" dirty="0" smtClean="0"/>
              <a:t>f</a:t>
            </a:r>
            <a:r>
              <a:rPr lang="tr-TR" dirty="0" smtClean="0"/>
              <a:t>, </a:t>
            </a:r>
            <a:r>
              <a:rPr lang="tr-TR" i="1" dirty="0" smtClean="0"/>
              <a:t>3f</a:t>
            </a:r>
            <a:r>
              <a:rPr lang="tr-TR" dirty="0" smtClean="0"/>
              <a:t> ve </a:t>
            </a:r>
            <a:r>
              <a:rPr lang="tr-TR" i="1" dirty="0" smtClean="0"/>
              <a:t>5f</a:t>
            </a:r>
            <a:r>
              <a:rPr lang="tr-TR" dirty="0" smtClean="0"/>
              <a:t> frekansın iletildiği bir ortamın </a:t>
            </a:r>
            <a:r>
              <a:rPr lang="tr-TR" dirty="0" err="1" smtClean="0"/>
              <a:t>bandwidth</a:t>
            </a:r>
            <a:r>
              <a:rPr lang="tr-TR" dirty="0" smtClean="0"/>
              <a:t> </a:t>
            </a:r>
            <a:r>
              <a:rPr lang="tr-TR" i="1" dirty="0" smtClean="0"/>
              <a:t>5f</a:t>
            </a:r>
            <a:r>
              <a:rPr lang="tr-TR" dirty="0" smtClean="0"/>
              <a:t>-</a:t>
            </a:r>
            <a:r>
              <a:rPr lang="tr-TR" i="1" dirty="0" smtClean="0"/>
              <a:t>f</a:t>
            </a:r>
            <a:r>
              <a:rPr lang="tr-TR" dirty="0" smtClean="0"/>
              <a:t>=</a:t>
            </a:r>
            <a:r>
              <a:rPr lang="tr-TR" i="1" dirty="0" smtClean="0"/>
              <a:t>4f</a:t>
            </a:r>
            <a:r>
              <a:rPr lang="tr-TR" dirty="0" smtClean="0"/>
              <a:t> tir.</a:t>
            </a:r>
          </a:p>
          <a:p>
            <a:r>
              <a:rPr lang="tr-TR" dirty="0" smtClean="0"/>
              <a:t>Data rate =  Aktarılan veya iletilen verinin miktarıdır.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Terimler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60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1700808"/>
            <a:ext cx="7740848" cy="4425355"/>
          </a:xfrm>
        </p:spPr>
        <p:txBody>
          <a:bodyPr/>
          <a:lstStyle/>
          <a:p>
            <a:r>
              <a:rPr lang="tr-TR" dirty="0" err="1" smtClean="0"/>
              <a:t>Node-to-node</a:t>
            </a:r>
            <a:r>
              <a:rPr lang="tr-TR" dirty="0" smtClean="0"/>
              <a:t> bağlantı çok daha etkin bir şekilde kullanılır.  Bütün </a:t>
            </a:r>
            <a:r>
              <a:rPr lang="tr-TR" dirty="0" err="1" smtClean="0"/>
              <a:t>node</a:t>
            </a:r>
            <a:r>
              <a:rPr lang="tr-TR" dirty="0" smtClean="0"/>
              <a:t> kapasitesi dinamik olarak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üzerinde dağıtılır. </a:t>
            </a:r>
          </a:p>
          <a:p>
            <a:r>
              <a:rPr lang="tr-TR" dirty="0" smtClean="0"/>
              <a:t>Farklı veri aktarma hızına sahip 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 err="1" smtClean="0"/>
              <a:t>lar</a:t>
            </a:r>
            <a:r>
              <a:rPr lang="tr-TR" dirty="0" smtClean="0"/>
              <a:t> kullanılabilir.  Her bir </a:t>
            </a:r>
            <a:r>
              <a:rPr lang="tr-TR" dirty="0" err="1" smtClean="0"/>
              <a:t>node</a:t>
            </a:r>
            <a:r>
              <a:rPr lang="tr-TR" dirty="0" smtClean="0"/>
              <a:t> kendi veri aktarma hızına göre çalışır.</a:t>
            </a:r>
          </a:p>
          <a:p>
            <a:endParaRPr lang="tr-TR" dirty="0"/>
          </a:p>
          <a:p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de kapasitenin üzerinde istek bekletilir.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de bekletilme olayı söz konusu değildir.</a:t>
            </a:r>
          </a:p>
          <a:p>
            <a:endParaRPr lang="tr-TR" dirty="0"/>
          </a:p>
          <a:p>
            <a:r>
              <a:rPr lang="tr-TR" dirty="0" smtClean="0"/>
              <a:t>Paketler önceliklerine göre dağıtılabilir. (</a:t>
            </a:r>
            <a:r>
              <a:rPr lang="tr-TR" dirty="0" err="1" smtClean="0"/>
              <a:t>QoS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dirty="0" err="1" smtClean="0"/>
              <a:t>avantjaları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305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916832"/>
            <a:ext cx="8208911" cy="4752528"/>
          </a:xfrm>
        </p:spPr>
        <p:txBody>
          <a:bodyPr>
            <a:normAutofit/>
          </a:bodyPr>
          <a:lstStyle/>
          <a:p>
            <a:r>
              <a:rPr lang="tr-TR" dirty="0" smtClean="0"/>
              <a:t>Her bir </a:t>
            </a:r>
            <a:r>
              <a:rPr lang="tr-TR" dirty="0" err="1" smtClean="0"/>
              <a:t>node</a:t>
            </a:r>
            <a:r>
              <a:rPr lang="tr-TR" dirty="0" smtClean="0"/>
              <a:t> da en azından paketin tamamı alınana kadar bir gecikme meydana gelir. </a:t>
            </a:r>
          </a:p>
          <a:p>
            <a:endParaRPr lang="tr-TR" dirty="0"/>
          </a:p>
          <a:p>
            <a:r>
              <a:rPr lang="tr-TR" dirty="0" smtClean="0"/>
              <a:t>Her bir paket farklı bir yol izleyebilir. Bunun sonucu olarak paketler farklı sırada istemciye ulaşabilir. Buna </a:t>
            </a:r>
            <a:r>
              <a:rPr lang="tr-TR" dirty="0" err="1" smtClean="0"/>
              <a:t>jitter</a:t>
            </a:r>
            <a:r>
              <a:rPr lang="tr-TR" dirty="0" smtClean="0"/>
              <a:t> denir. ( </a:t>
            </a:r>
            <a:r>
              <a:rPr lang="tr-TR" dirty="0" err="1" smtClean="0"/>
              <a:t>telephone</a:t>
            </a:r>
            <a:r>
              <a:rPr lang="tr-TR" dirty="0" smtClean="0"/>
              <a:t> , </a:t>
            </a:r>
            <a:r>
              <a:rPr lang="tr-TR" dirty="0" err="1" smtClean="0"/>
              <a:t>real</a:t>
            </a:r>
            <a:r>
              <a:rPr lang="tr-TR" dirty="0" smtClean="0"/>
              <a:t> time video gibi bu tip durumlar hoş karşılanmaz.)</a:t>
            </a:r>
          </a:p>
          <a:p>
            <a:r>
              <a:rPr lang="tr-TR" dirty="0" smtClean="0"/>
              <a:t>Her bir paket hedefe ulaşmak için kontrol bilgisine ihtiyacı vardır. O da iletilen veri miktarını artırır.</a:t>
            </a:r>
          </a:p>
          <a:p>
            <a:r>
              <a:rPr lang="tr-TR" dirty="0" smtClean="0"/>
              <a:t>Her bir </a:t>
            </a:r>
            <a:r>
              <a:rPr lang="tr-TR" dirty="0" err="1" smtClean="0"/>
              <a:t>node</a:t>
            </a:r>
            <a:r>
              <a:rPr lang="tr-TR" dirty="0" smtClean="0"/>
              <a:t> da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</a:t>
            </a:r>
            <a:r>
              <a:rPr lang="tr-TR" smtClean="0"/>
              <a:t>e göre </a:t>
            </a:r>
            <a:r>
              <a:rPr lang="tr-TR" dirty="0" smtClean="0"/>
              <a:t>daha fazla işlem yapılmalıdır.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Switching</a:t>
            </a:r>
            <a:r>
              <a:rPr lang="tr-TR" dirty="0" smtClean="0"/>
              <a:t> dezavantajları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198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Paket Anahtarlamalı </a:t>
            </a:r>
            <a:r>
              <a:rPr lang="tr-TR" dirty="0" err="1" smtClean="0"/>
              <a:t>haberlşemede</a:t>
            </a:r>
            <a:r>
              <a:rPr lang="tr-TR" dirty="0" smtClean="0"/>
              <a:t> paket büyüklüğünün etkisi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11506"/>
            <a:ext cx="4699794" cy="522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660233" y="357669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40 </a:t>
            </a:r>
            <a:r>
              <a:rPr lang="tr-TR" dirty="0" err="1" smtClean="0"/>
              <a:t>octet</a:t>
            </a:r>
            <a:r>
              <a:rPr lang="tr-TR" dirty="0" smtClean="0"/>
              <a:t> veri ve </a:t>
            </a:r>
          </a:p>
          <a:p>
            <a:r>
              <a:rPr lang="tr-TR" dirty="0" smtClean="0"/>
              <a:t>3 </a:t>
            </a:r>
            <a:r>
              <a:rPr lang="tr-TR" dirty="0" err="1" smtClean="0"/>
              <a:t>octet</a:t>
            </a:r>
            <a:r>
              <a:rPr lang="tr-TR" dirty="0" smtClean="0"/>
              <a:t> 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256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628800"/>
            <a:ext cx="7812856" cy="4497363"/>
          </a:xfrm>
        </p:spPr>
        <p:txBody>
          <a:bodyPr/>
          <a:lstStyle/>
          <a:p>
            <a:r>
              <a:rPr lang="tr-TR" dirty="0" smtClean="0"/>
              <a:t>Cell </a:t>
            </a:r>
            <a:r>
              <a:rPr lang="tr-TR" dirty="0" err="1" smtClean="0"/>
              <a:t>Relay</a:t>
            </a:r>
            <a:r>
              <a:rPr lang="tr-TR" dirty="0" smtClean="0"/>
              <a:t> olarak ta bilinen ATM 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swicthing</a:t>
            </a:r>
            <a:r>
              <a:rPr lang="tr-TR" dirty="0" smtClean="0"/>
              <a:t> benzeri bir iletişim gerçekleştirir. </a:t>
            </a:r>
          </a:p>
          <a:p>
            <a:endParaRPr lang="tr-TR" dirty="0"/>
          </a:p>
          <a:p>
            <a:r>
              <a:rPr lang="tr-TR" dirty="0" smtClean="0"/>
              <a:t>Tek fiziksel bağlantı üzerinden çoklu mantıksal bağlantılar sağlayabilir. Ve her bir bağlantıda </a:t>
            </a:r>
            <a:r>
              <a:rPr lang="tr-TR" dirty="0" err="1" smtClean="0"/>
              <a:t>cell</a:t>
            </a:r>
            <a:r>
              <a:rPr lang="tr-TR" dirty="0" smtClean="0"/>
              <a:t> adı verilen sabit uzunluklu paketlerle verileri aktarır. </a:t>
            </a:r>
          </a:p>
          <a:p>
            <a:r>
              <a:rPr lang="tr-TR" dirty="0" smtClean="0"/>
              <a:t>Minimum hataya ve akış kontrolüne sahip bir yapıya sahiptir. Bundan dolayı </a:t>
            </a:r>
            <a:r>
              <a:rPr lang="tr-TR" dirty="0" err="1" smtClean="0"/>
              <a:t>overhead</a:t>
            </a:r>
            <a:r>
              <a:rPr lang="tr-TR" dirty="0" smtClean="0"/>
              <a:t> bit sayısı düşüktür.  Yüksek veri aktarım oranına sahiptir. Cell büyüklüğü belli olduğundan donanımsal uygulaması kolaydır.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ATM(</a:t>
            </a:r>
            <a:r>
              <a:rPr lang="tr-TR" dirty="0" err="1" smtClean="0"/>
              <a:t>Asynchronous</a:t>
            </a:r>
            <a:r>
              <a:rPr lang="tr-TR" dirty="0" smtClean="0"/>
              <a:t> Transfer </a:t>
            </a:r>
            <a:r>
              <a:rPr lang="tr-TR" dirty="0" err="1" smtClean="0"/>
              <a:t>Mode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03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ATM(</a:t>
            </a:r>
            <a:r>
              <a:rPr lang="tr-TR" dirty="0" err="1" smtClean="0"/>
              <a:t>Asynchronous</a:t>
            </a:r>
            <a:r>
              <a:rPr lang="tr-TR" dirty="0" smtClean="0"/>
              <a:t> Transfer </a:t>
            </a:r>
            <a:r>
              <a:rPr lang="tr-TR" dirty="0" err="1" smtClean="0"/>
              <a:t>Mode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336704" cy="533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8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772816"/>
            <a:ext cx="8028880" cy="4353347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Örnek: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Verilen sinyale göre </a:t>
            </a:r>
            <a:r>
              <a:rPr lang="tr-TR" dirty="0" err="1">
                <a:solidFill>
                  <a:schemeClr val="tx1"/>
                </a:solidFill>
              </a:rPr>
              <a:t>b</a:t>
            </a:r>
            <a:r>
              <a:rPr lang="tr-TR" dirty="0" err="1" smtClean="0">
                <a:solidFill>
                  <a:schemeClr val="tx1"/>
                </a:solidFill>
              </a:rPr>
              <a:t>andwidth</a:t>
            </a:r>
            <a:r>
              <a:rPr lang="tr-TR" dirty="0" smtClean="0">
                <a:solidFill>
                  <a:schemeClr val="tx1"/>
                </a:solidFill>
              </a:rPr>
              <a:t> 4MHz olan bir kare dalganın data </a:t>
            </a:r>
            <a:r>
              <a:rPr lang="tr-TR" dirty="0" err="1" smtClean="0">
                <a:solidFill>
                  <a:schemeClr val="tx1"/>
                </a:solidFill>
              </a:rPr>
              <a:t>rate’ini</a:t>
            </a:r>
            <a:r>
              <a:rPr lang="tr-TR" dirty="0" smtClean="0">
                <a:solidFill>
                  <a:schemeClr val="tx1"/>
                </a:solidFill>
              </a:rPr>
              <a:t> bulunuz?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Date</a:t>
            </a:r>
            <a:r>
              <a:rPr lang="tr-TR" dirty="0" smtClean="0"/>
              <a:t> rate ve </a:t>
            </a:r>
            <a:r>
              <a:rPr lang="tr-TR" dirty="0" err="1" smtClean="0"/>
              <a:t>bandwidth</a:t>
            </a:r>
            <a:r>
              <a:rPr lang="tr-TR" dirty="0" smtClean="0"/>
              <a:t> </a:t>
            </a:r>
            <a:r>
              <a:rPr lang="tr-TR" dirty="0" err="1" smtClean="0"/>
              <a:t>ilişkişi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0" y="2060848"/>
            <a:ext cx="7276619" cy="100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511720" y="3950201"/>
                <a:ext cx="69127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dirty="0" smtClean="0"/>
              </a:p>
              <a:p>
                <a:r>
                  <a:rPr lang="tr-TR" dirty="0" err="1" smtClean="0"/>
                  <a:t>Bandwidth</a:t>
                </a:r>
                <a:r>
                  <a:rPr lang="tr-TR" dirty="0" smtClean="0"/>
                  <a:t>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tr-TR" dirty="0" smtClean="0"/>
                  <a:t>-1</a:t>
                </a:r>
                <a:r>
                  <a:rPr lang="tr-TR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tr-TR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tr-TR" dirty="0" smtClean="0"/>
                  <a:t>4</a:t>
                </a:r>
                <a:r>
                  <a:rPr lang="tr-TR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</a:rPr>
                      <m:t>𝑀𝐻𝑧</m:t>
                    </m:r>
                    <m:r>
                      <a:rPr lang="tr-TR" b="0" i="1" smtClean="0">
                        <a:latin typeface="Cambria Math"/>
                      </a:rPr>
                      <m:t>. </m:t>
                    </m:r>
                  </m:oMath>
                </a14:m>
                <a:endParaRPr lang="tr-TR" b="0" dirty="0" smtClean="0"/>
              </a:p>
              <a:p>
                <a:r>
                  <a:rPr lang="tr-TR" dirty="0" smtClean="0"/>
                  <a:t>Periyod  =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tr-T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−</m:t>
                        </m:r>
                        <m:r>
                          <a:rPr lang="tr-TR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tr-TR" dirty="0" smtClean="0"/>
                  <a:t> s = 1</a:t>
                </a:r>
                <a:r>
                  <a:rPr lang="el-GR" dirty="0" smtClean="0"/>
                  <a:t>μ</a:t>
                </a:r>
                <a:r>
                  <a:rPr lang="tr-TR" dirty="0" smtClean="0"/>
                  <a:t>s. </a:t>
                </a:r>
              </a:p>
              <a:p>
                <a:r>
                  <a:rPr lang="tr-TR" dirty="0" smtClean="0"/>
                  <a:t>Kare dalga olduğu için her bir periyotta 2 bit iletilir</a:t>
                </a:r>
              </a:p>
              <a:p>
                <a:r>
                  <a:rPr lang="tr-TR" dirty="0" smtClean="0"/>
                  <a:t>2x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=2</m:t>
                    </m:r>
                    <m:r>
                      <a:rPr lang="tr-TR" b="0" i="1" smtClean="0">
                        <a:latin typeface="Cambria Math"/>
                      </a:rPr>
                      <m:t>𝑀𝑏𝑝𝑠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0" y="3950201"/>
                <a:ext cx="6912768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794" b="-57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08746" y="3095494"/>
            <a:ext cx="7920879" cy="10081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Frekans bileşenleri verilen formüldeki gibi bir sinyalin 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bandwidth</a:t>
            </a:r>
            <a:r>
              <a:rPr lang="tr-TR" dirty="0" smtClean="0">
                <a:solidFill>
                  <a:schemeClr val="tx1"/>
                </a:solidFill>
              </a:rPr>
              <a:t> 8MHz olan </a:t>
            </a:r>
            <a:r>
              <a:rPr lang="tr-TR" dirty="0">
                <a:solidFill>
                  <a:schemeClr val="tx1"/>
                </a:solidFill>
              </a:rPr>
              <a:t>bir kare dalganın data </a:t>
            </a:r>
            <a:r>
              <a:rPr lang="tr-TR" dirty="0" err="1">
                <a:solidFill>
                  <a:schemeClr val="tx1"/>
                </a:solidFill>
              </a:rPr>
              <a:t>rate’ini</a:t>
            </a:r>
            <a:r>
              <a:rPr lang="tr-TR" dirty="0">
                <a:solidFill>
                  <a:schemeClr val="tx1"/>
                </a:solidFill>
              </a:rPr>
              <a:t> bulunuz?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Date</a:t>
            </a:r>
            <a:r>
              <a:rPr lang="tr-TR" dirty="0"/>
              <a:t> rate ve </a:t>
            </a:r>
            <a:r>
              <a:rPr lang="tr-TR" dirty="0" err="1"/>
              <a:t>bandwidth</a:t>
            </a:r>
            <a:r>
              <a:rPr lang="tr-TR" dirty="0"/>
              <a:t> </a:t>
            </a:r>
            <a:r>
              <a:rPr lang="tr-TR" dirty="0" err="1"/>
              <a:t>ilişkişi</a:t>
            </a:r>
            <a:endParaRPr lang="tr-TR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323528" y="4797152"/>
            <a:ext cx="7920879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tr-TR" dirty="0" smtClean="0">
                <a:solidFill>
                  <a:schemeClr val="tx1"/>
                </a:solidFill>
              </a:rPr>
              <a:t>Frekans bileşenleri verilen formüldeki gibi bir sinyalin </a:t>
            </a:r>
            <a:r>
              <a:rPr lang="tr-TR" dirty="0" err="1" smtClean="0">
                <a:solidFill>
                  <a:schemeClr val="tx1"/>
                </a:solidFill>
              </a:rPr>
              <a:t>bandwidth</a:t>
            </a:r>
            <a:r>
              <a:rPr lang="tr-TR" dirty="0" smtClean="0">
                <a:solidFill>
                  <a:schemeClr val="tx1"/>
                </a:solidFill>
              </a:rPr>
              <a:t> 4MHz olan bir kare dalganın data </a:t>
            </a:r>
            <a:r>
              <a:rPr lang="tr-TR" dirty="0" err="1" smtClean="0">
                <a:solidFill>
                  <a:schemeClr val="tx1"/>
                </a:solidFill>
              </a:rPr>
              <a:t>rate’ini</a:t>
            </a:r>
            <a:r>
              <a:rPr lang="tr-TR" dirty="0" smtClean="0">
                <a:solidFill>
                  <a:schemeClr val="tx1"/>
                </a:solidFill>
              </a:rPr>
              <a:t> bulunuz?</a:t>
            </a:r>
          </a:p>
          <a:p>
            <a:pPr marL="0" indent="0">
              <a:buFont typeface="Symbol" pitchFamily="18" charset="2"/>
              <a:buNone/>
            </a:pP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77072"/>
            <a:ext cx="626251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988840"/>
            <a:ext cx="77152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52728"/>
          </a:xfrm>
        </p:spPr>
        <p:txBody>
          <a:bodyPr/>
          <a:lstStyle/>
          <a:p>
            <a:r>
              <a:rPr lang="tr-TR" dirty="0" smtClean="0"/>
              <a:t>Analog ve </a:t>
            </a:r>
            <a:r>
              <a:rPr lang="tr-TR" dirty="0" err="1" smtClean="0"/>
              <a:t>digital</a:t>
            </a:r>
            <a:r>
              <a:rPr lang="tr-TR" dirty="0" smtClean="0"/>
              <a:t> veri iletimi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55497"/>
            <a:ext cx="5868144" cy="572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2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772816"/>
            <a:ext cx="7812856" cy="4353347"/>
          </a:xfrm>
        </p:spPr>
        <p:txBody>
          <a:bodyPr/>
          <a:lstStyle/>
          <a:p>
            <a:r>
              <a:rPr lang="tr-TR" dirty="0" smtClean="0"/>
              <a:t>İletim ortamının saniyede ki </a:t>
            </a:r>
            <a:r>
              <a:rPr lang="tr-TR" dirty="0" err="1" smtClean="0"/>
              <a:t>max</a:t>
            </a:r>
            <a:r>
              <a:rPr lang="tr-TR" dirty="0" smtClean="0"/>
              <a:t> data rate i </a:t>
            </a:r>
            <a:r>
              <a:rPr lang="tr-TR" dirty="0" err="1" smtClean="0"/>
              <a:t>channel</a:t>
            </a:r>
            <a:r>
              <a:rPr lang="tr-TR" dirty="0" smtClean="0"/>
              <a:t> </a:t>
            </a:r>
            <a:r>
              <a:rPr lang="tr-TR" dirty="0" err="1" smtClean="0"/>
              <a:t>cap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acity</a:t>
            </a:r>
            <a:r>
              <a:rPr lang="tr-TR" dirty="0" smtClean="0"/>
              <a:t> olarak adlandırılır. </a:t>
            </a:r>
          </a:p>
          <a:p>
            <a:pPr marL="0" indent="0">
              <a:buNone/>
            </a:pPr>
            <a:r>
              <a:rPr lang="tr-TR" dirty="0" smtClean="0"/>
              <a:t>Data rate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Bandwidth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Noise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Error</a:t>
            </a:r>
            <a:r>
              <a:rPr lang="tr-TR" dirty="0" smtClean="0"/>
              <a:t> Rate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Kanal Kapasitesi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Kanal Kapasitesi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484784"/>
            <a:ext cx="6824029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4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31101" y="692696"/>
            <a:ext cx="8229600" cy="1252728"/>
          </a:xfrm>
        </p:spPr>
        <p:txBody>
          <a:bodyPr/>
          <a:lstStyle/>
          <a:p>
            <a:r>
              <a:rPr lang="tr-TR" dirty="0" err="1" smtClean="0"/>
              <a:t>Nyquist</a:t>
            </a:r>
            <a:r>
              <a:rPr lang="tr-TR" dirty="0" smtClean="0"/>
              <a:t> </a:t>
            </a:r>
            <a:r>
              <a:rPr lang="tr-TR" dirty="0" err="1" smtClean="0"/>
              <a:t>Bandwidth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59" y="2132856"/>
            <a:ext cx="483653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2"/>
          <p:cNvSpPr txBox="1">
            <a:spLocks/>
          </p:cNvSpPr>
          <p:nvPr/>
        </p:nvSpPr>
        <p:spPr>
          <a:xfrm>
            <a:off x="323528" y="306896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 smtClean="0">
                <a:solidFill>
                  <a:schemeClr val="tx1"/>
                </a:solidFill>
              </a:rPr>
              <a:t>Shannon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Capacity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88" y="4149080"/>
            <a:ext cx="44230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53" y="5085184"/>
            <a:ext cx="457094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555776" y="58052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B= Sinyalin </a:t>
            </a:r>
            <a:r>
              <a:rPr lang="tr-TR" dirty="0" err="1" smtClean="0"/>
              <a:t>bantwidth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00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1" y="1916832"/>
            <a:ext cx="7668840" cy="4209331"/>
          </a:xfrm>
        </p:spPr>
        <p:txBody>
          <a:bodyPr/>
          <a:lstStyle/>
          <a:p>
            <a:r>
              <a:rPr lang="tr-TR" dirty="0" smtClean="0"/>
              <a:t>Kanal </a:t>
            </a:r>
            <a:r>
              <a:rPr lang="tr-TR" dirty="0" err="1" smtClean="0"/>
              <a:t>spectrumu</a:t>
            </a:r>
            <a:r>
              <a:rPr lang="tr-TR" dirty="0" smtClean="0"/>
              <a:t> 3MHz ile 4 MHz arasındadır. Ve SNR</a:t>
            </a:r>
            <a:r>
              <a:rPr lang="tr-TR" baseline="-25000" dirty="0" smtClean="0"/>
              <a:t>DB</a:t>
            </a:r>
            <a:r>
              <a:rPr lang="tr-TR" dirty="0" smtClean="0"/>
              <a:t>=24DB ise buna göre </a:t>
            </a:r>
            <a:r>
              <a:rPr lang="tr-TR" dirty="0" err="1" smtClean="0"/>
              <a:t>shannon</a:t>
            </a:r>
            <a:r>
              <a:rPr lang="tr-TR" dirty="0" smtClean="0"/>
              <a:t> kapasitesi </a:t>
            </a:r>
            <a:r>
              <a:rPr lang="tr-TR" dirty="0" err="1" smtClean="0"/>
              <a:t>ni</a:t>
            </a:r>
            <a:r>
              <a:rPr lang="tr-TR" dirty="0" smtClean="0"/>
              <a:t> ve </a:t>
            </a:r>
            <a:r>
              <a:rPr lang="tr-TR" dirty="0" err="1" smtClean="0"/>
              <a:t>Nyquist’e</a:t>
            </a:r>
            <a:r>
              <a:rPr lang="tr-TR" dirty="0" smtClean="0"/>
              <a:t> göre aynı kapasiteye sahip olması için kaç sinyal seviyesi olmasını gerektiğiniz bulunuz.(10</a:t>
            </a:r>
            <a:r>
              <a:rPr lang="tr-TR" baseline="30000" dirty="0" smtClean="0"/>
              <a:t>2,4</a:t>
            </a:r>
            <a:r>
              <a:rPr lang="tr-TR" dirty="0" smtClean="0"/>
              <a:t>=251)</a:t>
            </a:r>
          </a:p>
          <a:p>
            <a:r>
              <a:rPr lang="tr-TR" dirty="0" smtClean="0"/>
              <a:t>C= 8Mbps</a:t>
            </a:r>
          </a:p>
          <a:p>
            <a:r>
              <a:rPr lang="tr-TR" dirty="0" smtClean="0"/>
              <a:t>M=16 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4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775</TotalTime>
  <Words>663</Words>
  <Application>Microsoft Office PowerPoint</Application>
  <PresentationFormat>Ekran Gösterisi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Dalga Biçimi</vt:lpstr>
      <vt:lpstr>Kablosuz Ağlar Doç.Dr. Oğuz FINDIK oguzfce@gmail.com  KBUZEM KARABÜK ÜNİVERSİTESİ UZAKTAN EĞİTİM ARAŞTIRMA VE UYGULAMA MERKEZİ   2. HAFTA</vt:lpstr>
      <vt:lpstr>Terimler</vt:lpstr>
      <vt:lpstr>Date rate ve bandwidth ilişkişi</vt:lpstr>
      <vt:lpstr>Date rate ve bandwidth ilişkişi</vt:lpstr>
      <vt:lpstr>Analog ve digital veri iletimi</vt:lpstr>
      <vt:lpstr>Kanal Kapasitesi</vt:lpstr>
      <vt:lpstr>Kanal Kapasitesi</vt:lpstr>
      <vt:lpstr>Nyquist Bandwidth</vt:lpstr>
      <vt:lpstr>Örnek</vt:lpstr>
      <vt:lpstr>MULTIPLEXING</vt:lpstr>
      <vt:lpstr>MULTIPLEXING</vt:lpstr>
      <vt:lpstr>MULTIPLEXING</vt:lpstr>
      <vt:lpstr>Haberleşme Ağları</vt:lpstr>
      <vt:lpstr>Switching Techniques</vt:lpstr>
      <vt:lpstr>Switching Techniques</vt:lpstr>
      <vt:lpstr>Switching Techniques</vt:lpstr>
      <vt:lpstr>Circuit switching</vt:lpstr>
      <vt:lpstr>Packet switching</vt:lpstr>
      <vt:lpstr>Packet switching</vt:lpstr>
      <vt:lpstr>Packet Switching avantjaları </vt:lpstr>
      <vt:lpstr>Packet Switching dezavantajları</vt:lpstr>
      <vt:lpstr>Paket Anahtarlamalı haberlşemede paket büyüklüğünün etkisi</vt:lpstr>
      <vt:lpstr>ATM(Asynchronous Transfer Mode)</vt:lpstr>
      <vt:lpstr>ATM(Asynchronous Transfer Mode)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Ağlar</dc:title>
  <dc:creator>asye</dc:creator>
  <cp:lastModifiedBy>asye</cp:lastModifiedBy>
  <cp:revision>42</cp:revision>
  <dcterms:created xsi:type="dcterms:W3CDTF">2015-09-20T08:07:36Z</dcterms:created>
  <dcterms:modified xsi:type="dcterms:W3CDTF">2015-10-12T06:25:50Z</dcterms:modified>
</cp:coreProperties>
</file>