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2C7F8033-EFDB-4E1B-80E4-37C81ABF1D48}" type="datetimeFigureOut">
              <a:rPr lang="tr-TR" smtClean="0"/>
              <a:t>13.10.2015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2C1FF66-ED6E-46C1-A33D-6FF77AD198FD}" type="slidenum">
              <a:rPr lang="tr-TR" smtClean="0"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23528" y="476672"/>
            <a:ext cx="8208912" cy="5112568"/>
          </a:xfrm>
        </p:spPr>
        <p:txBody>
          <a:bodyPr>
            <a:noAutofit/>
          </a:bodyPr>
          <a:lstStyle/>
          <a:p>
            <a:r>
              <a:rPr lang="tr-TR" sz="3200" dirty="0" smtClean="0">
                <a:solidFill>
                  <a:schemeClr val="tx1"/>
                </a:solidFill>
              </a:rPr>
              <a:t>Kablosuz Ağlar</a:t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err="1" smtClean="0">
                <a:solidFill>
                  <a:schemeClr val="tx1"/>
                </a:solidFill>
              </a:rPr>
              <a:t>Doç.Dr</a:t>
            </a:r>
            <a:r>
              <a:rPr lang="tr-TR" sz="3200" dirty="0" smtClean="0">
                <a:solidFill>
                  <a:schemeClr val="tx1"/>
                </a:solidFill>
              </a:rPr>
              <a:t>. Oğuz FINDIK</a:t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oguzfce@gmail.com</a:t>
            </a:r>
            <a:r>
              <a:rPr lang="tr-TR" sz="3200" dirty="0">
                <a:solidFill>
                  <a:schemeClr val="tx1"/>
                </a:solidFill>
              </a:rPr>
              <a:t/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/>
            </a:r>
            <a:br>
              <a:rPr lang="tr-TR" sz="3200" dirty="0" smtClean="0">
                <a:solidFill>
                  <a:schemeClr val="tx1"/>
                </a:solidFill>
              </a:rPr>
            </a:br>
            <a:r>
              <a:rPr lang="tr-TR" sz="3200" dirty="0" smtClean="0">
                <a:solidFill>
                  <a:schemeClr val="tx1"/>
                </a:solidFill>
              </a:rPr>
              <a:t>KBUZEM</a:t>
            </a:r>
            <a:r>
              <a:rPr lang="tr-TR" sz="3200" dirty="0">
                <a:solidFill>
                  <a:schemeClr val="tx1"/>
                </a:solidFill>
              </a:rPr>
              <a:t/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KARABÜK ÜNİVERSİTESİ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UZAKTAN EĞİTİM ARAŞTIRMA VE UYGULAMA MERKEZİ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 </a:t>
            </a:r>
            <a:br>
              <a:rPr lang="tr-TR" sz="3200" dirty="0">
                <a:solidFill>
                  <a:schemeClr val="tx1"/>
                </a:solidFill>
              </a:rPr>
            </a:br>
            <a:r>
              <a:rPr lang="tr-TR" sz="3200" dirty="0">
                <a:solidFill>
                  <a:schemeClr val="tx1"/>
                </a:solidFill>
              </a:rPr>
              <a:t>3</a:t>
            </a:r>
            <a:r>
              <a:rPr lang="tr-TR" sz="3200" dirty="0" smtClean="0">
                <a:solidFill>
                  <a:schemeClr val="tx1"/>
                </a:solidFill>
              </a:rPr>
              <a:t>. HAFTA</a:t>
            </a:r>
            <a:endParaRPr lang="tr-TR" sz="3200" dirty="0">
              <a:solidFill>
                <a:schemeClr val="tx1"/>
              </a:solidFill>
            </a:endParaRPr>
          </a:p>
        </p:txBody>
      </p:sp>
      <p:sp>
        <p:nvSpPr>
          <p:cNvPr id="6" name="Başlık 1"/>
          <p:cNvSpPr txBox="1">
            <a:spLocks/>
          </p:cNvSpPr>
          <p:nvPr/>
        </p:nvSpPr>
        <p:spPr>
          <a:xfrm>
            <a:off x="475928" y="2870583"/>
            <a:ext cx="8208912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dirty="0"/>
          </a:p>
        </p:txBody>
      </p:sp>
      <p:sp>
        <p:nvSpPr>
          <p:cNvPr id="8" name="Başlık 1"/>
          <p:cNvSpPr txBox="1">
            <a:spLocks/>
          </p:cNvSpPr>
          <p:nvPr/>
        </p:nvSpPr>
        <p:spPr>
          <a:xfrm>
            <a:off x="475928" y="2861320"/>
            <a:ext cx="8208912" cy="22322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0446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7991475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TCP/IP protokolünün Çalışması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79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OSI(</a:t>
            </a:r>
            <a:r>
              <a:rPr lang="tr-TR" dirty="0" err="1" smtClean="0"/>
              <a:t>The</a:t>
            </a:r>
            <a:r>
              <a:rPr lang="tr-TR" dirty="0" smtClean="0"/>
              <a:t> Open </a:t>
            </a:r>
            <a:r>
              <a:rPr lang="tr-TR" dirty="0" err="1" smtClean="0"/>
              <a:t>Systems</a:t>
            </a:r>
            <a:r>
              <a:rPr lang="tr-TR" dirty="0" smtClean="0"/>
              <a:t> </a:t>
            </a:r>
            <a:r>
              <a:rPr lang="tr-TR" dirty="0" err="1" smtClean="0"/>
              <a:t>Interconnection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598094"/>
            <a:ext cx="3528392" cy="5251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276872"/>
            <a:ext cx="4669852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6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1" y="1844824"/>
            <a:ext cx="8028880" cy="4281339"/>
          </a:xfrm>
        </p:spPr>
        <p:txBody>
          <a:bodyPr/>
          <a:lstStyle/>
          <a:p>
            <a:r>
              <a:rPr lang="tr-TR" dirty="0" smtClean="0"/>
              <a:t>Antenler elektrik enerjisini elektromanyetik enerjiye veya elektromanyetik enerjiyi elektrik enerjisine çeviren bir iletken veya iletkenlerden oluşan sistemlerdir. </a:t>
            </a:r>
          </a:p>
          <a:p>
            <a:endParaRPr lang="tr-TR" dirty="0" smtClean="0"/>
          </a:p>
          <a:p>
            <a:r>
              <a:rPr lang="tr-TR" dirty="0" smtClean="0"/>
              <a:t>İki yönlü olarak çalışabilir. Hem verilerin iletilmesi hem de alınması için kullanılabilir. </a:t>
            </a:r>
          </a:p>
          <a:p>
            <a:endParaRPr lang="tr-TR" dirty="0" smtClean="0"/>
          </a:p>
          <a:p>
            <a:r>
              <a:rPr lang="tr-TR" dirty="0" smtClean="0"/>
              <a:t>İletilen ve alınan veriler aynı frekansta olmalıdır..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Antenler ve yayılma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562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556792"/>
            <a:ext cx="8352927" cy="5112568"/>
          </a:xfrm>
        </p:spPr>
        <p:txBody>
          <a:bodyPr/>
          <a:lstStyle/>
          <a:p>
            <a:r>
              <a:rPr lang="tr-TR" dirty="0" smtClean="0"/>
              <a:t>Antenler her yöne ışıma yapabilirler fakat her yöne eşit orantıda ışıma yapamazlar.  Bir antenin performansını veya gücünü </a:t>
            </a:r>
            <a:r>
              <a:rPr lang="tr-TR" dirty="0" err="1" smtClean="0"/>
              <a:t>x,y</a:t>
            </a:r>
            <a:r>
              <a:rPr lang="tr-TR" dirty="0" smtClean="0"/>
              <a:t> ve z koordinatların bir fonksiyonu olarak antenin ışıma grafiği çizilerek gösterilir. 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Radiation</a:t>
            </a:r>
            <a:r>
              <a:rPr lang="tr-TR" dirty="0" smtClean="0"/>
              <a:t> </a:t>
            </a:r>
            <a:r>
              <a:rPr lang="tr-TR" dirty="0" err="1" smtClean="0"/>
              <a:t>Patterns</a:t>
            </a:r>
            <a:r>
              <a:rPr lang="tr-TR" dirty="0" smtClean="0"/>
              <a:t>(Işıma Örüntüsü)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423" y="3573016"/>
            <a:ext cx="3924300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69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Anten Tipleri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212976"/>
            <a:ext cx="4104456" cy="216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043608" y="2060848"/>
            <a:ext cx="7056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Half-wave</a:t>
            </a:r>
            <a:r>
              <a:rPr lang="tr-TR" dirty="0" smtClean="0"/>
              <a:t> </a:t>
            </a:r>
            <a:r>
              <a:rPr lang="tr-TR" dirty="0" err="1" smtClean="0"/>
              <a:t>dipole</a:t>
            </a:r>
            <a:r>
              <a:rPr lang="tr-TR" dirty="0" smtClean="0"/>
              <a:t> veya hertz anteni</a:t>
            </a:r>
          </a:p>
          <a:p>
            <a:endParaRPr lang="tr-TR" dirty="0"/>
          </a:p>
          <a:p>
            <a:r>
              <a:rPr lang="tr-TR" dirty="0" err="1" smtClean="0"/>
              <a:t>Quarter-wave</a:t>
            </a:r>
            <a:r>
              <a:rPr lang="tr-TR" dirty="0" smtClean="0"/>
              <a:t> </a:t>
            </a:r>
            <a:r>
              <a:rPr lang="tr-TR" dirty="0" err="1" smtClean="0"/>
              <a:t>vertical</a:t>
            </a:r>
            <a:r>
              <a:rPr lang="tr-TR" dirty="0" smtClean="0"/>
              <a:t> veya </a:t>
            </a:r>
            <a:r>
              <a:rPr lang="tr-TR" dirty="0" err="1" smtClean="0"/>
              <a:t>marconi</a:t>
            </a:r>
            <a:r>
              <a:rPr lang="tr-TR" dirty="0" smtClean="0"/>
              <a:t>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688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Half-wave</a:t>
            </a:r>
            <a:r>
              <a:rPr lang="tr-TR" dirty="0" smtClean="0"/>
              <a:t> </a:t>
            </a:r>
            <a:r>
              <a:rPr lang="tr-TR" dirty="0" err="1" smtClean="0"/>
              <a:t>dipole</a:t>
            </a:r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7488832" cy="4706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4845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9" y="1772816"/>
            <a:ext cx="4248471" cy="4861173"/>
          </a:xfrm>
        </p:spPr>
        <p:txBody>
          <a:bodyPr/>
          <a:lstStyle/>
          <a:p>
            <a:r>
              <a:rPr lang="tr-TR" dirty="0" smtClean="0"/>
              <a:t>Karasal mikrodalga ve uydu haberleşmeleri için kullanılan bir antendir. Belli bir çizgiden bütün eşit uzaklıktaki noktaların  birleşiminden ve bir odak noktasından oluşur.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Parabolic</a:t>
            </a:r>
            <a:r>
              <a:rPr lang="tr-TR" dirty="0" smtClean="0"/>
              <a:t> </a:t>
            </a:r>
            <a:r>
              <a:rPr lang="tr-TR" dirty="0" err="1" smtClean="0"/>
              <a:t>reflective</a:t>
            </a:r>
            <a:r>
              <a:rPr lang="tr-TR" dirty="0" smtClean="0"/>
              <a:t> anten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9" y="1336530"/>
            <a:ext cx="4499992" cy="529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61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9" y="1916832"/>
            <a:ext cx="8280920" cy="2160240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Anten kazancı antenin yönlülüğünün bir ölçüsüdür.  Bu değer antenin çıkış gücünün </a:t>
            </a:r>
            <a:r>
              <a:rPr lang="tr-TR" dirty="0" err="1" smtClean="0"/>
              <a:t>isotropic</a:t>
            </a:r>
            <a:r>
              <a:rPr lang="tr-TR" dirty="0" smtClean="0"/>
              <a:t> anten tarafından herhangi bir yönde üretilen gücüne oranıdır.  Mesela anten kazancı 3DB ise bu değer belli bir yönde </a:t>
            </a:r>
            <a:r>
              <a:rPr lang="tr-TR" dirty="0" err="1" smtClean="0"/>
              <a:t>isotropic</a:t>
            </a:r>
            <a:r>
              <a:rPr lang="tr-TR" dirty="0" smtClean="0"/>
              <a:t> antenden 3DB fazla anten gücü üretmiştir.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Anten Kazancı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6988235" cy="2315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39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971600" y="4500669"/>
            <a:ext cx="7632848" cy="2168691"/>
          </a:xfrm>
        </p:spPr>
        <p:txBody>
          <a:bodyPr/>
          <a:lstStyle/>
          <a:p>
            <a:r>
              <a:rPr lang="tr-TR" dirty="0" smtClean="0"/>
              <a:t>Örnek: 12 GHz de çalışan 2 m çapında parabolik anten için anten kazancı nedir. </a:t>
            </a:r>
          </a:p>
          <a:p>
            <a:r>
              <a:rPr lang="tr-TR" dirty="0" smtClean="0"/>
              <a:t>Cevap:  </a:t>
            </a:r>
            <a:r>
              <a:rPr lang="tr-TR" dirty="0" smtClean="0"/>
              <a:t>G=35,186</a:t>
            </a:r>
          </a:p>
          <a:p>
            <a:r>
              <a:rPr lang="tr-TR" dirty="0"/>
              <a:t> </a:t>
            </a:r>
            <a:r>
              <a:rPr lang="tr-TR" dirty="0" smtClean="0"/>
              <a:t>     G</a:t>
            </a:r>
            <a:r>
              <a:rPr lang="tr-TR" baseline="-25000" dirty="0" smtClean="0"/>
              <a:t>DB=</a:t>
            </a:r>
            <a:r>
              <a:rPr lang="tr-TR" dirty="0" smtClean="0"/>
              <a:t>45,46DB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Anten Kazancı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8036578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95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Yayılma </a:t>
            </a:r>
            <a:r>
              <a:rPr lang="tr-TR" dirty="0" err="1" smtClean="0"/>
              <a:t>Modları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68760"/>
            <a:ext cx="5149086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79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0" y="1772816"/>
            <a:ext cx="8280919" cy="4824536"/>
          </a:xfrm>
        </p:spPr>
        <p:txBody>
          <a:bodyPr/>
          <a:lstStyle/>
          <a:p>
            <a:r>
              <a:rPr lang="tr-TR" dirty="0" smtClean="0"/>
              <a:t>İki bilgisayarın arasında tipik bir haberleşme için;</a:t>
            </a:r>
          </a:p>
          <a:p>
            <a:r>
              <a:rPr lang="tr-TR" dirty="0"/>
              <a:t>a</a:t>
            </a:r>
            <a:r>
              <a:rPr lang="tr-TR" dirty="0" smtClean="0"/>
              <a:t>. Kaynak sistem ya doğrudan bir yol ayarlamak yada haberleşme ağını bilgilendirmek zorundadır. </a:t>
            </a:r>
          </a:p>
          <a:p>
            <a:r>
              <a:rPr lang="tr-TR" dirty="0"/>
              <a:t>b</a:t>
            </a:r>
            <a:r>
              <a:rPr lang="tr-TR" dirty="0" smtClean="0"/>
              <a:t>. Kaynak sistem hedefin verileri almaya hazır olduğunu bilmeli</a:t>
            </a:r>
          </a:p>
          <a:p>
            <a:r>
              <a:rPr lang="tr-TR" dirty="0" smtClean="0"/>
              <a:t>C. Kaynak sistem dosya transferi yapıyorsa hedef sistemin kullanıcı için dosyayı alıp kaydedeceğini bilmelidir.  </a:t>
            </a:r>
          </a:p>
          <a:p>
            <a:r>
              <a:rPr lang="tr-TR" dirty="0" smtClean="0"/>
              <a:t>d. İki taraf arasında gönderilen dosyanın formatı farklıysa taraflardan birisi dosya formatını dönüştürmelidir. 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Protokoller ve TCP/IP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22004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Optic</a:t>
            </a:r>
            <a:r>
              <a:rPr lang="tr-TR" dirty="0" smtClean="0"/>
              <a:t> ve </a:t>
            </a:r>
            <a:r>
              <a:rPr lang="tr-TR" dirty="0" err="1" smtClean="0"/>
              <a:t>Radio</a:t>
            </a:r>
            <a:r>
              <a:rPr lang="tr-TR" dirty="0" smtClean="0"/>
              <a:t> görüş mesafesi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1207730" y="2317522"/>
                <a:ext cx="160891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/>
                  <a:t>d</a:t>
                </a:r>
                <a:r>
                  <a:rPr lang="tr-TR" dirty="0" smtClean="0"/>
                  <a:t>=3,57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tr-TR" b="0" i="1" dirty="0" smtClean="0">
                            <a:latin typeface="Cambria Math"/>
                          </a:rPr>
                          <m:t>h</m:t>
                        </m:r>
                      </m:e>
                    </m:ra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30" y="2317522"/>
                <a:ext cx="1608910" cy="398186"/>
              </a:xfrm>
              <a:prstGeom prst="rect">
                <a:avLst/>
              </a:prstGeom>
              <a:blipFill rotWithShape="1">
                <a:blip r:embed="rId2"/>
                <a:stretch>
                  <a:fillRect l="-3030" b="-246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>
                <a:off x="1207730" y="3356992"/>
                <a:ext cx="160891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d=3,57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tr-TR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tr-TR" b="0" i="1" dirty="0" smtClean="0">
                            <a:latin typeface="Cambria Math"/>
                          </a:rPr>
                          <m:t>𝐾h</m:t>
                        </m:r>
                      </m:e>
                    </m:rad>
                  </m:oMath>
                </a14:m>
                <a:endParaRPr lang="tr-TR" dirty="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30" y="3356992"/>
                <a:ext cx="1608910" cy="398186"/>
              </a:xfrm>
              <a:prstGeom prst="rect">
                <a:avLst/>
              </a:prstGeom>
              <a:blipFill rotWithShape="1">
                <a:blip r:embed="rId3"/>
                <a:stretch>
                  <a:fillRect l="-3030" b="-246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etin kutusu 5"/>
          <p:cNvSpPr txBox="1"/>
          <p:nvPr/>
        </p:nvSpPr>
        <p:spPr>
          <a:xfrm>
            <a:off x="1207730" y="3860270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K kırılma sabitidir değeri 4/3 tür.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1207730" y="2884294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Radio</a:t>
            </a:r>
            <a:r>
              <a:rPr lang="tr-TR" dirty="0" smtClean="0"/>
              <a:t> dalgaları için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1207730" y="194819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Optik için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118427"/>
            <a:ext cx="4616727" cy="173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976171" y="5374957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Örnek: Birisi yerden 100 metre yükseklikte diğeri ise yer seviyesinde olan iki anten maksimum kaç metreden haberleşir. 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etin kutusu 10"/>
              <p:cNvSpPr txBox="1"/>
              <p:nvPr/>
            </p:nvSpPr>
            <p:spPr>
              <a:xfrm>
                <a:off x="1207730" y="4815395"/>
                <a:ext cx="2540566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dirty="0" smtClean="0"/>
                  <a:t>d=3,57</a:t>
                </a:r>
                <a14:m>
                  <m:oMath xmlns:m="http://schemas.openxmlformats.org/officeDocument/2006/math">
                    <m:r>
                      <a:rPr lang="tr-TR" b="0" i="0" dirty="0" smtClean="0"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tr-TR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tr-TR" b="0" i="1" dirty="0" smtClean="0">
                            <a:latin typeface="Cambria Math"/>
                          </a:rPr>
                          <m:t>𝐾</m:t>
                        </m:r>
                        <m:sSub>
                          <m:sSubPr>
                            <m:ctrlPr>
                              <a:rPr lang="tr-TR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b="0" i="1" dirty="0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tr-TR" b="0" i="1" dirty="0" smtClean="0"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tr-TR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tr-TR" i="1" dirty="0">
                            <a:latin typeface="Cambria Math"/>
                          </a:rPr>
                          <m:t>𝐾</m:t>
                        </m:r>
                        <m:sSub>
                          <m:sSubPr>
                            <m:ctrlPr>
                              <a:rPr lang="tr-TR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tr-TR" i="1" dirty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tr-TR" dirty="0" smtClean="0"/>
                  <a:t>)</a:t>
                </a:r>
                <a:endParaRPr lang="tr-TR" dirty="0"/>
              </a:p>
            </p:txBody>
          </p:sp>
        </mc:Choice>
        <mc:Fallback xmlns="">
          <p:sp>
            <p:nvSpPr>
              <p:cNvPr id="11" name="Metin kutusu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30" y="4815395"/>
                <a:ext cx="2540566" cy="427746"/>
              </a:xfrm>
              <a:prstGeom prst="rect">
                <a:avLst/>
              </a:prstGeom>
              <a:blipFill rotWithShape="1">
                <a:blip r:embed="rId5"/>
                <a:stretch>
                  <a:fillRect l="-1918" b="-2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etin kutusu 9"/>
          <p:cNvSpPr txBox="1"/>
          <p:nvPr/>
        </p:nvSpPr>
        <p:spPr>
          <a:xfrm>
            <a:off x="1207730" y="4437112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İki anten arasında haberleşme için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8321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5" y="1916832"/>
            <a:ext cx="7812856" cy="4209331"/>
          </a:xfrm>
        </p:spPr>
        <p:txBody>
          <a:bodyPr/>
          <a:lstStyle/>
          <a:p>
            <a:r>
              <a:rPr lang="tr-TR" dirty="0" smtClean="0"/>
              <a:t>Gönderilen sinyal ile alınan sinyal birbirinden her zaman farklıdır. Bu bozulma aşağıdaki sebeplerden dolayıdır.</a:t>
            </a:r>
          </a:p>
          <a:p>
            <a:r>
              <a:rPr lang="tr-TR" dirty="0" smtClean="0"/>
              <a:t>Sinyal gücünün mesafe ile birlikte azalması</a:t>
            </a:r>
          </a:p>
          <a:p>
            <a:r>
              <a:rPr lang="tr-TR" dirty="0" smtClean="0"/>
              <a:t>Boş alan kaybı (kablosuz iletişimde)</a:t>
            </a:r>
          </a:p>
          <a:p>
            <a:r>
              <a:rPr lang="tr-TR" dirty="0" smtClean="0"/>
              <a:t>Atmosferik kayıp</a:t>
            </a:r>
          </a:p>
          <a:p>
            <a:r>
              <a:rPr lang="tr-TR" dirty="0" smtClean="0"/>
              <a:t>Çoklu Yayılım (</a:t>
            </a:r>
            <a:r>
              <a:rPr lang="tr-TR" dirty="0" err="1" smtClean="0"/>
              <a:t>Multipath</a:t>
            </a:r>
            <a:r>
              <a:rPr lang="tr-TR" dirty="0" smtClean="0"/>
              <a:t>)</a:t>
            </a:r>
          </a:p>
          <a:p>
            <a:r>
              <a:rPr lang="tr-TR" dirty="0" smtClean="0"/>
              <a:t>Kırılma (</a:t>
            </a:r>
            <a:r>
              <a:rPr lang="tr-TR" dirty="0" err="1" smtClean="0"/>
              <a:t>Refraction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</a:t>
            </a:r>
            <a:r>
              <a:rPr lang="tr-TR" dirty="0" smtClean="0"/>
              <a:t> of </a:t>
            </a:r>
            <a:r>
              <a:rPr lang="tr-TR" dirty="0" err="1" smtClean="0"/>
              <a:t>sight</a:t>
            </a:r>
            <a:r>
              <a:rPr lang="tr-TR" dirty="0" smtClean="0"/>
              <a:t> iletim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7741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Boş alan kaybı(</a:t>
            </a:r>
            <a:r>
              <a:rPr lang="tr-TR" dirty="0" err="1" smtClean="0"/>
              <a:t>isotropic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2204864"/>
            <a:ext cx="279758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212976"/>
            <a:ext cx="599673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465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Boş alan kaybı(Diğer)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28863"/>
            <a:ext cx="7366217" cy="362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060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Free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</a:t>
            </a:r>
            <a:r>
              <a:rPr lang="tr-TR" dirty="0" err="1" smtClean="0"/>
              <a:t>loss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44386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241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Thermal</a:t>
            </a:r>
            <a:r>
              <a:rPr lang="tr-TR" dirty="0" smtClean="0"/>
              <a:t> </a:t>
            </a:r>
            <a:r>
              <a:rPr lang="tr-TR" dirty="0" err="1" smtClean="0"/>
              <a:t>Noise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7052387" cy="2203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802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3" y="1772816"/>
            <a:ext cx="7740848" cy="4353347"/>
          </a:xfrm>
        </p:spPr>
        <p:txBody>
          <a:bodyPr/>
          <a:lstStyle/>
          <a:p>
            <a:r>
              <a:rPr lang="tr-TR" dirty="0" smtClean="0"/>
              <a:t>Her bir sinyal enerjisinin her bir hertz deki gürültü yoğunluğuna oranıdır. </a:t>
            </a:r>
          </a:p>
          <a:p>
            <a:r>
              <a:rPr lang="tr-TR" dirty="0" smtClean="0"/>
              <a:t> 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S: sinyalin gücü</a:t>
            </a:r>
          </a:p>
          <a:p>
            <a:r>
              <a:rPr lang="tr-TR" dirty="0" smtClean="0"/>
              <a:t>R: data rate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</a:t>
            </a:r>
            <a:r>
              <a:rPr lang="tr-TR" baseline="-25000" dirty="0" err="1" smtClean="0"/>
              <a:t>b</a:t>
            </a:r>
            <a:r>
              <a:rPr lang="tr-TR" dirty="0" smtClean="0"/>
              <a:t>/N</a:t>
            </a:r>
            <a:r>
              <a:rPr lang="tr-TR" baseline="-25000" dirty="0" smtClean="0"/>
              <a:t>0</a:t>
            </a:r>
            <a:endParaRPr lang="tr-TR" baseline="-25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64972"/>
            <a:ext cx="4414499" cy="174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406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BER(bit </a:t>
            </a:r>
            <a:r>
              <a:rPr lang="tr-TR" dirty="0" err="1" smtClean="0"/>
              <a:t>error</a:t>
            </a:r>
            <a:r>
              <a:rPr lang="tr-TR" dirty="0" smtClean="0"/>
              <a:t> rate)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112568" cy="459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03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</a:t>
            </a:r>
            <a:r>
              <a:rPr lang="tr-TR" baseline="-25000" dirty="0" err="1" smtClean="0"/>
              <a:t>b</a:t>
            </a:r>
            <a:r>
              <a:rPr lang="tr-TR" dirty="0" smtClean="0"/>
              <a:t>/N</a:t>
            </a:r>
            <a:r>
              <a:rPr lang="tr-TR" baseline="-25000" dirty="0" smtClean="0"/>
              <a:t>0 ile</a:t>
            </a:r>
            <a:r>
              <a:rPr lang="tr-TR" dirty="0" smtClean="0"/>
              <a:t> SNR ilişkisi</a:t>
            </a:r>
            <a:endParaRPr lang="tr-T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2124076"/>
            <a:ext cx="4680520" cy="1259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4984"/>
            <a:ext cx="4808435" cy="325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484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8" y="1772816"/>
            <a:ext cx="8496943" cy="4896544"/>
          </a:xfrm>
        </p:spPr>
        <p:txBody>
          <a:bodyPr/>
          <a:lstStyle/>
          <a:p>
            <a:r>
              <a:rPr lang="tr-TR" dirty="0" smtClean="0"/>
              <a:t>Verinin paylaşılması için pek çok işlem vardır. Tek bir adımda yapmak yerine parçalara ayrılmıştır. </a:t>
            </a:r>
          </a:p>
          <a:p>
            <a:r>
              <a:rPr lang="tr-TR" dirty="0" smtClean="0"/>
              <a:t>Protokol yapısında dikey bir katman(</a:t>
            </a:r>
            <a:r>
              <a:rPr lang="tr-TR" dirty="0" err="1" smtClean="0"/>
              <a:t>layer</a:t>
            </a:r>
            <a:r>
              <a:rPr lang="tr-TR" dirty="0" smtClean="0"/>
              <a:t>) yapısı mevcuttur.</a:t>
            </a:r>
          </a:p>
          <a:p>
            <a:r>
              <a:rPr lang="tr-TR" dirty="0" smtClean="0"/>
              <a:t>Her bir katmandaki birimler haberleşmeyi sağlamak için gerekli olan fonksiyonlardan bir parçasını yerine getirirler.</a:t>
            </a:r>
          </a:p>
          <a:p>
            <a:r>
              <a:rPr lang="tr-TR" dirty="0" smtClean="0"/>
              <a:t>Her bir katman daha öncelikli işler için sırtını bir alt katmana dayamıştır.  Bu fonksiyonlarla ilgili işlem yapmazlar.</a:t>
            </a:r>
          </a:p>
          <a:p>
            <a:r>
              <a:rPr lang="tr-TR" dirty="0" smtClean="0"/>
              <a:t>İdeal olarak alt katmanda yapılan bir işlem üst katmanda tekrar yapılmamalıdır.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Protokollerin Genel Yapısı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174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1700808"/>
            <a:ext cx="7840381" cy="4458808"/>
          </a:xfrm>
        </p:spPr>
        <p:txBody>
          <a:bodyPr/>
          <a:lstStyle/>
          <a:p>
            <a:r>
              <a:rPr lang="tr-TR" dirty="0" smtClean="0"/>
              <a:t>İki sisteminde aynı protokole sahip olması gerekmektedir. Karşılıklı uygun katmanlar kendi arasında haberleşir.</a:t>
            </a:r>
          </a:p>
          <a:p>
            <a:r>
              <a:rPr lang="tr-TR" dirty="0" smtClean="0"/>
              <a:t>Her bir eş katmanlar protokol adı verilen kurallara uymak zorundadır.</a:t>
            </a:r>
          </a:p>
          <a:p>
            <a:r>
              <a:rPr lang="tr-TR" dirty="0" smtClean="0"/>
              <a:t>Protokolün temel özellikleri şunlardır.</a:t>
            </a:r>
          </a:p>
          <a:p>
            <a:r>
              <a:rPr lang="tr-TR" dirty="0" err="1" smtClean="0"/>
              <a:t>Syntax</a:t>
            </a:r>
            <a:r>
              <a:rPr lang="tr-TR" dirty="0" smtClean="0"/>
              <a:t>: Veri bloklarının formatını ile ilgilenir.</a:t>
            </a:r>
          </a:p>
          <a:p>
            <a:r>
              <a:rPr lang="tr-TR" dirty="0" err="1" smtClean="0"/>
              <a:t>Semantics</a:t>
            </a:r>
            <a:r>
              <a:rPr lang="tr-TR" dirty="0" smtClean="0"/>
              <a:t>: Koordinasyon için kontrol bilgisini içerir ve hata kontrolünü gerçekleştirir</a:t>
            </a:r>
          </a:p>
          <a:p>
            <a:r>
              <a:rPr lang="tr-TR" dirty="0" err="1" smtClean="0"/>
              <a:t>Timing</a:t>
            </a:r>
            <a:r>
              <a:rPr lang="tr-TR" dirty="0" smtClean="0"/>
              <a:t>: hız ayarlamasını ve sıralama ile ilgilenir.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Protokoller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226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5" cy="4752528"/>
          </a:xfrm>
        </p:spPr>
        <p:txBody>
          <a:bodyPr/>
          <a:lstStyle/>
          <a:p>
            <a:r>
              <a:rPr lang="tr-TR" dirty="0" smtClean="0"/>
              <a:t>TCP/IP paket anahtarlama ile veri ileten network üzerinde yapılan standartlaşma çalışmalarının sonucunda ortaya çıkmıştır. </a:t>
            </a:r>
          </a:p>
          <a:p>
            <a:r>
              <a:rPr lang="tr-TR" dirty="0" smtClean="0"/>
              <a:t>Haberleşme için 3 birim olmak zorundadır</a:t>
            </a:r>
          </a:p>
          <a:p>
            <a:r>
              <a:rPr lang="tr-TR" dirty="0" smtClean="0"/>
              <a:t>Application</a:t>
            </a:r>
          </a:p>
          <a:p>
            <a:endParaRPr lang="tr-TR" dirty="0" smtClean="0"/>
          </a:p>
          <a:p>
            <a:r>
              <a:rPr lang="tr-TR" dirty="0" err="1" smtClean="0"/>
              <a:t>Computer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Network</a:t>
            </a:r>
          </a:p>
          <a:p>
            <a:endParaRPr lang="tr-TR" dirty="0"/>
          </a:p>
          <a:p>
            <a:r>
              <a:rPr lang="tr-TR" dirty="0" smtClean="0"/>
              <a:t>(mail programı gibi, file transfer gibi)</a:t>
            </a:r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TCP/IP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567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5" cy="4752528"/>
          </a:xfrm>
        </p:spPr>
        <p:txBody>
          <a:bodyPr/>
          <a:lstStyle/>
          <a:p>
            <a:r>
              <a:rPr lang="tr-TR" dirty="0" smtClean="0"/>
              <a:t>Bu kapsamda haberleşme görevi beş parçaya ayrılmıştır.</a:t>
            </a:r>
          </a:p>
          <a:p>
            <a:r>
              <a:rPr lang="tr-TR" dirty="0" err="1" smtClean="0"/>
              <a:t>Physical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Network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Internet </a:t>
            </a:r>
            <a:r>
              <a:rPr lang="tr-TR" dirty="0" err="1" smtClean="0"/>
              <a:t>Layer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Host-</a:t>
            </a:r>
            <a:r>
              <a:rPr lang="tr-TR" dirty="0" err="1" smtClean="0"/>
              <a:t>to</a:t>
            </a:r>
            <a:r>
              <a:rPr lang="tr-TR" dirty="0" smtClean="0"/>
              <a:t>-</a:t>
            </a:r>
            <a:r>
              <a:rPr lang="tr-TR" dirty="0" err="1" smtClean="0"/>
              <a:t>host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transport </a:t>
            </a:r>
            <a:r>
              <a:rPr lang="tr-TR" dirty="0" err="1" smtClean="0"/>
              <a:t>layer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Application </a:t>
            </a:r>
            <a:r>
              <a:rPr lang="tr-TR" dirty="0" err="1" smtClean="0"/>
              <a:t>layer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TCP/IP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539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95536" y="1844824"/>
            <a:ext cx="8424935" cy="4752528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 smtClean="0"/>
              <a:t>Physical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r>
              <a:rPr lang="tr-TR" dirty="0" smtClean="0"/>
              <a:t>: iletimin yapılacağı cihazlar arasındaki fiziksel arabirimler ve iletim ortamı veya network ile ilgilenir. Bu katman iletim ortamının özelliği, sinyalin yapısı, veri aktarım oranı gibi konularla ilgilenir. </a:t>
            </a:r>
          </a:p>
          <a:p>
            <a:endParaRPr lang="tr-TR" dirty="0" smtClean="0"/>
          </a:p>
          <a:p>
            <a:r>
              <a:rPr lang="tr-TR" dirty="0" smtClean="0"/>
              <a:t>Network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layer</a:t>
            </a:r>
            <a:r>
              <a:rPr lang="tr-TR" dirty="0" smtClean="0"/>
              <a:t>: iki sistem arasındaki verinin değişimi ile ilgilidir. Network, </a:t>
            </a:r>
            <a:r>
              <a:rPr lang="tr-TR" dirty="0"/>
              <a:t>paketi hedef sisteme yönlendirmek zorunda olduğu </a:t>
            </a:r>
            <a:r>
              <a:rPr lang="tr-TR" dirty="0" smtClean="0"/>
              <a:t>için, veriyi gönderen sistem hedef sistemin adresini sağlamak zorundadır.  Bu katman aynı network üzerinde  veriyi yönlendirme görevini üstlenmektedir. </a:t>
            </a:r>
          </a:p>
          <a:p>
            <a:endParaRPr lang="tr-TR" dirty="0" smtClean="0"/>
          </a:p>
          <a:p>
            <a:r>
              <a:rPr lang="tr-TR" dirty="0" smtClean="0"/>
              <a:t>Eğer farklı ağlar arasında veri aktarımı yapılacaksa devreye internet </a:t>
            </a:r>
            <a:r>
              <a:rPr lang="tr-TR" dirty="0" err="1" smtClean="0"/>
              <a:t>layer</a:t>
            </a:r>
            <a:r>
              <a:rPr lang="tr-TR" dirty="0" smtClean="0"/>
              <a:t> girmektedir. Internet </a:t>
            </a:r>
            <a:r>
              <a:rPr lang="tr-TR" dirty="0" err="1" smtClean="0"/>
              <a:t>protocol</a:t>
            </a:r>
            <a:r>
              <a:rPr lang="tr-TR" dirty="0" smtClean="0"/>
              <a:t> (IP) farklı networkler arasında veriyi aktarmakla görevlidir. Bu protokol sadece istasyonlarda değil </a:t>
            </a:r>
            <a:r>
              <a:rPr lang="tr-TR" dirty="0" err="1" smtClean="0"/>
              <a:t>router</a:t>
            </a:r>
            <a:r>
              <a:rPr lang="tr-TR" dirty="0" smtClean="0"/>
              <a:t> </a:t>
            </a:r>
            <a:r>
              <a:rPr lang="tr-TR" dirty="0" err="1" smtClean="0"/>
              <a:t>larda</a:t>
            </a:r>
            <a:r>
              <a:rPr lang="tr-TR" dirty="0" smtClean="0"/>
              <a:t> da çalışır. 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TCP/IP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402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51520" y="1700808"/>
            <a:ext cx="8568951" cy="4824536"/>
          </a:xfrm>
        </p:spPr>
        <p:txBody>
          <a:bodyPr/>
          <a:lstStyle/>
          <a:p>
            <a:r>
              <a:rPr lang="tr-TR" dirty="0" smtClean="0"/>
              <a:t>İletilen verinin doğasından bağımsız olarak verinin güvenli, iletilen sırada hedefe ulaşmasından </a:t>
            </a:r>
            <a:r>
              <a:rPr lang="tr-TR" dirty="0" err="1" smtClean="0"/>
              <a:t>host-to-host</a:t>
            </a:r>
            <a:r>
              <a:rPr lang="tr-TR" dirty="0" smtClean="0"/>
              <a:t> veya transport </a:t>
            </a:r>
            <a:r>
              <a:rPr lang="tr-TR" dirty="0" err="1" smtClean="0"/>
              <a:t>layer</a:t>
            </a:r>
            <a:r>
              <a:rPr lang="tr-TR" dirty="0" smtClean="0"/>
              <a:t> sorumludur. TCP(</a:t>
            </a:r>
            <a:r>
              <a:rPr lang="tr-TR" dirty="0" err="1" smtClean="0"/>
              <a:t>Transmission</a:t>
            </a:r>
            <a:r>
              <a:rPr lang="tr-TR" dirty="0" smtClean="0"/>
              <a:t> Control Protocol) protokolü bu işlevden sorumludur. </a:t>
            </a:r>
          </a:p>
          <a:p>
            <a:endParaRPr lang="tr-TR" dirty="0"/>
          </a:p>
          <a:p>
            <a:r>
              <a:rPr lang="tr-TR" dirty="0" smtClean="0"/>
              <a:t>Uygulama katmanı farklı uygulamaların desteklendiği katmandır. 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TCP/IP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4165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457200" y="109722"/>
            <a:ext cx="8229600" cy="1252728"/>
          </a:xfrm>
        </p:spPr>
        <p:txBody>
          <a:bodyPr/>
          <a:lstStyle/>
          <a:p>
            <a:r>
              <a:rPr lang="tr-TR" dirty="0" smtClean="0"/>
              <a:t>TCP/IP protokolünün Çalışması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48" y="1110342"/>
            <a:ext cx="8712968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45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1305</TotalTime>
  <Words>750</Words>
  <Application>Microsoft Office PowerPoint</Application>
  <PresentationFormat>Ekran Gösterisi (4:3)</PresentationFormat>
  <Paragraphs>109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29" baseType="lpstr">
      <vt:lpstr>Dalga Biçimi</vt:lpstr>
      <vt:lpstr>Kablosuz Ağlar Doç.Dr. Oğuz FINDIK oguzfce@gmail.com  KBUZEM KARABÜK ÜNİVERSİTESİ UZAKTAN EĞİTİM ARAŞTIRMA VE UYGULAMA MERKEZİ   3. HAFTA</vt:lpstr>
      <vt:lpstr>Protokoller ve TCP/IP</vt:lpstr>
      <vt:lpstr>Protokollerin Genel Yapısı</vt:lpstr>
      <vt:lpstr>Protokoller</vt:lpstr>
      <vt:lpstr>TCP/IP</vt:lpstr>
      <vt:lpstr>TCP/IP</vt:lpstr>
      <vt:lpstr>TCP/IP</vt:lpstr>
      <vt:lpstr>TCP/IP</vt:lpstr>
      <vt:lpstr>TCP/IP protokolünün Çalışması</vt:lpstr>
      <vt:lpstr>TCP/IP protokolünün Çalışması</vt:lpstr>
      <vt:lpstr>OSI(The Open Systems Interconnection)</vt:lpstr>
      <vt:lpstr>Antenler ve yayılma</vt:lpstr>
      <vt:lpstr>Radiation Patterns(Işıma Örüntüsü)</vt:lpstr>
      <vt:lpstr>Anten Tipleri</vt:lpstr>
      <vt:lpstr>Half-wave dipole</vt:lpstr>
      <vt:lpstr>Parabolic reflective anten</vt:lpstr>
      <vt:lpstr>Anten Kazancı</vt:lpstr>
      <vt:lpstr>Anten Kazancı</vt:lpstr>
      <vt:lpstr>Yayılma Modları</vt:lpstr>
      <vt:lpstr>Optic ve Radio görüş mesafesi</vt:lpstr>
      <vt:lpstr>Line of sight iletim</vt:lpstr>
      <vt:lpstr>Boş alan kaybı(isotropic)</vt:lpstr>
      <vt:lpstr>Boş alan kaybı(Diğer)</vt:lpstr>
      <vt:lpstr>Free space loss</vt:lpstr>
      <vt:lpstr>Thermal Noise</vt:lpstr>
      <vt:lpstr>Eb/N0</vt:lpstr>
      <vt:lpstr>BER(bit error rate)</vt:lpstr>
      <vt:lpstr>Eb/N0 ile SNR ilişkisi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Kablosuz Ağlar</dc:title>
  <dc:creator>asye</dc:creator>
  <cp:lastModifiedBy>asye</cp:lastModifiedBy>
  <cp:revision>60</cp:revision>
  <dcterms:created xsi:type="dcterms:W3CDTF">2015-09-20T08:07:36Z</dcterms:created>
  <dcterms:modified xsi:type="dcterms:W3CDTF">2015-10-13T16:12:04Z</dcterms:modified>
</cp:coreProperties>
</file>