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53" autoAdjust="0"/>
    <p:restoredTop sz="99854" autoAdjust="0"/>
  </p:normalViewPr>
  <p:slideViewPr>
    <p:cSldViewPr>
      <p:cViewPr>
        <p:scale>
          <a:sx n="100" d="100"/>
          <a:sy n="100" d="100"/>
        </p:scale>
        <p:origin x="-1110" y="22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77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F8033-EFDB-4E1B-80E4-37C81ABF1D48}" type="datetimeFigureOut">
              <a:rPr lang="tr-TR" smtClean="0"/>
              <a:t>04.11.2015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1FF66-ED6E-46C1-A33D-6FF77AD198FD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F8033-EFDB-4E1B-80E4-37C81ABF1D48}" type="datetimeFigureOut">
              <a:rPr lang="tr-TR" smtClean="0"/>
              <a:t>04.11.2015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1FF66-ED6E-46C1-A33D-6FF77AD198FD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F8033-EFDB-4E1B-80E4-37C81ABF1D48}" type="datetimeFigureOut">
              <a:rPr lang="tr-TR" smtClean="0"/>
              <a:t>04.11.2015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1FF66-ED6E-46C1-A33D-6FF77AD198FD}" type="slidenum">
              <a:rPr lang="tr-TR" smtClean="0"/>
              <a:t>‹#›</a:t>
            </a:fld>
            <a:endParaRPr lang="tr-TR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F8033-EFDB-4E1B-80E4-37C81ABF1D48}" type="datetimeFigureOut">
              <a:rPr lang="tr-TR" smtClean="0"/>
              <a:t>04.11.2015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1FF66-ED6E-46C1-A33D-6FF77AD198FD}" type="slidenum">
              <a:rPr lang="tr-TR" smtClean="0"/>
              <a:t>‹#›</a:t>
            </a:fld>
            <a:endParaRPr lang="tr-TR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F8033-EFDB-4E1B-80E4-37C81ABF1D48}" type="datetimeFigureOut">
              <a:rPr lang="tr-TR" smtClean="0"/>
              <a:t>04.11.2015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1FF66-ED6E-46C1-A33D-6FF77AD198FD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F8033-EFDB-4E1B-80E4-37C81ABF1D48}" type="datetimeFigureOut">
              <a:rPr lang="tr-TR" smtClean="0"/>
              <a:t>04.11.2015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1FF66-ED6E-46C1-A33D-6FF77AD198FD}" type="slidenum">
              <a:rPr lang="tr-TR" smtClean="0"/>
              <a:t>‹#›</a:t>
            </a:fld>
            <a:endParaRPr lang="tr-T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F8033-EFDB-4E1B-80E4-37C81ABF1D48}" type="datetimeFigureOut">
              <a:rPr lang="tr-TR" smtClean="0"/>
              <a:t>04.11.2015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1FF66-ED6E-46C1-A33D-6FF77AD198FD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F8033-EFDB-4E1B-80E4-37C81ABF1D48}" type="datetimeFigureOut">
              <a:rPr lang="tr-TR" smtClean="0"/>
              <a:t>04.11.2015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1FF66-ED6E-46C1-A33D-6FF77AD198FD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F8033-EFDB-4E1B-80E4-37C81ABF1D48}" type="datetimeFigureOut">
              <a:rPr lang="tr-TR" smtClean="0"/>
              <a:t>04.11.2015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1FF66-ED6E-46C1-A33D-6FF77AD198FD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F8033-EFDB-4E1B-80E4-37C81ABF1D48}" type="datetimeFigureOut">
              <a:rPr lang="tr-TR" smtClean="0"/>
              <a:t>04.11.2015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1FF66-ED6E-46C1-A33D-6FF77AD198FD}" type="slidenum">
              <a:rPr lang="tr-TR" smtClean="0"/>
              <a:t>‹#›</a:t>
            </a:fld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F8033-EFDB-4E1B-80E4-37C81ABF1D48}" type="datetimeFigureOut">
              <a:rPr lang="tr-TR" smtClean="0"/>
              <a:t>04.11.2015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1FF66-ED6E-46C1-A33D-6FF77AD198FD}" type="slidenum">
              <a:rPr lang="tr-TR" smtClean="0"/>
              <a:t>‹#›</a:t>
            </a:fld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2C7F8033-EFDB-4E1B-80E4-37C81ABF1D48}" type="datetimeFigureOut">
              <a:rPr lang="tr-TR" smtClean="0"/>
              <a:t>04.11.2015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32C1FF66-ED6E-46C1-A33D-6FF77AD198FD}" type="slidenum">
              <a:rPr lang="tr-TR" smtClean="0"/>
              <a:t>‹#›</a:t>
            </a:fld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09" r:id="rId1"/>
    <p:sldLayoutId id="2147484010" r:id="rId2"/>
    <p:sldLayoutId id="2147484011" r:id="rId3"/>
    <p:sldLayoutId id="2147484012" r:id="rId4"/>
    <p:sldLayoutId id="2147484013" r:id="rId5"/>
    <p:sldLayoutId id="2147484014" r:id="rId6"/>
    <p:sldLayoutId id="2147484015" r:id="rId7"/>
    <p:sldLayoutId id="2147484016" r:id="rId8"/>
    <p:sldLayoutId id="2147484017" r:id="rId9"/>
    <p:sldLayoutId id="2147484018" r:id="rId10"/>
    <p:sldLayoutId id="214748401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tmp"/><Relationship Id="rId3" Type="http://schemas.openxmlformats.org/officeDocument/2006/relationships/image" Target="../media/image17.tmp"/><Relationship Id="rId7" Type="http://schemas.openxmlformats.org/officeDocument/2006/relationships/image" Target="../media/image21.tmp"/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tmp"/><Relationship Id="rId5" Type="http://schemas.openxmlformats.org/officeDocument/2006/relationships/image" Target="../media/image19.tmp"/><Relationship Id="rId4" Type="http://schemas.openxmlformats.org/officeDocument/2006/relationships/image" Target="../media/image18.tmp"/><Relationship Id="rId9" Type="http://schemas.openxmlformats.org/officeDocument/2006/relationships/image" Target="../media/image23.tmp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tmp"/><Relationship Id="rId2" Type="http://schemas.openxmlformats.org/officeDocument/2006/relationships/image" Target="../media/image24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tmp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tmp"/><Relationship Id="rId2" Type="http://schemas.openxmlformats.org/officeDocument/2006/relationships/image" Target="../media/image27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tmp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tmp"/><Relationship Id="rId2" Type="http://schemas.openxmlformats.org/officeDocument/2006/relationships/image" Target="../media/image30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tmp"/><Relationship Id="rId4" Type="http://schemas.openxmlformats.org/officeDocument/2006/relationships/image" Target="../media/image32.tmp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tmp"/><Relationship Id="rId2" Type="http://schemas.openxmlformats.org/officeDocument/2006/relationships/image" Target="../media/image34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tmp"/><Relationship Id="rId2" Type="http://schemas.openxmlformats.org/officeDocument/2006/relationships/image" Target="../media/image36.tmp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tmp"/><Relationship Id="rId2" Type="http://schemas.openxmlformats.org/officeDocument/2006/relationships/image" Target="../media/image38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tmp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tmp"/><Relationship Id="rId2" Type="http://schemas.openxmlformats.org/officeDocument/2006/relationships/image" Target="../media/image41.tmp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tmp"/><Relationship Id="rId2" Type="http://schemas.openxmlformats.org/officeDocument/2006/relationships/image" Target="../media/image43.tmp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tmp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tmp"/><Relationship Id="rId2" Type="http://schemas.openxmlformats.org/officeDocument/2006/relationships/image" Target="../media/image46.tm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tmp"/><Relationship Id="rId5" Type="http://schemas.openxmlformats.org/officeDocument/2006/relationships/image" Target="../media/image49.tmp"/><Relationship Id="rId4" Type="http://schemas.openxmlformats.org/officeDocument/2006/relationships/image" Target="../media/image48.tmp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tmp"/><Relationship Id="rId2" Type="http://schemas.openxmlformats.org/officeDocument/2006/relationships/image" Target="../media/image51.tmp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323528" y="476672"/>
            <a:ext cx="8208912" cy="5112568"/>
          </a:xfrm>
        </p:spPr>
        <p:txBody>
          <a:bodyPr>
            <a:noAutofit/>
          </a:bodyPr>
          <a:lstStyle/>
          <a:p>
            <a:r>
              <a:rPr lang="tr-TR" sz="3200" dirty="0" smtClean="0">
                <a:solidFill>
                  <a:schemeClr val="tx1"/>
                </a:solidFill>
              </a:rPr>
              <a:t>Kablosuz Ağlar</a:t>
            </a:r>
            <a:br>
              <a:rPr lang="tr-TR" sz="3200" dirty="0" smtClean="0">
                <a:solidFill>
                  <a:schemeClr val="tx1"/>
                </a:solidFill>
              </a:rPr>
            </a:br>
            <a:r>
              <a:rPr lang="tr-TR" sz="3200" dirty="0" err="1" smtClean="0">
                <a:solidFill>
                  <a:schemeClr val="tx1"/>
                </a:solidFill>
              </a:rPr>
              <a:t>Doç.Dr</a:t>
            </a:r>
            <a:r>
              <a:rPr lang="tr-TR" sz="3200" dirty="0" smtClean="0">
                <a:solidFill>
                  <a:schemeClr val="tx1"/>
                </a:solidFill>
              </a:rPr>
              <a:t>. Oğuz FINDIK</a:t>
            </a:r>
            <a:br>
              <a:rPr lang="tr-TR" sz="3200" dirty="0" smtClean="0">
                <a:solidFill>
                  <a:schemeClr val="tx1"/>
                </a:solidFill>
              </a:rPr>
            </a:br>
            <a:r>
              <a:rPr lang="tr-TR" sz="3200" dirty="0" smtClean="0">
                <a:solidFill>
                  <a:schemeClr val="tx1"/>
                </a:solidFill>
              </a:rPr>
              <a:t>oguzfce@gmail.com</a:t>
            </a:r>
            <a:r>
              <a:rPr lang="tr-TR" sz="3200" dirty="0">
                <a:solidFill>
                  <a:schemeClr val="tx1"/>
                </a:solidFill>
              </a:rPr>
              <a:t/>
            </a:r>
            <a:br>
              <a:rPr lang="tr-TR" sz="3200" dirty="0">
                <a:solidFill>
                  <a:schemeClr val="tx1"/>
                </a:solidFill>
              </a:rPr>
            </a:br>
            <a:r>
              <a:rPr lang="tr-TR" sz="3200" dirty="0" smtClean="0">
                <a:solidFill>
                  <a:schemeClr val="tx1"/>
                </a:solidFill>
              </a:rPr>
              <a:t/>
            </a:r>
            <a:br>
              <a:rPr lang="tr-TR" sz="3200" dirty="0" smtClean="0">
                <a:solidFill>
                  <a:schemeClr val="tx1"/>
                </a:solidFill>
              </a:rPr>
            </a:br>
            <a:r>
              <a:rPr lang="tr-TR" sz="3200" dirty="0" smtClean="0">
                <a:solidFill>
                  <a:schemeClr val="tx1"/>
                </a:solidFill>
              </a:rPr>
              <a:t>KBUZEM</a:t>
            </a:r>
            <a:r>
              <a:rPr lang="tr-TR" sz="3200" dirty="0">
                <a:solidFill>
                  <a:schemeClr val="tx1"/>
                </a:solidFill>
              </a:rPr>
              <a:t/>
            </a:r>
            <a:br>
              <a:rPr lang="tr-TR" sz="3200" dirty="0">
                <a:solidFill>
                  <a:schemeClr val="tx1"/>
                </a:solidFill>
              </a:rPr>
            </a:br>
            <a:r>
              <a:rPr lang="tr-TR" sz="3200" dirty="0">
                <a:solidFill>
                  <a:schemeClr val="tx1"/>
                </a:solidFill>
              </a:rPr>
              <a:t>KARABÜK ÜNİVERSİTESİ</a:t>
            </a:r>
            <a:br>
              <a:rPr lang="tr-TR" sz="3200" dirty="0">
                <a:solidFill>
                  <a:schemeClr val="tx1"/>
                </a:solidFill>
              </a:rPr>
            </a:br>
            <a:r>
              <a:rPr lang="tr-TR" sz="3200" dirty="0">
                <a:solidFill>
                  <a:schemeClr val="tx1"/>
                </a:solidFill>
              </a:rPr>
              <a:t>UZAKTAN EĞİTİM ARAŞTIRMA VE UYGULAMA MERKEZİ</a:t>
            </a:r>
            <a:br>
              <a:rPr lang="tr-TR" sz="3200" dirty="0">
                <a:solidFill>
                  <a:schemeClr val="tx1"/>
                </a:solidFill>
              </a:rPr>
            </a:br>
            <a:r>
              <a:rPr lang="tr-TR" sz="3200" dirty="0">
                <a:solidFill>
                  <a:schemeClr val="tx1"/>
                </a:solidFill>
              </a:rPr>
              <a:t> </a:t>
            </a:r>
            <a:br>
              <a:rPr lang="tr-TR" sz="3200" dirty="0">
                <a:solidFill>
                  <a:schemeClr val="tx1"/>
                </a:solidFill>
              </a:rPr>
            </a:br>
            <a:r>
              <a:rPr lang="tr-TR" sz="3200" dirty="0" smtClean="0">
                <a:solidFill>
                  <a:schemeClr val="tx1"/>
                </a:solidFill>
              </a:rPr>
              <a:t>4. HAFTA</a:t>
            </a:r>
            <a:endParaRPr lang="tr-TR" sz="3200" dirty="0">
              <a:solidFill>
                <a:schemeClr val="tx1"/>
              </a:solidFill>
            </a:endParaRPr>
          </a:p>
        </p:txBody>
      </p:sp>
      <p:sp>
        <p:nvSpPr>
          <p:cNvPr id="6" name="Başlık 1"/>
          <p:cNvSpPr txBox="1">
            <a:spLocks/>
          </p:cNvSpPr>
          <p:nvPr/>
        </p:nvSpPr>
        <p:spPr>
          <a:xfrm>
            <a:off x="475928" y="2870583"/>
            <a:ext cx="8208912" cy="22322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tr-TR" dirty="0"/>
          </a:p>
        </p:txBody>
      </p:sp>
      <p:sp>
        <p:nvSpPr>
          <p:cNvPr id="8" name="Başlık 1"/>
          <p:cNvSpPr txBox="1">
            <a:spLocks/>
          </p:cNvSpPr>
          <p:nvPr/>
        </p:nvSpPr>
        <p:spPr>
          <a:xfrm>
            <a:off x="475928" y="2861320"/>
            <a:ext cx="8208912" cy="223224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4044602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/>
          <p:cNvSpPr>
            <a:spLocks noGrp="1"/>
          </p:cNvSpPr>
          <p:nvPr>
            <p:ph idx="1"/>
          </p:nvPr>
        </p:nvSpPr>
        <p:spPr>
          <a:xfrm>
            <a:off x="251521" y="1988840"/>
            <a:ext cx="8028880" cy="4137323"/>
          </a:xfrm>
        </p:spPr>
        <p:txBody>
          <a:bodyPr/>
          <a:lstStyle/>
          <a:p>
            <a:r>
              <a:rPr lang="tr-TR" dirty="0" smtClean="0"/>
              <a:t>Return </a:t>
            </a:r>
            <a:r>
              <a:rPr lang="tr-TR" dirty="0" err="1" smtClean="0"/>
              <a:t>to</a:t>
            </a:r>
            <a:r>
              <a:rPr lang="tr-TR" dirty="0" smtClean="0"/>
              <a:t> Zero RZ: Senkronizasyonu sağlamak amacıyla her bir bitte sinyal geçişi vardır. </a:t>
            </a:r>
          </a:p>
          <a:p>
            <a:r>
              <a:rPr lang="tr-TR" dirty="0" smtClean="0"/>
              <a:t>Üç seviyeli, Bit rate data rate in iki </a:t>
            </a:r>
            <a:r>
              <a:rPr lang="tr-TR" dirty="0" err="1" smtClean="0"/>
              <a:t>katıdır.Dc</a:t>
            </a:r>
            <a:r>
              <a:rPr lang="tr-TR" dirty="0" smtClean="0"/>
              <a:t> bileşeni yoktur. Senkronizasyonu iyidir. Dezavantajı </a:t>
            </a:r>
            <a:r>
              <a:rPr lang="tr-TR" dirty="0" err="1" smtClean="0"/>
              <a:t>bandwidth</a:t>
            </a:r>
            <a:r>
              <a:rPr lang="tr-TR" dirty="0" smtClean="0"/>
              <a:t> artırmasıdır.  </a:t>
            </a:r>
            <a:endParaRPr lang="tr-TR" dirty="0"/>
          </a:p>
        </p:txBody>
      </p:sp>
      <p:sp>
        <p:nvSpPr>
          <p:cNvPr id="3" name="Başlı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Sayısal Veri Sayısal Sinyal</a:t>
            </a:r>
            <a:endParaRPr lang="tr-TR" dirty="0"/>
          </a:p>
        </p:txBody>
      </p:sp>
      <p:pic>
        <p:nvPicPr>
          <p:cNvPr id="4" name="Resim 3" descr="Ekran Kırpm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4221088"/>
            <a:ext cx="4058217" cy="1810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896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tr-TR" dirty="0" err="1" smtClean="0"/>
              <a:t>Biphase</a:t>
            </a:r>
            <a:r>
              <a:rPr lang="tr-TR" dirty="0" smtClean="0"/>
              <a:t>: NRZ kodlamadaki sınırlandırmaları aşmak için uyarlanmıştır. Manchester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differantial</a:t>
            </a:r>
            <a:r>
              <a:rPr lang="tr-TR" dirty="0" smtClean="0"/>
              <a:t> </a:t>
            </a:r>
            <a:r>
              <a:rPr lang="tr-TR" dirty="0" err="1" smtClean="0"/>
              <a:t>manchester</a:t>
            </a:r>
            <a:r>
              <a:rPr lang="tr-TR" dirty="0" smtClean="0"/>
              <a:t> iki temel </a:t>
            </a:r>
            <a:r>
              <a:rPr lang="tr-TR" dirty="0" err="1" smtClean="0"/>
              <a:t>biphase</a:t>
            </a:r>
            <a:r>
              <a:rPr lang="tr-TR" dirty="0" smtClean="0"/>
              <a:t> teknikleridir. Manchester kodlamada bit ortasındaki geçişler hem senkronizasyon hem de verinin temsili için kullanılır. Manchester kodlamada Bit </a:t>
            </a:r>
            <a:r>
              <a:rPr lang="tr-TR" dirty="0" err="1" smtClean="0"/>
              <a:t>streamdeki</a:t>
            </a:r>
            <a:r>
              <a:rPr lang="tr-TR" dirty="0" smtClean="0"/>
              <a:t> 1 için düşükten yükseğe geçiş 0 için yüksekten düşüğe geçiş kullanılır. </a:t>
            </a:r>
          </a:p>
          <a:p>
            <a:r>
              <a:rPr lang="tr-TR" dirty="0" err="1" smtClean="0"/>
              <a:t>Differantial</a:t>
            </a:r>
            <a:r>
              <a:rPr lang="tr-TR" dirty="0" smtClean="0"/>
              <a:t> Manchester kodlamada her bitin ortasında ki ters çevirme senkronizasyon için kullanılır. </a:t>
            </a:r>
          </a:p>
          <a:p>
            <a:r>
              <a:rPr lang="tr-TR" dirty="0" smtClean="0"/>
              <a:t>O biti için hem başında hem de ortasında geçiş olur.  1 biti için sadece ortada geçiş olur.</a:t>
            </a:r>
          </a:p>
          <a:p>
            <a:endParaRPr lang="tr-TR" dirty="0"/>
          </a:p>
        </p:txBody>
      </p:sp>
      <p:sp>
        <p:nvSpPr>
          <p:cNvPr id="3" name="Başlı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Sayısal Veri sayısal Sinyal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521573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 descr="Ekran Kırpma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5682" y="2675548"/>
            <a:ext cx="5544324" cy="2619741"/>
          </a:xfrm>
        </p:spPr>
      </p:pic>
      <p:sp>
        <p:nvSpPr>
          <p:cNvPr id="3" name="Başlı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Sayısal Veri sayısal Sinyal</a:t>
            </a:r>
          </a:p>
        </p:txBody>
      </p:sp>
    </p:spTree>
    <p:extLst>
      <p:ext uri="{BB962C8B-B14F-4D97-AF65-F5344CB8AC3E}">
        <p14:creationId xmlns:p14="http://schemas.microsoft.com/office/powerpoint/2010/main" val="1487335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/>
          <p:cNvSpPr>
            <a:spLocks noGrp="1"/>
          </p:cNvSpPr>
          <p:nvPr>
            <p:ph idx="1"/>
          </p:nvPr>
        </p:nvSpPr>
        <p:spPr>
          <a:xfrm>
            <a:off x="467545" y="1916832"/>
            <a:ext cx="7812856" cy="4209331"/>
          </a:xfrm>
        </p:spPr>
        <p:txBody>
          <a:bodyPr/>
          <a:lstStyle/>
          <a:p>
            <a:r>
              <a:rPr lang="tr-TR" dirty="0" smtClean="0"/>
              <a:t>Özellikleri</a:t>
            </a:r>
          </a:p>
          <a:p>
            <a:r>
              <a:rPr lang="tr-TR" dirty="0" smtClean="0"/>
              <a:t>İki </a:t>
            </a:r>
            <a:r>
              <a:rPr lang="tr-TR" dirty="0" smtClean="0"/>
              <a:t>seviye, dc bileşen yok, iyi </a:t>
            </a:r>
            <a:r>
              <a:rPr lang="tr-TR" dirty="0" smtClean="0"/>
              <a:t>senkronizasyon, </a:t>
            </a:r>
            <a:r>
              <a:rPr lang="tr-TR" dirty="0" smtClean="0"/>
              <a:t>data rate in iki katı bit rate oranı</a:t>
            </a:r>
          </a:p>
          <a:p>
            <a:r>
              <a:rPr lang="tr-TR" dirty="0" smtClean="0"/>
              <a:t>NRZ den daha fazla </a:t>
            </a:r>
            <a:r>
              <a:rPr lang="tr-TR" dirty="0" err="1" smtClean="0"/>
              <a:t>bandwidth</a:t>
            </a:r>
            <a:r>
              <a:rPr lang="tr-TR" dirty="0" smtClean="0"/>
              <a:t> kullanımı gerektirir. Bu bir bit </a:t>
            </a:r>
            <a:r>
              <a:rPr lang="tr-TR" dirty="0" err="1" smtClean="0"/>
              <a:t>zamanınnda</a:t>
            </a:r>
            <a:r>
              <a:rPr lang="tr-TR" dirty="0" smtClean="0"/>
              <a:t> geçişlerden dolayıdır. Bunun için alıcı kolay bir şekilde senkronize olabilir. </a:t>
            </a:r>
            <a:r>
              <a:rPr lang="tr-TR" dirty="0" err="1" smtClean="0"/>
              <a:t>Dc</a:t>
            </a:r>
            <a:r>
              <a:rPr lang="tr-TR" dirty="0" smtClean="0"/>
              <a:t> bileşeni yoktur. </a:t>
            </a:r>
            <a:r>
              <a:rPr lang="tr-TR" dirty="0" err="1" smtClean="0"/>
              <a:t>Mancester</a:t>
            </a:r>
            <a:r>
              <a:rPr lang="tr-TR" dirty="0" smtClean="0"/>
              <a:t> </a:t>
            </a:r>
            <a:r>
              <a:rPr lang="tr-TR" dirty="0" err="1" smtClean="0"/>
              <a:t>kodlaama</a:t>
            </a:r>
            <a:r>
              <a:rPr lang="tr-TR" dirty="0" smtClean="0"/>
              <a:t> IEEE 802.3 standardı </a:t>
            </a:r>
            <a:r>
              <a:rPr lang="tr-TR" dirty="0" smtClean="0"/>
              <a:t>olarak </a:t>
            </a:r>
            <a:r>
              <a:rPr lang="tr-TR" dirty="0" err="1" smtClean="0"/>
              <a:t>baseband</a:t>
            </a:r>
            <a:r>
              <a:rPr lang="tr-TR" dirty="0" smtClean="0"/>
              <a:t> </a:t>
            </a:r>
            <a:r>
              <a:rPr lang="tr-TR" dirty="0" err="1" smtClean="0"/>
              <a:t>coaxial</a:t>
            </a:r>
            <a:r>
              <a:rPr lang="tr-TR" dirty="0" smtClean="0"/>
              <a:t> kablolarda ve </a:t>
            </a:r>
            <a:r>
              <a:rPr lang="tr-TR" dirty="0" err="1" smtClean="0"/>
              <a:t>twisted</a:t>
            </a:r>
            <a:r>
              <a:rPr lang="tr-TR" dirty="0" smtClean="0"/>
              <a:t> </a:t>
            </a:r>
            <a:r>
              <a:rPr lang="tr-TR" dirty="0" err="1" smtClean="0"/>
              <a:t>pair</a:t>
            </a:r>
            <a:r>
              <a:rPr lang="tr-TR" dirty="0" smtClean="0"/>
              <a:t> CSMA/CD </a:t>
            </a:r>
            <a:r>
              <a:rPr lang="tr-TR" dirty="0" err="1" smtClean="0"/>
              <a:t>bus</a:t>
            </a:r>
            <a:r>
              <a:rPr lang="tr-TR" dirty="0" smtClean="0"/>
              <a:t> </a:t>
            </a:r>
            <a:r>
              <a:rPr lang="tr-TR" dirty="0" err="1" smtClean="0"/>
              <a:t>lanlarda</a:t>
            </a:r>
            <a:r>
              <a:rPr lang="tr-TR" dirty="0" smtClean="0"/>
              <a:t> kullanılır.</a:t>
            </a:r>
            <a:endParaRPr lang="tr-TR" dirty="0"/>
          </a:p>
        </p:txBody>
      </p:sp>
      <p:sp>
        <p:nvSpPr>
          <p:cNvPr id="3" name="Başlı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Sayısal Veri sayısal Sinyal</a:t>
            </a:r>
          </a:p>
        </p:txBody>
      </p:sp>
    </p:spTree>
    <p:extLst>
      <p:ext uri="{BB962C8B-B14F-4D97-AF65-F5344CB8AC3E}">
        <p14:creationId xmlns:p14="http://schemas.microsoft.com/office/powerpoint/2010/main" val="2297468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/>
          <p:cNvSpPr>
            <a:spLocks noGrp="1"/>
          </p:cNvSpPr>
          <p:nvPr>
            <p:ph idx="1"/>
          </p:nvPr>
        </p:nvSpPr>
        <p:spPr>
          <a:xfrm>
            <a:off x="395537" y="1844824"/>
            <a:ext cx="7884864" cy="4281339"/>
          </a:xfrm>
        </p:spPr>
        <p:txBody>
          <a:bodyPr/>
          <a:lstStyle/>
          <a:p>
            <a:r>
              <a:rPr lang="tr-TR" dirty="0" err="1" smtClean="0"/>
              <a:t>Bipolar</a:t>
            </a:r>
            <a:r>
              <a:rPr lang="tr-TR" dirty="0" smtClean="0"/>
              <a:t> </a:t>
            </a:r>
            <a:r>
              <a:rPr lang="tr-TR" dirty="0" err="1" smtClean="0"/>
              <a:t>Encoding</a:t>
            </a:r>
            <a:r>
              <a:rPr lang="tr-TR" dirty="0" smtClean="0"/>
              <a:t> : </a:t>
            </a:r>
            <a:r>
              <a:rPr lang="tr-TR" dirty="0" err="1" smtClean="0"/>
              <a:t>Bipolar</a:t>
            </a:r>
            <a:r>
              <a:rPr lang="tr-TR" dirty="0" smtClean="0"/>
              <a:t>  </a:t>
            </a:r>
            <a:r>
              <a:rPr lang="tr-TR" dirty="0" err="1" smtClean="0"/>
              <a:t>Alternate</a:t>
            </a:r>
            <a:r>
              <a:rPr lang="tr-TR" dirty="0" smtClean="0"/>
              <a:t> Mark </a:t>
            </a:r>
            <a:r>
              <a:rPr lang="tr-TR" dirty="0" err="1" smtClean="0"/>
              <a:t>Inversion</a:t>
            </a:r>
            <a:r>
              <a:rPr lang="tr-TR" dirty="0" smtClean="0"/>
              <a:t>(AMI) 3 voltaj seviyesi kullanır. Sıfır seviyesi "0" temsil etmek için kullanılır. 1 ise negatif ve pozitif arasında ki geçişler için kullanılır. </a:t>
            </a:r>
            <a:endParaRPr lang="tr-TR" dirty="0"/>
          </a:p>
        </p:txBody>
      </p:sp>
      <p:sp>
        <p:nvSpPr>
          <p:cNvPr id="3" name="Başlı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Sayısal veri Sayısal Sinyal</a:t>
            </a:r>
            <a:endParaRPr lang="tr-TR" dirty="0"/>
          </a:p>
        </p:txBody>
      </p:sp>
      <p:pic>
        <p:nvPicPr>
          <p:cNvPr id="4" name="Resim 3" descr="Ekran Kırpm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3555409"/>
            <a:ext cx="4077269" cy="2162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379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tr-TR" dirty="0" smtClean="0"/>
              <a:t>Ses, video ve müzik gibi analog dataların sayısal sinyal haberleşmesi yapan ortamlar için dönüştürülmesidir. Analog data sayısal veriye çevrildikten sonra </a:t>
            </a:r>
            <a:r>
              <a:rPr lang="tr-TR" dirty="0" err="1" smtClean="0"/>
              <a:t>analtılan</a:t>
            </a:r>
            <a:r>
              <a:rPr lang="tr-TR" dirty="0" smtClean="0"/>
              <a:t> tekniklerden birisi kullanılarak iletilebilir</a:t>
            </a:r>
          </a:p>
          <a:p>
            <a:endParaRPr lang="tr-TR" dirty="0"/>
          </a:p>
          <a:p>
            <a:r>
              <a:rPr lang="tr-TR" dirty="0" err="1" smtClean="0"/>
              <a:t>Pulse</a:t>
            </a:r>
            <a:r>
              <a:rPr lang="tr-TR" dirty="0" smtClean="0"/>
              <a:t> </a:t>
            </a:r>
            <a:r>
              <a:rPr lang="tr-TR" dirty="0" err="1" smtClean="0"/>
              <a:t>Code</a:t>
            </a:r>
            <a:r>
              <a:rPr lang="tr-TR" dirty="0" smtClean="0"/>
              <a:t> </a:t>
            </a:r>
            <a:r>
              <a:rPr lang="tr-TR" dirty="0" err="1" smtClean="0"/>
              <a:t>Modulation</a:t>
            </a:r>
            <a:r>
              <a:rPr lang="tr-TR" dirty="0" smtClean="0"/>
              <a:t>(PCM):</a:t>
            </a:r>
          </a:p>
          <a:p>
            <a:r>
              <a:rPr lang="tr-TR" dirty="0" smtClean="0"/>
              <a:t>Adımları</a:t>
            </a:r>
          </a:p>
          <a:p>
            <a:r>
              <a:rPr lang="tr-TR" dirty="0" err="1" smtClean="0"/>
              <a:t>Sampling</a:t>
            </a:r>
            <a:r>
              <a:rPr lang="tr-TR" dirty="0" smtClean="0"/>
              <a:t> – PAM</a:t>
            </a:r>
          </a:p>
          <a:p>
            <a:r>
              <a:rPr lang="tr-TR" dirty="0" err="1" smtClean="0"/>
              <a:t>Quantization</a:t>
            </a:r>
            <a:endParaRPr lang="tr-TR" dirty="0" smtClean="0"/>
          </a:p>
          <a:p>
            <a:r>
              <a:rPr lang="tr-TR" dirty="0" err="1" smtClean="0"/>
              <a:t>Line</a:t>
            </a:r>
            <a:r>
              <a:rPr lang="tr-TR" dirty="0" smtClean="0"/>
              <a:t> </a:t>
            </a:r>
            <a:r>
              <a:rPr lang="tr-TR" dirty="0" err="1" smtClean="0"/>
              <a:t>Coding</a:t>
            </a:r>
            <a:endParaRPr lang="tr-TR" dirty="0" smtClean="0"/>
          </a:p>
        </p:txBody>
      </p:sp>
      <p:sp>
        <p:nvSpPr>
          <p:cNvPr id="3" name="Başlı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Analog veri Sayısal Sinyal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093217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 descr="Ekran Kırpma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8501" y="1812801"/>
            <a:ext cx="5414914" cy="1368152"/>
          </a:xfrm>
        </p:spPr>
      </p:pic>
      <p:sp>
        <p:nvSpPr>
          <p:cNvPr id="3" name="Başlı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Analog veri Sayısal Sinyal</a:t>
            </a:r>
            <a:endParaRPr lang="tr-TR" dirty="0"/>
          </a:p>
        </p:txBody>
      </p:sp>
      <p:sp>
        <p:nvSpPr>
          <p:cNvPr id="5" name="İçerik Yer Tutucusu 1"/>
          <p:cNvSpPr txBox="1">
            <a:spLocks/>
          </p:cNvSpPr>
          <p:nvPr/>
        </p:nvSpPr>
        <p:spPr>
          <a:xfrm>
            <a:off x="1331640" y="3789040"/>
            <a:ext cx="7408333" cy="27306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tr-TR" dirty="0" smtClean="0"/>
          </a:p>
        </p:txBody>
      </p:sp>
      <p:sp>
        <p:nvSpPr>
          <p:cNvPr id="6" name="Metin kutusu 5"/>
          <p:cNvSpPr txBox="1"/>
          <p:nvPr/>
        </p:nvSpPr>
        <p:spPr>
          <a:xfrm>
            <a:off x="1594967" y="3359249"/>
            <a:ext cx="3920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 smtClean="0"/>
              <a:t>Pulse</a:t>
            </a:r>
            <a:r>
              <a:rPr lang="tr-TR" dirty="0" smtClean="0"/>
              <a:t> </a:t>
            </a:r>
            <a:r>
              <a:rPr lang="tr-TR" dirty="0" err="1" smtClean="0"/>
              <a:t>Code</a:t>
            </a:r>
            <a:r>
              <a:rPr lang="tr-TR" dirty="0" smtClean="0"/>
              <a:t> </a:t>
            </a:r>
            <a:r>
              <a:rPr lang="tr-TR" dirty="0" err="1" smtClean="0"/>
              <a:t>Modulation</a:t>
            </a:r>
            <a:r>
              <a:rPr lang="tr-TR" dirty="0" smtClean="0"/>
              <a:t> temel adımları</a:t>
            </a:r>
            <a:endParaRPr lang="tr-TR" dirty="0"/>
          </a:p>
        </p:txBody>
      </p:sp>
      <p:sp>
        <p:nvSpPr>
          <p:cNvPr id="7" name="İçerik Yer Tutucusu 1"/>
          <p:cNvSpPr txBox="1">
            <a:spLocks/>
          </p:cNvSpPr>
          <p:nvPr/>
        </p:nvSpPr>
        <p:spPr>
          <a:xfrm>
            <a:off x="323528" y="3789040"/>
            <a:ext cx="8704477" cy="2946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dirty="0" err="1" smtClean="0"/>
              <a:t>Sampling</a:t>
            </a:r>
            <a:r>
              <a:rPr lang="tr-TR" dirty="0" smtClean="0"/>
              <a:t>: </a:t>
            </a:r>
            <a:r>
              <a:rPr lang="tr-TR" dirty="0" err="1" smtClean="0"/>
              <a:t>Shannon</a:t>
            </a:r>
            <a:r>
              <a:rPr lang="tr-TR" dirty="0" smtClean="0"/>
              <a:t> un örnekleme teoremine dayalıdır. Belli aralıklarla sinyal örnekleri alınır. </a:t>
            </a:r>
            <a:r>
              <a:rPr lang="tr-TR" dirty="0" err="1" smtClean="0"/>
              <a:t>Shannon</a:t>
            </a:r>
            <a:r>
              <a:rPr lang="tr-TR" dirty="0" smtClean="0"/>
              <a:t> a göre bu aralık en yüksek frekans bileşeninin iki katından daha yüksek olmalıdır. Bu adım </a:t>
            </a:r>
            <a:r>
              <a:rPr lang="tr-TR" dirty="0" err="1" smtClean="0"/>
              <a:t>Pulse</a:t>
            </a:r>
            <a:r>
              <a:rPr lang="tr-TR" dirty="0" smtClean="0"/>
              <a:t> </a:t>
            </a:r>
            <a:r>
              <a:rPr lang="tr-TR" dirty="0" err="1" smtClean="0"/>
              <a:t>amplitude</a:t>
            </a:r>
            <a:r>
              <a:rPr lang="tr-TR" dirty="0" smtClean="0"/>
              <a:t> </a:t>
            </a:r>
            <a:r>
              <a:rPr lang="tr-TR" dirty="0" err="1" smtClean="0"/>
              <a:t>modulation</a:t>
            </a:r>
            <a:r>
              <a:rPr lang="tr-TR" dirty="0" smtClean="0"/>
              <a:t> olarak bilinir.</a:t>
            </a:r>
          </a:p>
          <a:p>
            <a:r>
              <a:rPr lang="tr-TR" dirty="0" smtClean="0"/>
              <a:t>Örneğin  300 ile 4000Hz arasında bir ses dosyası için saniyede 8000 örnek almak yeterlidir.</a:t>
            </a:r>
          </a:p>
        </p:txBody>
      </p:sp>
    </p:spTree>
    <p:extLst>
      <p:ext uri="{BB962C8B-B14F-4D97-AF65-F5344CB8AC3E}">
        <p14:creationId xmlns:p14="http://schemas.microsoft.com/office/powerpoint/2010/main" val="32566156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/>
          <p:cNvSpPr>
            <a:spLocks noGrp="1"/>
          </p:cNvSpPr>
          <p:nvPr>
            <p:ph idx="1"/>
          </p:nvPr>
        </p:nvSpPr>
        <p:spPr>
          <a:xfrm>
            <a:off x="611560" y="2420888"/>
            <a:ext cx="7408333" cy="3450696"/>
          </a:xfrm>
        </p:spPr>
        <p:txBody>
          <a:bodyPr/>
          <a:lstStyle/>
          <a:p>
            <a:r>
              <a:rPr lang="tr-TR" dirty="0" err="1" smtClean="0"/>
              <a:t>Quantization</a:t>
            </a:r>
            <a:r>
              <a:rPr lang="tr-TR" dirty="0" smtClean="0"/>
              <a:t>: alına PAM örnekleri </a:t>
            </a:r>
            <a:r>
              <a:rPr lang="tr-TR" dirty="0" err="1" smtClean="0"/>
              <a:t>nicemlenir</a:t>
            </a:r>
            <a:r>
              <a:rPr lang="tr-TR" dirty="0" smtClean="0"/>
              <a:t> ve analog </a:t>
            </a:r>
            <a:r>
              <a:rPr lang="tr-TR" dirty="0" err="1" smtClean="0"/>
              <a:t>diital</a:t>
            </a:r>
            <a:r>
              <a:rPr lang="tr-TR" dirty="0" smtClean="0"/>
              <a:t> </a:t>
            </a:r>
            <a:r>
              <a:rPr lang="tr-TR" dirty="0" err="1" smtClean="0"/>
              <a:t>converter</a:t>
            </a:r>
            <a:r>
              <a:rPr lang="tr-TR" dirty="0" smtClean="0"/>
              <a:t> kullanılarak n-bit değere yaklaştırılır.</a:t>
            </a:r>
          </a:p>
          <a:p>
            <a:r>
              <a:rPr lang="tr-TR" dirty="0" smtClean="0"/>
              <a:t>Eğer n=4 ise 2</a:t>
            </a:r>
            <a:r>
              <a:rPr lang="tr-TR" baseline="30000" dirty="0" smtClean="0"/>
              <a:t>4</a:t>
            </a:r>
            <a:r>
              <a:rPr lang="tr-TR" dirty="0" smtClean="0"/>
              <a:t> yani 16 seviye oluşturulur. Sabit adımlı bir </a:t>
            </a:r>
            <a:r>
              <a:rPr lang="tr-TR" dirty="0" err="1" smtClean="0"/>
              <a:t>nicemlemede</a:t>
            </a:r>
            <a:r>
              <a:rPr lang="tr-TR" dirty="0" smtClean="0"/>
              <a:t> düşük genlikli sinyallerde düşük S/N oranı elde edilir. Eğer düşük genlikli sinyallerde seviyeler yaklaştırılırsa ve yüksek genlikli sinyallerde seviyelerin arası açılırsa S/N oranı artırılabilir. </a:t>
            </a:r>
            <a:endParaRPr lang="tr-TR" dirty="0"/>
          </a:p>
        </p:txBody>
      </p:sp>
      <p:sp>
        <p:nvSpPr>
          <p:cNvPr id="3" name="Başlı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Analog veri Sayısal Sinyal 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6337804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/>
          <p:cNvSpPr>
            <a:spLocks noGrp="1"/>
          </p:cNvSpPr>
          <p:nvPr>
            <p:ph idx="1"/>
          </p:nvPr>
        </p:nvSpPr>
        <p:spPr>
          <a:xfrm>
            <a:off x="872067" y="1916832"/>
            <a:ext cx="7408333" cy="4209331"/>
          </a:xfrm>
        </p:spPr>
        <p:txBody>
          <a:bodyPr/>
          <a:lstStyle/>
          <a:p>
            <a:r>
              <a:rPr lang="tr-TR" dirty="0" smtClean="0"/>
              <a:t>Delta </a:t>
            </a:r>
            <a:r>
              <a:rPr lang="tr-TR" dirty="0" err="1" smtClean="0"/>
              <a:t>Modulation</a:t>
            </a:r>
            <a:r>
              <a:rPr lang="tr-TR" dirty="0" smtClean="0"/>
              <a:t>: Karmaşıklığı azaltması sebebiyle PCM’ ye alternatif çok popüler bir yöntemdir.  Analog girişler yukarı ve aşağı hareket eden merdiven fonksiyonu yardımı ile bulunmaya çalışılır. Her bir </a:t>
            </a:r>
            <a:r>
              <a:rPr lang="tr-TR" dirty="0" smtClean="0"/>
              <a:t>delta </a:t>
            </a:r>
            <a:r>
              <a:rPr lang="tr-TR" dirty="0" err="1" smtClean="0"/>
              <a:t>modulation</a:t>
            </a:r>
            <a:r>
              <a:rPr lang="tr-TR" dirty="0" smtClean="0"/>
              <a:t> işlemi te </a:t>
            </a:r>
            <a:r>
              <a:rPr lang="tr-TR" dirty="0" err="1" smtClean="0"/>
              <a:t>binary</a:t>
            </a:r>
            <a:r>
              <a:rPr lang="tr-TR" dirty="0" smtClean="0"/>
              <a:t> </a:t>
            </a:r>
            <a:r>
              <a:rPr lang="tr-TR" dirty="0" err="1" smtClean="0"/>
              <a:t>digit</a:t>
            </a:r>
            <a:r>
              <a:rPr lang="tr-TR" dirty="0" smtClean="0"/>
              <a:t> ile ifade edilir. Bütün kodu göndermek yerine değişim ile ifade edilir Analog giriş ile kontrol sinyali arasında ki fark </a:t>
            </a:r>
            <a:r>
              <a:rPr lang="tr-TR" dirty="0" err="1" smtClean="0"/>
              <a:t>positive</a:t>
            </a:r>
            <a:r>
              <a:rPr lang="tr-TR" dirty="0" smtClean="0"/>
              <a:t> ise çıkış bir  aksi takdirde çıkış sıfır </a:t>
            </a:r>
            <a:r>
              <a:rPr lang="tr-TR" dirty="0" err="1" smtClean="0"/>
              <a:t>dır</a:t>
            </a:r>
            <a:r>
              <a:rPr lang="tr-TR" dirty="0" smtClean="0"/>
              <a:t>. </a:t>
            </a:r>
            <a:endParaRPr lang="tr-TR" dirty="0"/>
          </a:p>
        </p:txBody>
      </p:sp>
      <p:sp>
        <p:nvSpPr>
          <p:cNvPr id="3" name="Başlı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Analog Veri Sayısal Sinyal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8159079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 descr="Ekran Kırpma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2885864"/>
            <a:ext cx="5972501" cy="3029373"/>
          </a:xfrm>
        </p:spPr>
      </p:pic>
      <p:sp>
        <p:nvSpPr>
          <p:cNvPr id="3" name="Başlı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Analog Veri Sayısal Sinyal</a:t>
            </a:r>
          </a:p>
        </p:txBody>
      </p:sp>
    </p:spTree>
    <p:extLst>
      <p:ext uri="{BB962C8B-B14F-4D97-AF65-F5344CB8AC3E}">
        <p14:creationId xmlns:p14="http://schemas.microsoft.com/office/powerpoint/2010/main" val="934786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/>
          <p:cNvSpPr>
            <a:spLocks noGrp="1"/>
          </p:cNvSpPr>
          <p:nvPr>
            <p:ph idx="1"/>
          </p:nvPr>
        </p:nvSpPr>
        <p:spPr>
          <a:xfrm>
            <a:off x="539553" y="1916832"/>
            <a:ext cx="7740848" cy="4209331"/>
          </a:xfrm>
        </p:spPr>
        <p:txBody>
          <a:bodyPr>
            <a:normAutofit/>
          </a:bodyPr>
          <a:lstStyle/>
          <a:p>
            <a:r>
              <a:rPr lang="tr-TR" dirty="0" smtClean="0"/>
              <a:t>Verilerin oluşumu ve iletilen ortamlardan dolayı verilerin bir durumdan diğer duruma çevrilmesi gerekmektedir. </a:t>
            </a:r>
          </a:p>
          <a:p>
            <a:endParaRPr lang="tr-TR" dirty="0" smtClean="0"/>
          </a:p>
          <a:p>
            <a:r>
              <a:rPr lang="tr-TR" dirty="0" smtClean="0"/>
              <a:t>Sayısal veri, Sayısal Sinyal</a:t>
            </a:r>
          </a:p>
          <a:p>
            <a:r>
              <a:rPr lang="tr-TR" dirty="0" smtClean="0"/>
              <a:t>Sayısal veri Analog sinyal</a:t>
            </a:r>
          </a:p>
          <a:p>
            <a:r>
              <a:rPr lang="tr-TR" dirty="0" smtClean="0"/>
              <a:t>Analog veri analog sinyal</a:t>
            </a:r>
          </a:p>
          <a:p>
            <a:r>
              <a:rPr lang="tr-TR" smtClean="0"/>
              <a:t>Sayısal veri </a:t>
            </a:r>
            <a:r>
              <a:rPr lang="tr-TR" dirty="0" smtClean="0"/>
              <a:t>analog sinyal</a:t>
            </a:r>
            <a:endParaRPr lang="tr-TR" dirty="0"/>
          </a:p>
        </p:txBody>
      </p:sp>
      <p:sp>
        <p:nvSpPr>
          <p:cNvPr id="3" name="Başlı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Sinyal Kodlama Teknikleri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630743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/>
          <p:cNvSpPr>
            <a:spLocks noGrp="1"/>
          </p:cNvSpPr>
          <p:nvPr>
            <p:ph idx="1"/>
          </p:nvPr>
        </p:nvSpPr>
        <p:spPr>
          <a:xfrm>
            <a:off x="395537" y="1772816"/>
            <a:ext cx="7884864" cy="1512167"/>
          </a:xfrm>
        </p:spPr>
        <p:txBody>
          <a:bodyPr>
            <a:normAutofit lnSpcReduction="10000"/>
          </a:bodyPr>
          <a:lstStyle/>
          <a:p>
            <a:r>
              <a:rPr lang="tr-TR" dirty="0" smtClean="0"/>
              <a:t>Avantajları: Basit ve Örnekleme oranı düşük Dezavantajları: Sabit adımlar aşırı yüklemeye sebep olur. Eğim kaybolabilir. Sabit adımlar yerine değişken adımlar kullanılabilir.</a:t>
            </a:r>
            <a:endParaRPr lang="tr-TR" dirty="0"/>
          </a:p>
        </p:txBody>
      </p:sp>
      <p:sp>
        <p:nvSpPr>
          <p:cNvPr id="3" name="Başlı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Analog veri Sayısal Sinyal</a:t>
            </a:r>
            <a:endParaRPr lang="tr-TR" dirty="0"/>
          </a:p>
        </p:txBody>
      </p:sp>
      <p:pic>
        <p:nvPicPr>
          <p:cNvPr id="4" name="Resim 3" descr="Ekran Kırpm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9" y="3284984"/>
            <a:ext cx="3856680" cy="2736304"/>
          </a:xfrm>
          <a:prstGeom prst="rect">
            <a:avLst/>
          </a:prstGeom>
        </p:spPr>
      </p:pic>
      <p:pic>
        <p:nvPicPr>
          <p:cNvPr id="5" name="Resim 4" descr="Ekran Kırpma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3933056"/>
            <a:ext cx="3657266" cy="1219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449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/>
          <p:cNvSpPr>
            <a:spLocks noGrp="1"/>
          </p:cNvSpPr>
          <p:nvPr>
            <p:ph idx="1"/>
          </p:nvPr>
        </p:nvSpPr>
        <p:spPr>
          <a:xfrm>
            <a:off x="611561" y="1988841"/>
            <a:ext cx="7668840" cy="2448272"/>
          </a:xfrm>
        </p:spPr>
        <p:txBody>
          <a:bodyPr>
            <a:normAutofit fontScale="92500" lnSpcReduction="20000"/>
          </a:bodyPr>
          <a:lstStyle/>
          <a:p>
            <a:r>
              <a:rPr lang="tr-TR" dirty="0" smtClean="0"/>
              <a:t>İletişimde sayısal veri tercih edilmesine rağmen bazı durumlarda çok uygun değildir. Çünkü alçak geçiş karakteristiğine sahip yüksek </a:t>
            </a:r>
            <a:r>
              <a:rPr lang="tr-TR" dirty="0" err="1" smtClean="0"/>
              <a:t>bandwidth</a:t>
            </a:r>
            <a:r>
              <a:rPr lang="tr-TR" dirty="0" smtClean="0"/>
              <a:t> gerektirir. Oysaki analog sinyal </a:t>
            </a:r>
            <a:r>
              <a:rPr lang="tr-TR" dirty="0" err="1" smtClean="0"/>
              <a:t>band</a:t>
            </a:r>
            <a:r>
              <a:rPr lang="tr-TR" dirty="0" smtClean="0"/>
              <a:t> geçiren karakteristiğe sahip düşük </a:t>
            </a:r>
            <a:r>
              <a:rPr lang="tr-TR" dirty="0" err="1" smtClean="0"/>
              <a:t>bandwidth</a:t>
            </a:r>
            <a:r>
              <a:rPr lang="tr-TR" dirty="0" smtClean="0"/>
              <a:t> gerektiren bir iletimdir. </a:t>
            </a:r>
          </a:p>
          <a:p>
            <a:r>
              <a:rPr lang="tr-TR" dirty="0" smtClean="0"/>
              <a:t>Analog iletimde kullanılan analog sinyali oluşturmak için kullanılan bir yada daha fazla parametreyi ayarlamak için yapılan işlemlere </a:t>
            </a:r>
            <a:r>
              <a:rPr lang="tr-TR" dirty="0" err="1" smtClean="0"/>
              <a:t>modulation</a:t>
            </a:r>
            <a:r>
              <a:rPr lang="tr-TR" dirty="0" smtClean="0"/>
              <a:t> denir. </a:t>
            </a:r>
            <a:endParaRPr lang="tr-TR" dirty="0"/>
          </a:p>
        </p:txBody>
      </p:sp>
      <p:sp>
        <p:nvSpPr>
          <p:cNvPr id="3" name="Başlı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Analog Veri </a:t>
            </a:r>
            <a:r>
              <a:rPr lang="tr-TR" smtClean="0"/>
              <a:t>Analog Sinyal</a:t>
            </a:r>
            <a:endParaRPr lang="tr-TR"/>
          </a:p>
        </p:txBody>
      </p:sp>
      <p:pic>
        <p:nvPicPr>
          <p:cNvPr id="6" name="Resim 5" descr="Ekran Kırpm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4581128"/>
            <a:ext cx="5582429" cy="1419423"/>
          </a:xfrm>
          <a:prstGeom prst="rect">
            <a:avLst/>
          </a:prstGeom>
        </p:spPr>
      </p:pic>
      <p:sp>
        <p:nvSpPr>
          <p:cNvPr id="7" name="Metin kutusu 6"/>
          <p:cNvSpPr txBox="1"/>
          <p:nvPr/>
        </p:nvSpPr>
        <p:spPr>
          <a:xfrm>
            <a:off x="2195736" y="6093296"/>
            <a:ext cx="5256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Analog veriden analog sinyalin elde edilmesi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4658228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/>
          <p:cNvSpPr>
            <a:spLocks noGrp="1"/>
          </p:cNvSpPr>
          <p:nvPr>
            <p:ph idx="1"/>
          </p:nvPr>
        </p:nvSpPr>
        <p:spPr>
          <a:xfrm>
            <a:off x="539553" y="2060848"/>
            <a:ext cx="7740848" cy="4065315"/>
          </a:xfrm>
        </p:spPr>
        <p:txBody>
          <a:bodyPr>
            <a:normAutofit lnSpcReduction="10000"/>
          </a:bodyPr>
          <a:lstStyle/>
          <a:p>
            <a:r>
              <a:rPr lang="tr-TR" dirty="0" smtClean="0"/>
              <a:t>Neden Analog veri analog sinyale çevrilir</a:t>
            </a:r>
          </a:p>
          <a:p>
            <a:r>
              <a:rPr lang="tr-TR" dirty="0" err="1" smtClean="0"/>
              <a:t>Modulasyon</a:t>
            </a:r>
            <a:r>
              <a:rPr lang="tr-TR" dirty="0"/>
              <a:t> </a:t>
            </a:r>
            <a:r>
              <a:rPr lang="tr-TR" dirty="0" smtClean="0"/>
              <a:t>frekans domainindeki bir frekans bölgesini başka bir bölgeye </a:t>
            </a:r>
            <a:r>
              <a:rPr lang="tr-TR" dirty="0" err="1" smtClean="0"/>
              <a:t>taşır.Bu</a:t>
            </a:r>
            <a:r>
              <a:rPr lang="tr-TR" dirty="0" smtClean="0"/>
              <a:t> da </a:t>
            </a:r>
            <a:r>
              <a:rPr lang="tr-TR" dirty="0" err="1" smtClean="0"/>
              <a:t>modulated</a:t>
            </a:r>
            <a:r>
              <a:rPr lang="tr-TR" dirty="0" smtClean="0"/>
              <a:t> sinyalin belli bir ortamda minimum bozulmayla iletilmesini sağlar</a:t>
            </a:r>
          </a:p>
          <a:p>
            <a:r>
              <a:rPr lang="tr-TR" dirty="0" err="1" smtClean="0"/>
              <a:t>Modulasyon</a:t>
            </a:r>
            <a:r>
              <a:rPr lang="tr-TR" dirty="0" smtClean="0"/>
              <a:t> </a:t>
            </a:r>
            <a:r>
              <a:rPr lang="tr-TR" dirty="0" err="1" smtClean="0"/>
              <a:t>baseband</a:t>
            </a:r>
            <a:r>
              <a:rPr lang="tr-TR" dirty="0" smtClean="0"/>
              <a:t> sinyali yüksek frekanslı sinyale dönüştürür, bu da küçük boyutlu antenler kullanarak </a:t>
            </a:r>
            <a:r>
              <a:rPr lang="tr-TR" dirty="0" err="1" smtClean="0"/>
              <a:t>bandpass</a:t>
            </a:r>
            <a:r>
              <a:rPr lang="tr-TR" dirty="0" smtClean="0"/>
              <a:t> kanal boyunca yüksek frekansta sinyalin  iletilmesini sağlar</a:t>
            </a:r>
          </a:p>
          <a:p>
            <a:r>
              <a:rPr lang="tr-TR" dirty="0" smtClean="0"/>
              <a:t>Farklı kaynaklardan elde edilen sinyaller farklı frekans aralıklarına dönüştürülür ve aynı anda iletilebilir. (</a:t>
            </a:r>
            <a:r>
              <a:rPr lang="tr-TR" dirty="0" err="1" smtClean="0"/>
              <a:t>Frequency</a:t>
            </a:r>
            <a:r>
              <a:rPr lang="tr-TR" dirty="0" smtClean="0"/>
              <a:t> </a:t>
            </a:r>
            <a:r>
              <a:rPr lang="tr-TR" dirty="0" err="1" smtClean="0"/>
              <a:t>division</a:t>
            </a:r>
            <a:r>
              <a:rPr lang="tr-TR" dirty="0" smtClean="0"/>
              <a:t> </a:t>
            </a:r>
            <a:r>
              <a:rPr lang="tr-TR" dirty="0" err="1" smtClean="0"/>
              <a:t>Multiplexing</a:t>
            </a:r>
            <a:r>
              <a:rPr lang="tr-TR" dirty="0" smtClean="0"/>
              <a:t>)</a:t>
            </a:r>
            <a:endParaRPr lang="tr-TR" dirty="0"/>
          </a:p>
        </p:txBody>
      </p:sp>
      <p:sp>
        <p:nvSpPr>
          <p:cNvPr id="3" name="Başlı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Analog veri Analog Sinyal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5404950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/>
          <p:cNvSpPr>
            <a:spLocks noGrp="1"/>
          </p:cNvSpPr>
          <p:nvPr>
            <p:ph idx="1"/>
          </p:nvPr>
        </p:nvSpPr>
        <p:spPr>
          <a:xfrm>
            <a:off x="872067" y="2675467"/>
            <a:ext cx="7408333" cy="1473613"/>
          </a:xfrm>
        </p:spPr>
        <p:txBody>
          <a:bodyPr/>
          <a:lstStyle/>
          <a:p>
            <a:r>
              <a:rPr lang="tr-TR" dirty="0" err="1" smtClean="0"/>
              <a:t>Modulasyon</a:t>
            </a:r>
            <a:r>
              <a:rPr lang="tr-TR" dirty="0" smtClean="0"/>
              <a:t> teknikleri genel olarak iki kısma ayrılabilir. </a:t>
            </a:r>
            <a:r>
              <a:rPr lang="tr-TR" dirty="0" err="1" smtClean="0"/>
              <a:t>Amplitude</a:t>
            </a:r>
            <a:r>
              <a:rPr lang="tr-TR" dirty="0" smtClean="0"/>
              <a:t> </a:t>
            </a:r>
            <a:r>
              <a:rPr lang="tr-TR" dirty="0" err="1" smtClean="0"/>
              <a:t>modulation</a:t>
            </a:r>
            <a:r>
              <a:rPr lang="tr-TR" dirty="0" smtClean="0"/>
              <a:t> ve </a:t>
            </a:r>
            <a:r>
              <a:rPr lang="tr-TR" dirty="0" err="1" smtClean="0"/>
              <a:t>angle</a:t>
            </a:r>
            <a:r>
              <a:rPr lang="tr-TR" dirty="0" smtClean="0"/>
              <a:t> </a:t>
            </a:r>
            <a:r>
              <a:rPr lang="tr-TR" dirty="0" err="1" smtClean="0"/>
              <a:t>modulation</a:t>
            </a:r>
            <a:r>
              <a:rPr lang="tr-TR" dirty="0" smtClean="0"/>
              <a:t>.</a:t>
            </a:r>
            <a:endParaRPr lang="tr-TR" dirty="0"/>
          </a:p>
        </p:txBody>
      </p:sp>
      <p:sp>
        <p:nvSpPr>
          <p:cNvPr id="3" name="Başlı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Analog veri Analog Sinyal</a:t>
            </a:r>
            <a:endParaRPr lang="tr-TR" dirty="0"/>
          </a:p>
        </p:txBody>
      </p:sp>
      <p:pic>
        <p:nvPicPr>
          <p:cNvPr id="4" name="Resim 3" descr="Ekran Kırpm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3861048"/>
            <a:ext cx="4382112" cy="2753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6805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/>
          <p:cNvSpPr>
            <a:spLocks noGrp="1"/>
          </p:cNvSpPr>
          <p:nvPr>
            <p:ph idx="1"/>
          </p:nvPr>
        </p:nvSpPr>
        <p:spPr>
          <a:xfrm>
            <a:off x="827584" y="1700808"/>
            <a:ext cx="7408333" cy="3450696"/>
          </a:xfrm>
        </p:spPr>
        <p:txBody>
          <a:bodyPr/>
          <a:lstStyle/>
          <a:p>
            <a:r>
              <a:rPr lang="tr-TR" dirty="0" err="1" smtClean="0"/>
              <a:t>Modulation</a:t>
            </a:r>
            <a:r>
              <a:rPr lang="tr-TR" dirty="0" smtClean="0"/>
              <a:t> sinyal olarak ifade edilen analog sinyalin taşıyıcı sinyalin genliğini değiştirdiği en basit </a:t>
            </a:r>
            <a:r>
              <a:rPr lang="tr-TR" dirty="0" err="1" smtClean="0"/>
              <a:t>modulation</a:t>
            </a:r>
            <a:r>
              <a:rPr lang="tr-TR" dirty="0" smtClean="0"/>
              <a:t> formudur. </a:t>
            </a:r>
          </a:p>
          <a:p>
            <a:r>
              <a:rPr lang="tr-TR" dirty="0" err="1" smtClean="0"/>
              <a:t>Modulating</a:t>
            </a:r>
            <a:r>
              <a:rPr lang="tr-TR" dirty="0" smtClean="0"/>
              <a:t> sinyal </a:t>
            </a:r>
            <a:r>
              <a:rPr lang="tr-TR" sz="2800" dirty="0" smtClean="0"/>
              <a:t>e</a:t>
            </a:r>
            <a:r>
              <a:rPr lang="tr-TR" sz="2800" baseline="-25000" dirty="0" smtClean="0"/>
              <a:t>m</a:t>
            </a:r>
            <a:r>
              <a:rPr lang="tr-TR" sz="2800" dirty="0" smtClean="0"/>
              <a:t>(t)=</a:t>
            </a:r>
            <a:r>
              <a:rPr lang="tr-TR" sz="2800" dirty="0" err="1" smtClean="0"/>
              <a:t>E</a:t>
            </a:r>
            <a:r>
              <a:rPr lang="tr-TR" sz="2800" baseline="-25000" dirty="0" err="1" smtClean="0"/>
              <a:t>m</a:t>
            </a:r>
            <a:r>
              <a:rPr lang="tr-TR" sz="2800" dirty="0" err="1" smtClean="0"/>
              <a:t>cos</a:t>
            </a:r>
            <a:r>
              <a:rPr lang="tr-TR" sz="2800" dirty="0" smtClean="0"/>
              <a:t>(2</a:t>
            </a:r>
            <a:r>
              <a:rPr lang="el-GR" sz="2800" dirty="0" smtClean="0"/>
              <a:t>π</a:t>
            </a:r>
            <a:r>
              <a:rPr lang="tr-TR" sz="2800" dirty="0" err="1" smtClean="0"/>
              <a:t>f</a:t>
            </a:r>
            <a:r>
              <a:rPr lang="tr-TR" sz="2800" baseline="-25000" dirty="0" err="1" smtClean="0"/>
              <a:t>m</a:t>
            </a:r>
            <a:r>
              <a:rPr lang="tr-TR" sz="2800" dirty="0" err="1" smtClean="0"/>
              <a:t>t</a:t>
            </a:r>
            <a:r>
              <a:rPr lang="tr-TR" sz="2800" dirty="0" smtClean="0"/>
              <a:t>)</a:t>
            </a:r>
          </a:p>
          <a:p>
            <a:r>
              <a:rPr lang="tr-TR" dirty="0" smtClean="0"/>
              <a:t>Carrier Sinyal </a:t>
            </a:r>
            <a:r>
              <a:rPr lang="tr-TR" dirty="0" err="1" smtClean="0"/>
              <a:t>e</a:t>
            </a:r>
            <a:r>
              <a:rPr lang="tr-TR" baseline="-25000" dirty="0" err="1" smtClean="0"/>
              <a:t>c</a:t>
            </a:r>
            <a:r>
              <a:rPr lang="tr-TR" dirty="0" smtClean="0"/>
              <a:t>(t</a:t>
            </a:r>
            <a:r>
              <a:rPr lang="tr-TR" dirty="0"/>
              <a:t>)=</a:t>
            </a:r>
            <a:r>
              <a:rPr lang="tr-TR" dirty="0" err="1" smtClean="0"/>
              <a:t>E</a:t>
            </a:r>
            <a:r>
              <a:rPr lang="tr-TR" baseline="-25000" dirty="0" err="1" smtClean="0"/>
              <a:t>c</a:t>
            </a:r>
            <a:r>
              <a:rPr lang="tr-TR" dirty="0" err="1" smtClean="0"/>
              <a:t>cos</a:t>
            </a:r>
            <a:r>
              <a:rPr lang="tr-TR" dirty="0" smtClean="0"/>
              <a:t>(2</a:t>
            </a:r>
            <a:r>
              <a:rPr lang="el-GR" dirty="0"/>
              <a:t>π</a:t>
            </a:r>
            <a:r>
              <a:rPr lang="tr-TR" dirty="0" err="1" smtClean="0"/>
              <a:t>f</a:t>
            </a:r>
            <a:r>
              <a:rPr lang="tr-TR" baseline="-25000" dirty="0" err="1" smtClean="0"/>
              <a:t>c</a:t>
            </a:r>
            <a:r>
              <a:rPr lang="tr-TR" dirty="0" err="1" smtClean="0"/>
              <a:t>t</a:t>
            </a:r>
            <a:r>
              <a:rPr lang="tr-TR" dirty="0" smtClean="0"/>
              <a:t>)</a:t>
            </a:r>
          </a:p>
          <a:p>
            <a:r>
              <a:rPr lang="tr-TR" dirty="0" err="1" smtClean="0"/>
              <a:t>Modulated</a:t>
            </a:r>
            <a:r>
              <a:rPr lang="tr-TR" dirty="0" smtClean="0"/>
              <a:t> sinyal s(t)=(E</a:t>
            </a:r>
            <a:r>
              <a:rPr lang="tr-TR" baseline="-25000" dirty="0" smtClean="0"/>
              <a:t>c</a:t>
            </a:r>
            <a:r>
              <a:rPr lang="tr-TR" dirty="0" smtClean="0"/>
              <a:t>+E</a:t>
            </a:r>
            <a:r>
              <a:rPr lang="tr-TR" baseline="-25000" dirty="0" smtClean="0"/>
              <a:t>m</a:t>
            </a:r>
            <a:r>
              <a:rPr lang="tr-TR" dirty="0" smtClean="0"/>
              <a:t>cos2</a:t>
            </a:r>
            <a:r>
              <a:rPr lang="el-GR" dirty="0" smtClean="0"/>
              <a:t>π</a:t>
            </a:r>
            <a:r>
              <a:rPr lang="tr-TR" dirty="0" err="1" smtClean="0"/>
              <a:t>f</a:t>
            </a:r>
            <a:r>
              <a:rPr lang="tr-TR" baseline="-25000" dirty="0" err="1" smtClean="0"/>
              <a:t>m</a:t>
            </a:r>
            <a:r>
              <a:rPr lang="tr-TR" dirty="0" err="1" smtClean="0"/>
              <a:t>t</a:t>
            </a:r>
            <a:r>
              <a:rPr lang="tr-TR" dirty="0" smtClean="0"/>
              <a:t>)cos2</a:t>
            </a:r>
            <a:r>
              <a:rPr lang="el-GR" dirty="0" smtClean="0"/>
              <a:t>π</a:t>
            </a:r>
            <a:r>
              <a:rPr lang="tr-TR" dirty="0" err="1" smtClean="0"/>
              <a:t>f</a:t>
            </a:r>
            <a:r>
              <a:rPr lang="tr-TR" baseline="-25000" dirty="0" err="1" smtClean="0"/>
              <a:t>c</a:t>
            </a:r>
            <a:r>
              <a:rPr lang="tr-TR" dirty="0" err="1" smtClean="0"/>
              <a:t>t</a:t>
            </a:r>
            <a:endParaRPr lang="tr-TR" dirty="0" smtClean="0"/>
          </a:p>
          <a:p>
            <a:r>
              <a:rPr lang="tr-TR" dirty="0" err="1" smtClean="0"/>
              <a:t>Modulation</a:t>
            </a:r>
            <a:r>
              <a:rPr lang="tr-TR" dirty="0" smtClean="0"/>
              <a:t> indeksi iletilen sinyalin genliğinin taşıyıcı sinyalin genliğine oranıdır.</a:t>
            </a:r>
            <a:endParaRPr lang="tr-TR" dirty="0"/>
          </a:p>
        </p:txBody>
      </p:sp>
      <p:sp>
        <p:nvSpPr>
          <p:cNvPr id="3" name="Başlı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Amplitude</a:t>
            </a:r>
            <a:r>
              <a:rPr lang="tr-TR" dirty="0" smtClean="0"/>
              <a:t> </a:t>
            </a:r>
            <a:r>
              <a:rPr lang="tr-TR" dirty="0" err="1" smtClean="0"/>
              <a:t>Modulation</a:t>
            </a:r>
            <a:endParaRPr lang="tr-TR" dirty="0"/>
          </a:p>
        </p:txBody>
      </p:sp>
      <p:pic>
        <p:nvPicPr>
          <p:cNvPr id="6" name="Resim 5" descr="Ekran Kırpm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5229200"/>
            <a:ext cx="7771406" cy="1224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6263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aşlı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Amplitude</a:t>
            </a:r>
            <a:r>
              <a:rPr lang="tr-TR" dirty="0"/>
              <a:t> </a:t>
            </a:r>
            <a:r>
              <a:rPr lang="tr-TR" dirty="0" err="1"/>
              <a:t>Modulation</a:t>
            </a:r>
            <a:endParaRPr lang="tr-TR" dirty="0"/>
          </a:p>
        </p:txBody>
      </p:sp>
      <p:grpSp>
        <p:nvGrpSpPr>
          <p:cNvPr id="18" name="Grup 17"/>
          <p:cNvGrpSpPr/>
          <p:nvPr/>
        </p:nvGrpSpPr>
        <p:grpSpPr>
          <a:xfrm>
            <a:off x="467544" y="1628800"/>
            <a:ext cx="7905158" cy="5054164"/>
            <a:chOff x="467544" y="1628800"/>
            <a:chExt cx="7905158" cy="5054164"/>
          </a:xfrm>
        </p:grpSpPr>
        <p:pic>
          <p:nvPicPr>
            <p:cNvPr id="4" name="Resim 3" descr="Ekran Kırpma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1585" y="1915206"/>
              <a:ext cx="3435084" cy="2024892"/>
            </a:xfrm>
            <a:prstGeom prst="rect">
              <a:avLst/>
            </a:prstGeom>
          </p:spPr>
        </p:pic>
        <p:pic>
          <p:nvPicPr>
            <p:cNvPr id="6" name="Resim 5" descr="Ekran Kırpma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19389" y="3911557"/>
              <a:ext cx="1619476" cy="495369"/>
            </a:xfrm>
            <a:prstGeom prst="rect">
              <a:avLst/>
            </a:prstGeom>
          </p:spPr>
        </p:pic>
        <p:pic>
          <p:nvPicPr>
            <p:cNvPr id="7" name="Resim 6" descr="Ekran Kırpma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18670" y="1700807"/>
              <a:ext cx="3097907" cy="2061107"/>
            </a:xfrm>
            <a:prstGeom prst="rect">
              <a:avLst/>
            </a:prstGeom>
          </p:spPr>
        </p:pic>
        <p:pic>
          <p:nvPicPr>
            <p:cNvPr id="9" name="Resim 8" descr="Ekran Kırpma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20072" y="3940098"/>
              <a:ext cx="2934110" cy="295316"/>
            </a:xfrm>
            <a:prstGeom prst="rect">
              <a:avLst/>
            </a:prstGeom>
          </p:spPr>
        </p:pic>
        <p:pic>
          <p:nvPicPr>
            <p:cNvPr id="10" name="Resim 9" descr="Ekran Kırpma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9547" y="4362296"/>
              <a:ext cx="2562333" cy="1819544"/>
            </a:xfrm>
            <a:prstGeom prst="rect">
              <a:avLst/>
            </a:prstGeom>
          </p:spPr>
        </p:pic>
        <p:pic>
          <p:nvPicPr>
            <p:cNvPr id="11" name="Resim 10" descr="Ekran Kırpma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7297" y="6224734"/>
              <a:ext cx="2618600" cy="387026"/>
            </a:xfrm>
            <a:prstGeom prst="rect">
              <a:avLst/>
            </a:prstGeom>
          </p:spPr>
        </p:pic>
        <p:pic>
          <p:nvPicPr>
            <p:cNvPr id="12" name="Resim 11" descr="Ekran Kırpma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92080" y="4302911"/>
              <a:ext cx="2582121" cy="1878929"/>
            </a:xfrm>
            <a:prstGeom prst="rect">
              <a:avLst/>
            </a:prstGeom>
          </p:spPr>
        </p:pic>
        <p:pic>
          <p:nvPicPr>
            <p:cNvPr id="13" name="Resim 12" descr="Ekran Kırpma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50119" y="6244852"/>
              <a:ext cx="2466042" cy="309246"/>
            </a:xfrm>
            <a:prstGeom prst="rect">
              <a:avLst/>
            </a:prstGeom>
          </p:spPr>
        </p:pic>
        <p:sp>
          <p:nvSpPr>
            <p:cNvPr id="14" name="Dikdörtgen 13"/>
            <p:cNvSpPr/>
            <p:nvPr/>
          </p:nvSpPr>
          <p:spPr>
            <a:xfrm>
              <a:off x="467544" y="1628800"/>
              <a:ext cx="3579125" cy="260661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5" name="Dikdörtgen 14"/>
            <p:cNvSpPr/>
            <p:nvPr/>
          </p:nvSpPr>
          <p:spPr>
            <a:xfrm>
              <a:off x="4793578" y="1647696"/>
              <a:ext cx="3579124" cy="258771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6" name="Dikdörtgen 15"/>
            <p:cNvSpPr/>
            <p:nvPr/>
          </p:nvSpPr>
          <p:spPr>
            <a:xfrm>
              <a:off x="467544" y="4406925"/>
              <a:ext cx="3579125" cy="22760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7" name="Dikdörtgen 16"/>
            <p:cNvSpPr/>
            <p:nvPr/>
          </p:nvSpPr>
          <p:spPr>
            <a:xfrm>
              <a:off x="4793576" y="4406926"/>
              <a:ext cx="3579125" cy="227603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</p:grpSp>
    </p:spTree>
    <p:extLst>
      <p:ext uri="{BB962C8B-B14F-4D97-AF65-F5344CB8AC3E}">
        <p14:creationId xmlns:p14="http://schemas.microsoft.com/office/powerpoint/2010/main" val="35594822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/>
          <p:cNvSpPr>
            <a:spLocks noGrp="1"/>
          </p:cNvSpPr>
          <p:nvPr>
            <p:ph idx="1"/>
          </p:nvPr>
        </p:nvSpPr>
        <p:spPr>
          <a:xfrm>
            <a:off x="872067" y="2675467"/>
            <a:ext cx="7408333" cy="969557"/>
          </a:xfrm>
        </p:spPr>
        <p:txBody>
          <a:bodyPr/>
          <a:lstStyle/>
          <a:p>
            <a:r>
              <a:rPr lang="tr-TR" dirty="0" err="1" smtClean="0"/>
              <a:t>Amplitude</a:t>
            </a:r>
            <a:r>
              <a:rPr lang="tr-TR" dirty="0" smtClean="0"/>
              <a:t> </a:t>
            </a:r>
            <a:r>
              <a:rPr lang="tr-TR" dirty="0" err="1" smtClean="0"/>
              <a:t>modulation</a:t>
            </a:r>
            <a:r>
              <a:rPr lang="tr-TR" dirty="0" smtClean="0"/>
              <a:t> </a:t>
            </a:r>
            <a:r>
              <a:rPr lang="tr-TR" dirty="0" err="1" smtClean="0"/>
              <a:t>sinuzoidal</a:t>
            </a:r>
            <a:r>
              <a:rPr lang="tr-TR" dirty="0" smtClean="0"/>
              <a:t> sinyalin frekans spektrumu aşağıdaki şekilde ifade edilebilir.</a:t>
            </a:r>
            <a:endParaRPr lang="tr-TR" dirty="0"/>
          </a:p>
        </p:txBody>
      </p:sp>
      <p:sp>
        <p:nvSpPr>
          <p:cNvPr id="3" name="Başlı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Amplitude</a:t>
            </a:r>
            <a:r>
              <a:rPr lang="tr-TR" dirty="0" smtClean="0"/>
              <a:t> </a:t>
            </a:r>
            <a:r>
              <a:rPr lang="tr-TR" dirty="0" err="1" smtClean="0"/>
              <a:t>Modulation</a:t>
            </a:r>
            <a:endParaRPr lang="tr-TR" dirty="0"/>
          </a:p>
        </p:txBody>
      </p:sp>
      <p:pic>
        <p:nvPicPr>
          <p:cNvPr id="4" name="Resim 3" descr="Ekran Kırpm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3645024"/>
            <a:ext cx="4934639" cy="981212"/>
          </a:xfrm>
          <a:prstGeom prst="rect">
            <a:avLst/>
          </a:prstGeom>
        </p:spPr>
      </p:pic>
      <p:grpSp>
        <p:nvGrpSpPr>
          <p:cNvPr id="8" name="Grup 7"/>
          <p:cNvGrpSpPr/>
          <p:nvPr/>
        </p:nvGrpSpPr>
        <p:grpSpPr>
          <a:xfrm>
            <a:off x="2627784" y="4488197"/>
            <a:ext cx="3362795" cy="1983644"/>
            <a:chOff x="2627784" y="4488197"/>
            <a:chExt cx="3362795" cy="1983644"/>
          </a:xfrm>
        </p:grpSpPr>
        <p:pic>
          <p:nvPicPr>
            <p:cNvPr id="5" name="Resim 4" descr="Ekran Kırpma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27784" y="4488197"/>
              <a:ext cx="3362795" cy="1695687"/>
            </a:xfrm>
            <a:prstGeom prst="rect">
              <a:avLst/>
            </a:prstGeom>
          </p:spPr>
        </p:pic>
        <p:pic>
          <p:nvPicPr>
            <p:cNvPr id="7" name="Resim 6" descr="Ekran Kırpma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56521" y="6128893"/>
              <a:ext cx="2105319" cy="34294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662475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/>
          <p:cNvSpPr>
            <a:spLocks noGrp="1"/>
          </p:cNvSpPr>
          <p:nvPr>
            <p:ph idx="1"/>
          </p:nvPr>
        </p:nvSpPr>
        <p:spPr>
          <a:xfrm>
            <a:off x="683569" y="1700809"/>
            <a:ext cx="7596832" cy="1008112"/>
          </a:xfrm>
        </p:spPr>
        <p:txBody>
          <a:bodyPr>
            <a:normAutofit fontScale="92500" lnSpcReduction="10000"/>
          </a:bodyPr>
          <a:lstStyle/>
          <a:p>
            <a:r>
              <a:rPr lang="tr-TR" dirty="0" smtClean="0"/>
              <a:t>İletilecek ses sinyalinin(</a:t>
            </a:r>
            <a:r>
              <a:rPr lang="tr-TR" dirty="0" err="1" smtClean="0"/>
              <a:t>modulating</a:t>
            </a:r>
            <a:r>
              <a:rPr lang="tr-TR" dirty="0" smtClean="0"/>
              <a:t> </a:t>
            </a:r>
            <a:r>
              <a:rPr lang="tr-TR" dirty="0" err="1" smtClean="0"/>
              <a:t>signal</a:t>
            </a:r>
            <a:r>
              <a:rPr lang="tr-TR" dirty="0" smtClean="0"/>
              <a:t>) </a:t>
            </a:r>
            <a:r>
              <a:rPr lang="tr-TR" dirty="0" err="1" smtClean="0"/>
              <a:t>bandwidth</a:t>
            </a:r>
            <a:r>
              <a:rPr lang="tr-TR" dirty="0" smtClean="0"/>
              <a:t> </a:t>
            </a:r>
            <a:r>
              <a:rPr lang="tr-TR" dirty="0" err="1" smtClean="0"/>
              <a:t>Bm</a:t>
            </a:r>
            <a:r>
              <a:rPr lang="tr-TR" dirty="0" smtClean="0"/>
              <a:t> olursa </a:t>
            </a:r>
            <a:r>
              <a:rPr lang="tr-TR" dirty="0" err="1" smtClean="0"/>
              <a:t>modulated</a:t>
            </a:r>
            <a:r>
              <a:rPr lang="tr-TR" dirty="0" smtClean="0"/>
              <a:t> sinyalin </a:t>
            </a:r>
            <a:r>
              <a:rPr lang="tr-TR" dirty="0" err="1" smtClean="0"/>
              <a:t>bandwidth</a:t>
            </a:r>
            <a:r>
              <a:rPr lang="tr-TR" dirty="0" smtClean="0"/>
              <a:t> 2B</a:t>
            </a:r>
            <a:r>
              <a:rPr lang="tr-TR" baseline="-25000" dirty="0" smtClean="0"/>
              <a:t>m </a:t>
            </a:r>
            <a:r>
              <a:rPr lang="tr-TR" dirty="0" smtClean="0"/>
              <a:t>olacaktır. Buna göre </a:t>
            </a:r>
            <a:endParaRPr lang="tr-TR" dirty="0"/>
          </a:p>
        </p:txBody>
      </p:sp>
      <p:sp>
        <p:nvSpPr>
          <p:cNvPr id="3" name="Başlı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Amplitude</a:t>
            </a:r>
            <a:r>
              <a:rPr lang="tr-TR" dirty="0" smtClean="0"/>
              <a:t> </a:t>
            </a:r>
            <a:r>
              <a:rPr lang="tr-TR" dirty="0" err="1" smtClean="0"/>
              <a:t>Modulation</a:t>
            </a:r>
            <a:endParaRPr lang="tr-TR" dirty="0"/>
          </a:p>
        </p:txBody>
      </p:sp>
      <p:grpSp>
        <p:nvGrpSpPr>
          <p:cNvPr id="8" name="Grup 7"/>
          <p:cNvGrpSpPr/>
          <p:nvPr/>
        </p:nvGrpSpPr>
        <p:grpSpPr>
          <a:xfrm>
            <a:off x="1929785" y="2636912"/>
            <a:ext cx="3512565" cy="1693739"/>
            <a:chOff x="1929785" y="2636912"/>
            <a:chExt cx="3512565" cy="1693739"/>
          </a:xfrm>
        </p:grpSpPr>
        <p:pic>
          <p:nvPicPr>
            <p:cNvPr id="4" name="Resim 3" descr="Ekran Kırpma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29785" y="2636912"/>
              <a:ext cx="3512565" cy="1431752"/>
            </a:xfrm>
            <a:prstGeom prst="rect">
              <a:avLst/>
            </a:prstGeom>
          </p:spPr>
        </p:pic>
        <p:pic>
          <p:nvPicPr>
            <p:cNvPr id="5" name="Resim 4" descr="Ekran Kırpma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43808" y="4092493"/>
              <a:ext cx="1886213" cy="238158"/>
            </a:xfrm>
            <a:prstGeom prst="rect">
              <a:avLst/>
            </a:prstGeom>
          </p:spPr>
        </p:pic>
      </p:grpSp>
      <p:pic>
        <p:nvPicPr>
          <p:cNvPr id="7" name="Resim 6" descr="Ekran Kırpma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4581128"/>
            <a:ext cx="5649114" cy="1676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6159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 descr="Ekran Kırpma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5" y="2483812"/>
            <a:ext cx="4176464" cy="2020579"/>
          </a:xfrm>
        </p:spPr>
      </p:pic>
      <p:sp>
        <p:nvSpPr>
          <p:cNvPr id="3" name="Başlı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Amplitude</a:t>
            </a:r>
            <a:r>
              <a:rPr lang="tr-TR" dirty="0" smtClean="0"/>
              <a:t> </a:t>
            </a:r>
            <a:r>
              <a:rPr lang="tr-TR" dirty="0" err="1" smtClean="0"/>
              <a:t>Modulation</a:t>
            </a:r>
            <a:endParaRPr lang="tr-TR" dirty="0"/>
          </a:p>
        </p:txBody>
      </p:sp>
      <p:grpSp>
        <p:nvGrpSpPr>
          <p:cNvPr id="9" name="Grup 8"/>
          <p:cNvGrpSpPr/>
          <p:nvPr/>
        </p:nvGrpSpPr>
        <p:grpSpPr>
          <a:xfrm>
            <a:off x="827584" y="2924944"/>
            <a:ext cx="7998207" cy="1984282"/>
            <a:chOff x="827584" y="2924944"/>
            <a:chExt cx="7998207" cy="1984282"/>
          </a:xfrm>
        </p:grpSpPr>
        <p:pic>
          <p:nvPicPr>
            <p:cNvPr id="5" name="Resim 4" descr="Ekran Kırpma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7584" y="4509120"/>
              <a:ext cx="3991532" cy="400106"/>
            </a:xfrm>
            <a:prstGeom prst="rect">
              <a:avLst/>
            </a:prstGeom>
          </p:spPr>
        </p:pic>
        <p:pic>
          <p:nvPicPr>
            <p:cNvPr id="6" name="Resim 5" descr="Ekran Kırpma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20072" y="2924944"/>
              <a:ext cx="3605719" cy="1442287"/>
            </a:xfrm>
            <a:prstGeom prst="rect">
              <a:avLst/>
            </a:prstGeom>
          </p:spPr>
        </p:pic>
        <p:pic>
          <p:nvPicPr>
            <p:cNvPr id="7" name="Resim 6" descr="Ekran Kırpma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84168" y="4509120"/>
              <a:ext cx="2286319" cy="28579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905579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/>
          <p:cNvSpPr>
            <a:spLocks noGrp="1"/>
          </p:cNvSpPr>
          <p:nvPr>
            <p:ph idx="1"/>
          </p:nvPr>
        </p:nvSpPr>
        <p:spPr>
          <a:xfrm>
            <a:off x="395536" y="1844824"/>
            <a:ext cx="8280920" cy="4392488"/>
          </a:xfrm>
        </p:spPr>
        <p:txBody>
          <a:bodyPr/>
          <a:lstStyle/>
          <a:p>
            <a:r>
              <a:rPr lang="tr-TR" dirty="0" err="1" smtClean="0"/>
              <a:t>Amplitude</a:t>
            </a:r>
            <a:r>
              <a:rPr lang="tr-TR" dirty="0" smtClean="0"/>
              <a:t> </a:t>
            </a:r>
            <a:r>
              <a:rPr lang="tr-TR" dirty="0" err="1" smtClean="0"/>
              <a:t>modulation</a:t>
            </a:r>
            <a:r>
              <a:rPr lang="tr-TR" dirty="0" smtClean="0"/>
              <a:t> ile elde edilen sinyal sabit bir </a:t>
            </a:r>
            <a:r>
              <a:rPr lang="tr-TR" dirty="0" smtClean="0"/>
              <a:t>sinyaldi</a:t>
            </a:r>
            <a:r>
              <a:rPr lang="tr-TR" dirty="0" smtClean="0"/>
              <a:t>. </a:t>
            </a:r>
            <a:r>
              <a:rPr lang="tr-TR" dirty="0" err="1" smtClean="0"/>
              <a:t>Frequency</a:t>
            </a:r>
            <a:r>
              <a:rPr lang="tr-TR" dirty="0" smtClean="0"/>
              <a:t> </a:t>
            </a:r>
            <a:r>
              <a:rPr lang="tr-TR" dirty="0" err="1" smtClean="0"/>
              <a:t>modulation</a:t>
            </a:r>
            <a:r>
              <a:rPr lang="tr-TR" dirty="0" smtClean="0"/>
              <a:t>(FM)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phase</a:t>
            </a:r>
            <a:r>
              <a:rPr lang="tr-TR" dirty="0" smtClean="0"/>
              <a:t> </a:t>
            </a:r>
            <a:r>
              <a:rPr lang="tr-TR" dirty="0" err="1" smtClean="0"/>
              <a:t>Modulation</a:t>
            </a:r>
            <a:r>
              <a:rPr lang="tr-TR" dirty="0" smtClean="0"/>
              <a:t>(PM) </a:t>
            </a:r>
            <a:r>
              <a:rPr lang="tr-TR" dirty="0" err="1" smtClean="0"/>
              <a:t>angle</a:t>
            </a:r>
            <a:r>
              <a:rPr lang="tr-TR" dirty="0" smtClean="0"/>
              <a:t> </a:t>
            </a:r>
            <a:r>
              <a:rPr lang="tr-TR" dirty="0" err="1" smtClean="0"/>
              <a:t>modulasyonun</a:t>
            </a:r>
            <a:r>
              <a:rPr lang="tr-TR" dirty="0" smtClean="0"/>
              <a:t> çeşitleridir. Faz </a:t>
            </a:r>
            <a:r>
              <a:rPr lang="tr-TR" dirty="0" err="1" smtClean="0"/>
              <a:t>modulasyon</a:t>
            </a:r>
            <a:r>
              <a:rPr lang="tr-TR" dirty="0" smtClean="0"/>
              <a:t> fazın iletilen sinyale oranıdır. Frekans </a:t>
            </a:r>
            <a:r>
              <a:rPr lang="tr-TR" dirty="0" err="1" smtClean="0"/>
              <a:t>modulasyonda</a:t>
            </a:r>
            <a:r>
              <a:rPr lang="tr-TR" dirty="0" smtClean="0"/>
              <a:t> fazın türevinin iletilen sinyale oranıdır </a:t>
            </a:r>
          </a:p>
        </p:txBody>
      </p:sp>
      <p:sp>
        <p:nvSpPr>
          <p:cNvPr id="3" name="Başlı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Angle</a:t>
            </a:r>
            <a:r>
              <a:rPr lang="tr-TR" dirty="0" smtClean="0"/>
              <a:t> </a:t>
            </a:r>
            <a:r>
              <a:rPr lang="tr-TR" dirty="0" err="1" smtClean="0"/>
              <a:t>Modulation</a:t>
            </a:r>
            <a:endParaRPr lang="tr-TR" dirty="0"/>
          </a:p>
        </p:txBody>
      </p:sp>
      <p:grpSp>
        <p:nvGrpSpPr>
          <p:cNvPr id="7" name="Grup 6"/>
          <p:cNvGrpSpPr/>
          <p:nvPr/>
        </p:nvGrpSpPr>
        <p:grpSpPr>
          <a:xfrm>
            <a:off x="3278450" y="3933056"/>
            <a:ext cx="2736304" cy="2794316"/>
            <a:chOff x="3278450" y="3933056"/>
            <a:chExt cx="2736304" cy="2794316"/>
          </a:xfrm>
        </p:grpSpPr>
        <p:pic>
          <p:nvPicPr>
            <p:cNvPr id="5" name="Resim 4" descr="Ekran Kırpma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8450" y="3933056"/>
              <a:ext cx="2736304" cy="2489473"/>
            </a:xfrm>
            <a:prstGeom prst="rect">
              <a:avLst/>
            </a:prstGeom>
          </p:spPr>
        </p:pic>
        <p:pic>
          <p:nvPicPr>
            <p:cNvPr id="6" name="Resim 5" descr="Ekran Kırpma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13101" y="6422529"/>
              <a:ext cx="1267002" cy="3048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53970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/>
          <p:cNvSpPr>
            <a:spLocks noGrp="1"/>
          </p:cNvSpPr>
          <p:nvPr>
            <p:ph idx="1"/>
          </p:nvPr>
        </p:nvSpPr>
        <p:spPr>
          <a:xfrm>
            <a:off x="683569" y="1772816"/>
            <a:ext cx="7596832" cy="4353347"/>
          </a:xfrm>
        </p:spPr>
        <p:txBody>
          <a:bodyPr>
            <a:normAutofit fontScale="92500"/>
          </a:bodyPr>
          <a:lstStyle/>
          <a:p>
            <a:r>
              <a:rPr lang="tr-TR" dirty="0" smtClean="0"/>
              <a:t>Bit rate: saniyede iletilen bit sayısıdır.</a:t>
            </a:r>
          </a:p>
          <a:p>
            <a:r>
              <a:rPr lang="tr-TR" dirty="0" smtClean="0"/>
              <a:t>Baud rate: Bir sinyaldeki saniyedeki sinyal elementlerinin sayısını ifade eder. Sinyal elementi farklı voltajlar, frekans ve faz değişiklikleri olabilir. </a:t>
            </a:r>
            <a:r>
              <a:rPr lang="en-US" dirty="0"/>
              <a:t>R = baud rate x log</a:t>
            </a:r>
            <a:r>
              <a:rPr lang="en-US" baseline="-25000" dirty="0"/>
              <a:t>2</a:t>
            </a:r>
            <a:r>
              <a:rPr lang="en-US" dirty="0"/>
              <a:t>S </a:t>
            </a:r>
            <a:r>
              <a:rPr lang="tr-TR" dirty="0" smtClean="0"/>
              <a:t>, S sembol sayısı: S = 2</a:t>
            </a:r>
            <a:r>
              <a:rPr lang="tr-TR" baseline="30000" dirty="0" smtClean="0"/>
              <a:t>N </a:t>
            </a:r>
            <a:r>
              <a:rPr lang="tr-TR" dirty="0" smtClean="0"/>
              <a:t> N sembolle ifade edilen bit sayısıdır. </a:t>
            </a:r>
            <a:endParaRPr lang="tr-TR" baseline="30000" dirty="0" smtClean="0"/>
          </a:p>
          <a:p>
            <a:r>
              <a:rPr lang="tr-TR" dirty="0" err="1" smtClean="0"/>
              <a:t>Dc</a:t>
            </a:r>
            <a:r>
              <a:rPr lang="tr-TR" dirty="0" smtClean="0"/>
              <a:t> </a:t>
            </a:r>
            <a:r>
              <a:rPr lang="tr-TR" dirty="0" err="1" smtClean="0"/>
              <a:t>komponent</a:t>
            </a:r>
            <a:r>
              <a:rPr lang="tr-TR" dirty="0" smtClean="0"/>
              <a:t>: Sinyal spektrumundaki sıfır frekanslı bileşenlerdir. Bazı iletişim ortamında engellenir. </a:t>
            </a:r>
            <a:r>
              <a:rPr lang="tr-TR" dirty="0" err="1" smtClean="0"/>
              <a:t>Transformer</a:t>
            </a:r>
            <a:r>
              <a:rPr lang="tr-TR" dirty="0" smtClean="0"/>
              <a:t> gibi. Bu da sinyal bozulmalarına sebep olur.</a:t>
            </a:r>
          </a:p>
          <a:p>
            <a:r>
              <a:rPr lang="tr-TR" dirty="0" smtClean="0"/>
              <a:t>Sinyal spektrumu: Farklı veri kodlama teknikleri farklı sinyal spektrumu gerektirir. İletim ortamında verinin minimum bozulma ve hata ile iletilmesi için iletim ortamına uygun sinyal kodlama teknikleri kullanılmalıdır.</a:t>
            </a:r>
            <a:endParaRPr lang="tr-TR" dirty="0"/>
          </a:p>
          <a:p>
            <a:endParaRPr lang="tr-TR" dirty="0" smtClean="0"/>
          </a:p>
          <a:p>
            <a:endParaRPr lang="tr-TR" dirty="0"/>
          </a:p>
        </p:txBody>
      </p:sp>
      <p:sp>
        <p:nvSpPr>
          <p:cNvPr id="3" name="Başlı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Sinyal kodlama 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094385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/>
          <p:cNvSpPr>
            <a:spLocks noGrp="1"/>
          </p:cNvSpPr>
          <p:nvPr>
            <p:ph idx="1"/>
          </p:nvPr>
        </p:nvSpPr>
        <p:spPr>
          <a:xfrm>
            <a:off x="467544" y="1700808"/>
            <a:ext cx="7408333" cy="2337709"/>
          </a:xfrm>
        </p:spPr>
        <p:txBody>
          <a:bodyPr>
            <a:normAutofit fontScale="92500"/>
          </a:bodyPr>
          <a:lstStyle/>
          <a:p>
            <a:r>
              <a:rPr lang="tr-TR" dirty="0" err="1"/>
              <a:t>Frequency</a:t>
            </a:r>
            <a:r>
              <a:rPr lang="tr-TR" dirty="0"/>
              <a:t> </a:t>
            </a:r>
            <a:r>
              <a:rPr lang="tr-TR" dirty="0" err="1"/>
              <a:t>Modulation</a:t>
            </a:r>
            <a:r>
              <a:rPr lang="tr-TR" dirty="0"/>
              <a:t>: </a:t>
            </a:r>
            <a:r>
              <a:rPr lang="tr-TR" dirty="0" err="1"/>
              <a:t>modulating</a:t>
            </a:r>
            <a:r>
              <a:rPr lang="tr-TR" dirty="0"/>
              <a:t> sinyal e</a:t>
            </a:r>
            <a:r>
              <a:rPr lang="tr-TR" baseline="-25000" dirty="0"/>
              <a:t>m</a:t>
            </a:r>
            <a:r>
              <a:rPr lang="tr-TR" dirty="0"/>
              <a:t>(t) </a:t>
            </a:r>
            <a:r>
              <a:rPr lang="tr-TR" dirty="0" err="1"/>
              <a:t>carrier</a:t>
            </a:r>
            <a:r>
              <a:rPr lang="tr-TR" dirty="0"/>
              <a:t>(taşıyıcı) frekansı değiştirmek için kullanılır. </a:t>
            </a:r>
            <a:r>
              <a:rPr lang="tr-TR" dirty="0" smtClean="0"/>
              <a:t>Frekanstaki değişim bir k*e</a:t>
            </a:r>
            <a:r>
              <a:rPr lang="tr-TR" baseline="-25000" dirty="0" smtClean="0"/>
              <a:t>m</a:t>
            </a:r>
            <a:r>
              <a:rPr lang="tr-TR" dirty="0" smtClean="0"/>
              <a:t>(t) </a:t>
            </a:r>
            <a:r>
              <a:rPr lang="tr-TR" dirty="0" err="1" smtClean="0"/>
              <a:t>modulating</a:t>
            </a:r>
            <a:r>
              <a:rPr lang="tr-TR" dirty="0" smtClean="0"/>
              <a:t> voltaja oranıdır. K sabiti frekans türev sabitidir ve birimi Hz/V tur. </a:t>
            </a:r>
            <a:r>
              <a:rPr lang="tr-TR" dirty="0" err="1" smtClean="0"/>
              <a:t>Modulated</a:t>
            </a:r>
            <a:r>
              <a:rPr lang="tr-TR" dirty="0" smtClean="0"/>
              <a:t> sinyalin anlık frekansı şu şekilde ifade edilebilir.</a:t>
            </a:r>
          </a:p>
          <a:p>
            <a:r>
              <a:rPr lang="tr-TR" dirty="0" smtClean="0"/>
              <a:t>f</a:t>
            </a:r>
            <a:r>
              <a:rPr lang="tr-TR" baseline="-25000" dirty="0" smtClean="0"/>
              <a:t>i</a:t>
            </a:r>
            <a:r>
              <a:rPr lang="tr-TR" dirty="0" smtClean="0"/>
              <a:t>(t)=</a:t>
            </a:r>
            <a:r>
              <a:rPr lang="tr-TR" dirty="0" err="1" smtClean="0"/>
              <a:t>f</a:t>
            </a:r>
            <a:r>
              <a:rPr lang="tr-TR" baseline="-25000" dirty="0" err="1" smtClean="0"/>
              <a:t>c</a:t>
            </a:r>
            <a:r>
              <a:rPr lang="tr-TR" dirty="0" err="1" smtClean="0"/>
              <a:t>+ke</a:t>
            </a:r>
            <a:r>
              <a:rPr lang="tr-TR" baseline="-25000" dirty="0" err="1" smtClean="0"/>
              <a:t>m</a:t>
            </a:r>
            <a:r>
              <a:rPr lang="tr-TR" dirty="0" smtClean="0"/>
              <a:t>(t)</a:t>
            </a:r>
            <a:endParaRPr lang="tr-TR" dirty="0"/>
          </a:p>
          <a:p>
            <a:endParaRPr lang="tr-TR" dirty="0"/>
          </a:p>
        </p:txBody>
      </p:sp>
      <p:sp>
        <p:nvSpPr>
          <p:cNvPr id="3" name="Başlı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Frekans </a:t>
            </a:r>
            <a:r>
              <a:rPr lang="tr-TR" dirty="0" err="1" smtClean="0"/>
              <a:t>Modulasyon</a:t>
            </a:r>
            <a:endParaRPr lang="tr-TR" dirty="0"/>
          </a:p>
        </p:txBody>
      </p:sp>
      <p:pic>
        <p:nvPicPr>
          <p:cNvPr id="4" name="Resim 3" descr="Ekran Kırpm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312" y="3914904"/>
            <a:ext cx="3418656" cy="2062157"/>
          </a:xfrm>
          <a:prstGeom prst="rect">
            <a:avLst/>
          </a:prstGeom>
        </p:spPr>
      </p:pic>
      <p:pic>
        <p:nvPicPr>
          <p:cNvPr id="5" name="Resim 4" descr="Ekran Kırpma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5949280"/>
            <a:ext cx="4267796" cy="609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1748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/>
          <p:cNvSpPr>
            <a:spLocks noGrp="1"/>
          </p:cNvSpPr>
          <p:nvPr>
            <p:ph idx="1"/>
          </p:nvPr>
        </p:nvSpPr>
        <p:spPr>
          <a:xfrm>
            <a:off x="251521" y="1772816"/>
            <a:ext cx="8208912" cy="1368152"/>
          </a:xfrm>
        </p:spPr>
        <p:txBody>
          <a:bodyPr/>
          <a:lstStyle/>
          <a:p>
            <a:r>
              <a:rPr lang="tr-TR" dirty="0" smtClean="0"/>
              <a:t>Faz </a:t>
            </a:r>
            <a:r>
              <a:rPr lang="tr-TR" dirty="0" err="1" smtClean="0"/>
              <a:t>modulasyonda</a:t>
            </a:r>
            <a:r>
              <a:rPr lang="tr-TR" dirty="0" smtClean="0"/>
              <a:t> </a:t>
            </a:r>
            <a:r>
              <a:rPr lang="tr-TR" dirty="0" err="1" smtClean="0"/>
              <a:t>modulated</a:t>
            </a:r>
            <a:r>
              <a:rPr lang="tr-TR" dirty="0" smtClean="0"/>
              <a:t> sinyal</a:t>
            </a:r>
          </a:p>
          <a:p>
            <a:pPr marL="0" indent="0">
              <a:buNone/>
            </a:pPr>
            <a:r>
              <a:rPr lang="tr-TR" dirty="0" smtClean="0"/>
              <a:t>İfade edilebilir. En son sinyal </a:t>
            </a:r>
          </a:p>
          <a:p>
            <a:pPr marL="0" indent="0">
              <a:buNone/>
            </a:pPr>
            <a:r>
              <a:rPr lang="tr-TR" dirty="0" smtClean="0"/>
              <a:t>Elde edilir.</a:t>
            </a:r>
            <a:endParaRPr lang="tr-TR" dirty="0"/>
          </a:p>
        </p:txBody>
      </p:sp>
      <p:sp>
        <p:nvSpPr>
          <p:cNvPr id="3" name="Başlı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Faz </a:t>
            </a:r>
            <a:r>
              <a:rPr lang="tr-TR" dirty="0" err="1" smtClean="0"/>
              <a:t>Modulation</a:t>
            </a:r>
            <a:endParaRPr lang="tr-TR" dirty="0"/>
          </a:p>
        </p:txBody>
      </p:sp>
      <p:pic>
        <p:nvPicPr>
          <p:cNvPr id="4" name="Resim 3" descr="Ekran Kırpm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7772" y="1879930"/>
            <a:ext cx="2046555" cy="263731"/>
          </a:xfrm>
          <a:prstGeom prst="rect">
            <a:avLst/>
          </a:prstGeom>
        </p:spPr>
      </p:pic>
      <p:pic>
        <p:nvPicPr>
          <p:cNvPr id="5" name="Resim 4" descr="Ekran Kırpma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2204864"/>
            <a:ext cx="1800476" cy="362001"/>
          </a:xfrm>
          <a:prstGeom prst="rect">
            <a:avLst/>
          </a:prstGeom>
        </p:spPr>
      </p:pic>
      <p:pic>
        <p:nvPicPr>
          <p:cNvPr id="6" name="Resim 5" descr="Ekran Kırpma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2704736"/>
            <a:ext cx="3312368" cy="3408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0434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/>
          <p:cNvSpPr>
            <a:spLocks noGrp="1"/>
          </p:cNvSpPr>
          <p:nvPr>
            <p:ph idx="1"/>
          </p:nvPr>
        </p:nvSpPr>
        <p:spPr>
          <a:xfrm>
            <a:off x="467545" y="1916833"/>
            <a:ext cx="7812856" cy="2160240"/>
          </a:xfrm>
        </p:spPr>
        <p:txBody>
          <a:bodyPr/>
          <a:lstStyle/>
          <a:p>
            <a:r>
              <a:rPr lang="tr-TR" dirty="0" smtClean="0"/>
              <a:t>Analog iletim ortamında verilerin iletilmesi için sayısal verilerin analog sinyalleri çevrilmesi gerekmektedir. Genel olarak 3 teknik bulunmaktadır. </a:t>
            </a:r>
            <a:r>
              <a:rPr lang="tr-TR" dirty="0" err="1" smtClean="0"/>
              <a:t>Amplitude</a:t>
            </a:r>
            <a:r>
              <a:rPr lang="tr-TR" dirty="0" smtClean="0"/>
              <a:t> </a:t>
            </a:r>
            <a:r>
              <a:rPr lang="tr-TR" dirty="0" err="1" smtClean="0"/>
              <a:t>shift</a:t>
            </a:r>
            <a:r>
              <a:rPr lang="tr-TR" dirty="0" smtClean="0"/>
              <a:t> </a:t>
            </a:r>
            <a:r>
              <a:rPr lang="tr-TR" dirty="0" err="1" smtClean="0"/>
              <a:t>keying</a:t>
            </a:r>
            <a:r>
              <a:rPr lang="tr-TR" dirty="0" smtClean="0"/>
              <a:t>(ASK), </a:t>
            </a:r>
            <a:r>
              <a:rPr lang="tr-TR" dirty="0" err="1" smtClean="0"/>
              <a:t>frequency</a:t>
            </a:r>
            <a:r>
              <a:rPr lang="tr-TR" dirty="0" smtClean="0"/>
              <a:t> </a:t>
            </a:r>
            <a:r>
              <a:rPr lang="tr-TR" dirty="0" err="1" smtClean="0"/>
              <a:t>shift</a:t>
            </a:r>
            <a:r>
              <a:rPr lang="tr-TR" dirty="0" smtClean="0"/>
              <a:t> </a:t>
            </a:r>
            <a:r>
              <a:rPr lang="tr-TR" dirty="0" err="1" smtClean="0"/>
              <a:t>keying</a:t>
            </a:r>
            <a:r>
              <a:rPr lang="tr-TR" dirty="0"/>
              <a:t> </a:t>
            </a:r>
            <a:r>
              <a:rPr lang="tr-TR" dirty="0" smtClean="0"/>
              <a:t>(FSK)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phase</a:t>
            </a:r>
            <a:r>
              <a:rPr lang="tr-TR" dirty="0" smtClean="0"/>
              <a:t> </a:t>
            </a:r>
            <a:r>
              <a:rPr lang="tr-TR" dirty="0" err="1" smtClean="0"/>
              <a:t>shift</a:t>
            </a:r>
            <a:r>
              <a:rPr lang="tr-TR" dirty="0" smtClean="0"/>
              <a:t> </a:t>
            </a:r>
            <a:r>
              <a:rPr lang="tr-TR" dirty="0" err="1" smtClean="0"/>
              <a:t>keying</a:t>
            </a:r>
            <a:r>
              <a:rPr lang="tr-TR" dirty="0" smtClean="0"/>
              <a:t> </a:t>
            </a:r>
            <a:r>
              <a:rPr lang="tr-TR" dirty="0" smtClean="0"/>
              <a:t>(PSK)</a:t>
            </a:r>
            <a:endParaRPr lang="tr-TR" dirty="0"/>
          </a:p>
        </p:txBody>
      </p:sp>
      <p:sp>
        <p:nvSpPr>
          <p:cNvPr id="3" name="Başlı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Sayısal Data analog sinyal</a:t>
            </a:r>
            <a:endParaRPr lang="tr-TR" dirty="0"/>
          </a:p>
        </p:txBody>
      </p:sp>
      <p:grpSp>
        <p:nvGrpSpPr>
          <p:cNvPr id="7" name="Grup 6"/>
          <p:cNvGrpSpPr/>
          <p:nvPr/>
        </p:nvGrpSpPr>
        <p:grpSpPr>
          <a:xfrm>
            <a:off x="1187624" y="3861048"/>
            <a:ext cx="5820588" cy="2591193"/>
            <a:chOff x="1187624" y="3861048"/>
            <a:chExt cx="5820588" cy="2591193"/>
          </a:xfrm>
        </p:grpSpPr>
        <p:pic>
          <p:nvPicPr>
            <p:cNvPr id="4" name="Resim 3" descr="Ekran Kırpma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7624" y="3861048"/>
              <a:ext cx="5820588" cy="1991003"/>
            </a:xfrm>
            <a:prstGeom prst="rect">
              <a:avLst/>
            </a:prstGeom>
          </p:spPr>
        </p:pic>
        <p:pic>
          <p:nvPicPr>
            <p:cNvPr id="6" name="Resim 5" descr="Ekran Kırpma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8968" y="5899714"/>
              <a:ext cx="2857899" cy="5525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762367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/>
          <p:cNvSpPr>
            <a:spLocks noGrp="1"/>
          </p:cNvSpPr>
          <p:nvPr>
            <p:ph idx="1"/>
          </p:nvPr>
        </p:nvSpPr>
        <p:spPr>
          <a:xfrm>
            <a:off x="872067" y="2675467"/>
            <a:ext cx="7408333" cy="1113573"/>
          </a:xfrm>
        </p:spPr>
        <p:txBody>
          <a:bodyPr/>
          <a:lstStyle/>
          <a:p>
            <a:r>
              <a:rPr lang="tr-TR" dirty="0" err="1" smtClean="0"/>
              <a:t>ASK’da</a:t>
            </a:r>
            <a:r>
              <a:rPr lang="tr-TR" dirty="0" smtClean="0"/>
              <a:t> iki </a:t>
            </a:r>
            <a:r>
              <a:rPr lang="tr-TR" dirty="0" err="1" smtClean="0"/>
              <a:t>binary</a:t>
            </a:r>
            <a:r>
              <a:rPr lang="tr-TR" dirty="0" smtClean="0"/>
              <a:t> değer iki farklı genlik kullanılarak ifade edilir. Taşıyıcı sinyal</a:t>
            </a:r>
            <a:endParaRPr lang="tr-TR" dirty="0"/>
          </a:p>
        </p:txBody>
      </p:sp>
      <p:sp>
        <p:nvSpPr>
          <p:cNvPr id="3" name="Başlı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Amplitude</a:t>
            </a:r>
            <a:r>
              <a:rPr lang="tr-TR" dirty="0" smtClean="0"/>
              <a:t> </a:t>
            </a:r>
            <a:r>
              <a:rPr lang="tr-TR" dirty="0" err="1" smtClean="0"/>
              <a:t>Shift</a:t>
            </a:r>
            <a:r>
              <a:rPr lang="tr-TR" dirty="0" smtClean="0"/>
              <a:t> </a:t>
            </a:r>
            <a:endParaRPr lang="tr-TR" dirty="0"/>
          </a:p>
        </p:txBody>
      </p:sp>
      <p:pic>
        <p:nvPicPr>
          <p:cNvPr id="4" name="Resim 3" descr="Ekran Kırpm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3648125"/>
            <a:ext cx="1895740" cy="362001"/>
          </a:xfrm>
          <a:prstGeom prst="rect">
            <a:avLst/>
          </a:prstGeom>
        </p:spPr>
      </p:pic>
      <p:sp>
        <p:nvSpPr>
          <p:cNvPr id="5" name="İçerik Yer Tutucusu 1"/>
          <p:cNvSpPr txBox="1">
            <a:spLocks/>
          </p:cNvSpPr>
          <p:nvPr/>
        </p:nvSpPr>
        <p:spPr>
          <a:xfrm>
            <a:off x="899592" y="4027267"/>
            <a:ext cx="7408333" cy="5567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dirty="0" err="1" smtClean="0"/>
              <a:t>Modulated</a:t>
            </a:r>
            <a:r>
              <a:rPr lang="tr-TR" dirty="0" smtClean="0"/>
              <a:t> sinyal</a:t>
            </a:r>
            <a:endParaRPr lang="tr-TR" dirty="0"/>
          </a:p>
        </p:txBody>
      </p:sp>
      <p:pic>
        <p:nvPicPr>
          <p:cNvPr id="6" name="Resim 5" descr="Ekran Kırpma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4725144"/>
            <a:ext cx="2391109" cy="704948"/>
          </a:xfrm>
          <a:prstGeom prst="rect">
            <a:avLst/>
          </a:prstGeom>
        </p:spPr>
      </p:pic>
      <p:sp>
        <p:nvSpPr>
          <p:cNvPr id="7" name="İçerik Yer Tutucusu 1"/>
          <p:cNvSpPr txBox="1">
            <a:spLocks/>
          </p:cNvSpPr>
          <p:nvPr/>
        </p:nvSpPr>
        <p:spPr>
          <a:xfrm>
            <a:off x="925885" y="5517232"/>
            <a:ext cx="7408333" cy="556786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dirty="0"/>
              <a:t>On/</a:t>
            </a:r>
            <a:r>
              <a:rPr lang="tr-TR" dirty="0" err="1"/>
              <a:t>Off</a:t>
            </a:r>
            <a:r>
              <a:rPr lang="tr-TR" dirty="0"/>
              <a:t> </a:t>
            </a:r>
            <a:r>
              <a:rPr lang="tr-TR" dirty="0" err="1"/>
              <a:t>Keying</a:t>
            </a:r>
            <a:r>
              <a:rPr lang="tr-TR" dirty="0"/>
              <a:t> (OOK</a:t>
            </a:r>
            <a:r>
              <a:rPr lang="tr-TR" dirty="0" smtClean="0"/>
              <a:t>) teknikte A</a:t>
            </a:r>
            <a:r>
              <a:rPr lang="tr-TR" baseline="-25000" dirty="0" smtClean="0"/>
              <a:t>2</a:t>
            </a:r>
            <a:r>
              <a:rPr lang="tr-TR" dirty="0" smtClean="0"/>
              <a:t>=0 kullanılır. Fiber kablolarda kullanılır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012817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/>
          <p:cNvSpPr>
            <a:spLocks noGrp="1"/>
          </p:cNvSpPr>
          <p:nvPr>
            <p:ph idx="1"/>
          </p:nvPr>
        </p:nvSpPr>
        <p:spPr>
          <a:xfrm>
            <a:off x="611561" y="1844825"/>
            <a:ext cx="7668840" cy="1008112"/>
          </a:xfrm>
        </p:spPr>
        <p:txBody>
          <a:bodyPr/>
          <a:lstStyle/>
          <a:p>
            <a:r>
              <a:rPr lang="tr-TR" dirty="0" smtClean="0"/>
              <a:t>Frekans spektrumu: Toplam sistemin </a:t>
            </a:r>
            <a:r>
              <a:rPr lang="tr-TR" dirty="0" err="1" smtClean="0"/>
              <a:t>bandwidth</a:t>
            </a:r>
            <a:r>
              <a:rPr lang="tr-TR" dirty="0" smtClean="0"/>
              <a:t> B</a:t>
            </a:r>
            <a:r>
              <a:rPr lang="tr-TR" baseline="-25000" dirty="0" smtClean="0"/>
              <a:t>T</a:t>
            </a:r>
            <a:r>
              <a:rPr lang="tr-TR" dirty="0" smtClean="0"/>
              <a:t> </a:t>
            </a:r>
            <a:r>
              <a:rPr lang="tr-TR" dirty="0" err="1" smtClean="0"/>
              <a:t>iseB</a:t>
            </a:r>
            <a:r>
              <a:rPr lang="tr-TR" baseline="-25000" dirty="0" err="1" smtClean="0"/>
              <a:t>T</a:t>
            </a:r>
            <a:r>
              <a:rPr lang="tr-TR" dirty="0" smtClean="0"/>
              <a:t>=N</a:t>
            </a:r>
            <a:r>
              <a:rPr lang="tr-TR" baseline="-25000" dirty="0" smtClean="0"/>
              <a:t>b</a:t>
            </a:r>
            <a:r>
              <a:rPr lang="tr-TR" dirty="0" smtClean="0"/>
              <a:t> </a:t>
            </a:r>
            <a:r>
              <a:rPr lang="tr-TR" dirty="0" err="1" smtClean="0"/>
              <a:t>dir</a:t>
            </a:r>
            <a:r>
              <a:rPr lang="tr-TR" dirty="0" smtClean="0"/>
              <a:t>. N</a:t>
            </a:r>
            <a:r>
              <a:rPr lang="tr-TR" baseline="-25000" dirty="0" smtClean="0"/>
              <a:t>b</a:t>
            </a:r>
            <a:r>
              <a:rPr lang="tr-TR" dirty="0" smtClean="0"/>
              <a:t> baud rate.   </a:t>
            </a:r>
            <a:endParaRPr lang="tr-TR" dirty="0"/>
          </a:p>
        </p:txBody>
      </p:sp>
      <p:sp>
        <p:nvSpPr>
          <p:cNvPr id="3" name="Başlı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Amplitude</a:t>
            </a:r>
            <a:r>
              <a:rPr lang="tr-TR" dirty="0" smtClean="0"/>
              <a:t> </a:t>
            </a:r>
            <a:r>
              <a:rPr lang="tr-TR" dirty="0" err="1" smtClean="0"/>
              <a:t>Shift</a:t>
            </a:r>
            <a:r>
              <a:rPr lang="tr-TR" dirty="0" smtClean="0"/>
              <a:t> </a:t>
            </a:r>
            <a:r>
              <a:rPr lang="tr-TR" dirty="0" err="1" smtClean="0"/>
              <a:t>Keying</a:t>
            </a:r>
            <a:endParaRPr lang="tr-TR" dirty="0"/>
          </a:p>
        </p:txBody>
      </p:sp>
      <p:pic>
        <p:nvPicPr>
          <p:cNvPr id="4" name="Resim 3" descr="Ekran Kırpm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6819" y="2680442"/>
            <a:ext cx="3539437" cy="3700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055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/>
          <p:cNvSpPr>
            <a:spLocks noGrp="1"/>
          </p:cNvSpPr>
          <p:nvPr>
            <p:ph idx="1"/>
          </p:nvPr>
        </p:nvSpPr>
        <p:spPr>
          <a:xfrm>
            <a:off x="467545" y="2276873"/>
            <a:ext cx="7812856" cy="936104"/>
          </a:xfrm>
        </p:spPr>
        <p:txBody>
          <a:bodyPr/>
          <a:lstStyle/>
          <a:p>
            <a:r>
              <a:rPr lang="tr-TR" dirty="0" smtClean="0"/>
              <a:t>Her bir </a:t>
            </a:r>
            <a:r>
              <a:rPr lang="tr-TR" dirty="0" err="1" smtClean="0"/>
              <a:t>binary</a:t>
            </a:r>
            <a:r>
              <a:rPr lang="tr-TR" dirty="0" smtClean="0"/>
              <a:t> değer için farklı frekanslara sahip sinyaller kullanılır. </a:t>
            </a:r>
            <a:endParaRPr lang="tr-TR" dirty="0"/>
          </a:p>
        </p:txBody>
      </p:sp>
      <p:sp>
        <p:nvSpPr>
          <p:cNvPr id="3" name="Başlı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Frequency</a:t>
            </a:r>
            <a:r>
              <a:rPr lang="tr-TR" dirty="0" smtClean="0"/>
              <a:t> </a:t>
            </a:r>
            <a:r>
              <a:rPr lang="tr-TR" dirty="0" err="1" smtClean="0"/>
              <a:t>shift</a:t>
            </a:r>
            <a:r>
              <a:rPr lang="tr-TR" dirty="0" smtClean="0"/>
              <a:t> </a:t>
            </a:r>
            <a:r>
              <a:rPr lang="tr-TR" dirty="0" err="1" smtClean="0"/>
              <a:t>Keying</a:t>
            </a:r>
            <a:endParaRPr lang="tr-TR" dirty="0"/>
          </a:p>
        </p:txBody>
      </p:sp>
      <p:pic>
        <p:nvPicPr>
          <p:cNvPr id="7" name="Resim 6" descr="Ekran Kırpm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3068960"/>
            <a:ext cx="2972215" cy="609685"/>
          </a:xfrm>
          <a:prstGeom prst="rect">
            <a:avLst/>
          </a:prstGeom>
        </p:spPr>
      </p:pic>
      <p:grpSp>
        <p:nvGrpSpPr>
          <p:cNvPr id="11" name="Grup 10"/>
          <p:cNvGrpSpPr/>
          <p:nvPr/>
        </p:nvGrpSpPr>
        <p:grpSpPr>
          <a:xfrm>
            <a:off x="755576" y="3140968"/>
            <a:ext cx="8040895" cy="3391362"/>
            <a:chOff x="755576" y="3140968"/>
            <a:chExt cx="8040895" cy="3391362"/>
          </a:xfrm>
        </p:grpSpPr>
        <p:grpSp>
          <p:nvGrpSpPr>
            <p:cNvPr id="6" name="Grup 5"/>
            <p:cNvGrpSpPr/>
            <p:nvPr/>
          </p:nvGrpSpPr>
          <p:grpSpPr>
            <a:xfrm>
              <a:off x="755576" y="3140968"/>
              <a:ext cx="4392488" cy="3391362"/>
              <a:chOff x="2699792" y="3025242"/>
              <a:chExt cx="4392488" cy="3391362"/>
            </a:xfrm>
          </p:grpSpPr>
          <p:pic>
            <p:nvPicPr>
              <p:cNvPr id="4" name="Resim 3" descr="Ekran Kırpma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99792" y="3025242"/>
                <a:ext cx="4392488" cy="3019835"/>
              </a:xfrm>
              <a:prstGeom prst="rect">
                <a:avLst/>
              </a:prstGeom>
            </p:spPr>
          </p:pic>
          <p:pic>
            <p:nvPicPr>
              <p:cNvPr id="5" name="Resim 4" descr="Ekran Kırpma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283968" y="6045077"/>
                <a:ext cx="1714739" cy="371527"/>
              </a:xfrm>
              <a:prstGeom prst="rect">
                <a:avLst/>
              </a:prstGeom>
            </p:spPr>
          </p:pic>
        </p:grpSp>
        <p:grpSp>
          <p:nvGrpSpPr>
            <p:cNvPr id="10" name="Grup 9"/>
            <p:cNvGrpSpPr/>
            <p:nvPr/>
          </p:nvGrpSpPr>
          <p:grpSpPr>
            <a:xfrm>
              <a:off x="5148064" y="3789040"/>
              <a:ext cx="3648407" cy="1939731"/>
              <a:chOff x="5148064" y="3789040"/>
              <a:chExt cx="3648407" cy="1939731"/>
            </a:xfrm>
          </p:grpSpPr>
          <p:pic>
            <p:nvPicPr>
              <p:cNvPr id="8" name="Resim 7" descr="Ekran Kırpma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48064" y="3789040"/>
                <a:ext cx="3648407" cy="1368152"/>
              </a:xfrm>
              <a:prstGeom prst="rect">
                <a:avLst/>
              </a:prstGeom>
            </p:spPr>
          </p:pic>
          <p:pic>
            <p:nvPicPr>
              <p:cNvPr id="9" name="Resim 8" descr="Ekran Kırpma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695739" y="5347718"/>
                <a:ext cx="2553056" cy="381053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89722095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/>
          <p:cNvSpPr>
            <a:spLocks noGrp="1"/>
          </p:cNvSpPr>
          <p:nvPr>
            <p:ph idx="1"/>
          </p:nvPr>
        </p:nvSpPr>
        <p:spPr>
          <a:xfrm>
            <a:off x="323529" y="1484785"/>
            <a:ext cx="7956872" cy="1872208"/>
          </a:xfrm>
        </p:spPr>
        <p:txBody>
          <a:bodyPr/>
          <a:lstStyle/>
          <a:p>
            <a:r>
              <a:rPr lang="tr-TR" dirty="0" smtClean="0"/>
              <a:t>Bu teknikte taşıyıcı sinyalin fazı </a:t>
            </a:r>
            <a:r>
              <a:rPr lang="tr-TR" dirty="0" err="1" smtClean="0"/>
              <a:t>modulating</a:t>
            </a:r>
            <a:r>
              <a:rPr lang="tr-TR" dirty="0" smtClean="0"/>
              <a:t> sinyal tarafında bir önceki bit aralığına değiştirilir. Eğer bit </a:t>
            </a:r>
            <a:r>
              <a:rPr lang="tr-TR" dirty="0" err="1" smtClean="0"/>
              <a:t>stream</a:t>
            </a:r>
            <a:r>
              <a:rPr lang="tr-TR" dirty="0" smtClean="0"/>
              <a:t> de </a:t>
            </a:r>
            <a:r>
              <a:rPr lang="tr-TR" dirty="0" err="1" smtClean="0"/>
              <a:t>binary</a:t>
            </a:r>
            <a:r>
              <a:rPr lang="tr-TR" dirty="0" smtClean="0"/>
              <a:t> 0 gelirse bir önceki faz aynen devam eder. Fakat 1 geldiğinde önceki fazın zıttı alınır. </a:t>
            </a:r>
            <a:endParaRPr lang="tr-TR" dirty="0"/>
          </a:p>
        </p:txBody>
      </p:sp>
      <p:sp>
        <p:nvSpPr>
          <p:cNvPr id="3" name="Başlı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Phase</a:t>
            </a:r>
            <a:r>
              <a:rPr lang="tr-TR" dirty="0" smtClean="0"/>
              <a:t> </a:t>
            </a:r>
            <a:r>
              <a:rPr lang="tr-TR" dirty="0" err="1" smtClean="0"/>
              <a:t>shift</a:t>
            </a:r>
            <a:r>
              <a:rPr lang="tr-TR" dirty="0" smtClean="0"/>
              <a:t> </a:t>
            </a:r>
            <a:r>
              <a:rPr lang="tr-TR" dirty="0" err="1" smtClean="0"/>
              <a:t>keying</a:t>
            </a:r>
            <a:endParaRPr lang="tr-TR" dirty="0"/>
          </a:p>
        </p:txBody>
      </p:sp>
      <p:pic>
        <p:nvPicPr>
          <p:cNvPr id="4" name="Resim 3" descr="Ekran Kırpm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3140968"/>
            <a:ext cx="5534798" cy="1895740"/>
          </a:xfrm>
          <a:prstGeom prst="rect">
            <a:avLst/>
          </a:prstGeom>
        </p:spPr>
      </p:pic>
      <p:pic>
        <p:nvPicPr>
          <p:cNvPr id="5" name="Resim 4" descr="Ekran Kırpma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9758" y="5457832"/>
            <a:ext cx="3296110" cy="457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79654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/>
          <p:cNvSpPr>
            <a:spLocks noGrp="1"/>
          </p:cNvSpPr>
          <p:nvPr>
            <p:ph idx="1"/>
          </p:nvPr>
        </p:nvSpPr>
        <p:spPr>
          <a:xfrm>
            <a:off x="827585" y="1484785"/>
            <a:ext cx="7452816" cy="936104"/>
          </a:xfrm>
        </p:spPr>
        <p:txBody>
          <a:bodyPr/>
          <a:lstStyle/>
          <a:p>
            <a:r>
              <a:rPr lang="tr-TR" dirty="0" err="1" smtClean="0"/>
              <a:t>Band</a:t>
            </a:r>
            <a:r>
              <a:rPr lang="tr-TR" dirty="0" smtClean="0"/>
              <a:t> genişliğini daha etkin kullanır.</a:t>
            </a:r>
            <a:endParaRPr lang="tr-TR" dirty="0"/>
          </a:p>
        </p:txBody>
      </p:sp>
      <p:sp>
        <p:nvSpPr>
          <p:cNvPr id="3" name="Başlı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Quadrature</a:t>
            </a:r>
            <a:r>
              <a:rPr lang="tr-TR" dirty="0" smtClean="0"/>
              <a:t> </a:t>
            </a:r>
            <a:r>
              <a:rPr lang="tr-TR" dirty="0" err="1" smtClean="0"/>
              <a:t>Phase</a:t>
            </a:r>
            <a:r>
              <a:rPr lang="tr-TR" dirty="0" smtClean="0"/>
              <a:t> </a:t>
            </a:r>
            <a:r>
              <a:rPr lang="tr-TR" dirty="0" err="1" smtClean="0"/>
              <a:t>Shift</a:t>
            </a:r>
            <a:r>
              <a:rPr lang="tr-TR" dirty="0" smtClean="0"/>
              <a:t> </a:t>
            </a:r>
            <a:r>
              <a:rPr lang="tr-TR" dirty="0" err="1" smtClean="0"/>
              <a:t>Keying</a:t>
            </a:r>
            <a:endParaRPr lang="tr-TR" dirty="0"/>
          </a:p>
        </p:txBody>
      </p:sp>
      <p:pic>
        <p:nvPicPr>
          <p:cNvPr id="4" name="Resim 3" descr="Ekran Kırpm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8267" y="2406015"/>
            <a:ext cx="4327164" cy="1288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8431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/>
          <p:cNvSpPr>
            <a:spLocks noGrp="1"/>
          </p:cNvSpPr>
          <p:nvPr>
            <p:ph idx="1"/>
          </p:nvPr>
        </p:nvSpPr>
        <p:spPr>
          <a:xfrm>
            <a:off x="395537" y="1772816"/>
            <a:ext cx="7884864" cy="4353347"/>
          </a:xfrm>
        </p:spPr>
        <p:txBody>
          <a:bodyPr/>
          <a:lstStyle/>
          <a:p>
            <a:r>
              <a:rPr lang="tr-TR" dirty="0" err="1" smtClean="0"/>
              <a:t>Senkronization</a:t>
            </a:r>
            <a:r>
              <a:rPr lang="tr-TR" dirty="0" smtClean="0"/>
              <a:t>: iletilen düzgün bir şekilde alınması için ileten ile alan cihaz arasında bir aralığının aynı olması gerekmektedir. Bunun için özel donanımlar </a:t>
            </a:r>
            <a:r>
              <a:rPr lang="tr-TR" dirty="0"/>
              <a:t>kullanılabileceği gibi </a:t>
            </a:r>
            <a:r>
              <a:rPr lang="tr-TR" dirty="0" err="1"/>
              <a:t>Phase</a:t>
            </a:r>
            <a:r>
              <a:rPr lang="tr-TR" dirty="0"/>
              <a:t> </a:t>
            </a:r>
            <a:r>
              <a:rPr lang="tr-TR" dirty="0" err="1"/>
              <a:t>Lock</a:t>
            </a:r>
            <a:r>
              <a:rPr lang="tr-TR" dirty="0"/>
              <a:t> </a:t>
            </a:r>
            <a:r>
              <a:rPr lang="tr-TR" dirty="0" err="1"/>
              <a:t>Loop</a:t>
            </a:r>
            <a:r>
              <a:rPr lang="tr-TR" dirty="0"/>
              <a:t> (PLL</a:t>
            </a:r>
            <a:r>
              <a:rPr lang="tr-TR" dirty="0" smtClean="0"/>
              <a:t>) gibi alıcı kendin kendine senkronize edebilir. Her bir bit aralığında değişim gibi. </a:t>
            </a:r>
          </a:p>
          <a:p>
            <a:r>
              <a:rPr lang="tr-TR" dirty="0" smtClean="0"/>
              <a:t>Uygulama maliyeti: Sinyal kodlama tekniği basit ve hızlı olmalıdır. </a:t>
            </a:r>
            <a:endParaRPr lang="tr-TR" dirty="0"/>
          </a:p>
        </p:txBody>
      </p:sp>
      <p:sp>
        <p:nvSpPr>
          <p:cNvPr id="3" name="Başlı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Sinyal kodlama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499823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/>
          <p:cNvSpPr>
            <a:spLocks noGrp="1"/>
          </p:cNvSpPr>
          <p:nvPr>
            <p:ph idx="1"/>
          </p:nvPr>
        </p:nvSpPr>
        <p:spPr>
          <a:xfrm>
            <a:off x="323529" y="1772816"/>
            <a:ext cx="7956872" cy="4353347"/>
          </a:xfrm>
        </p:spPr>
        <p:txBody>
          <a:bodyPr/>
          <a:lstStyle/>
          <a:p>
            <a:r>
              <a:rPr lang="tr-TR" dirty="0" err="1" smtClean="0"/>
              <a:t>Line</a:t>
            </a:r>
            <a:r>
              <a:rPr lang="tr-TR" dirty="0" smtClean="0"/>
              <a:t> </a:t>
            </a:r>
            <a:r>
              <a:rPr lang="tr-TR" dirty="0" err="1" smtClean="0"/>
              <a:t>Coding</a:t>
            </a:r>
            <a:r>
              <a:rPr lang="tr-TR" dirty="0" smtClean="0"/>
              <a:t> teknik olarak bilinir. </a:t>
            </a:r>
            <a:endParaRPr lang="tr-TR" dirty="0"/>
          </a:p>
        </p:txBody>
      </p:sp>
      <p:sp>
        <p:nvSpPr>
          <p:cNvPr id="3" name="Başlı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Sayısal veri Sayısal sinyal</a:t>
            </a:r>
            <a:endParaRPr lang="tr-TR" dirty="0"/>
          </a:p>
        </p:txBody>
      </p:sp>
      <p:pic>
        <p:nvPicPr>
          <p:cNvPr id="4" name="Resim 3" descr="Ekran Kırpm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2780928"/>
            <a:ext cx="4372586" cy="2514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277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/>
          <p:cNvSpPr>
            <a:spLocks noGrp="1"/>
          </p:cNvSpPr>
          <p:nvPr>
            <p:ph idx="1"/>
          </p:nvPr>
        </p:nvSpPr>
        <p:spPr>
          <a:xfrm>
            <a:off x="323529" y="1772816"/>
            <a:ext cx="7956872" cy="4353347"/>
          </a:xfrm>
        </p:spPr>
        <p:txBody>
          <a:bodyPr/>
          <a:lstStyle/>
          <a:p>
            <a:r>
              <a:rPr lang="tr-TR" dirty="0" err="1" smtClean="0"/>
              <a:t>Unipolar</a:t>
            </a:r>
            <a:r>
              <a:rPr lang="tr-TR" dirty="0" smtClean="0"/>
              <a:t>: İki seviyeli voltaj kullanılır. Kodlanan sinyallerde </a:t>
            </a:r>
            <a:r>
              <a:rPr lang="tr-TR" dirty="0" err="1" smtClean="0"/>
              <a:t>Dc</a:t>
            </a:r>
            <a:r>
              <a:rPr lang="tr-TR" dirty="0" smtClean="0"/>
              <a:t> bileşen bulunmaktadır ve uzun bir ve sıfırların yer aldığı bit </a:t>
            </a:r>
            <a:r>
              <a:rPr lang="tr-TR" dirty="0" err="1" smtClean="0"/>
              <a:t>streamlerinde</a:t>
            </a:r>
            <a:r>
              <a:rPr lang="tr-TR" dirty="0" smtClean="0"/>
              <a:t> </a:t>
            </a:r>
            <a:r>
              <a:rPr lang="tr-TR" dirty="0" err="1" smtClean="0"/>
              <a:t>seknronizasyon</a:t>
            </a:r>
            <a:r>
              <a:rPr lang="tr-TR" dirty="0" smtClean="0"/>
              <a:t> </a:t>
            </a:r>
            <a:r>
              <a:rPr lang="tr-TR" dirty="0" err="1" smtClean="0"/>
              <a:t>kayıbı</a:t>
            </a:r>
            <a:r>
              <a:rPr lang="tr-TR" dirty="0" smtClean="0"/>
              <a:t> olmaktadır. </a:t>
            </a:r>
            <a:endParaRPr lang="tr-TR" dirty="0"/>
          </a:p>
        </p:txBody>
      </p:sp>
      <p:sp>
        <p:nvSpPr>
          <p:cNvPr id="3" name="Başlı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Sayısal veri Sayısal sinyal</a:t>
            </a:r>
            <a:endParaRPr lang="tr-TR" dirty="0"/>
          </a:p>
        </p:txBody>
      </p:sp>
      <p:pic>
        <p:nvPicPr>
          <p:cNvPr id="5" name="Resim 4" descr="Ekran Kırpm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3284984"/>
            <a:ext cx="4248743" cy="1571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455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Polar : İki voltaj seviyesi kullanır birisi pozitif diğeri </a:t>
            </a:r>
            <a:r>
              <a:rPr lang="tr-TR" dirty="0" err="1" smtClean="0"/>
              <a:t>negative</a:t>
            </a:r>
            <a:endParaRPr lang="tr-TR" dirty="0"/>
          </a:p>
        </p:txBody>
      </p:sp>
      <p:sp>
        <p:nvSpPr>
          <p:cNvPr id="3" name="Başlı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Sayısal veri Sayısal sinyal</a:t>
            </a:r>
          </a:p>
        </p:txBody>
      </p:sp>
      <p:pic>
        <p:nvPicPr>
          <p:cNvPr id="4" name="Resim 3" descr="Ekran Kırpm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3864701"/>
            <a:ext cx="4763165" cy="1648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341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/>
          <p:cNvSpPr>
            <a:spLocks noGrp="1"/>
          </p:cNvSpPr>
          <p:nvPr>
            <p:ph idx="1"/>
          </p:nvPr>
        </p:nvSpPr>
        <p:spPr>
          <a:xfrm>
            <a:off x="467545" y="1844825"/>
            <a:ext cx="7812856" cy="2448272"/>
          </a:xfrm>
        </p:spPr>
        <p:txBody>
          <a:bodyPr/>
          <a:lstStyle/>
          <a:p>
            <a:r>
              <a:rPr lang="tr-TR" dirty="0" err="1" smtClean="0"/>
              <a:t>Non</a:t>
            </a:r>
            <a:r>
              <a:rPr lang="tr-TR" dirty="0" smtClean="0"/>
              <a:t> Return </a:t>
            </a:r>
            <a:r>
              <a:rPr lang="tr-TR" dirty="0" err="1" smtClean="0"/>
              <a:t>to</a:t>
            </a:r>
            <a:r>
              <a:rPr lang="tr-TR" dirty="0" smtClean="0"/>
              <a:t> Zero(NRZ): İki farklı </a:t>
            </a:r>
            <a:r>
              <a:rPr lang="tr-TR" dirty="0" err="1" smtClean="0"/>
              <a:t>binary</a:t>
            </a:r>
            <a:r>
              <a:rPr lang="tr-TR" dirty="0" smtClean="0"/>
              <a:t> </a:t>
            </a:r>
            <a:r>
              <a:rPr lang="tr-TR" dirty="0" err="1" smtClean="0"/>
              <a:t>digit</a:t>
            </a:r>
            <a:r>
              <a:rPr lang="tr-TR" dirty="0" smtClean="0"/>
              <a:t> için iki farklı voltaj seviyesi kullanır. Genellikle </a:t>
            </a:r>
            <a:r>
              <a:rPr lang="tr-TR" dirty="0" err="1" smtClean="0"/>
              <a:t>negative</a:t>
            </a:r>
            <a:r>
              <a:rPr lang="tr-TR" dirty="0" smtClean="0"/>
              <a:t> voltaj değeri bir olan biti temsil etmek için pozitif voltaj sıfır olanı temsil etmek için kullanılır.  Sinyal bit periyodu boyunca aynı kaldığı için NRZ denmiştir. NRZ-L ve NRZ-I olarak iki farklı kodlamaya sahiptir. </a:t>
            </a:r>
            <a:endParaRPr lang="tr-TR" dirty="0"/>
          </a:p>
        </p:txBody>
      </p:sp>
      <p:sp>
        <p:nvSpPr>
          <p:cNvPr id="3" name="Başlı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Sayısal Veri Sayısal Sinyal</a:t>
            </a:r>
            <a:endParaRPr lang="tr-TR" dirty="0"/>
          </a:p>
        </p:txBody>
      </p:sp>
      <p:pic>
        <p:nvPicPr>
          <p:cNvPr id="4" name="Resim 3" descr="Ekran Kırpm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4263896"/>
            <a:ext cx="2592288" cy="2354463"/>
          </a:xfrm>
          <a:prstGeom prst="rect">
            <a:avLst/>
          </a:prstGeom>
        </p:spPr>
      </p:pic>
      <p:sp>
        <p:nvSpPr>
          <p:cNvPr id="5" name="Metin kutusu 4"/>
          <p:cNvSpPr txBox="1"/>
          <p:nvPr/>
        </p:nvSpPr>
        <p:spPr>
          <a:xfrm>
            <a:off x="3491880" y="4267096"/>
            <a:ext cx="21602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NRZ-L </a:t>
            </a:r>
          </a:p>
          <a:p>
            <a:r>
              <a:rPr lang="tr-TR" dirty="0" smtClean="0"/>
              <a:t>1= </a:t>
            </a:r>
            <a:r>
              <a:rPr lang="tr-TR" dirty="0" err="1" smtClean="0"/>
              <a:t>low</a:t>
            </a:r>
            <a:r>
              <a:rPr lang="tr-TR" dirty="0" smtClean="0"/>
              <a:t> </a:t>
            </a:r>
            <a:r>
              <a:rPr lang="tr-TR" dirty="0" err="1" smtClean="0"/>
              <a:t>level</a:t>
            </a:r>
            <a:endParaRPr lang="tr-TR" dirty="0" smtClean="0"/>
          </a:p>
          <a:p>
            <a:r>
              <a:rPr lang="tr-TR" dirty="0" smtClean="0"/>
              <a:t>0=</a:t>
            </a:r>
            <a:r>
              <a:rPr lang="tr-TR" dirty="0" err="1" smtClean="0"/>
              <a:t>high</a:t>
            </a:r>
            <a:r>
              <a:rPr lang="tr-TR" dirty="0" smtClean="0"/>
              <a:t> </a:t>
            </a:r>
            <a:r>
              <a:rPr lang="tr-TR" dirty="0" err="1" smtClean="0"/>
              <a:t>level</a:t>
            </a:r>
            <a:endParaRPr lang="tr-TR" dirty="0"/>
          </a:p>
        </p:txBody>
      </p:sp>
      <p:sp>
        <p:nvSpPr>
          <p:cNvPr id="6" name="Metin kutusu 5"/>
          <p:cNvSpPr txBox="1"/>
          <p:nvPr/>
        </p:nvSpPr>
        <p:spPr>
          <a:xfrm>
            <a:off x="3472830" y="5356250"/>
            <a:ext cx="37444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NRZ-I </a:t>
            </a:r>
          </a:p>
          <a:p>
            <a:r>
              <a:rPr lang="tr-TR" dirty="0" smtClean="0"/>
              <a:t>Bit </a:t>
            </a:r>
            <a:r>
              <a:rPr lang="tr-TR" dirty="0" err="1" smtClean="0"/>
              <a:t>stream</a:t>
            </a:r>
            <a:r>
              <a:rPr lang="tr-TR" dirty="0" smtClean="0"/>
              <a:t> deki her 1 için </a:t>
            </a:r>
            <a:r>
              <a:rPr lang="tr-TR" dirty="0" err="1" smtClean="0"/>
              <a:t>signal</a:t>
            </a:r>
            <a:r>
              <a:rPr lang="tr-TR" dirty="0" smtClean="0"/>
              <a:t> ters çevrilir.</a:t>
            </a:r>
          </a:p>
          <a:p>
            <a:r>
              <a:rPr lang="tr-TR" dirty="0" smtClean="0"/>
              <a:t>Bir voltajdan diğerine geçiş 1 i temsil eder</a:t>
            </a:r>
          </a:p>
        </p:txBody>
      </p:sp>
    </p:spTree>
    <p:extLst>
      <p:ext uri="{BB962C8B-B14F-4D97-AF65-F5344CB8AC3E}">
        <p14:creationId xmlns:p14="http://schemas.microsoft.com/office/powerpoint/2010/main" val="1116032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NRZ Avantajları</a:t>
            </a:r>
          </a:p>
          <a:p>
            <a:r>
              <a:rPr lang="tr-TR" dirty="0" smtClean="0"/>
              <a:t>Gürültü varlığında geçişlerin tespiti </a:t>
            </a:r>
            <a:r>
              <a:rPr lang="tr-TR" dirty="0" err="1" smtClean="0"/>
              <a:t>threshold</a:t>
            </a:r>
            <a:r>
              <a:rPr lang="tr-TR" dirty="0" smtClean="0"/>
              <a:t> göre daha güvenilirdir.</a:t>
            </a:r>
          </a:p>
          <a:p>
            <a:r>
              <a:rPr lang="tr-TR" dirty="0" smtClean="0"/>
              <a:t>Uygulaması daha kolay ve </a:t>
            </a:r>
            <a:r>
              <a:rPr lang="tr-TR" dirty="0" err="1" smtClean="0"/>
              <a:t>band</a:t>
            </a:r>
            <a:r>
              <a:rPr lang="tr-TR" dirty="0" smtClean="0"/>
              <a:t> genişliğini etkin bir şekilde kullanır. </a:t>
            </a:r>
            <a:endParaRPr lang="tr-TR" dirty="0"/>
          </a:p>
        </p:txBody>
      </p:sp>
      <p:sp>
        <p:nvSpPr>
          <p:cNvPr id="3" name="Başlı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Sayısal veri Sayısal Sinyal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799711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lga Biçimi">
  <a:themeElements>
    <a:clrScheme name="Dalga Biçimi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Dalga Biçimi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alga Biçimi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1808</TotalTime>
  <Words>1285</Words>
  <Application>Microsoft Office PowerPoint</Application>
  <PresentationFormat>Ekran Gösterisi (4:3)</PresentationFormat>
  <Paragraphs>114</Paragraphs>
  <Slides>37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37</vt:i4>
      </vt:variant>
    </vt:vector>
  </HeadingPairs>
  <TitlesOfParts>
    <vt:vector size="38" baseType="lpstr">
      <vt:lpstr>Dalga Biçimi</vt:lpstr>
      <vt:lpstr>Kablosuz Ağlar Doç.Dr. Oğuz FINDIK oguzfce@gmail.com  KBUZEM KARABÜK ÜNİVERSİTESİ UZAKTAN EĞİTİM ARAŞTIRMA VE UYGULAMA MERKEZİ   4. HAFTA</vt:lpstr>
      <vt:lpstr>Sinyal Kodlama Teknikleri</vt:lpstr>
      <vt:lpstr>Sinyal kodlama </vt:lpstr>
      <vt:lpstr>Sinyal kodlama</vt:lpstr>
      <vt:lpstr>Sayısal veri Sayısal sinyal</vt:lpstr>
      <vt:lpstr>Sayısal veri Sayısal sinyal</vt:lpstr>
      <vt:lpstr>Sayısal veri Sayısal sinyal</vt:lpstr>
      <vt:lpstr>Sayısal Veri Sayısal Sinyal</vt:lpstr>
      <vt:lpstr>Sayısal veri Sayısal Sinyal</vt:lpstr>
      <vt:lpstr>Sayısal Veri Sayısal Sinyal</vt:lpstr>
      <vt:lpstr>Sayısal Veri sayısal Sinyal</vt:lpstr>
      <vt:lpstr>Sayısal Veri sayısal Sinyal</vt:lpstr>
      <vt:lpstr>Sayısal Veri sayısal Sinyal</vt:lpstr>
      <vt:lpstr>Sayısal veri Sayısal Sinyal</vt:lpstr>
      <vt:lpstr>Analog veri Sayısal Sinyal</vt:lpstr>
      <vt:lpstr>Analog veri Sayısal Sinyal</vt:lpstr>
      <vt:lpstr>Analog veri Sayısal Sinyal </vt:lpstr>
      <vt:lpstr>Analog Veri Sayısal Sinyal</vt:lpstr>
      <vt:lpstr>Analog Veri Sayısal Sinyal</vt:lpstr>
      <vt:lpstr>Analog veri Sayısal Sinyal</vt:lpstr>
      <vt:lpstr>Analog Veri Analog Sinyal</vt:lpstr>
      <vt:lpstr>Analog veri Analog Sinyal</vt:lpstr>
      <vt:lpstr>Analog veri Analog Sinyal</vt:lpstr>
      <vt:lpstr>Amplitude Modulation</vt:lpstr>
      <vt:lpstr>Amplitude Modulation</vt:lpstr>
      <vt:lpstr>Amplitude Modulation</vt:lpstr>
      <vt:lpstr>Amplitude Modulation</vt:lpstr>
      <vt:lpstr>Amplitude Modulation</vt:lpstr>
      <vt:lpstr>Angle Modulation</vt:lpstr>
      <vt:lpstr>Frekans Modulasyon</vt:lpstr>
      <vt:lpstr>Faz Modulation</vt:lpstr>
      <vt:lpstr>Sayısal Data analog sinyal</vt:lpstr>
      <vt:lpstr>Amplitude Shift </vt:lpstr>
      <vt:lpstr>Amplitude Shift Keying</vt:lpstr>
      <vt:lpstr>Frequency shift Keying</vt:lpstr>
      <vt:lpstr>Phase shift keying</vt:lpstr>
      <vt:lpstr>Quadrature Phase Shift Keying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Kablosuz Ağlar</dc:title>
  <dc:creator>asye</dc:creator>
  <cp:lastModifiedBy>asye</cp:lastModifiedBy>
  <cp:revision>99</cp:revision>
  <dcterms:created xsi:type="dcterms:W3CDTF">2015-09-20T08:07:36Z</dcterms:created>
  <dcterms:modified xsi:type="dcterms:W3CDTF">2015-11-04T17:25:23Z</dcterms:modified>
</cp:coreProperties>
</file>