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259442E7-0A8A-4096-8E2E-9EB5D3F4923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3" autoAdjust="0"/>
    <p:restoredTop sz="99854" autoAdjust="0"/>
  </p:normalViewPr>
  <p:slideViewPr>
    <p:cSldViewPr>
      <p:cViewPr>
        <p:scale>
          <a:sx n="66" d="100"/>
          <a:sy n="66" d="100"/>
        </p:scale>
        <p:origin x="-2100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7F8033-EFDB-4E1B-80E4-37C81ABF1D48}" type="datetimeFigureOut">
              <a:rPr lang="tr-TR" smtClean="0"/>
              <a:t>10.11.2015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208912" cy="5112568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chemeClr val="tx1"/>
                </a:solidFill>
              </a:rPr>
              <a:t>Kablosuz Ağlar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err="1" smtClean="0">
                <a:solidFill>
                  <a:schemeClr val="tx1"/>
                </a:solidFill>
              </a:rPr>
              <a:t>Doç.Dr</a:t>
            </a:r>
            <a:r>
              <a:rPr lang="tr-TR" sz="3200" dirty="0" smtClean="0">
                <a:solidFill>
                  <a:schemeClr val="tx1"/>
                </a:solidFill>
              </a:rPr>
              <a:t>. Oğuz FINDIK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oguzfce@gmail.com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/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KBUZEM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KARABÜK ÜNİVERSİTESİ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UZAKTAN EĞİTİM ARAŞTIRMA VE UYGULAMA MERKEZİ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 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5. HAFTA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475928" y="2870583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475928" y="2861320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44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 Diyagram in </a:t>
            </a:r>
            <a:r>
              <a:rPr lang="tr-TR" dirty="0" err="1" smtClean="0"/>
              <a:t>Receiver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401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988840"/>
            <a:ext cx="8208911" cy="4464496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Prensibi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828800"/>
            <a:ext cx="8134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45224"/>
            <a:ext cx="733855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Prensibi</a:t>
            </a:r>
            <a:endParaRPr lang="tr-T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8" y="2024129"/>
            <a:ext cx="8412807" cy="366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0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Prensibi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39899"/>
            <a:ext cx="8365870" cy="267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8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MFSK ile FHSS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6" y="4221088"/>
            <a:ext cx="82962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8" y="1728394"/>
            <a:ext cx="79057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388025"/>
            <a:ext cx="2000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067944" y="638802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</a:t>
            </a:r>
            <a:r>
              <a:rPr lang="tr-TR" baseline="-25000" dirty="0" err="1" smtClean="0"/>
              <a:t>d</a:t>
            </a:r>
            <a:r>
              <a:rPr lang="tr-TR" baseline="-25000" dirty="0" smtClean="0"/>
              <a:t> </a:t>
            </a:r>
            <a:r>
              <a:rPr lang="tr-TR" dirty="0" err="1" smtClean="0"/>
              <a:t>bandwidth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31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772816"/>
            <a:ext cx="8136903" cy="4824536"/>
          </a:xfrm>
        </p:spPr>
        <p:txBody>
          <a:bodyPr/>
          <a:lstStyle/>
          <a:p>
            <a:r>
              <a:rPr lang="tr-TR" dirty="0" smtClean="0"/>
              <a:t>MFSK sinyali FHSS taşıyıcı sinyali ile MFSK </a:t>
            </a:r>
            <a:r>
              <a:rPr lang="tr-TR" dirty="0" err="1" smtClean="0"/>
              <a:t>modulasyon</a:t>
            </a:r>
            <a:r>
              <a:rPr lang="tr-TR" dirty="0" smtClean="0"/>
              <a:t> yapılarak </a:t>
            </a:r>
            <a:r>
              <a:rPr lang="tr-TR" dirty="0"/>
              <a:t>her </a:t>
            </a:r>
            <a:r>
              <a:rPr lang="tr-TR" dirty="0" err="1" smtClean="0"/>
              <a:t>T</a:t>
            </a:r>
            <a:r>
              <a:rPr lang="tr-TR" baseline="-25000" dirty="0" err="1" smtClean="0"/>
              <a:t>c</a:t>
            </a:r>
            <a:r>
              <a:rPr lang="tr-TR" baseline="-25000" dirty="0" smtClean="0"/>
              <a:t> </a:t>
            </a:r>
            <a:r>
              <a:rPr lang="tr-TR" dirty="0" smtClean="0"/>
              <a:t> saniyede yeni bir frekansa çevrilir. </a:t>
            </a:r>
          </a:p>
          <a:p>
            <a:r>
              <a:rPr lang="tr-TR" dirty="0" smtClean="0"/>
              <a:t>Sonuç MFSK sinyalini uygun FHSS kanal içerisine aktarmaktır. </a:t>
            </a:r>
          </a:p>
          <a:p>
            <a:r>
              <a:rPr lang="tr-TR" i="1" dirty="0" smtClean="0"/>
              <a:t>R</a:t>
            </a:r>
            <a:r>
              <a:rPr lang="tr-TR" dirty="0" smtClean="0"/>
              <a:t> data rate  için aktarılan bir bit süre </a:t>
            </a:r>
            <a:r>
              <a:rPr lang="tr-TR" i="1" dirty="0" smtClean="0"/>
              <a:t>T=1/R </a:t>
            </a:r>
            <a:r>
              <a:rPr lang="tr-TR" dirty="0" err="1" smtClean="0"/>
              <a:t>dir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Bir sinyal elementinin aktarılması için geçen süre </a:t>
            </a:r>
            <a:r>
              <a:rPr lang="tr-TR" dirty="0" err="1" smtClean="0"/>
              <a:t>T</a:t>
            </a:r>
            <a:r>
              <a:rPr lang="tr-TR" baseline="-25000" dirty="0" err="1" smtClean="0"/>
              <a:t>s</a:t>
            </a:r>
            <a:r>
              <a:rPr lang="tr-TR" dirty="0" smtClean="0"/>
              <a:t>=LT 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Eğer 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MFSK ile FHSS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98777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Slow</a:t>
            </a:r>
            <a:r>
              <a:rPr lang="tr-TR" dirty="0" smtClean="0"/>
              <a:t> </a:t>
            </a:r>
            <a:r>
              <a:rPr lang="tr-TR" dirty="0" err="1" smtClean="0"/>
              <a:t>frequency</a:t>
            </a:r>
            <a:r>
              <a:rPr lang="tr-TR" dirty="0" smtClean="0"/>
              <a:t>-hop Spread </a:t>
            </a:r>
            <a:r>
              <a:rPr lang="tr-TR" dirty="0" err="1" smtClean="0"/>
              <a:t>Spectrum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16832"/>
            <a:ext cx="80772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Fast</a:t>
            </a:r>
            <a:r>
              <a:rPr lang="tr-TR" dirty="0" smtClean="0"/>
              <a:t> </a:t>
            </a:r>
            <a:r>
              <a:rPr lang="tr-TR" dirty="0" err="1" smtClean="0"/>
              <a:t>frequency</a:t>
            </a:r>
            <a:r>
              <a:rPr lang="tr-TR" dirty="0" smtClean="0"/>
              <a:t>-hop Spread </a:t>
            </a:r>
            <a:r>
              <a:rPr lang="tr-TR" dirty="0" err="1" smtClean="0"/>
              <a:t>Spectrum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9" y="1844824"/>
            <a:ext cx="82772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1844824"/>
            <a:ext cx="8424936" cy="4680520"/>
          </a:xfrm>
        </p:spPr>
        <p:txBody>
          <a:bodyPr/>
          <a:lstStyle/>
          <a:p>
            <a:r>
              <a:rPr lang="tr-TR" dirty="0" err="1" smtClean="0"/>
              <a:t>DSSS’de</a:t>
            </a:r>
            <a:r>
              <a:rPr lang="tr-TR" dirty="0" smtClean="0"/>
              <a:t> orijinal sinyaldeki her bir bit </a:t>
            </a:r>
            <a:r>
              <a:rPr lang="tr-TR" dirty="0" err="1" smtClean="0"/>
              <a:t>spreading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kullanılarak oluşturulan iletilen sinyalde çoklu bitlerle ifade edilir. </a:t>
            </a:r>
            <a:r>
              <a:rPr lang="tr-TR" dirty="0" err="1" smtClean="0"/>
              <a:t>Spreading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daha fazla sayıda bit kullanarak sinyali daha geniş frekans bandına yayar. Sonuç olarak 10 bitlik </a:t>
            </a:r>
            <a:r>
              <a:rPr lang="tr-TR" dirty="0" err="1" smtClean="0"/>
              <a:t>sprading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1 bitlik </a:t>
            </a:r>
            <a:r>
              <a:rPr lang="tr-TR" dirty="0" err="1" smtClean="0"/>
              <a:t>spreading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dan 10 kat daha fazla sinyali yayacaktır. </a:t>
            </a:r>
          </a:p>
          <a:p>
            <a:r>
              <a:rPr lang="tr-TR" dirty="0" smtClean="0"/>
              <a:t>DSSS için tekniklerden birisi XOR işlemi kullanılarak gerçekleştirilir.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Direct </a:t>
            </a:r>
            <a:r>
              <a:rPr lang="tr-TR" dirty="0" err="1" smtClean="0"/>
              <a:t>Sequence</a:t>
            </a:r>
            <a:r>
              <a:rPr lang="tr-TR" dirty="0" smtClean="0"/>
              <a:t> Spread </a:t>
            </a:r>
            <a:r>
              <a:rPr lang="tr-TR" dirty="0" err="1" smtClean="0"/>
              <a:t>Spectrum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95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Direct </a:t>
            </a:r>
            <a:r>
              <a:rPr lang="tr-TR" dirty="0" err="1"/>
              <a:t>Sequence</a:t>
            </a:r>
            <a:r>
              <a:rPr lang="tr-TR" dirty="0"/>
              <a:t> Spread </a:t>
            </a:r>
            <a:r>
              <a:rPr lang="tr-TR" dirty="0" err="1"/>
              <a:t>Spectrum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772816"/>
            <a:ext cx="78009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4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916832"/>
            <a:ext cx="7812856" cy="4209331"/>
          </a:xfrm>
        </p:spPr>
        <p:txBody>
          <a:bodyPr/>
          <a:lstStyle/>
          <a:p>
            <a:r>
              <a:rPr lang="tr-TR" dirty="0" smtClean="0"/>
              <a:t>Spread Spektrum başta askeri ve istihbarat için kullanılmaya başlasa da 2002 yılından itibaren cep telefonları başta olmak üzere pek çok alanda kullanılmaya başlamıştır.  </a:t>
            </a:r>
          </a:p>
          <a:p>
            <a:r>
              <a:rPr lang="tr-TR" dirty="0" smtClean="0"/>
              <a:t>Sinyal bozma (</a:t>
            </a:r>
            <a:r>
              <a:rPr lang="tr-TR" dirty="0" err="1" smtClean="0"/>
              <a:t>jamming</a:t>
            </a:r>
            <a:r>
              <a:rPr lang="tr-TR" dirty="0" smtClean="0"/>
              <a:t>) ve önleme(</a:t>
            </a:r>
            <a:r>
              <a:rPr lang="tr-TR" dirty="0" err="1" smtClean="0"/>
              <a:t>interception</a:t>
            </a:r>
            <a:r>
              <a:rPr lang="tr-TR" dirty="0" smtClean="0"/>
              <a:t>)  gibi işlemleri zorlaştırmak için bilgi sinyalini geniş bir bant aralığına yayar. </a:t>
            </a:r>
          </a:p>
          <a:p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hoping</a:t>
            </a:r>
            <a:r>
              <a:rPr lang="tr-TR" dirty="0" smtClean="0"/>
              <a:t> ve Direct </a:t>
            </a:r>
            <a:r>
              <a:rPr lang="tr-TR" dirty="0" err="1" smtClean="0"/>
              <a:t>sequence</a:t>
            </a:r>
            <a:r>
              <a:rPr lang="tr-TR" dirty="0" smtClean="0"/>
              <a:t> olmak üzere iki tipi mevcuttur ve pek çok kablosuz haberleşme ürününde kullanılmaktadır.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Spread </a:t>
            </a:r>
            <a:r>
              <a:rPr lang="tr-TR" dirty="0" err="1" smtClean="0"/>
              <a:t>Spectrum</a:t>
            </a:r>
            <a:r>
              <a:rPr lang="tr-TR" dirty="0" smtClean="0"/>
              <a:t> (Yayılı Spektrum)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45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3" y="1340768"/>
            <a:ext cx="7992888" cy="5256583"/>
          </a:xfrm>
        </p:spPr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Data içerisinde 1 ve 0 </a:t>
            </a:r>
            <a:r>
              <a:rPr lang="tr-TR" dirty="0" err="1" smtClean="0"/>
              <a:t>lar</a:t>
            </a:r>
            <a:r>
              <a:rPr lang="tr-TR" dirty="0" smtClean="0"/>
              <a:t> sırasıyla 1 ve -1 olarak alınır.  Buna göre BPSK sinyali aşağıdaki şekilde ifade </a:t>
            </a:r>
            <a:r>
              <a:rPr lang="tr-TR" dirty="0" err="1" smtClean="0"/>
              <a:t>eidlebilir</a:t>
            </a:r>
            <a:r>
              <a:rPr lang="tr-TR" dirty="0" smtClean="0"/>
              <a:t>. </a:t>
            </a:r>
          </a:p>
          <a:p>
            <a:endParaRPr lang="tr-TR" dirty="0"/>
          </a:p>
          <a:p>
            <a:r>
              <a:rPr lang="tr-TR" dirty="0" smtClean="0"/>
              <a:t>DSSS sinyali üretmek için PN </a:t>
            </a:r>
            <a:r>
              <a:rPr lang="tr-TR" dirty="0" err="1" smtClean="0"/>
              <a:t>sequencedeki</a:t>
            </a:r>
            <a:r>
              <a:rPr lang="tr-TR" dirty="0" smtClean="0"/>
              <a:t> 1 ve 0 </a:t>
            </a:r>
            <a:r>
              <a:rPr lang="tr-TR" dirty="0" err="1" smtClean="0"/>
              <a:t>lar</a:t>
            </a:r>
            <a:r>
              <a:rPr lang="tr-TR" dirty="0" smtClean="0"/>
              <a:t> için sırasıyla 1 ve -1 ile çarpılır.</a:t>
            </a:r>
          </a:p>
          <a:p>
            <a:endParaRPr lang="tr-TR" dirty="0" smtClean="0"/>
          </a:p>
          <a:p>
            <a:r>
              <a:rPr lang="tr-TR" dirty="0" smtClean="0"/>
              <a:t>Alıcı tarafında sinyal tekrar c(t) ile çarpılarak orijinal sinyal elde edilir. Çünkü </a:t>
            </a:r>
            <a:r>
              <a:rPr lang="tr-TR" i="1" dirty="0" smtClean="0"/>
              <a:t>c(t)</a:t>
            </a:r>
            <a:r>
              <a:rPr lang="tr-TR" dirty="0" smtClean="0"/>
              <a:t>x</a:t>
            </a:r>
            <a:r>
              <a:rPr lang="tr-TR" i="1" dirty="0" smtClean="0"/>
              <a:t>c(t) </a:t>
            </a:r>
            <a:r>
              <a:rPr lang="tr-TR" dirty="0" smtClean="0"/>
              <a:t>= 1 </a:t>
            </a:r>
            <a:r>
              <a:rPr lang="tr-TR" dirty="0" err="1" smtClean="0"/>
              <a:t>dir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DSSS </a:t>
            </a:r>
            <a:r>
              <a:rPr lang="tr-TR" dirty="0" err="1" smtClean="0"/>
              <a:t>using</a:t>
            </a:r>
            <a:r>
              <a:rPr lang="tr-TR" dirty="0" smtClean="0"/>
              <a:t> BPSK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060848"/>
            <a:ext cx="3456383" cy="658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424692"/>
            <a:ext cx="3672408" cy="53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7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DSSS </a:t>
            </a:r>
            <a:r>
              <a:rPr lang="tr-TR" dirty="0" err="1" smtClean="0"/>
              <a:t>System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2968" cy="543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DSSS </a:t>
            </a:r>
            <a:r>
              <a:rPr lang="tr-TR" dirty="0" err="1" smtClean="0"/>
              <a:t>using</a:t>
            </a:r>
            <a:r>
              <a:rPr lang="tr-TR" dirty="0" smtClean="0"/>
              <a:t> BPSK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84976" cy="506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5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268760"/>
            <a:ext cx="8280919" cy="4968552"/>
          </a:xfrm>
        </p:spPr>
        <p:txBody>
          <a:bodyPr/>
          <a:lstStyle/>
          <a:p>
            <a:r>
              <a:rPr lang="tr-TR" dirty="0" smtClean="0"/>
              <a:t>CDMA spread </a:t>
            </a:r>
            <a:r>
              <a:rPr lang="tr-TR" dirty="0" err="1" smtClean="0"/>
              <a:t>spectrum</a:t>
            </a:r>
            <a:r>
              <a:rPr lang="tr-TR" dirty="0" smtClean="0"/>
              <a:t> kullanan bir </a:t>
            </a:r>
            <a:r>
              <a:rPr lang="tr-TR" dirty="0" err="1" smtClean="0"/>
              <a:t>multiplexing</a:t>
            </a:r>
            <a:r>
              <a:rPr lang="tr-TR" dirty="0" smtClean="0"/>
              <a:t> tekniğidir.  D data rate olmak üzere, her bir </a:t>
            </a:r>
            <a:r>
              <a:rPr lang="tr-TR" dirty="0" err="1" smtClean="0"/>
              <a:t>bir</a:t>
            </a:r>
            <a:r>
              <a:rPr lang="tr-TR" dirty="0" smtClean="0"/>
              <a:t> kullanıcı kodu olarak adlandırılan ve her kullanıcıya özel belli bir örüntüye göre k-</a:t>
            </a:r>
            <a:r>
              <a:rPr lang="tr-TR" dirty="0" err="1" smtClean="0"/>
              <a:t>chip</a:t>
            </a:r>
            <a:r>
              <a:rPr lang="tr-TR" dirty="0" smtClean="0"/>
              <a:t> e bölünür.  Örneğin k=6 olan bir örnek şekilde verilmiştir.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CDMA(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DivisionMultiple</a:t>
            </a:r>
            <a:r>
              <a:rPr lang="tr-TR" dirty="0" smtClean="0"/>
              <a:t> </a:t>
            </a:r>
            <a:r>
              <a:rPr lang="tr-TR" dirty="0" err="1" smtClean="0"/>
              <a:t>Acces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2708920"/>
            <a:ext cx="5184576" cy="404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5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1" y="1844824"/>
            <a:ext cx="8028880" cy="4281339"/>
          </a:xfrm>
        </p:spPr>
        <p:txBody>
          <a:bodyPr/>
          <a:lstStyle/>
          <a:p>
            <a:r>
              <a:rPr lang="tr-TR" dirty="0" smtClean="0"/>
              <a:t>Şekilden de görüldüğü üzere </a:t>
            </a:r>
          </a:p>
          <a:p>
            <a:r>
              <a:rPr lang="tr-TR" dirty="0" smtClean="0"/>
              <a:t>Kullanıcı A ya ait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c</a:t>
            </a:r>
            <a:r>
              <a:rPr lang="tr-TR" baseline="-25000" dirty="0" err="1" smtClean="0"/>
              <a:t>A</a:t>
            </a:r>
            <a:r>
              <a:rPr lang="tr-TR" baseline="-25000" dirty="0" smtClean="0"/>
              <a:t> </a:t>
            </a:r>
            <a:r>
              <a:rPr lang="tr-TR" dirty="0" smtClean="0"/>
              <a:t>=&lt;1,-1,-1,1,-1,1&gt;</a:t>
            </a:r>
          </a:p>
          <a:p>
            <a:r>
              <a:rPr lang="tr-TR" dirty="0"/>
              <a:t>Kullanıcı </a:t>
            </a:r>
            <a:r>
              <a:rPr lang="tr-TR" dirty="0" smtClean="0"/>
              <a:t>B ye </a:t>
            </a:r>
            <a:r>
              <a:rPr lang="tr-TR" dirty="0"/>
              <a:t>ait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 smtClean="0"/>
              <a:t>c</a:t>
            </a:r>
            <a:r>
              <a:rPr lang="tr-TR" baseline="-25000" dirty="0" err="1" smtClean="0"/>
              <a:t>B</a:t>
            </a:r>
            <a:r>
              <a:rPr lang="tr-TR" baseline="-25000" dirty="0" smtClean="0"/>
              <a:t> </a:t>
            </a:r>
            <a:r>
              <a:rPr lang="tr-TR" dirty="0"/>
              <a:t>=&lt;</a:t>
            </a:r>
            <a:r>
              <a:rPr lang="tr-TR" dirty="0" smtClean="0"/>
              <a:t>1,1</a:t>
            </a:r>
            <a:r>
              <a:rPr lang="tr-TR" dirty="0"/>
              <a:t>,-1</a:t>
            </a:r>
            <a:r>
              <a:rPr lang="tr-TR" dirty="0" smtClean="0"/>
              <a:t>,-1,1,1&gt;</a:t>
            </a:r>
          </a:p>
          <a:p>
            <a:r>
              <a:rPr lang="tr-TR" dirty="0"/>
              <a:t>Kullanıcı </a:t>
            </a:r>
            <a:r>
              <a:rPr lang="tr-TR" dirty="0" smtClean="0"/>
              <a:t>C ye </a:t>
            </a:r>
            <a:r>
              <a:rPr lang="tr-TR" dirty="0"/>
              <a:t>ait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 smtClean="0"/>
              <a:t>c</a:t>
            </a:r>
            <a:r>
              <a:rPr lang="tr-TR" baseline="-25000" dirty="0" err="1" smtClean="0"/>
              <a:t>C</a:t>
            </a:r>
            <a:r>
              <a:rPr lang="tr-TR" baseline="-25000" dirty="0" smtClean="0"/>
              <a:t> </a:t>
            </a:r>
            <a:r>
              <a:rPr lang="tr-TR" dirty="0"/>
              <a:t>=&lt;</a:t>
            </a:r>
            <a:r>
              <a:rPr lang="tr-TR" dirty="0" smtClean="0"/>
              <a:t>1,1</a:t>
            </a:r>
            <a:r>
              <a:rPr lang="tr-TR" dirty="0"/>
              <a:t>,-</a:t>
            </a:r>
            <a:r>
              <a:rPr lang="tr-TR" dirty="0" smtClean="0"/>
              <a:t>1,1,1,-1&gt;</a:t>
            </a:r>
          </a:p>
          <a:p>
            <a:r>
              <a:rPr lang="tr-TR" dirty="0" smtClean="0"/>
              <a:t>Alıcıda kod doğrulanmak üzere iletilen veri ile göndericin kullanıcı kodu </a:t>
            </a:r>
            <a:r>
              <a:rPr lang="tr-TR" dirty="0" err="1" smtClean="0"/>
              <a:t>carpılır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baseline="-250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CDMA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79801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7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916832"/>
            <a:ext cx="7812856" cy="4209331"/>
          </a:xfrm>
        </p:spPr>
        <p:txBody>
          <a:bodyPr/>
          <a:lstStyle/>
          <a:p>
            <a:r>
              <a:rPr lang="tr-TR" dirty="0" smtClean="0"/>
              <a:t>A kullanıcısı 1 değerini iletmek isterse oluşan sonuç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0 değerini iletmek isterse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CDMA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43174"/>
            <a:ext cx="79867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3" y="4365104"/>
            <a:ext cx="792235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4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CDMA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5"/>
            <a:ext cx="7001724" cy="13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5" y="2968810"/>
            <a:ext cx="6796535" cy="204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3" y="5157192"/>
            <a:ext cx="6662168" cy="1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1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CDMA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564904"/>
            <a:ext cx="747484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7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2" y="1609063"/>
            <a:ext cx="8352928" cy="1459897"/>
          </a:xfrm>
        </p:spPr>
        <p:txBody>
          <a:bodyPr/>
          <a:lstStyle/>
          <a:p>
            <a:r>
              <a:rPr lang="tr-TR" dirty="0" smtClean="0"/>
              <a:t>Öncelikle iletilecek bit </a:t>
            </a:r>
            <a:r>
              <a:rPr lang="tr-TR" dirty="0" err="1" smtClean="0"/>
              <a:t>stream</a:t>
            </a:r>
            <a:r>
              <a:rPr lang="tr-TR" dirty="0" smtClean="0"/>
              <a:t> BPSK kullanılarak analog sinyale çevrilir. Daha Sonra spread spektrum ile çarpılır.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DSSS için </a:t>
            </a:r>
            <a:r>
              <a:rPr lang="tr-TR" dirty="0"/>
              <a:t>CDMA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408712" cy="406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3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9578" y="2708920"/>
            <a:ext cx="8229600" cy="1252728"/>
          </a:xfrm>
        </p:spPr>
        <p:txBody>
          <a:bodyPr/>
          <a:lstStyle/>
          <a:p>
            <a:r>
              <a:rPr lang="tr-TR" dirty="0" err="1" smtClean="0">
                <a:solidFill>
                  <a:schemeClr val="bg2">
                    <a:lumMod val="75000"/>
                  </a:schemeClr>
                </a:solidFill>
              </a:rPr>
              <a:t>Walsh</a:t>
            </a:r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75000"/>
                  </a:schemeClr>
                </a:solidFill>
              </a:rPr>
              <a:t>Codes</a:t>
            </a:r>
            <a:endParaRPr lang="tr-T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525658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aşlık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Orthogonal Codes</a:t>
            </a:r>
            <a:endParaRPr lang="tr-T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6537715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844824"/>
            <a:ext cx="8208911" cy="4536504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Genel Model 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3439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7" y="1844824"/>
            <a:ext cx="7884864" cy="4281339"/>
          </a:xfrm>
        </p:spPr>
        <p:txBody>
          <a:bodyPr/>
          <a:lstStyle/>
          <a:p>
            <a:r>
              <a:rPr lang="tr-TR" dirty="0" smtClean="0"/>
              <a:t>Channel Encoder gelen </a:t>
            </a:r>
            <a:r>
              <a:rPr lang="tr-TR" dirty="0" err="1" smtClean="0"/>
              <a:t>digital</a:t>
            </a:r>
            <a:r>
              <a:rPr lang="tr-TR" dirty="0" smtClean="0"/>
              <a:t> veriyi belirlenen taşıyıcı frekans çevresinde dar </a:t>
            </a:r>
            <a:r>
              <a:rPr lang="tr-TR" dirty="0" err="1" smtClean="0"/>
              <a:t>band</a:t>
            </a:r>
            <a:r>
              <a:rPr lang="tr-TR" dirty="0" smtClean="0"/>
              <a:t> analog sinyale çevirir.</a:t>
            </a:r>
          </a:p>
          <a:p>
            <a:endParaRPr lang="tr-TR" dirty="0" smtClean="0"/>
          </a:p>
          <a:p>
            <a:r>
              <a:rPr lang="tr-TR" dirty="0" smtClean="0"/>
              <a:t>Analog sinyal </a:t>
            </a:r>
            <a:r>
              <a:rPr lang="tr-TR" dirty="0" err="1" smtClean="0"/>
              <a:t>spreading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olarak bilinen </a:t>
            </a:r>
            <a:r>
              <a:rPr lang="tr-TR" dirty="0" err="1" smtClean="0"/>
              <a:t>digit</a:t>
            </a:r>
            <a:r>
              <a:rPr lang="tr-TR" dirty="0" smtClean="0"/>
              <a:t> sıra kullanılarak </a:t>
            </a:r>
            <a:r>
              <a:rPr lang="tr-TR" dirty="0" err="1" smtClean="0"/>
              <a:t>modulated</a:t>
            </a:r>
            <a:r>
              <a:rPr lang="tr-TR" dirty="0" smtClean="0"/>
              <a:t> sinyal elde edilir. </a:t>
            </a:r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err="1" smtClean="0"/>
              <a:t>digit</a:t>
            </a:r>
            <a:r>
              <a:rPr lang="tr-TR" dirty="0" smtClean="0"/>
              <a:t> sıra genellikle </a:t>
            </a:r>
            <a:r>
              <a:rPr lang="tr-TR" dirty="0" err="1" smtClean="0"/>
              <a:t>pseudonise</a:t>
            </a:r>
            <a:r>
              <a:rPr lang="tr-TR" dirty="0" smtClean="0"/>
              <a:t> , </a:t>
            </a:r>
            <a:r>
              <a:rPr lang="tr-TR" dirty="0" err="1" smtClean="0"/>
              <a:t>pseudorandom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oluşturucular kullanılarak üretilir. </a:t>
            </a:r>
          </a:p>
          <a:p>
            <a:r>
              <a:rPr lang="tr-TR" dirty="0" err="1" smtClean="0"/>
              <a:t>Modulasyon</a:t>
            </a:r>
            <a:r>
              <a:rPr lang="tr-TR" dirty="0" smtClean="0"/>
              <a:t> kullanılan </a:t>
            </a:r>
            <a:r>
              <a:rPr lang="tr-TR" dirty="0" err="1" smtClean="0"/>
              <a:t>band</a:t>
            </a:r>
            <a:r>
              <a:rPr lang="tr-TR" dirty="0" smtClean="0"/>
              <a:t> genişliği kullanımını önemli ölçüde artırır.</a:t>
            </a:r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Spread </a:t>
            </a:r>
            <a:r>
              <a:rPr lang="tr-TR" dirty="0" err="1" smtClean="0"/>
              <a:t>Spectrum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12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700808"/>
            <a:ext cx="8496943" cy="4968552"/>
          </a:xfrm>
        </p:spPr>
        <p:txBody>
          <a:bodyPr/>
          <a:lstStyle/>
          <a:p>
            <a:r>
              <a:rPr lang="tr-TR" dirty="0" err="1" smtClean="0"/>
              <a:t>Band</a:t>
            </a:r>
            <a:r>
              <a:rPr lang="tr-TR" dirty="0" smtClean="0"/>
              <a:t> genişliğinin fazla kullanılması ile bazı avantajlar sağlanır.</a:t>
            </a:r>
          </a:p>
          <a:p>
            <a:r>
              <a:rPr lang="tr-TR" dirty="0" smtClean="0"/>
              <a:t>Çeşitli gürültülere ve </a:t>
            </a:r>
            <a:r>
              <a:rPr lang="tr-TR" dirty="0" err="1" smtClean="0"/>
              <a:t>multipath</a:t>
            </a:r>
            <a:r>
              <a:rPr lang="tr-TR" dirty="0" smtClean="0"/>
              <a:t> bozulmalara karşı güçlüdür. Sinyal bozuculara karşı olan direncinden dolayı ilk zamanlarda askeriyede kullanılmıştır. </a:t>
            </a:r>
          </a:p>
          <a:p>
            <a:r>
              <a:rPr lang="tr-TR" dirty="0" smtClean="0"/>
              <a:t>Gizli ve şifreli bilgi iletiminde kullanılabilir. Yalnızda </a:t>
            </a:r>
            <a:r>
              <a:rPr lang="tr-TR" dirty="0" err="1" smtClean="0"/>
              <a:t>spreading</a:t>
            </a:r>
            <a:r>
              <a:rPr lang="tr-TR" dirty="0" smtClean="0"/>
              <a:t> kodu bilen kişiler tarafından veriler  çözülebilir.</a:t>
            </a:r>
          </a:p>
          <a:p>
            <a:r>
              <a:rPr lang="tr-TR" dirty="0" smtClean="0"/>
              <a:t>Pek çok kullanıcı küçük araya girmelerle bağımsız olarak yüksek bant genişliğini kullanabilir. Bu özelliği için cep telefonlarında CDM ve ya CDMA  olarak bilinen teknikleri kullanılmaktadır.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Avantajları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33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628800"/>
            <a:ext cx="8280919" cy="5112568"/>
          </a:xfrm>
        </p:spPr>
        <p:txBody>
          <a:bodyPr/>
          <a:lstStyle/>
          <a:p>
            <a:r>
              <a:rPr lang="tr-TR" dirty="0" smtClean="0"/>
              <a:t>Belli aralıklara sahip frekanslar üzerinde sinyalin yayılmasıyla oluşturulur. Ancak </a:t>
            </a:r>
            <a:r>
              <a:rPr lang="tr-TR" dirty="0" err="1" smtClean="0"/>
              <a:t>receiver</a:t>
            </a:r>
            <a:r>
              <a:rPr lang="tr-TR" dirty="0" smtClean="0"/>
              <a:t> bu mesajı alabilir. Araya girenler sadece anlamsız bazı bilgiler elde edebilir. Basit sinyal bozucularda sadece birkaç biti elimine edebilir. </a:t>
            </a:r>
          </a:p>
          <a:p>
            <a:r>
              <a:rPr lang="tr-TR" dirty="0" smtClean="0"/>
              <a:t>Tipik olarak FH de 2</a:t>
            </a:r>
            <a:r>
              <a:rPr lang="tr-TR" baseline="30000" dirty="0" smtClean="0"/>
              <a:t>k </a:t>
            </a:r>
            <a:r>
              <a:rPr lang="tr-TR" dirty="0" smtClean="0"/>
              <a:t>kanal oluşturan 2</a:t>
            </a:r>
            <a:r>
              <a:rPr lang="tr-TR" baseline="30000" dirty="0" smtClean="0"/>
              <a:t>k</a:t>
            </a:r>
            <a:r>
              <a:rPr lang="tr-TR" dirty="0" smtClean="0"/>
              <a:t> taşıyıcı frekans vardır. Taşıyıcı frekanslar arasındaki boşluk, ve bundan dolayı her bir kanal genişliği giriş sinyalinin bant genişliği ile uyumludur.  Bir kanal üzerinde belli zaman aralıkları ile işletilir. Örneğin   802.11 </a:t>
            </a:r>
            <a:r>
              <a:rPr lang="tr-TR" dirty="0" err="1" smtClean="0"/>
              <a:t>wireless</a:t>
            </a:r>
            <a:r>
              <a:rPr lang="tr-TR" dirty="0" smtClean="0"/>
              <a:t> LAN </a:t>
            </a:r>
            <a:r>
              <a:rPr lang="tr-TR" dirty="0" err="1" smtClean="0"/>
              <a:t>standarı</a:t>
            </a:r>
            <a:r>
              <a:rPr lang="tr-TR" dirty="0" smtClean="0"/>
              <a:t> 300ms aralık kullanır.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Hoping</a:t>
            </a:r>
            <a:r>
              <a:rPr lang="tr-TR" dirty="0" smtClean="0"/>
              <a:t> Spread </a:t>
            </a:r>
            <a:r>
              <a:rPr lang="tr-TR" dirty="0" err="1" smtClean="0"/>
              <a:t>Spectrum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05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Yaklaşım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0" y="2348880"/>
            <a:ext cx="84010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 Diyagram in </a:t>
            </a:r>
            <a:r>
              <a:rPr lang="tr-TR" dirty="0" err="1" smtClean="0"/>
              <a:t>Transmitter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4961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8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772816"/>
            <a:ext cx="7812856" cy="4353347"/>
          </a:xfrm>
        </p:spPr>
        <p:txBody>
          <a:bodyPr/>
          <a:lstStyle/>
          <a:p>
            <a:r>
              <a:rPr lang="tr-TR" dirty="0" smtClean="0"/>
              <a:t>Öncelikle gelen </a:t>
            </a:r>
            <a:r>
              <a:rPr lang="tr-TR" dirty="0" err="1" smtClean="0"/>
              <a:t>digital</a:t>
            </a:r>
            <a:r>
              <a:rPr lang="tr-TR" dirty="0" smtClean="0"/>
              <a:t> sinyal FSK (frekans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r>
              <a:rPr lang="tr-TR" dirty="0" smtClean="0"/>
              <a:t>) veya BPSK (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r>
              <a:rPr lang="tr-TR" dirty="0" smtClean="0"/>
              <a:t>) tekniklerinden bir tanesi kullanılarak analog sinyale çevrilir. </a:t>
            </a:r>
          </a:p>
          <a:p>
            <a:endParaRPr lang="tr-TR" dirty="0" smtClean="0"/>
          </a:p>
          <a:p>
            <a:r>
              <a:rPr lang="tr-TR" dirty="0" smtClean="0"/>
              <a:t>PN içerisinde her bir </a:t>
            </a:r>
            <a:r>
              <a:rPr lang="tr-TR" i="1" dirty="0" smtClean="0"/>
              <a:t>k</a:t>
            </a:r>
            <a:r>
              <a:rPr lang="tr-TR" dirty="0" smtClean="0"/>
              <a:t> bit 2</a:t>
            </a:r>
            <a:r>
              <a:rPr lang="tr-TR" baseline="30000" dirty="0" smtClean="0"/>
              <a:t>k</a:t>
            </a:r>
            <a:r>
              <a:rPr lang="tr-TR" dirty="0" smtClean="0"/>
              <a:t> taşıyıcı frekansından birini seçmek için kullanılır. </a:t>
            </a:r>
          </a:p>
          <a:p>
            <a:r>
              <a:rPr lang="tr-TR" dirty="0" err="1" smtClean="0"/>
              <a:t>S</a:t>
            </a:r>
            <a:r>
              <a:rPr lang="tr-TR" baseline="-25000" dirty="0" err="1" smtClean="0"/>
              <a:t>d</a:t>
            </a:r>
            <a:r>
              <a:rPr lang="tr-TR" i="1" dirty="0" smtClean="0"/>
              <a:t>(t) </a:t>
            </a:r>
            <a:r>
              <a:rPr lang="tr-TR" dirty="0" smtClean="0"/>
              <a:t>sinyali seçilen temel frekans çevresinde oluşturulur.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1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2363</TotalTime>
  <Words>689</Words>
  <Application>Microsoft Office PowerPoint</Application>
  <PresentationFormat>Ekran Gösterisi (4:3)</PresentationFormat>
  <Paragraphs>83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Dalga Biçimi</vt:lpstr>
      <vt:lpstr>Kablosuz Ağlar Doç.Dr. Oğuz FINDIK oguzfce@gmail.com  KBUZEM KARABÜK ÜNİVERSİTESİ UZAKTAN EĞİTİM ARAŞTIRMA VE UYGULAMA MERKEZİ   5. HAFTA</vt:lpstr>
      <vt:lpstr>Spread Spectrum (Yayılı Spektrum)</vt:lpstr>
      <vt:lpstr>Genel Model </vt:lpstr>
      <vt:lpstr>Spread Spectrum</vt:lpstr>
      <vt:lpstr>Avantajları</vt:lpstr>
      <vt:lpstr>Frequency Hoping Spread Spectrum</vt:lpstr>
      <vt:lpstr>Temel Yaklaşım</vt:lpstr>
      <vt:lpstr>Blok Diyagram in Transmitter</vt:lpstr>
      <vt:lpstr>PowerPoint Sunusu</vt:lpstr>
      <vt:lpstr>Blok Diyagram in Receiver</vt:lpstr>
      <vt:lpstr>Çalışma Prensibi</vt:lpstr>
      <vt:lpstr>Çalışma Prensibi</vt:lpstr>
      <vt:lpstr>Çalışma Prensibi</vt:lpstr>
      <vt:lpstr>MFSK ile FHSS</vt:lpstr>
      <vt:lpstr>MFSK ile FHSS</vt:lpstr>
      <vt:lpstr>Slow frequency-hop Spread Spectrum</vt:lpstr>
      <vt:lpstr>Fast frequency-hop Spread Spectrum</vt:lpstr>
      <vt:lpstr>Direct Sequence Spread Spectrum</vt:lpstr>
      <vt:lpstr>Direct Sequence Spread Spectrum</vt:lpstr>
      <vt:lpstr>DSSS using BPSK</vt:lpstr>
      <vt:lpstr>DSSS System</vt:lpstr>
      <vt:lpstr>DSSS using BPSK</vt:lpstr>
      <vt:lpstr>CDMA(Code DivisionMultiple Acces)</vt:lpstr>
      <vt:lpstr>CDMA</vt:lpstr>
      <vt:lpstr>CDMA</vt:lpstr>
      <vt:lpstr>CDMA</vt:lpstr>
      <vt:lpstr>CDMA</vt:lpstr>
      <vt:lpstr>DSSS için CDMA </vt:lpstr>
      <vt:lpstr>Walsh Codes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Ağlar</dc:title>
  <dc:creator>asye</dc:creator>
  <cp:lastModifiedBy>asye</cp:lastModifiedBy>
  <cp:revision>133</cp:revision>
  <dcterms:created xsi:type="dcterms:W3CDTF">2015-09-20T08:07:36Z</dcterms:created>
  <dcterms:modified xsi:type="dcterms:W3CDTF">2015-11-10T15:00:07Z</dcterms:modified>
</cp:coreProperties>
</file>