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2" r:id="rId17"/>
    <p:sldId id="285" r:id="rId18"/>
    <p:sldId id="284" r:id="rId19"/>
    <p:sldId id="283" r:id="rId20"/>
    <p:sldId id="286" r:id="rId21"/>
    <p:sldId id="270" r:id="rId2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4"/>
    <p:restoredTop sz="94560"/>
  </p:normalViewPr>
  <p:slideViewPr>
    <p:cSldViewPr snapToGrid="0">
      <p:cViewPr varScale="1">
        <p:scale>
          <a:sx n="110" d="100"/>
          <a:sy n="110" d="100"/>
        </p:scale>
        <p:origin x="1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67C1-823C-54BD-9885-D8015DD8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F42B7-52EF-BDC7-8DBC-1270D658D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A6362-F86A-255C-47F1-3D148CD3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ED6B-EEF6-1590-73C7-B7153F6C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B398-89C4-A52A-2F2D-20B9EDF1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335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DEA-6883-E601-E736-427FD8C3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5FE4-6EBC-D002-38D4-5CE133EE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ED66-CA7C-921D-1EC0-CCA841B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4C2A-C2C5-C489-8243-2662108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E8EB-EB38-145D-48DC-7017E842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8932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4CBC-D1AE-F96D-FEA3-C70493E6C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9DCA6-612F-72E4-CFE6-97BAB584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8AC8-A4AC-9C0B-3BF1-D16B64EC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F64E-29F1-0DEA-5595-17C4DFCB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D884-087B-168E-B91C-4A39FEC9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0675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09A3-54A4-38B9-0301-7CF2AC4D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8CE7-4B57-F39A-1B8D-F92A9C0C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2899-06CE-886B-783E-53FA9075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84C4-09DF-9DDB-87CF-C836737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F8E4-8D4F-99CC-C678-8E1BFB7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0550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A135-EA63-4BD2-9D95-3C9C2518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0AFE1-BCD2-34D7-9A63-728C4B6D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DB2A-3B7F-8B39-D8F8-7DC8FFE8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B3FA-886C-DE6E-F1DD-76B21AD0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652B-851A-EE86-4806-A3F7E0E2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195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0126-7087-0F8F-27BE-B42AB2E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D11A-60CA-B551-0421-EB63998EE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E94C8-D62F-11DE-642A-A9A8773F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90DA-94A0-CBAD-C2FB-A410BB86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3FF98-8F5C-7816-D5CD-9681BBD2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96FC8-0096-6B94-0937-818D93BF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7900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81EF-55D7-9B49-8F37-4425C4E3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5047A-3825-9795-A441-03B4DD0B1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D592A-23BE-B9CD-DF2E-3FBCCAD45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A589B-A9D8-7D79-4522-1A8B40DF3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5445B-129A-A148-3005-0EABE866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929B3-116F-9868-CE3F-6EBFB114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D8859-220A-0957-CDED-55DE23E0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A2432-D4C9-198B-053F-AFF3FB51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747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F4A2-D688-274A-FEF3-1EE41538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4B626-0FFF-EAEE-65B1-B6F360DB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50E00-A0C2-A7AB-88DF-D183B6A7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CE91-2EC9-D20F-A4BB-C0EE0189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081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17304-7F69-90E3-52CE-99E08A50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F4104-1656-2312-2FD9-E089AA24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7B78A-5DEB-2035-C0B1-7562A65F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0998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DB2E-357A-7D5A-8B39-0BDC1A05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FC9B-2466-A30C-0B15-E759DB55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0CE76-496F-E782-F5F5-FE4934571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B9A17-0038-C6F7-8919-DFED935B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AF3D8-E4AE-A9A2-195C-7DA6938D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3B741-1FC0-4E76-1A5E-BF66623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6657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EDFF-9181-A456-108D-A779CDBF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5A710-9C35-5553-8042-4C614C4D8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E206-71EB-5E35-9717-6B142D6D9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1EC94-DB55-4775-292B-7475038E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1F6DD-A603-7E6A-8E67-2DB0AEF5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5058-2763-E7A1-95ED-37172AA0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295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33FB-8C48-82D3-A776-EA24D20C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B459E-E692-7A1B-306F-395294F3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A29C-01ED-6577-D67B-F5D7B0BCA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49C15-FD6D-3747-B6D3-EFDE118C1E97}" type="datetimeFigureOut">
              <a:rPr lang="en-TR" smtClean="0"/>
              <a:t>24.04.2024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6512-785A-5BDC-BE11-398539FDA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DCCD-5F8C-B0B9-572F-89EC76327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E95D8-E863-F449-B6A1-3DE5DA8E8A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2495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tY21/MMI_706_Reinforcement_Learning_Term_Projec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07C5-4FB8-C6A6-1A66-4D8C77A52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TR" dirty="0"/>
              <a:t>Reinforcement Learning </a:t>
            </a:r>
            <a:br>
              <a:rPr lang="en-TR" dirty="0"/>
            </a:br>
            <a:r>
              <a:rPr lang="en-TR" dirty="0"/>
              <a:t>Term Project</a:t>
            </a:r>
            <a:br>
              <a:rPr lang="en-TR" dirty="0"/>
            </a:br>
            <a:r>
              <a:rPr lang="en-TR" dirty="0"/>
              <a:t>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1DEDF-D8E6-9F1B-2B2C-557B50F83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Ahmet YÜKSEL</a:t>
            </a:r>
          </a:p>
          <a:p>
            <a:r>
              <a:rPr lang="en-TR" dirty="0"/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57904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F87E-9C33-F95D-40FE-0460C33E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204447" cy="480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R" sz="1800" b="1" dirty="0"/>
              <a:t>Parameters: </a:t>
            </a:r>
          </a:p>
          <a:p>
            <a:r>
              <a:rPr lang="en-TR" sz="1800" dirty="0"/>
              <a:t># of States : 5</a:t>
            </a:r>
          </a:p>
          <a:p>
            <a:r>
              <a:rPr lang="en-TR" sz="1800" dirty="0"/>
              <a:t># of Actions  : 5</a:t>
            </a:r>
          </a:p>
          <a:p>
            <a:r>
              <a:rPr lang="en-TR" sz="1800" dirty="0"/>
              <a:t># Of Episodes : 40</a:t>
            </a:r>
          </a:p>
          <a:p>
            <a:r>
              <a:rPr lang="en-TR" sz="1800" dirty="0"/>
              <a:t>Max # of Steps : 5 * 52 Weeks</a:t>
            </a:r>
          </a:p>
          <a:p>
            <a:r>
              <a:rPr lang="en-TR" sz="1800" dirty="0"/>
              <a:t>Learning Rate : 0.1</a:t>
            </a:r>
          </a:p>
          <a:p>
            <a:r>
              <a:rPr lang="en-TR" sz="1800" dirty="0"/>
              <a:t>Discount Rate : 0.95</a:t>
            </a:r>
          </a:p>
          <a:p>
            <a:r>
              <a:rPr lang="en-TR" sz="1800" dirty="0"/>
              <a:t>Exploration Rate : 1</a:t>
            </a:r>
          </a:p>
          <a:p>
            <a:r>
              <a:rPr lang="en-TR" sz="1800" dirty="0"/>
              <a:t>Exploration Decay : 0.99</a:t>
            </a:r>
          </a:p>
          <a:p>
            <a:r>
              <a:rPr lang="en-TR" sz="1800" dirty="0"/>
              <a:t>Min Exploration Rate : 0.01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6FE840-9E27-3088-F7F1-FD0C5349585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57858-4196-2F0D-E048-866A8831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Pricing Agents | Q-Learning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5FB15-9084-1E2D-97DD-8D5F232FEFB6}"/>
              </a:ext>
            </a:extLst>
          </p:cNvPr>
          <p:cNvSpPr txBox="1"/>
          <p:nvPr/>
        </p:nvSpPr>
        <p:spPr>
          <a:xfrm>
            <a:off x="2070847" y="5446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6AFB98-625B-B109-983E-65EDAA2C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58" y="1219923"/>
            <a:ext cx="7132219" cy="44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6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F87E-9C33-F95D-40FE-0460C33E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439400" cy="4802188"/>
          </a:xfrm>
        </p:spPr>
        <p:txBody>
          <a:bodyPr>
            <a:normAutofit/>
          </a:bodyPr>
          <a:lstStyle/>
          <a:p>
            <a:r>
              <a:rPr lang="en-TR" sz="1800" dirty="0"/>
              <a:t>State Space :  Classificaiton of Captured Demand -&gt; {Very Low, Low, Medium, High, Very High}</a:t>
            </a:r>
          </a:p>
          <a:p>
            <a:r>
              <a:rPr lang="en-TR" sz="1800" dirty="0"/>
              <a:t>Action Space : New Price Offers -&gt;  {Big Sales, Regular Sale, Do Nothing, Slightly Increase, Increase}</a:t>
            </a:r>
          </a:p>
          <a:p>
            <a:r>
              <a:rPr lang="en-TR" sz="1800" dirty="0"/>
              <a:t>Reward : Total Revenue =  Captured Demand * Current Price</a:t>
            </a:r>
          </a:p>
          <a:p>
            <a:r>
              <a:rPr lang="en-TR" sz="1800" dirty="0"/>
              <a:t>Q Table: </a:t>
            </a:r>
            <a:r>
              <a:rPr lang="tr-TR" sz="1800" dirty="0"/>
              <a:t>An </a:t>
            </a:r>
            <a:r>
              <a:rPr lang="en-US" sz="1800" dirty="0"/>
              <a:t>estimate of the total reward an agent can expect to receive for each state and action pairs (zero initialization)</a:t>
            </a:r>
          </a:p>
          <a:p>
            <a:r>
              <a:rPr lang="en-US" sz="1800" dirty="0"/>
              <a:t>Learning Process: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6FE840-9E27-3088-F7F1-FD0C5349585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57858-4196-2F0D-E048-866A8831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Pricing Agents | SARSA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5FB15-9084-1E2D-97DD-8D5F232FEFB6}"/>
              </a:ext>
            </a:extLst>
          </p:cNvPr>
          <p:cNvSpPr txBox="1"/>
          <p:nvPr/>
        </p:nvSpPr>
        <p:spPr>
          <a:xfrm>
            <a:off x="2070847" y="5446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4098" name="Picture 2" descr="Reinforcement Learning with SARSA — A Good Alternative to Q-Learning  Algorithm | by Saul Dobilas | Towards Data Science">
            <a:extLst>
              <a:ext uri="{FF2B5EF4-FFF2-40B4-BE49-F238E27FC236}">
                <a16:creationId xmlns:a16="http://schemas.microsoft.com/office/drawing/2014/main" id="{08DD9C7D-BD58-3584-81BA-4773F5B6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297" y="3630706"/>
            <a:ext cx="7178207" cy="249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1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F87E-9C33-F95D-40FE-0460C33E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204447" cy="480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R" sz="1800" b="1" dirty="0"/>
              <a:t>Parameters: </a:t>
            </a:r>
          </a:p>
          <a:p>
            <a:r>
              <a:rPr lang="en-TR" sz="1800" dirty="0"/>
              <a:t># of States : 5</a:t>
            </a:r>
          </a:p>
          <a:p>
            <a:r>
              <a:rPr lang="en-TR" sz="1800" dirty="0"/>
              <a:t># of Actions  : 5</a:t>
            </a:r>
          </a:p>
          <a:p>
            <a:r>
              <a:rPr lang="en-TR" sz="1800" dirty="0"/>
              <a:t># Of Episodes : 40</a:t>
            </a:r>
          </a:p>
          <a:p>
            <a:r>
              <a:rPr lang="en-TR" sz="1800" dirty="0"/>
              <a:t>Max # of Steps : 5 * 52 Weeks</a:t>
            </a:r>
          </a:p>
          <a:p>
            <a:r>
              <a:rPr lang="en-TR" sz="1800" dirty="0"/>
              <a:t>Learning Rate : 0.1</a:t>
            </a:r>
          </a:p>
          <a:p>
            <a:r>
              <a:rPr lang="en-TR" sz="1800" dirty="0"/>
              <a:t>Discount Rate : 0.95</a:t>
            </a:r>
          </a:p>
          <a:p>
            <a:r>
              <a:rPr lang="en-TR" sz="1800" dirty="0"/>
              <a:t>Exploration Rate : 1</a:t>
            </a:r>
          </a:p>
          <a:p>
            <a:r>
              <a:rPr lang="en-TR" sz="1800" dirty="0"/>
              <a:t>Exploration Decay : 0.99</a:t>
            </a:r>
          </a:p>
          <a:p>
            <a:r>
              <a:rPr lang="en-TR" sz="1800" dirty="0"/>
              <a:t>Min Exploration Rate : 0.01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6FE840-9E27-3088-F7F1-FD0C5349585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57858-4196-2F0D-E048-866A8831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Pricing Agents | SARSA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5FB15-9084-1E2D-97DD-8D5F232FEFB6}"/>
              </a:ext>
            </a:extLst>
          </p:cNvPr>
          <p:cNvSpPr txBox="1"/>
          <p:nvPr/>
        </p:nvSpPr>
        <p:spPr>
          <a:xfrm>
            <a:off x="2070847" y="5446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5E54E-6CCC-3018-722D-449DF4C9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6" y="1219921"/>
            <a:ext cx="7103268" cy="44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5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9F87E-9C33-F95D-40FE-0460C33E1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439400" cy="4802188"/>
              </a:xfrm>
            </p:spPr>
            <p:txBody>
              <a:bodyPr>
                <a:normAutofit/>
              </a:bodyPr>
              <a:lstStyle/>
              <a:p>
                <a:r>
                  <a:rPr lang="en-TR" sz="1800" dirty="0"/>
                  <a:t>Action Space : New Price Offers -&gt;  {Big Sales, Regular Sale, Do Nothing, Slightly Increase, Increase}</a:t>
                </a:r>
              </a:p>
              <a:p>
                <a:r>
                  <a:rPr lang="en-US" sz="1800" dirty="0"/>
                  <a:t>Learning Process: It updates the expected average reward of each actions. It reduces the uncertainty in selected actions while minimizing the regret of not taking other actions.</a:t>
                </a:r>
                <a:endParaRPr lang="tr-T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1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argmax</m:t>
                      </m:r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sz="18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tr-TR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tr-TR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ad>
                            <m:radPr>
                              <m:degHide m:val="on"/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tr-T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tr-T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sz="1800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tr-T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tr-TR" sz="1800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tr-TR" sz="1800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tr-TR" sz="1800" b="0" i="0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tr-TR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tr-TR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reward</m:t>
                      </m:r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received</m:t>
                      </m:r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action</m:t>
                      </m:r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times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action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been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selected</m:t>
                      </m:r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times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action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been</m:t>
                      </m:r>
                      <m:r>
                        <a:rPr lang="tr-TR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i="0">
                          <a:latin typeface="Cambria Math" panose="02040503050406030204" pitchFamily="18" charset="0"/>
                        </a:rPr>
                        <m:t>selected</m:t>
                      </m:r>
                    </m:oMath>
                  </m:oMathPara>
                </a14:m>
                <a:endParaRPr lang="tr-TR" sz="1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exploration</m:t>
                      </m:r>
                      <m:r>
                        <a:rPr lang="tr-T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1800" b="0" i="0" smtClean="0">
                          <a:latin typeface="Cambria Math" panose="02040503050406030204" pitchFamily="18" charset="0"/>
                        </a:rPr>
                        <m:t>coefficient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9F87E-9C33-F95D-40FE-0460C33E1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439400" cy="4802188"/>
              </a:xfrm>
              <a:blipFill>
                <a:blip r:embed="rId2"/>
                <a:stretch>
                  <a:fillRect l="-486" t="-789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26FE840-9E27-3088-F7F1-FD0C5349585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57858-4196-2F0D-E048-866A8831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Pricing Agents | Upper Confidence Bound (UCB)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5FB15-9084-1E2D-97DD-8D5F232FEFB6}"/>
              </a:ext>
            </a:extLst>
          </p:cNvPr>
          <p:cNvSpPr txBox="1"/>
          <p:nvPr/>
        </p:nvSpPr>
        <p:spPr>
          <a:xfrm>
            <a:off x="2070847" y="5446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421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F87E-9C33-F95D-40FE-0460C33E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204447" cy="480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R" sz="1800" b="1" dirty="0"/>
              <a:t>Parameters: </a:t>
            </a:r>
          </a:p>
          <a:p>
            <a:r>
              <a:rPr lang="en-TR" sz="1800" dirty="0"/>
              <a:t># of Actions : 5</a:t>
            </a:r>
          </a:p>
          <a:p>
            <a:r>
              <a:rPr lang="en-TR" sz="1800" dirty="0"/>
              <a:t>Exploration coefficient : 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6FE840-9E27-3088-F7F1-FD0C5349585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57858-4196-2F0D-E048-866A8831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Pricing Agents |  Upper Confidence Bound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5FB15-9084-1E2D-97DD-8D5F232FEFB6}"/>
              </a:ext>
            </a:extLst>
          </p:cNvPr>
          <p:cNvSpPr txBox="1"/>
          <p:nvPr/>
        </p:nvSpPr>
        <p:spPr>
          <a:xfrm>
            <a:off x="2070847" y="5446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CBFEA-6FFF-8D80-638A-0085C115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908" y="1547812"/>
            <a:ext cx="6838329" cy="3617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66E433-4C72-4C16-D040-8C914559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81" y="4136867"/>
            <a:ext cx="4683666" cy="25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F87E-9C33-F95D-40FE-0460C33E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96" y="1690688"/>
            <a:ext cx="5423704" cy="4802188"/>
          </a:xfrm>
        </p:spPr>
        <p:txBody>
          <a:bodyPr>
            <a:normAutofit/>
          </a:bodyPr>
          <a:lstStyle/>
          <a:p>
            <a:r>
              <a:rPr lang="en-US" sz="1800" b="1" dirty="0"/>
              <a:t>Learning Process: </a:t>
            </a:r>
            <a:r>
              <a:rPr lang="en-US" sz="1800" dirty="0"/>
              <a:t>Uses stochastic policy gradients with entropy regularization to encourage exploration, while dual critics provide a stable and less biased estimate of future rewards.</a:t>
            </a:r>
            <a:endParaRPr lang="tr-TR" sz="1800" i="1" dirty="0">
              <a:latin typeface="Cambria Math" panose="02040503050406030204" pitchFamily="18" charset="0"/>
            </a:endParaRPr>
          </a:p>
          <a:p>
            <a:pPr lvl="1"/>
            <a:r>
              <a:rPr lang="en-US" sz="1600" dirty="0"/>
              <a:t>The actor not only aims to maximize the expected reward but also to increase the entropy of the action distribution, which encourages exploration.</a:t>
            </a:r>
          </a:p>
          <a:p>
            <a:pPr lvl="1"/>
            <a:r>
              <a:rPr lang="en-US" sz="1600" dirty="0"/>
              <a:t>Uses two critics to mitigate positive bias in the policy improvement step seen in traditional actor-critic methods by taking the minimum Q-value predicted by the two critics.</a:t>
            </a:r>
          </a:p>
          <a:p>
            <a:pPr lvl="1"/>
            <a:r>
              <a:rPr lang="en-US" sz="1600" dirty="0"/>
              <a:t>Employs a soft update mechanism for the critics, gradually updating target values to stabilize training.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6FE840-9E27-3088-F7F1-FD0C5349585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57858-4196-2F0D-E048-866A8831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Pricing Agents | Soft Actor Critic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5FB15-9084-1E2D-97DD-8D5F232FEFB6}"/>
              </a:ext>
            </a:extLst>
          </p:cNvPr>
          <p:cNvSpPr txBox="1"/>
          <p:nvPr/>
        </p:nvSpPr>
        <p:spPr>
          <a:xfrm>
            <a:off x="2070847" y="5446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BC1FB-6663-6101-070C-A21D44E6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02" y="1690687"/>
            <a:ext cx="6270974" cy="332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BDEAA-0C25-9990-313E-C62A1D75CCC4}"/>
              </a:ext>
            </a:extLst>
          </p:cNvPr>
          <p:cNvSpPr txBox="1"/>
          <p:nvPr/>
        </p:nvSpPr>
        <p:spPr>
          <a:xfrm>
            <a:off x="8518967" y="4982647"/>
            <a:ext cx="20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b="1" dirty="0"/>
              <a:t>To Be Improved</a:t>
            </a:r>
          </a:p>
        </p:txBody>
      </p:sp>
    </p:spTree>
    <p:extLst>
      <p:ext uri="{BB962C8B-B14F-4D97-AF65-F5344CB8AC3E}">
        <p14:creationId xmlns:p14="http://schemas.microsoft.com/office/powerpoint/2010/main" val="361301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16F176-AA8A-ADB0-D096-476D7DE3E09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942B68-2DFD-1682-FA77-9D93CC78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Comparison Between Algorithms</a:t>
            </a:r>
            <a:endParaRPr lang="en-TR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392D21-3C2C-1CA1-8259-B331A6C92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02237"/>
              </p:ext>
            </p:extLst>
          </p:nvPr>
        </p:nvGraphicFramePr>
        <p:xfrm>
          <a:off x="1360668" y="2316480"/>
          <a:ext cx="940379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58">
                  <a:extLst>
                    <a:ext uri="{9D8B030D-6E8A-4147-A177-3AD203B41FA5}">
                      <a16:colId xmlns:a16="http://schemas.microsoft.com/office/drawing/2014/main" val="1440017909"/>
                    </a:ext>
                  </a:extLst>
                </a:gridCol>
                <a:gridCol w="1880758">
                  <a:extLst>
                    <a:ext uri="{9D8B030D-6E8A-4147-A177-3AD203B41FA5}">
                      <a16:colId xmlns:a16="http://schemas.microsoft.com/office/drawing/2014/main" val="3950143354"/>
                    </a:ext>
                  </a:extLst>
                </a:gridCol>
                <a:gridCol w="1880758">
                  <a:extLst>
                    <a:ext uri="{9D8B030D-6E8A-4147-A177-3AD203B41FA5}">
                      <a16:colId xmlns:a16="http://schemas.microsoft.com/office/drawing/2014/main" val="2796074674"/>
                    </a:ext>
                  </a:extLst>
                </a:gridCol>
                <a:gridCol w="1880758">
                  <a:extLst>
                    <a:ext uri="{9D8B030D-6E8A-4147-A177-3AD203B41FA5}">
                      <a16:colId xmlns:a16="http://schemas.microsoft.com/office/drawing/2014/main" val="3415714097"/>
                    </a:ext>
                  </a:extLst>
                </a:gridCol>
                <a:gridCol w="1880758">
                  <a:extLst>
                    <a:ext uri="{9D8B030D-6E8A-4147-A177-3AD203B41FA5}">
                      <a16:colId xmlns:a16="http://schemas.microsoft.com/office/drawing/2014/main" val="149270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Exploration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Update</a:t>
                      </a:r>
                    </a:p>
                    <a:p>
                      <a:r>
                        <a:rPr lang="en-TR" dirty="0"/>
                        <a:t>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Bias-Variance Trade-Off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Computation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2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e-Greedy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Max future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Potentially high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5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SARSA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e-Greedy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Next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Lower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26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UCB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Confidence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Greedy with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Low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5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Soft-Actor</a:t>
                      </a:r>
                    </a:p>
                    <a:p>
                      <a:r>
                        <a:rPr lang="en-TR" dirty="0"/>
                        <a:t>Critic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Entropy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Stochastic with 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4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16F176-AA8A-ADB0-D096-476D7DE3E09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942B68-2DFD-1682-FA77-9D93CC78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Comparison Between Algorithms</a:t>
            </a:r>
            <a:endParaRPr lang="en-TR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1FFB6F-7619-648C-56DD-BFAAEF68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2" y="1654631"/>
            <a:ext cx="3854010" cy="2424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BC22B9-5D2C-6CCE-B9E9-E1B2472B482C}"/>
              </a:ext>
            </a:extLst>
          </p:cNvPr>
          <p:cNvSpPr txBox="1"/>
          <p:nvPr/>
        </p:nvSpPr>
        <p:spPr>
          <a:xfrm>
            <a:off x="189592" y="4195877"/>
            <a:ext cx="3854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Q-Learning: </a:t>
            </a:r>
            <a:r>
              <a:rPr lang="en-US" sz="1200" dirty="0"/>
              <a:t>The trend shows a general increase in total rewards per episode, which indicates learning and improvement over time. However, there are noticeable dips, suggesting episodes where exploration or stochasticity led to lower rewards.</a:t>
            </a:r>
          </a:p>
          <a:p>
            <a:endParaRPr lang="en-TR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5CF903-EEF5-E93D-2B04-B3481352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44" y="2171442"/>
            <a:ext cx="3854010" cy="24242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74E5A-5251-831D-F849-82CAC07BBE04}"/>
              </a:ext>
            </a:extLst>
          </p:cNvPr>
          <p:cNvSpPr txBox="1"/>
          <p:nvPr/>
        </p:nvSpPr>
        <p:spPr>
          <a:xfrm>
            <a:off x="4073135" y="4802901"/>
            <a:ext cx="394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SARSA</a:t>
            </a:r>
            <a:r>
              <a:rPr lang="en-US" sz="1200" dirty="0"/>
              <a:t>: The results are similar to Q-Learning. But shows less volatility through end of episodes. The reward trend is increasing but with some volatility, possibly due to the trade-off between exploring and exploiting.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752729-3A85-C7A4-D781-ACE7300E4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401" y="2793773"/>
            <a:ext cx="4043600" cy="22211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562ADB-3ECA-0F30-179B-4492468929CE}"/>
              </a:ext>
            </a:extLst>
          </p:cNvPr>
          <p:cNvSpPr txBox="1"/>
          <p:nvPr/>
        </p:nvSpPr>
        <p:spPr>
          <a:xfrm>
            <a:off x="8148400" y="5188032"/>
            <a:ext cx="3940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UCB:</a:t>
            </a:r>
            <a:r>
              <a:rPr lang="en-US" sz="1200" dirty="0"/>
              <a:t> The graph for the Upper Confidence Bound algorithm shows considerable variability in rewards from episode to episode, indicating an ongoing exploration and exploitation process without a clear sign of convergence within the given episodes.</a:t>
            </a:r>
          </a:p>
        </p:txBody>
      </p:sp>
    </p:spTree>
    <p:extLst>
      <p:ext uri="{BB962C8B-B14F-4D97-AF65-F5344CB8AC3E}">
        <p14:creationId xmlns:p14="http://schemas.microsoft.com/office/powerpoint/2010/main" val="413960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6D7B-5BD7-02CD-78D5-4F55558E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n-TR" sz="2000" b="1" dirty="0"/>
              <a:t>Contionous Large Set of Action Spaces (From Phase 1)</a:t>
            </a:r>
          </a:p>
          <a:p>
            <a:pPr lvl="1"/>
            <a:r>
              <a:rPr lang="en-TR" sz="1800" dirty="0"/>
              <a:t>Price and demand levels are  continous variables and fundamental RL algorithms use discrete set of actions</a:t>
            </a:r>
          </a:p>
          <a:p>
            <a:r>
              <a:rPr lang="en-TR" sz="2000" b="1" dirty="0"/>
              <a:t>Difficulty of Encoding Discrete State Spaces</a:t>
            </a:r>
          </a:p>
          <a:p>
            <a:pPr lvl="1"/>
            <a:r>
              <a:rPr lang="en-TR" sz="1600" dirty="0"/>
              <a:t>In fluctuating market demand environment decision of boundaries for state space is hard and requires to be updated regularly.</a:t>
            </a:r>
            <a:endParaRPr lang="en-TR" sz="1800" dirty="0"/>
          </a:p>
          <a:p>
            <a:r>
              <a:rPr lang="en-TR" sz="2000" b="1" dirty="0"/>
              <a:t>Non-stationary environment (From Phase 1)</a:t>
            </a:r>
          </a:p>
          <a:p>
            <a:pPr lvl="1"/>
            <a:r>
              <a:rPr lang="en-US" sz="1800" dirty="0"/>
              <a:t>The underlying distribution of states and the reactions to actions can change over time. For example, </a:t>
            </a:r>
            <a:r>
              <a:rPr lang="en-US" sz="1800" dirty="0" err="1"/>
              <a:t>fx</a:t>
            </a:r>
            <a:r>
              <a:rPr lang="en-US" sz="1800" dirty="0"/>
              <a:t> ratio and so customer preferences can evolve, making the learned policy outdated. </a:t>
            </a:r>
          </a:p>
          <a:p>
            <a:r>
              <a:rPr lang="en-TR" sz="2000" b="1" dirty="0"/>
              <a:t>Training Neural Nets without Dedicated Machines</a:t>
            </a:r>
          </a:p>
          <a:p>
            <a:pPr lvl="1"/>
            <a:r>
              <a:rPr lang="en-US" sz="1800" dirty="0"/>
              <a:t>Soft Actor Critic model requires longer training time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16F176-AA8A-ADB0-D096-476D7DE3E09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942B68-2DFD-1682-FA77-9D93CC78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Limitations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254947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6D7B-5BD7-02CD-78D5-4F55558E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n-US" sz="2200" strike="sngStrike" dirty="0"/>
              <a:t>Creating the RL environment</a:t>
            </a:r>
          </a:p>
          <a:p>
            <a:r>
              <a:rPr lang="en-US" sz="2200" strike="sngStrike" dirty="0"/>
              <a:t>Applying several RL algorithms: </a:t>
            </a:r>
          </a:p>
          <a:p>
            <a:pPr lvl="1"/>
            <a:r>
              <a:rPr lang="en-US" sz="1800" strike="sngStrike" dirty="0"/>
              <a:t>Q-Learning,</a:t>
            </a:r>
          </a:p>
          <a:p>
            <a:pPr lvl="1"/>
            <a:r>
              <a:rPr lang="en-US" sz="1800" strike="sngStrike" dirty="0"/>
              <a:t> SARSA,</a:t>
            </a:r>
          </a:p>
          <a:p>
            <a:pPr lvl="1"/>
            <a:r>
              <a:rPr lang="en-US" sz="1800" strike="sngStrike" dirty="0"/>
              <a:t>Upper Confidence Bound and </a:t>
            </a:r>
          </a:p>
          <a:p>
            <a:pPr lvl="1"/>
            <a:r>
              <a:rPr lang="en-US" sz="1800" strike="sngStrike" dirty="0"/>
              <a:t>Soft Actor Critic</a:t>
            </a:r>
          </a:p>
          <a:p>
            <a:r>
              <a:rPr lang="en-US" sz="2200" dirty="0"/>
              <a:t>Applying Thompson sampling algorithm </a:t>
            </a:r>
          </a:p>
          <a:p>
            <a:r>
              <a:rPr lang="en-US" sz="2200" dirty="0"/>
              <a:t>Improving Soft-Actor Critic algorithm</a:t>
            </a:r>
          </a:p>
          <a:p>
            <a:r>
              <a:rPr lang="en-US" sz="2200" dirty="0"/>
              <a:t>Improving state space (including market conditions) and action space (implementation of continuous action space) definitions</a:t>
            </a:r>
          </a:p>
          <a:p>
            <a:r>
              <a:rPr lang="en-US" sz="2200" dirty="0"/>
              <a:t>Reducing learning time by applying transfer learning</a:t>
            </a:r>
          </a:p>
          <a:p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16F176-AA8A-ADB0-D096-476D7DE3E09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942B68-2DFD-1682-FA77-9D93CC78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Future Works &amp; Completion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41606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7293-4CE1-FE3F-011B-BCE69C2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A0B2-0CE6-8E49-32CF-B9D6379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I </a:t>
            </a:r>
            <a:r>
              <a:rPr lang="tr-TR" dirty="0" err="1"/>
              <a:t>Review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Environment Definition </a:t>
            </a:r>
            <a:r>
              <a:rPr lang="tr-TR" dirty="0" err="1"/>
              <a:t>Process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Benchmark</a:t>
            </a:r>
            <a:r>
              <a:rPr lang="tr-TR" dirty="0"/>
              <a:t> of </a:t>
            </a:r>
            <a:r>
              <a:rPr lang="tr-TR" dirty="0" err="1"/>
              <a:t>Algorithms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Limitations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Future</a:t>
            </a:r>
            <a:r>
              <a:rPr lang="tr-TR" dirty="0"/>
              <a:t> Works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563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6D7B-5BD7-02CD-78D5-4F55558E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148" y="3209473"/>
            <a:ext cx="9995704" cy="439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github.com</a:t>
            </a:r>
            <a:r>
              <a:rPr lang="en-US" sz="2200" dirty="0">
                <a:hlinkClick r:id="rId2"/>
              </a:rPr>
              <a:t>/AhmetY21/MMI_706_Reinforcement_Learning_Term_Project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16F176-AA8A-ADB0-D096-476D7DE3E09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942B68-2DFD-1682-FA77-9D93CC78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Appendix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58939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7BE38A-593E-1DB1-70E2-2B29ADCA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730" y="2766218"/>
            <a:ext cx="3956539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472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A6C8-73E2-8B7D-6CDD-9B368D52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2400" b="1" dirty="0"/>
              <a:t>Phase I |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FE51-13A6-FEBA-9559-10511565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4424"/>
            <a:ext cx="10285071" cy="252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this term project, reinforcement learning algorithms will be implemented to develop a dynamic pricing system for e-commerce products for a company which wants to </a:t>
            </a:r>
            <a:r>
              <a:rPr lang="en-US" sz="1800" dirty="0" err="1"/>
              <a:t>maximise</a:t>
            </a:r>
            <a:r>
              <a:rPr lang="en-US" sz="1800" dirty="0"/>
              <a:t> its long-term revenue. The price of a product can be affected by market conditions, competitors' price of the product, cost of the product, and regulations.</a:t>
            </a:r>
            <a:endParaRPr lang="en-TR" sz="1800" dirty="0"/>
          </a:p>
          <a:p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13407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1C96-F76F-17FD-18FE-FA6A98E6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Sequential Decision-Making: </a:t>
            </a:r>
            <a:r>
              <a:rPr lang="en-US" sz="1800" dirty="0"/>
              <a:t>Pricing under volatile economies requires updating price of product in repeated manner. focuses on learning an optimal strategy through sequential decision-making. </a:t>
            </a:r>
            <a:endParaRPr lang="en-US" sz="1800" b="1" dirty="0"/>
          </a:p>
          <a:p>
            <a:r>
              <a:rPr lang="en-US" sz="1800" b="1" dirty="0"/>
              <a:t>Dealing with Uncertainty: </a:t>
            </a:r>
            <a:r>
              <a:rPr lang="en-US" sz="1800" dirty="0"/>
              <a:t>RL is well-suited for environments with uncertainty and incomplete information, which is a common scenario in dynamic pricing. Market conditions, consumer behavior can be highly unpredictable. RL algorithms can learn and adapt to these changing conditions in real-time.</a:t>
            </a:r>
            <a:endParaRPr lang="en-US" sz="1800" b="1" dirty="0"/>
          </a:p>
          <a:p>
            <a:r>
              <a:rPr lang="en-US" sz="1800" b="1" dirty="0"/>
              <a:t>Automation and Adaptivity: </a:t>
            </a:r>
            <a:r>
              <a:rPr lang="en-US" sz="1800" dirty="0"/>
              <a:t>RL can automate the decision-making process for pricing, continuously learning and adapting without human intervention. This is particularly beneficial in dynamic environments where conditions change rapidly, and manual adjustment is impractical.</a:t>
            </a:r>
          </a:p>
          <a:p>
            <a:r>
              <a:rPr lang="en-US" sz="1800" b="1" dirty="0"/>
              <a:t>Exploration vs. Exploitation: </a:t>
            </a:r>
            <a:r>
              <a:rPr lang="en-US" sz="1800" dirty="0"/>
              <a:t>RL naturally balances exploration (trying new pricing strategies to gather more information) with exploitation (using strategies known to perform well).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A81581-2A9D-6FC0-66A5-80621412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Phase I | Problem Definition | </a:t>
            </a:r>
            <a:r>
              <a:rPr lang="en-TR" sz="2400" dirty="0"/>
              <a:t>Why to use Reinforcement Learning(RL)</a:t>
            </a:r>
          </a:p>
        </p:txBody>
      </p:sp>
    </p:spTree>
    <p:extLst>
      <p:ext uri="{BB962C8B-B14F-4D97-AF65-F5344CB8AC3E}">
        <p14:creationId xmlns:p14="http://schemas.microsoft.com/office/powerpoint/2010/main" val="141042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416849-6807-4ECB-8518-D864E58B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Phase I |  Problem Definition | </a:t>
            </a:r>
            <a:r>
              <a:rPr lang="en-TR" sz="2400" dirty="0"/>
              <a:t> In Terms of RL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1C96-F76F-17FD-18FE-FA6A98E6A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63201" cy="435133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800" b="1" dirty="0"/>
              <a:t>Environment</a:t>
            </a:r>
            <a:r>
              <a:rPr lang="en-US" sz="1800" dirty="0"/>
              <a:t>: The marketplace in which the product is sold.</a:t>
            </a:r>
            <a:endParaRPr lang="en-TR" sz="1800" dirty="0"/>
          </a:p>
          <a:p>
            <a:pPr>
              <a:lnSpc>
                <a:spcPct val="70000"/>
              </a:lnSpc>
            </a:pPr>
            <a:endParaRPr lang="en-TR" sz="1800" dirty="0"/>
          </a:p>
          <a:p>
            <a:pPr>
              <a:lnSpc>
                <a:spcPct val="70000"/>
              </a:lnSpc>
            </a:pPr>
            <a:r>
              <a:rPr lang="en-TR" sz="1800" b="1" dirty="0"/>
              <a:t>State Space</a:t>
            </a:r>
            <a:r>
              <a:rPr lang="en-TR" sz="1800" dirty="0"/>
              <a:t>: Demand level of the product, it can be discretized for simplicity (ex: Low, Medium, High)</a:t>
            </a:r>
          </a:p>
          <a:p>
            <a:pPr>
              <a:lnSpc>
                <a:spcPct val="70000"/>
              </a:lnSpc>
            </a:pPr>
            <a:endParaRPr lang="en-TR" sz="1800" dirty="0"/>
          </a:p>
          <a:p>
            <a:pPr>
              <a:lnSpc>
                <a:spcPct val="70000"/>
              </a:lnSpc>
            </a:pPr>
            <a:r>
              <a:rPr lang="en-TR" sz="1800" b="1" dirty="0"/>
              <a:t>Action</a:t>
            </a:r>
            <a:r>
              <a:rPr lang="en-TR" sz="1800" dirty="0"/>
              <a:t>: Incerasing, decreasing or not changing price of the product</a:t>
            </a:r>
          </a:p>
          <a:p>
            <a:pPr marL="0" indent="0">
              <a:lnSpc>
                <a:spcPct val="70000"/>
              </a:lnSpc>
              <a:buNone/>
            </a:pPr>
            <a:endParaRPr lang="en-TR" sz="1800" dirty="0"/>
          </a:p>
          <a:p>
            <a:pPr>
              <a:lnSpc>
                <a:spcPct val="70000"/>
              </a:lnSpc>
            </a:pPr>
            <a:r>
              <a:rPr lang="en-TR" sz="1800" b="1" dirty="0"/>
              <a:t>Reward</a:t>
            </a:r>
            <a:r>
              <a:rPr lang="en-TR" sz="1800" dirty="0"/>
              <a:t>: Revenue = Price x demand</a:t>
            </a:r>
            <a:endParaRPr lang="en-TR" sz="1400" dirty="0"/>
          </a:p>
          <a:p>
            <a:endParaRPr lang="en-TR" sz="1800" dirty="0"/>
          </a:p>
          <a:p>
            <a:r>
              <a:rPr lang="en-US" sz="1800" b="1" dirty="0"/>
              <a:t>Objective</a:t>
            </a:r>
            <a:r>
              <a:rPr lang="en-US" sz="1800" dirty="0"/>
              <a:t>: </a:t>
            </a:r>
            <a:r>
              <a:rPr lang="en-US" sz="1800" dirty="0" err="1"/>
              <a:t>Maximise</a:t>
            </a:r>
            <a:r>
              <a:rPr lang="en-US" sz="1800" dirty="0"/>
              <a:t> long-term profits</a:t>
            </a:r>
          </a:p>
          <a:p>
            <a:endParaRPr lang="en-US" sz="1800" dirty="0"/>
          </a:p>
          <a:p>
            <a:endParaRPr lang="en-TR" sz="1800" dirty="0"/>
          </a:p>
          <a:p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285780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FDB1-0371-BD3B-AACD-223B1477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strike="sngStrike" dirty="0"/>
              <a:t>Dynamic Online Pricing with Incomplete Information Using Multiarmed Bandit Experiments, 2019, by </a:t>
            </a:r>
            <a:r>
              <a:rPr lang="en-US" sz="1800" strike="sngStrike" dirty="0" err="1"/>
              <a:t>Misra</a:t>
            </a:r>
            <a:r>
              <a:rPr lang="en-US" sz="1800" strike="sngStrike" dirty="0"/>
              <a:t> ,et al</a:t>
            </a:r>
            <a:endParaRPr lang="en-US" sz="1800" i="0" strike="sngStrike" dirty="0">
              <a:solidFill>
                <a:srgbClr val="1F1F1F"/>
              </a:solidFill>
              <a:effectLst/>
            </a:endParaRPr>
          </a:p>
          <a:p>
            <a:pPr algn="l"/>
            <a:r>
              <a:rPr lang="en-US" sz="1800" i="0" strike="sngStrike" dirty="0">
                <a:solidFill>
                  <a:srgbClr val="1F1F1F"/>
                </a:solidFill>
                <a:effectLst/>
              </a:rPr>
              <a:t>Online pricing of demand response based on long short-term memory and reinforcement learning, 2020, by Kong, et al</a:t>
            </a:r>
          </a:p>
          <a:p>
            <a:r>
              <a:rPr lang="en-US" sz="1800" strike="sngStrike" dirty="0"/>
              <a:t>Dynamic pricing under competition using reinforcement learning, 2021, by </a:t>
            </a:r>
            <a:r>
              <a:rPr lang="en-US" sz="1800" strike="sngStrike" dirty="0" err="1"/>
              <a:t>Kastius</a:t>
            </a:r>
            <a:r>
              <a:rPr lang="en-US" sz="1800" strike="sngStrike" dirty="0"/>
              <a:t> et al</a:t>
            </a:r>
            <a:endParaRPr lang="en-US" sz="1800" i="0" strike="sngStrike" dirty="0">
              <a:solidFill>
                <a:srgbClr val="1F1F1F"/>
              </a:solidFill>
              <a:effectLst/>
            </a:endParaRPr>
          </a:p>
          <a:p>
            <a:pPr algn="l"/>
            <a:r>
              <a:rPr lang="en-US" sz="1800" dirty="0"/>
              <a:t>Enhancing Sparse Data Performance in E-commerce Dynamic Pricing with Reinforcement Learning and Pre-Trained Learning, 2023, by Yuchen Liu, et al</a:t>
            </a:r>
          </a:p>
          <a:p>
            <a:pPr algn="l"/>
            <a:r>
              <a:rPr lang="en-US" sz="1800" dirty="0"/>
              <a:t>Convex Combination Based Reinforcement Learning Algorithm for Dynamic Pricing Demand Response, 2023, by Ma </a:t>
            </a:r>
            <a:r>
              <a:rPr lang="en-US" sz="1800" dirty="0" err="1"/>
              <a:t>Haining</a:t>
            </a:r>
            <a:r>
              <a:rPr lang="en-US" sz="1800" dirty="0"/>
              <a:t> et al</a:t>
            </a:r>
          </a:p>
          <a:p>
            <a:r>
              <a:rPr lang="en-US" sz="1800" dirty="0"/>
              <a:t>Multi-agent Deep Reinforcement Learning for Dynamic Pricing by Fast-charging Electric Vehicle Hubs in competition,2024, by </a:t>
            </a:r>
            <a:r>
              <a:rPr lang="en-US" sz="1800" dirty="0" err="1"/>
              <a:t>Paudel</a:t>
            </a:r>
            <a:r>
              <a:rPr lang="en-US" sz="1800" dirty="0"/>
              <a:t> et al</a:t>
            </a:r>
          </a:p>
          <a:p>
            <a:pPr algn="l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86AABE-4A91-68A8-DC61-3DA787235FC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208A5-3A9D-72CB-127F-F4C96375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Phase I | </a:t>
            </a:r>
            <a:r>
              <a:rPr lang="en-TR" sz="2400" dirty="0"/>
              <a:t>Papers Planning to Read</a:t>
            </a:r>
          </a:p>
        </p:txBody>
      </p:sp>
    </p:spTree>
    <p:extLst>
      <p:ext uri="{BB962C8B-B14F-4D97-AF65-F5344CB8AC3E}">
        <p14:creationId xmlns:p14="http://schemas.microsoft.com/office/powerpoint/2010/main" val="19526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6FE840-9E27-3088-F7F1-FD0C5349585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57858-4196-2F0D-E048-866A8831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Adapted</a:t>
            </a:r>
            <a:r>
              <a:rPr lang="en-TR" sz="2400" b="1" dirty="0"/>
              <a:t> Gym Environment for Pricing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5FBC8B-ECEC-CAB8-F381-8CAA3A8CCF88}"/>
              </a:ext>
            </a:extLst>
          </p:cNvPr>
          <p:cNvSpPr/>
          <p:nvPr/>
        </p:nvSpPr>
        <p:spPr>
          <a:xfrm>
            <a:off x="3597088" y="3227625"/>
            <a:ext cx="2380129" cy="150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Pricing Environment</a:t>
            </a:r>
          </a:p>
          <a:p>
            <a:pPr algn="ctr"/>
            <a:r>
              <a:rPr lang="en-TR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2C11A-E877-2426-C922-375363118552}"/>
              </a:ext>
            </a:extLst>
          </p:cNvPr>
          <p:cNvSpPr/>
          <p:nvPr/>
        </p:nvSpPr>
        <p:spPr>
          <a:xfrm>
            <a:off x="442026" y="1995488"/>
            <a:ext cx="2380129" cy="150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Market Demand Generator Class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E215DFC-D1F3-F4CE-EFB9-0E34877ED052}"/>
              </a:ext>
            </a:extLst>
          </p:cNvPr>
          <p:cNvCxnSpPr>
            <a:stCxn id="5" idx="3"/>
            <a:endCxn id="2" idx="0"/>
          </p:cNvCxnSpPr>
          <p:nvPr/>
        </p:nvCxnSpPr>
        <p:spPr>
          <a:xfrm>
            <a:off x="2822155" y="2748523"/>
            <a:ext cx="1964998" cy="4791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C71F32E-B774-DA6A-7FA5-E8E4D36194B0}"/>
              </a:ext>
            </a:extLst>
          </p:cNvPr>
          <p:cNvSpPr/>
          <p:nvPr/>
        </p:nvSpPr>
        <p:spPr>
          <a:xfrm>
            <a:off x="448235" y="4794602"/>
            <a:ext cx="2380129" cy="150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Product Information</a:t>
            </a:r>
          </a:p>
          <a:p>
            <a:pPr algn="ctr"/>
            <a:r>
              <a:rPr lang="en-TR" dirty="0"/>
              <a:t>Class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6085C88-C82B-CCA8-C53B-88D2E1B6ED4A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16200000" flipV="1">
            <a:off x="988674" y="4144975"/>
            <a:ext cx="1293044" cy="6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4FEB6-7288-1244-BC1F-ABE202D29232}"/>
              </a:ext>
            </a:extLst>
          </p:cNvPr>
          <p:cNvSpPr/>
          <p:nvPr/>
        </p:nvSpPr>
        <p:spPr>
          <a:xfrm>
            <a:off x="8480612" y="2596122"/>
            <a:ext cx="2380129" cy="150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Agent</a:t>
            </a:r>
          </a:p>
          <a:p>
            <a:pPr algn="ctr"/>
            <a:r>
              <a:rPr lang="en-TR" dirty="0"/>
              <a:t>Class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4D8D9-9D73-C182-2D60-1AE736342A1C}"/>
              </a:ext>
            </a:extLst>
          </p:cNvPr>
          <p:cNvSpPr txBox="1"/>
          <p:nvPr/>
        </p:nvSpPr>
        <p:spPr>
          <a:xfrm>
            <a:off x="7372723" y="2034939"/>
            <a:ext cx="110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State</a:t>
            </a:r>
            <a:r>
              <a:rPr lang="en-TR" baseline="-25000" dirty="0"/>
              <a:t>t</a:t>
            </a:r>
            <a:endParaRPr lang="en-T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BEBC6C-2A83-5449-B530-88F0757B86E6}"/>
              </a:ext>
            </a:extLst>
          </p:cNvPr>
          <p:cNvSpPr txBox="1"/>
          <p:nvPr/>
        </p:nvSpPr>
        <p:spPr>
          <a:xfrm>
            <a:off x="6576550" y="3969493"/>
            <a:ext cx="110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Reward</a:t>
            </a:r>
            <a:r>
              <a:rPr lang="en-TR" baseline="-25000" dirty="0"/>
              <a:t>t</a:t>
            </a:r>
            <a:endParaRPr lang="en-TR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CA7CFAC-A49E-456E-A66C-AF5368D4DFF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977217" y="3349157"/>
            <a:ext cx="2503395" cy="971344"/>
          </a:xfrm>
          <a:prstGeom prst="bentConnector3">
            <a:avLst>
              <a:gd name="adj1" fmla="val 682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3CDBD7B-FF3B-5F2D-22F7-6FBC42E71C05}"/>
              </a:ext>
            </a:extLst>
          </p:cNvPr>
          <p:cNvCxnSpPr>
            <a:cxnSpLocks/>
            <a:stCxn id="16" idx="3"/>
            <a:endCxn id="2" idx="2"/>
          </p:cNvCxnSpPr>
          <p:nvPr/>
        </p:nvCxnSpPr>
        <p:spPr>
          <a:xfrm flipH="1">
            <a:off x="4787153" y="3349157"/>
            <a:ext cx="6073588" cy="1384538"/>
          </a:xfrm>
          <a:prstGeom prst="bentConnector4">
            <a:avLst>
              <a:gd name="adj1" fmla="val -3764"/>
              <a:gd name="adj2" fmla="val 1165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07AABF-2751-E37A-964B-2B7E0713AED1}"/>
              </a:ext>
            </a:extLst>
          </p:cNvPr>
          <p:cNvSpPr txBox="1"/>
          <p:nvPr/>
        </p:nvSpPr>
        <p:spPr>
          <a:xfrm>
            <a:off x="6915150" y="5028641"/>
            <a:ext cx="110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Action</a:t>
            </a:r>
            <a:r>
              <a:rPr lang="en-TR" baseline="-25000" dirty="0"/>
              <a:t>t</a:t>
            </a:r>
            <a:endParaRPr lang="en-T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68E4BB-0C89-9ED0-9727-373ADB747343}"/>
              </a:ext>
            </a:extLst>
          </p:cNvPr>
          <p:cNvSpPr txBox="1"/>
          <p:nvPr/>
        </p:nvSpPr>
        <p:spPr>
          <a:xfrm>
            <a:off x="602875" y="3653958"/>
            <a:ext cx="128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Lower &amp;</a:t>
            </a:r>
          </a:p>
          <a:p>
            <a:r>
              <a:rPr lang="en-TR" dirty="0"/>
              <a:t>Upper </a:t>
            </a:r>
          </a:p>
          <a:p>
            <a:r>
              <a:rPr lang="en-TR" dirty="0"/>
              <a:t>Bound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4B3A6A-280B-ECEF-5608-DE7094BA179C}"/>
              </a:ext>
            </a:extLst>
          </p:cNvPr>
          <p:cNvSpPr txBox="1"/>
          <p:nvPr/>
        </p:nvSpPr>
        <p:spPr>
          <a:xfrm>
            <a:off x="3166952" y="1814639"/>
            <a:ext cx="128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Demand</a:t>
            </a:r>
            <a:r>
              <a:rPr lang="en-TR" baseline="-25000" dirty="0"/>
              <a:t>t</a:t>
            </a:r>
            <a:r>
              <a:rPr lang="en-TR" dirty="0"/>
              <a:t> of Product in Market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DF6D350-5292-F4D1-88CC-45C54CBEC56B}"/>
              </a:ext>
            </a:extLst>
          </p:cNvPr>
          <p:cNvCxnSpPr>
            <a:cxnSpLocks/>
            <a:endCxn id="16" idx="0"/>
          </p:cNvCxnSpPr>
          <p:nvPr/>
        </p:nvCxnSpPr>
        <p:spPr>
          <a:xfrm flipV="1">
            <a:off x="5977217" y="2596122"/>
            <a:ext cx="3693460" cy="925458"/>
          </a:xfrm>
          <a:prstGeom prst="bentConnector4">
            <a:avLst>
              <a:gd name="adj1" fmla="val 33890"/>
              <a:gd name="adj2" fmla="val 1247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6FE840-9E27-3088-F7F1-FD0C5349585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57858-4196-2F0D-E048-866A8831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Market Demand Generator Class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91E7C-3AED-7C00-E6D6-14E4ED91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68" y="1372440"/>
            <a:ext cx="7964184" cy="44037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1FD3-AC0B-6D20-DE18-2499E184B4E5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4204447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TR" sz="1800" dirty="0"/>
              <a:t>Parameters: </a:t>
            </a:r>
          </a:p>
          <a:p>
            <a:r>
              <a:rPr lang="en-TR" sz="1800" dirty="0"/>
              <a:t># Steps : 52 weeks</a:t>
            </a:r>
          </a:p>
          <a:p>
            <a:r>
              <a:rPr lang="en-TR" sz="1800" dirty="0"/>
              <a:t>Lower Bound : 10 </a:t>
            </a:r>
          </a:p>
          <a:p>
            <a:r>
              <a:rPr lang="en-TR" sz="1800" dirty="0"/>
              <a:t>Upper Bound: 200</a:t>
            </a:r>
          </a:p>
          <a:p>
            <a:r>
              <a:rPr lang="en-TR" sz="1800" dirty="0"/>
              <a:t>Seasonality True</a:t>
            </a:r>
          </a:p>
        </p:txBody>
      </p:sp>
    </p:spTree>
    <p:extLst>
      <p:ext uri="{BB962C8B-B14F-4D97-AF65-F5344CB8AC3E}">
        <p14:creationId xmlns:p14="http://schemas.microsoft.com/office/powerpoint/2010/main" val="377061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F87E-9C33-F95D-40FE-0460C33E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439400" cy="4802188"/>
          </a:xfrm>
        </p:spPr>
        <p:txBody>
          <a:bodyPr>
            <a:normAutofit/>
          </a:bodyPr>
          <a:lstStyle/>
          <a:p>
            <a:r>
              <a:rPr lang="en-TR" sz="1800" b="1" dirty="0"/>
              <a:t>State Space </a:t>
            </a:r>
            <a:r>
              <a:rPr lang="en-TR" sz="1800" dirty="0"/>
              <a:t>:  Classificaiton of Captured Demand -&gt; {Very Low, Low, Medium, High, Very High}</a:t>
            </a:r>
          </a:p>
          <a:p>
            <a:r>
              <a:rPr lang="en-TR" sz="1800" b="1" dirty="0"/>
              <a:t>Action Space </a:t>
            </a:r>
            <a:r>
              <a:rPr lang="en-TR" sz="1800" dirty="0"/>
              <a:t>: New Price Offers -&gt;  {Big Sales, Regular Sale, Do Nothing, Slightly Increase, Increase}</a:t>
            </a:r>
          </a:p>
          <a:p>
            <a:r>
              <a:rPr lang="en-TR" sz="1800" b="1" dirty="0"/>
              <a:t>Reward</a:t>
            </a:r>
            <a:r>
              <a:rPr lang="en-TR" sz="1800" dirty="0"/>
              <a:t> : Total Revenue =  Captured Demand * Current Price</a:t>
            </a:r>
          </a:p>
          <a:p>
            <a:r>
              <a:rPr lang="en-TR" sz="1800" b="1" dirty="0"/>
              <a:t>Q Table</a:t>
            </a:r>
            <a:r>
              <a:rPr lang="en-TR" sz="1800" dirty="0"/>
              <a:t>: </a:t>
            </a:r>
            <a:r>
              <a:rPr lang="tr-TR" sz="1800" dirty="0"/>
              <a:t>An </a:t>
            </a:r>
            <a:r>
              <a:rPr lang="en-US" sz="1800" dirty="0"/>
              <a:t>estimate of the total reward an agent can expect to receive for each state and action pairs (zero initialization)</a:t>
            </a:r>
          </a:p>
          <a:p>
            <a:r>
              <a:rPr lang="en-US" sz="1800" b="1" dirty="0"/>
              <a:t>Learning Process: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6FE840-9E27-3088-F7F1-FD0C5349585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R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57858-4196-2F0D-E048-866A8831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2400" b="1" dirty="0"/>
              <a:t>Pricing Agents | Q-Learning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5FB15-9084-1E2D-97DD-8D5F232FEFB6}"/>
              </a:ext>
            </a:extLst>
          </p:cNvPr>
          <p:cNvSpPr txBox="1"/>
          <p:nvPr/>
        </p:nvSpPr>
        <p:spPr>
          <a:xfrm>
            <a:off x="2070847" y="5446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pic>
        <p:nvPicPr>
          <p:cNvPr id="1026" name="Picture 2" descr="A Beginners Guide to Q-Learning. Model-Free Reinforcement Learning | by  Chathurangi Shyalika | Towards Data Science">
            <a:extLst>
              <a:ext uri="{FF2B5EF4-FFF2-40B4-BE49-F238E27FC236}">
                <a16:creationId xmlns:a16="http://schemas.microsoft.com/office/drawing/2014/main" id="{63889AE1-4494-EBFB-0146-83DBF734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66" y="3856049"/>
            <a:ext cx="5436267" cy="23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0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16242</TotalTime>
  <Words>1341</Words>
  <Application>Microsoft Macintosh PowerPoint</Application>
  <PresentationFormat>Widescreen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Wingdings</vt:lpstr>
      <vt:lpstr>Office Theme</vt:lpstr>
      <vt:lpstr>Reinforcement Learning  Term Project Phase 2</vt:lpstr>
      <vt:lpstr>Outline</vt:lpstr>
      <vt:lpstr>Phase I | Problem Definition</vt:lpstr>
      <vt:lpstr>Phase I | Problem Definition | Why to use Reinforcement Learning(RL)</vt:lpstr>
      <vt:lpstr>Phase I |  Problem Definition |  In Terms of RL </vt:lpstr>
      <vt:lpstr>Phase I | Papers Planning to Read</vt:lpstr>
      <vt:lpstr>Adapted Gym Environment for Pricing </vt:lpstr>
      <vt:lpstr>Market Demand Generator Class </vt:lpstr>
      <vt:lpstr>Pricing Agents | Q-Learning</vt:lpstr>
      <vt:lpstr>Pricing Agents | Q-Learning</vt:lpstr>
      <vt:lpstr>Pricing Agents | SARSA</vt:lpstr>
      <vt:lpstr>Pricing Agents | SARSA</vt:lpstr>
      <vt:lpstr>Pricing Agents | Upper Confidence Bound (UCB)</vt:lpstr>
      <vt:lpstr>Pricing Agents |  Upper Confidence Bound </vt:lpstr>
      <vt:lpstr>Pricing Agents | Soft Actor Critic </vt:lpstr>
      <vt:lpstr>Comparison Between Algorithms</vt:lpstr>
      <vt:lpstr>Comparison Between Algorithms</vt:lpstr>
      <vt:lpstr>Limitations</vt:lpstr>
      <vt:lpstr>Future Works &amp; Completion</vt:lpstr>
      <vt:lpstr>Appendix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Ahmet Yüksel</dc:creator>
  <cp:lastModifiedBy>Ahmet Yüksel</cp:lastModifiedBy>
  <cp:revision>18</cp:revision>
  <dcterms:created xsi:type="dcterms:W3CDTF">2024-03-02T16:43:54Z</dcterms:created>
  <dcterms:modified xsi:type="dcterms:W3CDTF">2024-04-24T19:19:42Z</dcterms:modified>
</cp:coreProperties>
</file>