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0" r:id="rId5"/>
    <p:sldId id="274" r:id="rId6"/>
    <p:sldId id="261" r:id="rId7"/>
    <p:sldId id="263" r:id="rId8"/>
    <p:sldId id="275" r:id="rId9"/>
    <p:sldId id="276" r:id="rId10"/>
    <p:sldId id="264" r:id="rId11"/>
    <p:sldId id="265" r:id="rId12"/>
    <p:sldId id="272" r:id="rId13"/>
    <p:sldId id="273" r:id="rId14"/>
    <p:sldId id="277" r:id="rId15"/>
    <p:sldId id="278" r:id="rId16"/>
    <p:sldId id="279" r:id="rId17"/>
  </p:sldIdLst>
  <p:sldSz cx="12192000" cy="6858000"/>
  <p:notesSz cx="6858000" cy="9144000"/>
  <p:custDataLst>
    <p:tags r:id="rId18"/>
  </p:custDataLst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84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Türkiye’deki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Hastaneleri</a:t>
            </a:r>
            <a:r>
              <a:rPr lang="en-US" sz="18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Dağılımı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A5-6740-81E3-77CA789F499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BA5-6740-81E3-77CA789F4997}"/>
              </c:ext>
            </c:extLst>
          </c:dPt>
          <c:dPt>
            <c:idx val="2"/>
            <c:bubble3D val="0"/>
            <c:spPr>
              <a:solidFill>
                <a:schemeClr val="accent3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BA5-6740-81E3-77CA789F4997}"/>
              </c:ext>
            </c:extLst>
          </c:dPt>
          <c:dLbls>
            <c:dLbl>
              <c:idx val="0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BA5-6740-81E3-77CA789F4997}"/>
                </c:ext>
              </c:extLst>
            </c:dLbl>
            <c:dLbl>
              <c:idx val="1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BA5-6740-81E3-77CA789F4997}"/>
                </c:ext>
              </c:extLst>
            </c:dLbl>
            <c:dLbl>
              <c:idx val="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BA5-6740-81E3-77CA789F49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Özel</c:v>
                </c:pt>
                <c:pt idx="1">
                  <c:v>Kamu</c:v>
                </c:pt>
                <c:pt idx="2">
                  <c:v>Üniversite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560</c:v>
                </c:pt>
                <c:pt idx="1">
                  <c:v>884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A5-6740-81E3-77CA789F49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29F8-B9E9-094B-B1E0-52DE7CBF0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81FE0-2E94-BA43-BE88-5D62B8C38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F5213-672A-9341-A66B-4108502C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BD6E-85A9-4CB3-BB65-96473858D9A4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881A4-6F02-BF40-8DF6-2534FEDB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708B9-A350-9F4E-9A5B-C4FEDF93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4FD1-D923-4BD4-92A3-E5C82EB3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6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4F0B-0BFE-8A4B-BB31-17896EAE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DA34A-B110-4345-8E5D-BB83060CC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E610-72C4-2946-A3D7-58C3BA2A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BD6E-85A9-4CB3-BB65-96473858D9A4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3FCD-E6BE-8146-A8FE-316756A8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BB03F-BAA7-314A-ACB6-5001012C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4FD1-D923-4BD4-92A3-E5C82EB3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0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7DE8A-A002-C344-BA5A-279677BF7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C67B7-38B0-2C4F-96BA-DE009ADC5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0D463-A8FF-7E4F-B1FB-0452DC3A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BD6E-85A9-4CB3-BB65-96473858D9A4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7AD0B-177E-C441-9EB7-813BFC96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99D22-EE14-6B4A-AF1A-FA01E351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4FD1-D923-4BD4-92A3-E5C82EB3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04C4-1D13-C541-A5FB-EDA401B9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E45D-7484-B442-937B-C8A9E4D9C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FFDA4-C5DD-0142-9D8C-B1845FA5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BD6E-85A9-4CB3-BB65-96473858D9A4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4448-C4CF-4D4F-970C-18EE8EA2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3FBE-B8CD-AB4D-A4F8-2D48A0DD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4FD1-D923-4BD4-92A3-E5C82EB3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7B68-3E1F-F44A-A7EF-7D91455F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6D629-7460-204C-8950-BD464E552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F0AC5-E696-1743-BE29-8A353789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BD6E-85A9-4CB3-BB65-96473858D9A4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A89D1-4967-9849-B277-4710A636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94D75-7A4B-C242-A637-F9005DFE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4FD1-D923-4BD4-92A3-E5C82EB3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0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D494-3741-4C4C-A241-C5F22324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41E60-8755-8944-83B1-87257D1A3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CDBBB-8EC1-3449-8114-D1D02E8CB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7E818-72B9-2941-A071-55A417B4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BD6E-85A9-4CB3-BB65-96473858D9A4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F004A-7CD0-7A48-AE21-9FDBE5EF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02102-AD77-4144-A82D-9FB4581F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4FD1-D923-4BD4-92A3-E5C82EB3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4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F24D-FE77-A144-889E-954DA55D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F6F55-709F-DA46-A8B2-39776D361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0623D-F5DC-7745-A71C-BABA2A06B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51534-22B5-2D49-AB14-24839D765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1D2E2-FEF7-C145-9ADA-B049D7846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24528-4CCF-4545-8184-EB70EE80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BD6E-85A9-4CB3-BB65-96473858D9A4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580A5-0063-3646-8FDA-AF428747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5FDE8-CAF4-AB44-8774-7C16B78A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4FD1-D923-4BD4-92A3-E5C82EB3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3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9A14-472A-874B-B099-18840EEF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8FBA9-7534-6D4B-879F-4D1ACC5A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BD6E-85A9-4CB3-BB65-96473858D9A4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9E349-1102-BF4B-B548-D304EB21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B3593-B8A8-EE46-A03E-ED0D85FA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4FD1-D923-4BD4-92A3-E5C82EB3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06123-A069-2049-BE83-1F923259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BD6E-85A9-4CB3-BB65-96473858D9A4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1C1F2-B0E0-D14B-B19A-884B5C05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C84A1-C04C-3949-8EC3-763AFC5F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4FD1-D923-4BD4-92A3-E5C82EB3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1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3722-4037-5A4B-AA27-422BC0CA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1978-4F07-B94A-8784-D040CC363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D03B0-D9E3-1B4D-9758-72BA7C951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5252F-C946-2643-B065-F670642A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BD6E-85A9-4CB3-BB65-96473858D9A4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AE7A8-362D-C44A-8022-E3B84DE5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421F6-734B-FA48-803F-1E54EA26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4FD1-D923-4BD4-92A3-E5C82EB3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7816-6451-C646-B711-1722DE65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5820E-823C-2E49-89AB-AD6E34C9F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B26FC-5B02-8E4F-B7A5-E433AFC22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1920-9FD9-0049-A4EA-AF0255EE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BD6E-85A9-4CB3-BB65-96473858D9A4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AB56A-620B-E644-A0CE-496DCA0B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4B7B4-6281-AA42-AFD6-D984C876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4FD1-D923-4BD4-92A3-E5C82EB3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1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C950A6B-3FCB-4247-A0A2-AC74DC4515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23587213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Slide" r:id="rId15" imgW="7772400" imgH="10058400" progId="TCLayout.ActiveDocument.1">
                  <p:embed/>
                </p:oleObj>
              </mc:Choice>
              <mc:Fallback>
                <p:oleObj name="think-cell Slide" r:id="rId1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45906-A33D-9B45-8C13-496BBA18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DD76A-0F47-C042-A6CF-0A16312BE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C6D74-DCAA-BD4A-AAFD-592D40FF5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2BD6E-85A9-4CB3-BB65-96473858D9A4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06D19-8F9C-0F42-965B-770C4150D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40A70-AE68-5B4E-B9E3-7A1AB8352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E4FD1-D923-4BD4-92A3-E5C82EB3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0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jpe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19.emf"/><Relationship Id="rId10" Type="http://schemas.openxmlformats.org/officeDocument/2006/relationships/image" Target="../media/image23.sv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jpe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jpeg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PNG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PNG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PNG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jpe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jpg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jpe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jpe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jpe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chart" Target="../charts/chart1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jpe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3C1B2F2-9EC5-2A4E-BC2B-76CEFB1FD9E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135868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Başlık 1">
            <a:extLst>
              <a:ext uri="{FF2B5EF4-FFF2-40B4-BE49-F238E27FC236}">
                <a16:creationId xmlns:a16="http://schemas.microsoft.com/office/drawing/2014/main" id="{F7F373A1-2668-4E52-9FA8-098104821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 vert="horz">
            <a:noAutofit/>
          </a:bodyPr>
          <a:lstStyle/>
          <a:p>
            <a:r>
              <a:rPr lang="en-US" sz="2000" dirty="0"/>
              <a:t> 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12D2887-41B2-446A-B5B9-A590515FF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4221"/>
            <a:ext cx="9144000" cy="1655762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Hastalık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Tespit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Takibindeki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Göz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753097C-17F1-9A41-B867-AE484C3DCC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47"/>
          <a:stretch/>
        </p:blipFill>
        <p:spPr>
          <a:xfrm>
            <a:off x="3448050" y="1239610"/>
            <a:ext cx="5295900" cy="28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4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6EE601-54F8-2745-BEE3-E920562210A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588516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C60C0F-F44E-4D15-8161-C7ED6AB3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4331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Özel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Hastaneler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Abonelik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gelir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modeli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Kapasiteye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göre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paketleri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On-premise / Cloud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Seçenekleri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Komisyon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Kamu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kurumları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Ad-hoc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kurulumu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87038206-064A-ED46-8070-95E846B9CFBD}"/>
              </a:ext>
            </a:extLst>
          </p:cNvPr>
          <p:cNvSpPr txBox="1">
            <a:spLocks/>
          </p:cNvSpPr>
          <p:nvPr/>
        </p:nvSpPr>
        <p:spPr>
          <a:xfrm>
            <a:off x="7428089" y="1825625"/>
            <a:ext cx="37112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Freemium 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İnmeye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yönelik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kişileştirilmiş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içerik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B0B9991-7BF0-D445-9618-380D3790AC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8" t="4980" r="17923" b="15067"/>
          <a:stretch/>
        </p:blipFill>
        <p:spPr>
          <a:xfrm>
            <a:off x="10940716" y="5862786"/>
            <a:ext cx="1251284" cy="995214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96EB13-0627-CC4B-8185-EF7292A2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 </a:t>
            </a:r>
          </a:p>
        </p:txBody>
      </p:sp>
      <p:sp>
        <p:nvSpPr>
          <p:cNvPr id="17" name="Başlık 1">
            <a:extLst>
              <a:ext uri="{FF2B5EF4-FFF2-40B4-BE49-F238E27FC236}">
                <a16:creationId xmlns:a16="http://schemas.microsoft.com/office/drawing/2014/main" id="{F584A3DD-4A5D-D243-BEC2-CBC00396A1E1}"/>
              </a:ext>
            </a:extLst>
          </p:cNvPr>
          <p:cNvSpPr txBox="1">
            <a:spLocks/>
          </p:cNvSpPr>
          <p:nvPr/>
        </p:nvSpPr>
        <p:spPr>
          <a:xfrm>
            <a:off x="838199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Hedef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Pazarımız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95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00BD025-EA47-B947-98E9-19BBA47652C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262284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Başlık 1">
            <a:extLst>
              <a:ext uri="{FF2B5EF4-FFF2-40B4-BE49-F238E27FC236}">
                <a16:creationId xmlns:a16="http://schemas.microsoft.com/office/drawing/2014/main" id="{FE8D3CBA-7B52-4ECD-8D36-A1BB87B2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Rakip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Analizi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C60C0F-F44E-4D15-8161-C7ED6AB3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194"/>
            <a:ext cx="455521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Hasta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hikayesini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”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Doğal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İşleme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algoritmalarıyla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analiz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etme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Teşhis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öncesi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verilerin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incelenmesi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Hasta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takip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sistemi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Erken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müdahale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imkanı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3BF9C5-2F9A-6345-BF51-47FEEFFC0D1D}"/>
              </a:ext>
            </a:extLst>
          </p:cNvPr>
          <p:cNvSpPr txBox="1"/>
          <p:nvPr/>
        </p:nvSpPr>
        <p:spPr>
          <a:xfrm>
            <a:off x="925689" y="1580444"/>
            <a:ext cx="424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Stroke Shield</a:t>
            </a:r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D7057D25-4C45-3E46-9177-A05D4EA8BA7B}"/>
              </a:ext>
            </a:extLst>
          </p:cNvPr>
          <p:cNvSpPr txBox="1">
            <a:spLocks/>
          </p:cNvSpPr>
          <p:nvPr/>
        </p:nvSpPr>
        <p:spPr>
          <a:xfrm>
            <a:off x="6733677" y="2348194"/>
            <a:ext cx="45552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Hasta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hikayesini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”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Doğal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İşleme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algoritmalarıyla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analiz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etme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Teşhis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öncesi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verilerin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incelenmesi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Hasta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takip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sistemi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Erken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müdahale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imkanı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B4DB44-2A0C-054A-84D9-0B19ED584D6C}"/>
              </a:ext>
            </a:extLst>
          </p:cNvPr>
          <p:cNvSpPr txBox="1"/>
          <p:nvPr/>
        </p:nvSpPr>
        <p:spPr>
          <a:xfrm>
            <a:off x="6733677" y="1580444"/>
            <a:ext cx="500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Diğer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Sağlıkta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Zeka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Şirketleri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1D79D685-5FCA-C344-8939-6319AB9B10D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8" t="4980" r="17923" b="15067"/>
          <a:stretch/>
        </p:blipFill>
        <p:spPr>
          <a:xfrm>
            <a:off x="10940716" y="5862786"/>
            <a:ext cx="1251284" cy="99521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34688D0-FEC2-C045-A6D7-0570B217F01E}"/>
              </a:ext>
            </a:extLst>
          </p:cNvPr>
          <p:cNvGrpSpPr/>
          <p:nvPr/>
        </p:nvGrpSpPr>
        <p:grpSpPr>
          <a:xfrm>
            <a:off x="5079828" y="2297947"/>
            <a:ext cx="694319" cy="2960233"/>
            <a:chOff x="5079828" y="2354124"/>
            <a:chExt cx="694319" cy="2960233"/>
          </a:xfrm>
        </p:grpSpPr>
        <p:pic>
          <p:nvPicPr>
            <p:cNvPr id="17" name="Graphic 16" descr="Checkbox Ticked with solid fill">
              <a:extLst>
                <a:ext uri="{FF2B5EF4-FFF2-40B4-BE49-F238E27FC236}">
                  <a16:creationId xmlns:a16="http://schemas.microsoft.com/office/drawing/2014/main" id="{FB8E68BA-715F-524B-9438-3F24CC53D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79828" y="2354124"/>
              <a:ext cx="694319" cy="694319"/>
            </a:xfrm>
            <a:prstGeom prst="rect">
              <a:avLst/>
            </a:prstGeom>
          </p:spPr>
        </p:pic>
        <p:pic>
          <p:nvPicPr>
            <p:cNvPr id="30" name="Graphic 29" descr="Checkbox Ticked with solid fill">
              <a:extLst>
                <a:ext uri="{FF2B5EF4-FFF2-40B4-BE49-F238E27FC236}">
                  <a16:creationId xmlns:a16="http://schemas.microsoft.com/office/drawing/2014/main" id="{E19379F8-FE45-C54A-A946-A8C695258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79828" y="3272247"/>
              <a:ext cx="694319" cy="694319"/>
            </a:xfrm>
            <a:prstGeom prst="rect">
              <a:avLst/>
            </a:prstGeom>
          </p:spPr>
        </p:pic>
        <p:pic>
          <p:nvPicPr>
            <p:cNvPr id="31" name="Graphic 30" descr="Checkbox Ticked with solid fill">
              <a:extLst>
                <a:ext uri="{FF2B5EF4-FFF2-40B4-BE49-F238E27FC236}">
                  <a16:creationId xmlns:a16="http://schemas.microsoft.com/office/drawing/2014/main" id="{16B7C543-0203-2743-8052-0ACB74B35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79828" y="3980336"/>
              <a:ext cx="694319" cy="694319"/>
            </a:xfrm>
            <a:prstGeom prst="rect">
              <a:avLst/>
            </a:prstGeom>
          </p:spPr>
        </p:pic>
        <p:pic>
          <p:nvPicPr>
            <p:cNvPr id="32" name="Graphic 31" descr="Checkbox Ticked with solid fill">
              <a:extLst>
                <a:ext uri="{FF2B5EF4-FFF2-40B4-BE49-F238E27FC236}">
                  <a16:creationId xmlns:a16="http://schemas.microsoft.com/office/drawing/2014/main" id="{766DC6D9-21A4-E54C-A42F-48AE072BB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79828" y="4620038"/>
              <a:ext cx="694319" cy="69431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6625C5-8A89-774B-B7E0-63F8ACAE8A4F}"/>
              </a:ext>
            </a:extLst>
          </p:cNvPr>
          <p:cNvGrpSpPr/>
          <p:nvPr/>
        </p:nvGrpSpPr>
        <p:grpSpPr>
          <a:xfrm>
            <a:off x="11045643" y="2297947"/>
            <a:ext cx="694800" cy="2934223"/>
            <a:chOff x="11045643" y="2297947"/>
            <a:chExt cx="694800" cy="2934223"/>
          </a:xfrm>
        </p:grpSpPr>
        <p:pic>
          <p:nvPicPr>
            <p:cNvPr id="21" name="Graphic 20" descr="Checkbox Crossed with solid fill">
              <a:extLst>
                <a:ext uri="{FF2B5EF4-FFF2-40B4-BE49-F238E27FC236}">
                  <a16:creationId xmlns:a16="http://schemas.microsoft.com/office/drawing/2014/main" id="{88CBCB49-BF6F-8740-B5D1-2DB63FA06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045643" y="2297947"/>
              <a:ext cx="694800" cy="694800"/>
            </a:xfrm>
            <a:prstGeom prst="rect">
              <a:avLst/>
            </a:prstGeom>
          </p:spPr>
        </p:pic>
        <p:pic>
          <p:nvPicPr>
            <p:cNvPr id="34" name="Graphic 33" descr="Checkbox Ticked with solid fill">
              <a:extLst>
                <a:ext uri="{FF2B5EF4-FFF2-40B4-BE49-F238E27FC236}">
                  <a16:creationId xmlns:a16="http://schemas.microsoft.com/office/drawing/2014/main" id="{63D4786F-79AC-224E-9799-BFD5496BA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46044" y="3170935"/>
              <a:ext cx="694319" cy="694319"/>
            </a:xfrm>
            <a:prstGeom prst="rect">
              <a:avLst/>
            </a:prstGeom>
          </p:spPr>
        </p:pic>
        <p:pic>
          <p:nvPicPr>
            <p:cNvPr id="35" name="Graphic 34" descr="Checkbox Ticked with solid fill">
              <a:extLst>
                <a:ext uri="{FF2B5EF4-FFF2-40B4-BE49-F238E27FC236}">
                  <a16:creationId xmlns:a16="http://schemas.microsoft.com/office/drawing/2014/main" id="{35A0F226-0904-DE49-B30F-04AF3DDFA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45884" y="3866408"/>
              <a:ext cx="694319" cy="694319"/>
            </a:xfrm>
            <a:prstGeom prst="rect">
              <a:avLst/>
            </a:prstGeom>
          </p:spPr>
        </p:pic>
        <p:pic>
          <p:nvPicPr>
            <p:cNvPr id="36" name="Graphic 35" descr="Checkbox Ticked with solid fill">
              <a:extLst>
                <a:ext uri="{FF2B5EF4-FFF2-40B4-BE49-F238E27FC236}">
                  <a16:creationId xmlns:a16="http://schemas.microsoft.com/office/drawing/2014/main" id="{FAC6DE13-D5AA-6149-B287-B14C1DB66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45964" y="4537851"/>
              <a:ext cx="694319" cy="694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492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F779480-8FD0-CE4B-BB19-1EEF2A95365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34157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Başlık 1">
            <a:extLst>
              <a:ext uri="{FF2B5EF4-FFF2-40B4-BE49-F238E27FC236}">
                <a16:creationId xmlns:a16="http://schemas.microsoft.com/office/drawing/2014/main" id="{FE8D3CBA-7B52-4ECD-8D36-A1BB87B2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 vert="horz"/>
          <a:lstStyle/>
          <a:p>
            <a:pPr algn="ctr"/>
            <a:r>
              <a:rPr lang="en-US" dirty="0" err="1"/>
              <a:t>Dinlediğiniz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Teşekkürler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1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4D313EA-62B5-8042-930F-9CEC3C653AC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794742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Başlık 1">
            <a:extLst>
              <a:ext uri="{FF2B5EF4-FFF2-40B4-BE49-F238E27FC236}">
                <a16:creationId xmlns:a16="http://schemas.microsoft.com/office/drawing/2014/main" id="{FE8D3CBA-7B52-4ECD-8D36-A1BB87B2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80675" cy="1325563"/>
          </a:xfrm>
        </p:spPr>
        <p:txBody>
          <a:bodyPr vert="horz"/>
          <a:lstStyle/>
          <a:p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SFL_ReUnion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C60C0F-F44E-4D15-8161-C7ED6AB3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363" y="4309443"/>
            <a:ext cx="4166461" cy="1821481"/>
          </a:xfrm>
        </p:spPr>
        <p:txBody>
          <a:bodyPr/>
          <a:lstStyle/>
          <a:p>
            <a:r>
              <a:rPr lang="en-US" dirty="0" err="1"/>
              <a:t>Eren</a:t>
            </a:r>
            <a:r>
              <a:rPr lang="en-US" dirty="0"/>
              <a:t> GÖKSU	</a:t>
            </a:r>
          </a:p>
          <a:p>
            <a:pPr lvl="1"/>
            <a:r>
              <a:rPr lang="en-US" dirty="0"/>
              <a:t>ODTÜ </a:t>
            </a:r>
            <a:r>
              <a:rPr lang="en-US" dirty="0" err="1"/>
              <a:t>Elektrik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Müh</a:t>
            </a:r>
            <a:r>
              <a:rPr lang="en-US" dirty="0"/>
              <a:t>. 3.Sınıf</a:t>
            </a:r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83175F41-7B42-0F4B-96FB-D7C549A79731}"/>
              </a:ext>
            </a:extLst>
          </p:cNvPr>
          <p:cNvSpPr txBox="1">
            <a:spLocks/>
          </p:cNvSpPr>
          <p:nvPr/>
        </p:nvSpPr>
        <p:spPr>
          <a:xfrm>
            <a:off x="5020805" y="4309443"/>
            <a:ext cx="2992464" cy="1414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Enes TEL </a:t>
            </a:r>
          </a:p>
          <a:p>
            <a:pPr lvl="1"/>
            <a:r>
              <a:rPr lang="en-US" dirty="0" err="1"/>
              <a:t>Hacettepe</a:t>
            </a:r>
            <a:r>
              <a:rPr lang="en-US" dirty="0"/>
              <a:t> </a:t>
            </a:r>
            <a:r>
              <a:rPr lang="en-US" dirty="0" err="1"/>
              <a:t>Tıp</a:t>
            </a:r>
            <a:r>
              <a:rPr lang="en-US" dirty="0"/>
              <a:t> </a:t>
            </a:r>
            <a:r>
              <a:rPr lang="en-US" dirty="0" err="1"/>
              <a:t>Fak</a:t>
            </a:r>
            <a:r>
              <a:rPr lang="en-US" dirty="0"/>
              <a:t>. 5.Sınıf</a:t>
            </a:r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9D6741CB-320C-6142-A26E-925A0243B1D9}"/>
              </a:ext>
            </a:extLst>
          </p:cNvPr>
          <p:cNvSpPr txBox="1">
            <a:spLocks/>
          </p:cNvSpPr>
          <p:nvPr/>
        </p:nvSpPr>
        <p:spPr>
          <a:xfrm>
            <a:off x="8374251" y="4309443"/>
            <a:ext cx="3324386" cy="1821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Ahmet YÜKSEL </a:t>
            </a:r>
          </a:p>
          <a:p>
            <a:pPr lvl="1"/>
            <a:r>
              <a:rPr lang="en-US" dirty="0"/>
              <a:t>ODTÜ </a:t>
            </a:r>
            <a:r>
              <a:rPr lang="en-US" dirty="0" err="1"/>
              <a:t>Endüstri</a:t>
            </a:r>
            <a:r>
              <a:rPr lang="en-US" dirty="0"/>
              <a:t> </a:t>
            </a:r>
            <a:r>
              <a:rPr lang="en-US" dirty="0" err="1"/>
              <a:t>Müh</a:t>
            </a:r>
            <a:r>
              <a:rPr lang="en-US" dirty="0"/>
              <a:t>. 4.Sınıf</a:t>
            </a:r>
          </a:p>
        </p:txBody>
      </p:sp>
      <p:pic>
        <p:nvPicPr>
          <p:cNvPr id="15" name="Picture 14" descr="A picture containing ground, outdoor, person, person&#10;&#10;Description automatically generated">
            <a:extLst>
              <a:ext uri="{FF2B5EF4-FFF2-40B4-BE49-F238E27FC236}">
                <a16:creationId xmlns:a16="http://schemas.microsoft.com/office/drawing/2014/main" id="{37494B68-C678-CB47-BAAB-2E434EE5E9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36" r="54814" b="31110"/>
          <a:stretch/>
        </p:blipFill>
        <p:spPr>
          <a:xfrm>
            <a:off x="5125800" y="2278251"/>
            <a:ext cx="1940400" cy="1876929"/>
          </a:xfrm>
          <a:prstGeom prst="rect">
            <a:avLst/>
          </a:prstGeom>
        </p:spPr>
      </p:pic>
      <p:pic>
        <p:nvPicPr>
          <p:cNvPr id="17" name="Picture 16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3A5E97A8-7650-7B42-B0F6-084D505018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218" y="2279580"/>
            <a:ext cx="1875600" cy="1875600"/>
          </a:xfrm>
          <a:prstGeom prst="rect">
            <a:avLst/>
          </a:prstGeom>
        </p:spPr>
      </p:pic>
      <p:pic>
        <p:nvPicPr>
          <p:cNvPr id="19" name="Picture 18" descr="A couple of me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B24AF650-9087-BE4A-80BA-9F5FFE8EE42B}"/>
              </a:ext>
            </a:extLst>
          </p:cNvPr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4" t="33219" r="51508" b="47452"/>
          <a:stretch/>
        </p:blipFill>
        <p:spPr>
          <a:xfrm>
            <a:off x="1567382" y="2279580"/>
            <a:ext cx="1940400" cy="18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1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F9CC17-3133-D842-95B6-C383508652B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145351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B359DF-D65F-834C-90EB-8401512E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 err="1"/>
              <a:t>Ekler</a:t>
            </a:r>
            <a:endParaRPr lang="en-US" dirty="0"/>
          </a:p>
        </p:txBody>
      </p:sp>
      <p:pic>
        <p:nvPicPr>
          <p:cNvPr id="11" name="Content Placeholder 10" descr="Graphical user interface&#10;&#10;Description automatically generated">
            <a:extLst>
              <a:ext uri="{FF2B5EF4-FFF2-40B4-BE49-F238E27FC236}">
                <a16:creationId xmlns:a16="http://schemas.microsoft.com/office/drawing/2014/main" id="{E87DABB3-8B6E-0546-9695-BAC49464E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858" y="1825625"/>
            <a:ext cx="8894283" cy="4351338"/>
          </a:xfrm>
        </p:spPr>
      </p:pic>
    </p:spTree>
    <p:extLst>
      <p:ext uri="{BB962C8B-B14F-4D97-AF65-F5344CB8AC3E}">
        <p14:creationId xmlns:p14="http://schemas.microsoft.com/office/powerpoint/2010/main" val="353337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F9CC17-3133-D842-95B6-C383508652B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F9CC17-3133-D842-95B6-C383508652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B359DF-D65F-834C-90EB-8401512E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 err="1"/>
              <a:t>Ekler</a:t>
            </a:r>
            <a:endParaRPr lang="en-US" dirty="0"/>
          </a:p>
        </p:txBody>
      </p:sp>
      <p:pic>
        <p:nvPicPr>
          <p:cNvPr id="10" name="Content Placeholder 9" descr="Graphical user interface&#10;&#10;Description automatically generated">
            <a:extLst>
              <a:ext uri="{FF2B5EF4-FFF2-40B4-BE49-F238E27FC236}">
                <a16:creationId xmlns:a16="http://schemas.microsoft.com/office/drawing/2014/main" id="{B88FC210-73DE-F54F-8443-F84E69ADC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11" y="1825625"/>
            <a:ext cx="8856978" cy="4351338"/>
          </a:xfrm>
        </p:spPr>
      </p:pic>
    </p:spTree>
    <p:extLst>
      <p:ext uri="{BB962C8B-B14F-4D97-AF65-F5344CB8AC3E}">
        <p14:creationId xmlns:p14="http://schemas.microsoft.com/office/powerpoint/2010/main" val="346827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F9CC17-3133-D842-95B6-C383508652B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F9CC17-3133-D842-95B6-C383508652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B359DF-D65F-834C-90EB-8401512E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 err="1"/>
              <a:t>Ekler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6BFBC5-C7B2-B44F-98E3-1D0AEC28F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23" y="1825625"/>
            <a:ext cx="8938554" cy="4351338"/>
          </a:xfrm>
        </p:spPr>
      </p:pic>
    </p:spTree>
    <p:extLst>
      <p:ext uri="{BB962C8B-B14F-4D97-AF65-F5344CB8AC3E}">
        <p14:creationId xmlns:p14="http://schemas.microsoft.com/office/powerpoint/2010/main" val="20710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3E2EEDF-269B-874B-B356-0A53DC733B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983336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Başlık 1">
            <a:extLst>
              <a:ext uri="{FF2B5EF4-FFF2-40B4-BE49-F238E27FC236}">
                <a16:creationId xmlns:a16="http://schemas.microsoft.com/office/drawing/2014/main" id="{FE8D3CBA-7B52-4ECD-8D36-A1BB87B2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192123"/>
            <a:ext cx="9958120" cy="1173833"/>
          </a:xfrm>
        </p:spPr>
        <p:txBody>
          <a:bodyPr vert="horz">
            <a:normAutofit/>
          </a:bodyPr>
          <a:lstStyle/>
          <a:p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İnmenin </a:t>
            </a:r>
            <a:r>
              <a:rPr lang="tr-TR" sz="2800" dirty="0" err="1">
                <a:latin typeface="Arial" panose="020B0604020202020204" pitchFamily="34" charset="0"/>
                <a:cs typeface="Arial" panose="020B0604020202020204" pitchFamily="34" charset="0"/>
              </a:rPr>
              <a:t>Mortalite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tr-TR" sz="2800" dirty="0" err="1">
                <a:latin typeface="Arial" panose="020B0604020202020204" pitchFamily="34" charset="0"/>
                <a:cs typeface="Arial" panose="020B0604020202020204" pitchFamily="34" charset="0"/>
              </a:rPr>
              <a:t>Morbiditesi</a:t>
            </a:r>
            <a:b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9F5DF1C0-C0AA-4C1C-9CA3-E8B089B95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15" y="3429000"/>
            <a:ext cx="4324408" cy="2732087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D87978D-C3CD-48F7-98FD-D52EBEF66C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649" y="3428999"/>
            <a:ext cx="4241421" cy="2732087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15325B5C-057A-4248-BAD7-3608335E11F5}"/>
              </a:ext>
            </a:extLst>
          </p:cNvPr>
          <p:cNvSpPr txBox="1"/>
          <p:nvPr/>
        </p:nvSpPr>
        <p:spPr>
          <a:xfrm>
            <a:off x="1132815" y="1705802"/>
            <a:ext cx="9557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Dünyada 25 yaşın üzerindeki her 4 kişiden 1’i inme riskiyle karşı karşıya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Gelişmiş ülkelerde ölüme en çok neden olan 3. hastalık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Ciddi ve kalıcı engelliğe neden olur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CDC verilerine göre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Amerika yılda yaklaşık 46 milyar doları inme hastalarına ve tedavisine harcıyor  </a:t>
            </a:r>
            <a:b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A2B8BD4-9BDA-F542-B28B-C2385F7DF95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8" t="4980" r="17923" b="15067"/>
          <a:stretch/>
        </p:blipFill>
        <p:spPr>
          <a:xfrm>
            <a:off x="10940716" y="5862786"/>
            <a:ext cx="1251284" cy="99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1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69C1E85-48DF-3C4B-8FED-B4B6BB57959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670336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C60C0F-F44E-4D15-8161-C7ED6AB3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750" y="1658143"/>
            <a:ext cx="8702498" cy="3541714"/>
          </a:xfrm>
        </p:spPr>
        <p:txBody>
          <a:bodyPr/>
          <a:lstStyle/>
          <a:p>
            <a:pPr marL="0" indent="0" algn="ctr">
              <a:buNone/>
            </a:pPr>
            <a:endParaRPr lang="tr-TR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People with stroke present to health services with a broad range of problems, covering all illness domains over a prolonged period of time. Consequently, it is vital to have an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organised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service that can respond in a timely and effective way to each person’s unique needs as they arise. The commissioning of a well-led, appropriately trained and skilled workforce providing holistic and compassionate care to patients and their families.</a:t>
            </a:r>
            <a:r>
              <a:rPr lang="tr-TR" sz="18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endParaRPr lang="tr-TR" sz="18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tr-TR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tr-TR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Royal</a:t>
            </a:r>
            <a:r>
              <a:rPr lang="tr-T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Collage</a:t>
            </a:r>
            <a:r>
              <a:rPr lang="tr-T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tr-TR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Physicians</a:t>
            </a:r>
            <a:r>
              <a:rPr lang="tr-T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National</a:t>
            </a:r>
            <a:r>
              <a:rPr lang="tr-T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Clinical</a:t>
            </a:r>
            <a:r>
              <a:rPr lang="tr-T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Guidline</a:t>
            </a:r>
            <a:r>
              <a:rPr lang="tr-T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</a:t>
            </a:r>
            <a:r>
              <a:rPr lang="tr-TR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Stroke</a:t>
            </a:r>
            <a:r>
              <a:rPr lang="tr-TR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BD27424-4EB4-5F49-8910-BC60880B30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8" t="4980" r="17923" b="15067"/>
          <a:stretch/>
        </p:blipFill>
        <p:spPr>
          <a:xfrm>
            <a:off x="10940716" y="5862786"/>
            <a:ext cx="1251284" cy="9952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8F5158-4065-844E-9896-2A05B78AB12A}"/>
              </a:ext>
            </a:extLst>
          </p:cNvPr>
          <p:cNvSpPr/>
          <p:nvPr/>
        </p:nvSpPr>
        <p:spPr>
          <a:xfrm>
            <a:off x="1535906" y="809978"/>
            <a:ext cx="9120187" cy="5238044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3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53D6467-2A8E-9042-A4EF-0F47805B195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902134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Başlık 1">
            <a:extLst>
              <a:ext uri="{FF2B5EF4-FFF2-40B4-BE49-F238E27FC236}">
                <a16:creationId xmlns:a16="http://schemas.microsoft.com/office/drawing/2014/main" id="{FE8D3CBA-7B52-4ECD-8D36-A1BB87B2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tr-TR" sz="2800" dirty="0"/>
              <a:t>Problem Tanımı </a:t>
            </a:r>
            <a:br>
              <a:rPr lang="en-US" sz="2800" dirty="0"/>
            </a:br>
            <a:endParaRPr lang="en-US" sz="36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4100B6F-1FE9-4252-9EFF-781D6A62A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98" y="1694587"/>
            <a:ext cx="5314502" cy="3468825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853B0D1-7F1A-4212-B900-E30D5CC38AEB}"/>
              </a:ext>
            </a:extLst>
          </p:cNvPr>
          <p:cNvSpPr txBox="1"/>
          <p:nvPr/>
        </p:nvSpPr>
        <p:spPr>
          <a:xfrm>
            <a:off x="6388610" y="1899299"/>
            <a:ext cx="559388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Risk faktörlerinin yönetimi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Erken tanı 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ilk 6 saat içinde </a:t>
            </a: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tPA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tedavisi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Hemorajik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transformasyon  </a:t>
            </a: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heparinizasyon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kararı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Penumbra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varlığı  tedavi stratejisi planlanması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Riskli dokunun belirlenmesi  </a:t>
            </a: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serebral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rezerv kapasitesinin belirlenmesi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EF1D92C-B3FC-0F44-934B-4B5AA77E3CD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8" t="4980" r="17923" b="15067"/>
          <a:stretch/>
        </p:blipFill>
        <p:spPr>
          <a:xfrm>
            <a:off x="10940716" y="5862786"/>
            <a:ext cx="1251284" cy="99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2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34319E0-C6F6-ED48-8257-473A9DE4ACE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830990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31B7C49-85DB-2441-9BE1-326AA4F3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Çözüm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Önerilerimiz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D7DD-59C1-B447-B530-F68189288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603" y="1814672"/>
            <a:ext cx="4183251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Risk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farklındalığı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Hasta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takibinde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kolaylık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CB7DBA3-AFB5-0846-839D-7CEA6E7BA6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8" t="4980" r="17923" b="15067"/>
          <a:stretch/>
        </p:blipFill>
        <p:spPr>
          <a:xfrm>
            <a:off x="10940716" y="5862786"/>
            <a:ext cx="1251284" cy="99521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EFB093C-56F6-D345-937A-95118925247A}"/>
              </a:ext>
            </a:extLst>
          </p:cNvPr>
          <p:cNvGrpSpPr/>
          <p:nvPr/>
        </p:nvGrpSpPr>
        <p:grpSpPr>
          <a:xfrm>
            <a:off x="2114944" y="2568956"/>
            <a:ext cx="7962114" cy="3597054"/>
            <a:chOff x="2278250" y="3130609"/>
            <a:chExt cx="7962114" cy="3597054"/>
          </a:xfrm>
        </p:grpSpPr>
        <p:pic>
          <p:nvPicPr>
            <p:cNvPr id="9" name="İçerik Yer Tutucusu 17" descr="metin içeren bir resim&#10;&#10;Açıklama otomatik olarak oluşturuldu">
              <a:extLst>
                <a:ext uri="{FF2B5EF4-FFF2-40B4-BE49-F238E27FC236}">
                  <a16:creationId xmlns:a16="http://schemas.microsoft.com/office/drawing/2014/main" id="{64FA56E9-D0E6-7546-A8DD-510045D859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03"/>
            <a:stretch/>
          </p:blipFill>
          <p:spPr>
            <a:xfrm>
              <a:off x="2509454" y="3130609"/>
              <a:ext cx="7730910" cy="359705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6AB001-DC1C-DC48-9EE3-59870954650A}"/>
                </a:ext>
              </a:extLst>
            </p:cNvPr>
            <p:cNvSpPr/>
            <p:nvPr/>
          </p:nvSpPr>
          <p:spPr>
            <a:xfrm>
              <a:off x="2278250" y="3321944"/>
              <a:ext cx="7831386" cy="3405718"/>
            </a:xfrm>
            <a:prstGeom prst="rect">
              <a:avLst/>
            </a:prstGeom>
            <a:noFill/>
            <a:ln w="38100"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02D62D-75F2-9148-A1DF-73735AD0EB9E}"/>
              </a:ext>
            </a:extLst>
          </p:cNvPr>
          <p:cNvSpPr txBox="1">
            <a:spLocks/>
          </p:cNvSpPr>
          <p:nvPr/>
        </p:nvSpPr>
        <p:spPr>
          <a:xfrm>
            <a:off x="1912749" y="1814672"/>
            <a:ext cx="41832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Doktorlara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yardımcı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göz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Erken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müdahale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08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6038452-8D3D-1F4C-B7F1-7C7856EABC2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742463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Başlık 1">
            <a:extLst>
              <a:ext uri="{FF2B5EF4-FFF2-40B4-BE49-F238E27FC236}">
                <a16:creationId xmlns:a16="http://schemas.microsoft.com/office/drawing/2014/main" id="{FE8D3CBA-7B52-4ECD-8D36-A1BB87B2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147"/>
            <a:ext cx="10515600" cy="1325563"/>
          </a:xfrm>
        </p:spPr>
        <p:txBody>
          <a:bodyPr vert="horz">
            <a:normAutofit/>
          </a:bodyPr>
          <a:lstStyle/>
          <a:p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Çözüm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C60C0F-F44E-4D15-8161-C7ED6AB3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871"/>
            <a:ext cx="3795968" cy="503678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Retrospektif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çalışma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geçiren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hastaların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risk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faktörlerinin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tespit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edilmesi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risk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değerlendirilmesinde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ölçek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belirlenmesinde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kullanılması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Hasta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hikayelerindeki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bilgilerini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belirlenen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risk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faktörleri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doğal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işleme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metodlarını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kullanarak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hastanın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riskine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yönelik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bilgileri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tespit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etmek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farkındalık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yaratmak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D48DF4A-A050-AA4A-86F6-1981835DA8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8" t="4980" r="17923" b="15067"/>
          <a:stretch/>
        </p:blipFill>
        <p:spPr>
          <a:xfrm>
            <a:off x="10940716" y="5862786"/>
            <a:ext cx="1251284" cy="995214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F6CA4CF-FB50-8940-ACF1-A5C97BE96B2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5" t="1" r="11556" b="2487"/>
          <a:stretch/>
        </p:blipFill>
        <p:spPr>
          <a:xfrm>
            <a:off x="5062452" y="1351998"/>
            <a:ext cx="6864786" cy="415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9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583DFE3-2B14-FE40-9FA9-73F29A35088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121908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Content Placeholder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EF9BE73-D893-EC4A-A9F7-E83ADBFDF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4"/>
          <a:stretch/>
        </p:blipFill>
        <p:spPr>
          <a:xfrm>
            <a:off x="1426846" y="1690688"/>
            <a:ext cx="9338307" cy="3499643"/>
          </a:xfr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A6C45F3-1428-9942-A07C-589E07A2D5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8" t="4980" r="17923" b="15067"/>
          <a:stretch/>
        </p:blipFill>
        <p:spPr>
          <a:xfrm>
            <a:off x="10940716" y="5862786"/>
            <a:ext cx="1251284" cy="99521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76076C3-BD43-734F-A82A-9FF69095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 </a:t>
            </a: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EF1167BA-DC29-C54F-BE3A-BA6DE3FD9DA8}"/>
              </a:ext>
            </a:extLst>
          </p:cNvPr>
          <p:cNvSpPr txBox="1">
            <a:spLocks/>
          </p:cNvSpPr>
          <p:nvPr/>
        </p:nvSpPr>
        <p:spPr>
          <a:xfrm>
            <a:off x="838200" y="4441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>
                <a:latin typeface="Arial" panose="020B0604020202020204" pitchFamily="34" charset="0"/>
                <a:cs typeface="Arial" panose="020B0604020202020204" pitchFamily="34" charset="0"/>
              </a:rPr>
              <a:t>Çözüm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6EE601-54F8-2745-BEE3-E920562210A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601646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16EE601-54F8-2745-BEE3-E920562210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Başlık 1">
            <a:extLst>
              <a:ext uri="{FF2B5EF4-FFF2-40B4-BE49-F238E27FC236}">
                <a16:creationId xmlns:a16="http://schemas.microsoft.com/office/drawing/2014/main" id="{FE8D3CBA-7B52-4ECD-8D36-A1BB87B2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Hedef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Pazarımız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C60C0F-F44E-4D15-8161-C7ED6AB3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88" y="1690688"/>
            <a:ext cx="504331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B2B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462438D-A06D-4B4A-9FFD-211D553E9C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428184"/>
              </p:ext>
            </p:extLst>
          </p:nvPr>
        </p:nvGraphicFramePr>
        <p:xfrm>
          <a:off x="6096000" y="1899091"/>
          <a:ext cx="6114847" cy="4076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5192C5F-C70A-3346-B846-16917CC6BB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8" y="2780047"/>
            <a:ext cx="6183933" cy="1890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8E132F-A398-C540-8581-94AA68BBEC11}"/>
              </a:ext>
            </a:extLst>
          </p:cNvPr>
          <p:cNvSpPr txBox="1"/>
          <p:nvPr/>
        </p:nvSpPr>
        <p:spPr>
          <a:xfrm>
            <a:off x="209131" y="6352278"/>
            <a:ext cx="1134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Kaynak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Tuspe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Analiz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498C572-8E07-7E46-B6C5-00D9C0B1977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8" t="4980" r="17923" b="15067"/>
          <a:stretch/>
        </p:blipFill>
        <p:spPr>
          <a:xfrm>
            <a:off x="10940716" y="5862786"/>
            <a:ext cx="1251284" cy="9952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9E791B3-1A25-E249-97DB-CE159B147830}"/>
              </a:ext>
            </a:extLst>
          </p:cNvPr>
          <p:cNvSpPr/>
          <p:nvPr/>
        </p:nvSpPr>
        <p:spPr>
          <a:xfrm>
            <a:off x="7265091" y="1899091"/>
            <a:ext cx="3934996" cy="4142935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8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6EE601-54F8-2745-BEE3-E920562210A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210003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16EE601-54F8-2745-BEE3-E920562210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C60C0F-F44E-4D15-8161-C7ED6AB3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4331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E132F-A398-C540-8581-94AA68BBEC11}"/>
              </a:ext>
            </a:extLst>
          </p:cNvPr>
          <p:cNvSpPr txBox="1"/>
          <p:nvPr/>
        </p:nvSpPr>
        <p:spPr>
          <a:xfrm>
            <a:off x="209131" y="6352278"/>
            <a:ext cx="1134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Kaynak</a:t>
            </a:r>
            <a:r>
              <a:rPr lang="en-US" sz="1400" dirty="0"/>
              <a:t>: </a:t>
            </a:r>
            <a:r>
              <a:rPr lang="en-US" sz="1400" dirty="0" err="1"/>
              <a:t>Tuspe</a:t>
            </a:r>
            <a:r>
              <a:rPr lang="en-US" sz="1400" dirty="0"/>
              <a:t> </a:t>
            </a:r>
            <a:r>
              <a:rPr lang="en-US" sz="1400" dirty="0" err="1"/>
              <a:t>Analiz</a:t>
            </a:r>
            <a:r>
              <a:rPr lang="en-US" sz="1400" dirty="0"/>
              <a:t> 2018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10275A-2287-CC42-8C75-81C98AC88F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" t="2591" r="1011" b="3164"/>
          <a:stretch/>
        </p:blipFill>
        <p:spPr>
          <a:xfrm>
            <a:off x="2802608" y="2496662"/>
            <a:ext cx="6881249" cy="3456122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8F70D73-D671-6749-8E69-8B7CE940F3E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8" t="4980" r="17923" b="15067"/>
          <a:stretch/>
        </p:blipFill>
        <p:spPr>
          <a:xfrm>
            <a:off x="10940716" y="5862786"/>
            <a:ext cx="1251284" cy="995214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AFA8DDFD-B6F5-C440-863A-E1B67A49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 </a:t>
            </a:r>
          </a:p>
        </p:txBody>
      </p:sp>
      <p:sp>
        <p:nvSpPr>
          <p:cNvPr id="16" name="Başlık 1">
            <a:extLst>
              <a:ext uri="{FF2B5EF4-FFF2-40B4-BE49-F238E27FC236}">
                <a16:creationId xmlns:a16="http://schemas.microsoft.com/office/drawing/2014/main" id="{9249D0EF-E879-4649-BCCA-3F68A2E386FE}"/>
              </a:ext>
            </a:extLst>
          </p:cNvPr>
          <p:cNvSpPr txBox="1">
            <a:spLocks/>
          </p:cNvSpPr>
          <p:nvPr/>
        </p:nvSpPr>
        <p:spPr>
          <a:xfrm>
            <a:off x="838199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Hedef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Pazarımız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253F86-1D80-7C43-BC30-6454773E378F}"/>
              </a:ext>
            </a:extLst>
          </p:cNvPr>
          <p:cNvSpPr/>
          <p:nvPr/>
        </p:nvSpPr>
        <p:spPr>
          <a:xfrm>
            <a:off x="2213674" y="2133000"/>
            <a:ext cx="7764651" cy="4142935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97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376</Words>
  <Application>Microsoft Macintosh PowerPoint</Application>
  <PresentationFormat>Widescreen</PresentationFormat>
  <Paragraphs>81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think-cell Slide</vt:lpstr>
      <vt:lpstr>  </vt:lpstr>
      <vt:lpstr>İnmenin Mortalite ve Morbiditesi </vt:lpstr>
      <vt:lpstr>PowerPoint Presentation</vt:lpstr>
      <vt:lpstr>Problem Tanımı  </vt:lpstr>
      <vt:lpstr>Çözüm Önerilerimiz</vt:lpstr>
      <vt:lpstr>Çözüm</vt:lpstr>
      <vt:lpstr> </vt:lpstr>
      <vt:lpstr>Hedef Pazarımız</vt:lpstr>
      <vt:lpstr> </vt:lpstr>
      <vt:lpstr> </vt:lpstr>
      <vt:lpstr>Rakip Analizi</vt:lpstr>
      <vt:lpstr>Dinlediğiniz için Teşekkürler</vt:lpstr>
      <vt:lpstr>Takım SFL_ReUnion</vt:lpstr>
      <vt:lpstr>Ekler</vt:lpstr>
      <vt:lpstr>Ekler</vt:lpstr>
      <vt:lpstr>Ekler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Eren Göksu</dc:creator>
  <cp:lastModifiedBy>Ahmet Yüksel</cp:lastModifiedBy>
  <cp:revision>8</cp:revision>
  <dcterms:created xsi:type="dcterms:W3CDTF">2021-11-12T16:43:36Z</dcterms:created>
  <dcterms:modified xsi:type="dcterms:W3CDTF">2021-11-20T16:10:43Z</dcterms:modified>
</cp:coreProperties>
</file>