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9" r:id="rId3"/>
    <p:sldId id="271" r:id="rId4"/>
    <p:sldId id="274" r:id="rId5"/>
    <p:sldId id="273" r:id="rId6"/>
    <p:sldId id="258" r:id="rId7"/>
    <p:sldId id="257" r:id="rId8"/>
    <p:sldId id="259" r:id="rId9"/>
    <p:sldId id="260" r:id="rId10"/>
    <p:sldId id="261" r:id="rId11"/>
    <p:sldId id="262" r:id="rId12"/>
    <p:sldId id="276" r:id="rId13"/>
    <p:sldId id="263" r:id="rId14"/>
    <p:sldId id="264" r:id="rId15"/>
    <p:sldId id="265" r:id="rId16"/>
    <p:sldId id="266" r:id="rId17"/>
    <p:sldId id="267"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2F"/>
    <a:srgbClr val="00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6"/>
    <p:restoredTop sz="94610"/>
  </p:normalViewPr>
  <p:slideViewPr>
    <p:cSldViewPr snapToGrid="0" snapToObjects="1">
      <p:cViewPr>
        <p:scale>
          <a:sx n="125" d="100"/>
          <a:sy n="125" d="100"/>
        </p:scale>
        <p:origin x="-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9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00410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99674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81548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6788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09377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F"/>
          </a:solidFill>
          <a:ln/>
        </p:spPr>
        <p:txBody>
          <a:bodyPr/>
          <a:lstStyle/>
          <a:p>
            <a:endParaRPr lang="en-TR"/>
          </a:p>
        </p:txBody>
      </p:sp>
      <p:sp>
        <p:nvSpPr>
          <p:cNvPr id="6" name="Text 2"/>
          <p:cNvSpPr/>
          <p:nvPr/>
        </p:nvSpPr>
        <p:spPr>
          <a:xfrm>
            <a:off x="2348389" y="2581870"/>
            <a:ext cx="9933503"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Sosyal </a:t>
            </a:r>
            <a:r>
              <a:rPr lang="en-US" sz="5249" b="1" dirty="0" err="1">
                <a:solidFill>
                  <a:srgbClr val="FFFFFF"/>
                </a:solidFill>
                <a:latin typeface="Nunito" pitchFamily="34" charset="0"/>
                <a:ea typeface="Nunito" pitchFamily="34" charset="-122"/>
                <a:cs typeface="Nunito" pitchFamily="34" charset="-120"/>
              </a:rPr>
              <a:t>Medya</a:t>
            </a:r>
            <a:r>
              <a:rPr lang="en-US" sz="5249" b="1" dirty="0">
                <a:solidFill>
                  <a:srgbClr val="FFFFFF"/>
                </a:solidFill>
                <a:latin typeface="Nunito" pitchFamily="34" charset="0"/>
                <a:ea typeface="Nunito" pitchFamily="34" charset="-122"/>
                <a:cs typeface="Nunito" pitchFamily="34" charset="-120"/>
              </a:rPr>
              <a:t> </a:t>
            </a:r>
            <a:r>
              <a:rPr lang="en-US" sz="5249" b="1" dirty="0" err="1">
                <a:solidFill>
                  <a:srgbClr val="FFFFFF"/>
                </a:solidFill>
                <a:latin typeface="Nunito" pitchFamily="34" charset="0"/>
                <a:ea typeface="Nunito" pitchFamily="34" charset="-122"/>
                <a:cs typeface="Nunito" pitchFamily="34" charset="-120"/>
              </a:rPr>
              <a:t>İstatistikleri</a:t>
            </a:r>
            <a:r>
              <a:rPr lang="en-US" sz="5249" b="1" dirty="0">
                <a:solidFill>
                  <a:srgbClr val="FFFFFF"/>
                </a:solidFill>
                <a:latin typeface="Nunito" pitchFamily="34" charset="0"/>
                <a:ea typeface="Nunito" pitchFamily="34" charset="-122"/>
                <a:cs typeface="Nunito" pitchFamily="34" charset="-120"/>
              </a:rPr>
              <a:t> Web </a:t>
            </a:r>
            <a:r>
              <a:rPr lang="en-US" sz="5249" b="1" dirty="0" err="1">
                <a:solidFill>
                  <a:srgbClr val="FFFFFF"/>
                </a:solidFill>
                <a:latin typeface="Nunito" pitchFamily="34" charset="0"/>
                <a:ea typeface="Nunito" pitchFamily="34" charset="-122"/>
                <a:cs typeface="Nunito" pitchFamily="34" charset="-120"/>
              </a:rPr>
              <a:t>Sitesi</a:t>
            </a:r>
            <a:endParaRPr lang="en-US" sz="5249" dirty="0"/>
          </a:p>
        </p:txBody>
      </p:sp>
      <p:sp>
        <p:nvSpPr>
          <p:cNvPr id="7" name="Text 3"/>
          <p:cNvSpPr/>
          <p:nvPr/>
        </p:nvSpPr>
        <p:spPr>
          <a:xfrm>
            <a:off x="2348389" y="4581525"/>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Bu proje, sosyal medya ve YouTube platformları hakkında önemli veriler içeren bir web sayfası hazırlamayı amaçlamaktadır. Bu doküman yazılım gereksinim analizi ile birlikte projenin ana hatlarını ortaya koyarak, projenin amacını açıklamaktadır.</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505"/>
          </a:xfrm>
          <a:prstGeom prst="rect">
            <a:avLst/>
          </a:prstGeom>
          <a:solidFill>
            <a:srgbClr val="00002E">
              <a:alpha val="75000"/>
            </a:srgbClr>
          </a:solidFill>
          <a:ln w="54173">
            <a:solidFill>
              <a:srgbClr val="262654"/>
            </a:solidFill>
            <a:prstDash val="solid"/>
          </a:ln>
        </p:spPr>
      </p:sp>
      <p:sp>
        <p:nvSpPr>
          <p:cNvPr id="4" name="Text 1"/>
          <p:cNvSpPr/>
          <p:nvPr/>
        </p:nvSpPr>
        <p:spPr>
          <a:xfrm>
            <a:off x="2469594" y="596027"/>
            <a:ext cx="6621780" cy="677466"/>
          </a:xfrm>
          <a:prstGeom prst="rect">
            <a:avLst/>
          </a:prstGeom>
          <a:noFill/>
          <a:ln/>
        </p:spPr>
        <p:txBody>
          <a:bodyPr wrap="none" rtlCol="0" anchor="t"/>
          <a:lstStyle/>
          <a:p>
            <a:pPr marL="0" indent="0">
              <a:lnSpc>
                <a:spcPts val="5334"/>
              </a:lnSpc>
              <a:buNone/>
            </a:pPr>
            <a:r>
              <a:rPr lang="en-US" sz="4267" b="1" dirty="0">
                <a:solidFill>
                  <a:srgbClr val="FFFFFF"/>
                </a:solidFill>
                <a:latin typeface="Nunito" pitchFamily="34" charset="0"/>
                <a:ea typeface="Nunito" pitchFamily="34" charset="-122"/>
                <a:cs typeface="Nunito" pitchFamily="34" charset="-120"/>
              </a:rPr>
              <a:t>Veritabanı ve Veri Toplama</a:t>
            </a:r>
            <a:endParaRPr lang="en-US" sz="4267" dirty="0"/>
          </a:p>
        </p:txBody>
      </p:sp>
      <p:sp>
        <p:nvSpPr>
          <p:cNvPr id="5" name="Text 2"/>
          <p:cNvSpPr/>
          <p:nvPr/>
        </p:nvSpPr>
        <p:spPr>
          <a:xfrm>
            <a:off x="2794754" y="1950839"/>
            <a:ext cx="9366052" cy="346829"/>
          </a:xfrm>
          <a:prstGeom prst="rect">
            <a:avLst/>
          </a:prstGeom>
          <a:noFill/>
          <a:ln/>
        </p:spPr>
        <p:txBody>
          <a:bodyPr wrap="non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Verilerin doğruluğu, web sayfasının başarısı için kritik öneme sahiptir</a:t>
            </a:r>
            <a:endParaRPr lang="en-US" sz="1707" dirty="0"/>
          </a:p>
        </p:txBody>
      </p:sp>
      <p:sp>
        <p:nvSpPr>
          <p:cNvPr id="6" name="Shape 3"/>
          <p:cNvSpPr/>
          <p:nvPr/>
        </p:nvSpPr>
        <p:spPr>
          <a:xfrm>
            <a:off x="2469594" y="1706999"/>
            <a:ext cx="27027" cy="834509"/>
          </a:xfrm>
          <a:prstGeom prst="rect">
            <a:avLst/>
          </a:prstGeom>
          <a:solidFill>
            <a:srgbClr val="F2B42D"/>
          </a:solidFill>
          <a:ln/>
        </p:spPr>
      </p:sp>
      <p:sp>
        <p:nvSpPr>
          <p:cNvPr id="7" name="Text 4"/>
          <p:cNvSpPr/>
          <p:nvPr/>
        </p:nvSpPr>
        <p:spPr>
          <a:xfrm>
            <a:off x="2469594" y="2785348"/>
            <a:ext cx="9691211" cy="1040487"/>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Geliştirilen web sayfası için verilerin doğruluğu ve güvenilirliği önemlidir. Veri toplama yöntemleri, web sayfası tasarımı için birlikte çalışan teknik ve algoritmalarla birleştirilmelidir. Platformlar arasında veri toplamak için API'ler, scraping teknikleri ve platformun kendi arayüzü kullanılabilir.</a:t>
            </a:r>
            <a:endParaRPr lang="en-US" sz="1707" dirty="0"/>
          </a:p>
        </p:txBody>
      </p:sp>
      <p:sp>
        <p:nvSpPr>
          <p:cNvPr id="8" name="Shape 5"/>
          <p:cNvSpPr/>
          <p:nvPr/>
        </p:nvSpPr>
        <p:spPr>
          <a:xfrm>
            <a:off x="2469594" y="4238982"/>
            <a:ext cx="487680" cy="487680"/>
          </a:xfrm>
          <a:prstGeom prst="roundRect">
            <a:avLst>
              <a:gd name="adj" fmla="val 80012"/>
            </a:avLst>
          </a:prstGeom>
          <a:solidFill>
            <a:srgbClr val="00002E"/>
          </a:solidFill>
          <a:ln w="27027">
            <a:solidFill>
              <a:srgbClr val="F2B42D"/>
            </a:solidFill>
            <a:prstDash val="solid"/>
          </a:ln>
        </p:spPr>
      </p:sp>
      <p:sp>
        <p:nvSpPr>
          <p:cNvPr id="9" name="Text 6"/>
          <p:cNvSpPr/>
          <p:nvPr/>
        </p:nvSpPr>
        <p:spPr>
          <a:xfrm>
            <a:off x="2614374" y="4279583"/>
            <a:ext cx="198120" cy="406360"/>
          </a:xfrm>
          <a:prstGeom prst="rect">
            <a:avLst/>
          </a:prstGeom>
          <a:noFill/>
          <a:ln/>
        </p:spPr>
        <p:txBody>
          <a:bodyPr wrap="none" rtlCol="0" anchor="t"/>
          <a:lstStyle/>
          <a:p>
            <a:pPr marL="0" indent="0" algn="ctr">
              <a:lnSpc>
                <a:spcPts val="3200"/>
              </a:lnSpc>
              <a:buNone/>
            </a:pPr>
            <a:r>
              <a:rPr lang="en-US" sz="2560" b="1" dirty="0">
                <a:solidFill>
                  <a:srgbClr val="F2B42D"/>
                </a:solidFill>
                <a:latin typeface="Nunito" pitchFamily="34" charset="0"/>
                <a:ea typeface="Nunito" pitchFamily="34" charset="-122"/>
                <a:cs typeface="Nunito" pitchFamily="34" charset="-120"/>
              </a:rPr>
              <a:t>1</a:t>
            </a:r>
            <a:endParaRPr lang="en-US" sz="2560" dirty="0"/>
          </a:p>
        </p:txBody>
      </p:sp>
      <p:sp>
        <p:nvSpPr>
          <p:cNvPr id="10" name="Text 7"/>
          <p:cNvSpPr/>
          <p:nvPr/>
        </p:nvSpPr>
        <p:spPr>
          <a:xfrm>
            <a:off x="3173968" y="4313515"/>
            <a:ext cx="2381607" cy="677466"/>
          </a:xfrm>
          <a:prstGeom prst="rect">
            <a:avLst/>
          </a:prstGeom>
          <a:noFill/>
          <a:ln/>
        </p:spPr>
        <p:txBody>
          <a:bodyPr wrap="square" rtlCol="0" anchor="t"/>
          <a:lstStyle/>
          <a:p>
            <a:pPr marL="0" indent="0">
              <a:lnSpc>
                <a:spcPts val="2667"/>
              </a:lnSpc>
              <a:buNone/>
            </a:pPr>
            <a:r>
              <a:rPr lang="en-US" sz="2134" b="1" dirty="0">
                <a:solidFill>
                  <a:srgbClr val="F2B42D"/>
                </a:solidFill>
                <a:latin typeface="Nunito" pitchFamily="34" charset="0"/>
                <a:ea typeface="Nunito" pitchFamily="34" charset="-122"/>
                <a:cs typeface="Nunito" pitchFamily="34" charset="-120"/>
              </a:rPr>
              <a:t>Yanıt Veri Toplama Teknikleri</a:t>
            </a:r>
            <a:endParaRPr lang="en-US" sz="2134" dirty="0"/>
          </a:p>
        </p:txBody>
      </p:sp>
      <p:sp>
        <p:nvSpPr>
          <p:cNvPr id="11" name="Text 8"/>
          <p:cNvSpPr/>
          <p:nvPr/>
        </p:nvSpPr>
        <p:spPr>
          <a:xfrm>
            <a:off x="3173968" y="5207675"/>
            <a:ext cx="2381607" cy="1734145"/>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Birçok sosyal medya platformu, belirli hashtag'lerin yanıt verilerini kullanıcılara sunar.</a:t>
            </a:r>
            <a:endParaRPr lang="en-US" sz="1707" dirty="0"/>
          </a:p>
        </p:txBody>
      </p:sp>
      <p:sp>
        <p:nvSpPr>
          <p:cNvPr id="12" name="Shape 9"/>
          <p:cNvSpPr/>
          <p:nvPr/>
        </p:nvSpPr>
        <p:spPr>
          <a:xfrm>
            <a:off x="5772269" y="4238982"/>
            <a:ext cx="487680" cy="487680"/>
          </a:xfrm>
          <a:prstGeom prst="roundRect">
            <a:avLst>
              <a:gd name="adj" fmla="val 80012"/>
            </a:avLst>
          </a:prstGeom>
          <a:solidFill>
            <a:srgbClr val="00002E"/>
          </a:solidFill>
          <a:ln w="27027">
            <a:solidFill>
              <a:srgbClr val="D7425E"/>
            </a:solidFill>
            <a:prstDash val="solid"/>
          </a:ln>
        </p:spPr>
      </p:sp>
      <p:sp>
        <p:nvSpPr>
          <p:cNvPr id="13" name="Text 10"/>
          <p:cNvSpPr/>
          <p:nvPr/>
        </p:nvSpPr>
        <p:spPr>
          <a:xfrm>
            <a:off x="5917049" y="4279583"/>
            <a:ext cx="198120" cy="406360"/>
          </a:xfrm>
          <a:prstGeom prst="rect">
            <a:avLst/>
          </a:prstGeom>
          <a:noFill/>
          <a:ln/>
        </p:spPr>
        <p:txBody>
          <a:bodyPr wrap="none" rtlCol="0" anchor="t"/>
          <a:lstStyle/>
          <a:p>
            <a:pPr marL="0" indent="0" algn="ctr">
              <a:lnSpc>
                <a:spcPts val="3200"/>
              </a:lnSpc>
              <a:buNone/>
            </a:pPr>
            <a:r>
              <a:rPr lang="en-US" sz="2560" b="1" dirty="0">
                <a:solidFill>
                  <a:srgbClr val="D7425E"/>
                </a:solidFill>
                <a:latin typeface="Nunito" pitchFamily="34" charset="0"/>
                <a:ea typeface="Nunito" pitchFamily="34" charset="-122"/>
                <a:cs typeface="Nunito" pitchFamily="34" charset="-120"/>
              </a:rPr>
              <a:t>2</a:t>
            </a:r>
            <a:endParaRPr lang="en-US" sz="2560" dirty="0"/>
          </a:p>
        </p:txBody>
      </p:sp>
      <p:sp>
        <p:nvSpPr>
          <p:cNvPr id="14" name="Text 11"/>
          <p:cNvSpPr/>
          <p:nvPr/>
        </p:nvSpPr>
        <p:spPr>
          <a:xfrm>
            <a:off x="6476643" y="4313515"/>
            <a:ext cx="2381607" cy="677466"/>
          </a:xfrm>
          <a:prstGeom prst="rect">
            <a:avLst/>
          </a:prstGeom>
          <a:noFill/>
          <a:ln/>
        </p:spPr>
        <p:txBody>
          <a:bodyPr wrap="square" rtlCol="0" anchor="t"/>
          <a:lstStyle/>
          <a:p>
            <a:pPr marL="0" indent="0">
              <a:lnSpc>
                <a:spcPts val="2667"/>
              </a:lnSpc>
              <a:buNone/>
            </a:pPr>
            <a:r>
              <a:rPr lang="en-US" sz="2134" b="1" dirty="0">
                <a:solidFill>
                  <a:srgbClr val="D7425E"/>
                </a:solidFill>
                <a:latin typeface="Nunito" pitchFamily="34" charset="0"/>
                <a:ea typeface="Nunito" pitchFamily="34" charset="-122"/>
                <a:cs typeface="Nunito" pitchFamily="34" charset="-120"/>
              </a:rPr>
              <a:t>Toplanan Verilerin Kaydedilmesi</a:t>
            </a:r>
            <a:endParaRPr lang="en-US" sz="2134" dirty="0"/>
          </a:p>
        </p:txBody>
      </p:sp>
      <p:sp>
        <p:nvSpPr>
          <p:cNvPr id="15" name="Text 12"/>
          <p:cNvSpPr/>
          <p:nvPr/>
        </p:nvSpPr>
        <p:spPr>
          <a:xfrm>
            <a:off x="6476643" y="5207675"/>
            <a:ext cx="2381607" cy="2427803"/>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Veriler, bir veritabanındaki tablolarda saklanabilir. Veritabanı oluşturma tasarımı, projenin özelliklerine göre belirlenmelidir.</a:t>
            </a:r>
            <a:endParaRPr lang="en-US" sz="1707" dirty="0"/>
          </a:p>
        </p:txBody>
      </p:sp>
      <p:sp>
        <p:nvSpPr>
          <p:cNvPr id="16" name="Shape 13"/>
          <p:cNvSpPr/>
          <p:nvPr/>
        </p:nvSpPr>
        <p:spPr>
          <a:xfrm>
            <a:off x="9074944" y="4238982"/>
            <a:ext cx="487680" cy="487680"/>
          </a:xfrm>
          <a:prstGeom prst="roundRect">
            <a:avLst>
              <a:gd name="adj" fmla="val 80012"/>
            </a:avLst>
          </a:prstGeom>
          <a:solidFill>
            <a:srgbClr val="00002E"/>
          </a:solidFill>
          <a:ln w="27027">
            <a:solidFill>
              <a:srgbClr val="DD785E"/>
            </a:solidFill>
            <a:prstDash val="solid"/>
          </a:ln>
        </p:spPr>
      </p:sp>
      <p:sp>
        <p:nvSpPr>
          <p:cNvPr id="17" name="Text 14"/>
          <p:cNvSpPr/>
          <p:nvPr/>
        </p:nvSpPr>
        <p:spPr>
          <a:xfrm>
            <a:off x="9219724" y="4279583"/>
            <a:ext cx="198120" cy="406360"/>
          </a:xfrm>
          <a:prstGeom prst="rect">
            <a:avLst/>
          </a:prstGeom>
          <a:noFill/>
          <a:ln/>
        </p:spPr>
        <p:txBody>
          <a:bodyPr wrap="none" rtlCol="0" anchor="t"/>
          <a:lstStyle/>
          <a:p>
            <a:pPr marL="0" indent="0" algn="ctr">
              <a:lnSpc>
                <a:spcPts val="3200"/>
              </a:lnSpc>
              <a:buNone/>
            </a:pPr>
            <a:r>
              <a:rPr lang="en-US" sz="2560" b="1" dirty="0">
                <a:solidFill>
                  <a:srgbClr val="DD785E"/>
                </a:solidFill>
                <a:latin typeface="Nunito" pitchFamily="34" charset="0"/>
                <a:ea typeface="Nunito" pitchFamily="34" charset="-122"/>
                <a:cs typeface="Nunito" pitchFamily="34" charset="-120"/>
              </a:rPr>
              <a:t>3</a:t>
            </a:r>
            <a:endParaRPr lang="en-US" sz="2560" dirty="0"/>
          </a:p>
        </p:txBody>
      </p:sp>
      <p:sp>
        <p:nvSpPr>
          <p:cNvPr id="18" name="Text 15"/>
          <p:cNvSpPr/>
          <p:nvPr/>
        </p:nvSpPr>
        <p:spPr>
          <a:xfrm>
            <a:off x="9779318" y="4313515"/>
            <a:ext cx="2293620" cy="338733"/>
          </a:xfrm>
          <a:prstGeom prst="rect">
            <a:avLst/>
          </a:prstGeom>
          <a:noFill/>
          <a:ln/>
        </p:spPr>
        <p:txBody>
          <a:bodyPr wrap="none" rtlCol="0" anchor="t"/>
          <a:lstStyle/>
          <a:p>
            <a:pPr marL="0" indent="0">
              <a:lnSpc>
                <a:spcPts val="2667"/>
              </a:lnSpc>
              <a:buNone/>
            </a:pPr>
            <a:r>
              <a:rPr lang="en-US" sz="2134" b="1" dirty="0">
                <a:solidFill>
                  <a:srgbClr val="DD785E"/>
                </a:solidFill>
                <a:latin typeface="Nunito" pitchFamily="34" charset="0"/>
                <a:ea typeface="Nunito" pitchFamily="34" charset="-122"/>
                <a:cs typeface="Nunito" pitchFamily="34" charset="-120"/>
              </a:rPr>
              <a:t>API'lerin Kullanımı</a:t>
            </a:r>
            <a:endParaRPr lang="en-US" sz="2134" dirty="0"/>
          </a:p>
        </p:txBody>
      </p:sp>
      <p:sp>
        <p:nvSpPr>
          <p:cNvPr id="19" name="Text 16"/>
          <p:cNvSpPr/>
          <p:nvPr/>
        </p:nvSpPr>
        <p:spPr>
          <a:xfrm>
            <a:off x="9779318" y="4868942"/>
            <a:ext cx="2381607" cy="2080974"/>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Bu platformların sunduğu API'ler, veri toplama işlemini kolaylaştırarak, projenin hızlı bir şekilde geliştirilmesine yardımcı olabilir.</a:t>
            </a:r>
            <a:endParaRPr lang="en-US" sz="1707"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241346"/>
            <a:ext cx="541782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Web Sayfası Arayüzü</a:t>
            </a:r>
            <a:endParaRPr lang="en-US" sz="4374" dirty="0"/>
          </a:p>
        </p:txBody>
      </p:sp>
      <p:sp>
        <p:nvSpPr>
          <p:cNvPr id="5" name="Text 2"/>
          <p:cNvSpPr/>
          <p:nvPr/>
        </p:nvSpPr>
        <p:spPr>
          <a:xfrm>
            <a:off x="2681645" y="2629972"/>
            <a:ext cx="960024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Kullanıcıların web sayfasıyla etkileşimi, web sayfasının başarısı için önemlidir</a:t>
            </a:r>
            <a:endParaRPr lang="en-US" sz="1750" dirty="0"/>
          </a:p>
        </p:txBody>
      </p:sp>
      <p:sp>
        <p:nvSpPr>
          <p:cNvPr id="6" name="Shape 3"/>
          <p:cNvSpPr/>
          <p:nvPr/>
        </p:nvSpPr>
        <p:spPr>
          <a:xfrm>
            <a:off x="2348389" y="2380059"/>
            <a:ext cx="27742" cy="855226"/>
          </a:xfrm>
          <a:prstGeom prst="rect">
            <a:avLst/>
          </a:prstGeom>
          <a:solidFill>
            <a:srgbClr val="F2B42D"/>
          </a:solidFill>
          <a:ln/>
        </p:spPr>
      </p:sp>
      <p:sp>
        <p:nvSpPr>
          <p:cNvPr id="7" name="Text 4"/>
          <p:cNvSpPr/>
          <p:nvPr/>
        </p:nvSpPr>
        <p:spPr>
          <a:xfrm>
            <a:off x="2348389" y="3485198"/>
            <a:ext cx="9933503"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Web sayfası arayüzü, kullanıcıların sayfa içindeki öğelerle etkileşimine izin verir ve kullanıcıların sayfa içinde aradıkları şeyi kolayca bulmalarını amaçlar. Arayüz tasarımı, web sayfasının başarısı için önemlidir.</a:t>
            </a:r>
            <a:endParaRPr lang="en-US" sz="1750" dirty="0"/>
          </a:p>
        </p:txBody>
      </p:sp>
      <p:sp>
        <p:nvSpPr>
          <p:cNvPr id="8" name="Shape 5"/>
          <p:cNvSpPr/>
          <p:nvPr/>
        </p:nvSpPr>
        <p:spPr>
          <a:xfrm>
            <a:off x="2334518" y="4645084"/>
            <a:ext cx="3088958" cy="1909048"/>
          </a:xfrm>
          <a:prstGeom prst="roundRect">
            <a:avLst>
              <a:gd name="adj" fmla="val 20951"/>
            </a:avLst>
          </a:prstGeom>
          <a:noFill/>
          <a:ln w="27742">
            <a:solidFill>
              <a:srgbClr val="F2B42D"/>
            </a:solidFill>
            <a:prstDash val="solid"/>
          </a:ln>
        </p:spPr>
      </p:sp>
      <p:pic>
        <p:nvPicPr>
          <p:cNvPr id="9" name="Image 1" descr="preencoded.png"/>
          <p:cNvPicPr>
            <a:picLocks noChangeAspect="1"/>
          </p:cNvPicPr>
          <p:nvPr/>
        </p:nvPicPr>
        <p:blipFill>
          <a:blip r:embed="rId4"/>
          <a:stretch>
            <a:fillRect/>
          </a:stretch>
        </p:blipFill>
        <p:spPr>
          <a:xfrm>
            <a:off x="2376131" y="4695825"/>
            <a:ext cx="3033474" cy="1853565"/>
          </a:xfrm>
          <a:prstGeom prst="rect">
            <a:avLst/>
          </a:prstGeom>
        </p:spPr>
      </p:pic>
      <p:sp>
        <p:nvSpPr>
          <p:cNvPr id="10" name="Text 6"/>
          <p:cNvSpPr/>
          <p:nvPr/>
        </p:nvSpPr>
        <p:spPr>
          <a:xfrm>
            <a:off x="2348389" y="6632615"/>
            <a:ext cx="3088958" cy="355402"/>
          </a:xfrm>
          <a:prstGeom prst="rect">
            <a:avLst/>
          </a:prstGeom>
          <a:noFill/>
          <a:ln/>
        </p:spPr>
        <p:txBody>
          <a:bodyPr wrap="none" rtlCol="0" anchor="t"/>
          <a:lstStyle/>
          <a:p>
            <a:pPr marL="0" indent="0" algn="l">
              <a:lnSpc>
                <a:spcPts val="2799"/>
              </a:lnSpc>
              <a:buNone/>
            </a:pPr>
            <a:endParaRPr lang="en-US" sz="1750" dirty="0"/>
          </a:p>
        </p:txBody>
      </p:sp>
      <p:sp>
        <p:nvSpPr>
          <p:cNvPr id="11" name="Shape 7"/>
          <p:cNvSpPr/>
          <p:nvPr/>
        </p:nvSpPr>
        <p:spPr>
          <a:xfrm>
            <a:off x="5770602" y="4645084"/>
            <a:ext cx="3088958" cy="1909048"/>
          </a:xfrm>
          <a:prstGeom prst="roundRect">
            <a:avLst>
              <a:gd name="adj" fmla="val 20951"/>
            </a:avLst>
          </a:prstGeom>
          <a:noFill/>
          <a:ln w="27742">
            <a:solidFill>
              <a:srgbClr val="D7425E"/>
            </a:solidFill>
            <a:prstDash val="solid"/>
          </a:ln>
        </p:spPr>
      </p:sp>
      <p:pic>
        <p:nvPicPr>
          <p:cNvPr id="12" name="Image 2" descr="preencoded.png"/>
          <p:cNvPicPr>
            <a:picLocks noChangeAspect="1"/>
          </p:cNvPicPr>
          <p:nvPr/>
        </p:nvPicPr>
        <p:blipFill>
          <a:blip r:embed="rId5"/>
          <a:stretch>
            <a:fillRect/>
          </a:stretch>
        </p:blipFill>
        <p:spPr>
          <a:xfrm>
            <a:off x="5798344" y="4672825"/>
            <a:ext cx="3033474" cy="1853565"/>
          </a:xfrm>
          <a:prstGeom prst="rect">
            <a:avLst/>
          </a:prstGeom>
        </p:spPr>
      </p:pic>
      <p:sp>
        <p:nvSpPr>
          <p:cNvPr id="13" name="Text 8"/>
          <p:cNvSpPr/>
          <p:nvPr/>
        </p:nvSpPr>
        <p:spPr>
          <a:xfrm>
            <a:off x="5770602" y="6632615"/>
            <a:ext cx="3088958" cy="355402"/>
          </a:xfrm>
          <a:prstGeom prst="rect">
            <a:avLst/>
          </a:prstGeom>
          <a:noFill/>
          <a:ln/>
        </p:spPr>
        <p:txBody>
          <a:bodyPr wrap="none" rtlCol="0" anchor="t"/>
          <a:lstStyle/>
          <a:p>
            <a:pPr marL="0" indent="0" algn="l">
              <a:lnSpc>
                <a:spcPts val="2799"/>
              </a:lnSpc>
              <a:buNone/>
            </a:pPr>
            <a:endParaRPr lang="en-US" sz="1750" dirty="0"/>
          </a:p>
        </p:txBody>
      </p:sp>
      <p:sp>
        <p:nvSpPr>
          <p:cNvPr id="14" name="Shape 9"/>
          <p:cNvSpPr/>
          <p:nvPr/>
        </p:nvSpPr>
        <p:spPr>
          <a:xfrm>
            <a:off x="9234548" y="4645084"/>
            <a:ext cx="3089077" cy="1909167"/>
          </a:xfrm>
          <a:prstGeom prst="roundRect">
            <a:avLst>
              <a:gd name="adj" fmla="val 20949"/>
            </a:avLst>
          </a:prstGeom>
          <a:noFill/>
          <a:ln w="27742">
            <a:solidFill>
              <a:srgbClr val="DD785E"/>
            </a:solidFill>
            <a:prstDash val="solid"/>
          </a:ln>
        </p:spPr>
      </p:sp>
      <p:pic>
        <p:nvPicPr>
          <p:cNvPr id="15" name="Image 3" descr="preencoded.png"/>
          <p:cNvPicPr>
            <a:picLocks noChangeAspect="1"/>
          </p:cNvPicPr>
          <p:nvPr/>
        </p:nvPicPr>
        <p:blipFill>
          <a:blip r:embed="rId6"/>
          <a:stretch>
            <a:fillRect/>
          </a:stretch>
        </p:blipFill>
        <p:spPr>
          <a:xfrm>
            <a:off x="9262289" y="4672825"/>
            <a:ext cx="3033593" cy="1853684"/>
          </a:xfrm>
          <a:prstGeom prst="rect">
            <a:avLst/>
          </a:prstGeom>
        </p:spPr>
      </p:pic>
      <p:sp>
        <p:nvSpPr>
          <p:cNvPr id="16" name="Text 10"/>
          <p:cNvSpPr/>
          <p:nvPr/>
        </p:nvSpPr>
        <p:spPr>
          <a:xfrm>
            <a:off x="9192816" y="6632734"/>
            <a:ext cx="3089077" cy="355402"/>
          </a:xfrm>
          <a:prstGeom prst="rect">
            <a:avLst/>
          </a:prstGeom>
          <a:noFill/>
          <a:ln/>
        </p:spPr>
        <p:txBody>
          <a:bodyPr wrap="none" rtlCol="0" anchor="t"/>
          <a:lstStyle/>
          <a:p>
            <a:pPr marL="0" indent="0" algn="l">
              <a:lnSpc>
                <a:spcPts val="2799"/>
              </a:lnSpc>
              <a:buNone/>
            </a:pP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F"/>
          </a:solidFill>
          <a:ln w="55483">
            <a:solidFill>
              <a:srgbClr val="DFDFEB"/>
            </a:solidFill>
            <a:prstDash val="solid"/>
          </a:ln>
        </p:spPr>
      </p:sp>
      <p:sp>
        <p:nvSpPr>
          <p:cNvPr id="4" name="Text 1"/>
          <p:cNvSpPr/>
          <p:nvPr/>
        </p:nvSpPr>
        <p:spPr>
          <a:xfrm>
            <a:off x="2348389" y="1411486"/>
            <a:ext cx="4853940" cy="694373"/>
          </a:xfrm>
          <a:prstGeom prst="rect">
            <a:avLst/>
          </a:prstGeom>
          <a:noFill/>
          <a:ln/>
        </p:spPr>
        <p:txBody>
          <a:bodyPr wrap="none" rtlCol="0" anchor="t"/>
          <a:lstStyle/>
          <a:p>
            <a:pPr marL="0" indent="0">
              <a:lnSpc>
                <a:spcPts val="5468"/>
              </a:lnSpc>
              <a:buNone/>
            </a:pPr>
            <a:r>
              <a:rPr lang="en-US" sz="4374" b="1" dirty="0">
                <a:solidFill>
                  <a:schemeClr val="bg1"/>
                </a:solidFill>
                <a:latin typeface="Nunito" pitchFamily="34" charset="0"/>
                <a:ea typeface="Nunito" pitchFamily="34" charset="-122"/>
                <a:cs typeface="Nunito" pitchFamily="34" charset="-120"/>
              </a:rPr>
              <a:t>Güvenlik Önlemleri</a:t>
            </a:r>
            <a:endParaRPr lang="en-US" sz="4374" dirty="0">
              <a:solidFill>
                <a:schemeClr val="bg1"/>
              </a:solidFill>
            </a:endParaRPr>
          </a:p>
        </p:txBody>
      </p:sp>
      <p:sp>
        <p:nvSpPr>
          <p:cNvPr id="5" name="Shape 2"/>
          <p:cNvSpPr/>
          <p:nvPr/>
        </p:nvSpPr>
        <p:spPr>
          <a:xfrm>
            <a:off x="2348389" y="2550200"/>
            <a:ext cx="3163014" cy="4267795"/>
          </a:xfrm>
          <a:prstGeom prst="roundRect">
            <a:avLst>
              <a:gd name="adj" fmla="val 12645"/>
            </a:avLst>
          </a:prstGeom>
          <a:solidFill>
            <a:srgbClr val="F3F3FF"/>
          </a:solidFill>
          <a:ln w="27742">
            <a:solidFill>
              <a:srgbClr val="2D4DF2"/>
            </a:solidFill>
            <a:prstDash val="solid"/>
          </a:ln>
        </p:spPr>
      </p:sp>
      <p:sp>
        <p:nvSpPr>
          <p:cNvPr id="6" name="Text 3"/>
          <p:cNvSpPr/>
          <p:nvPr/>
        </p:nvSpPr>
        <p:spPr>
          <a:xfrm>
            <a:off x="2598301" y="2800112"/>
            <a:ext cx="2221944"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Veri Şifreleme</a:t>
            </a:r>
            <a:endParaRPr lang="en-US" sz="2187" dirty="0"/>
          </a:p>
        </p:txBody>
      </p:sp>
      <p:sp>
        <p:nvSpPr>
          <p:cNvPr id="7" name="Text 4"/>
          <p:cNvSpPr/>
          <p:nvPr/>
        </p:nvSpPr>
        <p:spPr>
          <a:xfrm>
            <a:off x="2598301" y="3369469"/>
            <a:ext cx="2663190"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Tüm kullanıcı verileri ve iletişim HTTPS protokolü kullanılarak şifrelenmelidir. Bu, kullanıcı bilgilerinin güvende tutulmasını sağlar.</a:t>
            </a:r>
            <a:endParaRPr lang="en-US" sz="1750" dirty="0"/>
          </a:p>
        </p:txBody>
      </p:sp>
      <p:sp>
        <p:nvSpPr>
          <p:cNvPr id="8" name="Shape 5"/>
          <p:cNvSpPr/>
          <p:nvPr/>
        </p:nvSpPr>
        <p:spPr>
          <a:xfrm>
            <a:off x="5733574" y="2550200"/>
            <a:ext cx="3163014" cy="4267795"/>
          </a:xfrm>
          <a:prstGeom prst="roundRect">
            <a:avLst>
              <a:gd name="adj" fmla="val 12645"/>
            </a:avLst>
          </a:prstGeom>
          <a:solidFill>
            <a:srgbClr val="F3F3FF"/>
          </a:solidFill>
          <a:ln w="27742">
            <a:solidFill>
              <a:srgbClr val="015F98"/>
            </a:solidFill>
            <a:prstDash val="solid"/>
          </a:ln>
        </p:spPr>
      </p:sp>
      <p:sp>
        <p:nvSpPr>
          <p:cNvPr id="9" name="Text 6"/>
          <p:cNvSpPr/>
          <p:nvPr/>
        </p:nvSpPr>
        <p:spPr>
          <a:xfrm>
            <a:off x="5983486" y="2800112"/>
            <a:ext cx="2221944" cy="347186"/>
          </a:xfrm>
          <a:prstGeom prst="rect">
            <a:avLst/>
          </a:prstGeom>
          <a:noFill/>
          <a:ln/>
        </p:spPr>
        <p:txBody>
          <a:bodyPr wrap="none" rtlCol="0" anchor="t"/>
          <a:lstStyle/>
          <a:p>
            <a:pPr marL="0" indent="0">
              <a:lnSpc>
                <a:spcPts val="2734"/>
              </a:lnSpc>
              <a:buNone/>
            </a:pPr>
            <a:r>
              <a:rPr lang="en-US" sz="2187" b="1" dirty="0">
                <a:solidFill>
                  <a:srgbClr val="015F98"/>
                </a:solidFill>
                <a:latin typeface="Nunito" pitchFamily="34" charset="0"/>
                <a:ea typeface="Nunito" pitchFamily="34" charset="-122"/>
                <a:cs typeface="Nunito" pitchFamily="34" charset="-120"/>
              </a:rPr>
              <a:t>Oturum Yönetimi</a:t>
            </a:r>
            <a:endParaRPr lang="en-US" sz="2187" dirty="0"/>
          </a:p>
        </p:txBody>
      </p:sp>
      <p:sp>
        <p:nvSpPr>
          <p:cNvPr id="10" name="Text 7"/>
          <p:cNvSpPr/>
          <p:nvPr/>
        </p:nvSpPr>
        <p:spPr>
          <a:xfrm>
            <a:off x="5983486" y="3369469"/>
            <a:ext cx="2663190" cy="3198614"/>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Oturum açma ve kimlik doğrulama işlemleri güvenlik standartlarına uygun olarak gerçekleştirilmelidir. Oturum süresi, şifre sıfırlama ve çift faktörlü kimlik doğrulama gibi özellikler sunulmalıdır.</a:t>
            </a:r>
            <a:endParaRPr lang="en-US" sz="1750" dirty="0"/>
          </a:p>
        </p:txBody>
      </p:sp>
      <p:sp>
        <p:nvSpPr>
          <p:cNvPr id="11" name="Shape 8"/>
          <p:cNvSpPr/>
          <p:nvPr/>
        </p:nvSpPr>
        <p:spPr>
          <a:xfrm>
            <a:off x="9118759" y="2550200"/>
            <a:ext cx="3163014" cy="4267795"/>
          </a:xfrm>
          <a:prstGeom prst="roundRect">
            <a:avLst>
              <a:gd name="adj" fmla="val 12645"/>
            </a:avLst>
          </a:prstGeom>
          <a:solidFill>
            <a:srgbClr val="F3F3FF"/>
          </a:solidFill>
          <a:ln w="27742">
            <a:solidFill>
              <a:srgbClr val="AD1F96"/>
            </a:solidFill>
            <a:prstDash val="solid"/>
          </a:ln>
        </p:spPr>
      </p:sp>
      <p:sp>
        <p:nvSpPr>
          <p:cNvPr id="12" name="Text 9"/>
          <p:cNvSpPr/>
          <p:nvPr/>
        </p:nvSpPr>
        <p:spPr>
          <a:xfrm>
            <a:off x="9368671" y="2800112"/>
            <a:ext cx="2663190" cy="694373"/>
          </a:xfrm>
          <a:prstGeom prst="rect">
            <a:avLst/>
          </a:prstGeom>
          <a:noFill/>
          <a:ln/>
        </p:spPr>
        <p:txBody>
          <a:bodyPr wrap="square" rtlCol="0" anchor="t"/>
          <a:lstStyle/>
          <a:p>
            <a:pPr marL="0" indent="0">
              <a:lnSpc>
                <a:spcPts val="2734"/>
              </a:lnSpc>
              <a:buNone/>
            </a:pPr>
            <a:r>
              <a:rPr lang="en-US" sz="2187" b="1" dirty="0">
                <a:solidFill>
                  <a:srgbClr val="AD1F96"/>
                </a:solidFill>
                <a:latin typeface="Nunito" pitchFamily="34" charset="0"/>
                <a:ea typeface="Nunito" pitchFamily="34" charset="-122"/>
                <a:cs typeface="Nunito" pitchFamily="34" charset="-120"/>
              </a:rPr>
              <a:t>Yetkilendirme ve Yetki Kontrolü</a:t>
            </a:r>
            <a:endParaRPr lang="en-US" sz="2187" dirty="0"/>
          </a:p>
        </p:txBody>
      </p:sp>
      <p:sp>
        <p:nvSpPr>
          <p:cNvPr id="13" name="Text 10"/>
          <p:cNvSpPr/>
          <p:nvPr/>
        </p:nvSpPr>
        <p:spPr>
          <a:xfrm>
            <a:off x="9368671" y="3716655"/>
            <a:ext cx="2663190" cy="2843213"/>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Kullanıcıları ve yetkilerini yönetmek için yetkilendirme ve yetki kontrolü mekanizmaları kullanılmalıdır. Yalnızca yetkili kullanıcıların belirli verilere erişmesi sağlanmalıdır.</a:t>
            </a:r>
            <a:endParaRPr lang="en-US" sz="1750" dirty="0"/>
          </a:p>
        </p:txBody>
      </p:sp>
    </p:spTree>
    <p:extLst>
      <p:ext uri="{BB962C8B-B14F-4D97-AF65-F5344CB8AC3E}">
        <p14:creationId xmlns:p14="http://schemas.microsoft.com/office/powerpoint/2010/main" val="95361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0002E">
              <a:alpha val="75000"/>
            </a:srgbClr>
          </a:solidFill>
          <a:ln w="54054">
            <a:solidFill>
              <a:srgbClr val="262654"/>
            </a:solidFill>
            <a:prstDash val="solid"/>
          </a:ln>
        </p:spPr>
      </p:sp>
      <p:sp>
        <p:nvSpPr>
          <p:cNvPr id="4" name="Text 1"/>
          <p:cNvSpPr/>
          <p:nvPr/>
        </p:nvSpPr>
        <p:spPr>
          <a:xfrm>
            <a:off x="2473881" y="595551"/>
            <a:ext cx="5951220" cy="676870"/>
          </a:xfrm>
          <a:prstGeom prst="rect">
            <a:avLst/>
          </a:prstGeom>
          <a:noFill/>
          <a:ln/>
        </p:spPr>
        <p:txBody>
          <a:bodyPr wrap="none" rtlCol="0" anchor="t"/>
          <a:lstStyle/>
          <a:p>
            <a:pPr marL="0" indent="0">
              <a:lnSpc>
                <a:spcPts val="5329"/>
              </a:lnSpc>
              <a:buNone/>
            </a:pPr>
            <a:r>
              <a:rPr lang="en-US" sz="4263" b="1" dirty="0">
                <a:solidFill>
                  <a:srgbClr val="FFFFFF"/>
                </a:solidFill>
                <a:latin typeface="Nunito" pitchFamily="34" charset="0"/>
                <a:ea typeface="Nunito" pitchFamily="34" charset="-122"/>
                <a:cs typeface="Nunito" pitchFamily="34" charset="-120"/>
              </a:rPr>
              <a:t>Güvenlik ve Veri Gizliliği</a:t>
            </a:r>
            <a:endParaRPr lang="en-US" sz="4263" dirty="0"/>
          </a:p>
        </p:txBody>
      </p:sp>
      <p:sp>
        <p:nvSpPr>
          <p:cNvPr id="5" name="Text 2"/>
          <p:cNvSpPr/>
          <p:nvPr/>
        </p:nvSpPr>
        <p:spPr>
          <a:xfrm>
            <a:off x="2798683" y="1949172"/>
            <a:ext cx="9357717" cy="346472"/>
          </a:xfrm>
          <a:prstGeom prst="rect">
            <a:avLst/>
          </a:prstGeom>
          <a:noFill/>
          <a:ln/>
        </p:spPr>
        <p:txBody>
          <a:bodyPr wrap="none" rtlCol="0" anchor="t"/>
          <a:lstStyle/>
          <a:p>
            <a:pPr marL="0" indent="0">
              <a:lnSpc>
                <a:spcPts val="2729"/>
              </a:lnSpc>
              <a:buNone/>
            </a:pPr>
            <a:r>
              <a:rPr lang="en-US" sz="1705" dirty="0">
                <a:solidFill>
                  <a:srgbClr val="FFFFFF"/>
                </a:solidFill>
                <a:latin typeface="PT Sans" pitchFamily="34" charset="0"/>
                <a:ea typeface="PT Sans" pitchFamily="34" charset="-122"/>
                <a:cs typeface="PT Sans" pitchFamily="34" charset="-120"/>
              </a:rPr>
              <a:t>Kullanıcılar gizliliklerinin güvende olduğundan emin olmak istiyorlar</a:t>
            </a:r>
            <a:endParaRPr lang="en-US" sz="1705" dirty="0"/>
          </a:p>
        </p:txBody>
      </p:sp>
      <p:sp>
        <p:nvSpPr>
          <p:cNvPr id="6" name="Shape 3"/>
          <p:cNvSpPr/>
          <p:nvPr/>
        </p:nvSpPr>
        <p:spPr>
          <a:xfrm>
            <a:off x="2473881" y="1705570"/>
            <a:ext cx="27027" cy="833676"/>
          </a:xfrm>
          <a:prstGeom prst="rect">
            <a:avLst/>
          </a:prstGeom>
          <a:solidFill>
            <a:srgbClr val="F2B42D"/>
          </a:solidFill>
          <a:ln/>
        </p:spPr>
      </p:sp>
      <p:sp>
        <p:nvSpPr>
          <p:cNvPr id="7" name="Text 4"/>
          <p:cNvSpPr/>
          <p:nvPr/>
        </p:nvSpPr>
        <p:spPr>
          <a:xfrm>
            <a:off x="2473881" y="2782848"/>
            <a:ext cx="9682520" cy="1039416"/>
          </a:xfrm>
          <a:prstGeom prst="rect">
            <a:avLst/>
          </a:prstGeom>
          <a:noFill/>
          <a:ln/>
        </p:spPr>
        <p:txBody>
          <a:bodyPr wrap="square" rtlCol="0" anchor="t"/>
          <a:lstStyle/>
          <a:p>
            <a:pPr marL="0" indent="0">
              <a:lnSpc>
                <a:spcPts val="2729"/>
              </a:lnSpc>
              <a:buNone/>
            </a:pPr>
            <a:r>
              <a:rPr lang="en-US" sz="1705" dirty="0">
                <a:solidFill>
                  <a:srgbClr val="FFFFFF"/>
                </a:solidFill>
                <a:latin typeface="PT Sans" pitchFamily="34" charset="0"/>
                <a:ea typeface="PT Sans" pitchFamily="34" charset="-122"/>
                <a:cs typeface="PT Sans" pitchFamily="34" charset="-120"/>
              </a:rPr>
              <a:t>Güvenli bir web sayfası, iyi bir kullanıcı deneyimi oluşturur. Ziyaretçilerin bilgilerinin saklanması, güvenlik açıklarının engellenmesi ve web sayfasının çökmesinin önlenmesi için güvenlik sağlanmalıdır. Güvenlik, projenin birinci sınıf önceliklerindendir.</a:t>
            </a:r>
            <a:endParaRPr lang="en-US" sz="1705" dirty="0"/>
          </a:p>
        </p:txBody>
      </p:sp>
      <p:sp>
        <p:nvSpPr>
          <p:cNvPr id="8" name="Shape 5"/>
          <p:cNvSpPr/>
          <p:nvPr/>
        </p:nvSpPr>
        <p:spPr>
          <a:xfrm>
            <a:off x="2473881" y="4235053"/>
            <a:ext cx="487204" cy="487204"/>
          </a:xfrm>
          <a:prstGeom prst="roundRect">
            <a:avLst>
              <a:gd name="adj" fmla="val 80018"/>
            </a:avLst>
          </a:prstGeom>
          <a:solidFill>
            <a:srgbClr val="00002E"/>
          </a:solidFill>
          <a:ln w="27027">
            <a:solidFill>
              <a:srgbClr val="F2B42D"/>
            </a:solidFill>
            <a:prstDash val="solid"/>
          </a:ln>
        </p:spPr>
      </p:sp>
      <p:sp>
        <p:nvSpPr>
          <p:cNvPr id="9" name="Text 6"/>
          <p:cNvSpPr/>
          <p:nvPr/>
        </p:nvSpPr>
        <p:spPr>
          <a:xfrm>
            <a:off x="2618423" y="4275534"/>
            <a:ext cx="198120" cy="406122"/>
          </a:xfrm>
          <a:prstGeom prst="rect">
            <a:avLst/>
          </a:prstGeom>
          <a:noFill/>
          <a:ln/>
        </p:spPr>
        <p:txBody>
          <a:bodyPr wrap="none" rtlCol="0" anchor="t"/>
          <a:lstStyle/>
          <a:p>
            <a:pPr marL="0" indent="0" algn="ctr">
              <a:lnSpc>
                <a:spcPts val="3198"/>
              </a:lnSpc>
              <a:buNone/>
            </a:pPr>
            <a:r>
              <a:rPr lang="en-US" sz="2558" b="1" dirty="0">
                <a:solidFill>
                  <a:srgbClr val="F2B42D"/>
                </a:solidFill>
                <a:latin typeface="Nunito" pitchFamily="34" charset="0"/>
                <a:ea typeface="Nunito" pitchFamily="34" charset="-122"/>
                <a:cs typeface="Nunito" pitchFamily="34" charset="-120"/>
              </a:rPr>
              <a:t>1</a:t>
            </a:r>
            <a:endParaRPr lang="en-US" sz="2558" dirty="0"/>
          </a:p>
        </p:txBody>
      </p:sp>
      <p:sp>
        <p:nvSpPr>
          <p:cNvPr id="10" name="Text 7"/>
          <p:cNvSpPr/>
          <p:nvPr/>
        </p:nvSpPr>
        <p:spPr>
          <a:xfrm>
            <a:off x="3177659" y="4309467"/>
            <a:ext cx="2165747" cy="338376"/>
          </a:xfrm>
          <a:prstGeom prst="rect">
            <a:avLst/>
          </a:prstGeom>
          <a:noFill/>
          <a:ln/>
        </p:spPr>
        <p:txBody>
          <a:bodyPr wrap="none" rtlCol="0" anchor="t"/>
          <a:lstStyle/>
          <a:p>
            <a:pPr marL="0" indent="0">
              <a:lnSpc>
                <a:spcPts val="2665"/>
              </a:lnSpc>
              <a:buNone/>
            </a:pPr>
            <a:r>
              <a:rPr lang="en-US" sz="2132" b="1" dirty="0">
                <a:solidFill>
                  <a:srgbClr val="F2B42D"/>
                </a:solidFill>
                <a:latin typeface="Nunito" pitchFamily="34" charset="0"/>
                <a:ea typeface="Nunito" pitchFamily="34" charset="-122"/>
                <a:cs typeface="Nunito" pitchFamily="34" charset="-120"/>
              </a:rPr>
              <a:t>SSL Sertifikası</a:t>
            </a:r>
            <a:endParaRPr lang="en-US" sz="2132" dirty="0"/>
          </a:p>
        </p:txBody>
      </p:sp>
      <p:sp>
        <p:nvSpPr>
          <p:cNvPr id="11" name="Text 8"/>
          <p:cNvSpPr/>
          <p:nvPr/>
        </p:nvSpPr>
        <p:spPr>
          <a:xfrm>
            <a:off x="3177659" y="4864418"/>
            <a:ext cx="2379345" cy="2771775"/>
          </a:xfrm>
          <a:prstGeom prst="rect">
            <a:avLst/>
          </a:prstGeom>
          <a:noFill/>
          <a:ln/>
        </p:spPr>
        <p:txBody>
          <a:bodyPr wrap="square" rtlCol="0" anchor="t"/>
          <a:lstStyle/>
          <a:p>
            <a:pPr marL="0" indent="0">
              <a:lnSpc>
                <a:spcPts val="2729"/>
              </a:lnSpc>
              <a:buNone/>
            </a:pPr>
            <a:r>
              <a:rPr lang="en-US" sz="1705" dirty="0">
                <a:solidFill>
                  <a:srgbClr val="FFFFFF"/>
                </a:solidFill>
                <a:latin typeface="PT Sans" pitchFamily="34" charset="0"/>
                <a:ea typeface="PT Sans" pitchFamily="34" charset="-122"/>
                <a:cs typeface="PT Sans" pitchFamily="34" charset="-120"/>
              </a:rPr>
              <a:t>SSL sertifikaları, web sayfası verilerinin şifrelenmiş bir şekilde gönderilmesini sağlar ve sayfa ziyaretçilerinin güçlü bir şekilde korunmasına yardımcı olur.</a:t>
            </a:r>
            <a:endParaRPr lang="en-US" sz="1705" dirty="0"/>
          </a:p>
        </p:txBody>
      </p:sp>
      <p:sp>
        <p:nvSpPr>
          <p:cNvPr id="12" name="Shape 9"/>
          <p:cNvSpPr/>
          <p:nvPr/>
        </p:nvSpPr>
        <p:spPr>
          <a:xfrm>
            <a:off x="5773579" y="4235053"/>
            <a:ext cx="487204" cy="487204"/>
          </a:xfrm>
          <a:prstGeom prst="roundRect">
            <a:avLst>
              <a:gd name="adj" fmla="val 80018"/>
            </a:avLst>
          </a:prstGeom>
          <a:solidFill>
            <a:srgbClr val="00002E"/>
          </a:solidFill>
          <a:ln w="27027">
            <a:solidFill>
              <a:srgbClr val="D7425E"/>
            </a:solidFill>
            <a:prstDash val="solid"/>
          </a:ln>
        </p:spPr>
      </p:sp>
      <p:sp>
        <p:nvSpPr>
          <p:cNvPr id="13" name="Text 10"/>
          <p:cNvSpPr/>
          <p:nvPr/>
        </p:nvSpPr>
        <p:spPr>
          <a:xfrm>
            <a:off x="5918121" y="4275534"/>
            <a:ext cx="198120" cy="406122"/>
          </a:xfrm>
          <a:prstGeom prst="rect">
            <a:avLst/>
          </a:prstGeom>
          <a:noFill/>
          <a:ln/>
        </p:spPr>
        <p:txBody>
          <a:bodyPr wrap="none" rtlCol="0" anchor="t"/>
          <a:lstStyle/>
          <a:p>
            <a:pPr marL="0" indent="0" algn="ctr">
              <a:lnSpc>
                <a:spcPts val="3198"/>
              </a:lnSpc>
              <a:buNone/>
            </a:pPr>
            <a:r>
              <a:rPr lang="en-US" sz="2558" b="1" dirty="0">
                <a:solidFill>
                  <a:srgbClr val="D7425E"/>
                </a:solidFill>
                <a:latin typeface="Nunito" pitchFamily="34" charset="0"/>
                <a:ea typeface="Nunito" pitchFamily="34" charset="-122"/>
                <a:cs typeface="Nunito" pitchFamily="34" charset="-120"/>
              </a:rPr>
              <a:t>2</a:t>
            </a:r>
            <a:endParaRPr lang="en-US" sz="2558" dirty="0"/>
          </a:p>
        </p:txBody>
      </p:sp>
      <p:sp>
        <p:nvSpPr>
          <p:cNvPr id="14" name="Text 11"/>
          <p:cNvSpPr/>
          <p:nvPr/>
        </p:nvSpPr>
        <p:spPr>
          <a:xfrm>
            <a:off x="6477357" y="4309467"/>
            <a:ext cx="2379345" cy="1015127"/>
          </a:xfrm>
          <a:prstGeom prst="rect">
            <a:avLst/>
          </a:prstGeom>
          <a:noFill/>
          <a:ln/>
        </p:spPr>
        <p:txBody>
          <a:bodyPr wrap="square" rtlCol="0" anchor="t"/>
          <a:lstStyle/>
          <a:p>
            <a:pPr marL="0" indent="0">
              <a:lnSpc>
                <a:spcPts val="2665"/>
              </a:lnSpc>
              <a:buNone/>
            </a:pPr>
            <a:r>
              <a:rPr lang="en-US" sz="2132" b="1" dirty="0">
                <a:solidFill>
                  <a:srgbClr val="D7425E"/>
                </a:solidFill>
                <a:latin typeface="Nunito" pitchFamily="34" charset="0"/>
                <a:ea typeface="Nunito" pitchFamily="34" charset="-122"/>
                <a:cs typeface="Nunito" pitchFamily="34" charset="-120"/>
              </a:rPr>
              <a:t>Sosyal Medya Hesaplarının Güvenliği</a:t>
            </a:r>
            <a:endParaRPr lang="en-US" sz="2132" dirty="0"/>
          </a:p>
        </p:txBody>
      </p:sp>
      <p:sp>
        <p:nvSpPr>
          <p:cNvPr id="15" name="Text 12"/>
          <p:cNvSpPr/>
          <p:nvPr/>
        </p:nvSpPr>
        <p:spPr>
          <a:xfrm>
            <a:off x="6477357" y="5541169"/>
            <a:ext cx="2379345" cy="1385888"/>
          </a:xfrm>
          <a:prstGeom prst="rect">
            <a:avLst/>
          </a:prstGeom>
          <a:noFill/>
          <a:ln/>
        </p:spPr>
        <p:txBody>
          <a:bodyPr wrap="square" rtlCol="0" anchor="t"/>
          <a:lstStyle/>
          <a:p>
            <a:pPr marL="0" indent="0">
              <a:lnSpc>
                <a:spcPts val="2729"/>
              </a:lnSpc>
              <a:buNone/>
            </a:pPr>
            <a:r>
              <a:rPr lang="en-US" sz="1705" dirty="0">
                <a:solidFill>
                  <a:srgbClr val="FFFFFF"/>
                </a:solidFill>
                <a:latin typeface="PT Sans" pitchFamily="34" charset="0"/>
                <a:ea typeface="PT Sans" pitchFamily="34" charset="-122"/>
                <a:cs typeface="PT Sans" pitchFamily="34" charset="-120"/>
              </a:rPr>
              <a:t>Hesaplarınızın güvenliği için ayarlara erişmek ve şifrelerinizi değiştirmek faydalı olabilir.</a:t>
            </a:r>
            <a:endParaRPr lang="en-US" sz="1705" dirty="0"/>
          </a:p>
        </p:txBody>
      </p:sp>
      <p:sp>
        <p:nvSpPr>
          <p:cNvPr id="16" name="Shape 13"/>
          <p:cNvSpPr/>
          <p:nvPr/>
        </p:nvSpPr>
        <p:spPr>
          <a:xfrm>
            <a:off x="9073277" y="4235053"/>
            <a:ext cx="487204" cy="487204"/>
          </a:xfrm>
          <a:prstGeom prst="roundRect">
            <a:avLst>
              <a:gd name="adj" fmla="val 80018"/>
            </a:avLst>
          </a:prstGeom>
          <a:solidFill>
            <a:srgbClr val="00002E"/>
          </a:solidFill>
          <a:ln w="27027">
            <a:solidFill>
              <a:srgbClr val="DD785E"/>
            </a:solidFill>
            <a:prstDash val="solid"/>
          </a:ln>
        </p:spPr>
      </p:sp>
      <p:sp>
        <p:nvSpPr>
          <p:cNvPr id="17" name="Text 14"/>
          <p:cNvSpPr/>
          <p:nvPr/>
        </p:nvSpPr>
        <p:spPr>
          <a:xfrm>
            <a:off x="9217819" y="4275534"/>
            <a:ext cx="198120" cy="406122"/>
          </a:xfrm>
          <a:prstGeom prst="rect">
            <a:avLst/>
          </a:prstGeom>
          <a:noFill/>
          <a:ln/>
        </p:spPr>
        <p:txBody>
          <a:bodyPr wrap="none" rtlCol="0" anchor="t"/>
          <a:lstStyle/>
          <a:p>
            <a:pPr marL="0" indent="0" algn="ctr">
              <a:lnSpc>
                <a:spcPts val="3198"/>
              </a:lnSpc>
              <a:buNone/>
            </a:pPr>
            <a:r>
              <a:rPr lang="en-US" sz="2558" b="1" dirty="0">
                <a:solidFill>
                  <a:srgbClr val="DD785E"/>
                </a:solidFill>
                <a:latin typeface="Nunito" pitchFamily="34" charset="0"/>
                <a:ea typeface="Nunito" pitchFamily="34" charset="-122"/>
                <a:cs typeface="Nunito" pitchFamily="34" charset="-120"/>
              </a:rPr>
              <a:t>3</a:t>
            </a:r>
            <a:endParaRPr lang="en-US" sz="2558" dirty="0"/>
          </a:p>
        </p:txBody>
      </p:sp>
      <p:sp>
        <p:nvSpPr>
          <p:cNvPr id="18" name="Text 15"/>
          <p:cNvSpPr/>
          <p:nvPr/>
        </p:nvSpPr>
        <p:spPr>
          <a:xfrm>
            <a:off x="9777055" y="4309467"/>
            <a:ext cx="2165747" cy="338376"/>
          </a:xfrm>
          <a:prstGeom prst="rect">
            <a:avLst/>
          </a:prstGeom>
          <a:noFill/>
          <a:ln/>
        </p:spPr>
        <p:txBody>
          <a:bodyPr wrap="none" rtlCol="0" anchor="t"/>
          <a:lstStyle/>
          <a:p>
            <a:pPr marL="0" indent="0">
              <a:lnSpc>
                <a:spcPts val="2665"/>
              </a:lnSpc>
              <a:buNone/>
            </a:pPr>
            <a:r>
              <a:rPr lang="en-US" sz="2132" b="1" dirty="0">
                <a:solidFill>
                  <a:srgbClr val="DD785E"/>
                </a:solidFill>
                <a:latin typeface="Nunito" pitchFamily="34" charset="0"/>
                <a:ea typeface="Nunito" pitchFamily="34" charset="-122"/>
                <a:cs typeface="Nunito" pitchFamily="34" charset="-120"/>
              </a:rPr>
              <a:t>Veri Gizliliği</a:t>
            </a:r>
            <a:endParaRPr lang="en-US" sz="2132" dirty="0"/>
          </a:p>
        </p:txBody>
      </p:sp>
      <p:sp>
        <p:nvSpPr>
          <p:cNvPr id="19" name="Text 16"/>
          <p:cNvSpPr/>
          <p:nvPr/>
        </p:nvSpPr>
        <p:spPr>
          <a:xfrm>
            <a:off x="9777055" y="4864418"/>
            <a:ext cx="2379345" cy="1732359"/>
          </a:xfrm>
          <a:prstGeom prst="rect">
            <a:avLst/>
          </a:prstGeom>
          <a:noFill/>
          <a:ln/>
        </p:spPr>
        <p:txBody>
          <a:bodyPr wrap="square" rtlCol="0" anchor="t"/>
          <a:lstStyle/>
          <a:p>
            <a:pPr marL="0" indent="0">
              <a:lnSpc>
                <a:spcPts val="2729"/>
              </a:lnSpc>
              <a:buNone/>
            </a:pPr>
            <a:r>
              <a:rPr lang="en-US" sz="1705" dirty="0">
                <a:solidFill>
                  <a:srgbClr val="FFFFFF"/>
                </a:solidFill>
                <a:latin typeface="PT Sans" pitchFamily="34" charset="0"/>
                <a:ea typeface="PT Sans" pitchFamily="34" charset="-122"/>
                <a:cs typeface="PT Sans" pitchFamily="34" charset="-120"/>
              </a:rPr>
              <a:t>Veri toplama ve saklama prosedürleri, kullanıcı bilgilerinin güvenliği ve gizliliği için dikkatle oluşturulmalıdır.</a:t>
            </a:r>
            <a:endParaRPr lang="en-US" sz="170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314"/>
          </a:xfrm>
          <a:prstGeom prst="rect">
            <a:avLst/>
          </a:prstGeom>
          <a:solidFill>
            <a:srgbClr val="00002E">
              <a:alpha val="75000"/>
            </a:srgbClr>
          </a:solidFill>
          <a:ln w="51792">
            <a:solidFill>
              <a:srgbClr val="262654"/>
            </a:solidFill>
            <a:prstDash val="solid"/>
          </a:ln>
        </p:spPr>
      </p:sp>
      <p:sp>
        <p:nvSpPr>
          <p:cNvPr id="4" name="Text 1"/>
          <p:cNvSpPr/>
          <p:nvPr/>
        </p:nvSpPr>
        <p:spPr>
          <a:xfrm>
            <a:off x="2674977" y="570786"/>
            <a:ext cx="6408420" cy="648653"/>
          </a:xfrm>
          <a:prstGeom prst="rect">
            <a:avLst/>
          </a:prstGeom>
          <a:noFill/>
          <a:ln/>
        </p:spPr>
        <p:txBody>
          <a:bodyPr wrap="none" rtlCol="0" anchor="t"/>
          <a:lstStyle/>
          <a:p>
            <a:pPr marL="0" indent="0">
              <a:lnSpc>
                <a:spcPts val="5108"/>
              </a:lnSpc>
              <a:buNone/>
            </a:pPr>
            <a:r>
              <a:rPr lang="en-US" sz="4086" b="1" dirty="0">
                <a:solidFill>
                  <a:srgbClr val="FFFFFF"/>
                </a:solidFill>
                <a:latin typeface="Nunito" pitchFamily="34" charset="0"/>
                <a:ea typeface="Nunito" pitchFamily="34" charset="-122"/>
                <a:cs typeface="Nunito" pitchFamily="34" charset="-120"/>
              </a:rPr>
              <a:t>Performans Optimizasyonu</a:t>
            </a:r>
            <a:endParaRPr lang="en-US" sz="4086" dirty="0"/>
          </a:p>
        </p:txBody>
      </p:sp>
      <p:sp>
        <p:nvSpPr>
          <p:cNvPr id="5" name="Text 2"/>
          <p:cNvSpPr/>
          <p:nvPr/>
        </p:nvSpPr>
        <p:spPr>
          <a:xfrm>
            <a:off x="2986326" y="1868091"/>
            <a:ext cx="8969097" cy="332184"/>
          </a:xfrm>
          <a:prstGeom prst="rect">
            <a:avLst/>
          </a:prstGeom>
          <a:noFill/>
          <a:ln/>
        </p:spPr>
        <p:txBody>
          <a:bodyPr wrap="none" rtlCol="0" anchor="t"/>
          <a:lstStyle/>
          <a:p>
            <a:pPr marL="0" indent="0">
              <a:lnSpc>
                <a:spcPts val="2615"/>
              </a:lnSpc>
              <a:buNone/>
            </a:pPr>
            <a:r>
              <a:rPr lang="en-US" sz="1635" dirty="0">
                <a:solidFill>
                  <a:srgbClr val="FFFFFF"/>
                </a:solidFill>
                <a:latin typeface="PT Sans" pitchFamily="34" charset="0"/>
                <a:ea typeface="PT Sans" pitchFamily="34" charset="-122"/>
                <a:cs typeface="PT Sans" pitchFamily="34" charset="-120"/>
              </a:rPr>
              <a:t>Hızlı bir web sayfası, ziyaretçilerin kalmasını sağlar</a:t>
            </a:r>
            <a:endParaRPr lang="en-US" sz="1635" dirty="0"/>
          </a:p>
        </p:txBody>
      </p:sp>
      <p:sp>
        <p:nvSpPr>
          <p:cNvPr id="6" name="Shape 3"/>
          <p:cNvSpPr/>
          <p:nvPr/>
        </p:nvSpPr>
        <p:spPr>
          <a:xfrm>
            <a:off x="2674977" y="1634609"/>
            <a:ext cx="25837" cy="799148"/>
          </a:xfrm>
          <a:prstGeom prst="rect">
            <a:avLst/>
          </a:prstGeom>
          <a:solidFill>
            <a:srgbClr val="F2B42D"/>
          </a:solidFill>
          <a:ln/>
        </p:spPr>
      </p:sp>
      <p:sp>
        <p:nvSpPr>
          <p:cNvPr id="7" name="Text 4"/>
          <p:cNvSpPr/>
          <p:nvPr/>
        </p:nvSpPr>
        <p:spPr>
          <a:xfrm>
            <a:off x="2674977" y="2667238"/>
            <a:ext cx="9280446" cy="996553"/>
          </a:xfrm>
          <a:prstGeom prst="rect">
            <a:avLst/>
          </a:prstGeom>
          <a:noFill/>
          <a:ln/>
        </p:spPr>
        <p:txBody>
          <a:bodyPr wrap="square" rtlCol="0" anchor="t"/>
          <a:lstStyle/>
          <a:p>
            <a:pPr marL="0" indent="0">
              <a:lnSpc>
                <a:spcPts val="2615"/>
              </a:lnSpc>
              <a:buNone/>
            </a:pPr>
            <a:r>
              <a:rPr lang="en-US" sz="1635" dirty="0">
                <a:solidFill>
                  <a:srgbClr val="FFFFFF"/>
                </a:solidFill>
                <a:latin typeface="PT Sans" pitchFamily="34" charset="0"/>
                <a:ea typeface="PT Sans" pitchFamily="34" charset="-122"/>
                <a:cs typeface="PT Sans" pitchFamily="34" charset="-120"/>
              </a:rPr>
              <a:t>Web sayfalarının performansı kullanıcı deneyimini doğrudan etkileyen bir unsurdur. Sayfa yükleme süreleri hızlandırılabilir, ayrıca sayfanın genel performansını ve etkililiğini arttırmak için optimize edilebilir. Bu, ziyaretçinin web sayfası içinde daha rahat dolaşmasını ve etkileşime girmesini sağlar.</a:t>
            </a:r>
            <a:endParaRPr lang="en-US" sz="1635" dirty="0"/>
          </a:p>
        </p:txBody>
      </p:sp>
      <p:sp>
        <p:nvSpPr>
          <p:cNvPr id="8" name="Text 5"/>
          <p:cNvSpPr/>
          <p:nvPr/>
        </p:nvSpPr>
        <p:spPr>
          <a:xfrm>
            <a:off x="2674977" y="4104799"/>
            <a:ext cx="2755463" cy="1167289"/>
          </a:xfrm>
          <a:prstGeom prst="rect">
            <a:avLst/>
          </a:prstGeom>
          <a:noFill/>
          <a:ln/>
        </p:spPr>
        <p:txBody>
          <a:bodyPr wrap="square" rtlCol="0" anchor="t"/>
          <a:lstStyle/>
          <a:p>
            <a:pPr marL="0" indent="0">
              <a:lnSpc>
                <a:spcPts val="3065"/>
              </a:lnSpc>
              <a:buNone/>
            </a:pPr>
            <a:r>
              <a:rPr lang="en-US" sz="2452" b="1" dirty="0">
                <a:solidFill>
                  <a:srgbClr val="FFFFFF"/>
                </a:solidFill>
                <a:latin typeface="Nunito" pitchFamily="34" charset="0"/>
                <a:ea typeface="Nunito" pitchFamily="34" charset="-122"/>
                <a:cs typeface="Nunito" pitchFamily="34" charset="-120"/>
              </a:rPr>
              <a:t>Gereksiz Verilerin Ortadan Kaldırılması</a:t>
            </a:r>
            <a:endParaRPr lang="en-US" sz="2452" dirty="0"/>
          </a:p>
        </p:txBody>
      </p:sp>
      <p:sp>
        <p:nvSpPr>
          <p:cNvPr id="9" name="Text 6"/>
          <p:cNvSpPr/>
          <p:nvPr/>
        </p:nvSpPr>
        <p:spPr>
          <a:xfrm>
            <a:off x="2674977" y="5479613"/>
            <a:ext cx="2755463" cy="1993106"/>
          </a:xfrm>
          <a:prstGeom prst="rect">
            <a:avLst/>
          </a:prstGeom>
          <a:noFill/>
          <a:ln/>
        </p:spPr>
        <p:txBody>
          <a:bodyPr wrap="square" rtlCol="0" anchor="t"/>
          <a:lstStyle/>
          <a:p>
            <a:pPr marL="0" indent="0">
              <a:lnSpc>
                <a:spcPts val="2615"/>
              </a:lnSpc>
              <a:buNone/>
            </a:pPr>
            <a:r>
              <a:rPr lang="en-US" sz="1635" dirty="0">
                <a:solidFill>
                  <a:srgbClr val="FFFFFF"/>
                </a:solidFill>
                <a:latin typeface="PT Sans" pitchFamily="34" charset="0"/>
                <a:ea typeface="PT Sans" pitchFamily="34" charset="-122"/>
                <a:cs typeface="PT Sans" pitchFamily="34" charset="-120"/>
              </a:rPr>
              <a:t>Verilerin oluşumu, web sayfasının performansını ciddi şekilde etkileyebilir. Bu sebeple, verilerin en küçük hallerine kadar sıkıştırılması önemlidir.</a:t>
            </a:r>
            <a:endParaRPr lang="en-US" sz="1635" dirty="0"/>
          </a:p>
        </p:txBody>
      </p:sp>
      <p:sp>
        <p:nvSpPr>
          <p:cNvPr id="10" name="Text 7"/>
          <p:cNvSpPr/>
          <p:nvPr/>
        </p:nvSpPr>
        <p:spPr>
          <a:xfrm>
            <a:off x="5944553" y="4104799"/>
            <a:ext cx="2755463" cy="1167289"/>
          </a:xfrm>
          <a:prstGeom prst="rect">
            <a:avLst/>
          </a:prstGeom>
          <a:noFill/>
          <a:ln/>
        </p:spPr>
        <p:txBody>
          <a:bodyPr wrap="square" rtlCol="0" anchor="t"/>
          <a:lstStyle/>
          <a:p>
            <a:pPr marL="0" indent="0">
              <a:lnSpc>
                <a:spcPts val="3065"/>
              </a:lnSpc>
              <a:buNone/>
            </a:pPr>
            <a:r>
              <a:rPr lang="en-US" sz="2452" b="1" dirty="0">
                <a:solidFill>
                  <a:srgbClr val="FFFFFF"/>
                </a:solidFill>
                <a:latin typeface="Nunito" pitchFamily="34" charset="0"/>
                <a:ea typeface="Nunito" pitchFamily="34" charset="-122"/>
                <a:cs typeface="Nunito" pitchFamily="34" charset="-120"/>
              </a:rPr>
              <a:t>Resimlerin Boyutunun Sıkıştırılması</a:t>
            </a:r>
            <a:endParaRPr lang="en-US" sz="2452" dirty="0"/>
          </a:p>
        </p:txBody>
      </p:sp>
      <p:sp>
        <p:nvSpPr>
          <p:cNvPr id="11" name="Text 8"/>
          <p:cNvSpPr/>
          <p:nvPr/>
        </p:nvSpPr>
        <p:spPr>
          <a:xfrm>
            <a:off x="5944553" y="5479613"/>
            <a:ext cx="2755463" cy="1328737"/>
          </a:xfrm>
          <a:prstGeom prst="rect">
            <a:avLst/>
          </a:prstGeom>
          <a:noFill/>
          <a:ln/>
        </p:spPr>
        <p:txBody>
          <a:bodyPr wrap="square" rtlCol="0" anchor="t"/>
          <a:lstStyle/>
          <a:p>
            <a:pPr marL="0" indent="0">
              <a:lnSpc>
                <a:spcPts val="2615"/>
              </a:lnSpc>
              <a:buNone/>
            </a:pPr>
            <a:r>
              <a:rPr lang="en-US" sz="1635" dirty="0">
                <a:solidFill>
                  <a:srgbClr val="FFFFFF"/>
                </a:solidFill>
                <a:latin typeface="PT Sans" pitchFamily="34" charset="0"/>
                <a:ea typeface="PT Sans" pitchFamily="34" charset="-122"/>
                <a:cs typeface="PT Sans" pitchFamily="34" charset="-120"/>
              </a:rPr>
              <a:t>Büyük ölçekli resimlerin boyutunun küçültülmesi, sayfa yükleme sürelerini hızlı bir şekilde iyileştirebilir.</a:t>
            </a:r>
            <a:endParaRPr lang="en-US" sz="1635" dirty="0"/>
          </a:p>
        </p:txBody>
      </p:sp>
      <p:sp>
        <p:nvSpPr>
          <p:cNvPr id="12" name="Text 9"/>
          <p:cNvSpPr/>
          <p:nvPr/>
        </p:nvSpPr>
        <p:spPr>
          <a:xfrm>
            <a:off x="9214128" y="4104799"/>
            <a:ext cx="2755463" cy="778193"/>
          </a:xfrm>
          <a:prstGeom prst="rect">
            <a:avLst/>
          </a:prstGeom>
          <a:noFill/>
          <a:ln/>
        </p:spPr>
        <p:txBody>
          <a:bodyPr wrap="square" rtlCol="0" anchor="t"/>
          <a:lstStyle/>
          <a:p>
            <a:pPr marL="0" indent="0">
              <a:lnSpc>
                <a:spcPts val="3065"/>
              </a:lnSpc>
              <a:buNone/>
            </a:pPr>
            <a:r>
              <a:rPr lang="en-US" sz="2452" b="1" dirty="0">
                <a:solidFill>
                  <a:srgbClr val="FFFFFF"/>
                </a:solidFill>
                <a:latin typeface="Nunito" pitchFamily="34" charset="0"/>
                <a:ea typeface="Nunito" pitchFamily="34" charset="-122"/>
                <a:cs typeface="Nunito" pitchFamily="34" charset="-120"/>
              </a:rPr>
              <a:t>Cache Bellek Kullanımı</a:t>
            </a:r>
            <a:endParaRPr lang="en-US" sz="2452" dirty="0"/>
          </a:p>
        </p:txBody>
      </p:sp>
      <p:sp>
        <p:nvSpPr>
          <p:cNvPr id="13" name="Text 10"/>
          <p:cNvSpPr/>
          <p:nvPr/>
        </p:nvSpPr>
        <p:spPr>
          <a:xfrm>
            <a:off x="9214128" y="5090517"/>
            <a:ext cx="2755463" cy="1328737"/>
          </a:xfrm>
          <a:prstGeom prst="rect">
            <a:avLst/>
          </a:prstGeom>
          <a:noFill/>
          <a:ln/>
        </p:spPr>
        <p:txBody>
          <a:bodyPr wrap="square" rtlCol="0" anchor="t"/>
          <a:lstStyle/>
          <a:p>
            <a:pPr marL="0" indent="0">
              <a:lnSpc>
                <a:spcPts val="2615"/>
              </a:lnSpc>
              <a:buNone/>
            </a:pPr>
            <a:r>
              <a:rPr lang="en-US" sz="1635" dirty="0">
                <a:solidFill>
                  <a:srgbClr val="FFFFFF"/>
                </a:solidFill>
                <a:latin typeface="PT Sans" pitchFamily="34" charset="0"/>
                <a:ea typeface="PT Sans" pitchFamily="34" charset="-122"/>
                <a:cs typeface="PT Sans" pitchFamily="34" charset="-120"/>
              </a:rPr>
              <a:t>Cache bellek kullanımı, işlem hızını hızlandırmak için gereksiz verileri ortadan kaldırır.</a:t>
            </a:r>
            <a:endParaRPr lang="en-US" sz="163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063704"/>
            <a:ext cx="751332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Tüm Cihazlara Uygun Tasarım</a:t>
            </a:r>
            <a:endParaRPr lang="en-US" sz="4374" dirty="0"/>
          </a:p>
        </p:txBody>
      </p:sp>
      <p:sp>
        <p:nvSpPr>
          <p:cNvPr id="5" name="Text 2"/>
          <p:cNvSpPr/>
          <p:nvPr/>
        </p:nvSpPr>
        <p:spPr>
          <a:xfrm>
            <a:off x="2681645" y="2452330"/>
            <a:ext cx="960024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Web sayfasının mobil uyumluluğu, kullanıcı deneyimini iyileştirir</a:t>
            </a:r>
            <a:endParaRPr lang="en-US" sz="1750" dirty="0"/>
          </a:p>
        </p:txBody>
      </p:sp>
      <p:sp>
        <p:nvSpPr>
          <p:cNvPr id="6" name="Shape 3"/>
          <p:cNvSpPr/>
          <p:nvPr/>
        </p:nvSpPr>
        <p:spPr>
          <a:xfrm>
            <a:off x="2348389" y="2202418"/>
            <a:ext cx="27742" cy="855226"/>
          </a:xfrm>
          <a:prstGeom prst="rect">
            <a:avLst/>
          </a:prstGeom>
          <a:solidFill>
            <a:srgbClr val="F2B42D"/>
          </a:solidFill>
          <a:ln/>
        </p:spPr>
      </p:sp>
      <p:sp>
        <p:nvSpPr>
          <p:cNvPr id="7" name="Text 4"/>
          <p:cNvSpPr/>
          <p:nvPr/>
        </p:nvSpPr>
        <p:spPr>
          <a:xfrm>
            <a:off x="2348389" y="3307556"/>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Web sayfası tasarımı, kullanıcılara rahat bir deneyim sunmak için tüm cihazlara uygun olmalıdır. Mobil cihazlara uygun bir tasarım, mobil kullanıcı deneyimini iyileştirir ve mobil trafik potansiyelini en üst düzeye çıkarır.</a:t>
            </a:r>
            <a:endParaRPr lang="en-US" sz="1750" dirty="0"/>
          </a:p>
        </p:txBody>
      </p:sp>
      <p:sp>
        <p:nvSpPr>
          <p:cNvPr id="8" name="Shape 5"/>
          <p:cNvSpPr/>
          <p:nvPr/>
        </p:nvSpPr>
        <p:spPr>
          <a:xfrm>
            <a:off x="2348389" y="4623673"/>
            <a:ext cx="3088958" cy="1909048"/>
          </a:xfrm>
          <a:prstGeom prst="roundRect">
            <a:avLst>
              <a:gd name="adj" fmla="val 20951"/>
            </a:avLst>
          </a:prstGeom>
          <a:noFill/>
          <a:ln w="27742">
            <a:solidFill>
              <a:srgbClr val="F2B42D"/>
            </a:solidFill>
            <a:prstDash val="solid"/>
          </a:ln>
        </p:spPr>
      </p:sp>
      <p:pic>
        <p:nvPicPr>
          <p:cNvPr id="9" name="Image 1" descr="preencoded.png"/>
          <p:cNvPicPr>
            <a:picLocks noChangeAspect="1"/>
          </p:cNvPicPr>
          <p:nvPr/>
        </p:nvPicPr>
        <p:blipFill>
          <a:blip r:embed="rId4"/>
          <a:stretch>
            <a:fillRect/>
          </a:stretch>
        </p:blipFill>
        <p:spPr>
          <a:xfrm>
            <a:off x="2376130" y="4651415"/>
            <a:ext cx="3033474" cy="1853565"/>
          </a:xfrm>
          <a:prstGeom prst="rect">
            <a:avLst/>
          </a:prstGeom>
        </p:spPr>
      </p:pic>
      <p:sp>
        <p:nvSpPr>
          <p:cNvPr id="10" name="Text 6"/>
          <p:cNvSpPr/>
          <p:nvPr/>
        </p:nvSpPr>
        <p:spPr>
          <a:xfrm>
            <a:off x="2348389" y="6810375"/>
            <a:ext cx="3088958" cy="355402"/>
          </a:xfrm>
          <a:prstGeom prst="rect">
            <a:avLst/>
          </a:prstGeom>
          <a:noFill/>
          <a:ln/>
        </p:spPr>
        <p:txBody>
          <a:bodyPr wrap="none" rtlCol="0" anchor="t"/>
          <a:lstStyle/>
          <a:p>
            <a:pPr marL="0" indent="0" algn="l">
              <a:lnSpc>
                <a:spcPts val="2799"/>
              </a:lnSpc>
              <a:buNone/>
            </a:pPr>
            <a:endParaRPr lang="en-US" sz="1750" dirty="0"/>
          </a:p>
        </p:txBody>
      </p:sp>
      <p:sp>
        <p:nvSpPr>
          <p:cNvPr id="11" name="Shape 7"/>
          <p:cNvSpPr/>
          <p:nvPr/>
        </p:nvSpPr>
        <p:spPr>
          <a:xfrm>
            <a:off x="5770602" y="4623673"/>
            <a:ext cx="3088958" cy="1909048"/>
          </a:xfrm>
          <a:prstGeom prst="roundRect">
            <a:avLst>
              <a:gd name="adj" fmla="val 20951"/>
            </a:avLst>
          </a:prstGeom>
          <a:noFill/>
          <a:ln w="27742">
            <a:solidFill>
              <a:srgbClr val="D7425E"/>
            </a:solidFill>
            <a:prstDash val="solid"/>
          </a:ln>
        </p:spPr>
      </p:sp>
      <p:pic>
        <p:nvPicPr>
          <p:cNvPr id="12" name="Image 2" descr="preencoded.png"/>
          <p:cNvPicPr>
            <a:picLocks noChangeAspect="1"/>
          </p:cNvPicPr>
          <p:nvPr/>
        </p:nvPicPr>
        <p:blipFill>
          <a:blip r:embed="rId5"/>
          <a:stretch>
            <a:fillRect/>
          </a:stretch>
        </p:blipFill>
        <p:spPr>
          <a:xfrm>
            <a:off x="5798344" y="4651415"/>
            <a:ext cx="3033474" cy="1853565"/>
          </a:xfrm>
          <a:prstGeom prst="rect">
            <a:avLst/>
          </a:prstGeom>
        </p:spPr>
      </p:pic>
      <p:sp>
        <p:nvSpPr>
          <p:cNvPr id="13" name="Text 8"/>
          <p:cNvSpPr/>
          <p:nvPr/>
        </p:nvSpPr>
        <p:spPr>
          <a:xfrm>
            <a:off x="5770602" y="6810375"/>
            <a:ext cx="3088958" cy="355402"/>
          </a:xfrm>
          <a:prstGeom prst="rect">
            <a:avLst/>
          </a:prstGeom>
          <a:noFill/>
          <a:ln/>
        </p:spPr>
        <p:txBody>
          <a:bodyPr wrap="none" rtlCol="0" anchor="t"/>
          <a:lstStyle/>
          <a:p>
            <a:pPr marL="0" indent="0" algn="l">
              <a:lnSpc>
                <a:spcPts val="2799"/>
              </a:lnSpc>
              <a:buNone/>
            </a:pPr>
            <a:endParaRPr lang="en-US" sz="1750" dirty="0"/>
          </a:p>
        </p:txBody>
      </p:sp>
      <p:sp>
        <p:nvSpPr>
          <p:cNvPr id="14" name="Shape 9"/>
          <p:cNvSpPr/>
          <p:nvPr/>
        </p:nvSpPr>
        <p:spPr>
          <a:xfrm>
            <a:off x="9192816" y="4623673"/>
            <a:ext cx="3089077" cy="1909167"/>
          </a:xfrm>
          <a:prstGeom prst="roundRect">
            <a:avLst>
              <a:gd name="adj" fmla="val 20949"/>
            </a:avLst>
          </a:prstGeom>
          <a:noFill/>
          <a:ln w="27742">
            <a:solidFill>
              <a:srgbClr val="DD785E"/>
            </a:solidFill>
            <a:prstDash val="solid"/>
          </a:ln>
        </p:spPr>
      </p:sp>
      <p:pic>
        <p:nvPicPr>
          <p:cNvPr id="15" name="Image 3" descr="preencoded.png"/>
          <p:cNvPicPr>
            <a:picLocks noChangeAspect="1"/>
          </p:cNvPicPr>
          <p:nvPr/>
        </p:nvPicPr>
        <p:blipFill>
          <a:blip r:embed="rId6"/>
          <a:stretch>
            <a:fillRect/>
          </a:stretch>
        </p:blipFill>
        <p:spPr>
          <a:xfrm>
            <a:off x="9220557" y="4651415"/>
            <a:ext cx="3033593" cy="1853684"/>
          </a:xfrm>
          <a:prstGeom prst="rect">
            <a:avLst/>
          </a:prstGeom>
        </p:spPr>
      </p:pic>
      <p:sp>
        <p:nvSpPr>
          <p:cNvPr id="16" name="Text 10"/>
          <p:cNvSpPr/>
          <p:nvPr/>
        </p:nvSpPr>
        <p:spPr>
          <a:xfrm>
            <a:off x="9192816" y="6810494"/>
            <a:ext cx="3089077" cy="355402"/>
          </a:xfrm>
          <a:prstGeom prst="rect">
            <a:avLst/>
          </a:prstGeom>
          <a:noFill/>
          <a:ln/>
        </p:spPr>
        <p:txBody>
          <a:bodyPr wrap="none" rtlCol="0" anchor="t"/>
          <a:lstStyle/>
          <a:p>
            <a:pPr marL="0" indent="0" algn="l">
              <a:lnSpc>
                <a:spcPts val="2799"/>
              </a:lnSpc>
              <a:buNone/>
            </a:pP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963692"/>
            <a:ext cx="48615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Veri Görselleştirme</a:t>
            </a:r>
            <a:endParaRPr lang="en-US" sz="4374" dirty="0"/>
          </a:p>
        </p:txBody>
      </p:sp>
      <p:sp>
        <p:nvSpPr>
          <p:cNvPr id="5" name="Text 2"/>
          <p:cNvSpPr/>
          <p:nvPr/>
        </p:nvSpPr>
        <p:spPr>
          <a:xfrm>
            <a:off x="2681645" y="2352318"/>
            <a:ext cx="960024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Verilerin görselleştirilmesi, analizi kolaylaştırır</a:t>
            </a:r>
            <a:endParaRPr lang="en-US" sz="1750" dirty="0"/>
          </a:p>
        </p:txBody>
      </p:sp>
      <p:sp>
        <p:nvSpPr>
          <p:cNvPr id="6" name="Shape 3"/>
          <p:cNvSpPr/>
          <p:nvPr/>
        </p:nvSpPr>
        <p:spPr>
          <a:xfrm>
            <a:off x="2348389" y="2102406"/>
            <a:ext cx="27742" cy="855226"/>
          </a:xfrm>
          <a:prstGeom prst="rect">
            <a:avLst/>
          </a:prstGeom>
          <a:solidFill>
            <a:srgbClr val="F2B42D"/>
          </a:solidFill>
          <a:ln/>
        </p:spPr>
      </p:sp>
      <p:sp>
        <p:nvSpPr>
          <p:cNvPr id="7" name="Text 4"/>
          <p:cNvSpPr/>
          <p:nvPr/>
        </p:nvSpPr>
        <p:spPr>
          <a:xfrm>
            <a:off x="2348389" y="3207544"/>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Verilerin doğru bir şekilde sunulması, web sayfasının ziyaretçiler tarafından daha kolay anlaşılabilir hale gelmesine yardımcı olur. Veriler, bazı grafikler ve diğer görsel elementler kullanılarak görselleştirilebilir. Bu veriler, ziyaretçilerin okuma yükünü azaltır ve sayfa içindeki ana hatları daha net bir şekilde gösterir.</a:t>
            </a:r>
            <a:endParaRPr lang="en-US" sz="1750" dirty="0"/>
          </a:p>
        </p:txBody>
      </p:sp>
      <p:sp>
        <p:nvSpPr>
          <p:cNvPr id="8" name="Shape 5"/>
          <p:cNvSpPr/>
          <p:nvPr/>
        </p:nvSpPr>
        <p:spPr>
          <a:xfrm>
            <a:off x="2308650" y="4755832"/>
            <a:ext cx="9933503" cy="2742248"/>
          </a:xfrm>
          <a:prstGeom prst="roundRect">
            <a:avLst>
              <a:gd name="adj" fmla="val 14585"/>
            </a:avLst>
          </a:prstGeom>
          <a:solidFill>
            <a:srgbClr val="00002E"/>
          </a:solidFill>
          <a:ln w="55483">
            <a:solidFill>
              <a:srgbClr val="262654"/>
            </a:solidFill>
            <a:prstDash val="solid"/>
          </a:ln>
        </p:spPr>
      </p:sp>
      <p:sp>
        <p:nvSpPr>
          <p:cNvPr id="9" name="Text 6"/>
          <p:cNvSpPr/>
          <p:nvPr/>
        </p:nvSpPr>
        <p:spPr>
          <a:xfrm>
            <a:off x="2626162" y="4719995"/>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Günlük YouTube Kullanım Süresi:</a:t>
            </a:r>
            <a:endParaRPr lang="en-US" sz="1750" dirty="0"/>
          </a:p>
        </p:txBody>
      </p:sp>
      <p:sp>
        <p:nvSpPr>
          <p:cNvPr id="10" name="Text 7"/>
          <p:cNvSpPr/>
          <p:nvPr/>
        </p:nvSpPr>
        <p:spPr>
          <a:xfrm>
            <a:off x="7541181" y="4719995"/>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30 dakika</a:t>
            </a:r>
            <a:endParaRPr lang="en-US" sz="1750" dirty="0"/>
          </a:p>
        </p:txBody>
      </p:sp>
      <p:sp>
        <p:nvSpPr>
          <p:cNvPr id="11" name="Text 8"/>
          <p:cNvSpPr/>
          <p:nvPr/>
        </p:nvSpPr>
        <p:spPr>
          <a:xfrm>
            <a:off x="2626162" y="5384721"/>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Toplam Saatteki YouTube Kullanım Oranı:</a:t>
            </a:r>
            <a:endParaRPr lang="en-US" sz="1750" dirty="0"/>
          </a:p>
        </p:txBody>
      </p:sp>
      <p:sp>
        <p:nvSpPr>
          <p:cNvPr id="12" name="Text 9"/>
          <p:cNvSpPr/>
          <p:nvPr/>
        </p:nvSpPr>
        <p:spPr>
          <a:xfrm>
            <a:off x="7541181" y="5384721"/>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%20</a:t>
            </a:r>
            <a:endParaRPr lang="en-US" sz="1750" dirty="0"/>
          </a:p>
        </p:txBody>
      </p:sp>
      <p:sp>
        <p:nvSpPr>
          <p:cNvPr id="13" name="Text 10"/>
          <p:cNvSpPr/>
          <p:nvPr/>
        </p:nvSpPr>
        <p:spPr>
          <a:xfrm>
            <a:off x="2626162" y="6049447"/>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Günlük Twitter Kullanım Süresi:</a:t>
            </a:r>
            <a:endParaRPr lang="en-US" sz="1750" dirty="0"/>
          </a:p>
        </p:txBody>
      </p:sp>
      <p:sp>
        <p:nvSpPr>
          <p:cNvPr id="14" name="Text 11"/>
          <p:cNvSpPr/>
          <p:nvPr/>
        </p:nvSpPr>
        <p:spPr>
          <a:xfrm>
            <a:off x="7541181" y="6049447"/>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3 dakika</a:t>
            </a:r>
            <a:endParaRPr lang="en-US" sz="1750" dirty="0"/>
          </a:p>
        </p:txBody>
      </p:sp>
      <p:sp>
        <p:nvSpPr>
          <p:cNvPr id="15" name="Text 12"/>
          <p:cNvSpPr/>
          <p:nvPr/>
        </p:nvSpPr>
        <p:spPr>
          <a:xfrm>
            <a:off x="2626162" y="6714173"/>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Toplam Saatteki Twitter Kullanım Oranı:</a:t>
            </a:r>
            <a:endParaRPr lang="en-US" sz="1750" dirty="0"/>
          </a:p>
        </p:txBody>
      </p:sp>
      <p:sp>
        <p:nvSpPr>
          <p:cNvPr id="16" name="Text 13"/>
          <p:cNvSpPr/>
          <p:nvPr/>
        </p:nvSpPr>
        <p:spPr>
          <a:xfrm>
            <a:off x="7541181" y="6714173"/>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%1</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214318"/>
            <a:ext cx="85344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Gerçek Zamanlı Güncelleştirmeler</a:t>
            </a:r>
            <a:endParaRPr lang="en-US" sz="4374" dirty="0"/>
          </a:p>
        </p:txBody>
      </p:sp>
      <p:sp>
        <p:nvSpPr>
          <p:cNvPr id="5" name="Text 2"/>
          <p:cNvSpPr/>
          <p:nvPr/>
        </p:nvSpPr>
        <p:spPr>
          <a:xfrm>
            <a:off x="2681645" y="2602944"/>
            <a:ext cx="960024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Gerçek zamanlı güncelleştirmeler kullanıcıların içerikleri takip etmesine yardımcı olur</a:t>
            </a:r>
            <a:endParaRPr lang="en-US" sz="1750" dirty="0"/>
          </a:p>
        </p:txBody>
      </p:sp>
      <p:sp>
        <p:nvSpPr>
          <p:cNvPr id="6" name="Shape 3"/>
          <p:cNvSpPr/>
          <p:nvPr/>
        </p:nvSpPr>
        <p:spPr>
          <a:xfrm>
            <a:off x="2348389" y="2353032"/>
            <a:ext cx="27742" cy="855226"/>
          </a:xfrm>
          <a:prstGeom prst="rect">
            <a:avLst/>
          </a:prstGeom>
          <a:solidFill>
            <a:srgbClr val="F2B42D"/>
          </a:solidFill>
          <a:ln/>
        </p:spPr>
      </p:sp>
      <p:sp>
        <p:nvSpPr>
          <p:cNvPr id="7" name="Text 4"/>
          <p:cNvSpPr/>
          <p:nvPr/>
        </p:nvSpPr>
        <p:spPr>
          <a:xfrm>
            <a:off x="2348389" y="3458170"/>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Sosyal medyada ve YouTube'da sürekli olarak yeni içerikler paylaşılıyor. Gerçek zamanlı güncelleştirmeler eklendiğinde, kullanıcıların web sayfasını sürekli kontrol etmesine gerek kalmaz. Bu özellik, web sayfasının kullanıcılar tarafından daha fazla takip edilmesini sağlar.</a:t>
            </a:r>
            <a:endParaRPr lang="en-US" sz="1750" dirty="0"/>
          </a:p>
        </p:txBody>
      </p:sp>
      <p:sp>
        <p:nvSpPr>
          <p:cNvPr id="8" name="Shape 5"/>
          <p:cNvSpPr/>
          <p:nvPr/>
        </p:nvSpPr>
        <p:spPr>
          <a:xfrm>
            <a:off x="2348389" y="4947880"/>
            <a:ext cx="499943" cy="499943"/>
          </a:xfrm>
          <a:prstGeom prst="roundRect">
            <a:avLst>
              <a:gd name="adj" fmla="val 80001"/>
            </a:avLst>
          </a:prstGeom>
          <a:solidFill>
            <a:srgbClr val="00002E"/>
          </a:solidFill>
          <a:ln w="27742">
            <a:solidFill>
              <a:srgbClr val="F2B42D"/>
            </a:solidFill>
            <a:prstDash val="solid"/>
          </a:ln>
        </p:spPr>
      </p:sp>
      <p:sp>
        <p:nvSpPr>
          <p:cNvPr id="9" name="Text 6"/>
          <p:cNvSpPr/>
          <p:nvPr/>
        </p:nvSpPr>
        <p:spPr>
          <a:xfrm>
            <a:off x="2499241" y="4989552"/>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10" name="Text 7"/>
          <p:cNvSpPr/>
          <p:nvPr/>
        </p:nvSpPr>
        <p:spPr>
          <a:xfrm>
            <a:off x="3070503" y="5024199"/>
            <a:ext cx="2221944"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API Kullanımı</a:t>
            </a:r>
            <a:endParaRPr lang="en-US" sz="2187" dirty="0"/>
          </a:p>
        </p:txBody>
      </p:sp>
      <p:sp>
        <p:nvSpPr>
          <p:cNvPr id="11" name="Text 8"/>
          <p:cNvSpPr/>
          <p:nvPr/>
        </p:nvSpPr>
        <p:spPr>
          <a:xfrm>
            <a:off x="3070503" y="5593556"/>
            <a:ext cx="4133612"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Sosyal medya ve YouTube, API'leri sayesinde gerçek zamanlı güncelleştirmeleri sağlar. Bu sayede yeni veriler otomatik olarak gösterilebilir.</a:t>
            </a:r>
            <a:endParaRPr lang="en-US" sz="1750" dirty="0"/>
          </a:p>
        </p:txBody>
      </p:sp>
      <p:sp>
        <p:nvSpPr>
          <p:cNvPr id="12" name="Shape 9"/>
          <p:cNvSpPr/>
          <p:nvPr/>
        </p:nvSpPr>
        <p:spPr>
          <a:xfrm>
            <a:off x="7426285" y="4947880"/>
            <a:ext cx="499943" cy="499943"/>
          </a:xfrm>
          <a:prstGeom prst="roundRect">
            <a:avLst>
              <a:gd name="adj" fmla="val 80001"/>
            </a:avLst>
          </a:prstGeom>
          <a:solidFill>
            <a:srgbClr val="00002E"/>
          </a:solidFill>
          <a:ln w="27742">
            <a:solidFill>
              <a:srgbClr val="D7425E"/>
            </a:solidFill>
            <a:prstDash val="solid"/>
          </a:ln>
        </p:spPr>
      </p:sp>
      <p:sp>
        <p:nvSpPr>
          <p:cNvPr id="13" name="Text 10"/>
          <p:cNvSpPr/>
          <p:nvPr/>
        </p:nvSpPr>
        <p:spPr>
          <a:xfrm>
            <a:off x="7577138" y="4989552"/>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8148399" y="5024199"/>
            <a:ext cx="352806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Gelişmiş Kullanıcı Deneyimi</a:t>
            </a:r>
            <a:endParaRPr lang="en-US" sz="2187" dirty="0"/>
          </a:p>
        </p:txBody>
      </p:sp>
      <p:sp>
        <p:nvSpPr>
          <p:cNvPr id="15" name="Text 12"/>
          <p:cNvSpPr/>
          <p:nvPr/>
        </p:nvSpPr>
        <p:spPr>
          <a:xfrm>
            <a:off x="8148399" y="5593556"/>
            <a:ext cx="4133612"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Ziyaretçilere en yeni içeriklere doğrudan web sayfasından ulaşılabilir.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F"/>
          </a:solidFill>
          <a:ln w="55483">
            <a:solidFill>
              <a:srgbClr val="DFDFEB"/>
            </a:solidFill>
            <a:prstDash val="solid"/>
          </a:ln>
        </p:spPr>
      </p:sp>
      <p:sp>
        <p:nvSpPr>
          <p:cNvPr id="4" name="Text 1"/>
          <p:cNvSpPr/>
          <p:nvPr/>
        </p:nvSpPr>
        <p:spPr>
          <a:xfrm>
            <a:off x="2348389" y="2479238"/>
            <a:ext cx="4443889" cy="694373"/>
          </a:xfrm>
          <a:prstGeom prst="rect">
            <a:avLst/>
          </a:prstGeom>
          <a:noFill/>
          <a:ln/>
        </p:spPr>
        <p:txBody>
          <a:bodyPr wrap="none" rtlCol="0" anchor="t"/>
          <a:lstStyle/>
          <a:p>
            <a:pPr marL="0" indent="0">
              <a:lnSpc>
                <a:spcPts val="5468"/>
              </a:lnSpc>
              <a:buNone/>
            </a:pPr>
            <a:r>
              <a:rPr lang="en-US" sz="4374" b="1" dirty="0" err="1">
                <a:solidFill>
                  <a:schemeClr val="bg1"/>
                </a:solidFill>
                <a:latin typeface="Nunito" pitchFamily="34" charset="0"/>
                <a:ea typeface="Nunito" pitchFamily="34" charset="-122"/>
                <a:cs typeface="Nunito" pitchFamily="34" charset="-120"/>
              </a:rPr>
              <a:t>Proje</a:t>
            </a:r>
            <a:r>
              <a:rPr lang="en-US" sz="4374" b="1" dirty="0">
                <a:solidFill>
                  <a:schemeClr val="bg1"/>
                </a:solidFill>
                <a:latin typeface="Nunito" pitchFamily="34" charset="0"/>
                <a:ea typeface="Nunito" pitchFamily="34" charset="-122"/>
                <a:cs typeface="Nunito" pitchFamily="34" charset="-120"/>
              </a:rPr>
              <a:t> </a:t>
            </a:r>
            <a:r>
              <a:rPr lang="en-US" sz="4374" b="1" dirty="0" err="1">
                <a:solidFill>
                  <a:schemeClr val="bg1"/>
                </a:solidFill>
                <a:latin typeface="Nunito" pitchFamily="34" charset="0"/>
                <a:ea typeface="Nunito" pitchFamily="34" charset="-122"/>
                <a:cs typeface="Nunito" pitchFamily="34" charset="-120"/>
              </a:rPr>
              <a:t>Amacı</a:t>
            </a:r>
            <a:endParaRPr lang="en-US" sz="4374" b="1" dirty="0">
              <a:solidFill>
                <a:schemeClr val="bg1"/>
              </a:solidFill>
              <a:latin typeface="Nunito" pitchFamily="34" charset="0"/>
              <a:ea typeface="Nunito" pitchFamily="34" charset="-122"/>
              <a:cs typeface="Nunito" pitchFamily="34" charset="-120"/>
            </a:endParaRPr>
          </a:p>
          <a:p>
            <a:pPr marL="0" indent="0">
              <a:lnSpc>
                <a:spcPts val="5468"/>
              </a:lnSpc>
              <a:buNone/>
            </a:pPr>
            <a:endParaRPr lang="en-US" sz="4374" dirty="0"/>
          </a:p>
        </p:txBody>
      </p:sp>
      <p:sp>
        <p:nvSpPr>
          <p:cNvPr id="5" name="Text 2"/>
          <p:cNvSpPr/>
          <p:nvPr/>
        </p:nvSpPr>
        <p:spPr>
          <a:xfrm>
            <a:off x="2703790" y="3617952"/>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chemeClr val="bg1"/>
                </a:solidFill>
                <a:latin typeface="PT Sans" pitchFamily="34" charset="0"/>
                <a:ea typeface="PT Sans" pitchFamily="34" charset="-122"/>
                <a:cs typeface="PT Sans" pitchFamily="34" charset="-120"/>
              </a:rPr>
              <a:t>Sosyal medya ve YouTube istatistiklerinin sunulması</a:t>
            </a:r>
            <a:endParaRPr lang="en-US" sz="1750" dirty="0">
              <a:solidFill>
                <a:schemeClr val="bg1"/>
              </a:solidFill>
            </a:endParaRPr>
          </a:p>
        </p:txBody>
      </p:sp>
      <p:sp>
        <p:nvSpPr>
          <p:cNvPr id="6" name="Text 3"/>
          <p:cNvSpPr/>
          <p:nvPr/>
        </p:nvSpPr>
        <p:spPr>
          <a:xfrm>
            <a:off x="2703790" y="4062174"/>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chemeClr val="bg1"/>
                </a:solidFill>
                <a:latin typeface="PT Sans" pitchFamily="34" charset="0"/>
                <a:ea typeface="PT Sans" pitchFamily="34" charset="-122"/>
                <a:cs typeface="PT Sans" pitchFamily="34" charset="-120"/>
              </a:rPr>
              <a:t>Kullanıcıların sosyal medya ve YouTube kullanımını analiz etme</a:t>
            </a:r>
            <a:endParaRPr lang="en-US" sz="1750" dirty="0">
              <a:solidFill>
                <a:schemeClr val="bg1"/>
              </a:solidFill>
            </a:endParaRPr>
          </a:p>
        </p:txBody>
      </p:sp>
      <p:sp>
        <p:nvSpPr>
          <p:cNvPr id="7" name="Text 4"/>
          <p:cNvSpPr/>
          <p:nvPr/>
        </p:nvSpPr>
        <p:spPr>
          <a:xfrm>
            <a:off x="2703790" y="4506397"/>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chemeClr val="bg1"/>
                </a:solidFill>
                <a:latin typeface="PT Sans" pitchFamily="34" charset="0"/>
                <a:ea typeface="PT Sans" pitchFamily="34" charset="-122"/>
                <a:cs typeface="PT Sans" pitchFamily="34" charset="-120"/>
              </a:rPr>
              <a:t>Trendleri ve popüler içerikleri takip etme</a:t>
            </a:r>
            <a:endParaRPr lang="en-US" sz="1750" dirty="0">
              <a:solidFill>
                <a:schemeClr val="bg1"/>
              </a:solidFill>
            </a:endParaRPr>
          </a:p>
        </p:txBody>
      </p:sp>
      <p:sp>
        <p:nvSpPr>
          <p:cNvPr id="8" name="Text 5"/>
          <p:cNvSpPr/>
          <p:nvPr/>
        </p:nvSpPr>
        <p:spPr>
          <a:xfrm>
            <a:off x="2703790" y="4950619"/>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chemeClr val="bg1"/>
                </a:solidFill>
                <a:latin typeface="PT Sans" pitchFamily="34" charset="0"/>
                <a:ea typeface="PT Sans" pitchFamily="34" charset="-122"/>
                <a:cs typeface="PT Sans" pitchFamily="34" charset="-120"/>
              </a:rPr>
              <a:t>Sosyal medya stratejisi oluşturma ve yönlendirme</a:t>
            </a:r>
            <a:endParaRPr lang="en-US" sz="1750" dirty="0">
              <a:solidFill>
                <a:schemeClr val="bg1"/>
              </a:solidFill>
            </a:endParaRPr>
          </a:p>
        </p:txBody>
      </p:sp>
      <p:sp>
        <p:nvSpPr>
          <p:cNvPr id="9" name="Text 6"/>
          <p:cNvSpPr/>
          <p:nvPr/>
        </p:nvSpPr>
        <p:spPr>
          <a:xfrm>
            <a:off x="2703790" y="5394841"/>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chemeClr val="bg1"/>
                </a:solidFill>
                <a:latin typeface="PT Sans" pitchFamily="34" charset="0"/>
                <a:ea typeface="PT Sans" pitchFamily="34" charset="-122"/>
                <a:cs typeface="PT Sans" pitchFamily="34" charset="-120"/>
              </a:rPr>
              <a:t>İçerik oluşturuculara ve işletmelere yönelik öneriler sağlama</a:t>
            </a:r>
            <a:endParaRPr lang="en-US" sz="1750" dirty="0">
              <a:solidFill>
                <a:schemeClr val="bg1"/>
              </a:solidFill>
            </a:endParaRPr>
          </a:p>
        </p:txBody>
      </p:sp>
    </p:spTree>
    <p:extLst>
      <p:ext uri="{BB962C8B-B14F-4D97-AF65-F5344CB8AC3E}">
        <p14:creationId xmlns:p14="http://schemas.microsoft.com/office/powerpoint/2010/main" val="85103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F"/>
          </a:solidFill>
          <a:ln w="39410">
            <a:solidFill>
              <a:srgbClr val="DFDFEB"/>
            </a:solidFill>
            <a:prstDash val="solid"/>
          </a:ln>
        </p:spPr>
        <p:txBody>
          <a:bodyPr/>
          <a:lstStyle/>
          <a:p>
            <a:endParaRPr lang="en-TR" dirty="0"/>
          </a:p>
        </p:txBody>
      </p:sp>
      <p:sp>
        <p:nvSpPr>
          <p:cNvPr id="4" name="Text 1"/>
          <p:cNvSpPr/>
          <p:nvPr/>
        </p:nvSpPr>
        <p:spPr>
          <a:xfrm>
            <a:off x="3790831" y="434816"/>
            <a:ext cx="5318760" cy="492681"/>
          </a:xfrm>
          <a:prstGeom prst="rect">
            <a:avLst/>
          </a:prstGeom>
          <a:noFill/>
          <a:ln/>
        </p:spPr>
        <p:txBody>
          <a:bodyPr wrap="none" rtlCol="0" anchor="t"/>
          <a:lstStyle/>
          <a:p>
            <a:pPr marL="0" indent="0">
              <a:lnSpc>
                <a:spcPts val="3880"/>
              </a:lnSpc>
              <a:buNone/>
            </a:pPr>
            <a:r>
              <a:rPr lang="en-US" sz="3104" b="1" dirty="0">
                <a:solidFill>
                  <a:schemeClr val="bg1"/>
                </a:solidFill>
                <a:latin typeface="Nunito" pitchFamily="34" charset="0"/>
                <a:ea typeface="Nunito" pitchFamily="34" charset="-122"/>
                <a:cs typeface="Nunito" pitchFamily="34" charset="-120"/>
              </a:rPr>
              <a:t>Yazılım Gereksinimleri Analizi</a:t>
            </a:r>
            <a:endParaRPr lang="en-US" sz="3104" dirty="0">
              <a:solidFill>
                <a:schemeClr val="bg1"/>
              </a:solidFill>
            </a:endParaRPr>
          </a:p>
        </p:txBody>
      </p:sp>
      <p:sp>
        <p:nvSpPr>
          <p:cNvPr id="5" name="Text 2"/>
          <p:cNvSpPr/>
          <p:nvPr/>
        </p:nvSpPr>
        <p:spPr>
          <a:xfrm>
            <a:off x="3790831" y="1321594"/>
            <a:ext cx="2092881" cy="591026"/>
          </a:xfrm>
          <a:prstGeom prst="rect">
            <a:avLst/>
          </a:prstGeom>
          <a:noFill/>
          <a:ln/>
        </p:spPr>
        <p:txBody>
          <a:bodyPr wrap="square" rtlCol="0" anchor="t"/>
          <a:lstStyle/>
          <a:p>
            <a:pPr marL="0" indent="0">
              <a:lnSpc>
                <a:spcPts val="2328"/>
              </a:lnSpc>
              <a:buNone/>
            </a:pPr>
            <a:r>
              <a:rPr lang="en-US" sz="1862" b="1" dirty="0">
                <a:solidFill>
                  <a:schemeClr val="bg1"/>
                </a:solidFill>
                <a:latin typeface="Nunito" pitchFamily="34" charset="0"/>
                <a:ea typeface="Nunito" pitchFamily="34" charset="-122"/>
                <a:cs typeface="Nunito" pitchFamily="34" charset="-120"/>
              </a:rPr>
              <a:t>İşlevsel Gereksinimler</a:t>
            </a:r>
            <a:endParaRPr lang="en-US" sz="1862" dirty="0">
              <a:solidFill>
                <a:schemeClr val="bg1"/>
              </a:solidFill>
            </a:endParaRPr>
          </a:p>
        </p:txBody>
      </p:sp>
      <p:sp>
        <p:nvSpPr>
          <p:cNvPr id="6" name="Text 3"/>
          <p:cNvSpPr/>
          <p:nvPr/>
        </p:nvSpPr>
        <p:spPr>
          <a:xfrm>
            <a:off x="4043004" y="2089904"/>
            <a:ext cx="1985655" cy="504349"/>
          </a:xfrm>
          <a:prstGeom prst="rect">
            <a:avLst/>
          </a:prstGeom>
          <a:noFill/>
          <a:ln/>
        </p:spPr>
        <p:txBody>
          <a:bodyPr wrap="square" rtlCol="0" anchor="t"/>
          <a:lstStyle/>
          <a:p>
            <a:pPr marL="342900" indent="-342900" algn="l">
              <a:lnSpc>
                <a:spcPts val="1986"/>
              </a:lnSpc>
              <a:buSzPct val="100000"/>
              <a:buChar char="•"/>
            </a:pPr>
            <a:r>
              <a:rPr lang="en-US" sz="1242" dirty="0" err="1">
                <a:solidFill>
                  <a:schemeClr val="bg1"/>
                </a:solidFill>
                <a:latin typeface="PT Sans" pitchFamily="34" charset="0"/>
                <a:ea typeface="PT Sans" pitchFamily="34" charset="-122"/>
                <a:cs typeface="PT Sans" pitchFamily="34" charset="-120"/>
              </a:rPr>
              <a:t>Yüksek</a:t>
            </a:r>
            <a:r>
              <a:rPr lang="en-US" sz="1242" dirty="0">
                <a:solidFill>
                  <a:schemeClr val="bg1"/>
                </a:solidFill>
                <a:latin typeface="PT Sans" pitchFamily="34" charset="0"/>
                <a:ea typeface="PT Sans" pitchFamily="34" charset="-122"/>
                <a:cs typeface="PT Sans" pitchFamily="34" charset="-120"/>
              </a:rPr>
              <a:t> performanslı veritabanı yönetimi</a:t>
            </a:r>
            <a:endParaRPr lang="en-US" sz="1242" dirty="0">
              <a:solidFill>
                <a:schemeClr val="bg1"/>
              </a:solidFill>
            </a:endParaRPr>
          </a:p>
        </p:txBody>
      </p:sp>
      <p:sp>
        <p:nvSpPr>
          <p:cNvPr id="7" name="Text 4"/>
          <p:cNvSpPr/>
          <p:nvPr/>
        </p:nvSpPr>
        <p:spPr>
          <a:xfrm>
            <a:off x="4043005" y="2657237"/>
            <a:ext cx="1840706" cy="252174"/>
          </a:xfrm>
          <a:prstGeom prst="rect">
            <a:avLst/>
          </a:prstGeom>
          <a:noFill/>
          <a:ln/>
        </p:spPr>
        <p:txBody>
          <a:bodyPr wrap="non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API entegrasyonu</a:t>
            </a:r>
            <a:endParaRPr lang="en-US" sz="1242" dirty="0">
              <a:solidFill>
                <a:schemeClr val="bg1"/>
              </a:solidFill>
            </a:endParaRPr>
          </a:p>
        </p:txBody>
      </p:sp>
      <p:sp>
        <p:nvSpPr>
          <p:cNvPr id="8" name="Text 5"/>
          <p:cNvSpPr/>
          <p:nvPr/>
        </p:nvSpPr>
        <p:spPr>
          <a:xfrm>
            <a:off x="4043005" y="2972395"/>
            <a:ext cx="1840706" cy="252174"/>
          </a:xfrm>
          <a:prstGeom prst="rect">
            <a:avLst/>
          </a:prstGeom>
          <a:noFill/>
          <a:ln/>
        </p:spPr>
        <p:txBody>
          <a:bodyPr wrap="non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Veri analizi ve raporlama</a:t>
            </a:r>
            <a:endParaRPr lang="en-US" sz="1242" dirty="0">
              <a:solidFill>
                <a:schemeClr val="bg1"/>
              </a:solidFill>
            </a:endParaRPr>
          </a:p>
        </p:txBody>
      </p:sp>
      <p:sp>
        <p:nvSpPr>
          <p:cNvPr id="9" name="Text 6"/>
          <p:cNvSpPr/>
          <p:nvPr/>
        </p:nvSpPr>
        <p:spPr>
          <a:xfrm>
            <a:off x="4043005" y="3287554"/>
            <a:ext cx="2092880"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Kullanıcı hesapları ve oturum yönetimi</a:t>
            </a:r>
            <a:endParaRPr lang="en-US" sz="1242" dirty="0">
              <a:solidFill>
                <a:schemeClr val="bg1"/>
              </a:solidFill>
            </a:endParaRPr>
          </a:p>
        </p:txBody>
      </p:sp>
      <p:sp>
        <p:nvSpPr>
          <p:cNvPr id="10" name="Text 7"/>
          <p:cNvSpPr/>
          <p:nvPr/>
        </p:nvSpPr>
        <p:spPr>
          <a:xfrm>
            <a:off x="4043005" y="3854887"/>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Arama ve filtreleme özellikleri</a:t>
            </a:r>
            <a:endParaRPr lang="en-US" sz="1242" dirty="0">
              <a:solidFill>
                <a:schemeClr val="bg1"/>
              </a:solidFill>
            </a:endParaRPr>
          </a:p>
        </p:txBody>
      </p:sp>
      <p:sp>
        <p:nvSpPr>
          <p:cNvPr id="11" name="Text 8"/>
          <p:cNvSpPr/>
          <p:nvPr/>
        </p:nvSpPr>
        <p:spPr>
          <a:xfrm>
            <a:off x="6275903" y="1321594"/>
            <a:ext cx="2092881" cy="591026"/>
          </a:xfrm>
          <a:prstGeom prst="rect">
            <a:avLst/>
          </a:prstGeom>
          <a:noFill/>
          <a:ln/>
        </p:spPr>
        <p:txBody>
          <a:bodyPr wrap="square" rtlCol="0" anchor="t"/>
          <a:lstStyle/>
          <a:p>
            <a:pPr marL="0" indent="0">
              <a:lnSpc>
                <a:spcPts val="2328"/>
              </a:lnSpc>
              <a:buNone/>
            </a:pPr>
            <a:r>
              <a:rPr lang="en-US" sz="1862" b="1" dirty="0">
                <a:solidFill>
                  <a:schemeClr val="bg1"/>
                </a:solidFill>
                <a:latin typeface="Nunito" pitchFamily="34" charset="0"/>
                <a:ea typeface="Nunito" pitchFamily="34" charset="-122"/>
                <a:cs typeface="Nunito" pitchFamily="34" charset="-120"/>
              </a:rPr>
              <a:t>Performans Gereksinimleri</a:t>
            </a:r>
            <a:endParaRPr lang="en-US" sz="1862" dirty="0">
              <a:solidFill>
                <a:schemeClr val="bg1"/>
              </a:solidFill>
            </a:endParaRPr>
          </a:p>
        </p:txBody>
      </p:sp>
      <p:sp>
        <p:nvSpPr>
          <p:cNvPr id="12" name="Text 9"/>
          <p:cNvSpPr/>
          <p:nvPr/>
        </p:nvSpPr>
        <p:spPr>
          <a:xfrm>
            <a:off x="6528078" y="2089904"/>
            <a:ext cx="1840706" cy="252174"/>
          </a:xfrm>
          <a:prstGeom prst="rect">
            <a:avLst/>
          </a:prstGeom>
          <a:noFill/>
          <a:ln/>
        </p:spPr>
        <p:txBody>
          <a:bodyPr wrap="non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Hızlı yanıt süreleri</a:t>
            </a:r>
            <a:endParaRPr lang="en-US" sz="1242" dirty="0">
              <a:solidFill>
                <a:schemeClr val="bg1"/>
              </a:solidFill>
            </a:endParaRPr>
          </a:p>
        </p:txBody>
      </p:sp>
      <p:sp>
        <p:nvSpPr>
          <p:cNvPr id="13" name="Text 10"/>
          <p:cNvSpPr/>
          <p:nvPr/>
        </p:nvSpPr>
        <p:spPr>
          <a:xfrm>
            <a:off x="6528078" y="2405063"/>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Büyük veri işleme yetenekleri</a:t>
            </a:r>
            <a:endParaRPr lang="en-US" sz="1242" dirty="0">
              <a:solidFill>
                <a:schemeClr val="bg1"/>
              </a:solidFill>
            </a:endParaRPr>
          </a:p>
        </p:txBody>
      </p:sp>
      <p:sp>
        <p:nvSpPr>
          <p:cNvPr id="14" name="Text 11"/>
          <p:cNvSpPr/>
          <p:nvPr/>
        </p:nvSpPr>
        <p:spPr>
          <a:xfrm>
            <a:off x="6528077" y="2972395"/>
            <a:ext cx="2092879"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Skalabilite </a:t>
            </a:r>
            <a:r>
              <a:rPr lang="en-US" sz="1242" dirty="0" err="1">
                <a:solidFill>
                  <a:schemeClr val="bg1"/>
                </a:solidFill>
                <a:latin typeface="PT Sans" pitchFamily="34" charset="0"/>
                <a:ea typeface="PT Sans" pitchFamily="34" charset="-122"/>
                <a:cs typeface="PT Sans" pitchFamily="34" charset="-120"/>
              </a:rPr>
              <a:t>ve</a:t>
            </a:r>
            <a:r>
              <a:rPr lang="en-US" sz="1242" dirty="0">
                <a:solidFill>
                  <a:schemeClr val="bg1"/>
                </a:solidFill>
                <a:latin typeface="PT Sans" pitchFamily="34" charset="0"/>
                <a:ea typeface="PT Sans" pitchFamily="34" charset="-122"/>
                <a:cs typeface="PT Sans" pitchFamily="34" charset="-120"/>
              </a:rPr>
              <a:t> </a:t>
            </a:r>
            <a:r>
              <a:rPr lang="en-US" sz="1242" dirty="0" err="1">
                <a:solidFill>
                  <a:schemeClr val="bg1"/>
                </a:solidFill>
                <a:latin typeface="PT Sans" pitchFamily="34" charset="0"/>
                <a:ea typeface="PT Sans" pitchFamily="34" charset="-122"/>
                <a:cs typeface="PT Sans" pitchFamily="34" charset="-120"/>
              </a:rPr>
              <a:t>yüksek</a:t>
            </a:r>
            <a:r>
              <a:rPr lang="en-US" sz="1242" dirty="0">
                <a:solidFill>
                  <a:schemeClr val="bg1"/>
                </a:solidFill>
                <a:latin typeface="PT Sans" pitchFamily="34" charset="0"/>
                <a:ea typeface="PT Sans" pitchFamily="34" charset="-122"/>
                <a:cs typeface="PT Sans" pitchFamily="34" charset="-120"/>
              </a:rPr>
              <a:t> </a:t>
            </a:r>
            <a:r>
              <a:rPr lang="en-US" sz="1242" dirty="0" err="1">
                <a:solidFill>
                  <a:schemeClr val="bg1"/>
                </a:solidFill>
                <a:latin typeface="PT Sans" pitchFamily="34" charset="0"/>
                <a:ea typeface="PT Sans" pitchFamily="34" charset="-122"/>
                <a:cs typeface="PT Sans" pitchFamily="34" charset="-120"/>
              </a:rPr>
              <a:t>erişilebilirlik</a:t>
            </a:r>
            <a:endParaRPr lang="en-US" sz="1242" dirty="0">
              <a:solidFill>
                <a:schemeClr val="bg1"/>
              </a:solidFill>
            </a:endParaRPr>
          </a:p>
        </p:txBody>
      </p:sp>
      <p:sp>
        <p:nvSpPr>
          <p:cNvPr id="15" name="Text 12"/>
          <p:cNvSpPr/>
          <p:nvPr/>
        </p:nvSpPr>
        <p:spPr>
          <a:xfrm>
            <a:off x="6528078" y="3539728"/>
            <a:ext cx="1840706" cy="252174"/>
          </a:xfrm>
          <a:prstGeom prst="rect">
            <a:avLst/>
          </a:prstGeom>
          <a:noFill/>
          <a:ln/>
        </p:spPr>
        <p:txBody>
          <a:bodyPr wrap="non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Veritabanı optimizasyonu</a:t>
            </a:r>
            <a:endParaRPr lang="en-US" sz="1242" dirty="0">
              <a:solidFill>
                <a:schemeClr val="bg1"/>
              </a:solidFill>
            </a:endParaRPr>
          </a:p>
        </p:txBody>
      </p:sp>
      <p:sp>
        <p:nvSpPr>
          <p:cNvPr id="16" name="Text 13"/>
          <p:cNvSpPr/>
          <p:nvPr/>
        </p:nvSpPr>
        <p:spPr>
          <a:xfrm>
            <a:off x="8760976" y="1321594"/>
            <a:ext cx="2092881" cy="591026"/>
          </a:xfrm>
          <a:prstGeom prst="rect">
            <a:avLst/>
          </a:prstGeom>
          <a:noFill/>
          <a:ln/>
        </p:spPr>
        <p:txBody>
          <a:bodyPr wrap="square" rtlCol="0" anchor="t"/>
          <a:lstStyle/>
          <a:p>
            <a:pPr marL="0" indent="0">
              <a:lnSpc>
                <a:spcPts val="2328"/>
              </a:lnSpc>
              <a:buNone/>
            </a:pPr>
            <a:r>
              <a:rPr lang="en-US" sz="1862" b="1" dirty="0">
                <a:solidFill>
                  <a:schemeClr val="bg1"/>
                </a:solidFill>
                <a:latin typeface="Nunito" pitchFamily="34" charset="0"/>
                <a:ea typeface="Nunito" pitchFamily="34" charset="-122"/>
                <a:cs typeface="Nunito" pitchFamily="34" charset="-120"/>
              </a:rPr>
              <a:t>Güvenlik Gereksinimleri</a:t>
            </a:r>
            <a:endParaRPr lang="en-US" sz="1862" dirty="0">
              <a:solidFill>
                <a:schemeClr val="bg1"/>
              </a:solidFill>
            </a:endParaRPr>
          </a:p>
        </p:txBody>
      </p:sp>
      <p:sp>
        <p:nvSpPr>
          <p:cNvPr id="17" name="Text 14"/>
          <p:cNvSpPr/>
          <p:nvPr/>
        </p:nvSpPr>
        <p:spPr>
          <a:xfrm>
            <a:off x="9013150" y="2089904"/>
            <a:ext cx="1840706" cy="252174"/>
          </a:xfrm>
          <a:prstGeom prst="rect">
            <a:avLst/>
          </a:prstGeom>
          <a:noFill/>
          <a:ln/>
        </p:spPr>
        <p:txBody>
          <a:bodyPr wrap="non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Veri şifreleme</a:t>
            </a:r>
            <a:endParaRPr lang="en-US" sz="1242" dirty="0">
              <a:solidFill>
                <a:schemeClr val="bg1"/>
              </a:solidFill>
            </a:endParaRPr>
          </a:p>
        </p:txBody>
      </p:sp>
      <p:sp>
        <p:nvSpPr>
          <p:cNvPr id="18" name="Text 15"/>
          <p:cNvSpPr/>
          <p:nvPr/>
        </p:nvSpPr>
        <p:spPr>
          <a:xfrm>
            <a:off x="9013150" y="2405063"/>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Oturum açma ve kimlik doğrulama</a:t>
            </a:r>
            <a:endParaRPr lang="en-US" sz="1242" dirty="0">
              <a:solidFill>
                <a:schemeClr val="bg1"/>
              </a:solidFill>
            </a:endParaRPr>
          </a:p>
        </p:txBody>
      </p:sp>
      <p:sp>
        <p:nvSpPr>
          <p:cNvPr id="19" name="Text 16"/>
          <p:cNvSpPr/>
          <p:nvPr/>
        </p:nvSpPr>
        <p:spPr>
          <a:xfrm>
            <a:off x="9013150" y="2972395"/>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Yetkilendirme ve yetki kontrolü</a:t>
            </a:r>
            <a:endParaRPr lang="en-US" sz="1242" dirty="0">
              <a:solidFill>
                <a:schemeClr val="bg1"/>
              </a:solidFill>
            </a:endParaRPr>
          </a:p>
        </p:txBody>
      </p:sp>
      <p:sp>
        <p:nvSpPr>
          <p:cNvPr id="20" name="Text 17"/>
          <p:cNvSpPr/>
          <p:nvPr/>
        </p:nvSpPr>
        <p:spPr>
          <a:xfrm>
            <a:off x="9013150" y="3539728"/>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Güvenlik duvarı ve saldırı önleme</a:t>
            </a:r>
            <a:endParaRPr lang="en-US" sz="1242" dirty="0">
              <a:solidFill>
                <a:schemeClr val="bg1"/>
              </a:solidFill>
            </a:endParaRPr>
          </a:p>
        </p:txBody>
      </p:sp>
      <p:sp>
        <p:nvSpPr>
          <p:cNvPr id="21" name="Text 18"/>
          <p:cNvSpPr/>
          <p:nvPr/>
        </p:nvSpPr>
        <p:spPr>
          <a:xfrm>
            <a:off x="3790831" y="4757142"/>
            <a:ext cx="2092881" cy="591026"/>
          </a:xfrm>
          <a:prstGeom prst="rect">
            <a:avLst/>
          </a:prstGeom>
          <a:noFill/>
          <a:ln/>
        </p:spPr>
        <p:txBody>
          <a:bodyPr wrap="square" rtlCol="0" anchor="t"/>
          <a:lstStyle/>
          <a:p>
            <a:pPr marL="0" indent="0">
              <a:lnSpc>
                <a:spcPts val="2328"/>
              </a:lnSpc>
              <a:buNone/>
            </a:pPr>
            <a:r>
              <a:rPr lang="en-US" sz="1862" b="1" dirty="0">
                <a:solidFill>
                  <a:schemeClr val="bg1"/>
                </a:solidFill>
                <a:latin typeface="Nunito" pitchFamily="34" charset="0"/>
                <a:ea typeface="Nunito" pitchFamily="34" charset="-122"/>
                <a:cs typeface="Nunito" pitchFamily="34" charset="-120"/>
              </a:rPr>
              <a:t>Kullanıcı Arayüzü Gereksinimleri</a:t>
            </a:r>
            <a:endParaRPr lang="en-US" sz="1862" dirty="0">
              <a:solidFill>
                <a:schemeClr val="bg1"/>
              </a:solidFill>
            </a:endParaRPr>
          </a:p>
        </p:txBody>
      </p:sp>
      <p:sp>
        <p:nvSpPr>
          <p:cNvPr id="22" name="Text 19"/>
          <p:cNvSpPr/>
          <p:nvPr/>
        </p:nvSpPr>
        <p:spPr>
          <a:xfrm>
            <a:off x="4043005" y="5525453"/>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Kolay kullanılabilir ve sezgisel arayüz</a:t>
            </a:r>
            <a:endParaRPr lang="en-US" sz="1242" dirty="0">
              <a:solidFill>
                <a:schemeClr val="bg1"/>
              </a:solidFill>
            </a:endParaRPr>
          </a:p>
        </p:txBody>
      </p:sp>
      <p:sp>
        <p:nvSpPr>
          <p:cNvPr id="23" name="Text 20"/>
          <p:cNvSpPr/>
          <p:nvPr/>
        </p:nvSpPr>
        <p:spPr>
          <a:xfrm>
            <a:off x="4043005" y="6092785"/>
            <a:ext cx="2232898" cy="756523"/>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Erişilebilirlik ve kullanılabilirlik standartlarına uygunluk</a:t>
            </a:r>
            <a:endParaRPr lang="en-US" sz="1242" dirty="0">
              <a:solidFill>
                <a:schemeClr val="bg1"/>
              </a:solidFill>
            </a:endParaRPr>
          </a:p>
        </p:txBody>
      </p:sp>
      <p:sp>
        <p:nvSpPr>
          <p:cNvPr id="24" name="Text 21"/>
          <p:cNvSpPr/>
          <p:nvPr/>
        </p:nvSpPr>
        <p:spPr>
          <a:xfrm>
            <a:off x="4043005" y="6912293"/>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Görsel tasarım ve marka uyumluluğu</a:t>
            </a:r>
            <a:endParaRPr lang="en-US" sz="1242" dirty="0">
              <a:solidFill>
                <a:schemeClr val="bg1"/>
              </a:solidFill>
            </a:endParaRPr>
          </a:p>
        </p:txBody>
      </p:sp>
      <p:sp>
        <p:nvSpPr>
          <p:cNvPr id="25" name="Text 22"/>
          <p:cNvSpPr/>
          <p:nvPr/>
        </p:nvSpPr>
        <p:spPr>
          <a:xfrm>
            <a:off x="4043005" y="7479625"/>
            <a:ext cx="1840706" cy="252174"/>
          </a:xfrm>
          <a:prstGeom prst="rect">
            <a:avLst/>
          </a:prstGeom>
          <a:noFill/>
          <a:ln/>
        </p:spPr>
        <p:txBody>
          <a:bodyPr wrap="non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Çoklu dil desteği</a:t>
            </a:r>
            <a:endParaRPr lang="en-US" sz="1242" dirty="0">
              <a:solidFill>
                <a:schemeClr val="bg1"/>
              </a:solidFill>
            </a:endParaRPr>
          </a:p>
        </p:txBody>
      </p:sp>
      <p:sp>
        <p:nvSpPr>
          <p:cNvPr id="26" name="Text 23"/>
          <p:cNvSpPr/>
          <p:nvPr/>
        </p:nvSpPr>
        <p:spPr>
          <a:xfrm>
            <a:off x="6275903" y="4757142"/>
            <a:ext cx="2092881" cy="591026"/>
          </a:xfrm>
          <a:prstGeom prst="rect">
            <a:avLst/>
          </a:prstGeom>
          <a:noFill/>
          <a:ln/>
        </p:spPr>
        <p:txBody>
          <a:bodyPr wrap="square" rtlCol="0" anchor="t"/>
          <a:lstStyle/>
          <a:p>
            <a:pPr marL="0" indent="0">
              <a:lnSpc>
                <a:spcPts val="2328"/>
              </a:lnSpc>
              <a:buNone/>
            </a:pPr>
            <a:r>
              <a:rPr lang="en-US" sz="1862" b="1" dirty="0">
                <a:solidFill>
                  <a:schemeClr val="bg1"/>
                </a:solidFill>
                <a:latin typeface="Nunito" pitchFamily="34" charset="0"/>
                <a:ea typeface="Nunito" pitchFamily="34" charset="-122"/>
                <a:cs typeface="Nunito" pitchFamily="34" charset="-120"/>
              </a:rPr>
              <a:t>Veritabanı Gereksinimleri</a:t>
            </a:r>
            <a:endParaRPr lang="en-US" sz="1862" dirty="0">
              <a:solidFill>
                <a:schemeClr val="bg1"/>
              </a:solidFill>
            </a:endParaRPr>
          </a:p>
        </p:txBody>
      </p:sp>
      <p:sp>
        <p:nvSpPr>
          <p:cNvPr id="27" name="Text 24"/>
          <p:cNvSpPr/>
          <p:nvPr/>
        </p:nvSpPr>
        <p:spPr>
          <a:xfrm>
            <a:off x="6528078" y="5525453"/>
            <a:ext cx="2092878"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Veri depolama ve yönetiminde etkinlik</a:t>
            </a:r>
            <a:endParaRPr lang="en-US" sz="1242" dirty="0">
              <a:solidFill>
                <a:schemeClr val="bg1"/>
              </a:solidFill>
            </a:endParaRPr>
          </a:p>
        </p:txBody>
      </p:sp>
      <p:sp>
        <p:nvSpPr>
          <p:cNvPr id="28" name="Text 25"/>
          <p:cNvSpPr/>
          <p:nvPr/>
        </p:nvSpPr>
        <p:spPr>
          <a:xfrm>
            <a:off x="6528078" y="6092785"/>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Veri bütünlüğü ve güvenliği</a:t>
            </a:r>
            <a:endParaRPr lang="en-US" sz="1242" dirty="0">
              <a:solidFill>
                <a:schemeClr val="bg1"/>
              </a:solidFill>
            </a:endParaRPr>
          </a:p>
        </p:txBody>
      </p:sp>
      <p:sp>
        <p:nvSpPr>
          <p:cNvPr id="29" name="Text 26"/>
          <p:cNvSpPr/>
          <p:nvPr/>
        </p:nvSpPr>
        <p:spPr>
          <a:xfrm>
            <a:off x="6528078" y="6660118"/>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Veri tablolarının optimize edilmesi</a:t>
            </a:r>
            <a:endParaRPr lang="en-US" sz="1242" dirty="0">
              <a:solidFill>
                <a:schemeClr val="bg1"/>
              </a:solidFill>
            </a:endParaRPr>
          </a:p>
        </p:txBody>
      </p:sp>
      <p:sp>
        <p:nvSpPr>
          <p:cNvPr id="30" name="Text 27"/>
          <p:cNvSpPr/>
          <p:nvPr/>
        </p:nvSpPr>
        <p:spPr>
          <a:xfrm>
            <a:off x="6528078" y="7227451"/>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Yedekleme ve geri yükleme özellikleri</a:t>
            </a:r>
            <a:endParaRPr lang="en-US" sz="1242" dirty="0">
              <a:solidFill>
                <a:schemeClr val="bg1"/>
              </a:solidFill>
            </a:endParaRPr>
          </a:p>
        </p:txBody>
      </p:sp>
      <p:sp>
        <p:nvSpPr>
          <p:cNvPr id="31" name="Text 28"/>
          <p:cNvSpPr/>
          <p:nvPr/>
        </p:nvSpPr>
        <p:spPr>
          <a:xfrm>
            <a:off x="8760976" y="4757142"/>
            <a:ext cx="2092881" cy="591026"/>
          </a:xfrm>
          <a:prstGeom prst="rect">
            <a:avLst/>
          </a:prstGeom>
          <a:noFill/>
          <a:ln/>
        </p:spPr>
        <p:txBody>
          <a:bodyPr wrap="square" rtlCol="0" anchor="t"/>
          <a:lstStyle/>
          <a:p>
            <a:pPr marL="0" indent="0">
              <a:lnSpc>
                <a:spcPts val="2328"/>
              </a:lnSpc>
              <a:buNone/>
            </a:pPr>
            <a:r>
              <a:rPr lang="en-US" sz="1862" b="1" dirty="0">
                <a:solidFill>
                  <a:schemeClr val="bg1"/>
                </a:solidFill>
                <a:latin typeface="Nunito" pitchFamily="34" charset="0"/>
                <a:ea typeface="Nunito" pitchFamily="34" charset="-122"/>
                <a:cs typeface="Nunito" pitchFamily="34" charset="-120"/>
              </a:rPr>
              <a:t>Sistem Gereksinimleri</a:t>
            </a:r>
            <a:endParaRPr lang="en-US" sz="1862" dirty="0">
              <a:solidFill>
                <a:schemeClr val="bg1"/>
              </a:solidFill>
            </a:endParaRPr>
          </a:p>
        </p:txBody>
      </p:sp>
      <p:sp>
        <p:nvSpPr>
          <p:cNvPr id="32" name="Text 29"/>
          <p:cNvSpPr/>
          <p:nvPr/>
        </p:nvSpPr>
        <p:spPr>
          <a:xfrm>
            <a:off x="9013149" y="5525453"/>
            <a:ext cx="2092877"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Yüksek performanslı sunucular</a:t>
            </a:r>
            <a:endParaRPr lang="en-US" sz="1242" dirty="0">
              <a:solidFill>
                <a:schemeClr val="bg1"/>
              </a:solidFill>
            </a:endParaRPr>
          </a:p>
        </p:txBody>
      </p:sp>
      <p:sp>
        <p:nvSpPr>
          <p:cNvPr id="33" name="Text 30"/>
          <p:cNvSpPr/>
          <p:nvPr/>
        </p:nvSpPr>
        <p:spPr>
          <a:xfrm>
            <a:off x="9013150" y="6092785"/>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Yeterli bellek ve işlemci gücü</a:t>
            </a:r>
            <a:endParaRPr lang="en-US" sz="1242" dirty="0">
              <a:solidFill>
                <a:schemeClr val="bg1"/>
              </a:solidFill>
            </a:endParaRPr>
          </a:p>
        </p:txBody>
      </p:sp>
      <p:sp>
        <p:nvSpPr>
          <p:cNvPr id="34" name="Text 31"/>
          <p:cNvSpPr/>
          <p:nvPr/>
        </p:nvSpPr>
        <p:spPr>
          <a:xfrm>
            <a:off x="9013150" y="6660118"/>
            <a:ext cx="1840706" cy="504349"/>
          </a:xfrm>
          <a:prstGeom prst="rect">
            <a:avLst/>
          </a:prstGeom>
          <a:noFill/>
          <a:ln/>
        </p:spPr>
        <p:txBody>
          <a:bodyPr wrap="squar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İşletim sistemi uyumluluğu</a:t>
            </a:r>
            <a:endParaRPr lang="en-US" sz="1242" dirty="0">
              <a:solidFill>
                <a:schemeClr val="bg1"/>
              </a:solidFill>
            </a:endParaRPr>
          </a:p>
        </p:txBody>
      </p:sp>
      <p:sp>
        <p:nvSpPr>
          <p:cNvPr id="35" name="Text 32"/>
          <p:cNvSpPr/>
          <p:nvPr/>
        </p:nvSpPr>
        <p:spPr>
          <a:xfrm>
            <a:off x="9013150" y="7227451"/>
            <a:ext cx="1840706" cy="252174"/>
          </a:xfrm>
          <a:prstGeom prst="rect">
            <a:avLst/>
          </a:prstGeom>
          <a:noFill/>
          <a:ln/>
        </p:spPr>
        <p:txBody>
          <a:bodyPr wrap="none" rtlCol="0" anchor="t"/>
          <a:lstStyle/>
          <a:p>
            <a:pPr marL="342900" indent="-342900" algn="l">
              <a:lnSpc>
                <a:spcPts val="1986"/>
              </a:lnSpc>
              <a:buSzPct val="100000"/>
              <a:buChar char="•"/>
            </a:pPr>
            <a:r>
              <a:rPr lang="en-US" sz="1242" dirty="0">
                <a:solidFill>
                  <a:schemeClr val="bg1"/>
                </a:solidFill>
                <a:latin typeface="PT Sans" pitchFamily="34" charset="0"/>
                <a:ea typeface="PT Sans" pitchFamily="34" charset="-122"/>
                <a:cs typeface="PT Sans" pitchFamily="34" charset="-120"/>
              </a:rPr>
              <a:t>Veritabanı yönetim sistemi</a:t>
            </a:r>
            <a:endParaRPr lang="en-US" sz="1242" dirty="0">
              <a:solidFill>
                <a:schemeClr val="bg1"/>
              </a:solidFill>
            </a:endParaRPr>
          </a:p>
        </p:txBody>
      </p:sp>
    </p:spTree>
    <p:extLst>
      <p:ext uri="{BB962C8B-B14F-4D97-AF65-F5344CB8AC3E}">
        <p14:creationId xmlns:p14="http://schemas.microsoft.com/office/powerpoint/2010/main" val="53719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F"/>
          </a:solidFill>
          <a:ln w="55483">
            <a:solidFill>
              <a:srgbClr val="DFDFEB"/>
            </a:solidFill>
            <a:prstDash val="solid"/>
          </a:ln>
        </p:spPr>
      </p:sp>
      <p:sp>
        <p:nvSpPr>
          <p:cNvPr id="4" name="Text 1"/>
          <p:cNvSpPr/>
          <p:nvPr/>
        </p:nvSpPr>
        <p:spPr>
          <a:xfrm>
            <a:off x="2348389" y="652105"/>
            <a:ext cx="4663440" cy="694373"/>
          </a:xfrm>
          <a:prstGeom prst="rect">
            <a:avLst/>
          </a:prstGeom>
          <a:noFill/>
          <a:ln/>
        </p:spPr>
        <p:txBody>
          <a:bodyPr wrap="none" rtlCol="0" anchor="t"/>
          <a:lstStyle/>
          <a:p>
            <a:pPr marL="0" indent="0">
              <a:lnSpc>
                <a:spcPts val="5468"/>
              </a:lnSpc>
              <a:buNone/>
            </a:pPr>
            <a:r>
              <a:rPr lang="en-US" sz="4374" b="1" dirty="0">
                <a:solidFill>
                  <a:schemeClr val="bg1"/>
                </a:solidFill>
                <a:latin typeface="Nunito" pitchFamily="34" charset="0"/>
                <a:ea typeface="Nunito" pitchFamily="34" charset="-122"/>
                <a:cs typeface="Nunito" pitchFamily="34" charset="-120"/>
              </a:rPr>
              <a:t>Kullanıcı Deneyimi</a:t>
            </a:r>
            <a:endParaRPr lang="en-US" sz="4374" dirty="0">
              <a:solidFill>
                <a:schemeClr val="bg1"/>
              </a:solidFill>
            </a:endParaRPr>
          </a:p>
        </p:txBody>
      </p:sp>
      <p:sp>
        <p:nvSpPr>
          <p:cNvPr id="5" name="Shape 2"/>
          <p:cNvSpPr/>
          <p:nvPr/>
        </p:nvSpPr>
        <p:spPr>
          <a:xfrm>
            <a:off x="2348389" y="1964412"/>
            <a:ext cx="499943" cy="499943"/>
          </a:xfrm>
          <a:prstGeom prst="roundRect">
            <a:avLst>
              <a:gd name="adj" fmla="val 80001"/>
            </a:avLst>
          </a:prstGeom>
          <a:solidFill>
            <a:srgbClr val="F3F3FF"/>
          </a:solidFill>
          <a:ln w="27742">
            <a:solidFill>
              <a:srgbClr val="2D4DF2"/>
            </a:solidFill>
            <a:prstDash val="solid"/>
          </a:ln>
        </p:spPr>
      </p:sp>
      <p:sp>
        <p:nvSpPr>
          <p:cNvPr id="6" name="Text 3"/>
          <p:cNvSpPr/>
          <p:nvPr/>
        </p:nvSpPr>
        <p:spPr>
          <a:xfrm>
            <a:off x="2499241" y="2006084"/>
            <a:ext cx="198120"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2040731"/>
            <a:ext cx="2440900" cy="694373"/>
          </a:xfrm>
          <a:prstGeom prst="rect">
            <a:avLst/>
          </a:prstGeom>
          <a:noFill/>
          <a:ln/>
        </p:spPr>
        <p:txBody>
          <a:bodyPr wrap="squar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Kolay Kullanılabilir Arayüz</a:t>
            </a:r>
            <a:endParaRPr lang="en-US" sz="2187" dirty="0"/>
          </a:p>
        </p:txBody>
      </p:sp>
      <p:sp>
        <p:nvSpPr>
          <p:cNvPr id="8" name="Text 5"/>
          <p:cNvSpPr/>
          <p:nvPr/>
        </p:nvSpPr>
        <p:spPr>
          <a:xfrm>
            <a:off x="3070503" y="2957274"/>
            <a:ext cx="2440900" cy="3909417"/>
          </a:xfrm>
          <a:prstGeom prst="rect">
            <a:avLst/>
          </a:prstGeom>
          <a:noFill/>
          <a:ln/>
        </p:spPr>
        <p:txBody>
          <a:bodyPr wrap="square" rtlCol="0" anchor="t"/>
          <a:lstStyle/>
          <a:p>
            <a:pPr marL="0" indent="0">
              <a:lnSpc>
                <a:spcPts val="2799"/>
              </a:lnSpc>
              <a:buNone/>
            </a:pPr>
            <a:r>
              <a:rPr lang="en-US" sz="1750" dirty="0">
                <a:solidFill>
                  <a:schemeClr val="bg1"/>
                </a:solidFill>
                <a:latin typeface="PT Sans" pitchFamily="34" charset="0"/>
                <a:ea typeface="PT Sans" pitchFamily="34" charset="-122"/>
                <a:cs typeface="PT Sans" pitchFamily="34" charset="-120"/>
              </a:rPr>
              <a:t>Web sitesinin kullanıcı dostu ve sezgisel bir arayüze sahip olması, kullanıcı deneyimini olumlu yönde etkileyecektir. Menüler, filtreleme seçenekleri ve arama özellikleri gibi kolay navigasyon sağlayan öğeler kullanılmalıdır.</a:t>
            </a:r>
            <a:endParaRPr lang="en-US" sz="1750" dirty="0">
              <a:solidFill>
                <a:schemeClr val="bg1"/>
              </a:solidFill>
            </a:endParaRPr>
          </a:p>
        </p:txBody>
      </p:sp>
      <p:sp>
        <p:nvSpPr>
          <p:cNvPr id="9" name="Shape 6"/>
          <p:cNvSpPr/>
          <p:nvPr/>
        </p:nvSpPr>
        <p:spPr>
          <a:xfrm>
            <a:off x="5733574" y="1964412"/>
            <a:ext cx="499943" cy="499943"/>
          </a:xfrm>
          <a:prstGeom prst="roundRect">
            <a:avLst>
              <a:gd name="adj" fmla="val 80001"/>
            </a:avLst>
          </a:prstGeom>
          <a:solidFill>
            <a:srgbClr val="F3F3FF"/>
          </a:solidFill>
          <a:ln w="27742">
            <a:solidFill>
              <a:srgbClr val="015F98"/>
            </a:solidFill>
            <a:prstDash val="solid"/>
          </a:ln>
        </p:spPr>
      </p:sp>
      <p:sp>
        <p:nvSpPr>
          <p:cNvPr id="10" name="Text 7"/>
          <p:cNvSpPr/>
          <p:nvPr/>
        </p:nvSpPr>
        <p:spPr>
          <a:xfrm>
            <a:off x="5884426" y="2006084"/>
            <a:ext cx="198120" cy="416481"/>
          </a:xfrm>
          <a:prstGeom prst="rect">
            <a:avLst/>
          </a:prstGeom>
          <a:noFill/>
          <a:ln/>
        </p:spPr>
        <p:txBody>
          <a:bodyPr wrap="none" rtlCol="0" anchor="t"/>
          <a:lstStyle/>
          <a:p>
            <a:pPr marL="0" indent="0" algn="ctr">
              <a:lnSpc>
                <a:spcPts val="3281"/>
              </a:lnSpc>
              <a:buNone/>
            </a:pPr>
            <a:r>
              <a:rPr lang="en-US" sz="2624" b="1" dirty="0">
                <a:solidFill>
                  <a:srgbClr val="015F98"/>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6455688" y="2040731"/>
            <a:ext cx="2440900" cy="694373"/>
          </a:xfrm>
          <a:prstGeom prst="rect">
            <a:avLst/>
          </a:prstGeom>
          <a:noFill/>
          <a:ln/>
        </p:spPr>
        <p:txBody>
          <a:bodyPr wrap="square" rtlCol="0" anchor="t"/>
          <a:lstStyle/>
          <a:p>
            <a:pPr marL="0" indent="0">
              <a:lnSpc>
                <a:spcPts val="2734"/>
              </a:lnSpc>
              <a:buNone/>
            </a:pPr>
            <a:r>
              <a:rPr lang="en-US" sz="2187" b="1" dirty="0">
                <a:solidFill>
                  <a:srgbClr val="015F98"/>
                </a:solidFill>
                <a:latin typeface="Nunito" pitchFamily="34" charset="0"/>
                <a:ea typeface="Nunito" pitchFamily="34" charset="-122"/>
                <a:cs typeface="Nunito" pitchFamily="34" charset="-120"/>
              </a:rPr>
              <a:t>Hızlı ve Yanıt Veren Tasarım</a:t>
            </a:r>
            <a:endParaRPr lang="en-US" sz="2187" dirty="0"/>
          </a:p>
        </p:txBody>
      </p:sp>
      <p:sp>
        <p:nvSpPr>
          <p:cNvPr id="12" name="Text 9"/>
          <p:cNvSpPr/>
          <p:nvPr/>
        </p:nvSpPr>
        <p:spPr>
          <a:xfrm>
            <a:off x="6455688" y="2957274"/>
            <a:ext cx="2440900" cy="4620220"/>
          </a:xfrm>
          <a:prstGeom prst="rect">
            <a:avLst/>
          </a:prstGeom>
          <a:noFill/>
          <a:ln/>
        </p:spPr>
        <p:txBody>
          <a:bodyPr wrap="square" rtlCol="0" anchor="t"/>
          <a:lstStyle/>
          <a:p>
            <a:pPr marL="0" indent="0">
              <a:lnSpc>
                <a:spcPts val="2799"/>
              </a:lnSpc>
              <a:buNone/>
            </a:pPr>
            <a:r>
              <a:rPr lang="en-US" sz="1750" dirty="0">
                <a:solidFill>
                  <a:schemeClr val="bg1"/>
                </a:solidFill>
                <a:latin typeface="PT Sans" pitchFamily="34" charset="0"/>
                <a:ea typeface="PT Sans" pitchFamily="34" charset="-122"/>
                <a:cs typeface="PT Sans" pitchFamily="34" charset="-120"/>
              </a:rPr>
              <a:t>Sayfa yüklemelerinin hızlı olması ve kullanıcı etkileşimlerinin hemen gerçekleşmesi, kullanıcıların deneyimini olumlu yönde etkileyecektir. Kullanıcıların giriş yapma, arama yapma veya filtreleme seçeneklerini kullanma gibi işlemlerde beklememeleri önemlidir.</a:t>
            </a:r>
            <a:endParaRPr lang="en-US" sz="1750" dirty="0">
              <a:solidFill>
                <a:schemeClr val="bg1"/>
              </a:solidFill>
            </a:endParaRPr>
          </a:p>
        </p:txBody>
      </p:sp>
      <p:sp>
        <p:nvSpPr>
          <p:cNvPr id="13" name="Shape 10"/>
          <p:cNvSpPr/>
          <p:nvPr/>
        </p:nvSpPr>
        <p:spPr>
          <a:xfrm>
            <a:off x="9118759" y="1964412"/>
            <a:ext cx="499943" cy="499943"/>
          </a:xfrm>
          <a:prstGeom prst="roundRect">
            <a:avLst>
              <a:gd name="adj" fmla="val 80001"/>
            </a:avLst>
          </a:prstGeom>
          <a:solidFill>
            <a:srgbClr val="F3F3FF"/>
          </a:solidFill>
          <a:ln w="27742">
            <a:solidFill>
              <a:srgbClr val="AD1F96"/>
            </a:solidFill>
            <a:prstDash val="solid"/>
          </a:ln>
        </p:spPr>
      </p:sp>
      <p:sp>
        <p:nvSpPr>
          <p:cNvPr id="14" name="Text 11"/>
          <p:cNvSpPr/>
          <p:nvPr/>
        </p:nvSpPr>
        <p:spPr>
          <a:xfrm>
            <a:off x="9269611" y="2006084"/>
            <a:ext cx="198120" cy="416481"/>
          </a:xfrm>
          <a:prstGeom prst="rect">
            <a:avLst/>
          </a:prstGeom>
          <a:noFill/>
          <a:ln/>
        </p:spPr>
        <p:txBody>
          <a:bodyPr wrap="none" rtlCol="0" anchor="t"/>
          <a:lstStyle/>
          <a:p>
            <a:pPr marL="0" indent="0" algn="ctr">
              <a:lnSpc>
                <a:spcPts val="3281"/>
              </a:lnSpc>
              <a:buNone/>
            </a:pPr>
            <a:r>
              <a:rPr lang="en-US" sz="2624" b="1" dirty="0">
                <a:solidFill>
                  <a:srgbClr val="AD1F96"/>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9840873" y="2040731"/>
            <a:ext cx="2440900" cy="694373"/>
          </a:xfrm>
          <a:prstGeom prst="rect">
            <a:avLst/>
          </a:prstGeom>
          <a:noFill/>
          <a:ln/>
        </p:spPr>
        <p:txBody>
          <a:bodyPr wrap="square" rtlCol="0" anchor="t"/>
          <a:lstStyle/>
          <a:p>
            <a:pPr marL="0" indent="0">
              <a:lnSpc>
                <a:spcPts val="2734"/>
              </a:lnSpc>
              <a:buNone/>
            </a:pPr>
            <a:r>
              <a:rPr lang="en-US" sz="2187" b="1" dirty="0">
                <a:solidFill>
                  <a:srgbClr val="AD1F96"/>
                </a:solidFill>
                <a:latin typeface="Nunito" pitchFamily="34" charset="0"/>
                <a:ea typeface="Nunito" pitchFamily="34" charset="-122"/>
                <a:cs typeface="Nunito" pitchFamily="34" charset="-120"/>
              </a:rPr>
              <a:t>Görsel ve İçerik Zenginliği</a:t>
            </a:r>
            <a:endParaRPr lang="en-US" sz="2187" dirty="0"/>
          </a:p>
        </p:txBody>
      </p:sp>
      <p:sp>
        <p:nvSpPr>
          <p:cNvPr id="16" name="Text 13"/>
          <p:cNvSpPr/>
          <p:nvPr/>
        </p:nvSpPr>
        <p:spPr>
          <a:xfrm>
            <a:off x="9840873" y="2957274"/>
            <a:ext cx="2440900" cy="3554016"/>
          </a:xfrm>
          <a:prstGeom prst="rect">
            <a:avLst/>
          </a:prstGeom>
          <a:noFill/>
          <a:ln/>
        </p:spPr>
        <p:txBody>
          <a:bodyPr wrap="square" rtlCol="0" anchor="t"/>
          <a:lstStyle/>
          <a:p>
            <a:pPr marL="0" indent="0">
              <a:lnSpc>
                <a:spcPts val="2799"/>
              </a:lnSpc>
              <a:buNone/>
            </a:pPr>
            <a:r>
              <a:rPr lang="en-US" sz="1750" dirty="0">
                <a:solidFill>
                  <a:schemeClr val="bg1"/>
                </a:solidFill>
                <a:latin typeface="PT Sans" pitchFamily="34" charset="0"/>
                <a:ea typeface="PT Sans" pitchFamily="34" charset="-122"/>
                <a:cs typeface="PT Sans" pitchFamily="34" charset="-120"/>
              </a:rPr>
              <a:t>Görsel ve içerik zenginliği, kullanıcıların ilgisini çekmek için önemli bir faktördür. Sayfaların etkileyici görseller, grafikler ve metinler içermesi, kullanıcıların sitede daha fazla zaman geçirmesini sağlar.</a:t>
            </a:r>
            <a:endParaRPr lang="en-US" sz="1750" dirty="0">
              <a:solidFill>
                <a:schemeClr val="bg1"/>
              </a:solidFill>
            </a:endParaRPr>
          </a:p>
        </p:txBody>
      </p:sp>
    </p:spTree>
    <p:extLst>
      <p:ext uri="{BB962C8B-B14F-4D97-AF65-F5344CB8AC3E}">
        <p14:creationId xmlns:p14="http://schemas.microsoft.com/office/powerpoint/2010/main" val="192906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F"/>
          </a:solidFill>
          <a:ln w="55483">
            <a:solidFill>
              <a:srgbClr val="DFDFEB"/>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982153"/>
            <a:ext cx="4533900" cy="694373"/>
          </a:xfrm>
          <a:prstGeom prst="rect">
            <a:avLst/>
          </a:prstGeom>
          <a:noFill/>
          <a:ln/>
        </p:spPr>
        <p:txBody>
          <a:bodyPr wrap="none" rtlCol="0" anchor="t"/>
          <a:lstStyle/>
          <a:p>
            <a:pPr marL="0" indent="0">
              <a:lnSpc>
                <a:spcPts val="5468"/>
              </a:lnSpc>
              <a:buNone/>
            </a:pPr>
            <a:r>
              <a:rPr lang="en-US" sz="4374" b="1" dirty="0">
                <a:solidFill>
                  <a:schemeClr val="bg1"/>
                </a:solidFill>
                <a:latin typeface="Nunito" pitchFamily="34" charset="0"/>
                <a:ea typeface="Nunito" pitchFamily="34" charset="-122"/>
                <a:cs typeface="Nunito" pitchFamily="34" charset="-120"/>
              </a:rPr>
              <a:t>Teknolojik Altyapı</a:t>
            </a:r>
            <a:endParaRPr lang="en-US" sz="4374" dirty="0">
              <a:solidFill>
                <a:schemeClr val="bg1"/>
              </a:solidFill>
            </a:endParaRPr>
          </a:p>
        </p:txBody>
      </p:sp>
      <p:sp>
        <p:nvSpPr>
          <p:cNvPr id="6" name="Text 2"/>
          <p:cNvSpPr/>
          <p:nvPr/>
        </p:nvSpPr>
        <p:spPr>
          <a:xfrm>
            <a:off x="1166455" y="3259693"/>
            <a:ext cx="7144345" cy="1421606"/>
          </a:xfrm>
          <a:prstGeom prst="rect">
            <a:avLst/>
          </a:prstGeom>
          <a:noFill/>
          <a:ln/>
        </p:spPr>
        <p:txBody>
          <a:bodyPr wrap="square" rtlCol="0" anchor="t"/>
          <a:lstStyle/>
          <a:p>
            <a:pPr marL="0" indent="0">
              <a:lnSpc>
                <a:spcPts val="2799"/>
              </a:lnSpc>
              <a:buNone/>
            </a:pPr>
            <a:r>
              <a:rPr lang="en-US" sz="1750" dirty="0">
                <a:solidFill>
                  <a:schemeClr val="bg1"/>
                </a:solidFill>
                <a:latin typeface="PT Sans" pitchFamily="34" charset="0"/>
                <a:ea typeface="PT Sans" pitchFamily="34" charset="-122"/>
                <a:cs typeface="PT Sans" pitchFamily="34" charset="-120"/>
              </a:rPr>
              <a:t>Proje, modern ve güncel web teknolojileri kullanılarak geliştirilmelidir. Arayüz tasarımında HTML5, CSS3 ve JavaScript framework'leri kullanılabilir. Veri tabanı yönetimi için SQL </a:t>
            </a:r>
            <a:r>
              <a:rPr lang="en-US" sz="1750" dirty="0" err="1">
                <a:solidFill>
                  <a:schemeClr val="bg1"/>
                </a:solidFill>
                <a:latin typeface="PT Sans" pitchFamily="34" charset="0"/>
                <a:ea typeface="PT Sans" pitchFamily="34" charset="-122"/>
                <a:cs typeface="PT Sans" pitchFamily="34" charset="-120"/>
              </a:rPr>
              <a:t>kullanılır</a:t>
            </a:r>
            <a:r>
              <a:rPr lang="en-US" sz="1750" dirty="0">
                <a:solidFill>
                  <a:schemeClr val="bg1"/>
                </a:solidFill>
                <a:latin typeface="PT Sans" pitchFamily="34" charset="0"/>
                <a:ea typeface="PT Sans" pitchFamily="34" charset="-122"/>
                <a:cs typeface="PT Sans" pitchFamily="34" charset="-120"/>
              </a:rPr>
              <a:t>.</a:t>
            </a:r>
            <a:endParaRPr lang="en-US" sz="1750" dirty="0">
              <a:solidFill>
                <a:schemeClr val="bg1"/>
              </a:solidFill>
            </a:endParaRPr>
          </a:p>
        </p:txBody>
      </p:sp>
      <p:sp>
        <p:nvSpPr>
          <p:cNvPr id="7" name="Text 3"/>
          <p:cNvSpPr/>
          <p:nvPr/>
        </p:nvSpPr>
        <p:spPr>
          <a:xfrm>
            <a:off x="1166454" y="4628555"/>
            <a:ext cx="7144345" cy="1066205"/>
          </a:xfrm>
          <a:prstGeom prst="rect">
            <a:avLst/>
          </a:prstGeom>
          <a:noFill/>
          <a:ln/>
        </p:spPr>
        <p:txBody>
          <a:bodyPr wrap="square" rtlCol="0" anchor="t"/>
          <a:lstStyle/>
          <a:p>
            <a:pPr marL="0" indent="0">
              <a:lnSpc>
                <a:spcPts val="2799"/>
              </a:lnSpc>
              <a:buNone/>
            </a:pPr>
            <a:r>
              <a:rPr lang="en-US" sz="1750" dirty="0">
                <a:solidFill>
                  <a:schemeClr val="bg1"/>
                </a:solidFill>
                <a:latin typeface="PT Sans" pitchFamily="34" charset="0"/>
                <a:ea typeface="PT Sans" pitchFamily="34" charset="-122"/>
                <a:cs typeface="PT Sans" pitchFamily="34" charset="-120"/>
              </a:rPr>
              <a:t>Bunların yanı sıra, projenin kullanıcı dostu ve duyarlı bir arayüze sahip olması önemlidir. Mobil cihazlarda kolay kullanılabilirlik sağlanmalı ve tarayıcı uyumluluğu göz önünde bulundurulmalıdır.</a:t>
            </a:r>
            <a:endParaRPr lang="en-US" sz="1750" dirty="0">
              <a:solidFill>
                <a:schemeClr val="bg1"/>
              </a:solidFill>
            </a:endParaRPr>
          </a:p>
        </p:txBody>
      </p:sp>
      <p:sp>
        <p:nvSpPr>
          <p:cNvPr id="8" name="Shape 4"/>
          <p:cNvSpPr/>
          <p:nvPr/>
        </p:nvSpPr>
        <p:spPr>
          <a:xfrm>
            <a:off x="833199" y="3009781"/>
            <a:ext cx="27742" cy="3237548"/>
          </a:xfrm>
          <a:prstGeom prst="rect">
            <a:avLst/>
          </a:prstGeom>
          <a:solidFill>
            <a:srgbClr val="2D4DF2"/>
          </a:solidFill>
          <a:ln/>
        </p:spPr>
      </p:sp>
    </p:spTree>
    <p:extLst>
      <p:ext uri="{BB962C8B-B14F-4D97-AF65-F5344CB8AC3E}">
        <p14:creationId xmlns:p14="http://schemas.microsoft.com/office/powerpoint/2010/main" val="151357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295995"/>
            <a:ext cx="52882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YouTube İstatistikleri</a:t>
            </a:r>
            <a:endParaRPr lang="en-US" sz="4374" dirty="0"/>
          </a:p>
        </p:txBody>
      </p:sp>
      <p:sp>
        <p:nvSpPr>
          <p:cNvPr id="5" name="Text 2"/>
          <p:cNvSpPr/>
          <p:nvPr/>
        </p:nvSpPr>
        <p:spPr>
          <a:xfrm>
            <a:off x="2681645" y="2684621"/>
            <a:ext cx="960024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Her bir saniye, YouTube'da 500 saatten fazla video yükleniyor</a:t>
            </a:r>
            <a:endParaRPr lang="en-US" sz="1750" dirty="0"/>
          </a:p>
        </p:txBody>
      </p:sp>
      <p:sp>
        <p:nvSpPr>
          <p:cNvPr id="6" name="Shape 3"/>
          <p:cNvSpPr/>
          <p:nvPr/>
        </p:nvSpPr>
        <p:spPr>
          <a:xfrm>
            <a:off x="2348389" y="2434709"/>
            <a:ext cx="27742" cy="855226"/>
          </a:xfrm>
          <a:prstGeom prst="rect">
            <a:avLst/>
          </a:prstGeom>
          <a:solidFill>
            <a:srgbClr val="F2B42D"/>
          </a:solidFill>
          <a:ln/>
        </p:spPr>
      </p:sp>
      <p:sp>
        <p:nvSpPr>
          <p:cNvPr id="7" name="Text 4"/>
          <p:cNvSpPr/>
          <p:nvPr/>
        </p:nvSpPr>
        <p:spPr>
          <a:xfrm>
            <a:off x="2348389" y="3539847"/>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YouTube, internet dünyasının en büyük video paylaşım platformlarından biridir. Bu sebeple, YouTube istatistikleri oldukça dikkate değerdir. YouTube'da bir günde izlenen toplam video sayısı 5 milyarın üzerindedir. Kullanıcılar tarafından yüklenen videoların yıllık izlenme sayısı 1 trilyonun üzerindedir.</a:t>
            </a:r>
            <a:endParaRPr lang="en-US" sz="1750" dirty="0"/>
          </a:p>
        </p:txBody>
      </p:sp>
      <p:sp>
        <p:nvSpPr>
          <p:cNvPr id="8" name="Shape 5"/>
          <p:cNvSpPr/>
          <p:nvPr/>
        </p:nvSpPr>
        <p:spPr>
          <a:xfrm>
            <a:off x="2348389" y="4855964"/>
            <a:ext cx="9933503" cy="2077522"/>
          </a:xfrm>
          <a:prstGeom prst="roundRect">
            <a:avLst>
              <a:gd name="adj" fmla="val 19252"/>
            </a:avLst>
          </a:prstGeom>
          <a:solidFill>
            <a:srgbClr val="00002E"/>
          </a:solidFill>
          <a:ln w="55483">
            <a:solidFill>
              <a:srgbClr val="262654"/>
            </a:solidFill>
            <a:prstDash val="solid"/>
          </a:ln>
        </p:spPr>
      </p:sp>
      <p:sp>
        <p:nvSpPr>
          <p:cNvPr id="9" name="Text 6"/>
          <p:cNvSpPr/>
          <p:nvPr/>
        </p:nvSpPr>
        <p:spPr>
          <a:xfrm>
            <a:off x="2626162" y="5052298"/>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Aylık aktif kullanıcı sayısı:</a:t>
            </a:r>
            <a:endParaRPr lang="en-US" sz="1750" dirty="0"/>
          </a:p>
        </p:txBody>
      </p:sp>
      <p:sp>
        <p:nvSpPr>
          <p:cNvPr id="10" name="Text 7"/>
          <p:cNvSpPr/>
          <p:nvPr/>
        </p:nvSpPr>
        <p:spPr>
          <a:xfrm>
            <a:off x="7541181" y="5052298"/>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2 milyardan fazla</a:t>
            </a:r>
            <a:endParaRPr lang="en-US" sz="1750" dirty="0"/>
          </a:p>
        </p:txBody>
      </p:sp>
      <p:sp>
        <p:nvSpPr>
          <p:cNvPr id="11" name="Text 8"/>
          <p:cNvSpPr/>
          <p:nvPr/>
        </p:nvSpPr>
        <p:spPr>
          <a:xfrm>
            <a:off x="2626162" y="5717024"/>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Günlük izlenen video sayısı:</a:t>
            </a:r>
            <a:endParaRPr lang="en-US" sz="1750" dirty="0"/>
          </a:p>
        </p:txBody>
      </p:sp>
      <p:sp>
        <p:nvSpPr>
          <p:cNvPr id="12" name="Text 9"/>
          <p:cNvSpPr/>
          <p:nvPr/>
        </p:nvSpPr>
        <p:spPr>
          <a:xfrm>
            <a:off x="7541181" y="5717024"/>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1 milyardan fazla</a:t>
            </a:r>
            <a:endParaRPr lang="en-US" sz="1750" dirty="0"/>
          </a:p>
        </p:txBody>
      </p:sp>
      <p:sp>
        <p:nvSpPr>
          <p:cNvPr id="13" name="Text 10"/>
          <p:cNvSpPr/>
          <p:nvPr/>
        </p:nvSpPr>
        <p:spPr>
          <a:xfrm>
            <a:off x="2626162" y="6381750"/>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İzlenen toplam saat sayısı:</a:t>
            </a:r>
            <a:endParaRPr lang="en-US" sz="1750" dirty="0"/>
          </a:p>
        </p:txBody>
      </p:sp>
      <p:sp>
        <p:nvSpPr>
          <p:cNvPr id="14" name="Text 11"/>
          <p:cNvSpPr/>
          <p:nvPr/>
        </p:nvSpPr>
        <p:spPr>
          <a:xfrm>
            <a:off x="7541181" y="6381750"/>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Günde 1 milyardan fazla saat izleniyor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3816">
            <a:solidFill>
              <a:srgbClr val="262654"/>
            </a:solidFill>
            <a:prstDash val="solid"/>
          </a:ln>
        </p:spPr>
      </p:sp>
      <p:sp>
        <p:nvSpPr>
          <p:cNvPr id="4" name="Text 1"/>
          <p:cNvSpPr/>
          <p:nvPr/>
        </p:nvSpPr>
        <p:spPr>
          <a:xfrm>
            <a:off x="2499955" y="593646"/>
            <a:ext cx="6431280" cy="673060"/>
          </a:xfrm>
          <a:prstGeom prst="rect">
            <a:avLst/>
          </a:prstGeom>
          <a:noFill/>
          <a:ln/>
        </p:spPr>
        <p:txBody>
          <a:bodyPr wrap="none" rtlCol="0" anchor="t"/>
          <a:lstStyle/>
          <a:p>
            <a:pPr marL="0" indent="0">
              <a:lnSpc>
                <a:spcPts val="5301"/>
              </a:lnSpc>
              <a:buNone/>
            </a:pPr>
            <a:r>
              <a:rPr lang="en-US" sz="4241" b="1" dirty="0">
                <a:solidFill>
                  <a:srgbClr val="FFFFFF"/>
                </a:solidFill>
                <a:latin typeface="Nunito" pitchFamily="34" charset="0"/>
                <a:ea typeface="Nunito" pitchFamily="34" charset="-122"/>
                <a:cs typeface="Nunito" pitchFamily="34" charset="-120"/>
              </a:rPr>
              <a:t>Sosyal Medya İstatistikleri</a:t>
            </a:r>
            <a:endParaRPr lang="en-US" sz="4241" dirty="0"/>
          </a:p>
        </p:txBody>
      </p:sp>
      <p:sp>
        <p:nvSpPr>
          <p:cNvPr id="5" name="Text 2"/>
          <p:cNvSpPr/>
          <p:nvPr/>
        </p:nvSpPr>
        <p:spPr>
          <a:xfrm>
            <a:off x="2822972" y="1939766"/>
            <a:ext cx="9307354" cy="344567"/>
          </a:xfrm>
          <a:prstGeom prst="rect">
            <a:avLst/>
          </a:prstGeom>
          <a:noFill/>
          <a:ln/>
        </p:spPr>
        <p:txBody>
          <a:bodyPr wrap="none" rtlCol="0" anchor="t"/>
          <a:lstStyle/>
          <a:p>
            <a:pPr marL="0" indent="0">
              <a:lnSpc>
                <a:spcPts val="2714"/>
              </a:lnSpc>
              <a:buNone/>
            </a:pPr>
            <a:r>
              <a:rPr lang="en-US" sz="1696" dirty="0">
                <a:solidFill>
                  <a:srgbClr val="FFFFFF"/>
                </a:solidFill>
                <a:latin typeface="PT Sans" pitchFamily="34" charset="0"/>
                <a:ea typeface="PT Sans" pitchFamily="34" charset="-122"/>
                <a:cs typeface="PT Sans" pitchFamily="34" charset="-120"/>
              </a:rPr>
              <a:t>Her bir saniye, 11 kişi sosyal medya hesabı açıyor</a:t>
            </a:r>
            <a:endParaRPr lang="en-US" sz="1696" dirty="0"/>
          </a:p>
        </p:txBody>
      </p:sp>
      <p:sp>
        <p:nvSpPr>
          <p:cNvPr id="6" name="Shape 3"/>
          <p:cNvSpPr/>
          <p:nvPr/>
        </p:nvSpPr>
        <p:spPr>
          <a:xfrm>
            <a:off x="2499955" y="1697474"/>
            <a:ext cx="26908" cy="829151"/>
          </a:xfrm>
          <a:prstGeom prst="rect">
            <a:avLst/>
          </a:prstGeom>
          <a:solidFill>
            <a:srgbClr val="F2B42D"/>
          </a:solidFill>
          <a:ln/>
        </p:spPr>
      </p:sp>
      <p:sp>
        <p:nvSpPr>
          <p:cNvPr id="7" name="Text 4"/>
          <p:cNvSpPr/>
          <p:nvPr/>
        </p:nvSpPr>
        <p:spPr>
          <a:xfrm>
            <a:off x="2499955" y="2768918"/>
            <a:ext cx="9630370" cy="1033701"/>
          </a:xfrm>
          <a:prstGeom prst="rect">
            <a:avLst/>
          </a:prstGeom>
          <a:noFill/>
          <a:ln/>
        </p:spPr>
        <p:txBody>
          <a:bodyPr wrap="square" rtlCol="0" anchor="t"/>
          <a:lstStyle/>
          <a:p>
            <a:pPr marL="0" indent="0">
              <a:lnSpc>
                <a:spcPts val="2714"/>
              </a:lnSpc>
              <a:buNone/>
            </a:pPr>
            <a:r>
              <a:rPr lang="en-US" sz="1696" dirty="0">
                <a:solidFill>
                  <a:srgbClr val="FFFFFF"/>
                </a:solidFill>
                <a:latin typeface="PT Sans" pitchFamily="34" charset="0"/>
                <a:ea typeface="PT Sans" pitchFamily="34" charset="-122"/>
                <a:cs typeface="PT Sans" pitchFamily="34" charset="-120"/>
              </a:rPr>
              <a:t>Sosyal medya dünyasına her geçen gün milyonlarca kişi katılıyor. Bahsedilebilecek sayısız diğer ilginç veri arasında 1.62 milyarın üzerinde aylık aktif Facebook kullanıcısı, 330 milyonun üzerinde Twitter kullanıcısı ve 1 milyarın üzerinde Instagram hesabı yer alıyor.</a:t>
            </a:r>
            <a:endParaRPr lang="en-US" sz="1696" dirty="0"/>
          </a:p>
        </p:txBody>
      </p:sp>
      <p:sp>
        <p:nvSpPr>
          <p:cNvPr id="8" name="Text 5"/>
          <p:cNvSpPr/>
          <p:nvPr/>
        </p:nvSpPr>
        <p:spPr>
          <a:xfrm>
            <a:off x="2499955" y="4260294"/>
            <a:ext cx="2859405" cy="807720"/>
          </a:xfrm>
          <a:prstGeom prst="rect">
            <a:avLst/>
          </a:prstGeom>
          <a:noFill/>
          <a:ln/>
        </p:spPr>
        <p:txBody>
          <a:bodyPr wrap="square" rtlCol="0" anchor="t"/>
          <a:lstStyle/>
          <a:p>
            <a:pPr marL="0" indent="0">
              <a:lnSpc>
                <a:spcPts val="3180"/>
              </a:lnSpc>
              <a:buNone/>
            </a:pPr>
            <a:r>
              <a:rPr lang="en-US" sz="2544" b="1" dirty="0">
                <a:solidFill>
                  <a:srgbClr val="FFFFFF"/>
                </a:solidFill>
                <a:latin typeface="Nunito" pitchFamily="34" charset="0"/>
                <a:ea typeface="Nunito" pitchFamily="34" charset="-122"/>
                <a:cs typeface="Nunito" pitchFamily="34" charset="-120"/>
              </a:rPr>
              <a:t>Facebook İstatistikleri</a:t>
            </a:r>
            <a:endParaRPr lang="en-US" sz="2544" dirty="0"/>
          </a:p>
        </p:txBody>
      </p:sp>
      <p:sp>
        <p:nvSpPr>
          <p:cNvPr id="9" name="Text 6"/>
          <p:cNvSpPr/>
          <p:nvPr/>
        </p:nvSpPr>
        <p:spPr>
          <a:xfrm>
            <a:off x="2844522" y="5310307"/>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Dünya genelinde 2.80 milyar kullanıcı</a:t>
            </a:r>
            <a:endParaRPr lang="en-US" sz="1696" dirty="0"/>
          </a:p>
        </p:txBody>
      </p:sp>
      <p:sp>
        <p:nvSpPr>
          <p:cNvPr id="10" name="Text 7"/>
          <p:cNvSpPr/>
          <p:nvPr/>
        </p:nvSpPr>
        <p:spPr>
          <a:xfrm>
            <a:off x="2844522" y="6085523"/>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Günlük aktif kullanıcı sayısı 1.84 milyar</a:t>
            </a:r>
            <a:endParaRPr lang="en-US" sz="1696" dirty="0"/>
          </a:p>
        </p:txBody>
      </p:sp>
      <p:sp>
        <p:nvSpPr>
          <p:cNvPr id="11" name="Text 8"/>
          <p:cNvSpPr/>
          <p:nvPr/>
        </p:nvSpPr>
        <p:spPr>
          <a:xfrm>
            <a:off x="2844522" y="6860738"/>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En çok ziyaret edilen site ve uygulamalardan biri</a:t>
            </a:r>
            <a:endParaRPr lang="en-US" sz="1696" dirty="0"/>
          </a:p>
        </p:txBody>
      </p:sp>
      <p:sp>
        <p:nvSpPr>
          <p:cNvPr id="12" name="Text 9"/>
          <p:cNvSpPr/>
          <p:nvPr/>
        </p:nvSpPr>
        <p:spPr>
          <a:xfrm>
            <a:off x="5892522" y="4260294"/>
            <a:ext cx="2842260" cy="403860"/>
          </a:xfrm>
          <a:prstGeom prst="rect">
            <a:avLst/>
          </a:prstGeom>
          <a:noFill/>
          <a:ln/>
        </p:spPr>
        <p:txBody>
          <a:bodyPr wrap="none" rtlCol="0" anchor="t"/>
          <a:lstStyle/>
          <a:p>
            <a:pPr marL="0" indent="0">
              <a:lnSpc>
                <a:spcPts val="3180"/>
              </a:lnSpc>
              <a:buNone/>
            </a:pPr>
            <a:r>
              <a:rPr lang="en-US" sz="2544" b="1" dirty="0">
                <a:solidFill>
                  <a:srgbClr val="FFFFFF"/>
                </a:solidFill>
                <a:latin typeface="Nunito" pitchFamily="34" charset="0"/>
                <a:ea typeface="Nunito" pitchFamily="34" charset="-122"/>
                <a:cs typeface="Nunito" pitchFamily="34" charset="-120"/>
              </a:rPr>
              <a:t>Twitter İstatistikleri</a:t>
            </a:r>
            <a:endParaRPr lang="en-US" sz="2544" dirty="0"/>
          </a:p>
        </p:txBody>
      </p:sp>
      <p:sp>
        <p:nvSpPr>
          <p:cNvPr id="13" name="Text 10"/>
          <p:cNvSpPr/>
          <p:nvPr/>
        </p:nvSpPr>
        <p:spPr>
          <a:xfrm>
            <a:off x="6237089" y="4906447"/>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Dünya genelinde 330 milyon kullanıcı</a:t>
            </a:r>
            <a:endParaRPr lang="en-US" sz="1696" dirty="0"/>
          </a:p>
        </p:txBody>
      </p:sp>
      <p:sp>
        <p:nvSpPr>
          <p:cNvPr id="14" name="Text 11"/>
          <p:cNvSpPr/>
          <p:nvPr/>
        </p:nvSpPr>
        <p:spPr>
          <a:xfrm>
            <a:off x="6237089" y="5681663"/>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Günlük 100 milyon aktif kullanıcı</a:t>
            </a:r>
            <a:endParaRPr lang="en-US" sz="1696" dirty="0"/>
          </a:p>
        </p:txBody>
      </p:sp>
      <p:sp>
        <p:nvSpPr>
          <p:cNvPr id="15" name="Text 12"/>
          <p:cNvSpPr/>
          <p:nvPr/>
        </p:nvSpPr>
        <p:spPr>
          <a:xfrm>
            <a:off x="6237089" y="6456878"/>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Günlük 500 milyon tweet atılıyor</a:t>
            </a:r>
            <a:endParaRPr lang="en-US" sz="1696" dirty="0"/>
          </a:p>
        </p:txBody>
      </p:sp>
      <p:sp>
        <p:nvSpPr>
          <p:cNvPr id="16" name="Text 13"/>
          <p:cNvSpPr/>
          <p:nvPr/>
        </p:nvSpPr>
        <p:spPr>
          <a:xfrm>
            <a:off x="9285089" y="4260294"/>
            <a:ext cx="2859405" cy="807720"/>
          </a:xfrm>
          <a:prstGeom prst="rect">
            <a:avLst/>
          </a:prstGeom>
          <a:noFill/>
          <a:ln/>
        </p:spPr>
        <p:txBody>
          <a:bodyPr wrap="square" rtlCol="0" anchor="t"/>
          <a:lstStyle/>
          <a:p>
            <a:pPr marL="0" indent="0">
              <a:lnSpc>
                <a:spcPts val="3180"/>
              </a:lnSpc>
              <a:buNone/>
            </a:pPr>
            <a:r>
              <a:rPr lang="en-US" sz="2544" b="1" dirty="0">
                <a:solidFill>
                  <a:srgbClr val="FFFFFF"/>
                </a:solidFill>
                <a:latin typeface="Nunito" pitchFamily="34" charset="0"/>
                <a:ea typeface="Nunito" pitchFamily="34" charset="-122"/>
                <a:cs typeface="Nunito" pitchFamily="34" charset="-120"/>
              </a:rPr>
              <a:t>Instagram İstatistikleri</a:t>
            </a:r>
            <a:endParaRPr lang="en-US" sz="2544" dirty="0"/>
          </a:p>
        </p:txBody>
      </p:sp>
      <p:sp>
        <p:nvSpPr>
          <p:cNvPr id="17" name="Text 14"/>
          <p:cNvSpPr/>
          <p:nvPr/>
        </p:nvSpPr>
        <p:spPr>
          <a:xfrm>
            <a:off x="9629656" y="5310307"/>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Dünya genelinde 1 milyar kullanıcı</a:t>
            </a:r>
            <a:endParaRPr lang="en-US" sz="1696" dirty="0"/>
          </a:p>
        </p:txBody>
      </p:sp>
      <p:sp>
        <p:nvSpPr>
          <p:cNvPr id="18" name="Text 15"/>
          <p:cNvSpPr/>
          <p:nvPr/>
        </p:nvSpPr>
        <p:spPr>
          <a:xfrm>
            <a:off x="9629656" y="6085523"/>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Günlük 500 milyondan fazla hikaye paylaşımı</a:t>
            </a:r>
            <a:endParaRPr lang="en-US" sz="1696" dirty="0"/>
          </a:p>
        </p:txBody>
      </p:sp>
      <p:sp>
        <p:nvSpPr>
          <p:cNvPr id="19" name="Text 16"/>
          <p:cNvSpPr/>
          <p:nvPr/>
        </p:nvSpPr>
        <p:spPr>
          <a:xfrm>
            <a:off x="9629656" y="6860738"/>
            <a:ext cx="2514838" cy="689134"/>
          </a:xfrm>
          <a:prstGeom prst="rect">
            <a:avLst/>
          </a:prstGeom>
          <a:noFill/>
          <a:ln/>
        </p:spPr>
        <p:txBody>
          <a:bodyPr wrap="square" rtlCol="0" anchor="t"/>
          <a:lstStyle/>
          <a:p>
            <a:pPr marL="342900" indent="-342900" algn="l">
              <a:lnSpc>
                <a:spcPts val="2714"/>
              </a:lnSpc>
              <a:buSzPct val="100000"/>
              <a:buChar char="•"/>
            </a:pPr>
            <a:r>
              <a:rPr lang="en-US" sz="1696" dirty="0">
                <a:solidFill>
                  <a:srgbClr val="FFFFFF"/>
                </a:solidFill>
                <a:latin typeface="PT Sans" pitchFamily="34" charset="0"/>
                <a:ea typeface="PT Sans" pitchFamily="34" charset="-122"/>
                <a:cs typeface="PT Sans" pitchFamily="34" charset="-120"/>
              </a:rPr>
              <a:t>En etkileyici etkileşim oranlarından birine sahip</a:t>
            </a:r>
            <a:endParaRPr lang="en-US" sz="169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505"/>
          </a:xfrm>
          <a:prstGeom prst="rect">
            <a:avLst/>
          </a:prstGeom>
          <a:solidFill>
            <a:srgbClr val="00002E">
              <a:alpha val="75000"/>
            </a:srgbClr>
          </a:solidFill>
          <a:ln w="54173">
            <a:solidFill>
              <a:srgbClr val="262654"/>
            </a:solidFill>
            <a:prstDash val="solid"/>
          </a:ln>
        </p:spPr>
      </p:sp>
      <p:sp>
        <p:nvSpPr>
          <p:cNvPr id="4" name="Text 1"/>
          <p:cNvSpPr/>
          <p:nvPr/>
        </p:nvSpPr>
        <p:spPr>
          <a:xfrm>
            <a:off x="2469594" y="596027"/>
            <a:ext cx="6065520" cy="677466"/>
          </a:xfrm>
          <a:prstGeom prst="rect">
            <a:avLst/>
          </a:prstGeom>
          <a:noFill/>
          <a:ln/>
        </p:spPr>
        <p:txBody>
          <a:bodyPr wrap="none" rtlCol="0" anchor="t"/>
          <a:lstStyle/>
          <a:p>
            <a:pPr marL="0" indent="0">
              <a:lnSpc>
                <a:spcPts val="5334"/>
              </a:lnSpc>
              <a:buNone/>
            </a:pPr>
            <a:r>
              <a:rPr lang="en-US" sz="4267" b="1" dirty="0">
                <a:solidFill>
                  <a:srgbClr val="FFFFFF"/>
                </a:solidFill>
                <a:latin typeface="Nunito" pitchFamily="34" charset="0"/>
                <a:ea typeface="Nunito" pitchFamily="34" charset="-122"/>
                <a:cs typeface="Nunito" pitchFamily="34" charset="-120"/>
              </a:rPr>
              <a:t>Web Sayfasının Tasarımı</a:t>
            </a:r>
            <a:endParaRPr lang="en-US" sz="4267" dirty="0"/>
          </a:p>
        </p:txBody>
      </p:sp>
      <p:sp>
        <p:nvSpPr>
          <p:cNvPr id="5" name="Text 2"/>
          <p:cNvSpPr/>
          <p:nvPr/>
        </p:nvSpPr>
        <p:spPr>
          <a:xfrm>
            <a:off x="2794754" y="1950839"/>
            <a:ext cx="9366052" cy="346829"/>
          </a:xfrm>
          <a:prstGeom prst="rect">
            <a:avLst/>
          </a:prstGeom>
          <a:noFill/>
          <a:ln/>
        </p:spPr>
        <p:txBody>
          <a:bodyPr wrap="non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Şık ve kullanışlı bir tasarım kullanıcı deneyimini arttırır</a:t>
            </a:r>
            <a:endParaRPr lang="en-US" sz="1707" dirty="0"/>
          </a:p>
        </p:txBody>
      </p:sp>
      <p:sp>
        <p:nvSpPr>
          <p:cNvPr id="6" name="Shape 3"/>
          <p:cNvSpPr/>
          <p:nvPr/>
        </p:nvSpPr>
        <p:spPr>
          <a:xfrm>
            <a:off x="2469594" y="1706999"/>
            <a:ext cx="27027" cy="834509"/>
          </a:xfrm>
          <a:prstGeom prst="rect">
            <a:avLst/>
          </a:prstGeom>
          <a:solidFill>
            <a:srgbClr val="F2B42D"/>
          </a:solidFill>
          <a:ln/>
        </p:spPr>
      </p:sp>
      <p:sp>
        <p:nvSpPr>
          <p:cNvPr id="7" name="Text 4"/>
          <p:cNvSpPr/>
          <p:nvPr/>
        </p:nvSpPr>
        <p:spPr>
          <a:xfrm>
            <a:off x="2469594" y="2785348"/>
            <a:ext cx="9691211" cy="1040487"/>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Web sayfası tasarımı kullanıcı deneyimini ve sayfanın etkisini büyük oranda etkiler. Kullanışlı, minimal, ama aynı zamanda ilgi çekici bir tasarım seçilmesi önemlidir. Tasarımda renk uyumunun yanı sıra sayfanın hızlı yüklenmesi de kullanıcı deneyimini olumlu yönde etkileyen etmenler arasındadır.</a:t>
            </a:r>
            <a:endParaRPr lang="en-US" sz="1707" dirty="0"/>
          </a:p>
        </p:txBody>
      </p:sp>
      <p:sp>
        <p:nvSpPr>
          <p:cNvPr id="8" name="Shape 5"/>
          <p:cNvSpPr/>
          <p:nvPr/>
        </p:nvSpPr>
        <p:spPr>
          <a:xfrm>
            <a:off x="2469594" y="4238982"/>
            <a:ext cx="487680" cy="487680"/>
          </a:xfrm>
          <a:prstGeom prst="roundRect">
            <a:avLst>
              <a:gd name="adj" fmla="val 80012"/>
            </a:avLst>
          </a:prstGeom>
          <a:solidFill>
            <a:srgbClr val="00002E"/>
          </a:solidFill>
          <a:ln w="27027">
            <a:solidFill>
              <a:srgbClr val="F2B42D"/>
            </a:solidFill>
            <a:prstDash val="solid"/>
          </a:ln>
        </p:spPr>
      </p:sp>
      <p:sp>
        <p:nvSpPr>
          <p:cNvPr id="9" name="Text 6"/>
          <p:cNvSpPr/>
          <p:nvPr/>
        </p:nvSpPr>
        <p:spPr>
          <a:xfrm>
            <a:off x="2614374" y="4279583"/>
            <a:ext cx="198120" cy="406360"/>
          </a:xfrm>
          <a:prstGeom prst="rect">
            <a:avLst/>
          </a:prstGeom>
          <a:noFill/>
          <a:ln/>
        </p:spPr>
        <p:txBody>
          <a:bodyPr wrap="none" rtlCol="0" anchor="t"/>
          <a:lstStyle/>
          <a:p>
            <a:pPr marL="0" indent="0" algn="ctr">
              <a:lnSpc>
                <a:spcPts val="3200"/>
              </a:lnSpc>
              <a:buNone/>
            </a:pPr>
            <a:r>
              <a:rPr lang="en-US" sz="2560" b="1" dirty="0">
                <a:solidFill>
                  <a:srgbClr val="F2B42D"/>
                </a:solidFill>
                <a:latin typeface="Nunito" pitchFamily="34" charset="0"/>
                <a:ea typeface="Nunito" pitchFamily="34" charset="-122"/>
                <a:cs typeface="Nunito" pitchFamily="34" charset="-120"/>
              </a:rPr>
              <a:t>1</a:t>
            </a:r>
            <a:endParaRPr lang="en-US" sz="2560" dirty="0"/>
          </a:p>
        </p:txBody>
      </p:sp>
      <p:sp>
        <p:nvSpPr>
          <p:cNvPr id="10" name="Text 7"/>
          <p:cNvSpPr/>
          <p:nvPr/>
        </p:nvSpPr>
        <p:spPr>
          <a:xfrm>
            <a:off x="3173968" y="4313515"/>
            <a:ext cx="2381607" cy="677466"/>
          </a:xfrm>
          <a:prstGeom prst="rect">
            <a:avLst/>
          </a:prstGeom>
          <a:noFill/>
          <a:ln/>
        </p:spPr>
        <p:txBody>
          <a:bodyPr wrap="square" rtlCol="0" anchor="t"/>
          <a:lstStyle/>
          <a:p>
            <a:pPr marL="0" indent="0">
              <a:lnSpc>
                <a:spcPts val="2667"/>
              </a:lnSpc>
              <a:buNone/>
            </a:pPr>
            <a:r>
              <a:rPr lang="en-US" sz="2134" b="1" dirty="0">
                <a:solidFill>
                  <a:srgbClr val="F2B42D"/>
                </a:solidFill>
                <a:latin typeface="Nunito" pitchFamily="34" charset="0"/>
                <a:ea typeface="Nunito" pitchFamily="34" charset="-122"/>
                <a:cs typeface="Nunito" pitchFamily="34" charset="-120"/>
              </a:rPr>
              <a:t>Kullanıcı Dostu Arayüz Tasarımı</a:t>
            </a:r>
            <a:endParaRPr lang="en-US" sz="2134" dirty="0"/>
          </a:p>
        </p:txBody>
      </p:sp>
      <p:sp>
        <p:nvSpPr>
          <p:cNvPr id="11" name="Text 8"/>
          <p:cNvSpPr/>
          <p:nvPr/>
        </p:nvSpPr>
        <p:spPr>
          <a:xfrm>
            <a:off x="3173968" y="5207675"/>
            <a:ext cx="2381607" cy="2427803"/>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Akıllı cihazlar kullanıcıların web sayfasına erişimini arttırdıkça, tasarımda kullanılacak öğeler ve tipografi daha büyük bir önem kazandı.</a:t>
            </a:r>
            <a:endParaRPr lang="en-US" sz="1707" dirty="0"/>
          </a:p>
        </p:txBody>
      </p:sp>
      <p:sp>
        <p:nvSpPr>
          <p:cNvPr id="12" name="Shape 9"/>
          <p:cNvSpPr/>
          <p:nvPr/>
        </p:nvSpPr>
        <p:spPr>
          <a:xfrm>
            <a:off x="5772269" y="4238982"/>
            <a:ext cx="487680" cy="487680"/>
          </a:xfrm>
          <a:prstGeom prst="roundRect">
            <a:avLst>
              <a:gd name="adj" fmla="val 80012"/>
            </a:avLst>
          </a:prstGeom>
          <a:solidFill>
            <a:srgbClr val="00002E"/>
          </a:solidFill>
          <a:ln w="27027">
            <a:solidFill>
              <a:srgbClr val="D7425E"/>
            </a:solidFill>
            <a:prstDash val="solid"/>
          </a:ln>
        </p:spPr>
      </p:sp>
      <p:sp>
        <p:nvSpPr>
          <p:cNvPr id="13" name="Text 10"/>
          <p:cNvSpPr/>
          <p:nvPr/>
        </p:nvSpPr>
        <p:spPr>
          <a:xfrm>
            <a:off x="5917049" y="4279583"/>
            <a:ext cx="198120" cy="406360"/>
          </a:xfrm>
          <a:prstGeom prst="rect">
            <a:avLst/>
          </a:prstGeom>
          <a:noFill/>
          <a:ln/>
        </p:spPr>
        <p:txBody>
          <a:bodyPr wrap="none" rtlCol="0" anchor="t"/>
          <a:lstStyle/>
          <a:p>
            <a:pPr marL="0" indent="0" algn="ctr">
              <a:lnSpc>
                <a:spcPts val="3200"/>
              </a:lnSpc>
              <a:buNone/>
            </a:pPr>
            <a:r>
              <a:rPr lang="en-US" sz="2560" b="1" dirty="0">
                <a:solidFill>
                  <a:srgbClr val="D7425E"/>
                </a:solidFill>
                <a:latin typeface="Nunito" pitchFamily="34" charset="0"/>
                <a:ea typeface="Nunito" pitchFamily="34" charset="-122"/>
                <a:cs typeface="Nunito" pitchFamily="34" charset="-120"/>
              </a:rPr>
              <a:t>2</a:t>
            </a:r>
            <a:endParaRPr lang="en-US" sz="2560" dirty="0"/>
          </a:p>
        </p:txBody>
      </p:sp>
      <p:sp>
        <p:nvSpPr>
          <p:cNvPr id="14" name="Text 11"/>
          <p:cNvSpPr/>
          <p:nvPr/>
        </p:nvSpPr>
        <p:spPr>
          <a:xfrm>
            <a:off x="6476643" y="4313515"/>
            <a:ext cx="2324100" cy="338733"/>
          </a:xfrm>
          <a:prstGeom prst="rect">
            <a:avLst/>
          </a:prstGeom>
          <a:noFill/>
          <a:ln/>
        </p:spPr>
        <p:txBody>
          <a:bodyPr wrap="none" rtlCol="0" anchor="t"/>
          <a:lstStyle/>
          <a:p>
            <a:pPr marL="0" indent="0">
              <a:lnSpc>
                <a:spcPts val="2667"/>
              </a:lnSpc>
              <a:buNone/>
            </a:pPr>
            <a:r>
              <a:rPr lang="en-US" sz="2134" b="1" dirty="0">
                <a:solidFill>
                  <a:srgbClr val="D7425E"/>
                </a:solidFill>
                <a:latin typeface="Nunito" pitchFamily="34" charset="0"/>
                <a:ea typeface="Nunito" pitchFamily="34" charset="-122"/>
                <a:cs typeface="Nunito" pitchFamily="34" charset="-120"/>
              </a:rPr>
              <a:t>Minimalist Tasarım</a:t>
            </a:r>
            <a:endParaRPr lang="en-US" sz="2134" dirty="0"/>
          </a:p>
        </p:txBody>
      </p:sp>
      <p:sp>
        <p:nvSpPr>
          <p:cNvPr id="15" name="Text 12"/>
          <p:cNvSpPr/>
          <p:nvPr/>
        </p:nvSpPr>
        <p:spPr>
          <a:xfrm>
            <a:off x="6476643" y="4868942"/>
            <a:ext cx="2381607" cy="1734145"/>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Minimalist tasarım, tasarımın temel yapısını ortaya çıkarır ve kullanıcının dikkatinin dağılmasını engeller.</a:t>
            </a:r>
            <a:endParaRPr lang="en-US" sz="1707" dirty="0"/>
          </a:p>
        </p:txBody>
      </p:sp>
      <p:sp>
        <p:nvSpPr>
          <p:cNvPr id="16" name="Shape 13"/>
          <p:cNvSpPr/>
          <p:nvPr/>
        </p:nvSpPr>
        <p:spPr>
          <a:xfrm>
            <a:off x="9074944" y="4238982"/>
            <a:ext cx="487680" cy="487680"/>
          </a:xfrm>
          <a:prstGeom prst="roundRect">
            <a:avLst>
              <a:gd name="adj" fmla="val 80012"/>
            </a:avLst>
          </a:prstGeom>
          <a:solidFill>
            <a:srgbClr val="00002E"/>
          </a:solidFill>
          <a:ln w="27027">
            <a:solidFill>
              <a:srgbClr val="DD785E"/>
            </a:solidFill>
            <a:prstDash val="solid"/>
          </a:ln>
        </p:spPr>
      </p:sp>
      <p:sp>
        <p:nvSpPr>
          <p:cNvPr id="17" name="Text 14"/>
          <p:cNvSpPr/>
          <p:nvPr/>
        </p:nvSpPr>
        <p:spPr>
          <a:xfrm>
            <a:off x="9219724" y="4279583"/>
            <a:ext cx="198120" cy="406360"/>
          </a:xfrm>
          <a:prstGeom prst="rect">
            <a:avLst/>
          </a:prstGeom>
          <a:noFill/>
          <a:ln/>
        </p:spPr>
        <p:txBody>
          <a:bodyPr wrap="none" rtlCol="0" anchor="t"/>
          <a:lstStyle/>
          <a:p>
            <a:pPr marL="0" indent="0" algn="ctr">
              <a:lnSpc>
                <a:spcPts val="3200"/>
              </a:lnSpc>
              <a:buNone/>
            </a:pPr>
            <a:r>
              <a:rPr lang="en-US" sz="2560" b="1" dirty="0">
                <a:solidFill>
                  <a:srgbClr val="DD785E"/>
                </a:solidFill>
                <a:latin typeface="Nunito" pitchFamily="34" charset="0"/>
                <a:ea typeface="Nunito" pitchFamily="34" charset="-122"/>
                <a:cs typeface="Nunito" pitchFamily="34" charset="-120"/>
              </a:rPr>
              <a:t>3</a:t>
            </a:r>
            <a:endParaRPr lang="en-US" sz="2560" dirty="0"/>
          </a:p>
        </p:txBody>
      </p:sp>
      <p:sp>
        <p:nvSpPr>
          <p:cNvPr id="18" name="Text 15"/>
          <p:cNvSpPr/>
          <p:nvPr/>
        </p:nvSpPr>
        <p:spPr>
          <a:xfrm>
            <a:off x="9779318" y="4313515"/>
            <a:ext cx="2381607" cy="677466"/>
          </a:xfrm>
          <a:prstGeom prst="rect">
            <a:avLst/>
          </a:prstGeom>
          <a:noFill/>
          <a:ln/>
        </p:spPr>
        <p:txBody>
          <a:bodyPr wrap="square" rtlCol="0" anchor="t"/>
          <a:lstStyle/>
          <a:p>
            <a:pPr marL="0" indent="0">
              <a:lnSpc>
                <a:spcPts val="2667"/>
              </a:lnSpc>
              <a:buNone/>
            </a:pPr>
            <a:r>
              <a:rPr lang="en-US" sz="2134" b="1" dirty="0">
                <a:solidFill>
                  <a:srgbClr val="DD785E"/>
                </a:solidFill>
                <a:latin typeface="Nunito" pitchFamily="34" charset="0"/>
                <a:ea typeface="Nunito" pitchFamily="34" charset="-122"/>
                <a:cs typeface="Nunito" pitchFamily="34" charset="-120"/>
              </a:rPr>
              <a:t>İlgi Çekici Renkler Kullanımı</a:t>
            </a:r>
            <a:endParaRPr lang="en-US" sz="2134" dirty="0"/>
          </a:p>
        </p:txBody>
      </p:sp>
      <p:sp>
        <p:nvSpPr>
          <p:cNvPr id="19" name="Text 16"/>
          <p:cNvSpPr/>
          <p:nvPr/>
        </p:nvSpPr>
        <p:spPr>
          <a:xfrm>
            <a:off x="9779318" y="5207675"/>
            <a:ext cx="2381607" cy="2080974"/>
          </a:xfrm>
          <a:prstGeom prst="rect">
            <a:avLst/>
          </a:prstGeom>
          <a:noFill/>
          <a:ln/>
        </p:spPr>
        <p:txBody>
          <a:bodyPr wrap="square" rtlCol="0" anchor="t"/>
          <a:lstStyle/>
          <a:p>
            <a:pPr marL="0" indent="0">
              <a:lnSpc>
                <a:spcPts val="2731"/>
              </a:lnSpc>
              <a:buNone/>
            </a:pPr>
            <a:r>
              <a:rPr lang="en-US" sz="1707" dirty="0">
                <a:solidFill>
                  <a:srgbClr val="FFFFFF"/>
                </a:solidFill>
                <a:latin typeface="PT Sans" pitchFamily="34" charset="0"/>
                <a:ea typeface="PT Sans" pitchFamily="34" charset="-122"/>
                <a:cs typeface="PT Sans" pitchFamily="34" charset="-120"/>
              </a:rPr>
              <a:t>Doğru seçilen renkler kullanıcının dikkatini çekmesine yardımcı olabilir. Renk uyumunu göz önünde bulundurmak önemlidir.</a:t>
            </a:r>
            <a:endParaRPr lang="en-US" sz="170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sp>
      <p:sp>
        <p:nvSpPr>
          <p:cNvPr id="4" name="Text 1"/>
          <p:cNvSpPr/>
          <p:nvPr/>
        </p:nvSpPr>
        <p:spPr>
          <a:xfrm>
            <a:off x="2348389" y="1046440"/>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Proje Takvimi</a:t>
            </a:r>
            <a:endParaRPr lang="en-US" sz="4374" dirty="0"/>
          </a:p>
        </p:txBody>
      </p:sp>
      <p:sp>
        <p:nvSpPr>
          <p:cNvPr id="5" name="Text 2"/>
          <p:cNvSpPr/>
          <p:nvPr/>
        </p:nvSpPr>
        <p:spPr>
          <a:xfrm>
            <a:off x="2681645" y="2435066"/>
            <a:ext cx="960024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Doğru zamanlama her projenin başarısı için önemlidir</a:t>
            </a:r>
            <a:endParaRPr lang="en-US" sz="1750" dirty="0"/>
          </a:p>
        </p:txBody>
      </p:sp>
      <p:sp>
        <p:nvSpPr>
          <p:cNvPr id="6" name="Shape 3"/>
          <p:cNvSpPr/>
          <p:nvPr/>
        </p:nvSpPr>
        <p:spPr>
          <a:xfrm>
            <a:off x="2348389" y="2185154"/>
            <a:ext cx="27742" cy="855226"/>
          </a:xfrm>
          <a:prstGeom prst="rect">
            <a:avLst/>
          </a:prstGeom>
          <a:solidFill>
            <a:srgbClr val="F2B42D"/>
          </a:solidFill>
          <a:ln/>
        </p:spPr>
      </p:sp>
      <p:sp>
        <p:nvSpPr>
          <p:cNvPr id="7" name="Text 4"/>
          <p:cNvSpPr/>
          <p:nvPr/>
        </p:nvSpPr>
        <p:spPr>
          <a:xfrm>
            <a:off x="2348389" y="3290292"/>
            <a:ext cx="9933503"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Bir proje planını hazırlamak, web sayfası geliştirme sürecinde önemli bir adımdır. Doğru bir proje takvimi, projenin hedeflenen zamanda tamamlanmasına yardımcı olur. Bu takvim, proje için belirlenen hedefleri, tarihleri, aşamaları ve sorumlulukları belirten bir çizelge içermelidir.</a:t>
            </a:r>
            <a:endParaRPr lang="en-US" sz="1750" dirty="0"/>
          </a:p>
        </p:txBody>
      </p:sp>
      <p:sp>
        <p:nvSpPr>
          <p:cNvPr id="8" name="Text 5"/>
          <p:cNvSpPr/>
          <p:nvPr/>
        </p:nvSpPr>
        <p:spPr>
          <a:xfrm>
            <a:off x="2348389" y="4828580"/>
            <a:ext cx="2796540"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Planlama Aşaması</a:t>
            </a:r>
            <a:endParaRPr lang="en-US" sz="2624" dirty="0"/>
          </a:p>
        </p:txBody>
      </p:sp>
      <p:sp>
        <p:nvSpPr>
          <p:cNvPr id="9" name="Text 6"/>
          <p:cNvSpPr/>
          <p:nvPr/>
        </p:nvSpPr>
        <p:spPr>
          <a:xfrm>
            <a:off x="2703790" y="5494972"/>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Proje planlaması</a:t>
            </a:r>
            <a:endParaRPr lang="en-US" sz="1750" dirty="0"/>
          </a:p>
        </p:txBody>
      </p:sp>
      <p:sp>
        <p:nvSpPr>
          <p:cNvPr id="10" name="Text 7"/>
          <p:cNvSpPr/>
          <p:nvPr/>
        </p:nvSpPr>
        <p:spPr>
          <a:xfrm>
            <a:off x="2703790" y="5939195"/>
            <a:ext cx="259401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İşlevsel gereksinimlerin belirlenmesi</a:t>
            </a:r>
            <a:endParaRPr lang="en-US" sz="1750" dirty="0"/>
          </a:p>
        </p:txBody>
      </p:sp>
      <p:sp>
        <p:nvSpPr>
          <p:cNvPr id="11" name="Text 8"/>
          <p:cNvSpPr/>
          <p:nvPr/>
        </p:nvSpPr>
        <p:spPr>
          <a:xfrm>
            <a:off x="2703790" y="6738818"/>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Veritabanı tasarımı</a:t>
            </a:r>
            <a:endParaRPr lang="en-US" sz="1750" dirty="0"/>
          </a:p>
        </p:txBody>
      </p:sp>
      <p:sp>
        <p:nvSpPr>
          <p:cNvPr id="12" name="Text 9"/>
          <p:cNvSpPr/>
          <p:nvPr/>
        </p:nvSpPr>
        <p:spPr>
          <a:xfrm>
            <a:off x="5847398" y="4828580"/>
            <a:ext cx="2933700"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Geliştirme Aşaması</a:t>
            </a:r>
            <a:endParaRPr lang="en-US" sz="2624" dirty="0"/>
          </a:p>
        </p:txBody>
      </p:sp>
      <p:sp>
        <p:nvSpPr>
          <p:cNvPr id="13" name="Text 10"/>
          <p:cNvSpPr/>
          <p:nvPr/>
        </p:nvSpPr>
        <p:spPr>
          <a:xfrm>
            <a:off x="6202799" y="5494972"/>
            <a:ext cx="259401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Web sayfası arayüzü tasarımı</a:t>
            </a:r>
            <a:endParaRPr lang="en-US" sz="1750" dirty="0"/>
          </a:p>
        </p:txBody>
      </p:sp>
      <p:sp>
        <p:nvSpPr>
          <p:cNvPr id="14" name="Text 11"/>
          <p:cNvSpPr/>
          <p:nvPr/>
        </p:nvSpPr>
        <p:spPr>
          <a:xfrm>
            <a:off x="6202799" y="6294596"/>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Kod yazma</a:t>
            </a:r>
            <a:endParaRPr lang="en-US" sz="1750" dirty="0"/>
          </a:p>
        </p:txBody>
      </p:sp>
      <p:sp>
        <p:nvSpPr>
          <p:cNvPr id="15" name="Text 12"/>
          <p:cNvSpPr/>
          <p:nvPr/>
        </p:nvSpPr>
        <p:spPr>
          <a:xfrm>
            <a:off x="6202799" y="6738818"/>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Test etme</a:t>
            </a:r>
            <a:endParaRPr lang="en-US" sz="1750" dirty="0"/>
          </a:p>
        </p:txBody>
      </p:sp>
      <p:sp>
        <p:nvSpPr>
          <p:cNvPr id="16" name="Text 13"/>
          <p:cNvSpPr/>
          <p:nvPr/>
        </p:nvSpPr>
        <p:spPr>
          <a:xfrm>
            <a:off x="9346406" y="4828580"/>
            <a:ext cx="2949416" cy="832961"/>
          </a:xfrm>
          <a:prstGeom prst="rect">
            <a:avLst/>
          </a:prstGeom>
          <a:noFill/>
          <a:ln/>
        </p:spPr>
        <p:txBody>
          <a:bodyPr wrap="squar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Yayınlama ve Bakım Aşaması</a:t>
            </a:r>
            <a:endParaRPr lang="en-US" sz="2624" dirty="0"/>
          </a:p>
        </p:txBody>
      </p:sp>
      <p:sp>
        <p:nvSpPr>
          <p:cNvPr id="17" name="Text 14"/>
          <p:cNvSpPr/>
          <p:nvPr/>
        </p:nvSpPr>
        <p:spPr>
          <a:xfrm>
            <a:off x="9701808" y="5911453"/>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Yayınlama</a:t>
            </a:r>
            <a:endParaRPr lang="en-US" sz="1750" dirty="0"/>
          </a:p>
        </p:txBody>
      </p:sp>
      <p:sp>
        <p:nvSpPr>
          <p:cNvPr id="18" name="Text 15"/>
          <p:cNvSpPr/>
          <p:nvPr/>
        </p:nvSpPr>
        <p:spPr>
          <a:xfrm>
            <a:off x="9701808" y="6355675"/>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Bakım ve güncelleme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1410</Words>
  <Application>Microsoft Macintosh PowerPoint</Application>
  <PresentationFormat>Custom</PresentationFormat>
  <Paragraphs>186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Ejder Dağ</cp:lastModifiedBy>
  <cp:revision>2</cp:revision>
  <dcterms:created xsi:type="dcterms:W3CDTF">2023-11-17T13:13:43Z</dcterms:created>
  <dcterms:modified xsi:type="dcterms:W3CDTF">2023-11-17T13:44:03Z</dcterms:modified>
</cp:coreProperties>
</file>