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2"/>
  </p:notesMasterIdLst>
  <p:handoutMasterIdLst>
    <p:handoutMasterId r:id="rId33"/>
  </p:handoutMasterIdLst>
  <p:sldIdLst>
    <p:sldId id="256" r:id="rId5"/>
    <p:sldId id="262" r:id="rId6"/>
    <p:sldId id="263" r:id="rId7"/>
    <p:sldId id="265" r:id="rId8"/>
    <p:sldId id="266" r:id="rId9"/>
    <p:sldId id="267" r:id="rId10"/>
    <p:sldId id="269" r:id="rId11"/>
    <p:sldId id="270" r:id="rId12"/>
    <p:sldId id="26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6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48" autoAdjust="0"/>
  </p:normalViewPr>
  <p:slideViewPr>
    <p:cSldViewPr snapToGrid="0">
      <p:cViewPr varScale="1">
        <p:scale>
          <a:sx n="108" d="100"/>
          <a:sy n="108" d="100"/>
        </p:scale>
        <p:origin x="65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6/1/2025</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6/1/2025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6/1/2025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6/1/2025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6/1/2025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tr-TR" sz="6000">
                <a:solidFill>
                  <a:schemeClr val="bg1"/>
                </a:solidFill>
              </a:rPr>
              <a:t>HOMEWISE</a:t>
            </a:r>
            <a:endParaRPr lang="en-US" sz="600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a:t>Smart Home System mobile app for Predictive Maintenance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4C3F-E27D-65C9-6E39-09AD43CA74AE}"/>
              </a:ext>
            </a:extLst>
          </p:cNvPr>
          <p:cNvSpPr>
            <a:spLocks noGrp="1"/>
          </p:cNvSpPr>
          <p:nvPr>
            <p:ph type="title"/>
          </p:nvPr>
        </p:nvSpPr>
        <p:spPr>
          <a:xfrm>
            <a:off x="581192" y="492301"/>
            <a:ext cx="11029616" cy="1013800"/>
          </a:xfrm>
        </p:spPr>
        <p:txBody>
          <a:bodyPr/>
          <a:lstStyle/>
          <a:p>
            <a:r>
              <a:rPr lang="en-US"/>
              <a:t>Methodology</a:t>
            </a:r>
          </a:p>
        </p:txBody>
      </p:sp>
      <p:sp>
        <p:nvSpPr>
          <p:cNvPr id="3" name="Content Placeholder 2">
            <a:extLst>
              <a:ext uri="{FF2B5EF4-FFF2-40B4-BE49-F238E27FC236}">
                <a16:creationId xmlns:a16="http://schemas.microsoft.com/office/drawing/2014/main" id="{104D41EF-D243-0F17-699F-CC766492C94E}"/>
              </a:ext>
            </a:extLst>
          </p:cNvPr>
          <p:cNvSpPr>
            <a:spLocks noGrp="1"/>
          </p:cNvSpPr>
          <p:nvPr>
            <p:ph idx="1"/>
          </p:nvPr>
        </p:nvSpPr>
        <p:spPr/>
        <p:txBody>
          <a:bodyPr/>
          <a:lstStyle/>
          <a:p>
            <a:pPr marL="0" indent="0">
              <a:buNone/>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Tools and Technologies Used:</a:t>
            </a:r>
            <a:endParaRPr lang="tr-TR" sz="1800" b="1"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1800" b="1"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a:effectLst/>
                <a:latin typeface="Calibri" panose="020F0502020204030204" pitchFamily="34" charset="0"/>
                <a:ea typeface="Calibri" panose="020F0502020204030204" pitchFamily="34" charset="0"/>
                <a:cs typeface="Times New Roman" panose="02020603050405020304" pitchFamily="18" charset="0"/>
              </a:rPr>
              <a:t>Programming Language : </a:t>
            </a:r>
            <a:r>
              <a:rPr lang="en-US" sz="1800" b="1">
                <a:effectLst/>
                <a:latin typeface="Calibri" panose="020F0502020204030204" pitchFamily="34" charset="0"/>
                <a:ea typeface="Calibri" panose="020F0502020204030204" pitchFamily="34" charset="0"/>
                <a:cs typeface="Times New Roman" panose="02020603050405020304" pitchFamily="18" charset="0"/>
              </a:rPr>
              <a:t>Python</a:t>
            </a: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tr-TR" b="1" kern="10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a:effectLst/>
                <a:latin typeface="Calibri" panose="020F0502020204030204" pitchFamily="34" charset="0"/>
                <a:ea typeface="Calibri" panose="020F0502020204030204" pitchFamily="34" charset="0"/>
                <a:cs typeface="Times New Roman" panose="02020603050405020304" pitchFamily="18" charset="0"/>
              </a:rPr>
              <a:t>Database : Firebase cloud-based data storage and real-time data synchronization</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IDE: Thonny IDE is preferred because its interface is simple and understandable.</a:t>
            </a:r>
          </a:p>
          <a:p>
            <a:pPr marL="0" indent="0">
              <a:buNone/>
            </a:pPr>
            <a:endParaRPr lang="en-US"/>
          </a:p>
        </p:txBody>
      </p:sp>
    </p:spTree>
    <p:extLst>
      <p:ext uri="{BB962C8B-B14F-4D97-AF65-F5344CB8AC3E}">
        <p14:creationId xmlns:p14="http://schemas.microsoft.com/office/powerpoint/2010/main" val="315444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935A-33F8-DCED-050E-D30B6C107B35}"/>
              </a:ext>
            </a:extLst>
          </p:cNvPr>
          <p:cNvSpPr>
            <a:spLocks noGrp="1"/>
          </p:cNvSpPr>
          <p:nvPr>
            <p:ph type="title"/>
          </p:nvPr>
        </p:nvSpPr>
        <p:spPr>
          <a:xfrm>
            <a:off x="581192" y="409193"/>
            <a:ext cx="11029616" cy="1013800"/>
          </a:xfrm>
        </p:spPr>
        <p:txBody>
          <a:bodyPr/>
          <a:lstStyle/>
          <a:p>
            <a:r>
              <a:rPr lang="tr-TR"/>
              <a:t>mETHODOLOGY</a:t>
            </a:r>
            <a:endParaRPr lang="en-US"/>
          </a:p>
        </p:txBody>
      </p:sp>
      <p:sp>
        <p:nvSpPr>
          <p:cNvPr id="3" name="Content Placeholder 2">
            <a:extLst>
              <a:ext uri="{FF2B5EF4-FFF2-40B4-BE49-F238E27FC236}">
                <a16:creationId xmlns:a16="http://schemas.microsoft.com/office/drawing/2014/main" id="{341F6D44-C41D-D361-1221-6F15E97D70EC}"/>
              </a:ext>
            </a:extLst>
          </p:cNvPr>
          <p:cNvSpPr>
            <a:spLocks noGrp="1"/>
          </p:cNvSpPr>
          <p:nvPr>
            <p:ph idx="1"/>
          </p:nvPr>
        </p:nvSpPr>
        <p:spPr>
          <a:xfrm>
            <a:off x="581193" y="1976310"/>
            <a:ext cx="11029615" cy="3678303"/>
          </a:xfrm>
        </p:spPr>
        <p:txBody>
          <a:bodyPr>
            <a:normAutofit/>
          </a:bodyPr>
          <a:lstStyle/>
          <a:p>
            <a:pPr marL="0" indent="0">
              <a:buNone/>
            </a:pPr>
            <a:r>
              <a:rPr lang="en-US" sz="2400">
                <a:effectLst/>
                <a:latin typeface="Calibri" panose="020F0502020204030204" pitchFamily="34" charset="0"/>
                <a:ea typeface="Calibri" panose="020F0502020204030204" pitchFamily="34" charset="0"/>
                <a:cs typeface="Times New Roman" panose="02020603050405020304" pitchFamily="18" charset="0"/>
              </a:rPr>
              <a:t>agile methodology was considered for the project developed, the project was divided into sprints and a dynamic mindset was adopted for each sprint, and it was prepared with team awareness by distributing different tasks to different people.</a:t>
            </a:r>
            <a:endParaRPr lang="en-US" sz="2400"/>
          </a:p>
        </p:txBody>
      </p:sp>
    </p:spTree>
    <p:extLst>
      <p:ext uri="{BB962C8B-B14F-4D97-AF65-F5344CB8AC3E}">
        <p14:creationId xmlns:p14="http://schemas.microsoft.com/office/powerpoint/2010/main" val="1848500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1A5E-DFBE-486A-88B0-DE741C24A43E}"/>
              </a:ext>
            </a:extLst>
          </p:cNvPr>
          <p:cNvSpPr>
            <a:spLocks noGrp="1"/>
          </p:cNvSpPr>
          <p:nvPr>
            <p:ph type="title"/>
          </p:nvPr>
        </p:nvSpPr>
        <p:spPr>
          <a:xfrm>
            <a:off x="581192" y="492301"/>
            <a:ext cx="11029616" cy="1013800"/>
          </a:xfrm>
        </p:spPr>
        <p:txBody>
          <a:bodyPr/>
          <a:lstStyle/>
          <a:p>
            <a:r>
              <a:rPr lang="tr-TR"/>
              <a:t>Methodology</a:t>
            </a:r>
            <a:endParaRPr lang="en-US"/>
          </a:p>
        </p:txBody>
      </p:sp>
      <p:sp>
        <p:nvSpPr>
          <p:cNvPr id="3" name="Content Placeholder 2">
            <a:extLst>
              <a:ext uri="{FF2B5EF4-FFF2-40B4-BE49-F238E27FC236}">
                <a16:creationId xmlns:a16="http://schemas.microsoft.com/office/drawing/2014/main" id="{1B4F17C6-066E-9229-0A73-5F7AC2D51B4A}"/>
              </a:ext>
            </a:extLst>
          </p:cNvPr>
          <p:cNvSpPr>
            <a:spLocks noGrp="1"/>
          </p:cNvSpPr>
          <p:nvPr>
            <p:ph idx="1"/>
          </p:nvPr>
        </p:nvSpPr>
        <p:spPr/>
        <p:txBody>
          <a:bodyPr/>
          <a:lstStyle/>
          <a:p>
            <a:pPr marL="0" indent="0">
              <a:buNone/>
            </a:pPr>
            <a:r>
              <a:rPr lang="tr-TR" b="1"/>
              <a:t>Some alghorithms examples:</a:t>
            </a:r>
          </a:p>
          <a:p>
            <a:pPr marL="0" indent="0">
              <a:buNone/>
            </a:pPr>
            <a:endParaRPr lang="tr-TR"/>
          </a:p>
          <a:p>
            <a:pPr marL="0" indent="0">
              <a:buNone/>
            </a:pPr>
            <a:r>
              <a:rPr lang="tr-TR"/>
              <a:t>-Getting the error code</a:t>
            </a:r>
          </a:p>
          <a:p>
            <a:pPr marL="0" indent="0">
              <a:buNone/>
            </a:pPr>
            <a:r>
              <a:rPr lang="tr-TR"/>
              <a:t>-Sending the error code to user </a:t>
            </a:r>
          </a:p>
          <a:p>
            <a:pPr marL="0" indent="0">
              <a:buNone/>
            </a:pPr>
            <a:r>
              <a:rPr lang="tr-TR"/>
              <a:t>-Check the maintenance</a:t>
            </a:r>
          </a:p>
          <a:p>
            <a:pPr marL="0" indent="0">
              <a:buNone/>
            </a:pPr>
            <a:r>
              <a:rPr lang="tr-TR"/>
              <a:t>-Showing device status</a:t>
            </a:r>
          </a:p>
          <a:p>
            <a:pPr marL="0" indent="0">
              <a:buNone/>
            </a:pPr>
            <a:r>
              <a:rPr lang="tr-TR"/>
              <a:t>-Water heater control</a:t>
            </a:r>
          </a:p>
        </p:txBody>
      </p:sp>
      <p:sp>
        <p:nvSpPr>
          <p:cNvPr id="4" name="TextBox 3">
            <a:extLst>
              <a:ext uri="{FF2B5EF4-FFF2-40B4-BE49-F238E27FC236}">
                <a16:creationId xmlns:a16="http://schemas.microsoft.com/office/drawing/2014/main" id="{62CF57E3-01BF-6647-6D68-B4EDEB097B67}"/>
              </a:ext>
            </a:extLst>
          </p:cNvPr>
          <p:cNvSpPr txBox="1"/>
          <p:nvPr/>
        </p:nvSpPr>
        <p:spPr>
          <a:xfrm>
            <a:off x="5877017" y="3355759"/>
            <a:ext cx="5840322" cy="2308324"/>
          </a:xfrm>
          <a:prstGeom prst="rect">
            <a:avLst/>
          </a:prstGeom>
          <a:noFill/>
        </p:spPr>
        <p:txBody>
          <a:bodyPr wrap="square" rtlCol="0">
            <a:spAutoFit/>
          </a:bodyPr>
          <a:lstStyle/>
          <a:p>
            <a:pPr lvl="0" fontAlgn="base"/>
            <a:r>
              <a:rPr lang="tr-TR" kern="0">
                <a:solidFill>
                  <a:schemeClr val="tx2"/>
                </a:solidFill>
                <a:uFill>
                  <a:solidFill>
                    <a:srgbClr val="000000"/>
                  </a:solidFill>
                </a:uFill>
                <a:ea typeface="Arial Unicode MS"/>
                <a:cs typeface="Arial Unicode MS"/>
              </a:rPr>
              <a:t>Getting the error code</a:t>
            </a:r>
          </a:p>
          <a:p>
            <a:pPr lvl="0" fontAlgn="base"/>
            <a:endParaRPr lang="tr-TR" sz="1800" u="none" strike="noStrike" kern="0" spc="0">
              <a:solidFill>
                <a:schemeClr val="tx2"/>
              </a:solidFill>
              <a:effectLst/>
              <a:uFill>
                <a:solidFill>
                  <a:srgbClr val="000000"/>
                </a:solidFill>
              </a:uFill>
              <a:ea typeface="Arial Unicode MS"/>
              <a:cs typeface="Arial Unicode MS"/>
            </a:endParaRPr>
          </a:p>
          <a:p>
            <a:pPr marL="342900" lvl="0" indent="-342900" fontAlgn="base">
              <a:buFont typeface="+mj-lt"/>
              <a:buAutoNum type="arabicParenR"/>
            </a:pPr>
            <a:r>
              <a:rPr lang="en-US" sz="1800" u="none" strike="noStrike" kern="0" spc="0">
                <a:solidFill>
                  <a:schemeClr val="tx2"/>
                </a:solidFill>
                <a:effectLst/>
                <a:uFill>
                  <a:solidFill>
                    <a:srgbClr val="000000"/>
                  </a:solidFill>
                </a:uFill>
                <a:ea typeface="Arial Unicode MS"/>
                <a:cs typeface="Arial Unicode MS"/>
              </a:rPr>
              <a:t>algorithm does error checking the moment the application is opened</a:t>
            </a:r>
          </a:p>
          <a:p>
            <a:pPr marL="342900" lvl="0" indent="-342900" fontAlgn="base">
              <a:buFont typeface="+mj-lt"/>
              <a:buAutoNum type="arabicParenR"/>
            </a:pPr>
            <a:r>
              <a:rPr lang="en-US" sz="1800" u="none" strike="noStrike" kern="0" spc="0">
                <a:solidFill>
                  <a:schemeClr val="tx2"/>
                </a:solidFill>
                <a:effectLst/>
                <a:uFill>
                  <a:solidFill>
                    <a:srgbClr val="000000"/>
                  </a:solidFill>
                </a:uFill>
                <a:ea typeface="Arial Unicode MS"/>
                <a:cs typeface="Arial Unicode MS"/>
              </a:rPr>
              <a:t>Checks if any device has received an error </a:t>
            </a:r>
          </a:p>
          <a:p>
            <a:pPr marL="342900" lvl="0" indent="-342900" fontAlgn="base">
              <a:buFont typeface="+mj-lt"/>
              <a:buAutoNum type="arabicParenR"/>
            </a:pPr>
            <a:r>
              <a:rPr lang="en-US" sz="1800" u="none" strike="noStrike" kern="0" spc="0">
                <a:solidFill>
                  <a:schemeClr val="tx2"/>
                </a:solidFill>
                <a:effectLst/>
                <a:uFill>
                  <a:solidFill>
                    <a:srgbClr val="000000"/>
                  </a:solidFill>
                </a:uFill>
                <a:ea typeface="Arial Unicode MS"/>
                <a:cs typeface="Arial Unicode MS"/>
              </a:rPr>
              <a:t>Send to the database if any error is found</a:t>
            </a:r>
          </a:p>
          <a:p>
            <a:pPr marL="342900" lvl="0" indent="-342900" fontAlgn="base">
              <a:buFont typeface="+mj-lt"/>
              <a:buAutoNum type="arabicParenR"/>
            </a:pPr>
            <a:r>
              <a:rPr lang="en-US" sz="1800" u="none" strike="noStrike" kern="0" spc="0">
                <a:solidFill>
                  <a:schemeClr val="tx2"/>
                </a:solidFill>
                <a:effectLst/>
                <a:uFill>
                  <a:solidFill>
                    <a:srgbClr val="000000"/>
                  </a:solidFill>
                </a:uFill>
                <a:ea typeface="Arial Unicode MS"/>
                <a:cs typeface="Arial Unicode MS"/>
              </a:rPr>
              <a:t>If no errors are found, terminate the process</a:t>
            </a:r>
          </a:p>
          <a:p>
            <a:endParaRPr lang="en-US"/>
          </a:p>
        </p:txBody>
      </p:sp>
    </p:spTree>
    <p:extLst>
      <p:ext uri="{BB962C8B-B14F-4D97-AF65-F5344CB8AC3E}">
        <p14:creationId xmlns:p14="http://schemas.microsoft.com/office/powerpoint/2010/main" val="128184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7EC9-973A-02FD-D7F3-65E94195BEC5}"/>
              </a:ext>
            </a:extLst>
          </p:cNvPr>
          <p:cNvSpPr>
            <a:spLocks noGrp="1"/>
          </p:cNvSpPr>
          <p:nvPr>
            <p:ph type="title"/>
          </p:nvPr>
        </p:nvSpPr>
        <p:spPr>
          <a:xfrm>
            <a:off x="581192" y="492301"/>
            <a:ext cx="11029616" cy="1013800"/>
          </a:xfrm>
        </p:spPr>
        <p:txBody>
          <a:bodyPr/>
          <a:lstStyle/>
          <a:p>
            <a:r>
              <a:rPr lang="tr-TR"/>
              <a:t>Methodology</a:t>
            </a:r>
            <a:endParaRPr lang="en-US"/>
          </a:p>
        </p:txBody>
      </p:sp>
      <p:sp>
        <p:nvSpPr>
          <p:cNvPr id="3" name="Content Placeholder 2">
            <a:extLst>
              <a:ext uri="{FF2B5EF4-FFF2-40B4-BE49-F238E27FC236}">
                <a16:creationId xmlns:a16="http://schemas.microsoft.com/office/drawing/2014/main" id="{B8368CF9-AB10-02F4-CB29-5B52C28A2060}"/>
              </a:ext>
            </a:extLst>
          </p:cNvPr>
          <p:cNvSpPr>
            <a:spLocks noGrp="1"/>
          </p:cNvSpPr>
          <p:nvPr>
            <p:ph idx="1"/>
          </p:nvPr>
        </p:nvSpPr>
        <p:spPr>
          <a:xfrm>
            <a:off x="581192" y="1923044"/>
            <a:ext cx="1593837" cy="349640"/>
          </a:xfrm>
        </p:spPr>
        <p:txBody>
          <a:bodyPr>
            <a:normAutofit lnSpcReduction="10000"/>
          </a:bodyPr>
          <a:lstStyle/>
          <a:p>
            <a:pPr marL="0" indent="0">
              <a:buNone/>
            </a:pPr>
            <a:r>
              <a:rPr lang="tr-TR"/>
              <a:t>Flowcharts:</a:t>
            </a:r>
          </a:p>
        </p:txBody>
      </p:sp>
      <p:pic>
        <p:nvPicPr>
          <p:cNvPr id="5" name="Picture 4">
            <a:extLst>
              <a:ext uri="{FF2B5EF4-FFF2-40B4-BE49-F238E27FC236}">
                <a16:creationId xmlns:a16="http://schemas.microsoft.com/office/drawing/2014/main" id="{04C2C76F-B15B-6EDB-DBF5-35B52B09AB1E}"/>
              </a:ext>
            </a:extLst>
          </p:cNvPr>
          <p:cNvPicPr>
            <a:picLocks noChangeAspect="1"/>
          </p:cNvPicPr>
          <p:nvPr/>
        </p:nvPicPr>
        <p:blipFill>
          <a:blip r:embed="rId2"/>
          <a:stretch>
            <a:fillRect/>
          </a:stretch>
        </p:blipFill>
        <p:spPr>
          <a:xfrm>
            <a:off x="217048" y="2536794"/>
            <a:ext cx="2897486" cy="4097045"/>
          </a:xfrm>
          <a:prstGeom prst="rect">
            <a:avLst/>
          </a:prstGeom>
        </p:spPr>
      </p:pic>
      <p:pic>
        <p:nvPicPr>
          <p:cNvPr id="7" name="Picture 6">
            <a:extLst>
              <a:ext uri="{FF2B5EF4-FFF2-40B4-BE49-F238E27FC236}">
                <a16:creationId xmlns:a16="http://schemas.microsoft.com/office/drawing/2014/main" id="{D3A8D975-98B1-C653-2541-DBC61A6FE491}"/>
              </a:ext>
            </a:extLst>
          </p:cNvPr>
          <p:cNvPicPr>
            <a:picLocks noChangeAspect="1"/>
          </p:cNvPicPr>
          <p:nvPr/>
        </p:nvPicPr>
        <p:blipFill>
          <a:blip r:embed="rId3"/>
          <a:stretch>
            <a:fillRect/>
          </a:stretch>
        </p:blipFill>
        <p:spPr>
          <a:xfrm>
            <a:off x="2608180" y="2361460"/>
            <a:ext cx="2947713" cy="4168066"/>
          </a:xfrm>
          <a:prstGeom prst="rect">
            <a:avLst/>
          </a:prstGeom>
        </p:spPr>
      </p:pic>
      <p:pic>
        <p:nvPicPr>
          <p:cNvPr id="11" name="Picture 10">
            <a:extLst>
              <a:ext uri="{FF2B5EF4-FFF2-40B4-BE49-F238E27FC236}">
                <a16:creationId xmlns:a16="http://schemas.microsoft.com/office/drawing/2014/main" id="{F0789ECD-8C26-0D55-7323-A393B38AD180}"/>
              </a:ext>
            </a:extLst>
          </p:cNvPr>
          <p:cNvPicPr>
            <a:picLocks noChangeAspect="1"/>
          </p:cNvPicPr>
          <p:nvPr/>
        </p:nvPicPr>
        <p:blipFill>
          <a:blip r:embed="rId4"/>
          <a:stretch>
            <a:fillRect/>
          </a:stretch>
        </p:blipFill>
        <p:spPr>
          <a:xfrm>
            <a:off x="5505666" y="2097864"/>
            <a:ext cx="6368248" cy="4467688"/>
          </a:xfrm>
          <a:prstGeom prst="rect">
            <a:avLst/>
          </a:prstGeom>
        </p:spPr>
      </p:pic>
    </p:spTree>
    <p:extLst>
      <p:ext uri="{BB962C8B-B14F-4D97-AF65-F5344CB8AC3E}">
        <p14:creationId xmlns:p14="http://schemas.microsoft.com/office/powerpoint/2010/main" val="414081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AE83-59AD-A870-468A-8449B3EE735E}"/>
              </a:ext>
            </a:extLst>
          </p:cNvPr>
          <p:cNvSpPr>
            <a:spLocks noGrp="1"/>
          </p:cNvSpPr>
          <p:nvPr>
            <p:ph type="title"/>
          </p:nvPr>
        </p:nvSpPr>
        <p:spPr>
          <a:xfrm>
            <a:off x="581191" y="492301"/>
            <a:ext cx="11029616" cy="1013800"/>
          </a:xfrm>
        </p:spPr>
        <p:txBody>
          <a:bodyPr/>
          <a:lstStyle/>
          <a:p>
            <a:r>
              <a:rPr lang="en-US"/>
              <a:t>Implementation</a:t>
            </a:r>
          </a:p>
        </p:txBody>
      </p:sp>
      <p:sp>
        <p:nvSpPr>
          <p:cNvPr id="3" name="Content Placeholder 2">
            <a:extLst>
              <a:ext uri="{FF2B5EF4-FFF2-40B4-BE49-F238E27FC236}">
                <a16:creationId xmlns:a16="http://schemas.microsoft.com/office/drawing/2014/main" id="{46818969-E2A0-A290-5258-3C69DD4D1181}"/>
              </a:ext>
            </a:extLst>
          </p:cNvPr>
          <p:cNvSpPr>
            <a:spLocks noGrp="1"/>
          </p:cNvSpPr>
          <p:nvPr>
            <p:ph idx="1"/>
          </p:nvPr>
        </p:nvSpPr>
        <p:spPr>
          <a:xfrm>
            <a:off x="581192" y="2020698"/>
            <a:ext cx="11029615" cy="3678303"/>
          </a:xfrm>
        </p:spPr>
        <p:txBody>
          <a:bodyPr/>
          <a:lstStyle/>
          <a:p>
            <a:pPr marL="0" indent="0">
              <a:buNone/>
            </a:pPr>
            <a:r>
              <a:rPr lang="en-US"/>
              <a:t> First, a data processing module was developed to detect the fault codes of the devices, then a fault code matching algorithm was created to make sense of this data.</a:t>
            </a:r>
            <a:endParaRPr lang="tr-TR"/>
          </a:p>
          <a:p>
            <a:pPr marL="0" indent="0">
              <a:buNone/>
            </a:pPr>
            <a:endParaRPr lang="tr-TR"/>
          </a:p>
          <a:p>
            <a:pPr marL="0" indent="0">
              <a:buNone/>
            </a:pPr>
            <a:r>
              <a:rPr lang="en-US"/>
              <a:t>Another important part of the application was the calculation of maintenance times. An algorithm was developed that dynamically estimates the maintenance time for each device based on its usage time, fault history and model. Thanks to this algorithm, the maintenance time of the device could be notified to the user via the mobile application.</a:t>
            </a:r>
            <a:endParaRPr lang="tr-TR"/>
          </a:p>
          <a:p>
            <a:pPr marL="0" indent="0">
              <a:buNone/>
            </a:pPr>
            <a:endParaRPr lang="tr-TR"/>
          </a:p>
          <a:p>
            <a:pPr marL="0" indent="0">
              <a:buNone/>
            </a:pPr>
            <a:r>
              <a:rPr lang="en-US" sz="1800"/>
              <a:t>The python codes of the algorithms are given in a simplified form.</a:t>
            </a:r>
            <a:endParaRPr lang="tr-TR" sz="1800"/>
          </a:p>
          <a:p>
            <a:pPr marL="0" indent="0">
              <a:buNone/>
            </a:pPr>
            <a:r>
              <a:rPr lang="en-US" sz="1800" b="1"/>
              <a:t>NOTE: These codes are draft and do not reflect the actual implementation</a:t>
            </a:r>
            <a:endParaRPr lang="en-US"/>
          </a:p>
        </p:txBody>
      </p:sp>
    </p:spTree>
    <p:extLst>
      <p:ext uri="{BB962C8B-B14F-4D97-AF65-F5344CB8AC3E}">
        <p14:creationId xmlns:p14="http://schemas.microsoft.com/office/powerpoint/2010/main" val="412000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A74B-3018-B0D9-D0C0-179CBDE0407A}"/>
              </a:ext>
            </a:extLst>
          </p:cNvPr>
          <p:cNvSpPr>
            <a:spLocks noGrp="1"/>
          </p:cNvSpPr>
          <p:nvPr>
            <p:ph type="title" idx="4294967295"/>
          </p:nvPr>
        </p:nvSpPr>
        <p:spPr>
          <a:xfrm>
            <a:off x="0" y="730250"/>
            <a:ext cx="11029950" cy="987425"/>
          </a:xfrm>
        </p:spPr>
        <p:txBody>
          <a:bodyPr/>
          <a:lstStyle/>
          <a:p>
            <a:r>
              <a:rPr lang="en-US"/>
              <a:t>Implementation</a:t>
            </a:r>
          </a:p>
        </p:txBody>
      </p:sp>
      <p:pic>
        <p:nvPicPr>
          <p:cNvPr id="11" name="Picture 10">
            <a:extLst>
              <a:ext uri="{FF2B5EF4-FFF2-40B4-BE49-F238E27FC236}">
                <a16:creationId xmlns:a16="http://schemas.microsoft.com/office/drawing/2014/main" id="{2D8F74A1-0B47-99E2-BF85-3F727B3BB821}"/>
              </a:ext>
            </a:extLst>
          </p:cNvPr>
          <p:cNvPicPr>
            <a:picLocks noChangeAspect="1"/>
          </p:cNvPicPr>
          <p:nvPr/>
        </p:nvPicPr>
        <p:blipFill>
          <a:blip r:embed="rId2"/>
          <a:stretch>
            <a:fillRect/>
          </a:stretch>
        </p:blipFill>
        <p:spPr>
          <a:xfrm>
            <a:off x="514903" y="730250"/>
            <a:ext cx="5216223" cy="5927526"/>
          </a:xfrm>
          <a:prstGeom prst="rect">
            <a:avLst/>
          </a:prstGeom>
        </p:spPr>
      </p:pic>
      <p:sp>
        <p:nvSpPr>
          <p:cNvPr id="12" name="TextBox 11">
            <a:extLst>
              <a:ext uri="{FF2B5EF4-FFF2-40B4-BE49-F238E27FC236}">
                <a16:creationId xmlns:a16="http://schemas.microsoft.com/office/drawing/2014/main" id="{98DB543E-1422-51F1-B75E-1BF8F648F0F6}"/>
              </a:ext>
            </a:extLst>
          </p:cNvPr>
          <p:cNvSpPr txBox="1"/>
          <p:nvPr/>
        </p:nvSpPr>
        <p:spPr>
          <a:xfrm>
            <a:off x="6057531" y="2925038"/>
            <a:ext cx="5619566" cy="369332"/>
          </a:xfrm>
          <a:prstGeom prst="rect">
            <a:avLst/>
          </a:prstGeom>
          <a:noFill/>
        </p:spPr>
        <p:txBody>
          <a:bodyPr wrap="square" rtlCol="0">
            <a:spAutoFit/>
          </a:bodyPr>
          <a:lstStyle/>
          <a:p>
            <a:r>
              <a:rPr lang="en-US">
                <a:solidFill>
                  <a:schemeClr val="tx2"/>
                </a:solidFill>
              </a:rPr>
              <a:t>This script allows to check the maintenance date monthly</a:t>
            </a:r>
          </a:p>
        </p:txBody>
      </p:sp>
    </p:spTree>
    <p:extLst>
      <p:ext uri="{BB962C8B-B14F-4D97-AF65-F5344CB8AC3E}">
        <p14:creationId xmlns:p14="http://schemas.microsoft.com/office/powerpoint/2010/main" val="297082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BFC80-80D4-F5C6-7976-FFD2AB5BBF5D}"/>
              </a:ext>
            </a:extLst>
          </p:cNvPr>
          <p:cNvPicPr>
            <a:picLocks noChangeAspect="1"/>
          </p:cNvPicPr>
          <p:nvPr/>
        </p:nvPicPr>
        <p:blipFill>
          <a:blip r:embed="rId2"/>
          <a:stretch>
            <a:fillRect/>
          </a:stretch>
        </p:blipFill>
        <p:spPr>
          <a:xfrm>
            <a:off x="447650" y="736847"/>
            <a:ext cx="6005058" cy="5899211"/>
          </a:xfrm>
          <a:prstGeom prst="rect">
            <a:avLst/>
          </a:prstGeom>
        </p:spPr>
      </p:pic>
      <p:sp>
        <p:nvSpPr>
          <p:cNvPr id="5" name="TextBox 4">
            <a:extLst>
              <a:ext uri="{FF2B5EF4-FFF2-40B4-BE49-F238E27FC236}">
                <a16:creationId xmlns:a16="http://schemas.microsoft.com/office/drawing/2014/main" id="{A7E05133-D213-B7C1-E498-323DBB1B2AB7}"/>
              </a:ext>
            </a:extLst>
          </p:cNvPr>
          <p:cNvSpPr txBox="1"/>
          <p:nvPr/>
        </p:nvSpPr>
        <p:spPr>
          <a:xfrm>
            <a:off x="7388441" y="3059668"/>
            <a:ext cx="4223552" cy="369332"/>
          </a:xfrm>
          <a:prstGeom prst="rect">
            <a:avLst/>
          </a:prstGeom>
          <a:noFill/>
        </p:spPr>
        <p:txBody>
          <a:bodyPr wrap="square">
            <a:spAutoFit/>
          </a:bodyPr>
          <a:lstStyle/>
          <a:p>
            <a:r>
              <a:rPr lang="en-US">
                <a:solidFill>
                  <a:schemeClr val="tx2"/>
                </a:solidFill>
              </a:rPr>
              <a:t>This script allows to</a:t>
            </a:r>
            <a:r>
              <a:rPr lang="tr-TR">
                <a:solidFill>
                  <a:schemeClr val="tx2"/>
                </a:solidFill>
              </a:rPr>
              <a:t> getting error codes</a:t>
            </a:r>
            <a:endParaRPr lang="en-US">
              <a:solidFill>
                <a:schemeClr val="tx2"/>
              </a:solidFill>
            </a:endParaRPr>
          </a:p>
        </p:txBody>
      </p:sp>
    </p:spTree>
    <p:extLst>
      <p:ext uri="{BB962C8B-B14F-4D97-AF65-F5344CB8AC3E}">
        <p14:creationId xmlns:p14="http://schemas.microsoft.com/office/powerpoint/2010/main" val="341853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F308D5-D581-75B3-3583-43B758EF5ED6}"/>
              </a:ext>
            </a:extLst>
          </p:cNvPr>
          <p:cNvPicPr>
            <a:picLocks noChangeAspect="1"/>
          </p:cNvPicPr>
          <p:nvPr/>
        </p:nvPicPr>
        <p:blipFill>
          <a:blip r:embed="rId2"/>
          <a:stretch>
            <a:fillRect/>
          </a:stretch>
        </p:blipFill>
        <p:spPr>
          <a:xfrm>
            <a:off x="468801" y="701336"/>
            <a:ext cx="4618103" cy="5893006"/>
          </a:xfrm>
          <a:prstGeom prst="rect">
            <a:avLst/>
          </a:prstGeom>
        </p:spPr>
      </p:pic>
      <p:sp>
        <p:nvSpPr>
          <p:cNvPr id="5" name="TextBox 4">
            <a:extLst>
              <a:ext uri="{FF2B5EF4-FFF2-40B4-BE49-F238E27FC236}">
                <a16:creationId xmlns:a16="http://schemas.microsoft.com/office/drawing/2014/main" id="{1CB1545E-757D-075C-8723-6FD9FA24D341}"/>
              </a:ext>
            </a:extLst>
          </p:cNvPr>
          <p:cNvSpPr txBox="1"/>
          <p:nvPr/>
        </p:nvSpPr>
        <p:spPr>
          <a:xfrm>
            <a:off x="6589450" y="3059668"/>
            <a:ext cx="4871622" cy="369332"/>
          </a:xfrm>
          <a:prstGeom prst="rect">
            <a:avLst/>
          </a:prstGeom>
          <a:noFill/>
        </p:spPr>
        <p:txBody>
          <a:bodyPr wrap="square">
            <a:spAutoFit/>
          </a:bodyPr>
          <a:lstStyle/>
          <a:p>
            <a:r>
              <a:rPr lang="en-US">
                <a:solidFill>
                  <a:schemeClr val="tx2"/>
                </a:solidFill>
              </a:rPr>
              <a:t>This script allows to</a:t>
            </a:r>
            <a:r>
              <a:rPr lang="tr-TR">
                <a:solidFill>
                  <a:schemeClr val="tx2"/>
                </a:solidFill>
              </a:rPr>
              <a:t> sending error codes to user</a:t>
            </a:r>
            <a:endParaRPr lang="en-US">
              <a:solidFill>
                <a:schemeClr val="tx2"/>
              </a:solidFill>
            </a:endParaRPr>
          </a:p>
        </p:txBody>
      </p:sp>
    </p:spTree>
    <p:extLst>
      <p:ext uri="{BB962C8B-B14F-4D97-AF65-F5344CB8AC3E}">
        <p14:creationId xmlns:p14="http://schemas.microsoft.com/office/powerpoint/2010/main" val="106190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F1CBE3-0102-5481-BBF1-6CC3CC05E40C}"/>
              </a:ext>
            </a:extLst>
          </p:cNvPr>
          <p:cNvPicPr>
            <a:picLocks noChangeAspect="1"/>
          </p:cNvPicPr>
          <p:nvPr/>
        </p:nvPicPr>
        <p:blipFill>
          <a:blip r:embed="rId2"/>
          <a:stretch>
            <a:fillRect/>
          </a:stretch>
        </p:blipFill>
        <p:spPr>
          <a:xfrm>
            <a:off x="434217" y="772357"/>
            <a:ext cx="4626055" cy="5663954"/>
          </a:xfrm>
          <a:prstGeom prst="rect">
            <a:avLst/>
          </a:prstGeom>
        </p:spPr>
      </p:pic>
      <p:pic>
        <p:nvPicPr>
          <p:cNvPr id="8" name="Picture 7">
            <a:extLst>
              <a:ext uri="{FF2B5EF4-FFF2-40B4-BE49-F238E27FC236}">
                <a16:creationId xmlns:a16="http://schemas.microsoft.com/office/drawing/2014/main" id="{94511A4D-4651-5080-CBEC-A3B8ADD11318}"/>
              </a:ext>
            </a:extLst>
          </p:cNvPr>
          <p:cNvPicPr>
            <a:picLocks noChangeAspect="1"/>
          </p:cNvPicPr>
          <p:nvPr/>
        </p:nvPicPr>
        <p:blipFill>
          <a:blip r:embed="rId3"/>
          <a:stretch>
            <a:fillRect/>
          </a:stretch>
        </p:blipFill>
        <p:spPr>
          <a:xfrm>
            <a:off x="5342112" y="772357"/>
            <a:ext cx="4839847" cy="4678532"/>
          </a:xfrm>
          <a:prstGeom prst="rect">
            <a:avLst/>
          </a:prstGeom>
        </p:spPr>
      </p:pic>
      <p:sp>
        <p:nvSpPr>
          <p:cNvPr id="10" name="TextBox 9">
            <a:extLst>
              <a:ext uri="{FF2B5EF4-FFF2-40B4-BE49-F238E27FC236}">
                <a16:creationId xmlns:a16="http://schemas.microsoft.com/office/drawing/2014/main" id="{493AA53C-2AA3-9B99-F437-ECFF5FE6C1AB}"/>
              </a:ext>
            </a:extLst>
          </p:cNvPr>
          <p:cNvSpPr txBox="1"/>
          <p:nvPr/>
        </p:nvSpPr>
        <p:spPr>
          <a:xfrm>
            <a:off x="5524130" y="5900977"/>
            <a:ext cx="5200095" cy="400110"/>
          </a:xfrm>
          <a:prstGeom prst="rect">
            <a:avLst/>
          </a:prstGeom>
          <a:noFill/>
        </p:spPr>
        <p:txBody>
          <a:bodyPr wrap="square">
            <a:spAutoFit/>
          </a:bodyPr>
          <a:lstStyle/>
          <a:p>
            <a:r>
              <a:rPr lang="en-US" sz="2000">
                <a:solidFill>
                  <a:schemeClr val="tx2"/>
                </a:solidFill>
              </a:rPr>
              <a:t>This script allows to</a:t>
            </a:r>
            <a:r>
              <a:rPr lang="tr-TR" sz="2000">
                <a:solidFill>
                  <a:schemeClr val="tx2"/>
                </a:solidFill>
              </a:rPr>
              <a:t> show device status</a:t>
            </a:r>
            <a:endParaRPr lang="en-US" sz="2000">
              <a:solidFill>
                <a:schemeClr val="tx2"/>
              </a:solidFill>
            </a:endParaRPr>
          </a:p>
        </p:txBody>
      </p:sp>
    </p:spTree>
    <p:extLst>
      <p:ext uri="{BB962C8B-B14F-4D97-AF65-F5344CB8AC3E}">
        <p14:creationId xmlns:p14="http://schemas.microsoft.com/office/powerpoint/2010/main" val="967659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D97A-38AF-4E68-0D6F-943025CB08B1}"/>
              </a:ext>
            </a:extLst>
          </p:cNvPr>
          <p:cNvSpPr>
            <a:spLocks noGrp="1"/>
          </p:cNvSpPr>
          <p:nvPr>
            <p:ph type="title"/>
          </p:nvPr>
        </p:nvSpPr>
        <p:spPr>
          <a:xfrm>
            <a:off x="581192" y="492301"/>
            <a:ext cx="11029616" cy="1013800"/>
          </a:xfrm>
        </p:spPr>
        <p:txBody>
          <a:bodyPr/>
          <a:lstStyle/>
          <a:p>
            <a:r>
              <a:rPr lang="tr-TR"/>
              <a:t>TEST PROCESS</a:t>
            </a:r>
            <a:endParaRPr lang="en-US"/>
          </a:p>
        </p:txBody>
      </p:sp>
      <p:sp>
        <p:nvSpPr>
          <p:cNvPr id="3" name="Content Placeholder 2">
            <a:extLst>
              <a:ext uri="{FF2B5EF4-FFF2-40B4-BE49-F238E27FC236}">
                <a16:creationId xmlns:a16="http://schemas.microsoft.com/office/drawing/2014/main" id="{593DD87D-893E-D6E5-A7E5-DA96B9F98651}"/>
              </a:ext>
            </a:extLst>
          </p:cNvPr>
          <p:cNvSpPr>
            <a:spLocks noGrp="1"/>
          </p:cNvSpPr>
          <p:nvPr>
            <p:ph idx="1"/>
          </p:nvPr>
        </p:nvSpPr>
        <p:spPr>
          <a:xfrm>
            <a:off x="581192" y="2011820"/>
            <a:ext cx="11029615" cy="4433368"/>
          </a:xfrm>
        </p:spPr>
        <p:txBody>
          <a:bodyPr>
            <a:normAutofit/>
          </a:bodyPr>
          <a:lstStyle/>
          <a:p>
            <a:pPr marL="0" indent="0">
              <a:buNone/>
            </a:pPr>
            <a:r>
              <a:rPr lang="en-US"/>
              <a:t>The mobile application developed in the project was tested for basic functions such as real-time data retrieval, error code processing and maintenance time calculation. This testing process was carried out to increase the stability, reliability and user experience of the software and to eliminate potential errors.</a:t>
            </a:r>
            <a:endParaRPr lang="tr-TR"/>
          </a:p>
          <a:p>
            <a:pPr marL="0" indent="0">
              <a:buNone/>
            </a:pPr>
            <a:r>
              <a:rPr lang="tr-TR"/>
              <a:t>-</a:t>
            </a:r>
            <a:r>
              <a:rPr lang="en-US"/>
              <a:t>Unit testing:     </a:t>
            </a:r>
            <a:endParaRPr lang="tr-TR"/>
          </a:p>
          <a:p>
            <a:pPr marL="0" indent="0">
              <a:buNone/>
            </a:pPr>
            <a:r>
              <a:rPr lang="en-US"/>
              <a:t>Unit tests were performed to see if each module worked correctly individually.</a:t>
            </a:r>
            <a:endParaRPr lang="tr-TR"/>
          </a:p>
          <a:p>
            <a:pPr marL="0" indent="0">
              <a:buNone/>
            </a:pPr>
            <a:r>
              <a:rPr lang="tr-TR"/>
              <a:t>-System Testing:</a:t>
            </a:r>
          </a:p>
          <a:p>
            <a:pPr marL="0" indent="0">
              <a:buNone/>
            </a:pPr>
            <a:r>
              <a:rPr lang="en-US"/>
              <a:t>All components of the system were assembled and tested end-to-end.</a:t>
            </a:r>
            <a:endParaRPr lang="tr-TR"/>
          </a:p>
          <a:p>
            <a:pPr marL="0" indent="0">
              <a:buNone/>
            </a:pPr>
            <a:r>
              <a:rPr lang="tr-TR"/>
              <a:t>-</a:t>
            </a:r>
            <a:r>
              <a:rPr lang="en-US"/>
              <a:t>Security Testing:</a:t>
            </a:r>
            <a:endParaRPr lang="tr-TR"/>
          </a:p>
          <a:p>
            <a:pPr marL="0" indent="0">
              <a:buNone/>
            </a:pPr>
            <a:r>
              <a:rPr lang="en-US"/>
              <a:t>Login, user authentication and database access permissions were checked on Firebase for data security. </a:t>
            </a:r>
            <a:endParaRPr lang="tr-TR"/>
          </a:p>
          <a:p>
            <a:pPr marL="0" indent="0">
              <a:buNone/>
            </a:pPr>
            <a:r>
              <a:rPr lang="en-US"/>
              <a:t>-Acceptance Test:</a:t>
            </a:r>
            <a:endParaRPr lang="tr-TR"/>
          </a:p>
          <a:p>
            <a:pPr marL="0" indent="0">
              <a:buNone/>
            </a:pPr>
            <a:r>
              <a:rPr lang="en-US"/>
              <a:t>User scenarios were created to test whether the application is functional for the end user. </a:t>
            </a:r>
          </a:p>
        </p:txBody>
      </p:sp>
    </p:spTree>
    <p:extLst>
      <p:ext uri="{BB962C8B-B14F-4D97-AF65-F5344CB8AC3E}">
        <p14:creationId xmlns:p14="http://schemas.microsoft.com/office/powerpoint/2010/main" val="263084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8A3A350-EA91-BC92-C4C2-AE5A9EAD4C3E}"/>
              </a:ext>
            </a:extLst>
          </p:cNvPr>
          <p:cNvSpPr>
            <a:spLocks noGrp="1"/>
          </p:cNvSpPr>
          <p:nvPr>
            <p:ph type="title"/>
          </p:nvPr>
        </p:nvSpPr>
        <p:spPr>
          <a:xfrm>
            <a:off x="581191" y="492301"/>
            <a:ext cx="11029616" cy="1013800"/>
          </a:xfrm>
        </p:spPr>
        <p:txBody>
          <a:bodyPr/>
          <a:lstStyle/>
          <a:p>
            <a:r>
              <a:rPr lang="en-US"/>
              <a:t>Abstract </a:t>
            </a:r>
          </a:p>
        </p:txBody>
      </p:sp>
      <p:sp>
        <p:nvSpPr>
          <p:cNvPr id="9" name="Content Placeholder 8">
            <a:extLst>
              <a:ext uri="{FF2B5EF4-FFF2-40B4-BE49-F238E27FC236}">
                <a16:creationId xmlns:a16="http://schemas.microsoft.com/office/drawing/2014/main" id="{D08E50E2-70B8-3498-2590-4F5906955F49}"/>
              </a:ext>
            </a:extLst>
          </p:cNvPr>
          <p:cNvSpPr>
            <a:spLocks noGrp="1"/>
          </p:cNvSpPr>
          <p:nvPr>
            <p:ph idx="1"/>
          </p:nvPr>
        </p:nvSpPr>
        <p:spPr/>
        <p:txBody>
          <a:bodyPr/>
          <a:lstStyle/>
          <a:p>
            <a:r>
              <a:rPr lang="en-US" sz="2400"/>
              <a:t>The aim of this project is to develop a mobile application that collects data from sensors in home appliances and transfers this data to users. Thus, users will be able to monitor and detect potential problems in their smart home devices through the mobile application. </a:t>
            </a:r>
            <a:r>
              <a:rPr lang="tr-TR" sz="2400"/>
              <a:t> </a:t>
            </a:r>
            <a:r>
              <a:rPr lang="en-US" sz="2400"/>
              <a:t>The name of the application is “</a:t>
            </a:r>
            <a:r>
              <a:rPr lang="en-US" sz="2400" b="1"/>
              <a:t>HomeWise</a:t>
            </a:r>
            <a:r>
              <a:rPr lang="en-US" sz="2400"/>
              <a:t>”.</a:t>
            </a:r>
          </a:p>
          <a:p>
            <a:pPr marL="0" indent="0">
              <a:buNone/>
            </a:pPr>
            <a:endParaRPr lang="en-US"/>
          </a:p>
        </p:txBody>
      </p:sp>
    </p:spTree>
    <p:extLst>
      <p:ext uri="{BB962C8B-B14F-4D97-AF65-F5344CB8AC3E}">
        <p14:creationId xmlns:p14="http://schemas.microsoft.com/office/powerpoint/2010/main" val="1178314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6C8A-5D51-1C42-9B0D-D6F45970C9CA}"/>
              </a:ext>
            </a:extLst>
          </p:cNvPr>
          <p:cNvSpPr>
            <a:spLocks noGrp="1"/>
          </p:cNvSpPr>
          <p:nvPr>
            <p:ph type="title"/>
          </p:nvPr>
        </p:nvSpPr>
        <p:spPr>
          <a:xfrm>
            <a:off x="581192" y="418070"/>
            <a:ext cx="11029616" cy="1013800"/>
          </a:xfrm>
        </p:spPr>
        <p:txBody>
          <a:bodyPr/>
          <a:lstStyle/>
          <a:p>
            <a:r>
              <a:rPr lang="tr-TR"/>
              <a:t>Test process</a:t>
            </a:r>
            <a:endParaRPr lang="en-US"/>
          </a:p>
        </p:txBody>
      </p:sp>
      <p:sp>
        <p:nvSpPr>
          <p:cNvPr id="3" name="Content Placeholder 2">
            <a:extLst>
              <a:ext uri="{FF2B5EF4-FFF2-40B4-BE49-F238E27FC236}">
                <a16:creationId xmlns:a16="http://schemas.microsoft.com/office/drawing/2014/main" id="{EC138BB6-22B8-A666-195D-6672AB9F304E}"/>
              </a:ext>
            </a:extLst>
          </p:cNvPr>
          <p:cNvSpPr>
            <a:spLocks noGrp="1"/>
          </p:cNvSpPr>
          <p:nvPr>
            <p:ph idx="1"/>
          </p:nvPr>
        </p:nvSpPr>
        <p:spPr>
          <a:xfrm>
            <a:off x="581192" y="1929020"/>
            <a:ext cx="2810078" cy="441318"/>
          </a:xfrm>
        </p:spPr>
        <p:txBody>
          <a:bodyPr/>
          <a:lstStyle/>
          <a:p>
            <a:pPr marL="0" indent="0">
              <a:buNone/>
            </a:pPr>
            <a:r>
              <a:rPr lang="tr-TR"/>
              <a:t>Example of unittes script</a:t>
            </a:r>
            <a:endParaRPr lang="en-US"/>
          </a:p>
        </p:txBody>
      </p:sp>
      <p:pic>
        <p:nvPicPr>
          <p:cNvPr id="5" name="Picture 4">
            <a:extLst>
              <a:ext uri="{FF2B5EF4-FFF2-40B4-BE49-F238E27FC236}">
                <a16:creationId xmlns:a16="http://schemas.microsoft.com/office/drawing/2014/main" id="{251EDC12-C3C4-9C61-3D76-9E566C9AA927}"/>
              </a:ext>
            </a:extLst>
          </p:cNvPr>
          <p:cNvPicPr>
            <a:picLocks noChangeAspect="1"/>
          </p:cNvPicPr>
          <p:nvPr/>
        </p:nvPicPr>
        <p:blipFill>
          <a:blip r:embed="rId2"/>
          <a:stretch>
            <a:fillRect/>
          </a:stretch>
        </p:blipFill>
        <p:spPr>
          <a:xfrm>
            <a:off x="5829670" y="1929020"/>
            <a:ext cx="5667998" cy="4601439"/>
          </a:xfrm>
          <a:prstGeom prst="rect">
            <a:avLst/>
          </a:prstGeom>
        </p:spPr>
      </p:pic>
      <p:sp>
        <p:nvSpPr>
          <p:cNvPr id="6" name="TextBox 5">
            <a:extLst>
              <a:ext uri="{FF2B5EF4-FFF2-40B4-BE49-F238E27FC236}">
                <a16:creationId xmlns:a16="http://schemas.microsoft.com/office/drawing/2014/main" id="{C24ED5E9-DB66-C568-88EA-B7FA213C3410}"/>
              </a:ext>
            </a:extLst>
          </p:cNvPr>
          <p:cNvSpPr txBox="1"/>
          <p:nvPr/>
        </p:nvSpPr>
        <p:spPr>
          <a:xfrm>
            <a:off x="581192" y="3429000"/>
            <a:ext cx="4097340" cy="646331"/>
          </a:xfrm>
          <a:prstGeom prst="rect">
            <a:avLst/>
          </a:prstGeom>
          <a:noFill/>
        </p:spPr>
        <p:txBody>
          <a:bodyPr wrap="square" rtlCol="0">
            <a:spAutoFit/>
          </a:bodyPr>
          <a:lstStyle/>
          <a:p>
            <a:r>
              <a:rPr lang="en-US">
                <a:solidFill>
                  <a:schemeClr val="tx2"/>
                </a:solidFill>
              </a:rPr>
              <a:t>this code does unit testing and checks that the software works correctly.</a:t>
            </a:r>
          </a:p>
        </p:txBody>
      </p:sp>
    </p:spTree>
    <p:extLst>
      <p:ext uri="{BB962C8B-B14F-4D97-AF65-F5344CB8AC3E}">
        <p14:creationId xmlns:p14="http://schemas.microsoft.com/office/powerpoint/2010/main" val="2549747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CA1F-FAE8-AFC9-376F-54CB83A2EC61}"/>
              </a:ext>
            </a:extLst>
          </p:cNvPr>
          <p:cNvSpPr>
            <a:spLocks noGrp="1"/>
          </p:cNvSpPr>
          <p:nvPr>
            <p:ph type="title"/>
          </p:nvPr>
        </p:nvSpPr>
        <p:spPr>
          <a:xfrm>
            <a:off x="581192" y="492301"/>
            <a:ext cx="11029616" cy="1013800"/>
          </a:xfrm>
        </p:spPr>
        <p:txBody>
          <a:bodyPr/>
          <a:lstStyle/>
          <a:p>
            <a:r>
              <a:rPr lang="tr-TR"/>
              <a:t>Deployment and maıntenance</a:t>
            </a:r>
            <a:endParaRPr lang="en-US"/>
          </a:p>
        </p:txBody>
      </p:sp>
      <p:sp>
        <p:nvSpPr>
          <p:cNvPr id="3" name="Content Placeholder 2">
            <a:extLst>
              <a:ext uri="{FF2B5EF4-FFF2-40B4-BE49-F238E27FC236}">
                <a16:creationId xmlns:a16="http://schemas.microsoft.com/office/drawing/2014/main" id="{2E31A3B7-CBFA-CA5D-5CA2-AC683456EDBE}"/>
              </a:ext>
            </a:extLst>
          </p:cNvPr>
          <p:cNvSpPr>
            <a:spLocks noGrp="1"/>
          </p:cNvSpPr>
          <p:nvPr>
            <p:ph idx="1"/>
          </p:nvPr>
        </p:nvSpPr>
        <p:spPr>
          <a:xfrm>
            <a:off x="581193" y="1988598"/>
            <a:ext cx="11029615" cy="4869402"/>
          </a:xfrm>
        </p:spPr>
        <p:txBody>
          <a:bodyPr>
            <a:normAutofit/>
          </a:bodyPr>
          <a:lstStyle/>
          <a:p>
            <a:pPr marL="0" indent="0">
              <a:buNone/>
            </a:pPr>
            <a:r>
              <a:rPr lang="tr-TR" b="1"/>
              <a:t>Deployment:</a:t>
            </a:r>
          </a:p>
          <a:p>
            <a:pPr marL="0" indent="0">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After the completion of this project, the software is not only intended to be published, but also to be easy, efficient and functional for the users. Several steps were taken to achieve this goal:</a:t>
            </a:r>
          </a:p>
          <a:p>
            <a:pPr marL="0" indent="0">
              <a:buNone/>
            </a:pPr>
            <a:r>
              <a:rPr lang="tr-TR" kern="100">
                <a:latin typeface="Calibri" panose="020F0502020204030204" pitchFamily="34" charset="0"/>
                <a:ea typeface="Calibri" panose="020F0502020204030204" pitchFamily="34" charset="0"/>
                <a:cs typeface="Times New Roman" panose="02020603050405020304" pitchFamily="18" charset="0"/>
              </a:rPr>
              <a:t>-User Guides</a:t>
            </a:r>
          </a:p>
          <a:p>
            <a:pPr marL="0" indent="0">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-Education Support</a:t>
            </a:r>
          </a:p>
          <a:p>
            <a:pPr marL="0" indent="0">
              <a:buNone/>
            </a:pPr>
            <a:r>
              <a:rPr lang="tr-TR" kern="100">
                <a:latin typeface="Calibri" panose="020F0502020204030204" pitchFamily="34" charset="0"/>
                <a:ea typeface="Calibri" panose="020F0502020204030204" pitchFamily="34" charset="0"/>
                <a:cs typeface="Times New Roman" panose="02020603050405020304" pitchFamily="18" charset="0"/>
              </a:rPr>
              <a:t>-On-Site Support</a:t>
            </a:r>
          </a:p>
          <a:p>
            <a:pPr marL="0" indent="0">
              <a:buNone/>
            </a:pP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b="1" kern="100">
                <a:latin typeface="Calibri" panose="020F0502020204030204" pitchFamily="34" charset="0"/>
                <a:ea typeface="Calibri" panose="020F0502020204030204" pitchFamily="34" charset="0"/>
                <a:cs typeface="Times New Roman" panose="02020603050405020304" pitchFamily="18" charset="0"/>
              </a:rPr>
              <a:t>Maintenance:</a:t>
            </a:r>
          </a:p>
          <a:p>
            <a:pPr marL="0" indent="0">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It is designed to ensure that the system can be easily adapted to new software during the maintenance process without interruption in the long term. Maintenance has several critical points:</a:t>
            </a:r>
          </a:p>
          <a:p>
            <a:pPr marL="0" indent="0">
              <a:buNone/>
            </a:pPr>
            <a:r>
              <a:rPr lang="tr-TR" kern="100">
                <a:latin typeface="Calibri" panose="020F0502020204030204" pitchFamily="34" charset="0"/>
                <a:ea typeface="Calibri" panose="020F0502020204030204" pitchFamily="34" charset="0"/>
                <a:cs typeface="Times New Roman" panose="02020603050405020304" pitchFamily="18" charset="0"/>
              </a:rPr>
              <a:t>-</a:t>
            </a:r>
            <a:r>
              <a:rPr lang="tr-TR" sz="1800" kern="100">
                <a:effectLst/>
                <a:latin typeface="Calibri" panose="020F0502020204030204" pitchFamily="34" charset="0"/>
                <a:ea typeface="Calibri" panose="020F0502020204030204" pitchFamily="34" charset="0"/>
                <a:cs typeface="Times New Roman" panose="02020603050405020304" pitchFamily="18" charset="0"/>
              </a:rPr>
              <a:t>Updates and Bug Fixes</a:t>
            </a:r>
          </a:p>
          <a:p>
            <a:pPr marL="0" indent="0">
              <a:buNone/>
            </a:pPr>
            <a:r>
              <a:rPr lang="tr-TR" kern="100">
                <a:latin typeface="Calibri" panose="020F0502020204030204" pitchFamily="34" charset="0"/>
                <a:ea typeface="Calibri" panose="020F0502020204030204" pitchFamily="34" charset="0"/>
                <a:cs typeface="Times New Roman" panose="02020603050405020304" pitchFamily="18" charset="0"/>
              </a:rPr>
              <a:t>-User Online Support</a:t>
            </a:r>
            <a:endParaRPr lang="en-US" sz="1800" b="1"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79170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9CF3-494E-4E0E-4453-A38AA7015120}"/>
              </a:ext>
            </a:extLst>
          </p:cNvPr>
          <p:cNvSpPr>
            <a:spLocks noGrp="1"/>
          </p:cNvSpPr>
          <p:nvPr>
            <p:ph type="title"/>
          </p:nvPr>
        </p:nvSpPr>
        <p:spPr>
          <a:xfrm>
            <a:off x="581192" y="492301"/>
            <a:ext cx="11029616" cy="1013800"/>
          </a:xfrm>
        </p:spPr>
        <p:txBody>
          <a:bodyPr/>
          <a:lstStyle/>
          <a:p>
            <a:r>
              <a:rPr lang="tr-TR"/>
              <a:t>Gıthub logs</a:t>
            </a:r>
            <a:endParaRPr lang="en-US"/>
          </a:p>
        </p:txBody>
      </p:sp>
      <p:sp>
        <p:nvSpPr>
          <p:cNvPr id="3" name="Content Placeholder 2">
            <a:extLst>
              <a:ext uri="{FF2B5EF4-FFF2-40B4-BE49-F238E27FC236}">
                <a16:creationId xmlns:a16="http://schemas.microsoft.com/office/drawing/2014/main" id="{0616D307-D2AF-24C9-2D4B-E75B8692ED2C}"/>
              </a:ext>
            </a:extLst>
          </p:cNvPr>
          <p:cNvSpPr>
            <a:spLocks noGrp="1"/>
          </p:cNvSpPr>
          <p:nvPr>
            <p:ph idx="1"/>
          </p:nvPr>
        </p:nvSpPr>
        <p:spPr/>
        <p:txBody>
          <a:bodyPr/>
          <a:lstStyle/>
          <a:p>
            <a:pPr marL="0" indent="0">
              <a:buNone/>
            </a:pPr>
            <a:r>
              <a:rPr lang="tr-TR"/>
              <a:t> </a:t>
            </a:r>
            <a:endParaRPr lang="en-US"/>
          </a:p>
        </p:txBody>
      </p:sp>
      <p:pic>
        <p:nvPicPr>
          <p:cNvPr id="5" name="Picture 4">
            <a:extLst>
              <a:ext uri="{FF2B5EF4-FFF2-40B4-BE49-F238E27FC236}">
                <a16:creationId xmlns:a16="http://schemas.microsoft.com/office/drawing/2014/main" id="{226D7E29-4551-8250-BD95-76D61DC41CC1}"/>
              </a:ext>
            </a:extLst>
          </p:cNvPr>
          <p:cNvPicPr>
            <a:picLocks noChangeAspect="1"/>
          </p:cNvPicPr>
          <p:nvPr/>
        </p:nvPicPr>
        <p:blipFill>
          <a:blip r:embed="rId2"/>
          <a:stretch>
            <a:fillRect/>
          </a:stretch>
        </p:blipFill>
        <p:spPr>
          <a:xfrm>
            <a:off x="470515" y="2029025"/>
            <a:ext cx="8643995" cy="2105252"/>
          </a:xfrm>
          <a:prstGeom prst="rect">
            <a:avLst/>
          </a:prstGeom>
        </p:spPr>
      </p:pic>
      <p:pic>
        <p:nvPicPr>
          <p:cNvPr id="7" name="Picture 6">
            <a:extLst>
              <a:ext uri="{FF2B5EF4-FFF2-40B4-BE49-F238E27FC236}">
                <a16:creationId xmlns:a16="http://schemas.microsoft.com/office/drawing/2014/main" id="{5C0DBE01-1A6A-11EE-AA94-D618921A31EE}"/>
              </a:ext>
            </a:extLst>
          </p:cNvPr>
          <p:cNvPicPr>
            <a:picLocks noChangeAspect="1"/>
          </p:cNvPicPr>
          <p:nvPr/>
        </p:nvPicPr>
        <p:blipFill>
          <a:blip r:embed="rId3"/>
          <a:stretch>
            <a:fillRect/>
          </a:stretch>
        </p:blipFill>
        <p:spPr>
          <a:xfrm>
            <a:off x="466157" y="4373511"/>
            <a:ext cx="8643995" cy="1317106"/>
          </a:xfrm>
          <a:prstGeom prst="rect">
            <a:avLst/>
          </a:prstGeom>
        </p:spPr>
      </p:pic>
      <p:sp>
        <p:nvSpPr>
          <p:cNvPr id="8" name="Rectangle 7">
            <a:extLst>
              <a:ext uri="{FF2B5EF4-FFF2-40B4-BE49-F238E27FC236}">
                <a16:creationId xmlns:a16="http://schemas.microsoft.com/office/drawing/2014/main" id="{33370D67-424D-B200-BB8A-FBF059A897C7}"/>
              </a:ext>
            </a:extLst>
          </p:cNvPr>
          <p:cNvSpPr/>
          <p:nvPr/>
        </p:nvSpPr>
        <p:spPr>
          <a:xfrm>
            <a:off x="9401452" y="2180496"/>
            <a:ext cx="2257589" cy="1823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C19D04-FD98-9D2D-FBBC-6A20DEB1A3C0}"/>
              </a:ext>
            </a:extLst>
          </p:cNvPr>
          <p:cNvSpPr/>
          <p:nvPr/>
        </p:nvSpPr>
        <p:spPr>
          <a:xfrm>
            <a:off x="9401452" y="4483223"/>
            <a:ext cx="2209355" cy="1047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23469F6-D384-F81D-6CB4-D8B8B01FD1D1}"/>
              </a:ext>
            </a:extLst>
          </p:cNvPr>
          <p:cNvSpPr txBox="1"/>
          <p:nvPr/>
        </p:nvSpPr>
        <p:spPr>
          <a:xfrm>
            <a:off x="9528700" y="2820041"/>
            <a:ext cx="2192784" cy="523220"/>
          </a:xfrm>
          <a:prstGeom prst="rect">
            <a:avLst/>
          </a:prstGeom>
          <a:noFill/>
        </p:spPr>
        <p:txBody>
          <a:bodyPr wrap="square" rtlCol="0">
            <a:spAutoFit/>
          </a:bodyPr>
          <a:lstStyle/>
          <a:p>
            <a:r>
              <a:rPr lang="tr-TR" sz="2800">
                <a:solidFill>
                  <a:schemeClr val="bg1"/>
                </a:solidFill>
              </a:rPr>
              <a:t>May 20, 2025</a:t>
            </a:r>
            <a:endParaRPr lang="en-US" sz="2800">
              <a:solidFill>
                <a:schemeClr val="bg1"/>
              </a:solidFill>
            </a:endParaRPr>
          </a:p>
        </p:txBody>
      </p:sp>
      <p:sp>
        <p:nvSpPr>
          <p:cNvPr id="11" name="TextBox 10">
            <a:extLst>
              <a:ext uri="{FF2B5EF4-FFF2-40B4-BE49-F238E27FC236}">
                <a16:creationId xmlns:a16="http://schemas.microsoft.com/office/drawing/2014/main" id="{E8EAF5A9-1900-3707-F33B-F9670360BE06}"/>
              </a:ext>
            </a:extLst>
          </p:cNvPr>
          <p:cNvSpPr txBox="1"/>
          <p:nvPr/>
        </p:nvSpPr>
        <p:spPr>
          <a:xfrm>
            <a:off x="9552817" y="4776172"/>
            <a:ext cx="2012271" cy="461665"/>
          </a:xfrm>
          <a:prstGeom prst="rect">
            <a:avLst/>
          </a:prstGeom>
          <a:noFill/>
        </p:spPr>
        <p:txBody>
          <a:bodyPr wrap="square" rtlCol="0">
            <a:spAutoFit/>
          </a:bodyPr>
          <a:lstStyle/>
          <a:p>
            <a:r>
              <a:rPr lang="tr-TR" sz="2400">
                <a:solidFill>
                  <a:schemeClr val="bg1"/>
                </a:solidFill>
              </a:rPr>
              <a:t>May 25, 2025</a:t>
            </a:r>
            <a:endParaRPr lang="en-US" sz="2400">
              <a:solidFill>
                <a:schemeClr val="bg1"/>
              </a:solidFill>
            </a:endParaRPr>
          </a:p>
        </p:txBody>
      </p:sp>
    </p:spTree>
    <p:extLst>
      <p:ext uri="{BB962C8B-B14F-4D97-AF65-F5344CB8AC3E}">
        <p14:creationId xmlns:p14="http://schemas.microsoft.com/office/powerpoint/2010/main" val="4200178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1F4FA-AA59-45B1-84CB-2DDB9FCF78B1}"/>
              </a:ext>
            </a:extLst>
          </p:cNvPr>
          <p:cNvPicPr>
            <a:picLocks noChangeAspect="1"/>
          </p:cNvPicPr>
          <p:nvPr/>
        </p:nvPicPr>
        <p:blipFill>
          <a:blip r:embed="rId2"/>
          <a:stretch>
            <a:fillRect/>
          </a:stretch>
        </p:blipFill>
        <p:spPr>
          <a:xfrm>
            <a:off x="3213716" y="743066"/>
            <a:ext cx="8687668" cy="2142345"/>
          </a:xfrm>
          <a:prstGeom prst="rect">
            <a:avLst/>
          </a:prstGeom>
        </p:spPr>
      </p:pic>
      <p:pic>
        <p:nvPicPr>
          <p:cNvPr id="7" name="Picture 6">
            <a:extLst>
              <a:ext uri="{FF2B5EF4-FFF2-40B4-BE49-F238E27FC236}">
                <a16:creationId xmlns:a16="http://schemas.microsoft.com/office/drawing/2014/main" id="{E3B20978-A6F6-B383-4CA4-6A916661B3FA}"/>
              </a:ext>
            </a:extLst>
          </p:cNvPr>
          <p:cNvPicPr>
            <a:picLocks noChangeAspect="1"/>
          </p:cNvPicPr>
          <p:nvPr/>
        </p:nvPicPr>
        <p:blipFill>
          <a:blip r:embed="rId3"/>
          <a:stretch>
            <a:fillRect/>
          </a:stretch>
        </p:blipFill>
        <p:spPr>
          <a:xfrm>
            <a:off x="157450" y="3293616"/>
            <a:ext cx="8710167" cy="3379464"/>
          </a:xfrm>
          <a:prstGeom prst="rect">
            <a:avLst/>
          </a:prstGeom>
        </p:spPr>
      </p:pic>
      <p:sp>
        <p:nvSpPr>
          <p:cNvPr id="8" name="Rectangle 7">
            <a:extLst>
              <a:ext uri="{FF2B5EF4-FFF2-40B4-BE49-F238E27FC236}">
                <a16:creationId xmlns:a16="http://schemas.microsoft.com/office/drawing/2014/main" id="{B94D9225-44A2-A292-3C20-1D186CB687D8}"/>
              </a:ext>
            </a:extLst>
          </p:cNvPr>
          <p:cNvSpPr/>
          <p:nvPr/>
        </p:nvSpPr>
        <p:spPr>
          <a:xfrm>
            <a:off x="603682" y="904276"/>
            <a:ext cx="2192784" cy="18199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F79EC1-7C09-246E-9B9C-291DA3E6C4C0}"/>
              </a:ext>
            </a:extLst>
          </p:cNvPr>
          <p:cNvSpPr/>
          <p:nvPr/>
        </p:nvSpPr>
        <p:spPr>
          <a:xfrm>
            <a:off x="9170633" y="3519642"/>
            <a:ext cx="2654423" cy="29274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C19F39A-F21B-4557-64F2-C0F05D6A3D4C}"/>
              </a:ext>
            </a:extLst>
          </p:cNvPr>
          <p:cNvSpPr txBox="1"/>
          <p:nvPr/>
        </p:nvSpPr>
        <p:spPr>
          <a:xfrm>
            <a:off x="754602" y="1583404"/>
            <a:ext cx="1890944" cy="461665"/>
          </a:xfrm>
          <a:prstGeom prst="rect">
            <a:avLst/>
          </a:prstGeom>
          <a:noFill/>
        </p:spPr>
        <p:txBody>
          <a:bodyPr wrap="square" rtlCol="0">
            <a:spAutoFit/>
          </a:bodyPr>
          <a:lstStyle/>
          <a:p>
            <a:r>
              <a:rPr lang="tr-TR" sz="2400">
                <a:solidFill>
                  <a:schemeClr val="bg1"/>
                </a:solidFill>
              </a:rPr>
              <a:t>May 26, 2025</a:t>
            </a:r>
            <a:endParaRPr lang="en-US" sz="2400">
              <a:solidFill>
                <a:schemeClr val="bg1"/>
              </a:solidFill>
            </a:endParaRPr>
          </a:p>
        </p:txBody>
      </p:sp>
      <p:sp>
        <p:nvSpPr>
          <p:cNvPr id="11" name="TextBox 10">
            <a:extLst>
              <a:ext uri="{FF2B5EF4-FFF2-40B4-BE49-F238E27FC236}">
                <a16:creationId xmlns:a16="http://schemas.microsoft.com/office/drawing/2014/main" id="{FD93D517-C7EA-C443-CA47-210F7A00891D}"/>
              </a:ext>
            </a:extLst>
          </p:cNvPr>
          <p:cNvSpPr txBox="1"/>
          <p:nvPr/>
        </p:nvSpPr>
        <p:spPr>
          <a:xfrm>
            <a:off x="9463595" y="4655815"/>
            <a:ext cx="2068497" cy="523220"/>
          </a:xfrm>
          <a:prstGeom prst="rect">
            <a:avLst/>
          </a:prstGeom>
          <a:noFill/>
        </p:spPr>
        <p:txBody>
          <a:bodyPr wrap="square" rtlCol="0">
            <a:spAutoFit/>
          </a:bodyPr>
          <a:lstStyle/>
          <a:p>
            <a:r>
              <a:rPr lang="tr-TR" sz="2800">
                <a:solidFill>
                  <a:schemeClr val="bg1"/>
                </a:solidFill>
              </a:rPr>
              <a:t>May 27, 2025</a:t>
            </a:r>
            <a:endParaRPr lang="en-US" sz="2800">
              <a:solidFill>
                <a:schemeClr val="bg1"/>
              </a:solidFill>
            </a:endParaRPr>
          </a:p>
        </p:txBody>
      </p:sp>
    </p:spTree>
    <p:extLst>
      <p:ext uri="{BB962C8B-B14F-4D97-AF65-F5344CB8AC3E}">
        <p14:creationId xmlns:p14="http://schemas.microsoft.com/office/powerpoint/2010/main" val="3632572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F39119-836C-5FFD-12E4-C4C7A04699AC}"/>
              </a:ext>
            </a:extLst>
          </p:cNvPr>
          <p:cNvPicPr>
            <a:picLocks noChangeAspect="1"/>
          </p:cNvPicPr>
          <p:nvPr/>
        </p:nvPicPr>
        <p:blipFill>
          <a:blip r:embed="rId2"/>
          <a:stretch>
            <a:fillRect/>
          </a:stretch>
        </p:blipFill>
        <p:spPr>
          <a:xfrm>
            <a:off x="466078" y="886386"/>
            <a:ext cx="11113666" cy="1031191"/>
          </a:xfrm>
          <a:prstGeom prst="rect">
            <a:avLst/>
          </a:prstGeom>
        </p:spPr>
      </p:pic>
      <p:pic>
        <p:nvPicPr>
          <p:cNvPr id="5" name="Picture 4">
            <a:extLst>
              <a:ext uri="{FF2B5EF4-FFF2-40B4-BE49-F238E27FC236}">
                <a16:creationId xmlns:a16="http://schemas.microsoft.com/office/drawing/2014/main" id="{94004DBC-D243-CADE-35C5-7F22CD4EDE34}"/>
              </a:ext>
            </a:extLst>
          </p:cNvPr>
          <p:cNvPicPr>
            <a:picLocks noChangeAspect="1"/>
          </p:cNvPicPr>
          <p:nvPr/>
        </p:nvPicPr>
        <p:blipFill>
          <a:blip r:embed="rId3"/>
          <a:stretch>
            <a:fillRect/>
          </a:stretch>
        </p:blipFill>
        <p:spPr>
          <a:xfrm>
            <a:off x="466078" y="3667089"/>
            <a:ext cx="11234692" cy="2668347"/>
          </a:xfrm>
          <a:prstGeom prst="rect">
            <a:avLst/>
          </a:prstGeom>
        </p:spPr>
      </p:pic>
      <p:sp>
        <p:nvSpPr>
          <p:cNvPr id="6" name="Rectangle 5">
            <a:extLst>
              <a:ext uri="{FF2B5EF4-FFF2-40B4-BE49-F238E27FC236}">
                <a16:creationId xmlns:a16="http://schemas.microsoft.com/office/drawing/2014/main" id="{22A62356-9F56-F7D7-3071-52AEA6045C57}"/>
              </a:ext>
            </a:extLst>
          </p:cNvPr>
          <p:cNvSpPr/>
          <p:nvPr/>
        </p:nvSpPr>
        <p:spPr>
          <a:xfrm>
            <a:off x="861134" y="2130641"/>
            <a:ext cx="10528916" cy="12983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AEAC18A-286F-F196-72DF-99A6183E6762}"/>
              </a:ext>
            </a:extLst>
          </p:cNvPr>
          <p:cNvSpPr txBox="1"/>
          <p:nvPr/>
        </p:nvSpPr>
        <p:spPr>
          <a:xfrm>
            <a:off x="1029810" y="2542649"/>
            <a:ext cx="10218198" cy="461665"/>
          </a:xfrm>
          <a:prstGeom prst="rect">
            <a:avLst/>
          </a:prstGeom>
          <a:noFill/>
        </p:spPr>
        <p:txBody>
          <a:bodyPr wrap="square" rtlCol="0">
            <a:spAutoFit/>
          </a:bodyPr>
          <a:lstStyle/>
          <a:p>
            <a:r>
              <a:rPr lang="tr-TR" sz="2400">
                <a:solidFill>
                  <a:schemeClr val="bg1"/>
                </a:solidFill>
              </a:rPr>
              <a:t>   May 28, 2025                                                                           May 29, 2025</a:t>
            </a:r>
            <a:endParaRPr lang="en-US" sz="2400">
              <a:solidFill>
                <a:schemeClr val="bg1"/>
              </a:solidFill>
            </a:endParaRPr>
          </a:p>
        </p:txBody>
      </p:sp>
      <p:sp>
        <p:nvSpPr>
          <p:cNvPr id="9" name="Isosceles Triangle 8">
            <a:extLst>
              <a:ext uri="{FF2B5EF4-FFF2-40B4-BE49-F238E27FC236}">
                <a16:creationId xmlns:a16="http://schemas.microsoft.com/office/drawing/2014/main" id="{0770BDE4-1D90-91F6-8D19-9DCD96648A09}"/>
              </a:ext>
            </a:extLst>
          </p:cNvPr>
          <p:cNvSpPr/>
          <p:nvPr/>
        </p:nvSpPr>
        <p:spPr>
          <a:xfrm>
            <a:off x="1873188" y="2246050"/>
            <a:ext cx="399495" cy="296599"/>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5E3297D2-8E3F-842C-C43A-61C937668343}"/>
              </a:ext>
            </a:extLst>
          </p:cNvPr>
          <p:cNvSpPr/>
          <p:nvPr/>
        </p:nvSpPr>
        <p:spPr>
          <a:xfrm rot="10800000">
            <a:off x="9988858" y="3004314"/>
            <a:ext cx="399495" cy="296599"/>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60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C3489C-F12D-0318-F986-2D9AFFCA8F99}"/>
              </a:ext>
            </a:extLst>
          </p:cNvPr>
          <p:cNvPicPr>
            <a:picLocks noChangeAspect="1"/>
          </p:cNvPicPr>
          <p:nvPr/>
        </p:nvPicPr>
        <p:blipFill>
          <a:blip r:embed="rId2"/>
          <a:stretch>
            <a:fillRect/>
          </a:stretch>
        </p:blipFill>
        <p:spPr>
          <a:xfrm>
            <a:off x="443882" y="740936"/>
            <a:ext cx="6993339" cy="5975022"/>
          </a:xfrm>
          <a:prstGeom prst="rect">
            <a:avLst/>
          </a:prstGeom>
        </p:spPr>
      </p:pic>
      <p:sp>
        <p:nvSpPr>
          <p:cNvPr id="4" name="Rectangle 3">
            <a:extLst>
              <a:ext uri="{FF2B5EF4-FFF2-40B4-BE49-F238E27FC236}">
                <a16:creationId xmlns:a16="http://schemas.microsoft.com/office/drawing/2014/main" id="{1262C771-A729-F65E-47FA-05AB04096056}"/>
              </a:ext>
            </a:extLst>
          </p:cNvPr>
          <p:cNvSpPr/>
          <p:nvPr/>
        </p:nvSpPr>
        <p:spPr>
          <a:xfrm>
            <a:off x="8407154" y="2485747"/>
            <a:ext cx="2627791" cy="22105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04F218-DB76-226D-7504-9927AC0BB19B}"/>
              </a:ext>
            </a:extLst>
          </p:cNvPr>
          <p:cNvSpPr txBox="1"/>
          <p:nvPr/>
        </p:nvSpPr>
        <p:spPr>
          <a:xfrm>
            <a:off x="8637973" y="3205227"/>
            <a:ext cx="2166152" cy="523220"/>
          </a:xfrm>
          <a:prstGeom prst="rect">
            <a:avLst/>
          </a:prstGeom>
          <a:noFill/>
        </p:spPr>
        <p:txBody>
          <a:bodyPr wrap="square" rtlCol="0">
            <a:spAutoFit/>
          </a:bodyPr>
          <a:lstStyle/>
          <a:p>
            <a:r>
              <a:rPr lang="tr-TR" sz="2800">
                <a:solidFill>
                  <a:schemeClr val="bg1"/>
                </a:solidFill>
              </a:rPr>
              <a:t>May 31, 2025</a:t>
            </a:r>
            <a:endParaRPr lang="en-US" sz="2800">
              <a:solidFill>
                <a:schemeClr val="bg1"/>
              </a:solidFill>
            </a:endParaRPr>
          </a:p>
        </p:txBody>
      </p:sp>
    </p:spTree>
    <p:extLst>
      <p:ext uri="{BB962C8B-B14F-4D97-AF65-F5344CB8AC3E}">
        <p14:creationId xmlns:p14="http://schemas.microsoft.com/office/powerpoint/2010/main" val="1738993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DC74BF-040A-70E1-C5E0-D68194CBEB6C}"/>
              </a:ext>
            </a:extLst>
          </p:cNvPr>
          <p:cNvPicPr>
            <a:picLocks noChangeAspect="1"/>
          </p:cNvPicPr>
          <p:nvPr/>
        </p:nvPicPr>
        <p:blipFill>
          <a:blip r:embed="rId2"/>
          <a:stretch>
            <a:fillRect/>
          </a:stretch>
        </p:blipFill>
        <p:spPr>
          <a:xfrm>
            <a:off x="568171" y="989659"/>
            <a:ext cx="10927550" cy="3147336"/>
          </a:xfrm>
          <a:prstGeom prst="rect">
            <a:avLst/>
          </a:prstGeom>
        </p:spPr>
      </p:pic>
      <p:sp>
        <p:nvSpPr>
          <p:cNvPr id="4" name="Rectangle 3">
            <a:extLst>
              <a:ext uri="{FF2B5EF4-FFF2-40B4-BE49-F238E27FC236}">
                <a16:creationId xmlns:a16="http://schemas.microsoft.com/office/drawing/2014/main" id="{1E05D77B-7B37-9E7A-9282-57ACABB937F6}"/>
              </a:ext>
            </a:extLst>
          </p:cNvPr>
          <p:cNvSpPr/>
          <p:nvPr/>
        </p:nvSpPr>
        <p:spPr>
          <a:xfrm>
            <a:off x="648069" y="4456590"/>
            <a:ext cx="10847651" cy="1724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113FEB6-3312-4301-6A28-1DA494BA1BE1}"/>
              </a:ext>
            </a:extLst>
          </p:cNvPr>
          <p:cNvSpPr txBox="1"/>
          <p:nvPr/>
        </p:nvSpPr>
        <p:spPr>
          <a:xfrm>
            <a:off x="4776186" y="5075273"/>
            <a:ext cx="2183907" cy="584775"/>
          </a:xfrm>
          <a:prstGeom prst="rect">
            <a:avLst/>
          </a:prstGeom>
          <a:noFill/>
        </p:spPr>
        <p:txBody>
          <a:bodyPr wrap="square" rtlCol="0">
            <a:spAutoFit/>
          </a:bodyPr>
          <a:lstStyle/>
          <a:p>
            <a:r>
              <a:rPr lang="tr-TR" sz="3200">
                <a:solidFill>
                  <a:schemeClr val="bg1"/>
                </a:solidFill>
              </a:rPr>
              <a:t>Jun 1, 2025</a:t>
            </a:r>
            <a:endParaRPr lang="en-US" sz="3200">
              <a:solidFill>
                <a:schemeClr val="bg1"/>
              </a:solidFill>
            </a:endParaRPr>
          </a:p>
        </p:txBody>
      </p:sp>
    </p:spTree>
    <p:extLst>
      <p:ext uri="{BB962C8B-B14F-4D97-AF65-F5344CB8AC3E}">
        <p14:creationId xmlns:p14="http://schemas.microsoft.com/office/powerpoint/2010/main" val="3063246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074197"/>
            <a:ext cx="3218063" cy="1109112"/>
          </a:xfrm>
        </p:spPr>
        <p:txBody>
          <a:bodyPr>
            <a:normAutofit/>
          </a:bodyPr>
          <a:lstStyle/>
          <a:p>
            <a:r>
              <a:rPr lang="en-US" sz="2800">
                <a:solidFill>
                  <a:srgbClr val="FFFFFF"/>
                </a:solidFill>
              </a:rPr>
              <a:t>Thank you for listening</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4" name="TextBox 3">
            <a:extLst>
              <a:ext uri="{FF2B5EF4-FFF2-40B4-BE49-F238E27FC236}">
                <a16:creationId xmlns:a16="http://schemas.microsoft.com/office/drawing/2014/main" id="{06EDA735-6CA8-41CE-9854-E271285169BE}"/>
              </a:ext>
            </a:extLst>
          </p:cNvPr>
          <p:cNvSpPr txBox="1"/>
          <p:nvPr/>
        </p:nvSpPr>
        <p:spPr>
          <a:xfrm>
            <a:off x="8442664" y="3133817"/>
            <a:ext cx="2858610" cy="1754326"/>
          </a:xfrm>
          <a:prstGeom prst="rect">
            <a:avLst/>
          </a:prstGeom>
          <a:noFill/>
        </p:spPr>
        <p:txBody>
          <a:bodyPr wrap="square" rtlCol="0">
            <a:spAutoFit/>
          </a:bodyPr>
          <a:lstStyle/>
          <a:p>
            <a:r>
              <a:rPr lang="en-US" b="1">
                <a:solidFill>
                  <a:schemeClr val="bg1"/>
                </a:solidFill>
              </a:rPr>
              <a:t>Prepared by</a:t>
            </a:r>
            <a:endParaRPr lang="tr-TR" b="1">
              <a:solidFill>
                <a:schemeClr val="bg1"/>
              </a:solidFill>
            </a:endParaRPr>
          </a:p>
          <a:p>
            <a:endParaRPr lang="tr-TR">
              <a:solidFill>
                <a:schemeClr val="bg1"/>
              </a:solidFill>
            </a:endParaRPr>
          </a:p>
          <a:p>
            <a:r>
              <a:rPr lang="tr-TR">
                <a:solidFill>
                  <a:schemeClr val="bg1"/>
                </a:solidFill>
              </a:rPr>
              <a:t>-Ahmetcan Buruş</a:t>
            </a:r>
          </a:p>
          <a:p>
            <a:r>
              <a:rPr lang="tr-TR">
                <a:solidFill>
                  <a:schemeClr val="bg1"/>
                </a:solidFill>
              </a:rPr>
              <a:t>-Ömer Kaan Demirel</a:t>
            </a:r>
          </a:p>
          <a:p>
            <a:r>
              <a:rPr lang="tr-TR">
                <a:solidFill>
                  <a:schemeClr val="bg1"/>
                </a:solidFill>
              </a:rPr>
              <a:t>-İlayda Uzun</a:t>
            </a:r>
          </a:p>
          <a:p>
            <a:r>
              <a:rPr lang="tr-TR">
                <a:solidFill>
                  <a:schemeClr val="bg1"/>
                </a:solidFill>
              </a:rPr>
              <a:t>-Veysel Taşdemir</a:t>
            </a:r>
            <a:endParaRPr lang="en-US">
              <a:solidFill>
                <a:schemeClr val="bg1"/>
              </a:solidFill>
            </a:endParaRPr>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823F-7345-758E-D57F-164C99459EC9}"/>
              </a:ext>
            </a:extLst>
          </p:cNvPr>
          <p:cNvSpPr>
            <a:spLocks noGrp="1"/>
          </p:cNvSpPr>
          <p:nvPr>
            <p:ph type="title"/>
          </p:nvPr>
        </p:nvSpPr>
        <p:spPr>
          <a:xfrm>
            <a:off x="581192" y="364805"/>
            <a:ext cx="11029616" cy="1013800"/>
          </a:xfrm>
        </p:spPr>
        <p:txBody>
          <a:bodyPr>
            <a:normAutofit/>
          </a:bodyPr>
          <a:lstStyle/>
          <a:p>
            <a:r>
              <a:rPr lang="en-US"/>
              <a:t>Planning and Requirements</a:t>
            </a:r>
            <a:endParaRPr lang="en-US" sz="3600"/>
          </a:p>
        </p:txBody>
      </p:sp>
      <p:sp>
        <p:nvSpPr>
          <p:cNvPr id="3" name="Content Placeholder 2">
            <a:extLst>
              <a:ext uri="{FF2B5EF4-FFF2-40B4-BE49-F238E27FC236}">
                <a16:creationId xmlns:a16="http://schemas.microsoft.com/office/drawing/2014/main" id="{098662BF-E630-000A-6151-71B95C187F7F}"/>
              </a:ext>
            </a:extLst>
          </p:cNvPr>
          <p:cNvSpPr>
            <a:spLocks noGrp="1"/>
          </p:cNvSpPr>
          <p:nvPr>
            <p:ph idx="1"/>
          </p:nvPr>
        </p:nvSpPr>
        <p:spPr/>
        <p:txBody>
          <a:bodyPr/>
          <a:lstStyle/>
          <a:p>
            <a:pPr>
              <a:lnSpc>
                <a:spcPct val="115000"/>
              </a:lnSpc>
              <a:spcAft>
                <a:spcPts val="800"/>
              </a:spcAft>
              <a:buNone/>
            </a:pPr>
            <a:r>
              <a:rPr lang="tr-TR" sz="1800" kern="100" err="1">
                <a:effectLst/>
                <a:latin typeface="Calibri" panose="020F0502020204030204" pitchFamily="34" charset="0"/>
                <a:ea typeface="Calibri" panose="020F0502020204030204" pitchFamily="34" charset="0"/>
                <a:cs typeface="Times New Roman" panose="02020603050405020304" pitchFamily="18" charset="0"/>
              </a:rPr>
              <a:t>Scope</a:t>
            </a:r>
            <a:r>
              <a:rPr lang="tr-TR" sz="1800" kern="10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a:t>
            </a:r>
            <a:r>
              <a:rPr lang="tr-TR" sz="1800" kern="100" err="1">
                <a:effectLst/>
                <a:latin typeface="Calibri" panose="020F0502020204030204" pitchFamily="34" charset="0"/>
                <a:ea typeface="Calibri" panose="020F0502020204030204" pitchFamily="34" charset="0"/>
                <a:cs typeface="Times New Roman" panose="02020603050405020304" pitchFamily="18" charset="0"/>
              </a:rPr>
              <a:t>laundry</a:t>
            </a:r>
            <a:r>
              <a:rPr lang="tr-TR" sz="1800" kern="10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err="1">
                <a:effectLst/>
                <a:latin typeface="Calibri" panose="020F0502020204030204" pitchFamily="34" charset="0"/>
                <a:ea typeface="Calibri" panose="020F0502020204030204" pitchFamily="34" charset="0"/>
                <a:cs typeface="Times New Roman" panose="02020603050405020304" pitchFamily="18" charset="0"/>
              </a:rPr>
              <a:t>machine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a:t>
            </a:r>
            <a:r>
              <a:rPr lang="tr-TR" sz="1800" kern="100" err="1">
                <a:effectLst/>
                <a:latin typeface="Calibri" panose="020F0502020204030204" pitchFamily="34" charset="0"/>
                <a:ea typeface="Calibri" panose="020F0502020204030204" pitchFamily="34" charset="0"/>
                <a:cs typeface="Times New Roman" panose="02020603050405020304" pitchFamily="18" charset="0"/>
              </a:rPr>
              <a:t>dishwasher</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a:t>
            </a:r>
            <a:r>
              <a:rPr lang="tr-TR" sz="1800" kern="100" err="1">
                <a:effectLst/>
                <a:latin typeface="Calibri" panose="020F0502020204030204" pitchFamily="34" charset="0"/>
                <a:ea typeface="Calibri" panose="020F0502020204030204" pitchFamily="34" charset="0"/>
                <a:cs typeface="Times New Roman" panose="02020603050405020304" pitchFamily="18" charset="0"/>
              </a:rPr>
              <a:t>fridge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a:t>
            </a:r>
            <a:r>
              <a:rPr lang="tr-TR" sz="1800" kern="100" err="1">
                <a:effectLst/>
                <a:latin typeface="Calibri" panose="020F0502020204030204" pitchFamily="34" charset="0"/>
                <a:ea typeface="Calibri" panose="020F0502020204030204" pitchFamily="34" charset="0"/>
                <a:cs typeface="Times New Roman" panose="02020603050405020304" pitchFamily="18" charset="0"/>
              </a:rPr>
              <a:t>climate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-Robot </a:t>
            </a:r>
            <a:r>
              <a:rPr lang="tr-TR" sz="1800" kern="100" err="1">
                <a:effectLst/>
                <a:latin typeface="Calibri" panose="020F0502020204030204" pitchFamily="34" charset="0"/>
                <a:ea typeface="Calibri" panose="020F0502020204030204" pitchFamily="34" charset="0"/>
                <a:cs typeface="Times New Roman" panose="02020603050405020304" pitchFamily="18" charset="0"/>
              </a:rPr>
              <a:t>Vacuum</a:t>
            </a:r>
            <a:r>
              <a:rPr lang="tr-TR" sz="1800" kern="100">
                <a:effectLst/>
                <a:latin typeface="Calibri" panose="020F0502020204030204" pitchFamily="34" charset="0"/>
                <a:ea typeface="Calibri" panose="020F0502020204030204" pitchFamily="34" charset="0"/>
                <a:cs typeface="Times New Roman" panose="02020603050405020304" pitchFamily="18" charset="0"/>
              </a:rPr>
              <a:t> </a:t>
            </a:r>
            <a:r>
              <a:rPr lang="tr-TR" sz="1800" kern="100" err="1">
                <a:effectLst/>
                <a:latin typeface="Calibri" panose="020F0502020204030204" pitchFamily="34" charset="0"/>
                <a:ea typeface="Calibri" panose="020F0502020204030204" pitchFamily="34" charset="0"/>
                <a:cs typeface="Times New Roman" panose="02020603050405020304" pitchFamily="18" charset="0"/>
              </a:rPr>
              <a:t>Cleaners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89241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BF5EF-F075-B80A-D7AE-322CA6A7E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A901E-683F-30A9-B768-98E3D4A58E5C}"/>
              </a:ext>
            </a:extLst>
          </p:cNvPr>
          <p:cNvSpPr>
            <a:spLocks noGrp="1"/>
          </p:cNvSpPr>
          <p:nvPr>
            <p:ph type="title"/>
          </p:nvPr>
        </p:nvSpPr>
        <p:spPr>
          <a:xfrm>
            <a:off x="581192" y="364805"/>
            <a:ext cx="11029616" cy="1013800"/>
          </a:xfrm>
        </p:spPr>
        <p:txBody>
          <a:bodyPr>
            <a:normAutofit/>
          </a:bodyPr>
          <a:lstStyle/>
          <a:p>
            <a:r>
              <a:rPr lang="en-US"/>
              <a:t>Planning and Requirements</a:t>
            </a:r>
            <a:endParaRPr lang="en-US" sz="3600"/>
          </a:p>
        </p:txBody>
      </p:sp>
      <p:sp>
        <p:nvSpPr>
          <p:cNvPr id="3" name="Content Placeholder 2">
            <a:extLst>
              <a:ext uri="{FF2B5EF4-FFF2-40B4-BE49-F238E27FC236}">
                <a16:creationId xmlns:a16="http://schemas.microsoft.com/office/drawing/2014/main" id="{BFBC6955-7008-DB02-4FDA-95A57F65F121}"/>
              </a:ext>
            </a:extLst>
          </p:cNvPr>
          <p:cNvSpPr>
            <a:spLocks noGrp="1"/>
          </p:cNvSpPr>
          <p:nvPr>
            <p:ph idx="1"/>
          </p:nvPr>
        </p:nvSpPr>
        <p:spPr>
          <a:xfrm>
            <a:off x="581193" y="2375805"/>
            <a:ext cx="11029615" cy="3678303"/>
          </a:xfrm>
        </p:spPr>
        <p:txBody>
          <a:bodyPr>
            <a:normAutofit lnSpcReduction="10000"/>
          </a:bodyPr>
          <a:lstStyle/>
          <a:p>
            <a:pPr marL="0" indent="0">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Functional requirement:</a:t>
            </a:r>
          </a:p>
          <a:p>
            <a:pPr marL="0" indent="0">
              <a:buNone/>
            </a:pPr>
            <a:r>
              <a:rPr lang="tr-TR" kern="100">
                <a:latin typeface="Calibri" panose="020F0502020204030204" pitchFamily="34" charset="0"/>
                <a:ea typeface="Calibri" panose="020F0502020204030204" pitchFamily="34" charset="0"/>
                <a:cs typeface="Times New Roman" panose="02020603050405020304" pitchFamily="18" charset="0"/>
              </a:rPr>
              <a:t>-</a:t>
            </a:r>
            <a:r>
              <a:rPr lang="tr-TR" sz="1800">
                <a:effectLst/>
                <a:latin typeface="Calibri" panose="020F0502020204030204" pitchFamily="34" charset="0"/>
                <a:ea typeface="Calibri" panose="020F0502020204030204" pitchFamily="34" charset="0"/>
                <a:cs typeface="Times New Roman" panose="02020603050405020304" pitchFamily="18" charset="0"/>
              </a:rPr>
              <a:t>Microcontrollers in the device analyze error codes </a:t>
            </a:r>
            <a:endParaRPr lang="tr-TR"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kern="100">
                <a:latin typeface="Calibri" panose="020F0502020204030204" pitchFamily="34" charset="0"/>
                <a:ea typeface="Calibri" panose="020F0502020204030204" pitchFamily="34" charset="0"/>
                <a:cs typeface="Times New Roman" panose="02020603050405020304" pitchFamily="18" charset="0"/>
              </a:rPr>
              <a:t>-</a:t>
            </a:r>
            <a:r>
              <a:rPr lang="tr-TR" sz="1800">
                <a:effectLst/>
                <a:latin typeface="Calibri" panose="020F0502020204030204" pitchFamily="34" charset="0"/>
                <a:ea typeface="Calibri" panose="020F0502020204030204" pitchFamily="34" charset="0"/>
                <a:cs typeface="Times New Roman" panose="02020603050405020304" pitchFamily="18" charset="0"/>
              </a:rPr>
              <a:t>Sensors automatically calculate the maintenance period </a:t>
            </a:r>
          </a:p>
          <a:p>
            <a:pPr marL="0" indent="0">
              <a:buNone/>
            </a:pPr>
            <a:r>
              <a:rPr lang="tr-TR" kern="100">
                <a:latin typeface="Calibri" panose="020F0502020204030204" pitchFamily="34" charset="0"/>
                <a:ea typeface="Calibri" panose="020F0502020204030204" pitchFamily="34" charset="0"/>
                <a:cs typeface="Times New Roman" panose="02020603050405020304" pitchFamily="18" charset="0"/>
              </a:rPr>
              <a:t>-</a:t>
            </a:r>
            <a:r>
              <a:rPr lang="tr-TR" sz="1800">
                <a:effectLst/>
                <a:latin typeface="Calibri" panose="020F0502020204030204" pitchFamily="34" charset="0"/>
                <a:ea typeface="Calibri" panose="020F0502020204030204" pitchFamily="34" charset="0"/>
                <a:cs typeface="Times New Roman" panose="02020603050405020304" pitchFamily="18" charset="0"/>
              </a:rPr>
              <a:t>The data from the sensors is transferred to the cloud via Wi-Fi</a:t>
            </a:r>
          </a:p>
          <a:p>
            <a:pPr marL="0" indent="0">
              <a:buNone/>
            </a:pPr>
            <a:endParaRPr lang="tr-TR"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Non-functional requirements: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kern="100">
                <a:latin typeface="Calibri" panose="020F0502020204030204" pitchFamily="34" charset="0"/>
                <a:ea typeface="Calibri" panose="020F0502020204030204" pitchFamily="34" charset="0"/>
                <a:cs typeface="Times New Roman" panose="02020603050405020304" pitchFamily="18" charset="0"/>
              </a:rPr>
              <a:t>-</a:t>
            </a:r>
            <a:r>
              <a:rPr lang="tr-TR" sz="1800">
                <a:effectLst/>
                <a:latin typeface="Calibri" panose="020F0502020204030204" pitchFamily="34" charset="0"/>
                <a:ea typeface="Calibri" panose="020F0502020204030204" pitchFamily="34" charset="0"/>
                <a:cs typeface="Times New Roman" panose="02020603050405020304" pitchFamily="18" charset="0"/>
              </a:rPr>
              <a:t>The system must work stably in any environment. </a:t>
            </a:r>
          </a:p>
          <a:p>
            <a:pPr marL="0" indent="0">
              <a:buNone/>
            </a:pPr>
            <a:r>
              <a:rPr lang="tr-TR" sz="1800">
                <a:effectLst/>
                <a:latin typeface="Calibri" panose="020F0502020204030204" pitchFamily="34" charset="0"/>
                <a:ea typeface="Calibri" panose="020F0502020204030204" pitchFamily="34" charset="0"/>
                <a:cs typeface="Times New Roman" panose="02020603050405020304" pitchFamily="18" charset="0"/>
              </a:rPr>
              <a:t>-Data must be well secured.</a:t>
            </a:r>
          </a:p>
          <a:p>
            <a:pPr marL="0" indent="0">
              <a:buNone/>
            </a:pPr>
            <a:r>
              <a:rPr lang="tr-TR" sz="1800" kern="100">
                <a:effectLst/>
                <a:latin typeface="Calibri" panose="020F0502020204030204" pitchFamily="34" charset="0"/>
                <a:ea typeface="Calibri" panose="020F0502020204030204" pitchFamily="34" charset="0"/>
                <a:cs typeface="Times New Roman" panose="02020603050405020304" pitchFamily="18" charset="0"/>
              </a:rPr>
              <a:t>-Easy to develop.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74891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F45B-D0BE-4E96-E67A-25B2AF64E1DB}"/>
              </a:ext>
            </a:extLst>
          </p:cNvPr>
          <p:cNvSpPr>
            <a:spLocks noGrp="1"/>
          </p:cNvSpPr>
          <p:nvPr>
            <p:ph type="title"/>
          </p:nvPr>
        </p:nvSpPr>
        <p:spPr>
          <a:xfrm>
            <a:off x="581192" y="492301"/>
            <a:ext cx="11029616" cy="1013800"/>
          </a:xfrm>
        </p:spPr>
        <p:txBody>
          <a:bodyPr/>
          <a:lstStyle/>
          <a:p>
            <a:r>
              <a:rPr lang="tr-TR"/>
              <a:t>desIgn</a:t>
            </a:r>
            <a:endParaRPr lang="en-US"/>
          </a:p>
        </p:txBody>
      </p:sp>
      <p:sp>
        <p:nvSpPr>
          <p:cNvPr id="3" name="Content Placeholder 2">
            <a:extLst>
              <a:ext uri="{FF2B5EF4-FFF2-40B4-BE49-F238E27FC236}">
                <a16:creationId xmlns:a16="http://schemas.microsoft.com/office/drawing/2014/main" id="{F8532A76-441D-C281-F3A1-94B2FA091EA2}"/>
              </a:ext>
            </a:extLst>
          </p:cNvPr>
          <p:cNvSpPr>
            <a:spLocks noGrp="1"/>
          </p:cNvSpPr>
          <p:nvPr>
            <p:ph idx="1"/>
          </p:nvPr>
        </p:nvSpPr>
        <p:spPr>
          <a:xfrm>
            <a:off x="581192" y="2180496"/>
            <a:ext cx="11029615" cy="3962852"/>
          </a:xfrm>
        </p:spPr>
        <p:txBody>
          <a:bodyPr/>
          <a:lstStyle/>
          <a:p>
            <a:pPr marL="0" indent="0">
              <a:buNone/>
            </a:pPr>
            <a:r>
              <a:rPr lang="tr-TR" b="1"/>
              <a:t>System Layers:</a:t>
            </a:r>
          </a:p>
          <a:p>
            <a:pPr marL="0" indent="0">
              <a:buNone/>
            </a:pPr>
            <a:endParaRPr lang="tr-TR"/>
          </a:p>
          <a:p>
            <a:pPr marL="0" indent="0">
              <a:buNone/>
            </a:pPr>
            <a:r>
              <a:rPr lang="en-US"/>
              <a:t>Smart home device layer: collects and analyzes data from devices and identifies error codes.</a:t>
            </a:r>
          </a:p>
          <a:p>
            <a:endParaRPr lang="en-US"/>
          </a:p>
          <a:p>
            <a:pPr marL="0" indent="0">
              <a:buNone/>
            </a:pPr>
            <a:r>
              <a:rPr lang="en-US"/>
              <a:t>Cloud-based server layer: stores, analyzes and processes the transmitted data and forwards it to the mobile app.</a:t>
            </a:r>
          </a:p>
          <a:p>
            <a:endParaRPr lang="en-US"/>
          </a:p>
          <a:p>
            <a:pPr marL="0" indent="0">
              <a:buNone/>
            </a:pPr>
            <a:r>
              <a:rPr lang="tr-TR"/>
              <a:t>M</a:t>
            </a:r>
            <a:r>
              <a:rPr lang="en-US"/>
              <a:t>obile </a:t>
            </a:r>
            <a:r>
              <a:rPr lang="tr-TR"/>
              <a:t>A</a:t>
            </a:r>
            <a:r>
              <a:rPr lang="en-US"/>
              <a:t>pplication layer: is the mobile application user interface, providing the user with information about fault information, error codes, device history, performance status and maintenance schedule.</a:t>
            </a:r>
          </a:p>
          <a:p>
            <a:endParaRPr lang="en-US"/>
          </a:p>
        </p:txBody>
      </p:sp>
    </p:spTree>
    <p:extLst>
      <p:ext uri="{BB962C8B-B14F-4D97-AF65-F5344CB8AC3E}">
        <p14:creationId xmlns:p14="http://schemas.microsoft.com/office/powerpoint/2010/main" val="97083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D6F127-C8EF-3636-FB00-B1B137C864B8}"/>
              </a:ext>
            </a:extLst>
          </p:cNvPr>
          <p:cNvSpPr/>
          <p:nvPr/>
        </p:nvSpPr>
        <p:spPr>
          <a:xfrm>
            <a:off x="500109" y="2015231"/>
            <a:ext cx="11191782" cy="44565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40546B2-CD31-A8FB-579C-A73435F96732}"/>
              </a:ext>
            </a:extLst>
          </p:cNvPr>
          <p:cNvPicPr>
            <a:picLocks noChangeAspect="1"/>
          </p:cNvPicPr>
          <p:nvPr/>
        </p:nvPicPr>
        <p:blipFill>
          <a:blip r:embed="rId2"/>
          <a:stretch>
            <a:fillRect/>
          </a:stretch>
        </p:blipFill>
        <p:spPr>
          <a:xfrm>
            <a:off x="673293" y="2376995"/>
            <a:ext cx="1724873" cy="3733060"/>
          </a:xfrm>
          <a:prstGeom prst="rect">
            <a:avLst/>
          </a:prstGeom>
        </p:spPr>
      </p:pic>
      <p:pic>
        <p:nvPicPr>
          <p:cNvPr id="14" name="Picture 13">
            <a:extLst>
              <a:ext uri="{FF2B5EF4-FFF2-40B4-BE49-F238E27FC236}">
                <a16:creationId xmlns:a16="http://schemas.microsoft.com/office/drawing/2014/main" id="{BC6004AD-05AD-DC45-9AB1-7AB4C1786AB0}"/>
              </a:ext>
            </a:extLst>
          </p:cNvPr>
          <p:cNvPicPr>
            <a:picLocks noChangeAspect="1"/>
          </p:cNvPicPr>
          <p:nvPr/>
        </p:nvPicPr>
        <p:blipFill>
          <a:blip r:embed="rId3"/>
          <a:stretch>
            <a:fillRect/>
          </a:stretch>
        </p:blipFill>
        <p:spPr>
          <a:xfrm>
            <a:off x="2857199" y="2376995"/>
            <a:ext cx="1724874" cy="3733061"/>
          </a:xfrm>
          <a:prstGeom prst="rect">
            <a:avLst/>
          </a:prstGeom>
        </p:spPr>
      </p:pic>
      <p:pic>
        <p:nvPicPr>
          <p:cNvPr id="16" name="Picture 15">
            <a:extLst>
              <a:ext uri="{FF2B5EF4-FFF2-40B4-BE49-F238E27FC236}">
                <a16:creationId xmlns:a16="http://schemas.microsoft.com/office/drawing/2014/main" id="{C6844B27-5A96-B39F-E70D-45DE13F92723}"/>
              </a:ext>
            </a:extLst>
          </p:cNvPr>
          <p:cNvPicPr>
            <a:picLocks noChangeAspect="1"/>
          </p:cNvPicPr>
          <p:nvPr/>
        </p:nvPicPr>
        <p:blipFill>
          <a:blip r:embed="rId4"/>
          <a:stretch>
            <a:fillRect/>
          </a:stretch>
        </p:blipFill>
        <p:spPr>
          <a:xfrm>
            <a:off x="5041106" y="2376993"/>
            <a:ext cx="1724874" cy="3733062"/>
          </a:xfrm>
          <a:prstGeom prst="rect">
            <a:avLst/>
          </a:prstGeom>
        </p:spPr>
      </p:pic>
      <p:pic>
        <p:nvPicPr>
          <p:cNvPr id="18" name="Picture 17">
            <a:extLst>
              <a:ext uri="{FF2B5EF4-FFF2-40B4-BE49-F238E27FC236}">
                <a16:creationId xmlns:a16="http://schemas.microsoft.com/office/drawing/2014/main" id="{CE6DAF50-5B7E-64F1-57FA-A39D0640F98F}"/>
              </a:ext>
            </a:extLst>
          </p:cNvPr>
          <p:cNvPicPr>
            <a:picLocks noChangeAspect="1"/>
          </p:cNvPicPr>
          <p:nvPr/>
        </p:nvPicPr>
        <p:blipFill>
          <a:blip r:embed="rId5"/>
          <a:stretch>
            <a:fillRect/>
          </a:stretch>
        </p:blipFill>
        <p:spPr>
          <a:xfrm>
            <a:off x="7313683" y="2376993"/>
            <a:ext cx="1724873" cy="3733059"/>
          </a:xfrm>
          <a:prstGeom prst="rect">
            <a:avLst/>
          </a:prstGeom>
        </p:spPr>
      </p:pic>
      <p:pic>
        <p:nvPicPr>
          <p:cNvPr id="20" name="Picture 19">
            <a:extLst>
              <a:ext uri="{FF2B5EF4-FFF2-40B4-BE49-F238E27FC236}">
                <a16:creationId xmlns:a16="http://schemas.microsoft.com/office/drawing/2014/main" id="{BC9BEE4E-3411-4162-1E23-B56F89578E25}"/>
              </a:ext>
            </a:extLst>
          </p:cNvPr>
          <p:cNvPicPr>
            <a:picLocks noChangeAspect="1"/>
          </p:cNvPicPr>
          <p:nvPr/>
        </p:nvPicPr>
        <p:blipFill>
          <a:blip r:embed="rId6"/>
          <a:stretch>
            <a:fillRect/>
          </a:stretch>
        </p:blipFill>
        <p:spPr>
          <a:xfrm>
            <a:off x="9586259" y="2376992"/>
            <a:ext cx="1724874" cy="3733060"/>
          </a:xfrm>
          <a:prstGeom prst="rect">
            <a:avLst/>
          </a:prstGeom>
        </p:spPr>
      </p:pic>
      <p:sp>
        <p:nvSpPr>
          <p:cNvPr id="21" name="TextBox 20">
            <a:extLst>
              <a:ext uri="{FF2B5EF4-FFF2-40B4-BE49-F238E27FC236}">
                <a16:creationId xmlns:a16="http://schemas.microsoft.com/office/drawing/2014/main" id="{7AA1D8C5-FF07-3373-5F61-E860498B1EBB}"/>
              </a:ext>
            </a:extLst>
          </p:cNvPr>
          <p:cNvSpPr txBox="1"/>
          <p:nvPr/>
        </p:nvSpPr>
        <p:spPr>
          <a:xfrm>
            <a:off x="577049" y="941033"/>
            <a:ext cx="5317724" cy="707886"/>
          </a:xfrm>
          <a:prstGeom prst="rect">
            <a:avLst/>
          </a:prstGeom>
          <a:noFill/>
        </p:spPr>
        <p:txBody>
          <a:bodyPr wrap="square" rtlCol="0">
            <a:spAutoFit/>
          </a:bodyPr>
          <a:lstStyle/>
          <a:p>
            <a:r>
              <a:rPr lang="tr-TR" sz="4000" b="1">
                <a:effectLst>
                  <a:outerShdw blurRad="38100" dist="38100" dir="2700000" algn="tl">
                    <a:srgbClr val="000000">
                      <a:alpha val="43137"/>
                    </a:srgbClr>
                  </a:outerShdw>
                </a:effectLst>
              </a:rPr>
              <a:t>UI DESIGNS</a:t>
            </a:r>
            <a:endParaRPr lang="en-US" sz="40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93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FCA0-3D79-3E28-9999-5776B3110AA4}"/>
              </a:ext>
            </a:extLst>
          </p:cNvPr>
          <p:cNvSpPr>
            <a:spLocks noGrp="1"/>
          </p:cNvSpPr>
          <p:nvPr>
            <p:ph type="title"/>
          </p:nvPr>
        </p:nvSpPr>
        <p:spPr>
          <a:xfrm>
            <a:off x="581192" y="373682"/>
            <a:ext cx="11029616" cy="1013800"/>
          </a:xfrm>
        </p:spPr>
        <p:txBody>
          <a:bodyPr/>
          <a:lstStyle/>
          <a:p>
            <a:r>
              <a:rPr lang="tr-TR"/>
              <a:t>Desıgn</a:t>
            </a:r>
            <a:endParaRPr lang="en-US"/>
          </a:p>
        </p:txBody>
      </p:sp>
      <p:sp>
        <p:nvSpPr>
          <p:cNvPr id="3" name="Content Placeholder 2">
            <a:extLst>
              <a:ext uri="{FF2B5EF4-FFF2-40B4-BE49-F238E27FC236}">
                <a16:creationId xmlns:a16="http://schemas.microsoft.com/office/drawing/2014/main" id="{088FA380-B1B7-5547-C7C4-7A9AD8016ABD}"/>
              </a:ext>
            </a:extLst>
          </p:cNvPr>
          <p:cNvSpPr>
            <a:spLocks noGrp="1"/>
          </p:cNvSpPr>
          <p:nvPr>
            <p:ph idx="1"/>
          </p:nvPr>
        </p:nvSpPr>
        <p:spPr>
          <a:xfrm>
            <a:off x="581192" y="1899821"/>
            <a:ext cx="1478426" cy="594803"/>
          </a:xfrm>
        </p:spPr>
        <p:txBody>
          <a:bodyPr/>
          <a:lstStyle/>
          <a:p>
            <a:pPr marL="0" indent="0">
              <a:buNone/>
            </a:pPr>
            <a:r>
              <a:rPr lang="tr-TR"/>
              <a:t>DIAGRAMS:</a:t>
            </a:r>
            <a:endParaRPr lang="en-US"/>
          </a:p>
        </p:txBody>
      </p:sp>
      <p:pic>
        <p:nvPicPr>
          <p:cNvPr id="5" name="Picture 4">
            <a:extLst>
              <a:ext uri="{FF2B5EF4-FFF2-40B4-BE49-F238E27FC236}">
                <a16:creationId xmlns:a16="http://schemas.microsoft.com/office/drawing/2014/main" id="{7AC0CDA5-2273-D375-D40C-12043E12292B}"/>
              </a:ext>
            </a:extLst>
          </p:cNvPr>
          <p:cNvPicPr>
            <a:picLocks noChangeAspect="1"/>
          </p:cNvPicPr>
          <p:nvPr/>
        </p:nvPicPr>
        <p:blipFill>
          <a:blip r:embed="rId2"/>
          <a:stretch>
            <a:fillRect/>
          </a:stretch>
        </p:blipFill>
        <p:spPr>
          <a:xfrm>
            <a:off x="741604" y="2468190"/>
            <a:ext cx="4025705" cy="3592167"/>
          </a:xfrm>
          <a:prstGeom prst="rect">
            <a:avLst/>
          </a:prstGeom>
        </p:spPr>
      </p:pic>
      <p:sp>
        <p:nvSpPr>
          <p:cNvPr id="6" name="TextBox 5">
            <a:extLst>
              <a:ext uri="{FF2B5EF4-FFF2-40B4-BE49-F238E27FC236}">
                <a16:creationId xmlns:a16="http://schemas.microsoft.com/office/drawing/2014/main" id="{BFD41DFD-E7FF-A1FB-D03F-66241DC89C28}"/>
              </a:ext>
            </a:extLst>
          </p:cNvPr>
          <p:cNvSpPr txBox="1"/>
          <p:nvPr/>
        </p:nvSpPr>
        <p:spPr>
          <a:xfrm>
            <a:off x="1435910" y="6176541"/>
            <a:ext cx="2467992" cy="307777"/>
          </a:xfrm>
          <a:prstGeom prst="rect">
            <a:avLst/>
          </a:prstGeom>
          <a:noFill/>
        </p:spPr>
        <p:txBody>
          <a:bodyPr wrap="square" rtlCol="0">
            <a:spAutoFit/>
          </a:bodyPr>
          <a:lstStyle/>
          <a:p>
            <a:r>
              <a:rPr lang="tr-TR" sz="1400"/>
              <a:t>DATABASE DIAGRAM</a:t>
            </a:r>
            <a:endParaRPr lang="en-US" sz="1400"/>
          </a:p>
        </p:txBody>
      </p:sp>
      <p:pic>
        <p:nvPicPr>
          <p:cNvPr id="8" name="Picture 7">
            <a:extLst>
              <a:ext uri="{FF2B5EF4-FFF2-40B4-BE49-F238E27FC236}">
                <a16:creationId xmlns:a16="http://schemas.microsoft.com/office/drawing/2014/main" id="{F95D8536-0D0A-E1AD-35C8-4C0BAF901375}"/>
              </a:ext>
            </a:extLst>
          </p:cNvPr>
          <p:cNvPicPr>
            <a:picLocks noChangeAspect="1"/>
          </p:cNvPicPr>
          <p:nvPr/>
        </p:nvPicPr>
        <p:blipFill>
          <a:blip r:embed="rId3"/>
          <a:stretch>
            <a:fillRect/>
          </a:stretch>
        </p:blipFill>
        <p:spPr>
          <a:xfrm>
            <a:off x="5930283" y="2346574"/>
            <a:ext cx="5273706" cy="3515804"/>
          </a:xfrm>
          <a:prstGeom prst="rect">
            <a:avLst/>
          </a:prstGeom>
        </p:spPr>
      </p:pic>
      <p:sp>
        <p:nvSpPr>
          <p:cNvPr id="10" name="TextBox 9">
            <a:extLst>
              <a:ext uri="{FF2B5EF4-FFF2-40B4-BE49-F238E27FC236}">
                <a16:creationId xmlns:a16="http://schemas.microsoft.com/office/drawing/2014/main" id="{BA3D61B1-BEED-C5FD-F300-85C06DBDFEAC}"/>
              </a:ext>
            </a:extLst>
          </p:cNvPr>
          <p:cNvSpPr txBox="1"/>
          <p:nvPr/>
        </p:nvSpPr>
        <p:spPr>
          <a:xfrm>
            <a:off x="8041690" y="6164572"/>
            <a:ext cx="2885843" cy="307777"/>
          </a:xfrm>
          <a:prstGeom prst="rect">
            <a:avLst/>
          </a:prstGeom>
          <a:noFill/>
        </p:spPr>
        <p:txBody>
          <a:bodyPr wrap="square">
            <a:spAutoFit/>
          </a:bodyPr>
          <a:lstStyle/>
          <a:p>
            <a:r>
              <a:rPr lang="tr-TR" sz="1400"/>
              <a:t>DATAFLOW DIAGRAM</a:t>
            </a:r>
            <a:endParaRPr lang="en-US" sz="1400"/>
          </a:p>
        </p:txBody>
      </p:sp>
    </p:spTree>
    <p:extLst>
      <p:ext uri="{BB962C8B-B14F-4D97-AF65-F5344CB8AC3E}">
        <p14:creationId xmlns:p14="http://schemas.microsoft.com/office/powerpoint/2010/main" val="260804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925B-6C4F-0837-5D9E-9A837CCFD5F1}"/>
              </a:ext>
            </a:extLst>
          </p:cNvPr>
          <p:cNvSpPr>
            <a:spLocks noGrp="1"/>
          </p:cNvSpPr>
          <p:nvPr>
            <p:ph type="title"/>
          </p:nvPr>
        </p:nvSpPr>
        <p:spPr>
          <a:xfrm>
            <a:off x="581192" y="492301"/>
            <a:ext cx="11029616" cy="1013800"/>
          </a:xfrm>
        </p:spPr>
        <p:txBody>
          <a:bodyPr/>
          <a:lstStyle/>
          <a:p>
            <a:r>
              <a:rPr lang="tr-TR"/>
              <a:t>dESIGN</a:t>
            </a:r>
            <a:endParaRPr lang="en-US"/>
          </a:p>
        </p:txBody>
      </p:sp>
      <p:sp>
        <p:nvSpPr>
          <p:cNvPr id="3" name="Content Placeholder 2">
            <a:extLst>
              <a:ext uri="{FF2B5EF4-FFF2-40B4-BE49-F238E27FC236}">
                <a16:creationId xmlns:a16="http://schemas.microsoft.com/office/drawing/2014/main" id="{09D888E8-DD35-2C5F-AA8D-20397F6179B8}"/>
              </a:ext>
            </a:extLst>
          </p:cNvPr>
          <p:cNvSpPr>
            <a:spLocks noGrp="1"/>
          </p:cNvSpPr>
          <p:nvPr>
            <p:ph idx="1"/>
          </p:nvPr>
        </p:nvSpPr>
        <p:spPr/>
        <p:txBody>
          <a:bodyPr/>
          <a:lstStyle/>
          <a:p>
            <a:pPr marL="0" indent="0">
              <a:buNone/>
            </a:pPr>
            <a:r>
              <a:rPr lang="tr-TR"/>
              <a:t> </a:t>
            </a:r>
            <a:endParaRPr lang="en-US"/>
          </a:p>
        </p:txBody>
      </p:sp>
      <p:pic>
        <p:nvPicPr>
          <p:cNvPr id="5" name="Picture 4">
            <a:extLst>
              <a:ext uri="{FF2B5EF4-FFF2-40B4-BE49-F238E27FC236}">
                <a16:creationId xmlns:a16="http://schemas.microsoft.com/office/drawing/2014/main" id="{7D9A7AF4-DA39-6D6D-8DDA-A446D6A48D03}"/>
              </a:ext>
            </a:extLst>
          </p:cNvPr>
          <p:cNvPicPr>
            <a:picLocks noChangeAspect="1"/>
          </p:cNvPicPr>
          <p:nvPr/>
        </p:nvPicPr>
        <p:blipFill>
          <a:blip r:embed="rId2"/>
          <a:stretch>
            <a:fillRect/>
          </a:stretch>
        </p:blipFill>
        <p:spPr>
          <a:xfrm>
            <a:off x="344782" y="2180496"/>
            <a:ext cx="4238215" cy="2853143"/>
          </a:xfrm>
          <a:prstGeom prst="rect">
            <a:avLst/>
          </a:prstGeom>
        </p:spPr>
      </p:pic>
      <p:sp>
        <p:nvSpPr>
          <p:cNvPr id="6" name="TextBox 5">
            <a:extLst>
              <a:ext uri="{FF2B5EF4-FFF2-40B4-BE49-F238E27FC236}">
                <a16:creationId xmlns:a16="http://schemas.microsoft.com/office/drawing/2014/main" id="{525EF88C-6176-C4D8-DA65-A07F7F626A3C}"/>
              </a:ext>
            </a:extLst>
          </p:cNvPr>
          <p:cNvSpPr txBox="1"/>
          <p:nvPr/>
        </p:nvSpPr>
        <p:spPr>
          <a:xfrm>
            <a:off x="581192" y="5292330"/>
            <a:ext cx="2224152" cy="307777"/>
          </a:xfrm>
          <a:prstGeom prst="rect">
            <a:avLst/>
          </a:prstGeom>
          <a:noFill/>
        </p:spPr>
        <p:txBody>
          <a:bodyPr wrap="square" rtlCol="0">
            <a:spAutoFit/>
          </a:bodyPr>
          <a:lstStyle/>
          <a:p>
            <a:r>
              <a:rPr lang="tr-TR" sz="1400"/>
              <a:t>UML CLASS DIAGRAM</a:t>
            </a:r>
            <a:endParaRPr lang="en-US" sz="1400"/>
          </a:p>
        </p:txBody>
      </p:sp>
      <p:pic>
        <p:nvPicPr>
          <p:cNvPr id="8" name="Picture 7">
            <a:extLst>
              <a:ext uri="{FF2B5EF4-FFF2-40B4-BE49-F238E27FC236}">
                <a16:creationId xmlns:a16="http://schemas.microsoft.com/office/drawing/2014/main" id="{092E4482-A01A-C2E1-0855-C983092F40CE}"/>
              </a:ext>
            </a:extLst>
          </p:cNvPr>
          <p:cNvPicPr>
            <a:picLocks noChangeAspect="1"/>
          </p:cNvPicPr>
          <p:nvPr/>
        </p:nvPicPr>
        <p:blipFill>
          <a:blip r:embed="rId3"/>
          <a:stretch>
            <a:fillRect/>
          </a:stretch>
        </p:blipFill>
        <p:spPr>
          <a:xfrm>
            <a:off x="5100274" y="1860909"/>
            <a:ext cx="6510533" cy="4504790"/>
          </a:xfrm>
          <a:prstGeom prst="rect">
            <a:avLst/>
          </a:prstGeom>
        </p:spPr>
      </p:pic>
      <p:sp>
        <p:nvSpPr>
          <p:cNvPr id="9" name="TextBox 8">
            <a:extLst>
              <a:ext uri="{FF2B5EF4-FFF2-40B4-BE49-F238E27FC236}">
                <a16:creationId xmlns:a16="http://schemas.microsoft.com/office/drawing/2014/main" id="{4956C3F8-F884-7510-E9F9-96ACDB9BF837}"/>
              </a:ext>
            </a:extLst>
          </p:cNvPr>
          <p:cNvSpPr txBox="1"/>
          <p:nvPr/>
        </p:nvSpPr>
        <p:spPr>
          <a:xfrm>
            <a:off x="9161755" y="5689522"/>
            <a:ext cx="2547891" cy="338554"/>
          </a:xfrm>
          <a:prstGeom prst="rect">
            <a:avLst/>
          </a:prstGeom>
          <a:noFill/>
        </p:spPr>
        <p:txBody>
          <a:bodyPr wrap="square" rtlCol="0">
            <a:spAutoFit/>
          </a:bodyPr>
          <a:lstStyle/>
          <a:p>
            <a:r>
              <a:rPr lang="tr-TR" sz="1600"/>
              <a:t>USE CASE DIAGRAM</a:t>
            </a:r>
            <a:endParaRPr lang="en-US" sz="1600"/>
          </a:p>
        </p:txBody>
      </p:sp>
    </p:spTree>
    <p:extLst>
      <p:ext uri="{BB962C8B-B14F-4D97-AF65-F5344CB8AC3E}">
        <p14:creationId xmlns:p14="http://schemas.microsoft.com/office/powerpoint/2010/main" val="261786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21EF-9FD2-0BCC-09E2-335BB51E040C}"/>
              </a:ext>
            </a:extLst>
          </p:cNvPr>
          <p:cNvSpPr>
            <a:spLocks noGrp="1"/>
          </p:cNvSpPr>
          <p:nvPr>
            <p:ph type="title"/>
          </p:nvPr>
        </p:nvSpPr>
        <p:spPr>
          <a:xfrm>
            <a:off x="581192" y="492301"/>
            <a:ext cx="11029616" cy="1013800"/>
          </a:xfrm>
        </p:spPr>
        <p:txBody>
          <a:bodyPr/>
          <a:lstStyle/>
          <a:p>
            <a:r>
              <a:rPr lang="tr-TR"/>
              <a:t>dESIGN</a:t>
            </a:r>
            <a:endParaRPr lang="en-US"/>
          </a:p>
        </p:txBody>
      </p:sp>
      <p:sp>
        <p:nvSpPr>
          <p:cNvPr id="3" name="Content Placeholder 2">
            <a:extLst>
              <a:ext uri="{FF2B5EF4-FFF2-40B4-BE49-F238E27FC236}">
                <a16:creationId xmlns:a16="http://schemas.microsoft.com/office/drawing/2014/main" id="{938EC278-3293-68BA-A6C3-A2671C573A7A}"/>
              </a:ext>
            </a:extLst>
          </p:cNvPr>
          <p:cNvSpPr>
            <a:spLocks noGrp="1"/>
          </p:cNvSpPr>
          <p:nvPr>
            <p:ph idx="1"/>
          </p:nvPr>
        </p:nvSpPr>
        <p:spPr/>
        <p:txBody>
          <a:bodyPr>
            <a:normAutofit/>
          </a:bodyPr>
          <a:lstStyle/>
          <a:p>
            <a:pPr marL="0" indent="0">
              <a:buNone/>
            </a:pPr>
            <a:r>
              <a:rPr lang="tr-TR" sz="2800" b="1"/>
              <a:t>System Dependency:</a:t>
            </a:r>
          </a:p>
          <a:p>
            <a:pPr marL="0" indent="0">
              <a:buNone/>
            </a:pPr>
            <a:r>
              <a:rPr lang="tr-TR" sz="2400"/>
              <a:t>-Hardware Compatibility</a:t>
            </a:r>
          </a:p>
          <a:p>
            <a:pPr marL="0" indent="0">
              <a:buNone/>
            </a:pPr>
            <a:r>
              <a:rPr lang="tr-TR" sz="2400"/>
              <a:t>-Network Connections</a:t>
            </a:r>
          </a:p>
          <a:p>
            <a:pPr marL="0" indent="0">
              <a:buNone/>
            </a:pPr>
            <a:r>
              <a:rPr lang="tr-TR" sz="2400"/>
              <a:t>-Cloud Servers</a:t>
            </a:r>
          </a:p>
          <a:p>
            <a:pPr marL="0" indent="0">
              <a:buNone/>
            </a:pPr>
            <a:r>
              <a:rPr lang="tr-TR" sz="2400"/>
              <a:t>-Mobile Application</a:t>
            </a:r>
            <a:endParaRPr lang="en-US" sz="2400"/>
          </a:p>
        </p:txBody>
      </p:sp>
    </p:spTree>
    <p:extLst>
      <p:ext uri="{BB962C8B-B14F-4D97-AF65-F5344CB8AC3E}">
        <p14:creationId xmlns:p14="http://schemas.microsoft.com/office/powerpoint/2010/main" val="74455215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129</TotalTime>
  <Words>846</Words>
  <Application>Microsoft Office PowerPoint</Application>
  <PresentationFormat>Widescreen</PresentationFormat>
  <Paragraphs>122</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 Unicode MS</vt:lpstr>
      <vt:lpstr>Calibri</vt:lpstr>
      <vt:lpstr>Gill Sans MT</vt:lpstr>
      <vt:lpstr>Wingdings 2</vt:lpstr>
      <vt:lpstr>Custom</vt:lpstr>
      <vt:lpstr>HOMEWISE</vt:lpstr>
      <vt:lpstr>Abstract </vt:lpstr>
      <vt:lpstr>Planning and Requirements</vt:lpstr>
      <vt:lpstr>Planning and Requirements</vt:lpstr>
      <vt:lpstr>desIgn</vt:lpstr>
      <vt:lpstr>PowerPoint Presentation</vt:lpstr>
      <vt:lpstr>Desıgn</vt:lpstr>
      <vt:lpstr>dESIGN</vt:lpstr>
      <vt:lpstr>dESIGN</vt:lpstr>
      <vt:lpstr>Methodology</vt:lpstr>
      <vt:lpstr>mETHODOLOGY</vt:lpstr>
      <vt:lpstr>Methodology</vt:lpstr>
      <vt:lpstr>Methodology</vt:lpstr>
      <vt:lpstr>Implementation</vt:lpstr>
      <vt:lpstr>Implementation</vt:lpstr>
      <vt:lpstr>PowerPoint Presentation</vt:lpstr>
      <vt:lpstr>PowerPoint Presentation</vt:lpstr>
      <vt:lpstr>PowerPoint Presentation</vt:lpstr>
      <vt:lpstr>TEST PROCESS</vt:lpstr>
      <vt:lpstr>Test process</vt:lpstr>
      <vt:lpstr>Deployment and maıntenance</vt:lpstr>
      <vt:lpstr>Gıthub logs</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AHMETCAN BURUŞ 311</dc:creator>
  <cp:lastModifiedBy>AHMETCAN BURUŞ 311</cp:lastModifiedBy>
  <cp:revision>2</cp:revision>
  <dcterms:created xsi:type="dcterms:W3CDTF">2025-06-01T11:44:01Z</dcterms:created>
  <dcterms:modified xsi:type="dcterms:W3CDTF">2025-06-01T13:53:38Z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