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3/30/2021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Data </a:t>
            </a:r>
            <a:r>
              <a:rPr lang="tr-TR" dirty="0" err="1" smtClean="0"/>
              <a:t>Warehouse</a:t>
            </a:r>
            <a:r>
              <a:rPr lang="tr-TR" dirty="0" smtClean="0"/>
              <a:t/>
            </a:r>
            <a:br>
              <a:rPr lang="tr-TR" dirty="0" smtClean="0"/>
            </a:br>
            <a:r>
              <a:rPr lang="tr-TR" sz="4000" dirty="0" smtClean="0"/>
              <a:t>Veri Ambarı</a:t>
            </a:r>
            <a:endParaRPr lang="tr-TR" dirty="0"/>
          </a:p>
        </p:txBody>
      </p:sp>
      <p:sp>
        <p:nvSpPr>
          <p:cNvPr id="3" name="Alt Başlık 2"/>
          <p:cNvSpPr>
            <a:spLocks noGrp="1"/>
          </p:cNvSpPr>
          <p:nvPr>
            <p:ph type="subTitle" idx="1"/>
          </p:nvPr>
        </p:nvSpPr>
        <p:spPr/>
        <p:txBody>
          <a:bodyPr/>
          <a:lstStyle/>
          <a:p>
            <a:r>
              <a:rPr lang="tr-TR" dirty="0" smtClean="0"/>
              <a:t>Buğra Can Kuş </a:t>
            </a:r>
          </a:p>
          <a:p>
            <a:r>
              <a:rPr lang="tr-TR" dirty="0" smtClean="0"/>
              <a:t>200541305</a:t>
            </a:r>
            <a:endParaRPr lang="tr-TR" dirty="0"/>
          </a:p>
        </p:txBody>
      </p:sp>
    </p:spTree>
    <p:extLst>
      <p:ext uri="{BB962C8B-B14F-4D97-AF65-F5344CB8AC3E}">
        <p14:creationId xmlns:p14="http://schemas.microsoft.com/office/powerpoint/2010/main" val="418661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48929" y="1219200"/>
            <a:ext cx="7370803" cy="1017372"/>
          </a:xfrm>
        </p:spPr>
        <p:txBody>
          <a:bodyPr/>
          <a:lstStyle/>
          <a:p>
            <a:r>
              <a:rPr lang="tr-TR" dirty="0" smtClean="0"/>
              <a:t>Data </a:t>
            </a:r>
            <a:r>
              <a:rPr lang="tr-TR" dirty="0" err="1" smtClean="0"/>
              <a:t>Warehouse</a:t>
            </a:r>
            <a:r>
              <a:rPr lang="tr-TR" dirty="0" smtClean="0"/>
              <a:t>(Veri Ambarı)</a:t>
            </a:r>
            <a:endParaRPr lang="tr-TR" dirty="0"/>
          </a:p>
        </p:txBody>
      </p:sp>
      <p:sp>
        <p:nvSpPr>
          <p:cNvPr id="3" name="İçerik Yer Tutucusu 2"/>
          <p:cNvSpPr>
            <a:spLocks noGrp="1"/>
          </p:cNvSpPr>
          <p:nvPr>
            <p:ph idx="1"/>
          </p:nvPr>
        </p:nvSpPr>
        <p:spPr>
          <a:xfrm>
            <a:off x="1301577" y="2545492"/>
            <a:ext cx="4456671" cy="3330376"/>
          </a:xfrm>
        </p:spPr>
        <p:txBody>
          <a:bodyPr>
            <a:normAutofit lnSpcReduction="10000"/>
          </a:bodyPr>
          <a:lstStyle/>
          <a:p>
            <a:r>
              <a:rPr lang="tr-TR" sz="1600" dirty="0" err="1"/>
              <a:t>It</a:t>
            </a:r>
            <a:r>
              <a:rPr lang="tr-TR" sz="1600" dirty="0"/>
              <a:t> is </a:t>
            </a:r>
            <a:r>
              <a:rPr lang="tr-TR" sz="1600" dirty="0" err="1"/>
              <a:t>more</a:t>
            </a:r>
            <a:r>
              <a:rPr lang="tr-TR" sz="1600" dirty="0"/>
              <a:t> </a:t>
            </a:r>
            <a:r>
              <a:rPr lang="tr-TR" sz="1600" dirty="0" err="1"/>
              <a:t>accurate</a:t>
            </a:r>
            <a:r>
              <a:rPr lang="tr-TR" sz="1600" dirty="0"/>
              <a:t> </a:t>
            </a:r>
            <a:r>
              <a:rPr lang="tr-TR" sz="1600" dirty="0" err="1"/>
              <a:t>to</a:t>
            </a:r>
            <a:r>
              <a:rPr lang="tr-TR" sz="1600" dirty="0"/>
              <a:t> </a:t>
            </a:r>
            <a:r>
              <a:rPr lang="tr-TR" sz="1600" dirty="0" err="1"/>
              <a:t>mention</a:t>
            </a:r>
            <a:r>
              <a:rPr lang="tr-TR" sz="1600" dirty="0"/>
              <a:t> </a:t>
            </a:r>
            <a:r>
              <a:rPr lang="tr-TR" sz="1600" dirty="0" err="1"/>
              <a:t>about</a:t>
            </a:r>
            <a:r>
              <a:rPr lang="tr-TR" sz="1600" dirty="0"/>
              <a:t> </a:t>
            </a:r>
            <a:r>
              <a:rPr lang="tr-TR" sz="1600" dirty="0" err="1"/>
              <a:t>business</a:t>
            </a:r>
            <a:r>
              <a:rPr lang="tr-TR" sz="1600" dirty="0"/>
              <a:t> </a:t>
            </a:r>
            <a:r>
              <a:rPr lang="tr-TR" sz="1600" dirty="0" err="1"/>
              <a:t>intelligence</a:t>
            </a:r>
            <a:r>
              <a:rPr lang="tr-TR" sz="1600" dirty="0"/>
              <a:t> </a:t>
            </a:r>
            <a:r>
              <a:rPr lang="tr-TR" sz="1600" dirty="0" err="1"/>
              <a:t>before</a:t>
            </a:r>
            <a:r>
              <a:rPr lang="tr-TR" sz="1600" dirty="0"/>
              <a:t> </a:t>
            </a:r>
            <a:r>
              <a:rPr lang="tr-TR" sz="1600" dirty="0" err="1"/>
              <a:t>starting</a:t>
            </a:r>
            <a:r>
              <a:rPr lang="tr-TR" sz="1600" dirty="0"/>
              <a:t> </a:t>
            </a:r>
            <a:r>
              <a:rPr lang="tr-TR" sz="1600" dirty="0" err="1"/>
              <a:t>the</a:t>
            </a:r>
            <a:r>
              <a:rPr lang="tr-TR" sz="1600" dirty="0"/>
              <a:t> data </a:t>
            </a:r>
            <a:r>
              <a:rPr lang="tr-TR" sz="1600" dirty="0" err="1"/>
              <a:t>warehouse</a:t>
            </a:r>
            <a:r>
              <a:rPr lang="tr-TR" sz="1600" dirty="0"/>
              <a:t>. Business </a:t>
            </a:r>
            <a:r>
              <a:rPr lang="tr-TR" sz="1600" dirty="0" err="1"/>
              <a:t>intelligence</a:t>
            </a:r>
            <a:r>
              <a:rPr lang="tr-TR" sz="1600" dirty="0"/>
              <a:t> is </a:t>
            </a:r>
            <a:r>
              <a:rPr lang="tr-TR" sz="1600" dirty="0" err="1"/>
              <a:t>the</a:t>
            </a:r>
            <a:r>
              <a:rPr lang="tr-TR" sz="1600" dirty="0"/>
              <a:t> </a:t>
            </a:r>
            <a:r>
              <a:rPr lang="tr-TR" sz="1600" dirty="0" err="1"/>
              <a:t>reporting</a:t>
            </a:r>
            <a:r>
              <a:rPr lang="tr-TR" sz="1600" dirty="0"/>
              <a:t> of </a:t>
            </a:r>
            <a:r>
              <a:rPr lang="tr-TR" sz="1600" dirty="0" err="1"/>
              <a:t>the</a:t>
            </a:r>
            <a:r>
              <a:rPr lang="tr-TR" sz="1600" dirty="0"/>
              <a:t> data </a:t>
            </a:r>
            <a:r>
              <a:rPr lang="tr-TR" sz="1600" dirty="0" err="1"/>
              <a:t>needed</a:t>
            </a:r>
            <a:r>
              <a:rPr lang="tr-TR" sz="1600" dirty="0"/>
              <a:t> </a:t>
            </a:r>
            <a:r>
              <a:rPr lang="tr-TR" sz="1600" dirty="0" err="1"/>
              <a:t>after</a:t>
            </a:r>
            <a:r>
              <a:rPr lang="tr-TR" sz="1600" dirty="0"/>
              <a:t> </a:t>
            </a:r>
            <a:r>
              <a:rPr lang="tr-TR" sz="1600" dirty="0" err="1"/>
              <a:t>the</a:t>
            </a:r>
            <a:r>
              <a:rPr lang="tr-TR" sz="1600" dirty="0"/>
              <a:t> </a:t>
            </a:r>
            <a:r>
              <a:rPr lang="tr-TR" sz="1600" dirty="0" err="1"/>
              <a:t>necessary</a:t>
            </a:r>
            <a:r>
              <a:rPr lang="tr-TR" sz="1600" dirty="0"/>
              <a:t> </a:t>
            </a:r>
            <a:r>
              <a:rPr lang="tr-TR" sz="1600" dirty="0" err="1"/>
              <a:t>review</a:t>
            </a:r>
            <a:r>
              <a:rPr lang="tr-TR" sz="1600" dirty="0"/>
              <a:t> </a:t>
            </a:r>
            <a:r>
              <a:rPr lang="tr-TR" sz="1600" dirty="0" err="1"/>
              <a:t>by</a:t>
            </a:r>
            <a:r>
              <a:rPr lang="tr-TR" sz="1600" dirty="0"/>
              <a:t> </a:t>
            </a:r>
            <a:r>
              <a:rPr lang="tr-TR" sz="1600" dirty="0" err="1"/>
              <a:t>looking</a:t>
            </a:r>
            <a:r>
              <a:rPr lang="tr-TR" sz="1600" dirty="0"/>
              <a:t> at </a:t>
            </a:r>
            <a:r>
              <a:rPr lang="tr-TR" sz="1600" dirty="0" err="1"/>
              <a:t>the</a:t>
            </a:r>
            <a:r>
              <a:rPr lang="tr-TR" sz="1600" dirty="0"/>
              <a:t> data of </a:t>
            </a:r>
            <a:r>
              <a:rPr lang="tr-TR" sz="1600" dirty="0" err="1"/>
              <a:t>the</a:t>
            </a:r>
            <a:r>
              <a:rPr lang="tr-TR" sz="1600" dirty="0"/>
              <a:t> </a:t>
            </a:r>
            <a:r>
              <a:rPr lang="tr-TR" sz="1600" dirty="0" err="1"/>
              <a:t>enterprise</a:t>
            </a:r>
            <a:r>
              <a:rPr lang="tr-TR" sz="1600" dirty="0"/>
              <a:t> </a:t>
            </a:r>
            <a:r>
              <a:rPr lang="tr-TR" sz="1600" dirty="0" err="1"/>
              <a:t>that</a:t>
            </a:r>
            <a:r>
              <a:rPr lang="tr-TR" sz="1600" dirty="0"/>
              <a:t> has </a:t>
            </a:r>
            <a:r>
              <a:rPr lang="tr-TR" sz="1600" dirty="0" err="1"/>
              <a:t>been</a:t>
            </a:r>
            <a:r>
              <a:rPr lang="tr-TR" sz="1600" dirty="0"/>
              <a:t> </a:t>
            </a:r>
            <a:r>
              <a:rPr lang="tr-TR" sz="1600" dirty="0" err="1"/>
              <a:t>registered</a:t>
            </a:r>
            <a:r>
              <a:rPr lang="tr-TR" sz="1600" dirty="0"/>
              <a:t> in </a:t>
            </a:r>
            <a:r>
              <a:rPr lang="tr-TR" sz="1600" dirty="0" err="1"/>
              <a:t>the</a:t>
            </a:r>
            <a:r>
              <a:rPr lang="tr-TR" sz="1600" dirty="0"/>
              <a:t> </a:t>
            </a:r>
            <a:r>
              <a:rPr lang="tr-TR" sz="1600" dirty="0" err="1"/>
              <a:t>past</a:t>
            </a:r>
            <a:r>
              <a:rPr lang="tr-TR" sz="1600" dirty="0"/>
              <a:t>. </a:t>
            </a:r>
            <a:r>
              <a:rPr lang="tr-TR" sz="1600" dirty="0" err="1"/>
              <a:t>In</a:t>
            </a:r>
            <a:r>
              <a:rPr lang="tr-TR" sz="1600" dirty="0"/>
              <a:t> a </a:t>
            </a:r>
            <a:r>
              <a:rPr lang="tr-TR" sz="1600" dirty="0" err="1"/>
              <a:t>business</a:t>
            </a:r>
            <a:r>
              <a:rPr lang="tr-TR" sz="1600" dirty="0"/>
              <a:t>, data </a:t>
            </a:r>
            <a:r>
              <a:rPr lang="tr-TR" sz="1600" dirty="0" err="1"/>
              <a:t>comes</a:t>
            </a:r>
            <a:r>
              <a:rPr lang="tr-TR" sz="1600" dirty="0"/>
              <a:t> </a:t>
            </a:r>
            <a:r>
              <a:rPr lang="tr-TR" sz="1600" dirty="0" err="1"/>
              <a:t>from</a:t>
            </a:r>
            <a:r>
              <a:rPr lang="tr-TR" sz="1600" dirty="0"/>
              <a:t> </a:t>
            </a:r>
            <a:r>
              <a:rPr lang="tr-TR" sz="1600" dirty="0" err="1"/>
              <a:t>many</a:t>
            </a:r>
            <a:r>
              <a:rPr lang="tr-TR" sz="1600" dirty="0"/>
              <a:t> </a:t>
            </a:r>
            <a:r>
              <a:rPr lang="tr-TR" sz="1600" dirty="0" err="1"/>
              <a:t>different</a:t>
            </a:r>
            <a:r>
              <a:rPr lang="tr-TR" sz="1600" dirty="0"/>
              <a:t> </a:t>
            </a:r>
            <a:r>
              <a:rPr lang="tr-TR" sz="1600" dirty="0" err="1"/>
              <a:t>sources</a:t>
            </a:r>
            <a:r>
              <a:rPr lang="tr-TR" sz="1600" dirty="0"/>
              <a:t> </a:t>
            </a:r>
            <a:r>
              <a:rPr lang="tr-TR" sz="1600" dirty="0" err="1"/>
              <a:t>and</a:t>
            </a:r>
            <a:r>
              <a:rPr lang="tr-TR" sz="1600" dirty="0"/>
              <a:t> is </a:t>
            </a:r>
            <a:r>
              <a:rPr lang="tr-TR" sz="1600" dirty="0" err="1"/>
              <a:t>collected</a:t>
            </a:r>
            <a:r>
              <a:rPr lang="tr-TR" sz="1600" dirty="0"/>
              <a:t> in a </a:t>
            </a:r>
            <a:r>
              <a:rPr lang="tr-TR" sz="1600" dirty="0" err="1"/>
              <a:t>distributed</a:t>
            </a:r>
            <a:r>
              <a:rPr lang="tr-TR" sz="1600" dirty="0"/>
              <a:t> </a:t>
            </a:r>
            <a:r>
              <a:rPr lang="tr-TR" sz="1600" dirty="0" err="1"/>
              <a:t>structure</a:t>
            </a:r>
            <a:r>
              <a:rPr lang="tr-TR" sz="1600" dirty="0"/>
              <a:t> </a:t>
            </a:r>
            <a:r>
              <a:rPr lang="tr-TR" sz="1600" dirty="0" err="1"/>
              <a:t>and</a:t>
            </a:r>
            <a:r>
              <a:rPr lang="tr-TR" sz="1600" dirty="0"/>
              <a:t> </a:t>
            </a:r>
            <a:r>
              <a:rPr lang="tr-TR" sz="1600" dirty="0" err="1"/>
              <a:t>if</a:t>
            </a:r>
            <a:r>
              <a:rPr lang="tr-TR" sz="1600" dirty="0"/>
              <a:t> Access </a:t>
            </a:r>
            <a:r>
              <a:rPr lang="tr-TR" sz="1600" dirty="0" err="1"/>
              <a:t>to</a:t>
            </a:r>
            <a:r>
              <a:rPr lang="tr-TR" sz="1600" dirty="0"/>
              <a:t> </a:t>
            </a:r>
            <a:r>
              <a:rPr lang="tr-TR" sz="1600" dirty="0" err="1"/>
              <a:t>information</a:t>
            </a:r>
            <a:r>
              <a:rPr lang="tr-TR" sz="1600" dirty="0"/>
              <a:t> </a:t>
            </a:r>
            <a:r>
              <a:rPr lang="tr-TR" sz="1600" dirty="0" err="1"/>
              <a:t>becomes</a:t>
            </a:r>
            <a:r>
              <a:rPr lang="tr-TR" sz="1600" dirty="0"/>
              <a:t> </a:t>
            </a:r>
            <a:r>
              <a:rPr lang="tr-TR" sz="1600" dirty="0" err="1"/>
              <a:t>more</a:t>
            </a:r>
            <a:r>
              <a:rPr lang="tr-TR" sz="1600" dirty="0"/>
              <a:t> </a:t>
            </a:r>
            <a:r>
              <a:rPr lang="tr-TR" sz="1600" dirty="0" err="1"/>
              <a:t>difficult</a:t>
            </a:r>
            <a:r>
              <a:rPr lang="tr-TR" sz="1600" dirty="0"/>
              <a:t> as </a:t>
            </a:r>
            <a:r>
              <a:rPr lang="tr-TR" sz="1600" dirty="0" err="1"/>
              <a:t>this</a:t>
            </a:r>
            <a:r>
              <a:rPr lang="tr-TR" sz="1600" dirty="0"/>
              <a:t> data </a:t>
            </a:r>
            <a:r>
              <a:rPr lang="tr-TR" sz="1600" dirty="0" err="1"/>
              <a:t>increases</a:t>
            </a:r>
            <a:r>
              <a:rPr lang="tr-TR" sz="1600" dirty="0"/>
              <a:t>, it is </a:t>
            </a:r>
            <a:r>
              <a:rPr lang="tr-TR" sz="1600" dirty="0" err="1"/>
              <a:t>needed</a:t>
            </a:r>
            <a:r>
              <a:rPr lang="tr-TR" sz="1600" dirty="0"/>
              <a:t> </a:t>
            </a:r>
            <a:r>
              <a:rPr lang="tr-TR" sz="1600" dirty="0" err="1"/>
              <a:t>to</a:t>
            </a:r>
            <a:r>
              <a:rPr lang="tr-TR" sz="1600" dirty="0"/>
              <a:t>  </a:t>
            </a:r>
            <a:r>
              <a:rPr lang="tr-TR" sz="1600" dirty="0" err="1"/>
              <a:t>collect</a:t>
            </a:r>
            <a:r>
              <a:rPr lang="tr-TR" sz="1600" dirty="0"/>
              <a:t> </a:t>
            </a:r>
            <a:r>
              <a:rPr lang="tr-TR" sz="1600" dirty="0" err="1"/>
              <a:t>the</a:t>
            </a:r>
            <a:r>
              <a:rPr lang="tr-TR" sz="1600" dirty="0"/>
              <a:t> data in a </a:t>
            </a:r>
            <a:r>
              <a:rPr lang="tr-TR" sz="1600" dirty="0" err="1"/>
              <a:t>central</a:t>
            </a:r>
            <a:r>
              <a:rPr lang="tr-TR" sz="1600" dirty="0"/>
              <a:t> </a:t>
            </a:r>
            <a:r>
              <a:rPr lang="tr-TR" sz="1600" dirty="0" err="1"/>
              <a:t>repository</a:t>
            </a:r>
            <a:r>
              <a:rPr lang="tr-TR" sz="1600" dirty="0"/>
              <a:t> </a:t>
            </a:r>
            <a:r>
              <a:rPr lang="tr-TR" sz="1600" dirty="0" err="1"/>
              <a:t>and</a:t>
            </a:r>
            <a:r>
              <a:rPr lang="tr-TR" sz="1600" dirty="0"/>
              <a:t> Data </a:t>
            </a:r>
            <a:r>
              <a:rPr lang="tr-TR" sz="1600" dirty="0" err="1"/>
              <a:t>Warehouse</a:t>
            </a:r>
            <a:r>
              <a:rPr lang="tr-TR" sz="1600" dirty="0"/>
              <a:t> </a:t>
            </a:r>
            <a:r>
              <a:rPr lang="tr-TR" sz="1600" dirty="0" err="1"/>
              <a:t>meet</a:t>
            </a:r>
            <a:r>
              <a:rPr lang="tr-TR" sz="1600" dirty="0"/>
              <a:t> </a:t>
            </a:r>
            <a:r>
              <a:rPr lang="tr-TR" sz="1600" dirty="0" err="1"/>
              <a:t>our</a:t>
            </a:r>
            <a:r>
              <a:rPr lang="tr-TR" sz="1600" dirty="0"/>
              <a:t> </a:t>
            </a:r>
            <a:r>
              <a:rPr lang="tr-TR" sz="1600" dirty="0" err="1"/>
              <a:t>needs</a:t>
            </a:r>
            <a:r>
              <a:rPr lang="tr-TR" sz="1600" dirty="0"/>
              <a:t>. Data </a:t>
            </a:r>
            <a:r>
              <a:rPr lang="tr-TR" sz="1600" dirty="0" err="1"/>
              <a:t>Warehouses</a:t>
            </a:r>
            <a:r>
              <a:rPr lang="tr-TR" sz="1600" dirty="0"/>
              <a:t> </a:t>
            </a:r>
            <a:r>
              <a:rPr lang="tr-TR" sz="1600" dirty="0" err="1"/>
              <a:t>combine</a:t>
            </a:r>
            <a:r>
              <a:rPr lang="tr-TR" sz="1600" dirty="0"/>
              <a:t> data form </a:t>
            </a:r>
            <a:r>
              <a:rPr lang="tr-TR" sz="1600" dirty="0" err="1"/>
              <a:t>different</a:t>
            </a:r>
            <a:r>
              <a:rPr lang="tr-TR" sz="1600" dirty="0"/>
              <a:t> </a:t>
            </a:r>
            <a:r>
              <a:rPr lang="tr-TR" sz="1600" dirty="0" err="1"/>
              <a:t>soucres</a:t>
            </a:r>
            <a:r>
              <a:rPr lang="tr-TR" sz="1600" dirty="0"/>
              <a:t> </a:t>
            </a:r>
            <a:r>
              <a:rPr lang="tr-TR" sz="1600" dirty="0" err="1"/>
              <a:t>to</a:t>
            </a:r>
            <a:r>
              <a:rPr lang="tr-TR" sz="1600" dirty="0"/>
              <a:t> </a:t>
            </a:r>
            <a:r>
              <a:rPr lang="tr-TR" sz="1600" dirty="0" err="1"/>
              <a:t>analyze</a:t>
            </a:r>
            <a:r>
              <a:rPr lang="tr-TR" sz="1600" dirty="0"/>
              <a:t> </a:t>
            </a:r>
            <a:r>
              <a:rPr lang="tr-TR" sz="1600" dirty="0" err="1"/>
              <a:t>and</a:t>
            </a:r>
            <a:r>
              <a:rPr lang="tr-TR" sz="1600" dirty="0"/>
              <a:t> </a:t>
            </a:r>
            <a:r>
              <a:rPr lang="tr-TR" sz="1600" dirty="0" err="1"/>
              <a:t>report</a:t>
            </a:r>
            <a:r>
              <a:rPr lang="tr-TR" sz="1600" dirty="0"/>
              <a:t> on it.</a:t>
            </a:r>
          </a:p>
          <a:p>
            <a:endParaRPr lang="tr-TR" dirty="0"/>
          </a:p>
        </p:txBody>
      </p:sp>
      <p:sp>
        <p:nvSpPr>
          <p:cNvPr id="4" name="Metin kutusu 3"/>
          <p:cNvSpPr txBox="1"/>
          <p:nvPr/>
        </p:nvSpPr>
        <p:spPr>
          <a:xfrm>
            <a:off x="6301946" y="2677297"/>
            <a:ext cx="4547286" cy="2800767"/>
          </a:xfrm>
          <a:prstGeom prst="rect">
            <a:avLst/>
          </a:prstGeom>
          <a:noFill/>
        </p:spPr>
        <p:txBody>
          <a:bodyPr wrap="square" rtlCol="0">
            <a:spAutoFit/>
          </a:bodyPr>
          <a:lstStyle/>
          <a:p>
            <a:r>
              <a:rPr lang="tr-TR" sz="1600" dirty="0"/>
              <a:t>Veri ambarına başlamadan önce İş zekasına değinmek daha doğru olur. İş zekası, işletmenin geçmişte kayıtlı olan verilerine bakarak gerekli inceleme sonrasında ihtiyaç olan verilerin raporlanmasıdır. Bir işletmede çok farklı kaynaklardan veri geliyor ve dağıtık bir yapıda toplanıyor, bu veriler arttıkça bilgiye erişim daha zor bir hal alıyorsa bu noktada kullanacağımız verileri merkezi bir depoda toplama ihtiyacı duyuluyor. Bu ihtiyacımızı da veri ambarları karşılıyor ve veri ambarları, farklı kaynaklardan gelen veriyi bir araya toplayarak üzerinde analiz yapıp rapor almamızı sağlar. </a:t>
            </a:r>
          </a:p>
        </p:txBody>
      </p:sp>
    </p:spTree>
    <p:extLst>
      <p:ext uri="{BB962C8B-B14F-4D97-AF65-F5344CB8AC3E}">
        <p14:creationId xmlns:p14="http://schemas.microsoft.com/office/powerpoint/2010/main" val="228148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1" y="1202724"/>
            <a:ext cx="9601196" cy="1070918"/>
          </a:xfrm>
        </p:spPr>
        <p:txBody>
          <a:bodyPr/>
          <a:lstStyle/>
          <a:p>
            <a:r>
              <a:rPr lang="tr-TR" dirty="0" smtClean="0"/>
              <a:t>Data </a:t>
            </a:r>
            <a:r>
              <a:rPr lang="tr-TR" dirty="0" err="1" smtClean="0"/>
              <a:t>Warehouse</a:t>
            </a:r>
            <a:r>
              <a:rPr lang="tr-TR" dirty="0" smtClean="0"/>
              <a:t>(Veri Ambarı)</a:t>
            </a:r>
            <a:endParaRPr lang="tr-TR" dirty="0"/>
          </a:p>
        </p:txBody>
      </p:sp>
      <p:sp>
        <p:nvSpPr>
          <p:cNvPr id="3" name="İçerik Yer Tutucusu 2"/>
          <p:cNvSpPr>
            <a:spLocks noGrp="1"/>
          </p:cNvSpPr>
          <p:nvPr>
            <p:ph idx="1"/>
          </p:nvPr>
        </p:nvSpPr>
        <p:spPr>
          <a:xfrm>
            <a:off x="1295401" y="2556932"/>
            <a:ext cx="4767648" cy="3318936"/>
          </a:xfrm>
        </p:spPr>
        <p:txBody>
          <a:bodyPr>
            <a:noAutofit/>
          </a:bodyPr>
          <a:lstStyle/>
          <a:p>
            <a:r>
              <a:rPr lang="tr-TR" sz="1800" dirty="0" err="1"/>
              <a:t>The</a:t>
            </a:r>
            <a:r>
              <a:rPr lang="tr-TR" sz="1800" dirty="0"/>
              <a:t> main </a:t>
            </a:r>
            <a:r>
              <a:rPr lang="tr-TR" sz="1800" dirty="0" err="1"/>
              <a:t>purpose</a:t>
            </a:r>
            <a:r>
              <a:rPr lang="tr-TR" sz="1800" dirty="0"/>
              <a:t> of </a:t>
            </a:r>
            <a:r>
              <a:rPr lang="tr-TR" sz="1800" dirty="0" err="1"/>
              <a:t>the</a:t>
            </a:r>
            <a:r>
              <a:rPr lang="tr-TR" sz="1800" dirty="0"/>
              <a:t> </a:t>
            </a:r>
            <a:r>
              <a:rPr lang="tr-TR" sz="1800" dirty="0" err="1"/>
              <a:t>warehouse</a:t>
            </a:r>
            <a:r>
              <a:rPr lang="tr-TR" sz="1800" dirty="0"/>
              <a:t> is </a:t>
            </a:r>
            <a:r>
              <a:rPr lang="tr-TR" sz="1800" dirty="0" err="1"/>
              <a:t>to</a:t>
            </a:r>
            <a:r>
              <a:rPr lang="tr-TR" sz="1800" dirty="0"/>
              <a:t> </a:t>
            </a:r>
            <a:r>
              <a:rPr lang="tr-TR" sz="1800" dirty="0" err="1"/>
              <a:t>analyze</a:t>
            </a:r>
            <a:r>
              <a:rPr lang="tr-TR" sz="1800" dirty="0"/>
              <a:t> </a:t>
            </a:r>
            <a:r>
              <a:rPr lang="tr-TR" sz="1800" dirty="0" err="1"/>
              <a:t>and</a:t>
            </a:r>
            <a:r>
              <a:rPr lang="tr-TR" sz="1800" dirty="0"/>
              <a:t> </a:t>
            </a:r>
            <a:r>
              <a:rPr lang="tr-TR" sz="1800" dirty="0" err="1"/>
              <a:t>report</a:t>
            </a:r>
            <a:r>
              <a:rPr lang="tr-TR" sz="1800" dirty="0"/>
              <a:t> </a:t>
            </a:r>
            <a:r>
              <a:rPr lang="tr-TR" sz="1800" dirty="0" err="1"/>
              <a:t>the</a:t>
            </a:r>
            <a:r>
              <a:rPr lang="tr-TR" sz="1800" dirty="0"/>
              <a:t> </a:t>
            </a:r>
            <a:r>
              <a:rPr lang="tr-TR" sz="1800" dirty="0" err="1"/>
              <a:t>stored</a:t>
            </a:r>
            <a:r>
              <a:rPr lang="tr-TR" sz="1800" dirty="0"/>
              <a:t> data </a:t>
            </a:r>
            <a:r>
              <a:rPr lang="tr-TR" sz="1800" dirty="0" err="1"/>
              <a:t>more</a:t>
            </a:r>
            <a:r>
              <a:rPr lang="tr-TR" sz="1800" dirty="0"/>
              <a:t> </a:t>
            </a:r>
            <a:r>
              <a:rPr lang="tr-TR" sz="1800" dirty="0" err="1"/>
              <a:t>accurately</a:t>
            </a:r>
            <a:r>
              <a:rPr lang="tr-TR" sz="1800" dirty="0"/>
              <a:t> </a:t>
            </a:r>
            <a:r>
              <a:rPr lang="tr-TR" sz="1800" dirty="0" err="1"/>
              <a:t>using</a:t>
            </a:r>
            <a:r>
              <a:rPr lang="tr-TR" sz="1800" dirty="0"/>
              <a:t> </a:t>
            </a:r>
            <a:r>
              <a:rPr lang="tr-TR" sz="1800" dirty="0" err="1"/>
              <a:t>this</a:t>
            </a:r>
            <a:r>
              <a:rPr lang="tr-TR" sz="1800" dirty="0"/>
              <a:t> </a:t>
            </a:r>
            <a:r>
              <a:rPr lang="tr-TR" sz="1800" dirty="0" err="1"/>
              <a:t>historicallity</a:t>
            </a:r>
            <a:r>
              <a:rPr lang="tr-TR" sz="1800" dirty="0"/>
              <a:t> </a:t>
            </a:r>
            <a:r>
              <a:rPr lang="tr-TR" sz="1800" dirty="0" err="1"/>
              <a:t>by</a:t>
            </a:r>
            <a:r>
              <a:rPr lang="tr-TR" sz="1800" dirty="0"/>
              <a:t> </a:t>
            </a:r>
            <a:r>
              <a:rPr lang="tr-TR" sz="1800" dirty="0" err="1"/>
              <a:t>creating</a:t>
            </a:r>
            <a:r>
              <a:rPr lang="tr-TR" sz="1800" dirty="0"/>
              <a:t> a </a:t>
            </a:r>
            <a:r>
              <a:rPr lang="tr-TR" sz="1800" dirty="0" err="1"/>
              <a:t>historical</a:t>
            </a:r>
            <a:r>
              <a:rPr lang="tr-TR" sz="1800" dirty="0"/>
              <a:t> </a:t>
            </a:r>
            <a:r>
              <a:rPr lang="tr-TR" sz="1800" dirty="0" err="1"/>
              <a:t>structure</a:t>
            </a:r>
            <a:r>
              <a:rPr lang="tr-TR" sz="1800" dirty="0"/>
              <a:t>. </a:t>
            </a:r>
            <a:r>
              <a:rPr lang="tr-TR" sz="1800" dirty="0" err="1"/>
              <a:t>Historical</a:t>
            </a:r>
            <a:r>
              <a:rPr lang="tr-TR" sz="1800" dirty="0"/>
              <a:t> </a:t>
            </a:r>
            <a:r>
              <a:rPr lang="tr-TR" sz="1800" dirty="0" err="1"/>
              <a:t>depth</a:t>
            </a:r>
            <a:r>
              <a:rPr lang="tr-TR" sz="1800" dirty="0"/>
              <a:t> </a:t>
            </a:r>
            <a:r>
              <a:rPr lang="tr-TR" sz="1800" dirty="0" err="1"/>
              <a:t>must</a:t>
            </a:r>
            <a:r>
              <a:rPr lang="tr-TR" sz="1800" dirty="0"/>
              <a:t> </a:t>
            </a:r>
            <a:r>
              <a:rPr lang="tr-TR" sz="1800" dirty="0" err="1"/>
              <a:t>definitely</a:t>
            </a:r>
            <a:r>
              <a:rPr lang="tr-TR" sz="1800" dirty="0"/>
              <a:t> be in a data </a:t>
            </a:r>
            <a:r>
              <a:rPr lang="tr-TR" sz="1800" dirty="0" err="1"/>
              <a:t>warehouse</a:t>
            </a:r>
            <a:r>
              <a:rPr lang="tr-TR" sz="1800" dirty="0"/>
              <a:t>.</a:t>
            </a:r>
          </a:p>
          <a:p>
            <a:r>
              <a:rPr lang="tr-TR" sz="1800" dirty="0"/>
              <a:t>A </a:t>
            </a:r>
            <a:r>
              <a:rPr lang="tr-TR" sz="1800" dirty="0" err="1"/>
              <a:t>businees</a:t>
            </a:r>
            <a:r>
              <a:rPr lang="tr-TR" sz="1800" dirty="0"/>
              <a:t> </a:t>
            </a:r>
            <a:r>
              <a:rPr lang="tr-TR" sz="1800" dirty="0" err="1"/>
              <a:t>needs</a:t>
            </a:r>
            <a:r>
              <a:rPr lang="tr-TR" sz="1800" dirty="0"/>
              <a:t> a data </a:t>
            </a:r>
            <a:r>
              <a:rPr lang="tr-TR" sz="1800" dirty="0" err="1"/>
              <a:t>warehouse</a:t>
            </a:r>
            <a:r>
              <a:rPr lang="tr-TR" sz="1800" dirty="0"/>
              <a:t> </a:t>
            </a:r>
            <a:r>
              <a:rPr lang="tr-TR" sz="1800" dirty="0" err="1"/>
              <a:t>if</a:t>
            </a:r>
            <a:r>
              <a:rPr lang="tr-TR" sz="1800" dirty="0"/>
              <a:t> it </a:t>
            </a:r>
            <a:r>
              <a:rPr lang="tr-TR" sz="1800" dirty="0" err="1"/>
              <a:t>wants</a:t>
            </a:r>
            <a:r>
              <a:rPr lang="tr-TR" sz="1800" dirty="0"/>
              <a:t> </a:t>
            </a:r>
            <a:r>
              <a:rPr lang="tr-TR" sz="1800" dirty="0" err="1"/>
              <a:t>to</a:t>
            </a:r>
            <a:r>
              <a:rPr lang="tr-TR" sz="1800" dirty="0"/>
              <a:t> </a:t>
            </a:r>
            <a:r>
              <a:rPr lang="tr-TR" sz="1800" dirty="0" err="1"/>
              <a:t>know</a:t>
            </a:r>
            <a:r>
              <a:rPr lang="tr-TR" sz="1800" dirty="0"/>
              <a:t> how </a:t>
            </a:r>
            <a:r>
              <a:rPr lang="tr-TR" sz="1800" dirty="0" err="1"/>
              <a:t>sales</a:t>
            </a:r>
            <a:r>
              <a:rPr lang="tr-TR" sz="1800" dirty="0"/>
              <a:t> </a:t>
            </a:r>
            <a:r>
              <a:rPr lang="tr-TR" sz="1800" dirty="0" err="1"/>
              <a:t>have</a:t>
            </a:r>
            <a:r>
              <a:rPr lang="tr-TR" sz="1800" dirty="0"/>
              <a:t> </a:t>
            </a:r>
            <a:r>
              <a:rPr lang="tr-TR" sz="1800" dirty="0" err="1"/>
              <a:t>changed</a:t>
            </a:r>
            <a:r>
              <a:rPr lang="tr-TR" sz="1800" dirty="0"/>
              <a:t> </a:t>
            </a:r>
            <a:r>
              <a:rPr lang="tr-TR" sz="1800" dirty="0" err="1"/>
              <a:t>over</a:t>
            </a:r>
            <a:r>
              <a:rPr lang="tr-TR" sz="1800" dirty="0"/>
              <a:t> </a:t>
            </a:r>
            <a:r>
              <a:rPr lang="tr-TR" sz="1800" dirty="0" err="1"/>
              <a:t>the</a:t>
            </a:r>
            <a:r>
              <a:rPr lang="tr-TR" sz="1800" dirty="0"/>
              <a:t> </a:t>
            </a:r>
            <a:r>
              <a:rPr lang="tr-TR" sz="1800" dirty="0" err="1"/>
              <a:t>years</a:t>
            </a:r>
            <a:r>
              <a:rPr lang="tr-TR" sz="1800" dirty="0"/>
              <a:t>, </a:t>
            </a:r>
            <a:r>
              <a:rPr lang="tr-TR" sz="1800" dirty="0" err="1"/>
              <a:t>to</a:t>
            </a:r>
            <a:r>
              <a:rPr lang="tr-TR" sz="1800" dirty="0"/>
              <a:t> </a:t>
            </a:r>
            <a:r>
              <a:rPr lang="tr-TR" sz="1800" dirty="0" err="1"/>
              <a:t>accurately</a:t>
            </a:r>
            <a:r>
              <a:rPr lang="tr-TR" sz="1800" dirty="0"/>
              <a:t> </a:t>
            </a:r>
            <a:r>
              <a:rPr lang="tr-TR" sz="1800" dirty="0" err="1"/>
              <a:t>analyze</a:t>
            </a:r>
            <a:r>
              <a:rPr lang="tr-TR" sz="1800" dirty="0"/>
              <a:t> </a:t>
            </a:r>
            <a:r>
              <a:rPr lang="tr-TR" sz="1800" dirty="0" err="1"/>
              <a:t>why</a:t>
            </a:r>
            <a:r>
              <a:rPr lang="tr-TR" sz="1800" dirty="0"/>
              <a:t> it is </a:t>
            </a:r>
            <a:r>
              <a:rPr lang="tr-TR" sz="1800" dirty="0" err="1"/>
              <a:t>declining</a:t>
            </a:r>
            <a:r>
              <a:rPr lang="tr-TR" sz="1800" dirty="0"/>
              <a:t>. </a:t>
            </a:r>
          </a:p>
          <a:p>
            <a:r>
              <a:rPr lang="tr-TR" sz="1800" dirty="0" err="1"/>
              <a:t>The</a:t>
            </a:r>
            <a:r>
              <a:rPr lang="tr-TR" sz="1800" dirty="0"/>
              <a:t> </a:t>
            </a:r>
            <a:r>
              <a:rPr lang="tr-TR" sz="1800" dirty="0" err="1"/>
              <a:t>information</a:t>
            </a:r>
            <a:r>
              <a:rPr lang="tr-TR" sz="1800" dirty="0"/>
              <a:t> </a:t>
            </a:r>
            <a:r>
              <a:rPr lang="tr-TR" sz="1800" dirty="0" err="1"/>
              <a:t>contained</a:t>
            </a:r>
            <a:r>
              <a:rPr lang="tr-TR" sz="1800" dirty="0"/>
              <a:t> in data </a:t>
            </a:r>
            <a:r>
              <a:rPr lang="tr-TR" sz="1800" dirty="0" err="1"/>
              <a:t>warehouse</a:t>
            </a:r>
            <a:r>
              <a:rPr lang="tr-TR" sz="1800" dirty="0"/>
              <a:t> is not </a:t>
            </a:r>
            <a:r>
              <a:rPr lang="tr-TR" sz="1800" dirty="0" err="1"/>
              <a:t>always</a:t>
            </a:r>
            <a:r>
              <a:rPr lang="tr-TR" sz="1800" dirty="0"/>
              <a:t> </a:t>
            </a:r>
            <a:r>
              <a:rPr lang="tr-TR" sz="1800" dirty="0" err="1"/>
              <a:t>up</a:t>
            </a:r>
            <a:r>
              <a:rPr lang="tr-TR" sz="1800" dirty="0"/>
              <a:t> </a:t>
            </a:r>
            <a:r>
              <a:rPr lang="tr-TR" sz="1800" dirty="0" err="1"/>
              <a:t>to</a:t>
            </a:r>
            <a:r>
              <a:rPr lang="tr-TR" sz="1800" dirty="0"/>
              <a:t> </a:t>
            </a:r>
            <a:r>
              <a:rPr lang="tr-TR" sz="1800" dirty="0" err="1"/>
              <a:t>date</a:t>
            </a:r>
            <a:r>
              <a:rPr lang="tr-TR" sz="1800" dirty="0"/>
              <a:t> </a:t>
            </a:r>
            <a:r>
              <a:rPr lang="tr-TR" sz="1800" dirty="0" err="1"/>
              <a:t>and</a:t>
            </a:r>
            <a:r>
              <a:rPr lang="tr-TR" sz="1800" dirty="0"/>
              <a:t> </a:t>
            </a:r>
            <a:r>
              <a:rPr lang="tr-TR" sz="1800" dirty="0" err="1"/>
              <a:t>the</a:t>
            </a:r>
            <a:r>
              <a:rPr lang="tr-TR" sz="1800" dirty="0"/>
              <a:t> </a:t>
            </a:r>
            <a:r>
              <a:rPr lang="tr-TR" sz="1800" dirty="0" err="1"/>
              <a:t>information</a:t>
            </a:r>
            <a:r>
              <a:rPr lang="tr-TR" sz="1800" dirty="0"/>
              <a:t> is </a:t>
            </a:r>
            <a:r>
              <a:rPr lang="tr-TR" sz="1800" dirty="0" err="1"/>
              <a:t>updated</a:t>
            </a:r>
            <a:r>
              <a:rPr lang="tr-TR" sz="1800" dirty="0"/>
              <a:t> </a:t>
            </a:r>
            <a:r>
              <a:rPr lang="tr-TR" sz="1800" dirty="0" err="1"/>
              <a:t>with</a:t>
            </a:r>
            <a:r>
              <a:rPr lang="tr-TR" sz="1800" dirty="0"/>
              <a:t> </a:t>
            </a:r>
            <a:r>
              <a:rPr lang="tr-TR" sz="1800" dirty="0" err="1"/>
              <a:t>specific</a:t>
            </a:r>
            <a:r>
              <a:rPr lang="tr-TR" sz="1800" dirty="0"/>
              <a:t> </a:t>
            </a:r>
            <a:r>
              <a:rPr lang="tr-TR" sz="1800" dirty="0" err="1"/>
              <a:t>periods</a:t>
            </a:r>
            <a:r>
              <a:rPr lang="tr-TR" sz="1800" dirty="0"/>
              <a:t>. OLTP </a:t>
            </a:r>
            <a:r>
              <a:rPr lang="tr-TR" sz="1800" dirty="0" err="1"/>
              <a:t>systems</a:t>
            </a:r>
            <a:r>
              <a:rPr lang="tr-TR" sz="1800" dirty="0"/>
              <a:t> </a:t>
            </a:r>
            <a:r>
              <a:rPr lang="tr-TR" sz="1800" dirty="0" err="1"/>
              <a:t>are</a:t>
            </a:r>
            <a:r>
              <a:rPr lang="tr-TR" sz="1800" dirty="0"/>
              <a:t> </a:t>
            </a:r>
            <a:r>
              <a:rPr lang="tr-TR" sz="1800" dirty="0" err="1"/>
              <a:t>used</a:t>
            </a:r>
            <a:r>
              <a:rPr lang="tr-TR" sz="1800" dirty="0"/>
              <a:t> </a:t>
            </a:r>
            <a:r>
              <a:rPr lang="tr-TR" sz="1800" dirty="0" err="1"/>
              <a:t>to</a:t>
            </a:r>
            <a:r>
              <a:rPr lang="tr-TR" sz="1800" dirty="0"/>
              <a:t> </a:t>
            </a:r>
            <a:r>
              <a:rPr lang="tr-TR" sz="1800" dirty="0" err="1"/>
              <a:t>access</a:t>
            </a:r>
            <a:r>
              <a:rPr lang="tr-TR" sz="1800" dirty="0"/>
              <a:t> </a:t>
            </a:r>
            <a:r>
              <a:rPr lang="tr-TR" sz="1800" dirty="0" err="1"/>
              <a:t>up</a:t>
            </a:r>
            <a:r>
              <a:rPr lang="tr-TR" sz="1800" dirty="0"/>
              <a:t>- </a:t>
            </a:r>
            <a:r>
              <a:rPr lang="tr-TR" sz="1800" dirty="0" err="1"/>
              <a:t>to-date</a:t>
            </a:r>
            <a:r>
              <a:rPr lang="tr-TR" sz="1800" dirty="0"/>
              <a:t> data</a:t>
            </a:r>
            <a:endParaRPr lang="tr-TR" sz="1800" dirty="0"/>
          </a:p>
        </p:txBody>
      </p:sp>
      <p:sp>
        <p:nvSpPr>
          <p:cNvPr id="4" name="Metin kutusu 3"/>
          <p:cNvSpPr txBox="1"/>
          <p:nvPr/>
        </p:nvSpPr>
        <p:spPr>
          <a:xfrm>
            <a:off x="6301946" y="2570205"/>
            <a:ext cx="4530811" cy="3754874"/>
          </a:xfrm>
          <a:prstGeom prst="rect">
            <a:avLst/>
          </a:prstGeom>
          <a:noFill/>
        </p:spPr>
        <p:txBody>
          <a:bodyPr wrap="square" rtlCol="0">
            <a:spAutoFit/>
          </a:bodyPr>
          <a:lstStyle/>
          <a:p>
            <a:r>
              <a:rPr lang="tr-TR" sz="1700" dirty="0"/>
              <a:t>Veri ambarının asıl amacı tarihsel bir yapı oluşturarak depolanan verileri bu tarihselliği kullanarak daha doğru analiz edip rapor alabilmektir. Bir veri ambarında tarihsel derinlik kesinlikle olmalıdır.</a:t>
            </a:r>
          </a:p>
          <a:p>
            <a:r>
              <a:rPr lang="tr-TR" sz="1700" dirty="0"/>
              <a:t> </a:t>
            </a:r>
          </a:p>
          <a:p>
            <a:r>
              <a:rPr lang="tr-TR" sz="1700" dirty="0"/>
              <a:t>Bir işletme satışlarının yıllara göre nasıl değiştiğini bilmek, neden azaldığını doğru bir şekilde analiz etmek istiyorsa veri ambarına ihtiyacı vardır.</a:t>
            </a:r>
          </a:p>
          <a:p>
            <a:r>
              <a:rPr lang="tr-TR" sz="1700" dirty="0"/>
              <a:t> </a:t>
            </a:r>
          </a:p>
          <a:p>
            <a:r>
              <a:rPr lang="tr-TR" sz="1700" dirty="0"/>
              <a:t>Veri Ambarlarında bulunan bilgiler her zaman güncel değildir ve belirli periyotlarla güncellenir. Güncel veriye ulaşmak için OLTP sistemleri kullanılır</a:t>
            </a:r>
          </a:p>
        </p:txBody>
      </p:sp>
    </p:spTree>
    <p:extLst>
      <p:ext uri="{BB962C8B-B14F-4D97-AF65-F5344CB8AC3E}">
        <p14:creationId xmlns:p14="http://schemas.microsoft.com/office/powerpoint/2010/main" val="363087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Data </a:t>
            </a:r>
            <a:r>
              <a:rPr lang="tr-TR" dirty="0" err="1"/>
              <a:t>Warehouse</a:t>
            </a:r>
            <a:r>
              <a:rPr lang="tr-TR" dirty="0"/>
              <a:t>(Veri Ambarı)</a:t>
            </a:r>
          </a:p>
        </p:txBody>
      </p:sp>
      <p:sp>
        <p:nvSpPr>
          <p:cNvPr id="3" name="İçerik Yer Tutucusu 2"/>
          <p:cNvSpPr>
            <a:spLocks noGrp="1"/>
          </p:cNvSpPr>
          <p:nvPr>
            <p:ph idx="1"/>
          </p:nvPr>
        </p:nvSpPr>
        <p:spPr>
          <a:xfrm>
            <a:off x="6460524" y="2556932"/>
            <a:ext cx="4363994" cy="3318936"/>
          </a:xfrm>
        </p:spPr>
        <p:txBody>
          <a:bodyPr>
            <a:normAutofit fontScale="85000" lnSpcReduction="10000"/>
          </a:bodyPr>
          <a:lstStyle/>
          <a:p>
            <a:pPr lvl="0"/>
            <a:r>
              <a:rPr lang="tr-TR" sz="1900" dirty="0"/>
              <a:t>Çevrimiçi Hareketlilik İşlemleri (OLTP)</a:t>
            </a:r>
          </a:p>
          <a:p>
            <a:r>
              <a:rPr lang="tr-TR" sz="1900" dirty="0"/>
              <a:t>Veri Ambarına çekilecek verilerin kaynağıdır diyebiliriz. Sürekli değişen verileri içermek için tasarlanmış </a:t>
            </a:r>
            <a:r>
              <a:rPr lang="tr-TR" sz="1900" dirty="0" err="1"/>
              <a:t>operasyonel</a:t>
            </a:r>
            <a:r>
              <a:rPr lang="tr-TR" sz="1900" dirty="0"/>
              <a:t> bir veri tabanıdır. Veriler anlıktır ve sürekli güncellenir. </a:t>
            </a:r>
          </a:p>
          <a:p>
            <a:pPr marL="0" indent="0">
              <a:buNone/>
            </a:pPr>
            <a:r>
              <a:rPr lang="tr-TR" sz="1900" dirty="0"/>
              <a:t> </a:t>
            </a:r>
          </a:p>
          <a:p>
            <a:pPr lvl="0"/>
            <a:r>
              <a:rPr lang="tr-TR" sz="1900" dirty="0"/>
              <a:t>Çek (</a:t>
            </a:r>
            <a:r>
              <a:rPr lang="tr-TR" sz="1900" dirty="0" err="1"/>
              <a:t>Extract</a:t>
            </a:r>
            <a:r>
              <a:rPr lang="tr-TR" sz="1900" dirty="0"/>
              <a:t>)</a:t>
            </a:r>
          </a:p>
          <a:p>
            <a:r>
              <a:rPr lang="tr-TR" sz="1900" dirty="0"/>
              <a:t>Veri ambarına, veri tabanındaki bütün veriler alınmaz. Çek (</a:t>
            </a:r>
            <a:r>
              <a:rPr lang="tr-TR" sz="1900" dirty="0" err="1"/>
              <a:t>Extract</a:t>
            </a:r>
            <a:r>
              <a:rPr lang="tr-TR" sz="1900" dirty="0"/>
              <a:t>) işlemleri veri ambarının ihtiyacı olan veriyi çekme işlemidir ve bu işlemin veri kaynaklarından nasıl çekilmesi gerektiğini tanımlar. </a:t>
            </a:r>
          </a:p>
          <a:p>
            <a:endParaRPr lang="tr-TR" dirty="0"/>
          </a:p>
        </p:txBody>
      </p:sp>
      <p:sp>
        <p:nvSpPr>
          <p:cNvPr id="5" name="Metin kutusu 4"/>
          <p:cNvSpPr txBox="1"/>
          <p:nvPr/>
        </p:nvSpPr>
        <p:spPr>
          <a:xfrm>
            <a:off x="1383957" y="2556932"/>
            <a:ext cx="4876800" cy="3693319"/>
          </a:xfrm>
          <a:prstGeom prst="rect">
            <a:avLst/>
          </a:prstGeom>
          <a:noFill/>
        </p:spPr>
        <p:txBody>
          <a:bodyPr wrap="square" rtlCol="0">
            <a:spAutoFit/>
          </a:bodyPr>
          <a:lstStyle/>
          <a:p>
            <a:pPr lvl="0"/>
            <a:r>
              <a:rPr lang="tr-TR" dirty="0"/>
              <a:t>Online </a:t>
            </a:r>
            <a:r>
              <a:rPr lang="tr-TR" dirty="0" err="1"/>
              <a:t>Mobility</a:t>
            </a:r>
            <a:r>
              <a:rPr lang="tr-TR" dirty="0"/>
              <a:t> Operations (OLTP)</a:t>
            </a:r>
          </a:p>
          <a:p>
            <a:r>
              <a:rPr lang="tr-TR" dirty="0" err="1"/>
              <a:t>We</a:t>
            </a:r>
            <a:r>
              <a:rPr lang="tr-TR" dirty="0"/>
              <a:t> can say </a:t>
            </a:r>
            <a:r>
              <a:rPr lang="tr-TR" dirty="0" err="1"/>
              <a:t>that</a:t>
            </a:r>
            <a:r>
              <a:rPr lang="tr-TR" dirty="0"/>
              <a:t> it is </a:t>
            </a:r>
            <a:r>
              <a:rPr lang="tr-TR" dirty="0" err="1"/>
              <a:t>the</a:t>
            </a:r>
            <a:r>
              <a:rPr lang="tr-TR" dirty="0"/>
              <a:t> </a:t>
            </a:r>
            <a:r>
              <a:rPr lang="tr-TR" dirty="0" err="1"/>
              <a:t>source</a:t>
            </a:r>
            <a:r>
              <a:rPr lang="tr-TR" dirty="0"/>
              <a:t> of </a:t>
            </a:r>
            <a:r>
              <a:rPr lang="tr-TR" dirty="0" err="1"/>
              <a:t>the</a:t>
            </a:r>
            <a:r>
              <a:rPr lang="tr-TR" dirty="0"/>
              <a:t> data </a:t>
            </a:r>
            <a:r>
              <a:rPr lang="tr-TR" dirty="0" err="1"/>
              <a:t>to</a:t>
            </a:r>
            <a:r>
              <a:rPr lang="tr-TR" dirty="0"/>
              <a:t> be </a:t>
            </a:r>
            <a:r>
              <a:rPr lang="tr-TR" dirty="0" err="1"/>
              <a:t>drawn</a:t>
            </a:r>
            <a:r>
              <a:rPr lang="tr-TR" dirty="0"/>
              <a:t> </a:t>
            </a:r>
            <a:r>
              <a:rPr lang="tr-TR" dirty="0" err="1"/>
              <a:t>to</a:t>
            </a:r>
            <a:r>
              <a:rPr lang="tr-TR" dirty="0"/>
              <a:t> </a:t>
            </a:r>
            <a:r>
              <a:rPr lang="tr-TR" dirty="0" err="1"/>
              <a:t>the</a:t>
            </a:r>
            <a:r>
              <a:rPr lang="tr-TR" dirty="0"/>
              <a:t> Data </a:t>
            </a:r>
            <a:r>
              <a:rPr lang="tr-TR" dirty="0" err="1"/>
              <a:t>Warehouse</a:t>
            </a:r>
            <a:r>
              <a:rPr lang="tr-TR" dirty="0"/>
              <a:t>. </a:t>
            </a:r>
            <a:r>
              <a:rPr lang="tr-TR" dirty="0" err="1"/>
              <a:t>It</a:t>
            </a:r>
            <a:r>
              <a:rPr lang="tr-TR" dirty="0"/>
              <a:t> is an </a:t>
            </a:r>
            <a:r>
              <a:rPr lang="tr-TR" dirty="0" err="1"/>
              <a:t>operational</a:t>
            </a:r>
            <a:r>
              <a:rPr lang="tr-TR" dirty="0"/>
              <a:t> </a:t>
            </a:r>
            <a:r>
              <a:rPr lang="tr-TR" dirty="0" err="1"/>
              <a:t>database</a:t>
            </a:r>
            <a:r>
              <a:rPr lang="tr-TR" dirty="0"/>
              <a:t> </a:t>
            </a:r>
            <a:r>
              <a:rPr lang="tr-TR" dirty="0" err="1"/>
              <a:t>desingned</a:t>
            </a:r>
            <a:r>
              <a:rPr lang="tr-TR" dirty="0"/>
              <a:t> </a:t>
            </a:r>
            <a:r>
              <a:rPr lang="tr-TR" dirty="0" err="1"/>
              <a:t>to</a:t>
            </a:r>
            <a:r>
              <a:rPr lang="tr-TR" dirty="0"/>
              <a:t> </a:t>
            </a:r>
            <a:r>
              <a:rPr lang="tr-TR" dirty="0" err="1"/>
              <a:t>contain</a:t>
            </a:r>
            <a:r>
              <a:rPr lang="tr-TR" dirty="0"/>
              <a:t> ever-</a:t>
            </a:r>
            <a:r>
              <a:rPr lang="tr-TR" dirty="0" err="1"/>
              <a:t>changing</a:t>
            </a:r>
            <a:r>
              <a:rPr lang="tr-TR" dirty="0"/>
              <a:t> data. </a:t>
            </a:r>
            <a:r>
              <a:rPr lang="tr-TR" dirty="0" err="1"/>
              <a:t>The</a:t>
            </a:r>
            <a:r>
              <a:rPr lang="tr-TR" dirty="0"/>
              <a:t> data is </a:t>
            </a:r>
            <a:r>
              <a:rPr lang="tr-TR" dirty="0" err="1"/>
              <a:t>instantaneous</a:t>
            </a:r>
            <a:r>
              <a:rPr lang="tr-TR" dirty="0"/>
              <a:t> </a:t>
            </a:r>
            <a:r>
              <a:rPr lang="tr-TR" dirty="0" err="1"/>
              <a:t>and</a:t>
            </a:r>
            <a:r>
              <a:rPr lang="tr-TR" dirty="0"/>
              <a:t> </a:t>
            </a:r>
            <a:r>
              <a:rPr lang="tr-TR" dirty="0" err="1"/>
              <a:t>constantly</a:t>
            </a:r>
            <a:r>
              <a:rPr lang="tr-TR" dirty="0"/>
              <a:t> </a:t>
            </a:r>
            <a:r>
              <a:rPr lang="tr-TR" dirty="0" err="1"/>
              <a:t>updated</a:t>
            </a:r>
            <a:r>
              <a:rPr lang="tr-TR" dirty="0"/>
              <a:t>.</a:t>
            </a:r>
          </a:p>
          <a:p>
            <a:r>
              <a:rPr lang="tr-TR" dirty="0"/>
              <a:t> </a:t>
            </a:r>
          </a:p>
          <a:p>
            <a:pPr lvl="0"/>
            <a:r>
              <a:rPr lang="tr-TR" dirty="0" err="1"/>
              <a:t>Check</a:t>
            </a:r>
            <a:r>
              <a:rPr lang="tr-TR" dirty="0"/>
              <a:t> (</a:t>
            </a:r>
            <a:r>
              <a:rPr lang="tr-TR" dirty="0" err="1"/>
              <a:t>Extract</a:t>
            </a:r>
            <a:r>
              <a:rPr lang="tr-TR" dirty="0"/>
              <a:t>)</a:t>
            </a:r>
          </a:p>
          <a:p>
            <a:r>
              <a:rPr lang="tr-TR" dirty="0"/>
              <a:t>Not </a:t>
            </a:r>
            <a:r>
              <a:rPr lang="tr-TR" dirty="0" err="1"/>
              <a:t>all</a:t>
            </a:r>
            <a:r>
              <a:rPr lang="tr-TR" dirty="0"/>
              <a:t> data in </a:t>
            </a:r>
            <a:r>
              <a:rPr lang="tr-TR" dirty="0" err="1"/>
              <a:t>the</a:t>
            </a:r>
            <a:r>
              <a:rPr lang="tr-TR" dirty="0"/>
              <a:t> </a:t>
            </a:r>
            <a:r>
              <a:rPr lang="tr-TR" dirty="0" err="1"/>
              <a:t>database</a:t>
            </a:r>
            <a:r>
              <a:rPr lang="tr-TR" dirty="0"/>
              <a:t> is </a:t>
            </a:r>
            <a:r>
              <a:rPr lang="tr-TR" dirty="0" err="1"/>
              <a:t>imported</a:t>
            </a:r>
            <a:r>
              <a:rPr lang="tr-TR" dirty="0"/>
              <a:t> </a:t>
            </a:r>
            <a:r>
              <a:rPr lang="tr-TR" dirty="0" err="1"/>
              <a:t>into</a:t>
            </a:r>
            <a:r>
              <a:rPr lang="tr-TR" dirty="0"/>
              <a:t> </a:t>
            </a:r>
            <a:r>
              <a:rPr lang="tr-TR" dirty="0" err="1"/>
              <a:t>the</a:t>
            </a:r>
            <a:r>
              <a:rPr lang="tr-TR" dirty="0"/>
              <a:t> data </a:t>
            </a:r>
            <a:r>
              <a:rPr lang="tr-TR" dirty="0" err="1"/>
              <a:t>warehouse</a:t>
            </a:r>
            <a:r>
              <a:rPr lang="tr-TR" dirty="0"/>
              <a:t>. </a:t>
            </a:r>
            <a:r>
              <a:rPr lang="tr-TR" dirty="0" err="1"/>
              <a:t>Check</a:t>
            </a:r>
            <a:r>
              <a:rPr lang="tr-TR" dirty="0"/>
              <a:t> (</a:t>
            </a:r>
            <a:r>
              <a:rPr lang="tr-TR" dirty="0" err="1"/>
              <a:t>Extract</a:t>
            </a:r>
            <a:r>
              <a:rPr lang="tr-TR" dirty="0"/>
              <a:t>) </a:t>
            </a:r>
            <a:r>
              <a:rPr lang="tr-TR" dirty="0" err="1"/>
              <a:t>operations</a:t>
            </a:r>
            <a:r>
              <a:rPr lang="tr-TR" dirty="0"/>
              <a:t> </a:t>
            </a:r>
            <a:r>
              <a:rPr lang="tr-TR" dirty="0" err="1"/>
              <a:t>are</a:t>
            </a:r>
            <a:r>
              <a:rPr lang="tr-TR" dirty="0"/>
              <a:t> </a:t>
            </a:r>
            <a:r>
              <a:rPr lang="tr-TR" dirty="0" err="1"/>
              <a:t>the</a:t>
            </a:r>
            <a:r>
              <a:rPr lang="tr-TR" dirty="0"/>
              <a:t> </a:t>
            </a:r>
            <a:r>
              <a:rPr lang="tr-TR" dirty="0" err="1"/>
              <a:t>process</a:t>
            </a:r>
            <a:r>
              <a:rPr lang="tr-TR" dirty="0"/>
              <a:t> of </a:t>
            </a:r>
            <a:r>
              <a:rPr lang="tr-TR" dirty="0" err="1"/>
              <a:t>picking</a:t>
            </a:r>
            <a:r>
              <a:rPr lang="tr-TR" dirty="0"/>
              <a:t> </a:t>
            </a:r>
            <a:r>
              <a:rPr lang="tr-TR" dirty="0" err="1"/>
              <a:t>the</a:t>
            </a:r>
            <a:r>
              <a:rPr lang="tr-TR" dirty="0"/>
              <a:t> data </a:t>
            </a:r>
            <a:r>
              <a:rPr lang="tr-TR" dirty="0" err="1"/>
              <a:t>that</a:t>
            </a:r>
            <a:r>
              <a:rPr lang="tr-TR" dirty="0"/>
              <a:t> </a:t>
            </a:r>
            <a:r>
              <a:rPr lang="tr-TR" dirty="0" err="1"/>
              <a:t>the</a:t>
            </a:r>
            <a:r>
              <a:rPr lang="tr-TR" dirty="0"/>
              <a:t> data </a:t>
            </a:r>
            <a:r>
              <a:rPr lang="tr-TR" dirty="0" err="1"/>
              <a:t>warehouse</a:t>
            </a:r>
            <a:r>
              <a:rPr lang="tr-TR" dirty="0"/>
              <a:t> </a:t>
            </a:r>
            <a:r>
              <a:rPr lang="tr-TR" dirty="0" err="1"/>
              <a:t>needs</a:t>
            </a:r>
            <a:r>
              <a:rPr lang="tr-TR" dirty="0"/>
              <a:t> </a:t>
            </a:r>
            <a:r>
              <a:rPr lang="tr-TR" dirty="0" err="1"/>
              <a:t>and</a:t>
            </a:r>
            <a:r>
              <a:rPr lang="tr-TR" dirty="0"/>
              <a:t> define how </a:t>
            </a:r>
            <a:r>
              <a:rPr lang="tr-TR" dirty="0" err="1"/>
              <a:t>this</a:t>
            </a:r>
            <a:r>
              <a:rPr lang="tr-TR" dirty="0"/>
              <a:t> </a:t>
            </a:r>
            <a:r>
              <a:rPr lang="tr-TR" dirty="0" err="1"/>
              <a:t>process</a:t>
            </a:r>
            <a:r>
              <a:rPr lang="tr-TR" dirty="0"/>
              <a:t> </a:t>
            </a:r>
            <a:r>
              <a:rPr lang="tr-TR" dirty="0" err="1"/>
              <a:t>should</a:t>
            </a:r>
            <a:r>
              <a:rPr lang="tr-TR" dirty="0"/>
              <a:t> be </a:t>
            </a:r>
            <a:r>
              <a:rPr lang="tr-TR" dirty="0" err="1"/>
              <a:t>pulled</a:t>
            </a:r>
            <a:r>
              <a:rPr lang="tr-TR" dirty="0"/>
              <a:t> </a:t>
            </a:r>
            <a:r>
              <a:rPr lang="tr-TR" dirty="0" err="1"/>
              <a:t>from</a:t>
            </a:r>
            <a:r>
              <a:rPr lang="tr-TR" dirty="0"/>
              <a:t> data </a:t>
            </a:r>
            <a:r>
              <a:rPr lang="tr-TR" dirty="0" err="1"/>
              <a:t>sources</a:t>
            </a:r>
            <a:r>
              <a:rPr lang="tr-TR" dirty="0"/>
              <a:t>.</a:t>
            </a:r>
          </a:p>
          <a:p>
            <a:endParaRPr lang="tr-TR" dirty="0"/>
          </a:p>
        </p:txBody>
      </p:sp>
    </p:spTree>
    <p:extLst>
      <p:ext uri="{BB962C8B-B14F-4D97-AF65-F5344CB8AC3E}">
        <p14:creationId xmlns:p14="http://schemas.microsoft.com/office/powerpoint/2010/main" val="420815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Data </a:t>
            </a:r>
            <a:r>
              <a:rPr lang="tr-TR" dirty="0" err="1"/>
              <a:t>Warehouse</a:t>
            </a:r>
            <a:r>
              <a:rPr lang="tr-TR" dirty="0"/>
              <a:t>(Veri Ambarı)</a:t>
            </a:r>
          </a:p>
        </p:txBody>
      </p:sp>
      <p:sp>
        <p:nvSpPr>
          <p:cNvPr id="3" name="İçerik Yer Tutucusu 2"/>
          <p:cNvSpPr>
            <a:spLocks noGrp="1"/>
          </p:cNvSpPr>
          <p:nvPr>
            <p:ph idx="1"/>
          </p:nvPr>
        </p:nvSpPr>
        <p:spPr>
          <a:xfrm>
            <a:off x="1295401" y="2556932"/>
            <a:ext cx="4528750" cy="3318936"/>
          </a:xfrm>
        </p:spPr>
        <p:txBody>
          <a:bodyPr>
            <a:normAutofit fontScale="62500" lnSpcReduction="20000"/>
          </a:bodyPr>
          <a:lstStyle/>
          <a:p>
            <a:pPr lvl="0"/>
            <a:r>
              <a:rPr lang="tr-TR" dirty="0" err="1"/>
              <a:t>Transform</a:t>
            </a:r>
            <a:r>
              <a:rPr lang="tr-TR" dirty="0"/>
              <a:t> </a:t>
            </a:r>
          </a:p>
          <a:p>
            <a:r>
              <a:rPr lang="tr-TR" dirty="0" err="1"/>
              <a:t>Ensures</a:t>
            </a:r>
            <a:r>
              <a:rPr lang="tr-TR" dirty="0"/>
              <a:t> </a:t>
            </a:r>
            <a:r>
              <a:rPr lang="tr-TR" dirty="0" err="1"/>
              <a:t>that</a:t>
            </a:r>
            <a:r>
              <a:rPr lang="tr-TR" dirty="0"/>
              <a:t> </a:t>
            </a:r>
            <a:r>
              <a:rPr lang="tr-TR" dirty="0" err="1"/>
              <a:t>all</a:t>
            </a:r>
            <a:r>
              <a:rPr lang="tr-TR" dirty="0"/>
              <a:t> data in </a:t>
            </a:r>
            <a:r>
              <a:rPr lang="tr-TR" dirty="0" err="1"/>
              <a:t>the</a:t>
            </a:r>
            <a:r>
              <a:rPr lang="tr-TR" dirty="0"/>
              <a:t> </a:t>
            </a:r>
            <a:r>
              <a:rPr lang="tr-TR" dirty="0" err="1"/>
              <a:t>warehouse</a:t>
            </a:r>
            <a:r>
              <a:rPr lang="tr-TR" dirty="0"/>
              <a:t> is of a </a:t>
            </a:r>
            <a:r>
              <a:rPr lang="tr-TR" dirty="0" err="1"/>
              <a:t>certain</a:t>
            </a:r>
            <a:r>
              <a:rPr lang="tr-TR" dirty="0"/>
              <a:t> </a:t>
            </a:r>
            <a:r>
              <a:rPr lang="tr-TR" dirty="0" err="1"/>
              <a:t>standard</a:t>
            </a:r>
            <a:r>
              <a:rPr lang="tr-TR" dirty="0"/>
              <a:t>. </a:t>
            </a:r>
            <a:r>
              <a:rPr lang="tr-TR" dirty="0" err="1"/>
              <a:t>Many</a:t>
            </a:r>
            <a:r>
              <a:rPr lang="tr-TR" dirty="0"/>
              <a:t> </a:t>
            </a:r>
            <a:r>
              <a:rPr lang="tr-TR" dirty="0" err="1"/>
              <a:t>operations</a:t>
            </a:r>
            <a:r>
              <a:rPr lang="tr-TR" dirty="0"/>
              <a:t> </a:t>
            </a:r>
            <a:r>
              <a:rPr lang="tr-TR" dirty="0" err="1"/>
              <a:t>are</a:t>
            </a:r>
            <a:r>
              <a:rPr lang="tr-TR" dirty="0"/>
              <a:t> </a:t>
            </a:r>
            <a:r>
              <a:rPr lang="tr-TR" dirty="0" err="1"/>
              <a:t>performed</a:t>
            </a:r>
            <a:r>
              <a:rPr lang="tr-TR" dirty="0"/>
              <a:t> here, </a:t>
            </a:r>
            <a:r>
              <a:rPr lang="tr-TR" dirty="0" err="1"/>
              <a:t>such</a:t>
            </a:r>
            <a:r>
              <a:rPr lang="tr-TR" dirty="0"/>
              <a:t> as </a:t>
            </a:r>
            <a:r>
              <a:rPr lang="tr-TR" dirty="0" err="1"/>
              <a:t>parsing</a:t>
            </a:r>
            <a:r>
              <a:rPr lang="tr-TR" dirty="0"/>
              <a:t>, </a:t>
            </a:r>
            <a:r>
              <a:rPr lang="tr-TR" dirty="0" err="1"/>
              <a:t>validating</a:t>
            </a:r>
            <a:r>
              <a:rPr lang="tr-TR" dirty="0"/>
              <a:t>, </a:t>
            </a:r>
            <a:r>
              <a:rPr lang="tr-TR" dirty="0" err="1"/>
              <a:t>matching</a:t>
            </a:r>
            <a:r>
              <a:rPr lang="tr-TR" dirty="0"/>
              <a:t>.</a:t>
            </a:r>
          </a:p>
          <a:p>
            <a:r>
              <a:rPr lang="tr-TR" dirty="0"/>
              <a:t> </a:t>
            </a:r>
          </a:p>
          <a:p>
            <a:pPr lvl="0"/>
            <a:r>
              <a:rPr lang="tr-TR" dirty="0" err="1"/>
              <a:t>Load</a:t>
            </a:r>
            <a:r>
              <a:rPr lang="tr-TR" dirty="0"/>
              <a:t> </a:t>
            </a:r>
          </a:p>
          <a:p>
            <a:r>
              <a:rPr lang="tr-TR" dirty="0"/>
              <a:t>Data </a:t>
            </a:r>
            <a:r>
              <a:rPr lang="tr-TR" dirty="0" err="1"/>
              <a:t>that</a:t>
            </a:r>
            <a:r>
              <a:rPr lang="tr-TR" dirty="0"/>
              <a:t> is </a:t>
            </a:r>
            <a:r>
              <a:rPr lang="tr-TR" dirty="0" err="1"/>
              <a:t>pulled</a:t>
            </a:r>
            <a:r>
              <a:rPr lang="tr-TR" dirty="0"/>
              <a:t> </a:t>
            </a:r>
            <a:r>
              <a:rPr lang="tr-TR" dirty="0" err="1"/>
              <a:t>and</a:t>
            </a:r>
            <a:r>
              <a:rPr lang="tr-TR" dirty="0"/>
              <a:t> </a:t>
            </a:r>
            <a:r>
              <a:rPr lang="tr-TR" dirty="0" err="1"/>
              <a:t>converted</a:t>
            </a:r>
            <a:r>
              <a:rPr lang="tr-TR" dirty="0"/>
              <a:t> </a:t>
            </a:r>
            <a:r>
              <a:rPr lang="tr-TR" dirty="0" err="1"/>
              <a:t>from</a:t>
            </a:r>
            <a:r>
              <a:rPr lang="tr-TR" dirty="0"/>
              <a:t> data </a:t>
            </a:r>
            <a:r>
              <a:rPr lang="tr-TR" dirty="0" err="1"/>
              <a:t>sources</a:t>
            </a:r>
            <a:r>
              <a:rPr lang="tr-TR" dirty="0"/>
              <a:t> is </a:t>
            </a:r>
            <a:r>
              <a:rPr lang="tr-TR" dirty="0" err="1"/>
              <a:t>loaded</a:t>
            </a:r>
            <a:r>
              <a:rPr lang="tr-TR" dirty="0"/>
              <a:t> </a:t>
            </a:r>
            <a:r>
              <a:rPr lang="tr-TR" dirty="0" err="1"/>
              <a:t>into</a:t>
            </a:r>
            <a:r>
              <a:rPr lang="tr-TR" dirty="0"/>
              <a:t> </a:t>
            </a:r>
            <a:r>
              <a:rPr lang="tr-TR" dirty="0" err="1"/>
              <a:t>the</a:t>
            </a:r>
            <a:r>
              <a:rPr lang="tr-TR" dirty="0"/>
              <a:t> data </a:t>
            </a:r>
            <a:r>
              <a:rPr lang="tr-TR" dirty="0" err="1"/>
              <a:t>warehouse</a:t>
            </a:r>
            <a:r>
              <a:rPr lang="tr-TR" dirty="0"/>
              <a:t>. </a:t>
            </a:r>
            <a:r>
              <a:rPr lang="tr-TR" dirty="0" err="1"/>
              <a:t>The</a:t>
            </a:r>
            <a:r>
              <a:rPr lang="tr-TR" dirty="0"/>
              <a:t> </a:t>
            </a:r>
            <a:r>
              <a:rPr lang="tr-TR" dirty="0" err="1"/>
              <a:t>installation</a:t>
            </a:r>
            <a:r>
              <a:rPr lang="tr-TR" dirty="0"/>
              <a:t> </a:t>
            </a:r>
            <a:r>
              <a:rPr lang="tr-TR" dirty="0" err="1"/>
              <a:t>process</a:t>
            </a:r>
            <a:r>
              <a:rPr lang="tr-TR" dirty="0"/>
              <a:t> can be done in </a:t>
            </a:r>
            <a:r>
              <a:rPr lang="tr-TR" dirty="0" err="1"/>
              <a:t>many</a:t>
            </a:r>
            <a:r>
              <a:rPr lang="tr-TR" dirty="0"/>
              <a:t> </a:t>
            </a:r>
            <a:r>
              <a:rPr lang="tr-TR" dirty="0" err="1"/>
              <a:t>different</a:t>
            </a:r>
            <a:r>
              <a:rPr lang="tr-TR" dirty="0"/>
              <a:t> </a:t>
            </a:r>
            <a:r>
              <a:rPr lang="tr-TR" dirty="0" err="1"/>
              <a:t>processes</a:t>
            </a:r>
            <a:r>
              <a:rPr lang="tr-TR" dirty="0"/>
              <a:t>.</a:t>
            </a:r>
          </a:p>
          <a:p>
            <a:r>
              <a:rPr lang="tr-TR" dirty="0"/>
              <a:t>--- </a:t>
            </a:r>
            <a:r>
              <a:rPr lang="tr-TR" dirty="0" err="1"/>
              <a:t>When</a:t>
            </a:r>
            <a:r>
              <a:rPr lang="tr-TR" dirty="0"/>
              <a:t> </a:t>
            </a:r>
            <a:r>
              <a:rPr lang="tr-TR" dirty="0" err="1"/>
              <a:t>the</a:t>
            </a:r>
            <a:r>
              <a:rPr lang="tr-TR" dirty="0"/>
              <a:t> data </a:t>
            </a:r>
            <a:r>
              <a:rPr lang="tr-TR" dirty="0" err="1"/>
              <a:t>warehouses</a:t>
            </a:r>
            <a:r>
              <a:rPr lang="tr-TR" dirty="0"/>
              <a:t> </a:t>
            </a:r>
            <a:r>
              <a:rPr lang="tr-TR" dirty="0" err="1"/>
              <a:t>are</a:t>
            </a:r>
            <a:r>
              <a:rPr lang="tr-TR" dirty="0"/>
              <a:t> </a:t>
            </a:r>
            <a:r>
              <a:rPr lang="tr-TR" dirty="0" err="1"/>
              <a:t>established</a:t>
            </a:r>
            <a:r>
              <a:rPr lang="tr-TR" dirty="0"/>
              <a:t>, at </a:t>
            </a:r>
            <a:r>
              <a:rPr lang="tr-TR" dirty="0" err="1"/>
              <a:t>the</a:t>
            </a:r>
            <a:r>
              <a:rPr lang="tr-TR" dirty="0"/>
              <a:t> </a:t>
            </a:r>
            <a:r>
              <a:rPr lang="tr-TR" dirty="0" err="1"/>
              <a:t>first</a:t>
            </a:r>
            <a:r>
              <a:rPr lang="tr-TR" dirty="0"/>
              <a:t> </a:t>
            </a:r>
            <a:r>
              <a:rPr lang="tr-TR" dirty="0" err="1"/>
              <a:t>stage</a:t>
            </a:r>
            <a:r>
              <a:rPr lang="tr-TR" dirty="0"/>
              <a:t> </a:t>
            </a:r>
            <a:r>
              <a:rPr lang="tr-TR" dirty="0" err="1"/>
              <a:t>performed</a:t>
            </a:r>
            <a:r>
              <a:rPr lang="tr-TR" dirty="0"/>
              <a:t> </a:t>
            </a:r>
            <a:r>
              <a:rPr lang="tr-TR" dirty="0" err="1"/>
              <a:t>transactions</a:t>
            </a:r>
            <a:r>
              <a:rPr lang="tr-TR" dirty="0"/>
              <a:t> </a:t>
            </a:r>
            <a:r>
              <a:rPr lang="tr-TR" dirty="0" err="1"/>
              <a:t>are</a:t>
            </a:r>
            <a:r>
              <a:rPr lang="tr-TR" dirty="0"/>
              <a:t> data </a:t>
            </a:r>
            <a:r>
              <a:rPr lang="tr-TR" dirty="0" err="1"/>
              <a:t>uploads</a:t>
            </a:r>
            <a:r>
              <a:rPr lang="tr-TR" dirty="0"/>
              <a:t>, </a:t>
            </a:r>
            <a:r>
              <a:rPr lang="tr-TR" dirty="0" err="1"/>
              <a:t>then</a:t>
            </a:r>
            <a:r>
              <a:rPr lang="tr-TR" dirty="0"/>
              <a:t> </a:t>
            </a:r>
            <a:r>
              <a:rPr lang="tr-TR" dirty="0" err="1"/>
              <a:t>they</a:t>
            </a:r>
            <a:r>
              <a:rPr lang="tr-TR" dirty="0"/>
              <a:t> </a:t>
            </a:r>
            <a:r>
              <a:rPr lang="tr-TR" dirty="0" err="1"/>
              <a:t>are</a:t>
            </a:r>
            <a:r>
              <a:rPr lang="tr-TR" dirty="0"/>
              <a:t> </a:t>
            </a:r>
            <a:r>
              <a:rPr lang="tr-TR" dirty="0" err="1"/>
              <a:t>updated</a:t>
            </a:r>
            <a:r>
              <a:rPr lang="tr-TR" dirty="0"/>
              <a:t> </a:t>
            </a:r>
            <a:r>
              <a:rPr lang="tr-TR" dirty="0" err="1"/>
              <a:t>periodically</a:t>
            </a:r>
            <a:r>
              <a:rPr lang="tr-TR" dirty="0"/>
              <a:t> </a:t>
            </a:r>
            <a:r>
              <a:rPr lang="tr-TR" dirty="0" err="1"/>
              <a:t>and</a:t>
            </a:r>
            <a:r>
              <a:rPr lang="tr-TR" dirty="0"/>
              <a:t> </a:t>
            </a:r>
            <a:r>
              <a:rPr lang="tr-TR" dirty="0" err="1"/>
              <a:t>according</a:t>
            </a:r>
            <a:r>
              <a:rPr lang="tr-TR" dirty="0"/>
              <a:t> </a:t>
            </a:r>
            <a:r>
              <a:rPr lang="tr-TR" dirty="0" err="1"/>
              <a:t>to</a:t>
            </a:r>
            <a:r>
              <a:rPr lang="tr-TR" dirty="0"/>
              <a:t> </a:t>
            </a:r>
            <a:r>
              <a:rPr lang="tr-TR" dirty="0" err="1"/>
              <a:t>the</a:t>
            </a:r>
            <a:r>
              <a:rPr lang="tr-TR" dirty="0"/>
              <a:t> </a:t>
            </a:r>
            <a:r>
              <a:rPr lang="tr-TR" dirty="0" err="1"/>
              <a:t>need</a:t>
            </a:r>
            <a:r>
              <a:rPr lang="tr-TR" dirty="0"/>
              <a:t>.</a:t>
            </a:r>
            <a:endParaRPr lang="tr-TR" dirty="0"/>
          </a:p>
        </p:txBody>
      </p:sp>
      <p:sp>
        <p:nvSpPr>
          <p:cNvPr id="4" name="Metin kutusu 3"/>
          <p:cNvSpPr txBox="1"/>
          <p:nvPr/>
        </p:nvSpPr>
        <p:spPr>
          <a:xfrm>
            <a:off x="6063049" y="2545492"/>
            <a:ext cx="4703805" cy="3970318"/>
          </a:xfrm>
          <a:prstGeom prst="rect">
            <a:avLst/>
          </a:prstGeom>
          <a:noFill/>
        </p:spPr>
        <p:txBody>
          <a:bodyPr wrap="square" rtlCol="0">
            <a:spAutoFit/>
          </a:bodyPr>
          <a:lstStyle/>
          <a:p>
            <a:pPr lvl="0"/>
            <a:r>
              <a:rPr lang="tr-TR" dirty="0"/>
              <a:t>Dönüştür (</a:t>
            </a:r>
            <a:r>
              <a:rPr lang="tr-TR" dirty="0" err="1"/>
              <a:t>Transform</a:t>
            </a:r>
            <a:r>
              <a:rPr lang="tr-TR" dirty="0"/>
              <a:t>)</a:t>
            </a:r>
          </a:p>
          <a:p>
            <a:r>
              <a:rPr lang="tr-TR" dirty="0"/>
              <a:t>Ambardaki tüm verilerin belirli bir standartta olmasını sağlar. Burada ayrıştırma, doğrulama, eşleştirme gibi bir çok işlem yapılır.</a:t>
            </a:r>
          </a:p>
          <a:p>
            <a:r>
              <a:rPr lang="tr-TR" i="1" dirty="0" smtClean="0"/>
              <a:t>­­</a:t>
            </a:r>
            <a:endParaRPr lang="tr-TR" dirty="0"/>
          </a:p>
          <a:p>
            <a:pPr lvl="0"/>
            <a:r>
              <a:rPr lang="tr-TR" dirty="0"/>
              <a:t>Yükle (</a:t>
            </a:r>
            <a:r>
              <a:rPr lang="tr-TR" dirty="0" err="1"/>
              <a:t>Load</a:t>
            </a:r>
            <a:r>
              <a:rPr lang="tr-TR" dirty="0"/>
              <a:t>)</a:t>
            </a:r>
          </a:p>
          <a:p>
            <a:r>
              <a:rPr lang="tr-TR" dirty="0"/>
              <a:t>Veri kaynaklarından çekilen ve dönüştürülen veriler veri ambarına yüklenir. Yükleme işlemi bir çok farklı işlemle yapılabilir</a:t>
            </a:r>
            <a:r>
              <a:rPr lang="tr-TR" dirty="0" smtClean="0"/>
              <a:t>.</a:t>
            </a:r>
          </a:p>
          <a:p>
            <a:endParaRPr lang="tr-TR" dirty="0"/>
          </a:p>
          <a:p>
            <a:r>
              <a:rPr lang="tr-TR" i="1" dirty="0"/>
              <a:t>----</a:t>
            </a:r>
            <a:r>
              <a:rPr lang="tr-TR" dirty="0"/>
              <a:t>Veri ambarları ilk kurulduğu anda yapılan işlemler veri yükleme işlemleridir, daha sonra periyodik ve ihtiyaca uygun olarak güncellenir.</a:t>
            </a:r>
          </a:p>
          <a:p>
            <a:endParaRPr lang="tr-TR" dirty="0"/>
          </a:p>
        </p:txBody>
      </p:sp>
    </p:spTree>
    <p:extLst>
      <p:ext uri="{BB962C8B-B14F-4D97-AF65-F5344CB8AC3E}">
        <p14:creationId xmlns:p14="http://schemas.microsoft.com/office/powerpoint/2010/main" val="3620554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Data </a:t>
            </a:r>
            <a:r>
              <a:rPr lang="tr-TR" dirty="0" err="1"/>
              <a:t>Warehouse</a:t>
            </a:r>
            <a:r>
              <a:rPr lang="tr-TR" dirty="0"/>
              <a:t>(Veri Ambarı)</a:t>
            </a:r>
          </a:p>
        </p:txBody>
      </p:sp>
      <p:sp>
        <p:nvSpPr>
          <p:cNvPr id="3" name="İçerik Yer Tutucusu 2"/>
          <p:cNvSpPr>
            <a:spLocks noGrp="1"/>
          </p:cNvSpPr>
          <p:nvPr>
            <p:ph idx="1"/>
          </p:nvPr>
        </p:nvSpPr>
        <p:spPr>
          <a:xfrm>
            <a:off x="1295400" y="2639312"/>
            <a:ext cx="4289853" cy="3992148"/>
          </a:xfrm>
        </p:spPr>
        <p:txBody>
          <a:bodyPr>
            <a:normAutofit fontScale="32500" lnSpcReduction="20000"/>
          </a:bodyPr>
          <a:lstStyle/>
          <a:p>
            <a:pPr lvl="0"/>
            <a:r>
              <a:rPr lang="tr-TR" sz="4300" dirty="0"/>
              <a:t>Data Mart </a:t>
            </a:r>
          </a:p>
          <a:p>
            <a:r>
              <a:rPr lang="tr-TR" sz="4300" dirty="0"/>
              <a:t>Data mart is a </a:t>
            </a:r>
            <a:r>
              <a:rPr lang="tr-TR" sz="4300" dirty="0" err="1"/>
              <a:t>subset</a:t>
            </a:r>
            <a:r>
              <a:rPr lang="tr-TR" sz="4300" dirty="0"/>
              <a:t> of </a:t>
            </a:r>
            <a:r>
              <a:rPr lang="tr-TR" sz="4300" dirty="0" err="1"/>
              <a:t>the</a:t>
            </a:r>
            <a:r>
              <a:rPr lang="tr-TR" sz="4300" dirty="0"/>
              <a:t> data </a:t>
            </a:r>
            <a:r>
              <a:rPr lang="tr-TR" sz="4300" dirty="0" err="1"/>
              <a:t>warehouse</a:t>
            </a:r>
            <a:r>
              <a:rPr lang="tr-TR" sz="4300" dirty="0"/>
              <a:t> </a:t>
            </a:r>
            <a:r>
              <a:rPr lang="tr-TR" sz="4300" dirty="0" err="1"/>
              <a:t>consolidates</a:t>
            </a:r>
            <a:r>
              <a:rPr lang="tr-TR" sz="4300" dirty="0"/>
              <a:t> </a:t>
            </a:r>
            <a:r>
              <a:rPr lang="tr-TR" sz="4300" dirty="0" err="1"/>
              <a:t>databases</a:t>
            </a:r>
            <a:r>
              <a:rPr lang="tr-TR" sz="4300" dirty="0"/>
              <a:t> </a:t>
            </a:r>
            <a:r>
              <a:rPr lang="tr-TR" sz="4300" dirty="0" err="1"/>
              <a:t>into</a:t>
            </a:r>
            <a:r>
              <a:rPr lang="tr-TR" sz="4300" dirty="0"/>
              <a:t> an </a:t>
            </a:r>
            <a:r>
              <a:rPr lang="tr-TR" sz="4300" dirty="0" err="1"/>
              <a:t>entire</a:t>
            </a:r>
            <a:r>
              <a:rPr lang="tr-TR" sz="4300" dirty="0"/>
              <a:t> </a:t>
            </a:r>
            <a:r>
              <a:rPr lang="tr-TR" sz="4300" dirty="0" err="1"/>
              <a:t>company</a:t>
            </a:r>
            <a:r>
              <a:rPr lang="tr-TR" sz="4300" dirty="0"/>
              <a:t>, data </a:t>
            </a:r>
            <a:r>
              <a:rPr lang="tr-TR" sz="4300" dirty="0" err="1"/>
              <a:t>marts</a:t>
            </a:r>
            <a:r>
              <a:rPr lang="tr-TR" sz="4300" dirty="0"/>
              <a:t> </a:t>
            </a:r>
            <a:r>
              <a:rPr lang="tr-TR" sz="4300" dirty="0" err="1"/>
              <a:t>are</a:t>
            </a:r>
            <a:r>
              <a:rPr lang="tr-TR" sz="4300" dirty="0"/>
              <a:t> </a:t>
            </a:r>
            <a:r>
              <a:rPr lang="tr-TR" sz="4300" dirty="0" err="1"/>
              <a:t>usually</a:t>
            </a:r>
            <a:r>
              <a:rPr lang="tr-TR" sz="4300" dirty="0"/>
              <a:t> </a:t>
            </a:r>
            <a:r>
              <a:rPr lang="tr-TR" sz="4300" dirty="0" err="1"/>
              <a:t>smaller</a:t>
            </a:r>
            <a:r>
              <a:rPr lang="tr-TR" sz="4300" dirty="0"/>
              <a:t> </a:t>
            </a:r>
            <a:r>
              <a:rPr lang="tr-TR" sz="4300" dirty="0" err="1"/>
              <a:t>and</a:t>
            </a:r>
            <a:r>
              <a:rPr lang="tr-TR" sz="4300" dirty="0"/>
              <a:t> </a:t>
            </a:r>
            <a:r>
              <a:rPr lang="tr-TR" sz="4300" dirty="0" err="1"/>
              <a:t>focus</a:t>
            </a:r>
            <a:r>
              <a:rPr lang="tr-TR" sz="4300" dirty="0"/>
              <a:t> on data </a:t>
            </a:r>
            <a:r>
              <a:rPr lang="tr-TR" sz="4300" dirty="0" err="1"/>
              <a:t>for</a:t>
            </a:r>
            <a:r>
              <a:rPr lang="tr-TR" sz="4300" dirty="0"/>
              <a:t> a </a:t>
            </a:r>
            <a:r>
              <a:rPr lang="tr-TR" sz="4300" dirty="0" err="1"/>
              <a:t>specific</a:t>
            </a:r>
            <a:r>
              <a:rPr lang="tr-TR" sz="4300" dirty="0"/>
              <a:t> </a:t>
            </a:r>
            <a:r>
              <a:rPr lang="tr-TR" sz="4300" dirty="0" err="1"/>
              <a:t>topic</a:t>
            </a:r>
            <a:r>
              <a:rPr lang="tr-TR" sz="4300" dirty="0"/>
              <a:t> </a:t>
            </a:r>
            <a:r>
              <a:rPr lang="tr-TR" sz="4300" dirty="0" err="1"/>
              <a:t>or</a:t>
            </a:r>
            <a:r>
              <a:rPr lang="tr-TR" sz="4300" dirty="0"/>
              <a:t> </a:t>
            </a:r>
            <a:r>
              <a:rPr lang="tr-TR" sz="4300" dirty="0" err="1"/>
              <a:t>need</a:t>
            </a:r>
            <a:r>
              <a:rPr lang="tr-TR" sz="4300" dirty="0"/>
              <a:t> on </a:t>
            </a:r>
            <a:r>
              <a:rPr lang="tr-TR" sz="4300" dirty="0" err="1"/>
              <a:t>the</a:t>
            </a:r>
            <a:r>
              <a:rPr lang="tr-TR" sz="4300" dirty="0"/>
              <a:t> </a:t>
            </a:r>
            <a:r>
              <a:rPr lang="tr-TR" sz="4300" dirty="0" err="1"/>
              <a:t>partition</a:t>
            </a:r>
            <a:r>
              <a:rPr lang="tr-TR" sz="4300" dirty="0"/>
              <a:t>.</a:t>
            </a:r>
          </a:p>
          <a:p>
            <a:pPr marL="0" indent="0">
              <a:buNone/>
            </a:pPr>
            <a:endParaRPr lang="tr-TR" sz="4300" dirty="0"/>
          </a:p>
          <a:p>
            <a:pPr lvl="0"/>
            <a:r>
              <a:rPr lang="tr-TR" sz="4300" dirty="0"/>
              <a:t>Data </a:t>
            </a:r>
            <a:r>
              <a:rPr lang="tr-TR" sz="4300" dirty="0" err="1"/>
              <a:t>Cubes</a:t>
            </a:r>
            <a:r>
              <a:rPr lang="tr-TR" sz="4300" dirty="0"/>
              <a:t> (OLAP </a:t>
            </a:r>
            <a:r>
              <a:rPr lang="tr-TR" sz="4300" dirty="0" err="1"/>
              <a:t>Cubes</a:t>
            </a:r>
            <a:r>
              <a:rPr lang="tr-TR" sz="4300" dirty="0"/>
              <a:t>)</a:t>
            </a:r>
          </a:p>
          <a:p>
            <a:r>
              <a:rPr lang="tr-TR" sz="4300" dirty="0" err="1"/>
              <a:t>In</a:t>
            </a:r>
            <a:r>
              <a:rPr lang="tr-TR" sz="4300" dirty="0"/>
              <a:t> </a:t>
            </a:r>
            <a:r>
              <a:rPr lang="tr-TR" sz="4300" dirty="0" err="1"/>
              <a:t>the</a:t>
            </a:r>
            <a:r>
              <a:rPr lang="tr-TR" sz="4300" dirty="0"/>
              <a:t> </a:t>
            </a:r>
            <a:r>
              <a:rPr lang="tr-TR" sz="4300" dirty="0" err="1"/>
              <a:t>structure</a:t>
            </a:r>
            <a:r>
              <a:rPr lang="tr-TR" sz="4300" dirty="0"/>
              <a:t> </a:t>
            </a:r>
            <a:r>
              <a:rPr lang="tr-TR" sz="4300" dirty="0" err="1"/>
              <a:t>we</a:t>
            </a:r>
            <a:r>
              <a:rPr lang="tr-TR" sz="4300" dirty="0"/>
              <a:t> </a:t>
            </a:r>
            <a:r>
              <a:rPr lang="tr-TR" sz="4300" dirty="0" err="1"/>
              <a:t>create</a:t>
            </a:r>
            <a:r>
              <a:rPr lang="tr-TR" sz="4300" dirty="0"/>
              <a:t> </a:t>
            </a:r>
            <a:r>
              <a:rPr lang="tr-TR" sz="4300" dirty="0" err="1"/>
              <a:t>with</a:t>
            </a:r>
            <a:r>
              <a:rPr lang="tr-TR" sz="4300" dirty="0"/>
              <a:t> data </a:t>
            </a:r>
            <a:r>
              <a:rPr lang="tr-TR" sz="4300" dirty="0" err="1"/>
              <a:t>cubes</a:t>
            </a:r>
            <a:r>
              <a:rPr lang="tr-TR" sz="4300" dirty="0"/>
              <a:t>, </a:t>
            </a:r>
            <a:r>
              <a:rPr lang="tr-TR" sz="4300" dirty="0" err="1"/>
              <a:t>the</a:t>
            </a:r>
            <a:r>
              <a:rPr lang="tr-TR" sz="4300" dirty="0"/>
              <a:t> </a:t>
            </a:r>
            <a:r>
              <a:rPr lang="tr-TR" sz="4300" dirty="0" err="1"/>
              <a:t>differences</a:t>
            </a:r>
            <a:r>
              <a:rPr lang="tr-TR" sz="4300" dirty="0"/>
              <a:t> of data </a:t>
            </a:r>
            <a:r>
              <a:rPr lang="tr-TR" sz="4300" dirty="0" err="1"/>
              <a:t>over</a:t>
            </a:r>
            <a:r>
              <a:rPr lang="tr-TR" sz="4300" dirty="0"/>
              <a:t> time </a:t>
            </a:r>
            <a:r>
              <a:rPr lang="tr-TR" sz="4300" dirty="0" err="1"/>
              <a:t>are</a:t>
            </a:r>
            <a:r>
              <a:rPr lang="tr-TR" sz="4300" dirty="0"/>
              <a:t> </a:t>
            </a:r>
            <a:r>
              <a:rPr lang="tr-TR" sz="4300" dirty="0" err="1"/>
              <a:t>modeled</a:t>
            </a:r>
            <a:r>
              <a:rPr lang="tr-TR" sz="4300" dirty="0"/>
              <a:t> as a </a:t>
            </a:r>
            <a:r>
              <a:rPr lang="tr-TR" sz="4300" dirty="0" err="1"/>
              <a:t>series</a:t>
            </a:r>
            <a:r>
              <a:rPr lang="tr-TR" sz="4300" dirty="0"/>
              <a:t> </a:t>
            </a:r>
            <a:r>
              <a:rPr lang="tr-TR" sz="4300" dirty="0" err="1"/>
              <a:t>change</a:t>
            </a:r>
            <a:r>
              <a:rPr lang="tr-TR" sz="4300" dirty="0"/>
              <a:t>. </a:t>
            </a:r>
          </a:p>
          <a:p>
            <a:pPr marL="0" indent="0">
              <a:buNone/>
            </a:pPr>
            <a:endParaRPr lang="tr-TR" sz="4300" dirty="0"/>
          </a:p>
          <a:p>
            <a:pPr lvl="0"/>
            <a:r>
              <a:rPr lang="tr-TR" sz="4300" dirty="0"/>
              <a:t>Analysis </a:t>
            </a:r>
          </a:p>
          <a:p>
            <a:r>
              <a:rPr lang="tr-TR" sz="4300" dirty="0" err="1"/>
              <a:t>This</a:t>
            </a:r>
            <a:r>
              <a:rPr lang="tr-TR" sz="4300" dirty="0"/>
              <a:t> is </a:t>
            </a:r>
            <a:r>
              <a:rPr lang="tr-TR" sz="4300" dirty="0" err="1"/>
              <a:t>the</a:t>
            </a:r>
            <a:r>
              <a:rPr lang="tr-TR" sz="4300" dirty="0"/>
              <a:t> </a:t>
            </a:r>
            <a:r>
              <a:rPr lang="tr-TR" sz="4300" dirty="0" err="1"/>
              <a:t>part</a:t>
            </a:r>
            <a:r>
              <a:rPr lang="tr-TR" sz="4300" dirty="0"/>
              <a:t> of </a:t>
            </a:r>
            <a:r>
              <a:rPr lang="tr-TR" sz="4300" dirty="0" err="1"/>
              <a:t>analyzing</a:t>
            </a:r>
            <a:r>
              <a:rPr lang="tr-TR" sz="4300" dirty="0"/>
              <a:t> </a:t>
            </a:r>
            <a:r>
              <a:rPr lang="tr-TR" sz="4300" dirty="0" err="1"/>
              <a:t>and</a:t>
            </a:r>
            <a:r>
              <a:rPr lang="tr-TR" sz="4300" dirty="0"/>
              <a:t> </a:t>
            </a:r>
            <a:r>
              <a:rPr lang="tr-TR" sz="4300" dirty="0" err="1"/>
              <a:t>extracting</a:t>
            </a:r>
            <a:r>
              <a:rPr lang="tr-TR" sz="4300" dirty="0"/>
              <a:t> </a:t>
            </a:r>
            <a:r>
              <a:rPr lang="tr-TR" sz="4300" dirty="0" err="1"/>
              <a:t>reports</a:t>
            </a:r>
            <a:r>
              <a:rPr lang="tr-TR" sz="4300" dirty="0"/>
              <a:t> </a:t>
            </a:r>
            <a:r>
              <a:rPr lang="tr-TR" sz="4300" dirty="0" err="1"/>
              <a:t>from</a:t>
            </a:r>
            <a:r>
              <a:rPr lang="tr-TR" sz="4300" dirty="0"/>
              <a:t> </a:t>
            </a:r>
            <a:r>
              <a:rPr lang="tr-TR" sz="4300" dirty="0" err="1"/>
              <a:t>the</a:t>
            </a:r>
            <a:r>
              <a:rPr lang="tr-TR" sz="4300" dirty="0"/>
              <a:t> </a:t>
            </a:r>
            <a:r>
              <a:rPr lang="tr-TR" sz="4300" dirty="0" err="1"/>
              <a:t>generated</a:t>
            </a:r>
            <a:r>
              <a:rPr lang="tr-TR" sz="4300" dirty="0"/>
              <a:t> </a:t>
            </a:r>
            <a:r>
              <a:rPr lang="tr-TR" sz="4300" dirty="0" err="1"/>
              <a:t>structure</a:t>
            </a:r>
            <a:r>
              <a:rPr lang="tr-TR" sz="4300" dirty="0"/>
              <a:t>.</a:t>
            </a:r>
          </a:p>
          <a:p>
            <a:endParaRPr lang="tr-TR" dirty="0"/>
          </a:p>
        </p:txBody>
      </p:sp>
      <p:sp>
        <p:nvSpPr>
          <p:cNvPr id="4" name="Metin kutusu 3"/>
          <p:cNvSpPr txBox="1"/>
          <p:nvPr/>
        </p:nvSpPr>
        <p:spPr>
          <a:xfrm>
            <a:off x="5997146" y="2586681"/>
            <a:ext cx="4720281" cy="3046988"/>
          </a:xfrm>
          <a:prstGeom prst="rect">
            <a:avLst/>
          </a:prstGeom>
          <a:noFill/>
        </p:spPr>
        <p:txBody>
          <a:bodyPr wrap="square" rtlCol="0">
            <a:spAutoFit/>
          </a:bodyPr>
          <a:lstStyle/>
          <a:p>
            <a:pPr lvl="0"/>
            <a:r>
              <a:rPr lang="tr-TR" sz="1600" dirty="0"/>
              <a:t>Data Mart </a:t>
            </a:r>
          </a:p>
          <a:p>
            <a:r>
              <a:rPr lang="tr-TR" sz="1600" dirty="0"/>
              <a:t>Data mart, veri ambarının bir alt kümesidir. Veri ambarı, veri tabanlarını bütün bir şirkette birleştirirken, data martlar genellikle daha küçüktür ve belirli bir konuyla veya bölüm üzerindeki ihtiyaca yönelik dataya odaklanır. </a:t>
            </a:r>
          </a:p>
          <a:p>
            <a:r>
              <a:rPr lang="tr-TR" sz="1600" dirty="0"/>
              <a:t> </a:t>
            </a:r>
          </a:p>
          <a:p>
            <a:pPr lvl="0"/>
            <a:r>
              <a:rPr lang="tr-TR" sz="1600" dirty="0"/>
              <a:t>Veri Küpleri (OLAP Küpleri)</a:t>
            </a:r>
          </a:p>
          <a:p>
            <a:r>
              <a:rPr lang="tr-TR" sz="1600" dirty="0"/>
              <a:t>Veri küpleri ile oluşturduğumuz yapıda, verinin zaman içerisindeki farklılıkları bir seri değişimi olarak modellenir.</a:t>
            </a:r>
          </a:p>
          <a:p>
            <a:r>
              <a:rPr lang="tr-TR" sz="1600" dirty="0"/>
              <a:t> </a:t>
            </a:r>
          </a:p>
          <a:p>
            <a:pPr lvl="0"/>
            <a:r>
              <a:rPr lang="tr-TR" sz="1600" dirty="0"/>
              <a:t>Analiz</a:t>
            </a:r>
          </a:p>
          <a:p>
            <a:r>
              <a:rPr lang="tr-TR" sz="1600" dirty="0"/>
              <a:t>Oluşturulan yapıdan analiz ve rapor çıkarma kısmıdır.</a:t>
            </a:r>
            <a:endParaRPr lang="tr-TR" sz="1600" dirty="0"/>
          </a:p>
        </p:txBody>
      </p:sp>
    </p:spTree>
    <p:extLst>
      <p:ext uri="{BB962C8B-B14F-4D97-AF65-F5344CB8AC3E}">
        <p14:creationId xmlns:p14="http://schemas.microsoft.com/office/powerpoint/2010/main" val="32049661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650</Words>
  <Application>Microsoft Office PowerPoint</Application>
  <PresentationFormat>Geniş ekran</PresentationFormat>
  <Paragraphs>57</Paragraphs>
  <Slides>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6</vt:i4>
      </vt:variant>
    </vt:vector>
  </HeadingPairs>
  <TitlesOfParts>
    <vt:vector size="9" baseType="lpstr">
      <vt:lpstr>Arial</vt:lpstr>
      <vt:lpstr>Garamond</vt:lpstr>
      <vt:lpstr>Organik</vt:lpstr>
      <vt:lpstr>Data Warehouse Veri Ambarı</vt:lpstr>
      <vt:lpstr>Data Warehouse(Veri Ambarı)</vt:lpstr>
      <vt:lpstr>Data Warehouse(Veri Ambarı)</vt:lpstr>
      <vt:lpstr>Data Warehouse(Veri Ambarı)</vt:lpstr>
      <vt:lpstr>Data Warehouse(Veri Ambarı)</vt:lpstr>
      <vt:lpstr>Data Warehouse(Veri Ambarı)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Veri Ambarı</dc:title>
  <dc:creator>Microsoft hesabı</dc:creator>
  <cp:lastModifiedBy>Microsoft hesabı</cp:lastModifiedBy>
  <cp:revision>3</cp:revision>
  <dcterms:created xsi:type="dcterms:W3CDTF">2021-03-30T20:22:16Z</dcterms:created>
  <dcterms:modified xsi:type="dcterms:W3CDTF">2021-03-30T20:57:29Z</dcterms:modified>
</cp:coreProperties>
</file>