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B51DE-B1D5-40A7-A077-E83421DAD801}" type="datetimeFigureOut">
              <a:rPr lang="tr-TR" smtClean="0"/>
              <a:pPr/>
              <a:t>19.11.2019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276C-E329-44D9-AEDA-6D9B5AF821E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717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559CF-4DE7-411D-8F4A-D9268D44C6FF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84AA-348B-49A9-B376-AA170155B0BC}" type="datetime1">
              <a:rPr lang="tr-TR" smtClean="0"/>
              <a:pPr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89EA-DCBF-4942-A875-0661379A8424}" type="datetime1">
              <a:rPr lang="tr-TR" smtClean="0"/>
              <a:pPr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9D39-9D12-4801-B9DB-E9CF59BAE700}" type="datetime1">
              <a:rPr lang="tr-TR" smtClean="0"/>
              <a:pPr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DF03D-33E4-4906-AC7C-BE128845AB1D}" type="datetime1">
              <a:rPr lang="tr-TR" smtClean="0"/>
              <a:pPr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AEF0-65C3-4DBB-AD48-96D10D16C6A1}" type="datetime1">
              <a:rPr lang="tr-TR" smtClean="0"/>
              <a:pPr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7DF-2DC8-4E40-BCDC-A7C99A19CFC5}" type="datetime1">
              <a:rPr lang="tr-TR" smtClean="0"/>
              <a:pPr/>
              <a:t>19.11.2019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AA44-3F42-4D78-8C98-2B907914D333}" type="datetime1">
              <a:rPr lang="tr-TR" smtClean="0"/>
              <a:pPr/>
              <a:t>19.11.2019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22A46-5F32-41DC-9A3F-BB8D76C11E69}" type="datetime1">
              <a:rPr lang="tr-TR" smtClean="0"/>
              <a:pPr/>
              <a:t>19.11.2019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67FB-FC25-4A73-B79A-812363F94802}" type="datetime1">
              <a:rPr lang="tr-TR" smtClean="0"/>
              <a:pPr/>
              <a:t>19.11.2019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FE7F-C061-4C34-B2C3-60CBD9F2D74B}" type="datetime1">
              <a:rPr lang="tr-TR" smtClean="0"/>
              <a:pPr/>
              <a:t>19.11.2019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F1EC-8CE5-4750-A2D7-A6D798CD8F4D}" type="datetime1">
              <a:rPr lang="tr-TR" smtClean="0"/>
              <a:pPr/>
              <a:t>19.11.2019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1CD1A-89AB-48A2-B3E2-4B3633BF1A8D}" type="datetime1">
              <a:rPr lang="tr-TR" smtClean="0"/>
              <a:pPr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Yazılım Mühendisliği, Fırat Üniversitesi</a:t>
            </a:r>
          </a:p>
          <a:p>
            <a:endParaRPr lang="tr-TR" sz="2100" b="1" kern="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201</a:t>
            </a:r>
            <a:r>
              <a:rPr lang="tr-TR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9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Gerçekliği Aramak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Seçici Gözlem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İnandığımıza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odaklanmaya ve örüntüye uymayanları görmezden gelmeye meyilliyiz.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Aşırı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genelleme seçici gözleme sebep olabilir.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Bir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kere t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üm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kadınların kötü sürücüler olduğuna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inandığımızda, kötü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araç pratiği olan kadınlara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odaklanmaya yöneliriz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buda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inancınızı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pekiştirir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Çözüm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Aykırı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durumları bulmaya çalışın.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İyi araba kullanan kadınlar var ve araba kullanamayan erkekler var!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Gerçekliği Aramak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2800" b="1" dirty="0"/>
              <a:t>Mantıksız </a:t>
            </a:r>
            <a:r>
              <a:rPr lang="tr-TR" sz="2800" b="1" dirty="0" smtClean="0"/>
              <a:t>muhakeme</a:t>
            </a:r>
          </a:p>
          <a:p>
            <a:pPr marL="0" indent="0"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- Gözlemler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anlayışımızla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çeliştiğinde görmezden gelme eğilimindeyiz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ve onlar sadece bir istisnadır.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- Örneğin: Kumarbazın Yanılgısı: Pokerde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şanssız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akşam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,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kazandıran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elin gelmek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üzere olduğu inancını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uyandırabilir.  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Çözüm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mantık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sistemlerini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bilinçli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ve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açık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bir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şekilde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kullanın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Bilim, kişisel deneyimler yoluyla gerçeğin keşfine özel bir yaklaşım sunar ve bizi sıradan araştırmanın yaygın tuzaklarından korur.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Bilimin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Temeli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Sosyal bilimin temelleri; mantık ve gözlem.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- Bilimsel bir iddia hem mantıklı hem de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ampirik desteğe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sahip olmalıdır.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Mantık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yönü-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bilimsel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teoriler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*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Teori; Yaşamın belirli bir yönüyle ilgili gözlemler için sistematik bir açıklama.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 Gözlem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yönü-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Veri toplama ve analiz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*Veri toplama;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ropörtaj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, anket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, odak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grubu, deney gibi…    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*Veri analizi; istatistik, içerik analizi…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Bilimin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Temeli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Teori, felsefe veya inanç değil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Bilim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değer tartışmalarını çözmek için kullanılamaz.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- Bilim,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hangisi üstün tartışmalarını çözemez.   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Kapitalizm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veya sosyalizm?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Budizm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veya Hristiyanlık?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Sosyal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bilimler “nedir” ve “neden” sorularına yanıt bulunmasına yardımcı olabilir. Örneğin;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İ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zlek </a:t>
            </a:r>
            <a:r>
              <a:rPr lang="tr-T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BağımlılığTeorisi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Tarihsel tercih veya kullanıma dayalı bir ürünün veya uygulamanın sürekli kullanımını açıklamaya çalışan bir teori.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Neden QWERTY klavyeleri kullandığımızı açıklamak için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izlek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bağımlılığı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teorisini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kullanabiliriz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Bilimin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Temeli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Sosyal Düzenlemeler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Sosyal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araştırma, sosyal hayatta düzenlilik örüntülerini bulmayı amaçlar.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İstisnalar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ne olacak ?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Sadece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sosyal düzenliliğin istisnaları olduğu için, düzenliliğin gerçek dışı veya önemsiz olduğu anlamına gelmez.  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-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İnsanlar müdahale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edebilir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Sosyal aktörlerin sosyal düzenlilikleri bozma konusundaki bilinçli iradeleri sosyal bilime ciddi bir zorluk teşkil etmez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Bilimin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Temeli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Bireyler Değil, Toplamlar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-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Birçok bireylerin kolektif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eylemleri ve durumları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Sosyal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bilimlerin odak noktası, bireyler zamanla değiştiğinde dahi neden toplu davranış kalıplarının düzenli olduğunu açıklamaktadır.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Bilimin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Temeli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Kavramlar ve değişkenler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- Sosyal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araştırma ve teoride, sosyal kavramları temsil etmek için değişkenler ve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özellikler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kullanırız.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- Değişkenler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-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Özelliklerin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mantıksal gruplandırılması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- Özellikler-  İnsanların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ve nesnelerin karakteristikleri 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3 Tablo"/>
          <p:cNvGraphicFramePr>
            <a:graphicFrameLocks noGrp="1"/>
          </p:cNvGraphicFramePr>
          <p:nvPr/>
        </p:nvGraphicFramePr>
        <p:xfrm>
          <a:off x="1403648" y="378904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Değişkenler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Özellikler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Yaş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&lt;20,20-30</a:t>
                      </a:r>
                      <a:r>
                        <a:rPr lang="tr-TR" smtClean="0"/>
                        <a:t>, yaşlı, orta</a:t>
                      </a:r>
                      <a:r>
                        <a:rPr lang="tr-TR" baseline="0" smtClean="0"/>
                        <a:t> yaş</a:t>
                      </a:r>
                      <a:r>
                        <a:rPr lang="tr-TR" baseline="0" dirty="0" smtClean="0"/>
                        <a:t>…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Cinsiyet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Erkek, Kadın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Irk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Türk,</a:t>
                      </a:r>
                      <a:r>
                        <a:rPr lang="tr-TR" baseline="0" dirty="0" smtClean="0"/>
                        <a:t> Latin , Arap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Eğitim</a:t>
                      </a:r>
                      <a:r>
                        <a:rPr lang="tr-TR" baseline="0" dirty="0" smtClean="0"/>
                        <a:t> Seviyesi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Lise,Üniversite,</a:t>
                      </a:r>
                      <a:r>
                        <a:rPr lang="tr-TR" dirty="0" err="1" smtClean="0"/>
                        <a:t>master</a:t>
                      </a:r>
                      <a:r>
                        <a:rPr lang="tr-TR" dirty="0" smtClean="0"/>
                        <a:t>,</a:t>
                      </a:r>
                      <a:r>
                        <a:rPr lang="tr-TR" dirty="0" err="1" smtClean="0"/>
                        <a:t>Phd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Politik</a:t>
                      </a:r>
                      <a:r>
                        <a:rPr lang="tr-TR" baseline="0" dirty="0" smtClean="0"/>
                        <a:t> Görüş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Liberal,muhafazakar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Bilimin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Temeli</a:t>
            </a:r>
            <a:endParaRPr lang="tr-TR" sz="3600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Kavramlar ve Değişkenler</a:t>
            </a:r>
          </a:p>
          <a:p>
            <a:pPr>
              <a:buNone/>
            </a:pP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* Nedenselliği </a:t>
            </a: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tanımlamak için iki </a:t>
            </a: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değişken (veya daha fazla) </a:t>
            </a: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arasındaki ilişkiyi ölçme eğilimindeyiz.</a:t>
            </a:r>
          </a:p>
          <a:p>
            <a:pPr marL="0" indent="0">
              <a:buNone/>
            </a:pP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* Örneğin</a:t>
            </a:r>
            <a:r>
              <a:rPr lang="tr-TR" sz="1600" b="1" dirty="0">
                <a:latin typeface="Arial" pitchFamily="34" charset="0"/>
                <a:cs typeface="Arial" pitchFamily="34" charset="0"/>
              </a:rPr>
              <a:t>, “eğitim” ile “önyargı” </a:t>
            </a: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       arasında </a:t>
            </a:r>
            <a:r>
              <a:rPr lang="tr-TR" sz="1600" b="1" dirty="0">
                <a:latin typeface="Arial" pitchFamily="34" charset="0"/>
                <a:cs typeface="Arial" pitchFamily="34" charset="0"/>
              </a:rPr>
              <a:t>bir ilişki olup olmadığını tespit etmeye çalışıyoruz. </a:t>
            </a:r>
            <a:endParaRPr lang="tr-TR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Değişken 1: Eğitim “Eğitimli” ve “Eğitimsiz” nitelikleriyle</a:t>
            </a:r>
          </a:p>
          <a:p>
            <a:pPr>
              <a:buNone/>
            </a:pP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* Değişken 2</a:t>
            </a: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: Önyargı “Önyargılı” ve “Önyargısız” nitelikleriyle.</a:t>
            </a:r>
          </a:p>
          <a:p>
            <a:pPr>
              <a:buNone/>
            </a:pP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* Sonuç </a:t>
            </a:r>
            <a:r>
              <a:rPr lang="tr-TR" sz="1600" b="1" dirty="0" smtClean="0">
                <a:latin typeface="Arial" pitchFamily="34" charset="0"/>
                <a:cs typeface="Arial" pitchFamily="34" charset="0"/>
              </a:rPr>
              <a:t>olarak araştırmacı iki değişken arasında bir ilişki olup olmadığını saptayabilir.</a:t>
            </a:r>
            <a:endParaRPr lang="tr-TR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7 İçerik Yer Tutucusu" descr="asaf3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199" y="1772816"/>
            <a:ext cx="4543425" cy="4536504"/>
          </a:xfrm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Bilimin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Temeli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Bazılarımız eğitimle önyargı arasında bir nedensellik olduğuna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inanabilir, o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zaman ilişkileri açıklayacak bir teori geliştirmemiz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gerekir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Bu örnekte, şunu iddia etmek daha mantıklı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olabilir: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kişinin eğitimli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veya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eğitimsiz olması,  kişinin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daha az veya daha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fazla önyargılı görünme olasılığına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neden olur.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Bilimin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Temeli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Bağımlı ve bağımsız değişkenler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 Bağımsız değişken -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 analizde problemli olmayan, ancak basitçe verildiği gibi alınan değerler içeren bir değişken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- Bağımlı değişken -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Bağımlı olduğu veya başka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birinden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(bağımsız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değişken) kaynaklandığı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varsayılan bir değişken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- Bu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durumda eğitim seviyesi farklı önyargı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davranışına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sebep olabilir.Bu yüzden eğitim bağımsız değişken ve önyargı bağımlı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değişken olur.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- Başka bir şekilde düşünün: Birinin önyargılı olma olasılığı, eğitim seviyesine bağlıdır.</a:t>
            </a:r>
            <a:endParaRPr lang="tr-T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İnsan Sorgusu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ve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Bilim</a:t>
            </a:r>
            <a:endParaRPr lang="en-US" sz="36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 smtClean="0"/>
          </a:p>
          <a:p>
            <a:pPr algn="l" eaLnBrk="1" hangingPunct="1"/>
            <a:r>
              <a:rPr lang="en-US" sz="2100" b="1" dirty="0" smtClean="0"/>
              <a:t>	     	</a:t>
            </a:r>
            <a:endParaRPr lang="en-US" sz="1000" b="1" dirty="0" smtClean="0"/>
          </a:p>
          <a:p>
            <a:pPr algn="l" eaLnBrk="1" hangingPunct="1"/>
            <a:endParaRPr lang="en-US" sz="900" b="1" dirty="0" smtClean="0"/>
          </a:p>
          <a:p>
            <a:pPr algn="l" eaLnBrk="1" hangingPunct="1"/>
            <a:r>
              <a:rPr lang="en-US" sz="2100" b="1" dirty="0" smtClean="0">
                <a:solidFill>
                  <a:srgbClr val="A6120E"/>
                </a:solidFill>
              </a:rPr>
              <a:t>		</a:t>
            </a:r>
            <a:endParaRPr lang="en-US" sz="2400" b="1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 smtClean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2 Bilimsel Araştırma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0">
              <a:latin typeface="Times" charset="0"/>
            </a:endParaRPr>
          </a:p>
          <a:p>
            <a:endParaRPr lang="en-US" sz="2400" b="0"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Bilimlerin Bazı Diyalektikleri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err="1">
                <a:latin typeface="Arial" pitchFamily="34" charset="0"/>
                <a:cs typeface="Arial" pitchFamily="34" charset="0"/>
              </a:rPr>
              <a:t>İdiyografik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 ve </a:t>
            </a:r>
            <a:r>
              <a:rPr lang="tr-TR" sz="2800" b="1" dirty="0" err="1">
                <a:latin typeface="Arial" pitchFamily="34" charset="0"/>
                <a:cs typeface="Arial" pitchFamily="34" charset="0"/>
              </a:rPr>
              <a:t>Nomotetik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 Açıklama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İdiyografik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-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Belirli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bir olay koşulunun kendine özgü nedenlerini tüketmeye çalıştığımız bir açıklama yaklaşımı.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Nomotetik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-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Genel olarak bir olayın koşullarını etkileyen birkaç nedensel faktörü tanımlamaya çalıştığımız bir açıklama yaklaşımı.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Bilimlerin Bazı Diyalektikleri</a:t>
            </a:r>
            <a:endParaRPr lang="tr-TR" sz="3600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Tümevarım ve Tümdengelim teorisi</a:t>
            </a:r>
          </a:p>
          <a:p>
            <a:pPr>
              <a:buNone/>
            </a:pP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Tümevarım -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Genel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ilkelerin belirli gözlemlerden geliştirildiği mantıksal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mod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Tümdengelim 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Hipotezlerin belirli beklentilerinin genel ilkeler temelinde geliştirildiği mantıksal model.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İçerik Yer Tutucusu" descr="asaf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628800"/>
            <a:ext cx="4038600" cy="4392488"/>
          </a:xfrm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Bilimlerin Bazı Diyalektikleri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Determinizme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karşı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eylemlilik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 Determinizm-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İnsan davranışlarının tümünün belirli sosyal çevre ve koşullardan etkilendiği / belirlendiği inancı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ylemlilik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Bireylerin kendi seçimlerini yapma özgürlüğüne sahip olduğu inancı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-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Bu farklı inançlar farklı araştırma odaklarına, araştırma tasarımlarına ve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sosyal sorunların çözümü için önerilen çözümlere yol açacaktır.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Bilimlerin Bazı Diyalektikleri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800" b="1" dirty="0">
                <a:latin typeface="Arial" pitchFamily="34" charset="0"/>
                <a:cs typeface="Arial" pitchFamily="34" charset="0"/>
              </a:rPr>
              <a:t>Nitel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e</a:t>
            </a:r>
            <a:r>
              <a:rPr lang="nb-NO" sz="2800" b="1" dirty="0">
                <a:latin typeface="Arial" pitchFamily="34" charset="0"/>
                <a:cs typeface="Arial" pitchFamily="34" charset="0"/>
              </a:rPr>
              <a:t> Karşı Nicel Veriler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- Nitel-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Sayısal olmayan verilerle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sosyal araştırma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yapma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sözlü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açıklamaya dayanır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Artı; Anlam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bakımından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daha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zengin 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Eksi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öznel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olabilir,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daha az </a:t>
            </a:r>
            <a:r>
              <a:rPr lang="es-ES" sz="2000" b="1" dirty="0" smtClean="0">
                <a:latin typeface="Arial" pitchFamily="34" charset="0"/>
                <a:cs typeface="Arial" pitchFamily="34" charset="0"/>
              </a:rPr>
              <a:t>kesin.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Nicel -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Sayısal verilerle sosyal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araştırma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yapma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Artı;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Veri formüllerle veya matematiksel modellerle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analiz edilebilir.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Eksi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 Anlam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açısından daha </a:t>
            </a:r>
            <a:r>
              <a:rPr lang="tr-TR" sz="2000" b="1" smtClean="0">
                <a:latin typeface="Arial" pitchFamily="34" charset="0"/>
                <a:cs typeface="Arial" pitchFamily="34" charset="0"/>
              </a:rPr>
              <a:t>az zengin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Araştırmanın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amacına göre uygun metodu seçin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Bilginin kaynakları nelerdir?</a:t>
            </a:r>
          </a:p>
          <a:p>
            <a:r>
              <a:rPr lang="nn-NO" sz="2800" b="1" dirty="0">
                <a:latin typeface="Arial" pitchFamily="34" charset="0"/>
                <a:cs typeface="Arial" pitchFamily="34" charset="0"/>
              </a:rPr>
              <a:t>Bilgi ararken olası hatalar nelerdir</a:t>
            </a:r>
            <a:r>
              <a:rPr lang="nn-NO" sz="2800" b="1" dirty="0" smtClean="0">
                <a:latin typeface="Arial" pitchFamily="34" charset="0"/>
                <a:cs typeface="Arial" pitchFamily="34" charset="0"/>
              </a:rPr>
              <a:t>?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Sosyal bilimlerin temelinin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anahtar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unsurları nelerdir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Sosyal bilimlerde var olan bazı diyalektikler nelerdir?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1.Gerçekliği Aramak</a:t>
            </a:r>
          </a:p>
          <a:p>
            <a:pPr marL="514350" indent="-51435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1.1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 Bilgiyi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nasıl inşa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ederiz?</a:t>
            </a:r>
          </a:p>
          <a:p>
            <a:pPr marL="514350" indent="-51435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1.2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 Anlaşma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gerçekliğinin üç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yaygın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kaynağı</a:t>
            </a:r>
          </a:p>
          <a:p>
            <a:pPr marL="514350" indent="-51435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1.3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 Sıradan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sorgulamalarda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yaygın hatalar ve bazı çözümler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2. Sosyal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Bilimlerin Temelleri</a:t>
            </a:r>
          </a:p>
          <a:p>
            <a:pPr marL="514350" indent="-514350"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2.1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 Teori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, felsefe veya inanç değil</a:t>
            </a:r>
          </a:p>
          <a:p>
            <a:pPr marL="514350" indent="-51435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2.2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. Sosyal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Düzenlemeler</a:t>
            </a:r>
          </a:p>
          <a:p>
            <a:pPr marL="514350" indent="-51435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2.3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Bireyler Değil,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Toplamlar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2.4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 Kavramlar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ve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Değişkenler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İçindekiler(Devam)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3.Sosyal Araştırmaların Bazı Diyalektikleri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3.1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.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İdiyografik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ve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Nomotetik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A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çıklama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3.2.</a:t>
            </a:r>
            <a:r>
              <a:rPr lang="tr-TR" sz="2400" dirty="0" smtClean="0"/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Tümevarım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 Tümdengelim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Teorisi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3.2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. Determinizme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karşı Eylemlilik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3.3. </a:t>
            </a:r>
            <a:r>
              <a:rPr lang="nb-NO" sz="2400" b="1" dirty="0" smtClean="0">
                <a:latin typeface="Arial" pitchFamily="34" charset="0"/>
                <a:cs typeface="Arial" pitchFamily="34" charset="0"/>
              </a:rPr>
              <a:t>Nitel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nb-NO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nb-NO" sz="2400" b="1" dirty="0">
                <a:latin typeface="Arial" pitchFamily="34" charset="0"/>
                <a:cs typeface="Arial" pitchFamily="34" charset="0"/>
              </a:rPr>
              <a:t>Karşı Nicel Veriler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Gerçekliği Aramak</a:t>
            </a:r>
            <a:endParaRPr lang="tr-TR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Bilgiyi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nasıl inşa ederiz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?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Bilgi edinmek için gözlemler ve tecrübe ederiz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Bu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arada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bilgiyi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talep etmek için her şeyi deneyimleyemiyoruz /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deneyimlemiyoruz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.    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Örneğin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, dünyanın yuvarlak olduğunu belirlemek için uzaya uçmadık.    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- Bazen, kişisel gözleminiz ortak bilgilerle çelişebilir ve anlayışınızı toplumun çoğunluğuna uyacak şekilde ayarlamanız olasıdır. Örneğin, solucanların tadı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Bilgi, Anlaşma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Gerçekliği'ne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dayanmaktadır - çevremizdekilerle paylaştığımız kültürün bir parçası olarak “bildiğimiz” şeyler.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Gerçekliği Aramak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Anlaşma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gerçekliğinin üç yaygın kaynağı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- Sıradan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insan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sorgusu - Bizler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insan olarak geleceği bilme arzusuna sahibiz.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- Geleceğin kısmen bugünden kaynaklandığını biliyoruz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- Neden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ve sonuç örüntüleri doğada olasılıklıdır. 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- İnsan sorgusu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hem “ne” hem de “neden” sorularına cevap vermeyi amaçlar ve bu hedefleri gözlemleyerek ve çözerek takip ederiz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000" b="1" dirty="0">
                <a:latin typeface="Arial" pitchFamily="34" charset="0"/>
                <a:cs typeface="Arial" pitchFamily="34" charset="0"/>
              </a:rPr>
              <a:t>Gelenek - ortak kültür anlayışlarına dayalı bilgi</a:t>
            </a:r>
          </a:p>
          <a:p>
            <a:r>
              <a:rPr lang="tr-TR" sz="2000" b="1" dirty="0">
                <a:latin typeface="Arial" pitchFamily="34" charset="0"/>
                <a:cs typeface="Arial" pitchFamily="34" charset="0"/>
              </a:rPr>
              <a:t>Otorite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- keşiflerin durumuna dayalı bilgi.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Gerçekliği Aramak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Sıradan sorgulamalarda yaygın hatalar ve bazı çözümler 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Açıkçası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, geçerli bilgi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edinmek için geleneğe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ve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otoriteye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güvenmenin potansiyel tehlikeleri olduğunu biliyoruz. Ayrıca insanlar gözlemlediklerinde ve tartışma yaptıklarında bazı yaygın hatalar vardır. 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Yanlış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Gözlem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Gözlemlerimizde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hata </a:t>
            </a:r>
            <a:r>
              <a:rPr lang="tr-TR" sz="2000" b="1" dirty="0" err="1">
                <a:latin typeface="Arial" pitchFamily="34" charset="0"/>
                <a:cs typeface="Arial" pitchFamily="34" charset="0"/>
              </a:rPr>
              <a:t>yaparız.Örn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. Dün konuştuğun herkesi hatırlıyor musun?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* “Konuştuğun derken ne demek istiyorsun ? “Selamlar” sayılır mı ? Yüz yüze konuşma olması gerekiyor mu?  Telefonla konuşmaya veya Facebook'ta sohbet etmeye ne dersiniz?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* Çözüm: bilinçli ve bilinçli gözlemler yapın ve doğruluk sunan tutarlı ölçüm cihazları kullanın.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Gerçekliği Aramak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Aşırı genelleme 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Sınırlı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gözlemlere dayanarak aşırı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genelleme eğilimindeyiz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. 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Kadın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sürücülerle üç kötü sürüş uygulamasına şahit olduktan sonra, tüm kadınların kötü sürücüler olduğunu düşünebilirsiniz..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-Çözüm: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1) Büyük ve temsili numuneler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aşırı genellemeye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karşı bir korumadır.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(2) Çoğaltma - daha önceki bir çalışmanın bulgularını test etmek ve onaylamak veya sorgulamak için bir araştırma çalışmasını tekrarlamak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1385</Words>
  <Application>Microsoft Office PowerPoint</Application>
  <PresentationFormat>Ekran Gösterisi (4:3)</PresentationFormat>
  <Paragraphs>186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MS PGothic</vt:lpstr>
      <vt:lpstr>Arial</vt:lpstr>
      <vt:lpstr>Calibri</vt:lpstr>
      <vt:lpstr>Times</vt:lpstr>
      <vt:lpstr>Times New Roman</vt:lpstr>
      <vt:lpstr>Ofis Teması</vt:lpstr>
      <vt:lpstr>İstatistik ve Olasılık</vt:lpstr>
      <vt:lpstr>İnsan Sorgusu ve Bilim</vt:lpstr>
      <vt:lpstr>Anahtar Sorular</vt:lpstr>
      <vt:lpstr>İçindekiler</vt:lpstr>
      <vt:lpstr>İçindekiler(Devam)</vt:lpstr>
      <vt:lpstr>Gerçekliği Aramak</vt:lpstr>
      <vt:lpstr>Gerçekliği Aramak</vt:lpstr>
      <vt:lpstr>Gerçekliği Aramak</vt:lpstr>
      <vt:lpstr>Gerçekliği Aramak</vt:lpstr>
      <vt:lpstr>Gerçekliği Aramak</vt:lpstr>
      <vt:lpstr>Gerçekliği Aramak</vt:lpstr>
      <vt:lpstr>Sosyal Bilimin Temeli</vt:lpstr>
      <vt:lpstr>Sosyal Bilimin Temeli</vt:lpstr>
      <vt:lpstr>Sosyal Bilimin Temeli</vt:lpstr>
      <vt:lpstr>Sosyal Bilimin Temeli</vt:lpstr>
      <vt:lpstr>Sosyal Bilimin Temeli</vt:lpstr>
      <vt:lpstr>Sosyal Bilimin Temeli</vt:lpstr>
      <vt:lpstr>Sosyal Bilimin Temeli</vt:lpstr>
      <vt:lpstr>Sosyal Bilimin Temeli</vt:lpstr>
      <vt:lpstr>Sosyal Bilimlerin Bazı Diyalektikleri</vt:lpstr>
      <vt:lpstr>Sosyal Bilimlerin Bazı Diyalektikleri</vt:lpstr>
      <vt:lpstr>Sosyal Bilimlerin Bazı Diyalektikleri</vt:lpstr>
      <vt:lpstr>Sosyal Bilimlerin Bazı Diyalektikleri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82</cp:revision>
  <dcterms:created xsi:type="dcterms:W3CDTF">2018-09-18T14:26:31Z</dcterms:created>
  <dcterms:modified xsi:type="dcterms:W3CDTF">2019-11-19T01:08:11Z</dcterms:modified>
</cp:coreProperties>
</file>