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4660"/>
  </p:normalViewPr>
  <p:slideViewPr>
    <p:cSldViewPr>
      <p:cViewPr varScale="1">
        <p:scale>
          <a:sx n="56" d="100"/>
          <a:sy n="56" d="100"/>
        </p:scale>
        <p:origin x="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91B0C-3F97-476C-8120-8360486AADBC}" type="datetimeFigureOut">
              <a:rPr lang="tr-TR" smtClean="0"/>
              <a:pPr/>
              <a:t>19.11.2019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EDB4B-9FE0-49B1-940E-F567967A81B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1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559CF-4DE7-411D-8F4A-D9268D44C6FF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65BA5-8D25-48DB-9F39-8D85EC62E941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F7F6-883C-43C8-BFF3-D70085E00D25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2E47-63EE-4AA5-87BD-604EE39EFAD5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65D2-5073-4B55-BA27-CC0CA9AB26C2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650F9-A5FD-4458-A089-77AD23166132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0CCC4-3FA3-498F-BBB6-11312548CD77}" type="datetime1">
              <a:rPr lang="tr-TR" smtClean="0"/>
              <a:t>19.11.2019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8142-A0B9-4DE7-8A14-574FA6E3CAE9}" type="datetime1">
              <a:rPr lang="tr-TR" smtClean="0"/>
              <a:t>19.11.2019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6E78A-E354-498F-B2E5-F531FE75F3E3}" type="datetime1">
              <a:rPr lang="tr-TR" smtClean="0"/>
              <a:t>19.11.2019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9D711-8AB5-49C3-9B92-A870807C4D1C}" type="datetime1">
              <a:rPr lang="tr-TR" smtClean="0"/>
              <a:t>19.11.2019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E5A6-CE05-43E9-B791-C216AE1C12A2}" type="datetime1">
              <a:rPr lang="tr-TR" smtClean="0"/>
              <a:t>19.11.2019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634E-6D41-4748-9CDC-CC91A174FDFC}" type="datetime1">
              <a:rPr lang="tr-TR" smtClean="0"/>
              <a:t>19.11.2019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3937B-9B8A-4525-9FD7-E9B4D17B9F11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qA-gbpt7Ts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Yazılım Mühendisliği, Fırat Üniversitesi</a:t>
            </a:r>
          </a:p>
          <a:p>
            <a:endParaRPr lang="tr-TR" sz="2100" b="1" kern="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9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 Paradigmaları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Yapısal işlevsellik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- Sosyal fenomenleri, her biri bütünün işleyişine hizmet eden bölümlere ayıran bir paradigma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-Bir sosyal varlık bir organizma olarak görünebilir.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sosyal sistem içerisinde enstitünün işlevi, normları ve yapısına odaklanılır.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Eğitimimin işlevi nedir? Eğitim toplum refahına nasıl katkıda bulunur? Eğitim ve sosyal sistemin diğer olguları arasındaki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ilişkiler nelerdir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?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 Paradigmaları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Sembolik Etkileşim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- İnsan davranışını, sosyal etkileşimler yoluyla anlamın yaratılması olarak gören ve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bu anlamlar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ile sonraki etkileşimin belirlendiği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paradigma.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- Bireylerin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özelliklerine veya sosyal yapılarına odaklanmak yerine, bireylerin birbirleriyle nasıl etkileşim kurduklarıyla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ilgilenir 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- Kendimizi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başkalarının bakış açılarıyla anlıyoruz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*Örn; Bir kızın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ailesini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ziyaret etmek.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*Örn; Sembolik etkileşim ve tüketici davranışları.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 Paradigmaları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Feminist Paradigma 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- (1) toplumu kadınların deneyimleriyle görüp anlayan ve / veya (2) kadınların toplumdaki genel olarak yoksun durumunu inceleyen paradigmalar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Feministler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diğer paradigmaların ortaya koyamadığı sosyal hayatın farklı açılarına dikkat çeker. Kadınlar erkekler için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geçerli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olmayan statüleri ve deneyimleri hakkında bilgi sahibidir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Kadınlara karşı muamele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 baskı deneyimi ile ilgili.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*Örn; Çalışma alanında cam tavan, halka açık alanda emzirme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 Paradigmaları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Pragmatizm (Faydacılık)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- Araştırma probleme yöneliktir ve sorunlara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çözüm belirlemeye odaklanır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-Sosyal olguyu gözlemlemek ve açıklamak için tek bir bakış açısı yoktur ve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araştırmacılar problem hakkında bilgi edinmek için birden fazla yaklaşım kullanabilir.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Teori Elemanları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Fiziksel olgunun doğasını açıklayabilecek evrensel yasalara sahip olan doğa bilimlerinin aksine, tüm sosyal etkinliklere uygulanabilecek  ve açıklayabilecek evrensel bir yasa yoktur.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Sosyal bilimciler sosyal örüntüleri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tanımlamak,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açıklamak veya tahmin etmek için teoriler geliştirirler.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Teori Elemanları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Teoriler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Sosyal yaşamın bazı yönlerini açıklamaya yönelik birbiriyle ilişkili ifadelerin sistematik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kümeleri.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Kavramlar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Teorinin temel yapıtaşları</a:t>
            </a: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Değişkenler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Kavramların özel çeşitleri</a:t>
            </a: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Aksiyomlar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;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teorinin temelini oluşturan temel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sav </a:t>
            </a: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Öneri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;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Aksiyomatik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temelden türetilen, kavramlar arasındaki ilişkiler hakkında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belirli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sonuçlar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Hipotez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aha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genel bir önermeden sonra gelen ampirik gerçeklik hakkındaki test edilebilir beklenti</a:t>
            </a:r>
            <a:endParaRPr lang="tr-T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Tümdengelim ve Tümevarım</a:t>
            </a:r>
            <a:endParaRPr lang="tr-TR" sz="3600" dirty="0"/>
          </a:p>
        </p:txBody>
      </p:sp>
      <p:sp>
        <p:nvSpPr>
          <p:cNvPr id="5" name="4 İçerik Yer Tutucusu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</a:t>
            </a: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Tümevarım-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Genel ilkelerin belirli gözlemlerden geliştirildiği mantıksal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mod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>
              <a:buNone/>
            </a:pPr>
            <a:r>
              <a:rPr lang="tr-T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 Tümdengelim-</a:t>
            </a:r>
            <a:r>
              <a:rPr lang="tr-TR" b="1" dirty="0" smtClean="0">
                <a:latin typeface="Arial" pitchFamily="34" charset="0"/>
                <a:cs typeface="Arial" pitchFamily="34" charset="0"/>
              </a:rPr>
              <a:t>   Hipotezlerin </a:t>
            </a:r>
            <a:r>
              <a:rPr lang="tr-TR" b="1" dirty="0">
                <a:latin typeface="Arial" pitchFamily="34" charset="0"/>
                <a:cs typeface="Arial" pitchFamily="34" charset="0"/>
              </a:rPr>
              <a:t>belirli beklentilerinin genel ilkeler temelinde geliştirildiği mantıksal model.</a:t>
            </a:r>
          </a:p>
        </p:txBody>
      </p:sp>
      <p:pic>
        <p:nvPicPr>
          <p:cNvPr id="7" name="6 İçerik Yer Tutucusu" descr="asaf2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648200" y="1772816"/>
            <a:ext cx="4244280" cy="4392488"/>
          </a:xfrm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Tümdengelim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Tümdengelim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işlemi (Geleneksel Bilim Modeli)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-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Teori;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Bilim adamları araştırma yaparken kavramlardan oluşan bir teori ile başlarlar.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r>
              <a:rPr lang="tr-T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Operasyonelleşme</a:t>
            </a: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kavramlar soyut olabilir, araştırmacının kavramları ölçülebilir değişkenlere dönüştürmesi gerekir.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>
              <a:buNone/>
            </a:pPr>
            <a:r>
              <a:rPr lang="tr-T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</a:t>
            </a:r>
            <a:r>
              <a:rPr lang="tr-TR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Operasyonel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Tanım;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Gözlemin kesin olması ve başkalarıyla iletişim kurabilmesi için araştırmacıların değişkenlere net bir tanım vermesi gerekir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-Gözlem;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Verileri toplamak için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vakanızın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üzerinde gözlem yapın, böylece değerleri tanımlanmış değişkenlere atayabilirsiniz. Bu değer ile hipotezi test edebilir ve bulguları doğrulayabilirsiniz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Tümdengelim</a:t>
            </a:r>
            <a:endParaRPr lang="tr-TR" sz="3600" dirty="0"/>
          </a:p>
        </p:txBody>
      </p:sp>
      <p:sp>
        <p:nvSpPr>
          <p:cNvPr id="5" name="4 İçerik Yer Tutucusu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5121274"/>
          </a:xfrm>
        </p:spPr>
        <p:txBody>
          <a:bodyPr>
            <a:normAutofit/>
          </a:bodyPr>
          <a:lstStyle/>
          <a:p>
            <a:r>
              <a:rPr lang="tr-TR" sz="2000" b="1" dirty="0" err="1">
                <a:latin typeface="Arial" pitchFamily="34" charset="0"/>
                <a:cs typeface="Arial" pitchFamily="34" charset="0"/>
              </a:rPr>
              <a:t>Tümdengelimli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akıl yürütme süreci bu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şekille gösterilebilir.</a:t>
            </a:r>
          </a:p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Tümdengelim modeli, pozitivizm inancıyla geliştirilmiştir ve nicel yöntemler kullanma eğilimindedir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000" b="1" dirty="0" err="1">
                <a:latin typeface="Arial" pitchFamily="34" charset="0"/>
                <a:cs typeface="Arial" pitchFamily="34" charset="0"/>
              </a:rPr>
              <a:t>Tümdengelimsel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bilimsel araştırma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modeli,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ampirik gözlemlerle test edilebilecek hipotezlerle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sonuçlanan belirleme işlemine tabi tutulan,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bazen belirsiz veya genel bir soru ile başlar.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6 İçerik Yer Tutucusu" descr="asaf5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0" y="1844824"/>
            <a:ext cx="4572000" cy="4464496"/>
          </a:xfrm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Tümdengelim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-Tümdengelim araştırması yapmak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Konuyu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belirleyin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Araştırmanızın ele almak istediği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olguların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aralığını belirtin  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Bu değişkenler arasındaki ilişkileri tanımlayan teorileri öğrenin  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Temel kavram ve değişkenlerinizi </a:t>
            </a:r>
            <a:r>
              <a:rPr lang="tr-TR" sz="2000" b="1" dirty="0" err="1">
                <a:latin typeface="Arial" pitchFamily="34" charset="0"/>
                <a:cs typeface="Arial" pitchFamily="34" charset="0"/>
              </a:rPr>
              <a:t>operasyonel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hale getirin 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Değişkenlerle ve tanımlanmış ilişkilerle test edilebilir hipotezler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geliştirin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Gözlem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yapın ve veri toplayın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Hipotezi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test etmek için verileri kullanın ve değişkenler arasındaki ilişkileri belirleyin.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/>
          <a:lstStyle/>
          <a:p>
            <a:pPr eaLnBrk="1" hangingPunct="1"/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Teori ve Sosyal Araştırma</a:t>
            </a:r>
            <a:endParaRPr lang="en-US" sz="36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 smtClean="0"/>
          </a:p>
          <a:p>
            <a:pPr algn="l" eaLnBrk="1" hangingPunct="1"/>
            <a:r>
              <a:rPr lang="en-US" sz="2100" b="1" dirty="0" smtClean="0"/>
              <a:t>	     	</a:t>
            </a:r>
            <a:endParaRPr lang="en-US" sz="1000" b="1" dirty="0" smtClean="0"/>
          </a:p>
          <a:p>
            <a:pPr algn="l" eaLnBrk="1" hangingPunct="1"/>
            <a:endParaRPr lang="en-US" sz="900" b="1" dirty="0" smtClean="0"/>
          </a:p>
          <a:p>
            <a:pPr algn="l" eaLnBrk="1" hangingPunct="1"/>
            <a:r>
              <a:rPr lang="en-US" sz="2100" b="1" dirty="0" smtClean="0">
                <a:solidFill>
                  <a:srgbClr val="A6120E"/>
                </a:solidFill>
              </a:rPr>
              <a:t>		</a:t>
            </a:r>
            <a:endParaRPr lang="en-US" sz="2400" b="1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2 Bilimsel Araştırma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" charset="0"/>
            </a:endParaRPr>
          </a:p>
          <a:p>
            <a:endParaRPr lang="en-US" sz="2400" b="0"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Tümdengelim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Tümdengelim işlemi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Konu-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Online alışverişe yönelik müşteri sadakatini etkileyen faktörler.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Olguların 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Aralığı;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Online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alışverişlerde memnuniyetin ve güvenin müşteri sadakatine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etkisi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Teori;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Memnuniyet ve güvenin müşteri sadakati üzerine olumlu etkisi vardır.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*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Ana kavramlar ve değişkenlerin tanımı;</a:t>
            </a:r>
          </a:p>
          <a:p>
            <a:pPr>
              <a:buNone/>
            </a:pP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*Memnuniyet;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müşterinin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online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alışveriş sitelerinde alışveriş deneyimine yönelik memnuniyet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düzeyi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*Güven; Müşterinin online alışveriş sitelerine olan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güven düzeyi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*Müşteri sadakati;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uruluşunuzun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ürün / hizmet teklifinin en iyi seçenek olduğuna inanmaya devam eden bir müşteri. Müşteri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sadakati şu şekilde ölçülebilir; Web sitesinden ürün ve hizmet satın almaya devam etme olasılığı.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Tümdengelim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Hipotezler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geliştirme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Birinin memnuniyeti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arttıkça,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 kişinin online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alışverişe olan bağlılığı artar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Birinin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güveni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arttıkça, o kişinin online alışverişe olan bağlılığı artar  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Gözlem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yapın: anket yapmak için müşterilere anket dağıtın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*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Verileri analiz edin, hipotezleri test edin ve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online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alışverişlerde memnuniyet, güven ve müşteri sadakati arasındaki ilişkileri belirleyin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Tümevarım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Sosyal yaşamın yönlerini inceleyin ve nispeten evrensel ilkelere işaret edebilecek kalıpları keşfetmeye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çalışın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Tümevarım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postpozitivizm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inancıyla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geliştirilmiştir ve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ni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t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el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yöntemler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kullanma eğilimindedir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Tümevarım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gözlemle başlar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 örüntülerden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Gözlem yoluyla, araştırmacılar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örüntüleri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belirlemeye ve örüntülerden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teoriler üretmeye çalışırlar.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Tümevarım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Tümevarım işlemi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1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 Araştırmacı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bilgi toplar.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2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 Araştırmacı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katılımcılara açık uçlu sorular sorar.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3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 Araştırmacı temalar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veya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kategoriler oluşturmak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için verileri analiz eder.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 4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 Araştırmacı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temalardan veya kategorilerden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genel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 örüntü arar.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 5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) Araştırmacı geçmiş tecrübelerden genelleme ortaya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çıkarır.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Tümevarım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Tümevarım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araştırma yapma örneği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r-T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-Konu;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Kentsel alanda ekonomik gelişme ve yoksul topluluk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Bir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topluluk seçin,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toplumdaki toplumsal gerçekleri gözlemleyerek, insanlarla konuşarak, topluluk içinde yaşayarak ve topluluk faaliyetlerine katılarak öğrenir    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 Topluluktaki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sosyal yapıları ve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etkileşim örüntülerini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bulun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topluluktaki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alt gruplar, sosyal liderler,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topluluk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içindeki suçlar, politikacılar, suç ve siyaset arasındaki ilişki, suç ve alt gruplar, politikacı ve sosyal yapı…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Yoksul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toplulukların gelişimini kısıtlayan sosyal yapı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faktörlerini genelleştirin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Tümdengelim ve Tümevarım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Tümdengelim ve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tümevarım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araştırma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mantığı arasındaki farkı karşılaştırın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Resim" descr="asaf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2564904"/>
            <a:ext cx="8388425" cy="4293096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25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Paradigma nedir? Neden paradigmaları bilmemiz gerekiyor? Sosyal bilimlerdeki önemli paradigmalar nelerdir?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Sosyal teorinin elemanları nelerdir?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Bilimsel araştırma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yapma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modelleri nelerdir?</a:t>
            </a:r>
          </a:p>
          <a:p>
            <a:pPr>
              <a:buNone/>
            </a:pPr>
            <a:r>
              <a:rPr lang="tr-TR" sz="28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-Tümdengelim(Geleneksel)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-Tümevarım</a:t>
            </a:r>
            <a:endParaRPr lang="tr-T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Sosyal Bilim Paradigmaları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Sosyal Teori Elemanları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Tümdengelim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Tümevarım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 Paradigmaları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Paradigmalar: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“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gözlemlemek ve anlamak için bir model veya referans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çerçevesi”  veya 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“Dünya Görüşleri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” </a:t>
            </a:r>
            <a:r>
              <a:rPr lang="tr-T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Creswell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(2014)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eylemi yönlendiren temel bir inanç seti. “Araştırmacının çalışmaya getirdiği araştırmanın 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yapısı </a:t>
            </a:r>
            <a:r>
              <a:rPr lang="tr-T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 dünya hakkında genel bir felsefi yönelim</a:t>
            </a:r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”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Paradigmalar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ne doğru ne de yanlıştır.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Bazıları popüler bazıları değildir.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Neden paradigmaları öğreniriz?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Farklı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paradigmalar altında çalışan diğer kişilerin görüş ve eylemlerini anlamak için.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Paradigmamızın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dışına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çıkmak için kendimize yardım etme.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 Paradigmaları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Pozitivizm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Erken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Pozitivizm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Auguste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Comte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(1857-1978); Toplum bilimsel olarak çalışılabilecek bir olgudur.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Baskın dini paradigmaya bir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tepki (Her şey Tanrının iradesinin bir yansımasıdır)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Pozitivizm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Rasyonel ispat/çürüme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bilimsel iddialarına dayanan bir felsefi sistem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Bilinen bir nesnel gerçekliği varsayar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: Mutluluk seviyesi ölçülebilir.(John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Stuart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Mill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1806-1873)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 Paradigmaları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Yeniden Değerlendirilen Rasyonel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Nesnellik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Auguste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Comte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(1978-1857); Toplumun bilimsel olarak çalışılabilecek bir olgu olduğunu iddia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etti.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- Gerçekten mi? İnsanlar her zaman rasyonel davranır mı?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Asch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Deneyi videosuna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bak (1958). </a:t>
            </a:r>
            <a:r>
              <a:rPr lang="tr-TR" sz="24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tr-TR" sz="2400" dirty="0" smtClean="0">
                <a:hlinkClick r:id="rId2"/>
              </a:rPr>
              <a:t>https</a:t>
            </a:r>
            <a:r>
              <a:rPr lang="tr-TR" sz="2400" dirty="0" smtClean="0">
                <a:hlinkClick r:id="rId2"/>
              </a:rPr>
              <a:t>://www.youtube.com/watch?v=qA-gbpt7Ts8</a:t>
            </a:r>
            <a:r>
              <a:rPr lang="tr-TR" sz="2400" dirty="0" smtClean="0"/>
              <a:t>)</a:t>
            </a:r>
          </a:p>
          <a:p>
            <a:pPr>
              <a:buNone/>
            </a:pP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5 Resim" descr="asaf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63688" y="4725144"/>
            <a:ext cx="5256584" cy="1800200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 Paradigmaları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Pozitivizm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Eleştirileri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İnsanlar her zaman rasyonel değildir  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Araştırmacılar / Bilim insanları da değer bakımından tarafsız değillerdir.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Postpozitivizm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Postpozitistler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önyargıların olası etkilerini tanımlayarak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tarafsızlık peşinde koşarlar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Araştırmacının teorileri, geçmişi, bilgisi ve değerleri gözlemlenenleri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etkileyebilir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* </a:t>
            </a:r>
            <a:r>
              <a:rPr lang="tr-TR" sz="2000" b="1" dirty="0" err="1">
                <a:latin typeface="Arial" pitchFamily="34" charset="0"/>
                <a:cs typeface="Arial" pitchFamily="34" charset="0"/>
              </a:rPr>
              <a:t>Postpozitivistler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bir realitenin var olduğuna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inanırlar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, ancak bunun sadece kusurlu ve olasılıklı olarak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bilinebileceğini savunurlar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Sosyal Bilim Paradigmaları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Çatışma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Paradigmaları 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İnsan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davranışını başkalarına hükmetmek ve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hükmedilmekten kaçınma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girişimleri olarak gören bir paradigma.  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Bir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sosyal grubun; sosyal, politik veya maddi eşitsizliğini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vurgular.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Karl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Marx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(1818-1883);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sosyal davranış en iyi çatışma süreci olarak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açıklanır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Michel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Chossudovsky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Uluslar arası ve küresel rekabet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. (1997)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Rekabet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olan herhangi bir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gruba  uygulanabilir, bir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kuruluştaki farklı bölümler arasındaki ilişkiler veya b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politika sorununda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hissedarlar arasındaki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çatışmalar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gibi.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Nükleer enerji politikasının geliştirilmesinde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hissedarların rolü</a:t>
            </a: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aile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bireyleri arasındaki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ç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atışma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   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1421</Words>
  <Application>Microsoft Office PowerPoint</Application>
  <PresentationFormat>Ekran Gösterisi (4:3)</PresentationFormat>
  <Paragraphs>178</Paragraphs>
  <Slides>25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1" baseType="lpstr">
      <vt:lpstr>ＭＳ Ｐゴシック</vt:lpstr>
      <vt:lpstr>Arial</vt:lpstr>
      <vt:lpstr>Calibri</vt:lpstr>
      <vt:lpstr>Times</vt:lpstr>
      <vt:lpstr>Times New Roman</vt:lpstr>
      <vt:lpstr>Ofis Teması</vt:lpstr>
      <vt:lpstr>İstatistik ve Olasılık</vt:lpstr>
      <vt:lpstr>Teori ve Sosyal Araştırma</vt:lpstr>
      <vt:lpstr>Anahtar Sorular</vt:lpstr>
      <vt:lpstr>İçindekiler</vt:lpstr>
      <vt:lpstr>Sosyal Bilim Paradigmaları</vt:lpstr>
      <vt:lpstr>Sosyal Bilim Paradigmaları</vt:lpstr>
      <vt:lpstr>Sosyal Bilim Paradigmaları</vt:lpstr>
      <vt:lpstr>Sosyal Bilim Paradigmaları</vt:lpstr>
      <vt:lpstr>Sosyal Bilim Paradigmaları</vt:lpstr>
      <vt:lpstr>Sosyal Bilim Paradigmaları</vt:lpstr>
      <vt:lpstr>Sosyal Bilim Paradigmaları</vt:lpstr>
      <vt:lpstr>Sosyal Bilim Paradigmaları</vt:lpstr>
      <vt:lpstr>Sosyal Bilim Paradigmaları</vt:lpstr>
      <vt:lpstr>Sosyal Teori Elemanları</vt:lpstr>
      <vt:lpstr>Sosyal Teori Elemanları</vt:lpstr>
      <vt:lpstr>Tümdengelim ve Tümevarım</vt:lpstr>
      <vt:lpstr>Tümdengelim</vt:lpstr>
      <vt:lpstr>Tümdengelim</vt:lpstr>
      <vt:lpstr>Tümdengelim</vt:lpstr>
      <vt:lpstr>Tümdengelim</vt:lpstr>
      <vt:lpstr>Tümdengelim</vt:lpstr>
      <vt:lpstr>Tümevarım</vt:lpstr>
      <vt:lpstr>Tümevarım</vt:lpstr>
      <vt:lpstr>Tümevarım</vt:lpstr>
      <vt:lpstr>Tümdengelim ve Tümevarım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68</cp:revision>
  <dcterms:created xsi:type="dcterms:W3CDTF">2018-09-19T09:04:33Z</dcterms:created>
  <dcterms:modified xsi:type="dcterms:W3CDTF">2019-11-19T03:04:06Z</dcterms:modified>
</cp:coreProperties>
</file>