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143E-C0F6-4838-8ACC-3A199A9E83F9}" type="datetimeFigureOut">
              <a:rPr lang="tr-TR" smtClean="0"/>
              <a:pPr/>
              <a:t>30.10.2019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9F9C-CB11-4B26-87F7-CF811E6C77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9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28CD-8AEB-4AD4-AE46-86D06400CFBB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DF25-5079-4190-B30C-639762B49A42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914-8EF6-4D73-B418-FDA20838D022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191F-D943-41FF-8C0F-D7613A0CB5B5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7675-7D3F-477B-B20F-F5ABFCEEBBF8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476E-47FC-4857-AB1F-EC3F5AFA8469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C69-5A11-41EB-A1C8-A73C338818C1}" type="datetime1">
              <a:rPr lang="tr-TR" smtClean="0"/>
              <a:t>30.10.2019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C14E-19E1-4F17-B4D7-27385A8244E9}" type="datetime1">
              <a:rPr lang="tr-TR" smtClean="0"/>
              <a:t>30.10.2019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2C58-D55F-43C0-B7DB-0233BC50F137}" type="datetime1">
              <a:rPr lang="tr-TR" smtClean="0"/>
              <a:t>30.10.2019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FC2E-99A4-458D-9371-B0B7BE7DAE4E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F972-9791-408D-97E6-B55362DCCAE4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E3A8-A159-4591-9DF1-9967F6EF255F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Yazılım Mühendisliği, Fırat Üniversitesi</a:t>
            </a:r>
          </a:p>
          <a:p>
            <a:endParaRPr lang="tr-TR" sz="2100" b="1" kern="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Nomotetik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Açıklamanın Kriteri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Neden ve sonuç kavramları günlük hayatımızda çok yaygın olarak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kullanılır, nedenselliğin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ne anlamına gelmediğinin farkında olmak önemlidir.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Sosyal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araştırmacılar bir değişkenin bir başkasına neden olduğunu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söylerken,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istisnai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durumları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açıklamak için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tam bir nedensellik önermek ya da nedenselliğin çoğu vakada var olduğunu iddia etmek istemezler.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Nomotetik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Açıklamanın Kriteri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561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Tam nedensellik</a:t>
            </a:r>
          </a:p>
          <a:p>
            <a:pPr>
              <a:buNone/>
            </a:pP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  *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err="1" smtClean="0">
                <a:latin typeface="Arial" pitchFamily="34" charset="0"/>
                <a:cs typeface="Arial" pitchFamily="34" charset="0"/>
              </a:rPr>
              <a:t>Nomotetik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açıklama olasılıklı ve eksiktir.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Sonuç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için tek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neden değildir. </a:t>
            </a:r>
          </a:p>
          <a:p>
            <a:pPr>
              <a:buNone/>
            </a:pP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  *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Uyuşturucu kullanımı, suç işleme olasılığına neden olmaktadır.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Ancak,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tr-TR" sz="1800" b="1" dirty="0" err="1" smtClean="0">
                <a:latin typeface="Arial" pitchFamily="34" charset="0"/>
                <a:cs typeface="Arial" pitchFamily="34" charset="0"/>
              </a:rPr>
              <a:t>yuşturucu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kullanımı tek neden değildir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İstisnai durumlar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İstisnalar nedensel bir ilişkiyi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çürütmez.</a:t>
            </a:r>
          </a:p>
          <a:p>
            <a:pPr>
              <a:buNone/>
            </a:pP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  *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Aynı örnek; Suç işlememiş bir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uyuşturucu kullanıcısını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tanıyor olsanız bile,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uyuşturucu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kullanımı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hala suça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neden olabilir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. İstisnai durumlar genel modeli çürütmez. 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-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Durumların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çoğunluğu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*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err="1">
                <a:latin typeface="Arial" pitchFamily="34" charset="0"/>
                <a:cs typeface="Arial" pitchFamily="34" charset="0"/>
              </a:rPr>
              <a:t>Nedensel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 ilişkiler, çoğu durumda geçerli olmasa bile doğru olabilir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*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 err="1">
                <a:latin typeface="Arial" pitchFamily="34" charset="0"/>
                <a:cs typeface="Arial" pitchFamily="34" charset="0"/>
              </a:rPr>
              <a:t>Örn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; Uyuşturucu kullananların kullanmayanlara göre suç işleme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olasılığı daha yüksek diyoruz.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Uyuşturucu kullanımı ile suç arasında </a:t>
            </a:r>
            <a:r>
              <a:rPr lang="tr-TR" sz="1800" b="1" dirty="0" err="1">
                <a:latin typeface="Arial" pitchFamily="34" charset="0"/>
                <a:cs typeface="Arial" pitchFamily="34" charset="0"/>
              </a:rPr>
              <a:t>nedensel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 bir ilişki vardır. Bu nedensellik, uyuşturucu kullananların yalnızca küçük bir yüzdesi suç işlese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bile, hala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geçerlidir.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Uyuşturucu kullananların kullanmayanlara göre suç işlemeleri daha muhtemel olduğu 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sürece, </a:t>
            </a:r>
            <a:r>
              <a:rPr lang="tr-TR" sz="1800" b="1" dirty="0" err="1" smtClean="0">
                <a:latin typeface="Arial" pitchFamily="34" charset="0"/>
                <a:cs typeface="Arial" pitchFamily="34" charset="0"/>
              </a:rPr>
              <a:t>nedensel</a:t>
            </a:r>
            <a:r>
              <a:rPr lang="tr-T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800" b="1" dirty="0">
                <a:latin typeface="Arial" pitchFamily="34" charset="0"/>
                <a:cs typeface="Arial" pitchFamily="34" charset="0"/>
              </a:rPr>
              <a:t>bir ilişki olduğunu söyleriz.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Gerekli ve Yeterli Sebepler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Gerekli bir neden, etkinin takip etmesi için bulunması gereken bir durumu temsil eder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Yeterli bir sebep,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eğer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varsa,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söz konusu etkiyi garanti eden bir koşulu temsil eder.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Araştırmada en tatmin edici sonuç hem gerekli hem de yeterli nedenleri içerir.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Gerekli ve Yeterli Sebepler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Gerekli Neden;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Kadın olmak hamileliğin gerekli bir nedenidir.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Yani kadın değilseniz hamile kalamazsınız.</a:t>
            </a:r>
            <a:endParaRPr lang="tr-T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127916"/>
            <a:ext cx="7704856" cy="3541444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Gerekli ve Yeterli Sebepler</a:t>
            </a:r>
            <a:endParaRPr lang="tr-TR" sz="3600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Yeterli Sebep;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Sınava girmemek,</a:t>
            </a:r>
            <a:r>
              <a:rPr lang="tr-TR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başarısız olmanın başka yolları olsa </a:t>
            </a:r>
            <a:r>
              <a:rPr lang="tr-TR" b="1" dirty="0">
                <a:latin typeface="Arial" pitchFamily="34" charset="0"/>
                <a:cs typeface="Arial" pitchFamily="34" charset="0"/>
              </a:rPr>
              <a:t>dahi (rastgele cevap vermek gibi),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başarısızlık için yeterli bir sebeptir.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İçerik Yer Tutucusu" descr="asaf1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700808"/>
            <a:ext cx="4172272" cy="4536504"/>
          </a:xfr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Gerekli ve Yeterli Sebepler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Sorular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-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18 yaş veya üstü olmak, bir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sonraki başkanlık seçiminde oy kullanmanın gerekli mi yoksa yeterli bir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sebebi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mi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(Bir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sonraki sayfaya geçmeden önce birkaç dakika düşünün)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Gerekli ve Yeterli Sebepler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Cevap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18 yaşında veya üstü olmak: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*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 sonraki başkanlık seçimlerinde oy kullanmanın gerekli bir sebebidir,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ama </a:t>
            </a:r>
            <a:r>
              <a:rPr lang="sv-SE" sz="2400" b="1" dirty="0" smtClean="0">
                <a:latin typeface="Arial" pitchFamily="34" charset="0"/>
                <a:cs typeface="Arial" pitchFamily="34" charset="0"/>
              </a:rPr>
              <a:t>yeterli </a:t>
            </a:r>
            <a:r>
              <a:rPr lang="sv-SE" sz="2400" b="1" dirty="0">
                <a:latin typeface="Arial" pitchFamily="34" charset="0"/>
                <a:cs typeface="Arial" pitchFamily="34" charset="0"/>
              </a:rPr>
              <a:t>bir sebep olmaz</a:t>
            </a:r>
            <a:r>
              <a:rPr lang="sv-SE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*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 sonraki başkanlık seçiminde oy kullanabilmek için bir kişi 18 yaşında veya daha büyük olmalıdır.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Ancak başkanlık seçimlerinde oy kullanmak için başka gerekliliklerde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(önceden oy vermek için kayıt yaptırmış olmak gibi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 olduğundan, 18 yaşında olmak oy kullanmanın yeterli bir sebebi değildir. 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Analiz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Birimleri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Analiz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Birimleri - “Ne” veya “Kim” inceleniyor</a:t>
            </a:r>
          </a:p>
          <a:p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Muhtemel analiz birimi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Bireyler;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Öğrenciler, seçmenler, çocuklar,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çalışanlar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-Gruplar;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Çete üyeleri, aileler, evli çiftler</a:t>
            </a: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-Organizasyonlar;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Şirketler,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üniversiteler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, hayır kurumları</a:t>
            </a: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-Sosyal Etkileşimler;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Arkadaşlık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, e-posta gönderme, ticaret, kavgalar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-Sosyal Eserler;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Sosyal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varlıkların herhangi bir ürünü veya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davranışları,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kitaplar, şiirler, resimler, şakalar, şarkılar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Analiz Birimleri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Odanın demografik özelliklerini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tarif ederken,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nüfusun %60’ının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kadın olduğunu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belirtiyoruz.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Analiz birimi bireylerdir.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Resim" descr="asaf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924944"/>
            <a:ext cx="8856984" cy="3759968"/>
          </a:xfrm>
          <a:prstGeom prst="rect">
            <a:avLst/>
          </a:prstGeom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Analiz Birimleri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Örn;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Bu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durumda,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analiz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birimi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aileler.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Bireyler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üzerinde gözlem yapmamıza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rağmen,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analiz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ailelere bir birim olarak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odaklanmaktadır.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18212"/>
            <a:ext cx="9144000" cy="324036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Araştırma Tasarımının Temel Unsurları</a:t>
            </a:r>
            <a:endParaRPr lang="en-US" sz="36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 smtClean="0"/>
          </a:p>
          <a:p>
            <a:pPr algn="l" eaLnBrk="1" hangingPunct="1"/>
            <a:r>
              <a:rPr lang="en-US" sz="2100" b="1" dirty="0" smtClean="0"/>
              <a:t>	     	</a:t>
            </a:r>
            <a:endParaRPr lang="en-US" sz="1000" b="1" dirty="0" smtClean="0"/>
          </a:p>
          <a:p>
            <a:pPr algn="l" eaLnBrk="1" hangingPunct="1"/>
            <a:endParaRPr lang="en-US" sz="900" b="1" dirty="0" smtClean="0"/>
          </a:p>
          <a:p>
            <a:pPr algn="l" eaLnBrk="1" hangingPunct="1"/>
            <a:r>
              <a:rPr lang="en-US" sz="2100" b="1" dirty="0" smtClean="0">
                <a:solidFill>
                  <a:srgbClr val="A6120E"/>
                </a:solidFill>
              </a:rPr>
              <a:t>		</a:t>
            </a:r>
            <a:endParaRPr lang="en-US" sz="2400" b="1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2 Bilimsel Araştırma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Analiz Birimleri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Örn; Bu durumda, analiz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birimi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evdir. Binanın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yapısı (çatı)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veya aile üyeleri üzerinde gözlem yapabilirsiniz.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Ancak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açıklamada,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odağınız evdir.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356992"/>
            <a:ext cx="8640381" cy="324036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Analiz Birimleri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Sorular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Lütfen aşağıdaki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ifadelerin analiz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birimini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tanımlayın: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1)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Elektrik santrallerinin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çevre hukukuna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uygunluğu araştırması.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2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) Çevre düzenlemelerine yönelik bir kamuoyu araştırması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(Cevaplar bir sonraki sayfadadır)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Analiz Birimleri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Cevap</a:t>
            </a:r>
          </a:p>
          <a:p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1)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Elektrik santrallerinin çevre hukukuna uygunluğu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araştırması.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   Analiz birimi; Şirketler</a:t>
            </a:r>
          </a:p>
          <a:p>
            <a:pPr>
              <a:buNone/>
            </a:pP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2)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Çevre düzenlemelerine yönelik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bir kamuoyu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araştırması.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    Analiz birimi; Bireyler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Araştırmanın amaçları nelerdir?</a:t>
            </a:r>
          </a:p>
          <a:p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açıklama yapmanın kriterleri nelerdir?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Gerekli ve yeterli sebepler nelerdir?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Bir araştırma projesinin analiz birimlerini nasıl ayırt edilir?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Sosyal araştırma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ın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amaçları</a:t>
            </a:r>
          </a:p>
          <a:p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açıklamanın kriterleri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Gerekli ve yeterli sebepler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Analiz birimleri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Bilimlerin Amacı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Araştırma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Araştırmacının merakını ve daha iyi anlama arzusunu tatmin etmek.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Daha kapsamlı bir çalışma yapmanın fizibilitesini test etmek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İşsizlik oranı nedir? Belirli bir şehrin ırksal bileşimi nedir?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Açıklayıcı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Olguların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nedensel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ilişkiler biçiminde sebeplerini sağlama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Neden bazı şehirler yüksek işsizlik oranına sahip?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Öngörü</a:t>
            </a:r>
          </a:p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Gelecekteki olayların gelişimini tahmin etmek.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Ülkenin yıl sonunda tahmin edilen istihdam oranı nedir?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</a:t>
            </a:r>
            <a:r>
              <a:rPr lang="tr-TR" sz="36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diyografik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6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Nomotetik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Açıklama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Bölüm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1'de belirtilen sosyal bilimlerin diyalektiklerinden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biri olan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idiyografik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araştırmalar var: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İdiyografik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Tek veya sınırlı sayıdaki vakalarda,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olayları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ve durumları ortaya çıkaran sebeplerin kapsamlı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anlamını bulmak.   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Araştırmacılar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genellikle durumları veya olayları anladıklarını varsaymazlar ve toplulukta sunulan sonuçlara katkıda bulunan her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şeyin temelini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araştırarak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bulmaya çalışırlar.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Nomotetik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Genel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olarak bir koşullar veya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olaylar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sınıfını etkileyen birkaç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rastgele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faktör tanımlamaya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çalışılmasıdır.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Belli bir sosyal durumu etkileyen birçok faktör olabilir ve bir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nomatetik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açıklama bütünü etkili bir şekilde açıklayabilen veya öngörebilen bir veya iki önemli nedeni bulmayı amaçlar.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Nomotetik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Açıklamanın Kriterleri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Tahmin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edebileceğiniz gibi, sosyal gerçekleri açıklamak, tanımlamak ve tahmin etmek için kullanıldığında,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açıklamalar güçlü olabilir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Ancak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, bir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açıklamanın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bilimsel bulgu olarak kabul edilmesi için belli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kriterleri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karşılamalıdır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Geçerli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açıklama her üç kriteri de yerine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getirmelidir: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1)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Değişkenler ilişkilendirilmelidir.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2)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Neden etkiden önce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meydana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gelmelidir.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3)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Değişkenler sahte olmamalıdır.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Nomotetik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Açıklamanın Kriteri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Korelasyon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İki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değişken arasındaki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ampirik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ilişki, birindeki değişikliklerin diğerindeki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değişikliklerle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veya birindeki belirli özelliklerin diğerindeki belirli özelliklerle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ilişkilendirildiği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Zaman sırası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Neden, zamandaki etkiden önce gelmedikçe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nedensel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bir ilişkinin </a:t>
            </a:r>
            <a:r>
              <a:rPr lang="tr-T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var olduğunu </a:t>
            </a:r>
            <a:r>
              <a:rPr lang="tr-TR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söyl</a:t>
            </a: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tr-T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yememe</a:t>
            </a:r>
            <a:r>
              <a:rPr lang="en-US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miz</a:t>
            </a: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anlaml</a:t>
            </a:r>
            <a:r>
              <a:rPr lang="tr-TR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ıdır</a:t>
            </a:r>
            <a:r>
              <a:rPr lang="tr-T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tr-TR" sz="2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Sahte olmama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Sahte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ilişki, “bazı üçüncü değişkenlerin neden olduğu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gösterilen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iki değişken arasında rastlantısal bir istatistiksel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korelasyon” anlamına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gelir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Geçerli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bir nedensellik, etkinin bazı üçüncü değişkenler tarafından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açıklanamamasını gerektirir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Nomotetik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Açıklamanın Kriteri</a:t>
            </a:r>
            <a:endParaRPr lang="tr-TR" sz="3600" dirty="0"/>
          </a:p>
        </p:txBody>
      </p:sp>
      <p:pic>
        <p:nvPicPr>
          <p:cNvPr id="4" name="3 İçerik Yer Tutucusu" descr="asaf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196752"/>
            <a:ext cx="6048672" cy="2909037"/>
          </a:xfrm>
        </p:spPr>
      </p:pic>
      <p:pic>
        <p:nvPicPr>
          <p:cNvPr id="5" name="4 Resim" descr="asaf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645024"/>
            <a:ext cx="4187382" cy="3096344"/>
          </a:xfrm>
          <a:prstGeom prst="rect">
            <a:avLst/>
          </a:prstGeom>
        </p:spPr>
      </p:pic>
      <p:pic>
        <p:nvPicPr>
          <p:cNvPr id="6" name="5 Resim" descr="asaf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3717032"/>
            <a:ext cx="4644008" cy="3140968"/>
          </a:xfrm>
          <a:prstGeom prst="rect">
            <a:avLst/>
          </a:prstGeom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1094</Words>
  <Application>Microsoft Office PowerPoint</Application>
  <PresentationFormat>Ekran Gösterisi (4:3)</PresentationFormat>
  <Paragraphs>148</Paragraphs>
  <Slides>22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Calibri</vt:lpstr>
      <vt:lpstr>Times</vt:lpstr>
      <vt:lpstr>Times New Roman</vt:lpstr>
      <vt:lpstr>Ofis Teması</vt:lpstr>
      <vt:lpstr>İstatistik ve Olasılık</vt:lpstr>
      <vt:lpstr>Araştırma Tasarımının Temel Unsurları</vt:lpstr>
      <vt:lpstr>Anahtar Sorular</vt:lpstr>
      <vt:lpstr>İçindekiler</vt:lpstr>
      <vt:lpstr>Sosyal Bilimlerin Amacı</vt:lpstr>
      <vt:lpstr>İdiyografik ve Nomotetik Açıklama</vt:lpstr>
      <vt:lpstr>Nomotetik Açıklamanın Kriterleri</vt:lpstr>
      <vt:lpstr>Nomotetik Açıklamanın Kriteri</vt:lpstr>
      <vt:lpstr>Nomotetik Açıklamanın Kriteri</vt:lpstr>
      <vt:lpstr>Nomotetik Açıklamanın Kriteri</vt:lpstr>
      <vt:lpstr>Nomotetik Açıklamanın Kriteri</vt:lpstr>
      <vt:lpstr>Gerekli ve Yeterli Sebepler</vt:lpstr>
      <vt:lpstr>Gerekli ve Yeterli Sebepler</vt:lpstr>
      <vt:lpstr>Gerekli ve Yeterli Sebepler</vt:lpstr>
      <vt:lpstr>Gerekli ve Yeterli Sebepler</vt:lpstr>
      <vt:lpstr>Gerekli ve Yeterli Sebepler</vt:lpstr>
      <vt:lpstr>Analiz Birimleri</vt:lpstr>
      <vt:lpstr>Analiz Birimleri</vt:lpstr>
      <vt:lpstr>Analiz Birimleri</vt:lpstr>
      <vt:lpstr>Analiz Birimleri</vt:lpstr>
      <vt:lpstr>Analiz Birimleri</vt:lpstr>
      <vt:lpstr>Analiz Birimleri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69</cp:revision>
  <dcterms:created xsi:type="dcterms:W3CDTF">2018-09-20T06:07:38Z</dcterms:created>
  <dcterms:modified xsi:type="dcterms:W3CDTF">2019-10-30T10:37:55Z</dcterms:modified>
</cp:coreProperties>
</file>