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7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8A1E5-0BF1-456B-9F7B-9830F1B63341}" type="datetimeFigureOut">
              <a:rPr lang="tr-TR" smtClean="0"/>
              <a:pPr/>
              <a:t>30.10.2019</a:t>
            </a:fld>
            <a:endParaRPr lang="tr-TR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C6F5-FE06-49F0-94F9-4DA3182DC955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970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A559CF-4DE7-411D-8F4A-D9268D44C6FF}" type="slidenum">
              <a:rPr lang="en-US"/>
              <a:pPr/>
              <a:t>2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-128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7F0C7-0A82-4BD4-AFE6-07493DDFA569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AFB5D-D4EC-40DD-B5F9-7DD1D4189725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BA2A5-53BA-465F-A48F-3649D97A40B9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27B-6C5E-4A12-AC58-B23D0A9A0BBC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2E0A1-8C14-4EF2-B2A0-126B631F16A0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7F740-365F-43F4-A5D6-862B6A855B58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D7487-42A6-4249-9EF8-FC7E1D537F93}" type="datetime1">
              <a:rPr lang="tr-TR" smtClean="0"/>
              <a:t>30.10.2019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249F-2EE7-4347-9E30-68780FEDB6EB}" type="datetime1">
              <a:rPr lang="tr-TR" smtClean="0"/>
              <a:t>30.10.2019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D85F4-CAF4-460E-AA36-5E15DDE8F0DF}" type="datetime1">
              <a:rPr lang="tr-TR" smtClean="0"/>
              <a:t>30.10.2019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54C0D-2B42-4381-97DC-293CACAF50C7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2AF54-A99E-4A78-97D4-34319792F264}" type="datetime1">
              <a:rPr lang="tr-TR" smtClean="0"/>
              <a:t>30.10.2019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0A315-12F8-497D-ADBD-BD945851992E}" type="datetime1">
              <a:rPr lang="tr-TR" smtClean="0"/>
              <a:t>30.10.2019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11560" y="1844824"/>
            <a:ext cx="7772400" cy="1470025"/>
          </a:xfrm>
        </p:spPr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İstatistik ve Olasılık</a:t>
            </a:r>
            <a:endParaRPr lang="tr-TR" sz="3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115616" y="3645024"/>
            <a:ext cx="6400800" cy="1752600"/>
          </a:xfrm>
        </p:spPr>
        <p:txBody>
          <a:bodyPr>
            <a:normAutofit/>
          </a:bodyPr>
          <a:lstStyle/>
          <a:p>
            <a:r>
              <a:rPr lang="en-US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Prof.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Dr. </a:t>
            </a:r>
            <a:r>
              <a:rPr lang="tr-TR" sz="2100" b="1" kern="0" dirty="0" err="1">
                <a:solidFill>
                  <a:srgbClr val="000000"/>
                </a:solidFill>
                <a:latin typeface="Arial"/>
                <a:ea typeface="ＭＳ Ｐゴシック"/>
              </a:rPr>
              <a:t>Asaf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 VAROL</a:t>
            </a:r>
          </a:p>
          <a:p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Yazılım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Mühendisliği, </a:t>
            </a:r>
            <a:r>
              <a:rPr lang="tr-TR" sz="2100" b="1" kern="0" dirty="0">
                <a:solidFill>
                  <a:srgbClr val="000000"/>
                </a:solidFill>
                <a:latin typeface="Arial"/>
                <a:ea typeface="ＭＳ Ｐゴシック"/>
              </a:rPr>
              <a:t>Fırat </a:t>
            </a:r>
            <a:r>
              <a:rPr lang="tr-TR" sz="2100" b="1" kern="0" dirty="0" smtClean="0">
                <a:solidFill>
                  <a:srgbClr val="000000"/>
                </a:solidFill>
                <a:latin typeface="Arial"/>
                <a:ea typeface="ＭＳ Ｐゴシック"/>
              </a:rPr>
              <a:t>Üniversitesi</a:t>
            </a:r>
          </a:p>
          <a:p>
            <a:endParaRPr lang="tr-TR" sz="2100" b="1" kern="0" dirty="0">
              <a:solidFill>
                <a:srgbClr val="000000"/>
              </a:solidFill>
              <a:latin typeface="Arial"/>
              <a:ea typeface="ＭＳ Ｐゴシック"/>
            </a:endParaRPr>
          </a:p>
          <a:p>
            <a:r>
              <a:rPr lang="en-US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 </a:t>
            </a:r>
            <a:r>
              <a:rPr lang="en-US" sz="2400" b="1" kern="0" dirty="0" smtClean="0">
                <a:solidFill>
                  <a:srgbClr val="A6120E"/>
                </a:solidFill>
                <a:latin typeface="Arial"/>
                <a:ea typeface="ＭＳ Ｐゴシック"/>
              </a:rPr>
              <a:t>201</a:t>
            </a:r>
            <a:r>
              <a:rPr lang="tr-TR" sz="2400" b="1" kern="0" dirty="0">
                <a:solidFill>
                  <a:srgbClr val="A6120E"/>
                </a:solidFill>
                <a:latin typeface="Arial"/>
                <a:ea typeface="ＭＳ Ｐゴシック"/>
              </a:rPr>
              <a:t>9</a:t>
            </a:r>
            <a:endParaRPr lang="tr-TR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</a:t>
            </a:fld>
            <a:endParaRPr 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Kavramsallaştırma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Sosyal sınıf üzerine bir çalışma.</a:t>
            </a:r>
          </a:p>
        </p:txBody>
      </p:sp>
      <p:pic>
        <p:nvPicPr>
          <p:cNvPr id="4" name="3 Resim" descr="asaf17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7544" y="2132856"/>
            <a:ext cx="9217024" cy="4725144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İşlemleştirme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Gerçek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dünyada bu kavramları temsil eden ampirik gözlemlerle sonuçlanacak olan özel araştırma prosedürlerinin geliştirilmesidir. </a:t>
            </a: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Değişkenler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özellikler kullanımı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Bir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özellik,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bir şeyin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bir karakteristiği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veya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niteliğidir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.(Örn;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kadın,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yaşlı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, öğrenci)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Bir değişken, mantıksal bir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özellik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kümesidir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tr-TR" sz="2000" b="1" dirty="0" err="1" smtClean="0">
                <a:latin typeface="Arial" pitchFamily="34" charset="0"/>
                <a:cs typeface="Arial" pitchFamily="34" charset="0"/>
              </a:rPr>
              <a:t>Örn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: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cinsiyet, yaş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).</a:t>
            </a: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Her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değişkenin iki önemli özelliği olmalıdır.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1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 Özellikler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kapsamlı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olmalıdır.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2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) Özellikler ayrışık olmalıdır.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Nominal 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                             Kategorik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Değişkenler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Sıralı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Aralık </a:t>
            </a:r>
          </a:p>
          <a:p>
            <a:pPr marL="0" indent="0"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                                 Nicel Değişkenler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Oran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seviyesi - Nominal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Nitelikleri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yalnızca farklı olan değişkenler; sadece ayrıntılı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olma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ve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ayrışıklık özelliklerine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sahiptirler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400" b="1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Örnekler: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Cinsiyet,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dini bağlılık, üniversite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bölümü,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saç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rengi,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doğum yeri, milliyet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seviyesi - Sıralı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M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antıksal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sıralayabileceğimiz özellikleri olan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değişkenler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Ancak iki kategori arasındaki gerçek mesafeyi söyleyemeyiz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Örnekler: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Sosyoekonomik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durum, çatışma seviyesi, önyargı,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muhafazakarlık,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yabancılaşma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seviyesi - Aralık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Özellikleri sıralı olan ve bitişik özellikler arasında eşit mesafelere sahip değişkenler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Örnekler: IQ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puanı, </a:t>
            </a:r>
            <a:r>
              <a:rPr lang="fi-FI" sz="2400" b="1" dirty="0">
                <a:latin typeface="Arial" pitchFamily="34" charset="0"/>
                <a:cs typeface="Arial" pitchFamily="34" charset="0"/>
              </a:rPr>
              <a:t>12 saatlik bir saatte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</a:t>
            </a:r>
            <a:r>
              <a:rPr lang="fi-FI" sz="2400" b="1" dirty="0" smtClean="0">
                <a:latin typeface="Arial" pitchFamily="34" charset="0"/>
                <a:cs typeface="Arial" pitchFamily="34" charset="0"/>
              </a:rPr>
              <a:t>ünün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fi-FI" sz="2400" b="1" dirty="0" smtClean="0">
                <a:latin typeface="Arial" pitchFamily="34" charset="0"/>
                <a:cs typeface="Arial" pitchFamily="34" charset="0"/>
              </a:rPr>
              <a:t>aati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yaş 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Ölçüm seviyesi - Oran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Özellikleri bir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aralık ölçüsünün gereksinimlerini karşılayan ve gerçek bir sıfır noktasına sahip olan değişkenler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 *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Örnekler: Zaman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uzunluğu, organizasyon sayısı, grup sayısı, üniversitede alınan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A’ların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sayısı, yükseklikler, ağırlıklar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b="1" dirty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seviyesinin çıkarımları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Bir değişkene uygulanabilecek aritmetik işlemleri belirler.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Resim" descr="asaf18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2492896"/>
            <a:ext cx="8280920" cy="4365104"/>
          </a:xfrm>
          <a:prstGeom prst="rect">
            <a:avLst/>
          </a:prstGeo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Seviyesi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seviyesinin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önemi</a:t>
            </a:r>
          </a:p>
          <a:p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Analizler minimum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seviyelerde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ölçüm gerektirir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</a:t>
            </a:r>
            <a:r>
              <a:rPr lang="tr-TR" sz="2400" b="1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400" b="1" smtClean="0">
                <a:latin typeface="Arial" pitchFamily="34" charset="0"/>
                <a:cs typeface="Arial" pitchFamily="34" charset="0"/>
              </a:rPr>
              <a:t>seviyes</a:t>
            </a:r>
            <a:r>
              <a:rPr lang="tr-TR" sz="2400" b="1">
                <a:latin typeface="Arial" pitchFamily="34" charset="0"/>
                <a:cs typeface="Arial" pitchFamily="34" charset="0"/>
              </a:rPr>
              <a:t>i</a:t>
            </a:r>
            <a:r>
              <a:rPr lang="tr-TR" sz="2400" b="1" smtClean="0">
                <a:latin typeface="Arial" pitchFamily="34" charset="0"/>
                <a:cs typeface="Arial" pitchFamily="34" charset="0"/>
              </a:rPr>
              <a:t>, </a:t>
            </a:r>
            <a:r>
              <a:rPr lang="tr-TR" sz="2400" b="1">
                <a:latin typeface="Arial" pitchFamily="34" charset="0"/>
                <a:cs typeface="Arial" pitchFamily="34" charset="0"/>
              </a:rPr>
              <a:t>istatistiksel analiz yapmak için kullanabileceğimiz yöntemleri etkiler.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2924944"/>
            <a:ext cx="8382000" cy="1066800"/>
          </a:xfrm>
        </p:spPr>
        <p:txBody>
          <a:bodyPr>
            <a:noAutofit/>
          </a:bodyPr>
          <a:lstStyle/>
          <a:p>
            <a:r>
              <a:rPr lang="tr-TR" sz="36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İşlemleştirme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ve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Ölçüm</a:t>
            </a:r>
            <a:endParaRPr 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810000"/>
            <a:ext cx="8382000" cy="2286000"/>
          </a:xfrm>
          <a:noFill/>
        </p:spPr>
        <p:txBody>
          <a:bodyPr/>
          <a:lstStyle/>
          <a:p>
            <a:pPr eaLnBrk="1" hangingPunct="1"/>
            <a:endParaRPr lang="en-US" sz="1200" b="1" dirty="0"/>
          </a:p>
          <a:p>
            <a:pPr algn="l" eaLnBrk="1" hangingPunct="1"/>
            <a:r>
              <a:rPr lang="en-US" sz="2100" b="1" dirty="0"/>
              <a:t>	     	</a:t>
            </a:r>
            <a:endParaRPr lang="en-US" sz="1000" b="1" dirty="0"/>
          </a:p>
          <a:p>
            <a:pPr algn="l" eaLnBrk="1" hangingPunct="1"/>
            <a:endParaRPr lang="en-US" sz="900" b="1" dirty="0"/>
          </a:p>
          <a:p>
            <a:pPr algn="l" eaLnBrk="1" hangingPunct="1"/>
            <a:r>
              <a:rPr lang="en-US" sz="2100" b="1" dirty="0">
                <a:solidFill>
                  <a:srgbClr val="A6120E"/>
                </a:solidFill>
              </a:rPr>
              <a:t>		</a:t>
            </a:r>
            <a:endParaRPr lang="en-US" sz="2400" b="1" dirty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827584" y="836712"/>
            <a:ext cx="701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A6120E"/>
                </a:solidFill>
              </a:rPr>
              <a:t>   		</a:t>
            </a:r>
            <a:r>
              <a:rPr lang="tr-TR" sz="2400" b="1" dirty="0">
                <a:solidFill>
                  <a:srgbClr val="A6120E"/>
                </a:solidFill>
                <a:latin typeface="Arial" pitchFamily="34" charset="0"/>
                <a:cs typeface="Arial" pitchFamily="34" charset="0"/>
              </a:rPr>
              <a:t>Hafta 3 Araştırma Yapmak</a:t>
            </a:r>
            <a:endParaRPr lang="en-US" sz="2400" b="1" dirty="0">
              <a:solidFill>
                <a:srgbClr val="A6120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6958013" y="3863975"/>
            <a:ext cx="1841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2400" b="0">
              <a:latin typeface="Times" charset="0"/>
            </a:endParaRPr>
          </a:p>
          <a:p>
            <a:endParaRPr lang="en-US" sz="2400" b="0">
              <a:latin typeface="Times" charset="0"/>
            </a:endParaRP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419600" y="381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419600" y="10668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419600" y="1143000"/>
            <a:ext cx="565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" charset="0"/>
              </a:rPr>
              <a:t>     </a:t>
            </a:r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4003675" y="5627688"/>
            <a:ext cx="150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 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2133600" y="5867400"/>
            <a:ext cx="4648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0">
                <a:solidFill>
                  <a:schemeClr val="hlink"/>
                </a:solidFill>
                <a:latin typeface="Times New Roman" charset="0"/>
              </a:rPr>
              <a:t>                        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6934200" y="38862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352800" y="3810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 b="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1752600" y="3810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143000" y="5486400"/>
            <a:ext cx="234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  <a:latin typeface="Times New Roman" charset="0"/>
              </a:rPr>
              <a:t> </a:t>
            </a:r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7696200" y="5486400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1600">
              <a:solidFill>
                <a:schemeClr val="hlink"/>
              </a:solidFill>
              <a:latin typeface="Times New Roman" charset="0"/>
            </a:endParaRP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4525" y="4165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8432800" y="286067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tr-TR" sz="2400" b="0">
              <a:latin typeface="Times" charset="0"/>
            </a:endParaRP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2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Anahtar Sorular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Soyut ve belirsiz olabilecek gerçek nasıl ölçülür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?</a:t>
            </a:r>
          </a:p>
          <a:p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 smtClean="0">
                <a:latin typeface="Arial" pitchFamily="34" charset="0"/>
                <a:cs typeface="Arial" pitchFamily="34" charset="0"/>
              </a:rPr>
              <a:t>Ölçüm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seviyesi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nedir?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İçindekiler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Kavramsallaştırma</a:t>
            </a:r>
          </a:p>
          <a:p>
            <a:r>
              <a:rPr lang="tr-TR" sz="2800" b="1" dirty="0" err="1">
                <a:latin typeface="Arial" pitchFamily="34" charset="0"/>
                <a:cs typeface="Arial" pitchFamily="34" charset="0"/>
              </a:rPr>
              <a:t>İşlemleştirme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Ölçüm seviyesi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 Olan Herhangi Bir </a:t>
            </a:r>
            <a:r>
              <a:rPr lang="tr-TR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Şeyi Ölçme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- Ölçüm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* Değişkenleri oluşturan nitelikler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açısından,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nesneleri ve olayları tanımlamak amacıyla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gerçek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dünyanın dikkatli, kasıtlı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gözlemleri.</a:t>
            </a:r>
          </a:p>
          <a:p>
            <a:pPr>
              <a:buNone/>
            </a:pP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- Örnekler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;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Siyasi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parti üyeliği</a:t>
            </a: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Yaş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  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* Üniversite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memnuniyeti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 Olan Herhangi Bir Şeyi Ölçme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Yapı Olarak Kavramlar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Kavramlar, zihinsel imgelerden karşılıklı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anlaşmayla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türetilen yapılardır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* Kavramlar görünüşte ilişkili gözlem ve deneyimlerin koleksiyonlarını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özetler.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Doğrudan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Gözlemlenebilen; Cinsiyet, yaş,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boy,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göz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rengi</a:t>
            </a:r>
            <a:endParaRPr lang="tr-TR" sz="2400" b="1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- Dolaylı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olarak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gözlemlenebilenler,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biri tarafından verilen cevaplarla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belirlenebilir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, dini bağlılık, renk tercihi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gibi</a:t>
            </a:r>
          </a:p>
          <a:p>
            <a:pPr marL="0" indent="0">
              <a:buNone/>
            </a:pPr>
            <a:r>
              <a:rPr lang="tr-TR" sz="2400" b="1" dirty="0">
                <a:latin typeface="Arial" pitchFamily="34" charset="0"/>
                <a:cs typeface="Arial" pitchFamily="34" charset="0"/>
              </a:rPr>
              <a:t>- Yapılar: birkaç doğrudan veya dolaylı </a:t>
            </a:r>
            <a:r>
              <a:rPr lang="tr-TR" sz="2400" b="1" dirty="0" err="1" smtClean="0">
                <a:latin typeface="Arial" pitchFamily="34" charset="0"/>
                <a:cs typeface="Arial" pitchFamily="34" charset="0"/>
              </a:rPr>
              <a:t>gözlemlenebilirleri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birleştirerek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oluşturulan bir ölçekle ölçülür,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bireyin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kürtaj konusundaki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tutumu gibi;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güven; bağlılık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tr-TR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Kavramsallaştırma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Araştırmada belirli terimleri kullandığımızda ne demek istediğimizi belirttiğimiz süreç.</a:t>
            </a: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Sonucun anlamı ile ilgili bir çalışma sözleşmesi olmadan bir soruyu anlamlı bir şekilde cevaplayamayız. </a:t>
            </a:r>
            <a:endParaRPr lang="tr-TR" sz="2800" b="1" dirty="0" smtClean="0">
              <a:latin typeface="Arial" pitchFamily="34" charset="0"/>
              <a:cs typeface="Arial" pitchFamily="34" charset="0"/>
            </a:endParaRPr>
          </a:p>
          <a:p>
            <a:r>
              <a:rPr lang="tr-TR" sz="2800" b="1" dirty="0">
                <a:latin typeface="Arial" pitchFamily="34" charset="0"/>
                <a:cs typeface="Arial" pitchFamily="34" charset="0"/>
              </a:rPr>
              <a:t>Kavramsallaştırma, araştırma amaçları için bir </a:t>
            </a:r>
            <a:r>
              <a:rPr lang="tr-TR" sz="2800" b="1" dirty="0" smtClean="0">
                <a:latin typeface="Arial" pitchFamily="34" charset="0"/>
                <a:cs typeface="Arial" pitchFamily="34" charset="0"/>
              </a:rPr>
              <a:t>kavram </a:t>
            </a:r>
            <a:r>
              <a:rPr lang="tr-TR" sz="2800" b="1" dirty="0">
                <a:latin typeface="Arial" pitchFamily="34" charset="0"/>
                <a:cs typeface="Arial" pitchFamily="34" charset="0"/>
              </a:rPr>
              <a:t>için belirli, kararlaştırılmış bir anlam üretir.</a:t>
            </a: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Kavramsallaştırma</a:t>
            </a:r>
            <a:endParaRPr lang="tr-TR" sz="3600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Gösterge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Araştırmak istediğimiz bir değişkenin bir yansıması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olarak değerlendirmeyi seçtiğimiz bir gözlem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Kamu Güvenliği; 100.000 nüfus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başına şiddet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suçları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Bir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Ülkenin Serveti;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GSYİH</a:t>
            </a:r>
            <a:endParaRPr lang="tr-TR" sz="2000" b="1" dirty="0">
              <a:latin typeface="Arial" pitchFamily="34" charset="0"/>
              <a:cs typeface="Arial" pitchFamily="34" charset="0"/>
            </a:endParaRPr>
          </a:p>
          <a:p>
            <a:pPr>
              <a:buFontTx/>
              <a:buChar char="-"/>
            </a:pP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Boyut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; </a:t>
            </a:r>
            <a:r>
              <a:rPr lang="tr-TR" sz="2400" b="1" dirty="0">
                <a:latin typeface="Arial" pitchFamily="34" charset="0"/>
                <a:cs typeface="Arial" pitchFamily="34" charset="0"/>
              </a:rPr>
              <a:t>kavramın belirlenebilir bir yönü</a:t>
            </a:r>
            <a:r>
              <a:rPr lang="tr-TR" sz="2400" b="1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buNone/>
            </a:pP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     * Aşk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;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İletişim, güven,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çekim</a:t>
            </a:r>
          </a:p>
          <a:p>
            <a:pPr>
              <a:buNone/>
            </a:pPr>
            <a:r>
              <a:rPr lang="tr-TR" sz="2000" b="1" dirty="0">
                <a:latin typeface="Arial" pitchFamily="34" charset="0"/>
                <a:cs typeface="Arial" pitchFamily="34" charset="0"/>
              </a:rPr>
              <a:t>     </a:t>
            </a:r>
            <a:r>
              <a:rPr lang="tr-TR" sz="2000" b="1" dirty="0" smtClean="0">
                <a:latin typeface="Arial" pitchFamily="34" charset="0"/>
                <a:cs typeface="Arial" pitchFamily="34" charset="0"/>
              </a:rPr>
              <a:t>* Sosyal Sermaye; güven ( sosyal </a:t>
            </a:r>
            <a:r>
              <a:rPr lang="tr-TR" sz="2000" b="1" dirty="0">
                <a:latin typeface="Arial" pitchFamily="34" charset="0"/>
                <a:cs typeface="Arial" pitchFamily="34" charset="0"/>
              </a:rPr>
              <a:t>güven ve ırklar arası güven ), arkadaşlığın çeşitliliği</a:t>
            </a:r>
          </a:p>
          <a:p>
            <a:pPr>
              <a:buNone/>
            </a:pPr>
            <a:endParaRPr lang="tr-TR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Kavramsallaştırma</a:t>
            </a:r>
            <a:endParaRPr lang="tr-TR" sz="3600" dirty="0"/>
          </a:p>
        </p:txBody>
      </p:sp>
      <p:pic>
        <p:nvPicPr>
          <p:cNvPr id="4" name="3 İçerik Yer Tutucusu" descr="asaf1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1268760"/>
            <a:ext cx="9110592" cy="5184576"/>
          </a:xfrm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593</Words>
  <Application>Microsoft Office PowerPoint</Application>
  <PresentationFormat>Ekran Gösterisi (4:3)</PresentationFormat>
  <Paragraphs>122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4" baseType="lpstr">
      <vt:lpstr>ＭＳ Ｐゴシック</vt:lpstr>
      <vt:lpstr>Arial</vt:lpstr>
      <vt:lpstr>Calibri</vt:lpstr>
      <vt:lpstr>Times</vt:lpstr>
      <vt:lpstr>Times New Roman</vt:lpstr>
      <vt:lpstr>Ofis Teması</vt:lpstr>
      <vt:lpstr>İstatistik ve Olasılık</vt:lpstr>
      <vt:lpstr>İşlemleştirme ve Ölçüm</vt:lpstr>
      <vt:lpstr>Anahtar Sorular</vt:lpstr>
      <vt:lpstr>İçindekiler</vt:lpstr>
      <vt:lpstr>Var Olan Herhangi Bir Şeyi Ölçme</vt:lpstr>
      <vt:lpstr>Var Olan Herhangi Bir Şeyi Ölçme</vt:lpstr>
      <vt:lpstr>Kavramsallaştırma</vt:lpstr>
      <vt:lpstr>Kavramsallaştırma</vt:lpstr>
      <vt:lpstr>Kavramsallaştırma</vt:lpstr>
      <vt:lpstr>Kavramsallaştırma</vt:lpstr>
      <vt:lpstr>İşlemleştirme</vt:lpstr>
      <vt:lpstr>Ölçüm Seviyesi</vt:lpstr>
      <vt:lpstr>Ölçüm Seviyesi</vt:lpstr>
      <vt:lpstr>Ölçüm Seviyesi</vt:lpstr>
      <vt:lpstr>Ölçüm Seviyesi</vt:lpstr>
      <vt:lpstr>Ölçüm Seviyesi</vt:lpstr>
      <vt:lpstr>Ölçüm Seviyesi</vt:lpstr>
      <vt:lpstr>Ölçüm Seviyesi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İstatistik ve Olasılık</dc:title>
  <dc:creator>cr7</dc:creator>
  <cp:lastModifiedBy>Hasan Aybars Temiz</cp:lastModifiedBy>
  <cp:revision>42</cp:revision>
  <dcterms:created xsi:type="dcterms:W3CDTF">2018-09-21T07:02:51Z</dcterms:created>
  <dcterms:modified xsi:type="dcterms:W3CDTF">2019-10-29T23:41:38Z</dcterms:modified>
</cp:coreProperties>
</file>