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9629-004F-44CE-B60C-CE5B95F9026A}" type="datetimeFigureOut">
              <a:rPr lang="tr-TR" smtClean="0"/>
              <a:pPr/>
              <a:t>11.11.2019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B9DF-77C4-4FAA-9686-964FE1FC26F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170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559CF-4DE7-411D-8F4A-D9268D44C6FF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0E7D-8FD7-40CA-A899-DC05228AA5A7}" type="datetime1">
              <a:rPr lang="tr-TR" smtClean="0"/>
              <a:t>11.11.2019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06D5-A170-4FCB-874C-C62E0D502039}" type="datetime1">
              <a:rPr lang="tr-TR" smtClean="0"/>
              <a:t>11.11.2019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E927-3D73-416B-938E-9FE78879C41D}" type="datetime1">
              <a:rPr lang="tr-TR" smtClean="0"/>
              <a:t>11.11.2019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5248-26DF-4B33-AC47-8C039413C0D6}" type="datetime1">
              <a:rPr lang="tr-TR" smtClean="0"/>
              <a:t>11.11.2019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381C-F9BB-4EB3-BBB3-D5B9D8316BEE}" type="datetime1">
              <a:rPr lang="tr-TR" smtClean="0"/>
              <a:t>11.11.2019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59BF-BAA8-43BD-8965-F859F8655C6C}" type="datetime1">
              <a:rPr lang="tr-TR" smtClean="0"/>
              <a:t>11.11.2019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E22-3A43-49D9-9687-43D56EE53965}" type="datetime1">
              <a:rPr lang="tr-TR" smtClean="0"/>
              <a:t>11.11.2019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1A7-AAD2-4E11-90B4-434556A4AB6F}" type="datetime1">
              <a:rPr lang="tr-TR" smtClean="0"/>
              <a:t>11.11.2019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FAF-0BBA-4D80-A0F9-C323E4F2243C}" type="datetime1">
              <a:rPr lang="tr-TR" smtClean="0"/>
              <a:t>11.11.2019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065C-05EF-4F1D-96D0-E62700EF02D5}" type="datetime1">
              <a:rPr lang="tr-TR" smtClean="0"/>
              <a:t>11.11.2019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BD84-04ED-484F-8A1D-E3F27C3ED194}" type="datetime1">
              <a:rPr lang="tr-TR" smtClean="0"/>
              <a:t>11.11.2019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339B-6854-4D09-B01E-46D37FBCC1D1}" type="datetime1">
              <a:rPr lang="tr-TR" smtClean="0"/>
              <a:t>11.11.2019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Yazılım Mühendisliği, Fırat Üniversitesi</a:t>
            </a:r>
          </a:p>
          <a:p>
            <a:endParaRPr lang="tr-TR" sz="2100" b="1" kern="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201</a:t>
            </a:r>
            <a:r>
              <a:rPr lang="tr-TR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9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Olasılıklı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Örneklemenin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Mantığı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2714" y="1124744"/>
            <a:ext cx="8686800" cy="5596731"/>
          </a:xfrm>
        </p:spPr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Seçimin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temsil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edilebilirliği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ve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olasılığı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Temsil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edilebilirlik;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Seçildiği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popülasyonla aynı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özellik dağılımına sahip olan bir örneklemin kalitesi.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EPSEM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(Seçme Yönteminin Eşit Olasılığı)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Bir örneklem, popülasyonun tüm üyelerinin örneklemde eşit seçilme şansına sahip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olursa, seçildiği popülasyonu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temsil edecektir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Olasılıklı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örneklemenin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avantajı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Önyargılardan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kaçınıldığından diğer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örneklem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türlerinden daha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temsilcidir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* Olasılıklı teori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araştırmacılara örneklemin doğruluğunu veya </a:t>
            </a:r>
            <a:r>
              <a:rPr lang="it-IT" sz="2400" b="1" dirty="0">
                <a:latin typeface="Arial" pitchFamily="34" charset="0"/>
                <a:cs typeface="Arial" pitchFamily="34" charset="0"/>
              </a:rPr>
              <a:t>temsil edilebilirliğini tahmin etmesine izin verir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 Örnekleme Tasarımı Türleri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Basit rastgele örnekleme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Sistematik örnekleme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Tabakalı örnekleme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Çok kademeli küme örneklemesi</a:t>
            </a: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 Örnekleme Tasarımı Türleri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Basit rastgele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örnekleme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Bir popülasyonu oluşturan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birimlere numaralar atanır.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 rasgele sayılar kümesi üretilir ve bu sayıları içeren birimler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örnekleme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dahil edilir.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doğru örnekleme yöntemi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değildir, popülasyon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normal dağılmadığında veya popülasyonun içinde önemli farklılıklar olduğunda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 Örnekleme Tasarımı Türleri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28600" y="1184934"/>
            <a:ext cx="8686800" cy="5340410"/>
          </a:xfrm>
        </p:spPr>
        <p:txBody>
          <a:bodyPr>
            <a:normAutofit fontScale="92500" lnSpcReduction="20000"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Sistematik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örnekleme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Bir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listedeki her bir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tr-TR" sz="2400" b="1" baseline="30000" dirty="0" err="1" smtClean="0">
                <a:latin typeface="Arial" pitchFamily="34" charset="0"/>
                <a:cs typeface="Arial" pitchFamily="34" charset="0"/>
              </a:rPr>
              <a:t>’nci</a:t>
            </a:r>
            <a:r>
              <a:rPr lang="tr-TR" sz="2400" b="1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birimi, örnekleme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dahil edilmek üzere seçilir 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Örnekleme aralığı – Örneklemde bir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popülasyondan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seçilen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elemanlar arasındaki standart mesafe. </a:t>
            </a:r>
          </a:p>
          <a:p>
            <a:pPr>
              <a:buNone/>
            </a:pP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* Elementlerin listesi,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örnekleme aralığına denk gelen döngüsel bir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modelde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düzenlenmişse,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taraflı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olabilir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Örneğin: askeri liste veya apartman numaraları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</a:p>
        </p:txBody>
      </p:sp>
      <p:pic>
        <p:nvPicPr>
          <p:cNvPr id="4" name="3 Resim" descr="asaf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6426" y="2892203"/>
            <a:ext cx="4611148" cy="1008112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 Örnekleme Tasarımı Türleri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Tabakalı örnekleme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Tabakalaşma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basit rastgele ve sistematik örnekleme yöntemlerinde yapılan bir değişikliktir  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Tabakalaşma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- örnekleme öncesinde bir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popülasyonu homojen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gruplar (tabakalar) halinde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oluşturan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birimlerin gruplandırılması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Basit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rastgele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örneklemeden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biraz daha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doğrudur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 Örnekleme Tasarımı Türleri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Çok kademeli küme örneklemesi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Küme Örneklemesi - doğal grupların başlangıçta örneklendiği, seçilen her grubun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üyelerinin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daha sonra alt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örneklendiği bir çok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aşamalı bir örnekleme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Hedef popülasyonu oluşturan tüm öğelerin bir listesini oluşturmak pratik ya da mümkün olmadığında kullanılır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Yüksek verimli, ancak daha az doğru.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İncelemede Örnekleme Yöntemleri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Olasılıklı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örnekleme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Eleman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seçiminde araştırmacının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bilinçli veya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bilinçaltı önyargılarını önler.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* Olasılıklı örnekleme, örnekleme hatasının tahminine izin verir.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Olasılıksız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örnekleme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*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Genellikle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taraflıdır.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Nitel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araştırmada kullanılır.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Örnekleme Yöntemleri</a:t>
            </a:r>
            <a:endParaRPr lang="en-US" sz="36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 smtClean="0"/>
          </a:p>
          <a:p>
            <a:pPr algn="l" eaLnBrk="1" hangingPunct="1"/>
            <a:r>
              <a:rPr lang="en-US" sz="2100" b="1" dirty="0" smtClean="0"/>
              <a:t>	     	</a:t>
            </a:r>
            <a:endParaRPr lang="en-US" sz="1000" b="1" dirty="0" smtClean="0"/>
          </a:p>
          <a:p>
            <a:pPr algn="l" eaLnBrk="1" hangingPunct="1"/>
            <a:endParaRPr lang="en-US" sz="900" b="1" dirty="0" smtClean="0"/>
          </a:p>
          <a:p>
            <a:pPr algn="l" eaLnBrk="1" hangingPunct="1"/>
            <a:r>
              <a:rPr lang="en-US" sz="2100" b="1" dirty="0" smtClean="0">
                <a:solidFill>
                  <a:srgbClr val="A6120E"/>
                </a:solidFill>
              </a:rPr>
              <a:t>		</a:t>
            </a:r>
            <a:endParaRPr lang="en-US" sz="2400" b="1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A6120E"/>
                </a:solidFill>
              </a:rPr>
              <a:t>   		</a:t>
            </a:r>
            <a:r>
              <a:rPr lang="tr-TR" sz="2400" b="1" dirty="0" smtClean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Hafta 3 Araştırma Yapmak</a:t>
            </a:r>
            <a:endParaRPr lang="en-US" sz="2400" b="1" dirty="0">
              <a:solidFill>
                <a:srgbClr val="A6120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0">
              <a:latin typeface="Times" charset="0"/>
            </a:endParaRPr>
          </a:p>
          <a:p>
            <a:endParaRPr lang="en-US" sz="2400" b="0">
              <a:latin typeface="Times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  <a:latin typeface="Times New Roman" charset="0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Örnekleme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nedir?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Olasılıklı ve </a:t>
            </a:r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olasılıksız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örnekleme arasındaki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temel farklar nelerdir?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Mevcut </a:t>
            </a:r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olasılıksız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ve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olasılıklı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örnekleme tasarımları nelerdir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Her bir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örnekleme tasarımının potansiyel zayıflıkları nelerdir?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Örnekleme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Olasılıksız örnekleme yöntemleri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Olasılıklı örnekleme yöntemleri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Örnekleme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gözlemleri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seçme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süreci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Uygun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 örnekleme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süreci, bir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araştırmacının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incelenmeyen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yüz milyonlarca insan için geçerli olan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şeyleri incelemesi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için birkaç kişiyi seçmesine olanak sağlar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İki tip örnekleme yöntemi vardır;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) Olasılıklı Örnekleme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Popülasyonun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her bir üyesi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bilinen bir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örneklemde seçilme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olasılığına sahiptir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Örneklemlerin dağılımı, Popülasyonun dağılımını temsil etmesi daha muhtemeldir.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2)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Olasılıksız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Örnekleme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  * Örneklerin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olasılık teorisi tarafından önerilmeyen bir şekilde seçildiği herhangi bir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teknik.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Olasılıksız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Örnekleme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Olasılıksız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örnekleme: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örneklerin olasılık teorisi tarafında önerilmeyen bir şekilde seçildiği teknikler.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Mevcut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deneklere güven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* Amaçlı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veya yargılayıcı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örnekleme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Kartopu örnekleme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Kotalı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örnekleme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Olasılıksız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Örnekleme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- Mevcut deneklere güven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Kolaylık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örneklemesi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Temsil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edilebilirlik üzerinde kontrol  yapılmasına izin vermez.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Sadece daha az riskli yöntemler mevcut değilse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gerekçeli olur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Araştırmacılar bu yöntem kullanıldığında genelleme konusunda çok dikkatli olmalıdırlar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Amaçlı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veya yargılayıcı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örnekleme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Gözlemlenecek birimler, araştırmacının hangisinin en yararlı veya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temsilici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olacağına ilişkin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kararına dayanarak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seçilir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Bir popülasyonun küçük alt kümelerini seçin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İki grup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karşılaştırması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Olağan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dışı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vakalar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Anahtar kişi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Olasılıksız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Örnekleme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Kartopu örnekleme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Görüşülen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her bir kişinin görüşme için ek kişileri önermesi istenebilecek bir olasılıksız örnekleme yöntemi.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Genellikle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saha araştırmalarında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kullanılır,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özel popülasyonlar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Bir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ağdaki aktörleri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bulmak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için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Kota örnekleme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Önceden belirlenmiş özelliklere dayalı bir örnek seçin, böylece toplam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örneklem incelenen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popülasyonda olduğu varsayılan özelliklerin aynı dağılımına sahip olacaktır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Kota çerçevesi doğru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olmalı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Örneklem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elemanlarının seçimi taraflı olabilir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* Örnek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: Bir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kurumda,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bir kurum kültürü çalışması için yöneticilerle ve yönetici olmayanlarla görüşme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yapma  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Olasılıksız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Örnekleme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0347" y="1166018"/>
            <a:ext cx="8714585" cy="4525963"/>
          </a:xfrm>
        </p:spPr>
        <p:txBody>
          <a:bodyPr>
            <a:normAutofit/>
          </a:bodyPr>
          <a:lstStyle/>
          <a:p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Olasılıksız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örneklemenin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potansiyel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problemi;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önyargı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.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Ö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nyargı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; seçilenler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daha büyük popülasyona özgün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veya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popülasyonun temsilcileri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değildir.</a:t>
            </a:r>
          </a:p>
          <a:p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Resim" descr="asaf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99" y="2579363"/>
            <a:ext cx="7920880" cy="4003998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747</Words>
  <Application>Microsoft Office PowerPoint</Application>
  <PresentationFormat>Ekran Gösterisi (4:3)</PresentationFormat>
  <Paragraphs>129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Times</vt:lpstr>
      <vt:lpstr>Times New Roman</vt:lpstr>
      <vt:lpstr>Ofis Teması</vt:lpstr>
      <vt:lpstr>İstatistik ve Olasılık</vt:lpstr>
      <vt:lpstr>Örnekleme Yöntemleri</vt:lpstr>
      <vt:lpstr>Anahtar Sorular</vt:lpstr>
      <vt:lpstr>İçindekiler</vt:lpstr>
      <vt:lpstr>Örnekleme</vt:lpstr>
      <vt:lpstr>Olasılıksız Örnekleme</vt:lpstr>
      <vt:lpstr>Olasılıksız Örnekleme</vt:lpstr>
      <vt:lpstr>Olasılıksız Örnekleme</vt:lpstr>
      <vt:lpstr>Olasılıksız Örnekleme</vt:lpstr>
      <vt:lpstr>Olasılıklı Örneklemenin Mantığı</vt:lpstr>
      <vt:lpstr>Olasılık Örnekleme Tasarımı Türleri</vt:lpstr>
      <vt:lpstr>Olasılık Örnekleme Tasarımı Türleri</vt:lpstr>
      <vt:lpstr>Olasılık Örnekleme Tasarımı Türleri</vt:lpstr>
      <vt:lpstr>Olasılık Örnekleme Tasarımı Türleri</vt:lpstr>
      <vt:lpstr>Olasılık Örnekleme Tasarımı Türleri</vt:lpstr>
      <vt:lpstr>İncelemede Örnekleme Yöntemleri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48</cp:revision>
  <dcterms:created xsi:type="dcterms:W3CDTF">2018-09-22T06:18:43Z</dcterms:created>
  <dcterms:modified xsi:type="dcterms:W3CDTF">2019-11-11T23:10:52Z</dcterms:modified>
</cp:coreProperties>
</file>