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5BA5F-0675-4AA8-BED4-C269CDB5C5BC}" type="datetimeFigureOut">
              <a:rPr lang="tr-TR" smtClean="0"/>
              <a:t>04.11.2018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BA132E-30EC-4908-AD76-B4DD05F5E7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093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A559CF-4DE7-411D-8F4A-D9268D44C6FF}" type="slidenum">
              <a:rPr lang="en-US"/>
              <a:pPr/>
              <a:t>2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-128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340F-1E65-4503-B4F5-7CAD43544C87}" type="datetime1">
              <a:rPr lang="tr-TR" smtClean="0"/>
              <a:t>04.11.2018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E937-6DE6-49E3-B639-F38403C20AFE}" type="datetime1">
              <a:rPr lang="tr-TR" smtClean="0"/>
              <a:t>04.11.2018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D497C-C4B9-478B-94DC-D752CEC4A6D7}" type="datetime1">
              <a:rPr lang="tr-TR" smtClean="0"/>
              <a:t>04.11.2018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E015-CE25-4CF9-9F58-E765F12E53DD}" type="datetime1">
              <a:rPr lang="tr-TR" smtClean="0"/>
              <a:t>04.11.2018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A0678-5C7B-4876-821C-35BC40F26D4D}" type="datetime1">
              <a:rPr lang="tr-TR" smtClean="0"/>
              <a:t>04.11.2018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830F-27FC-41F6-8600-DAA4B42B3A1C}" type="datetime1">
              <a:rPr lang="tr-TR" smtClean="0"/>
              <a:t>04.11.2018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B0030-B4D0-44CA-9F02-F26F9D58C3F2}" type="datetime1">
              <a:rPr lang="tr-TR" smtClean="0"/>
              <a:t>04.11.2018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B5C1-77C3-4E04-95A0-6DDA4360B2F1}" type="datetime1">
              <a:rPr lang="tr-TR" smtClean="0"/>
              <a:t>04.11.2018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849BE-0945-40A0-9E57-693089286CCB}" type="datetime1">
              <a:rPr lang="tr-TR" smtClean="0"/>
              <a:t>04.11.2018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0D40-98FE-4EA3-B2F4-49B85FD205FA}" type="datetime1">
              <a:rPr lang="tr-TR" smtClean="0"/>
              <a:t>04.11.2018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00ED4-E35C-4C77-AF73-E7FCCDFC8A27}" type="datetime1">
              <a:rPr lang="tr-TR" smtClean="0"/>
              <a:t>04.11.2018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2465B-ACE0-4861-B931-48A0936F09D7}" type="datetime1">
              <a:rPr lang="tr-TR" smtClean="0"/>
              <a:t>04.11.2018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11560" y="1844824"/>
            <a:ext cx="7772400" cy="147002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İstatistik ve Olasılık</a:t>
            </a:r>
            <a:endParaRPr lang="tr-TR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115616" y="3645024"/>
            <a:ext cx="6400800" cy="1752600"/>
          </a:xfrm>
        </p:spPr>
        <p:txBody>
          <a:bodyPr>
            <a:normAutofit/>
          </a:bodyPr>
          <a:lstStyle/>
          <a:p>
            <a:r>
              <a:rPr lang="en-US" sz="2100" b="1" kern="0" dirty="0">
                <a:solidFill>
                  <a:srgbClr val="000000"/>
                </a:solidFill>
                <a:latin typeface="Arial"/>
                <a:ea typeface="ＭＳ Ｐゴシック"/>
              </a:rPr>
              <a:t>Prof.</a:t>
            </a:r>
            <a:r>
              <a:rPr lang="tr-TR" sz="2100" b="1" kern="0" dirty="0">
                <a:solidFill>
                  <a:srgbClr val="000000"/>
                </a:solidFill>
                <a:latin typeface="Arial"/>
                <a:ea typeface="ＭＳ Ｐゴシック"/>
              </a:rPr>
              <a:t>Dr. </a:t>
            </a:r>
            <a:r>
              <a:rPr lang="tr-TR" sz="2100" b="1" kern="0" dirty="0" err="1">
                <a:solidFill>
                  <a:srgbClr val="000000"/>
                </a:solidFill>
                <a:latin typeface="Arial"/>
                <a:ea typeface="ＭＳ Ｐゴシック"/>
              </a:rPr>
              <a:t>Asaf</a:t>
            </a:r>
            <a:r>
              <a:rPr lang="tr-TR" sz="2100" b="1" kern="0" dirty="0">
                <a:solidFill>
                  <a:srgbClr val="000000"/>
                </a:solidFill>
                <a:latin typeface="Arial"/>
                <a:ea typeface="ＭＳ Ｐゴシック"/>
              </a:rPr>
              <a:t> VAROL</a:t>
            </a:r>
          </a:p>
          <a:p>
            <a:r>
              <a:rPr lang="tr-TR" sz="2100" b="1" kern="0" dirty="0">
                <a:solidFill>
                  <a:srgbClr val="000000"/>
                </a:solidFill>
                <a:latin typeface="Arial"/>
                <a:ea typeface="ＭＳ Ｐゴシック"/>
              </a:rPr>
              <a:t>Yazılım </a:t>
            </a:r>
            <a:r>
              <a:rPr lang="tr-TR" sz="2100" b="1" kern="0" dirty="0" smtClean="0">
                <a:solidFill>
                  <a:srgbClr val="000000"/>
                </a:solidFill>
                <a:latin typeface="Arial"/>
                <a:ea typeface="ＭＳ Ｐゴシック"/>
              </a:rPr>
              <a:t>Mühendisliği, </a:t>
            </a:r>
            <a:r>
              <a:rPr lang="tr-TR" sz="2100" b="1" kern="0" dirty="0">
                <a:solidFill>
                  <a:srgbClr val="000000"/>
                </a:solidFill>
                <a:latin typeface="Arial"/>
                <a:ea typeface="ＭＳ Ｐゴシック"/>
              </a:rPr>
              <a:t>Fırat </a:t>
            </a:r>
            <a:r>
              <a:rPr lang="tr-TR" sz="2100" b="1" kern="0" dirty="0" smtClean="0">
                <a:solidFill>
                  <a:srgbClr val="000000"/>
                </a:solidFill>
                <a:latin typeface="Arial"/>
                <a:ea typeface="ＭＳ Ｐゴシック"/>
              </a:rPr>
              <a:t>Üniversitesi</a:t>
            </a:r>
          </a:p>
          <a:p>
            <a:endParaRPr lang="tr-TR" sz="2100" b="1" kern="0" dirty="0">
              <a:solidFill>
                <a:srgbClr val="000000"/>
              </a:solidFill>
              <a:latin typeface="Arial"/>
              <a:ea typeface="ＭＳ Ｐゴシック"/>
            </a:endParaRPr>
          </a:p>
          <a:p>
            <a:r>
              <a:rPr lang="en-US" sz="2400" b="1" kern="0" dirty="0">
                <a:solidFill>
                  <a:srgbClr val="A6120E"/>
                </a:solidFill>
                <a:latin typeface="Arial"/>
                <a:ea typeface="ＭＳ Ｐゴシック"/>
              </a:rPr>
              <a:t> 201</a:t>
            </a:r>
            <a:r>
              <a:rPr lang="tr-TR" sz="2400" b="1" kern="0" dirty="0">
                <a:solidFill>
                  <a:srgbClr val="A6120E"/>
                </a:solidFill>
                <a:latin typeface="Arial"/>
                <a:ea typeface="ＭＳ Ｐゴシック"/>
              </a:rPr>
              <a:t>8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</a:t>
            </a:fld>
            <a:endParaRPr lang="tr-T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Sosyal </a:t>
            </a:r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Sorgulamalarda </a:t>
            </a:r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İstatistiğin Rolü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Hipotezler</a:t>
            </a:r>
          </a:p>
          <a:p>
            <a:pPr>
              <a:buNone/>
            </a:pPr>
            <a:r>
              <a:rPr lang="tr-TR" sz="2400" b="1" dirty="0">
                <a:latin typeface="Arial" pitchFamily="34" charset="0"/>
                <a:cs typeface="Arial" pitchFamily="34" charset="0"/>
              </a:rPr>
              <a:t>    -Bir teoriden türetilen belirli değişkenlerin ilişkisine dair ifade.</a:t>
            </a:r>
          </a:p>
          <a:p>
            <a:pPr>
              <a:buNone/>
            </a:pPr>
            <a:r>
              <a:rPr lang="tr-TR" sz="2000" b="1" dirty="0">
                <a:latin typeface="Arial" pitchFamily="34" charset="0"/>
                <a:cs typeface="Arial" pitchFamily="34" charset="0"/>
              </a:rPr>
              <a:t>       *Eğitim ve gelir</a:t>
            </a:r>
          </a:p>
          <a:p>
            <a:pPr>
              <a:buNone/>
            </a:pPr>
            <a:r>
              <a:rPr lang="tr-TR" sz="2000" b="1" dirty="0">
                <a:latin typeface="Arial" pitchFamily="34" charset="0"/>
                <a:cs typeface="Arial" pitchFamily="34" charset="0"/>
              </a:rPr>
              <a:t>       *Eğitim seviyesi yüksek olanların maaşlarının da fazla olması kuvvetli bir ihtimaldir.</a:t>
            </a:r>
          </a:p>
          <a:p>
            <a:pPr>
              <a:buNone/>
            </a:pPr>
            <a:r>
              <a:rPr lang="tr-TR" sz="2400" b="1" dirty="0">
                <a:latin typeface="Arial" pitchFamily="34" charset="0"/>
                <a:cs typeface="Arial" pitchFamily="34" charset="0"/>
              </a:rPr>
              <a:t>    -Bir hipotez bir soru değildir. Daha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ziyade,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bir araştırmacının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çalışmasını test etmeyi amaçladığı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bir ifadedir.</a:t>
            </a:r>
          </a:p>
          <a:p>
            <a:pPr>
              <a:buNone/>
            </a:pPr>
            <a:r>
              <a:rPr lang="tr-TR" sz="2400" b="1" dirty="0">
                <a:latin typeface="Arial" pitchFamily="34" charset="0"/>
                <a:cs typeface="Arial" pitchFamily="34" charset="0"/>
              </a:rPr>
              <a:t>    -Hipotezler genellikle bağımsız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değişkenin (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IV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),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bağımlı değişken (DV)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üzerindeki öngörülen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etkisi hakkında ifadeler içerir.</a:t>
            </a:r>
          </a:p>
          <a:p>
            <a:pPr>
              <a:buNone/>
            </a:pPr>
            <a:r>
              <a:rPr lang="tr-TR" sz="2400" b="1" dirty="0">
                <a:latin typeface="Arial" pitchFamily="34" charset="0"/>
                <a:cs typeface="Arial" pitchFamily="34" charset="0"/>
              </a:rPr>
              <a:t>     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*Örneğin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Eğitim (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IV)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                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Gelir (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DV)</a:t>
            </a:r>
          </a:p>
          <a:p>
            <a:pPr>
              <a:buNone/>
            </a:pPr>
            <a:r>
              <a:rPr lang="tr-TR" sz="2000" b="1" dirty="0">
                <a:latin typeface="Arial" pitchFamily="34" charset="0"/>
                <a:cs typeface="Arial" pitchFamily="34" charset="0"/>
              </a:rPr>
              <a:t>    </a:t>
            </a:r>
          </a:p>
        </p:txBody>
      </p:sp>
      <p:sp>
        <p:nvSpPr>
          <p:cNvPr id="4" name="3 Sağ Ok"/>
          <p:cNvSpPr/>
          <p:nvPr/>
        </p:nvSpPr>
        <p:spPr>
          <a:xfrm>
            <a:off x="3419872" y="530120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10</a:t>
            </a:fld>
            <a:endParaRPr lang="tr-T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Sosyal </a:t>
            </a:r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Sorgulamalarda </a:t>
            </a:r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İstatistiğin Rolü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İstatistik kullanımına bir örnek;</a:t>
            </a:r>
          </a:p>
          <a:p>
            <a:pPr>
              <a:buNone/>
            </a:pPr>
            <a:r>
              <a:rPr lang="tr-TR" sz="2400" b="1" dirty="0">
                <a:latin typeface="Arial" pitchFamily="34" charset="0"/>
                <a:cs typeface="Arial" pitchFamily="34" charset="0"/>
              </a:rPr>
              <a:t>    -Değişken; Yaş</a:t>
            </a:r>
          </a:p>
          <a:p>
            <a:pPr>
              <a:buNone/>
            </a:pPr>
            <a:r>
              <a:rPr lang="tr-TR" sz="2400" b="1" dirty="0">
                <a:latin typeface="Arial" pitchFamily="34" charset="0"/>
                <a:cs typeface="Arial" pitchFamily="34" charset="0"/>
              </a:rPr>
              <a:t>    -Durumlar; Vatandaşlar</a:t>
            </a:r>
          </a:p>
          <a:p>
            <a:pPr>
              <a:buNone/>
            </a:pPr>
            <a:r>
              <a:rPr lang="tr-TR" sz="2400" b="1" dirty="0">
                <a:latin typeface="Arial" pitchFamily="34" charset="0"/>
                <a:cs typeface="Arial" pitchFamily="34" charset="0"/>
              </a:rPr>
              <a:t>    -Veri; Vatandaşların yaşı (8,15,19,35,63 vb)</a:t>
            </a:r>
          </a:p>
          <a:p>
            <a:pPr>
              <a:buNone/>
            </a:pPr>
            <a:r>
              <a:rPr lang="tr-TR" sz="2400" b="1" dirty="0">
                <a:latin typeface="Arial" pitchFamily="34" charset="0"/>
                <a:cs typeface="Arial" pitchFamily="34" charset="0"/>
              </a:rPr>
              <a:t>    -İstatistikler;</a:t>
            </a:r>
          </a:p>
          <a:p>
            <a:pPr>
              <a:buNone/>
            </a:pPr>
            <a:r>
              <a:rPr lang="tr-TR" sz="2800" b="1" dirty="0">
                <a:latin typeface="Arial" pitchFamily="34" charset="0"/>
                <a:cs typeface="Arial" pitchFamily="34" charset="0"/>
              </a:rPr>
              <a:t>    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*Ortalama- Bu topluluk da ortalama yaş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41’dir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r>
              <a:rPr lang="tr-TR" sz="2400" b="1" dirty="0">
                <a:latin typeface="Arial" pitchFamily="34" charset="0"/>
                <a:cs typeface="Arial" pitchFamily="34" charset="0"/>
              </a:rPr>
              <a:t>      *Yüzde- Bu topluluğun %15’i 70 yaş üzeridir.</a:t>
            </a:r>
            <a:endParaRPr lang="tr-TR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11</a:t>
            </a:fld>
            <a:endParaRPr lang="tr-T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Tanımlayıcı ve Çıkarımsal İstatistik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Tanımlayıcı istatistik</a:t>
            </a:r>
          </a:p>
          <a:p>
            <a:pPr>
              <a:buNone/>
            </a:pPr>
            <a:r>
              <a:rPr lang="tr-TR" sz="2400" b="1" dirty="0">
                <a:latin typeface="Arial" pitchFamily="34" charset="0"/>
                <a:cs typeface="Arial" pitchFamily="34" charset="0"/>
              </a:rPr>
              <a:t>    -Tek değişkenli tanımlayıcı; İstatistik her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seferinde değişkeni bir defa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tanımlar ve özetler.</a:t>
            </a:r>
          </a:p>
          <a:p>
            <a:pPr>
              <a:buNone/>
            </a:pPr>
            <a:r>
              <a:rPr lang="tr-TR" sz="2000" b="1" dirty="0">
                <a:latin typeface="Arial" pitchFamily="34" charset="0"/>
                <a:cs typeface="Arial" pitchFamily="34" charset="0"/>
              </a:rPr>
              <a:t>       *Yüzde,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ortalama, karakterler,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çeşitli çıkartmalar ve grafikler</a:t>
            </a:r>
          </a:p>
          <a:p>
            <a:pPr>
              <a:buNone/>
            </a:pPr>
            <a:r>
              <a:rPr lang="tr-TR" sz="2400" b="1" dirty="0">
                <a:latin typeface="Arial" pitchFamily="34" charset="0"/>
                <a:cs typeface="Arial" pitchFamily="34" charset="0"/>
              </a:rPr>
              <a:t>    -İki veya çok değişkenli tanımlayıcı; İstatistik iki veya daha fazla değişken arasındaki ilişkiyi tanımlar ve özetler.</a:t>
            </a:r>
          </a:p>
          <a:p>
            <a:pPr>
              <a:buNone/>
            </a:pPr>
            <a:r>
              <a:rPr lang="tr-TR" sz="2000" b="1" dirty="0">
                <a:latin typeface="Arial" pitchFamily="34" charset="0"/>
                <a:cs typeface="Arial" pitchFamily="34" charset="0"/>
              </a:rPr>
              <a:t>       *Yüksek eğitimi olan kişilerin yüksek gelirleri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vardır (İki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değişken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).</a:t>
            </a:r>
            <a:endParaRPr lang="tr-TR" sz="20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tr-TR" sz="2000" b="1" dirty="0">
                <a:latin typeface="Arial" pitchFamily="34" charset="0"/>
                <a:cs typeface="Arial" pitchFamily="34" charset="0"/>
              </a:rPr>
              <a:t>       *Eğitim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erkeklerde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gelir düzeyini arttırırken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kadınlarda arttırmaz (İkiden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fazla değişken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).</a:t>
            </a:r>
            <a:endParaRPr lang="tr-TR" sz="20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tr-TR" sz="2400" b="1" dirty="0">
                <a:latin typeface="Arial" pitchFamily="34" charset="0"/>
                <a:cs typeface="Arial" pitchFamily="34" charset="0"/>
              </a:rPr>
              <a:t>    -Ölçüm ilişkisi; Tanımlayıcı istatistik iki veya daha fazla değişken arasındaki ilişkiyi anlamak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için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tasarlanır.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12</a:t>
            </a:fld>
            <a:endParaRPr lang="tr-T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Tanımlayıcı ve Çıkarımsal İstatistik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Çıkarımsal istatistik</a:t>
            </a:r>
          </a:p>
          <a:p>
            <a:pPr>
              <a:buNone/>
            </a:pPr>
            <a:r>
              <a:rPr lang="tr-TR" sz="2400" b="1" dirty="0">
                <a:latin typeface="Arial" pitchFamily="34" charset="0"/>
                <a:cs typeface="Arial" pitchFamily="34" charset="0"/>
              </a:rPr>
              <a:t>     -Bir örneklemden bir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popülasyona (evren)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genelleme</a:t>
            </a:r>
          </a:p>
          <a:p>
            <a:pPr>
              <a:buNone/>
            </a:pPr>
            <a:r>
              <a:rPr lang="tr-TR" sz="2000" b="1" dirty="0">
                <a:latin typeface="Arial" pitchFamily="34" charset="0"/>
                <a:cs typeface="Arial" pitchFamily="34" charset="0"/>
              </a:rPr>
              <a:t>        *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Popülasyon (evren) araştırmanın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ilgilendiği tüm durumları içerir.</a:t>
            </a:r>
          </a:p>
          <a:p>
            <a:pPr>
              <a:buNone/>
            </a:pPr>
            <a:r>
              <a:rPr lang="tr-TR" sz="2000" b="1" dirty="0">
                <a:latin typeface="Arial" pitchFamily="34" charset="0"/>
                <a:cs typeface="Arial" pitchFamily="34" charset="0"/>
              </a:rPr>
              <a:t>        *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Örneklem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popülasyonun dikkatle seçilmiş alt kümelerini içerir.</a:t>
            </a:r>
          </a:p>
          <a:p>
            <a:pPr>
              <a:buNone/>
            </a:pPr>
            <a:r>
              <a:rPr lang="tr-TR" sz="2400" b="1" dirty="0">
                <a:latin typeface="Arial" pitchFamily="34" charset="0"/>
                <a:cs typeface="Arial" pitchFamily="34" charset="0"/>
              </a:rPr>
              <a:t>     -Örneğin; Başkanlık seçim anketleri</a:t>
            </a:r>
          </a:p>
          <a:p>
            <a:pPr>
              <a:buNone/>
            </a:pPr>
            <a:r>
              <a:rPr lang="tr-TR" sz="2000" b="1" dirty="0">
                <a:latin typeface="Arial" pitchFamily="34" charset="0"/>
                <a:cs typeface="Arial" pitchFamily="34" charset="0"/>
              </a:rPr>
              <a:t>        *Dikkatle seçilmiş birkaç bin seçmenle anket yapın.</a:t>
            </a:r>
          </a:p>
          <a:p>
            <a:pPr>
              <a:buNone/>
            </a:pPr>
            <a:r>
              <a:rPr lang="tr-TR" sz="2000" b="1" dirty="0">
                <a:latin typeface="Arial" pitchFamily="34" charset="0"/>
                <a:cs typeface="Arial" pitchFamily="34" charset="0"/>
              </a:rPr>
              <a:t>        *Bu bilgi tüm seçmenlerin oy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verme eğilimleri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hakkında tahmin yapmak için kullanılır.</a:t>
            </a:r>
          </a:p>
          <a:p>
            <a:pPr>
              <a:buNone/>
            </a:pPr>
            <a:r>
              <a:rPr lang="tr-TR" sz="2000" b="1" dirty="0">
                <a:latin typeface="Arial" pitchFamily="34" charset="0"/>
                <a:cs typeface="Arial" pitchFamily="34" charset="0"/>
              </a:rPr>
              <a:t>        *Örnek sonuç;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Cumhuriyetçi aday oyların %41’ini alacak.</a:t>
            </a:r>
            <a:endParaRPr lang="tr-TR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13</a:t>
            </a:fld>
            <a:endParaRPr lang="tr-T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Değişken Türleri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>
            <a:normAutofit/>
          </a:bodyPr>
          <a:lstStyle/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Bağımlı veya bağımsız</a:t>
            </a:r>
          </a:p>
          <a:p>
            <a:pPr>
              <a:buNone/>
            </a:pPr>
            <a:r>
              <a:rPr lang="tr-TR" sz="2800" b="1" dirty="0">
                <a:latin typeface="Arial" pitchFamily="34" charset="0"/>
                <a:cs typeface="Arial" pitchFamily="34" charset="0"/>
              </a:rPr>
              <a:t>       Sebep                Etki</a:t>
            </a:r>
          </a:p>
          <a:p>
            <a:pPr>
              <a:buNone/>
            </a:pPr>
            <a:r>
              <a:rPr lang="tr-TR" sz="2800" b="1" dirty="0">
                <a:latin typeface="Arial" pitchFamily="34" charset="0"/>
                <a:cs typeface="Arial" pitchFamily="34" charset="0"/>
              </a:rPr>
              <a:t>       Bağımsız            Bağımlı</a:t>
            </a:r>
          </a:p>
          <a:p>
            <a:pPr>
              <a:buNone/>
            </a:pPr>
            <a:endParaRPr lang="tr-TR" sz="2800" b="1" dirty="0">
              <a:latin typeface="Arial" pitchFamily="34" charset="0"/>
              <a:cs typeface="Arial" pitchFamily="34" charset="0"/>
            </a:endParaRPr>
          </a:p>
          <a:p>
            <a:r>
              <a:rPr lang="tr-TR" sz="2800" b="1" dirty="0" smtClean="0">
                <a:latin typeface="Arial" pitchFamily="34" charset="0"/>
                <a:cs typeface="Arial" pitchFamily="34" charset="0"/>
              </a:rPr>
              <a:t>Ayrık 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veya sürekli</a:t>
            </a:r>
          </a:p>
          <a:p>
            <a:pPr>
              <a:buNone/>
            </a:pPr>
            <a:endParaRPr lang="tr-TR" sz="2800" b="1" dirty="0">
              <a:latin typeface="Arial" pitchFamily="34" charset="0"/>
              <a:cs typeface="Arial" pitchFamily="34" charset="0"/>
            </a:endParaRPr>
          </a:p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Nominal ,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sıralı 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veya oran aralığı</a:t>
            </a:r>
          </a:p>
        </p:txBody>
      </p:sp>
      <p:sp>
        <p:nvSpPr>
          <p:cNvPr id="5" name="4 Sağ Ok"/>
          <p:cNvSpPr/>
          <p:nvPr/>
        </p:nvSpPr>
        <p:spPr>
          <a:xfrm>
            <a:off x="2771800" y="213285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5 Sağ Ok"/>
          <p:cNvSpPr/>
          <p:nvPr/>
        </p:nvSpPr>
        <p:spPr>
          <a:xfrm>
            <a:off x="2843808" y="263691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14</a:t>
            </a:fld>
            <a:endParaRPr lang="tr-T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Değişken Türleri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 smtClean="0">
                <a:latin typeface="Arial" pitchFamily="34" charset="0"/>
                <a:cs typeface="Arial" pitchFamily="34" charset="0"/>
              </a:rPr>
              <a:t>Ayrık 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değişkenler</a:t>
            </a:r>
          </a:p>
          <a:p>
            <a:pPr>
              <a:buNone/>
            </a:pPr>
            <a:r>
              <a:rPr lang="tr-TR" sz="2400" b="1" dirty="0">
                <a:latin typeface="Arial" pitchFamily="34" charset="0"/>
                <a:cs typeface="Arial" pitchFamily="34" charset="0"/>
              </a:rPr>
              <a:t>     -Alt bölümlere ayrılamayacak birimler olarak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ölçülür (tam sayılar).</a:t>
            </a:r>
            <a:endParaRPr lang="tr-TR" sz="24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tr-TR" sz="2400" b="1" dirty="0">
                <a:latin typeface="Arial" pitchFamily="34" charset="0"/>
                <a:cs typeface="Arial" pitchFamily="34" charset="0"/>
              </a:rPr>
              <a:t>     -Örneğin; Çocukların veya araçların sayısı</a:t>
            </a:r>
          </a:p>
          <a:p>
            <a:pPr>
              <a:buNone/>
            </a:pPr>
            <a:endParaRPr lang="tr-TR" sz="2800" b="1" dirty="0">
              <a:latin typeface="Arial" pitchFamily="34" charset="0"/>
              <a:cs typeface="Arial" pitchFamily="34" charset="0"/>
            </a:endParaRPr>
          </a:p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Sürekli değişkenler</a:t>
            </a:r>
          </a:p>
          <a:p>
            <a:pPr>
              <a:buNone/>
            </a:pPr>
            <a:r>
              <a:rPr lang="tr-TR" sz="2400" b="1" dirty="0">
                <a:latin typeface="Arial" pitchFamily="34" charset="0"/>
                <a:cs typeface="Arial" pitchFamily="34" charset="0"/>
              </a:rPr>
              <a:t>    -Sonsuz sayında alt bölümlere ayrılabilecek birimler olarak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ölçülür (kesirli sayılar).</a:t>
            </a:r>
            <a:endParaRPr lang="tr-TR" sz="24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tr-TR" sz="2400" b="1" dirty="0">
                <a:latin typeface="Arial" pitchFamily="34" charset="0"/>
                <a:cs typeface="Arial" pitchFamily="34" charset="0"/>
              </a:rPr>
              <a:t>    -Örneğin; Yaş veya gelir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15</a:t>
            </a:fld>
            <a:endParaRPr lang="tr-T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Ölçümün Düzeyi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 smtClean="0">
                <a:latin typeface="Arial" pitchFamily="34" charset="0"/>
                <a:cs typeface="Arial" pitchFamily="34" charset="0"/>
              </a:rPr>
              <a:t>Nominal ölçüm seviyesi</a:t>
            </a:r>
            <a:endParaRPr lang="tr-TR" sz="28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tr-TR" sz="2400" b="1" dirty="0">
                <a:latin typeface="Arial" pitchFamily="34" charset="0"/>
                <a:cs typeface="Arial" pitchFamily="34" charset="0"/>
              </a:rPr>
              <a:t>     -Skorlar birbirinden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faklıdır,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ancak sayı olarak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işlem göremez.</a:t>
            </a:r>
            <a:endParaRPr lang="tr-TR" sz="24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tr-TR" sz="2400" b="1" dirty="0">
                <a:latin typeface="Arial" pitchFamily="34" charset="0"/>
                <a:cs typeface="Arial" pitchFamily="34" charset="0"/>
              </a:rPr>
              <a:t>     -Örneğin;</a:t>
            </a:r>
          </a:p>
          <a:p>
            <a:pPr>
              <a:buNone/>
            </a:pPr>
            <a:r>
              <a:rPr lang="tr-TR" sz="2000" b="1" dirty="0">
                <a:latin typeface="Arial" pitchFamily="34" charset="0"/>
                <a:cs typeface="Arial" pitchFamily="34" charset="0"/>
              </a:rPr>
              <a:t>       *Cinsiyet</a:t>
            </a:r>
          </a:p>
          <a:p>
            <a:pPr>
              <a:buNone/>
            </a:pPr>
            <a:r>
              <a:rPr lang="tr-TR" sz="2000" b="1" dirty="0">
                <a:latin typeface="Arial" pitchFamily="34" charset="0"/>
                <a:cs typeface="Arial" pitchFamily="34" charset="0"/>
              </a:rPr>
              <a:t>          1 =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Kadın,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2 = Erkek</a:t>
            </a:r>
          </a:p>
          <a:p>
            <a:pPr>
              <a:buNone/>
            </a:pPr>
            <a:r>
              <a:rPr lang="tr-TR" sz="2000" b="1" dirty="0">
                <a:latin typeface="Arial" pitchFamily="34" charset="0"/>
                <a:cs typeface="Arial" pitchFamily="34" charset="0"/>
              </a:rPr>
              <a:t>       *Irk</a:t>
            </a:r>
          </a:p>
          <a:p>
            <a:pPr>
              <a:buNone/>
            </a:pPr>
            <a:r>
              <a:rPr lang="tr-TR" sz="2000" b="1" dirty="0">
                <a:latin typeface="Arial" pitchFamily="34" charset="0"/>
                <a:cs typeface="Arial" pitchFamily="34" charset="0"/>
              </a:rPr>
              <a:t>          1 = 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Beyaz,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2 =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Zenci,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3 =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Latin, 4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=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Asyalı,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5 = Diğer </a:t>
            </a:r>
          </a:p>
          <a:p>
            <a:pPr>
              <a:buNone/>
            </a:pPr>
            <a:r>
              <a:rPr lang="tr-TR" sz="2000" b="1" dirty="0">
                <a:latin typeface="Arial" pitchFamily="34" charset="0"/>
                <a:cs typeface="Arial" pitchFamily="34" charset="0"/>
              </a:rPr>
              <a:t>       *Siyasi parti</a:t>
            </a:r>
          </a:p>
          <a:p>
            <a:pPr>
              <a:buNone/>
            </a:pPr>
            <a:r>
              <a:rPr lang="tr-TR" sz="2000" b="1" dirty="0">
                <a:latin typeface="Arial" pitchFamily="34" charset="0"/>
                <a:cs typeface="Arial" pitchFamily="34" charset="0"/>
              </a:rPr>
              <a:t>          1 =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Cumhuriyetçi, 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2 =Demokrat,  3 = Diğer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16</a:t>
            </a:fld>
            <a:endParaRPr lang="tr-T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Ölçümün Düzeyi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sz="2800" b="1" dirty="0" smtClean="0">
                <a:latin typeface="Arial" pitchFamily="34" charset="0"/>
                <a:cs typeface="Arial" pitchFamily="34" charset="0"/>
              </a:rPr>
              <a:t>Sıralı ölçüm seviyesi</a:t>
            </a:r>
            <a:endParaRPr lang="tr-TR" sz="28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tr-TR" sz="2400" b="1" dirty="0">
                <a:latin typeface="Arial" pitchFamily="34" charset="0"/>
                <a:cs typeface="Arial" pitchFamily="34" charset="0"/>
              </a:rPr>
              <a:t>    -Puanlar, yüksekten düşüğe veya fazladan aza olacak şekilde sıralanabilir.</a:t>
            </a:r>
          </a:p>
          <a:p>
            <a:pPr>
              <a:buNone/>
            </a:pPr>
            <a:r>
              <a:rPr lang="tr-TR" sz="2400" b="1" dirty="0">
                <a:latin typeface="Arial" pitchFamily="34" charset="0"/>
                <a:cs typeface="Arial" pitchFamily="34" charset="0"/>
              </a:rPr>
              <a:t>    -Görüşleri ve tutumları içeren anket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maddeleri sıralı ölçümdür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r>
              <a:rPr lang="tr-TR" sz="2400" b="1" dirty="0">
                <a:latin typeface="Arial" pitchFamily="34" charset="0"/>
                <a:cs typeface="Arial" pitchFamily="34" charset="0"/>
              </a:rPr>
              <a:t>   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-Alanınızın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yangından korunma ihtiyaçlarını karşılamak için yeterli fon sağlandığına ne ölçüde katılıyor veya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katılmıyorsunuz?</a:t>
            </a:r>
            <a:endParaRPr lang="tr-TR" sz="24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tr-TR" sz="2400" b="1" dirty="0">
                <a:latin typeface="Arial" pitchFamily="34" charset="0"/>
                <a:cs typeface="Arial" pitchFamily="34" charset="0"/>
              </a:rPr>
              <a:t>     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*Görüşlere olumlu katılan bir kişi olumsuz olandan daha fazla yarar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sağlayacaktır.</a:t>
            </a:r>
            <a:endParaRPr lang="tr-TR" sz="20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tr-TR" sz="2000" b="1" dirty="0">
                <a:latin typeface="Arial" pitchFamily="34" charset="0"/>
                <a:cs typeface="Arial" pitchFamily="34" charset="0"/>
              </a:rPr>
              <a:t>       *Eğer değişken seçeneklerini daha fazla, daha az, daha yüksek, daha düşük gibi terimler kullanarak ayırt edebiliyorsanız bu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sıralıdır.</a:t>
            </a:r>
            <a:endParaRPr lang="tr-TR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17</a:t>
            </a:fld>
            <a:endParaRPr lang="tr-T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Ölçümün Düzeyi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 smtClean="0">
                <a:latin typeface="Arial" pitchFamily="34" charset="0"/>
                <a:cs typeface="Arial" pitchFamily="34" charset="0"/>
              </a:rPr>
              <a:t>Aralık-Oran ölçüm seviyesi</a:t>
            </a:r>
            <a:endParaRPr lang="tr-TR" sz="28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tr-TR" sz="2400" b="1" dirty="0">
                <a:latin typeface="Arial" pitchFamily="34" charset="0"/>
                <a:cs typeface="Arial" pitchFamily="34" charset="0"/>
              </a:rPr>
              <a:t>    -Skorlar gerçek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sayılardır.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Gerçek bir sıfır noktası ve skorlar arasında eşit aralıklar vardır.</a:t>
            </a:r>
          </a:p>
          <a:p>
            <a:pPr>
              <a:buNone/>
            </a:pPr>
            <a:r>
              <a:rPr lang="tr-TR" sz="2400" b="1" dirty="0">
                <a:latin typeface="Arial" pitchFamily="34" charset="0"/>
                <a:cs typeface="Arial" pitchFamily="34" charset="0"/>
              </a:rPr>
              <a:t>     -Örnekler; </a:t>
            </a:r>
          </a:p>
          <a:p>
            <a:pPr>
              <a:buNone/>
            </a:pPr>
            <a:r>
              <a:rPr lang="tr-TR" sz="2000" b="1" dirty="0">
                <a:latin typeface="Arial" pitchFamily="34" charset="0"/>
                <a:cs typeface="Arial" pitchFamily="34" charset="0"/>
              </a:rPr>
              <a:t>       *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Yaş (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yıl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), aralık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seviyesi</a:t>
            </a:r>
          </a:p>
          <a:p>
            <a:pPr>
              <a:buNone/>
            </a:pPr>
            <a:r>
              <a:rPr lang="tr-TR" sz="2000" b="1" dirty="0">
                <a:latin typeface="Arial" pitchFamily="34" charset="0"/>
                <a:cs typeface="Arial" pitchFamily="34" charset="0"/>
              </a:rPr>
              <a:t>       *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Gelir (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dolar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cinsinden),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oran seviyesi</a:t>
            </a:r>
          </a:p>
          <a:p>
            <a:pPr>
              <a:buNone/>
            </a:pPr>
            <a:r>
              <a:rPr lang="tr-TR" sz="2000" b="1" dirty="0">
                <a:latin typeface="Arial" pitchFamily="34" charset="0"/>
                <a:cs typeface="Arial" pitchFamily="34" charset="0"/>
              </a:rPr>
              <a:t>       *Çocukların sayısı, oran seviyesi</a:t>
            </a:r>
          </a:p>
          <a:p>
            <a:pPr>
              <a:buNone/>
            </a:pPr>
            <a:r>
              <a:rPr lang="tr-TR" sz="2000" b="1" dirty="0">
                <a:latin typeface="Arial" pitchFamily="34" charset="0"/>
                <a:cs typeface="Arial" pitchFamily="34" charset="0"/>
              </a:rPr>
              <a:t>         -Gerçek bir sıfır noktası (0 = çocuk yok)</a:t>
            </a:r>
          </a:p>
          <a:p>
            <a:pPr>
              <a:buNone/>
            </a:pPr>
            <a:r>
              <a:rPr lang="tr-TR" sz="2000" b="1" dirty="0">
                <a:latin typeface="Arial" pitchFamily="34" charset="0"/>
                <a:cs typeface="Arial" pitchFamily="34" charset="0"/>
              </a:rPr>
              <a:t>         -Eşit aralık; Her çocuk bir birim olarak eklenir.</a:t>
            </a:r>
          </a:p>
          <a:p>
            <a:pPr>
              <a:buNone/>
            </a:pPr>
            <a:endParaRPr lang="tr-TR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18</a:t>
            </a:fld>
            <a:endParaRPr lang="tr-T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Ölçümün Düzeyi</a:t>
            </a:r>
            <a:endParaRPr lang="tr-TR" sz="3600" dirty="0"/>
          </a:p>
        </p:txBody>
      </p:sp>
      <p:pic>
        <p:nvPicPr>
          <p:cNvPr id="4" name="3 İçerik Yer Tutucusu" descr="asaf2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1916832"/>
            <a:ext cx="3890498" cy="2443916"/>
          </a:xfrm>
        </p:spPr>
      </p:pic>
      <p:pic>
        <p:nvPicPr>
          <p:cNvPr id="5" name="4 Resim" descr="asaf2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4008" y="1916832"/>
            <a:ext cx="4032448" cy="2510946"/>
          </a:xfrm>
          <a:prstGeom prst="rect">
            <a:avLst/>
          </a:prstGeom>
        </p:spPr>
      </p:pic>
      <p:pic>
        <p:nvPicPr>
          <p:cNvPr id="6" name="5 Resim" descr="asasf2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1560" y="4555921"/>
            <a:ext cx="3683326" cy="2302079"/>
          </a:xfrm>
          <a:prstGeom prst="rect">
            <a:avLst/>
          </a:prstGeom>
        </p:spPr>
      </p:pic>
      <p:sp>
        <p:nvSpPr>
          <p:cNvPr id="7" name="6 Metin kutusu"/>
          <p:cNvSpPr txBox="1"/>
          <p:nvPr/>
        </p:nvSpPr>
        <p:spPr>
          <a:xfrm>
            <a:off x="5148064" y="5517232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>
                <a:latin typeface="Arial" pitchFamily="34" charset="0"/>
                <a:cs typeface="Arial" pitchFamily="34" charset="0"/>
              </a:rPr>
              <a:t>Ölçümün Seviyesi?</a:t>
            </a:r>
          </a:p>
        </p:txBody>
      </p:sp>
      <p:sp>
        <p:nvSpPr>
          <p:cNvPr id="9" name="8 Metin kutusu"/>
          <p:cNvSpPr txBox="1"/>
          <p:nvPr/>
        </p:nvSpPr>
        <p:spPr>
          <a:xfrm>
            <a:off x="611560" y="162880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>
                <a:latin typeface="Arial" pitchFamily="34" charset="0"/>
                <a:cs typeface="Arial" pitchFamily="34" charset="0"/>
              </a:rPr>
              <a:t>A</a:t>
            </a:r>
          </a:p>
        </p:txBody>
      </p:sp>
      <p:sp>
        <p:nvSpPr>
          <p:cNvPr id="10" name="9 Metin kutusu"/>
          <p:cNvSpPr txBox="1"/>
          <p:nvPr/>
        </p:nvSpPr>
        <p:spPr>
          <a:xfrm>
            <a:off x="4644008" y="1556792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11" name="10 Metin kutusu"/>
          <p:cNvSpPr txBox="1"/>
          <p:nvPr/>
        </p:nvSpPr>
        <p:spPr>
          <a:xfrm>
            <a:off x="4283968" y="4725144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12" name="11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19</a:t>
            </a:fld>
            <a:endParaRPr lang="tr-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2924944"/>
            <a:ext cx="8382000" cy="1066800"/>
          </a:xfrm>
        </p:spPr>
        <p:txBody>
          <a:bodyPr>
            <a:noAutofit/>
          </a:bodyPr>
          <a:lstStyle/>
          <a:p>
            <a:pPr eaLnBrk="1" hangingPunct="1"/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Sosyal Araştırmalarda İstatistik</a:t>
            </a:r>
            <a:endParaRPr lang="en-US" sz="36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810000"/>
            <a:ext cx="8382000" cy="2286000"/>
          </a:xfrm>
          <a:noFill/>
        </p:spPr>
        <p:txBody>
          <a:bodyPr/>
          <a:lstStyle/>
          <a:p>
            <a:pPr eaLnBrk="1" hangingPunct="1"/>
            <a:endParaRPr lang="en-US" sz="1200" b="1" dirty="0"/>
          </a:p>
          <a:p>
            <a:pPr algn="l" eaLnBrk="1" hangingPunct="1"/>
            <a:r>
              <a:rPr lang="en-US" sz="2100" b="1" dirty="0"/>
              <a:t>	     	</a:t>
            </a:r>
            <a:endParaRPr lang="en-US" sz="1000" b="1" dirty="0"/>
          </a:p>
          <a:p>
            <a:pPr algn="l" eaLnBrk="1" hangingPunct="1"/>
            <a:endParaRPr lang="en-US" sz="900" b="1" dirty="0"/>
          </a:p>
          <a:p>
            <a:pPr algn="l" eaLnBrk="1" hangingPunct="1"/>
            <a:r>
              <a:rPr lang="en-US" sz="2100" b="1" dirty="0">
                <a:solidFill>
                  <a:srgbClr val="A6120E"/>
                </a:solidFill>
              </a:rPr>
              <a:t>		</a:t>
            </a:r>
            <a:endParaRPr lang="en-US" sz="2400" b="1" dirty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827584" y="836712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A6120E"/>
                </a:solidFill>
              </a:rPr>
              <a:t>   		</a:t>
            </a:r>
            <a:r>
              <a:rPr lang="tr-TR" sz="2400" b="1" dirty="0">
                <a:solidFill>
                  <a:srgbClr val="A6120E"/>
                </a:solidFill>
                <a:latin typeface="Arial" pitchFamily="34" charset="0"/>
                <a:cs typeface="Arial" pitchFamily="34" charset="0"/>
              </a:rPr>
              <a:t>Hafta 4 İstatistiğe Giriş</a:t>
            </a:r>
            <a:endParaRPr lang="en-US" sz="2400" b="1" dirty="0">
              <a:solidFill>
                <a:srgbClr val="A6120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6958013" y="3863975"/>
            <a:ext cx="1841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400" b="0">
              <a:latin typeface="Times" charset="0"/>
            </a:endParaRPr>
          </a:p>
          <a:p>
            <a:endParaRPr lang="en-US" sz="2400" b="0">
              <a:latin typeface="Times" charset="0"/>
            </a:endParaRP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4419600" y="38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0">
                <a:latin typeface="Times" charset="0"/>
              </a:rPr>
              <a:t>  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4419600" y="1066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tr-TR" sz="2400" b="0">
              <a:latin typeface="Times" charset="0"/>
            </a:endParaRP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4419600" y="11430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0">
                <a:latin typeface="Times" charset="0"/>
              </a:rPr>
              <a:t>     </a:t>
            </a: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4003675" y="5627688"/>
            <a:ext cx="1504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0">
                <a:solidFill>
                  <a:schemeClr val="hlink"/>
                </a:solidFill>
                <a:latin typeface="Times New Roman" charset="0"/>
              </a:rPr>
              <a:t>                          </a:t>
            </a: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2133600" y="5867400"/>
            <a:ext cx="4648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0">
                <a:solidFill>
                  <a:schemeClr val="hlink"/>
                </a:solidFill>
                <a:latin typeface="Times New Roman" charset="0"/>
              </a:rPr>
              <a:t>                         </a:t>
            </a:r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6934200" y="3886200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tr-TR" sz="1600" b="0">
              <a:solidFill>
                <a:schemeClr val="hlink"/>
              </a:solidFill>
              <a:latin typeface="Times New Roman" charset="0"/>
            </a:endParaRPr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3352800" y="3810000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tr-TR" sz="1600" b="0">
              <a:solidFill>
                <a:schemeClr val="hlink"/>
              </a:solidFill>
              <a:latin typeface="Times New Roman" charset="0"/>
            </a:endParaRPr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1752600" y="381000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tr-TR" sz="1600">
              <a:solidFill>
                <a:schemeClr val="hlink"/>
              </a:solidFill>
              <a:latin typeface="Times New Roman" charset="0"/>
            </a:endParaRPr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1143000" y="5486400"/>
            <a:ext cx="234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hlink"/>
                </a:solidFill>
                <a:latin typeface="Times New Roman" charset="0"/>
              </a:rPr>
              <a:t> </a:t>
            </a:r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7696200" y="5486400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tr-TR" sz="1600">
              <a:solidFill>
                <a:schemeClr val="hlink"/>
              </a:solidFill>
              <a:latin typeface="Times New Roman" charset="0"/>
            </a:endParaRPr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644525" y="41656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tr-TR" sz="2400" b="0"/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8432800" y="28606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tr-TR" sz="2400" b="0">
              <a:latin typeface="Times" charset="0"/>
            </a:endParaRPr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</a:t>
            </a:fld>
            <a:endParaRPr lang="tr-T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Ölçümün Düzeyi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Cevaplar;</a:t>
            </a:r>
          </a:p>
          <a:p>
            <a:pPr>
              <a:buNone/>
            </a:pPr>
            <a:r>
              <a:rPr lang="tr-TR" sz="2800" b="1" dirty="0">
                <a:latin typeface="Arial" pitchFamily="34" charset="0"/>
                <a:cs typeface="Arial" pitchFamily="34" charset="0"/>
              </a:rPr>
              <a:t>    (A)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Nominal ölçüm seviyesi</a:t>
            </a:r>
            <a:endParaRPr lang="tr-TR" sz="28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tr-TR" sz="2800" b="1" dirty="0">
                <a:latin typeface="Arial" pitchFamily="34" charset="0"/>
                <a:cs typeface="Arial" pitchFamily="34" charset="0"/>
              </a:rPr>
              <a:t>    (B)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Sıralı ölçüm seviyesi </a:t>
            </a:r>
            <a:endParaRPr lang="tr-TR" sz="28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tr-TR" sz="2800" b="1" dirty="0">
                <a:latin typeface="Arial" pitchFamily="34" charset="0"/>
                <a:cs typeface="Arial" pitchFamily="34" charset="0"/>
              </a:rPr>
              <a:t>    (C)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Aralık-Oran ölçüm seviyesi</a:t>
            </a:r>
            <a:endParaRPr lang="tr-TR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20</a:t>
            </a:fld>
            <a:endParaRPr lang="tr-T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Anahtar Sorular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Kamu yöneticileri için istatistik  nedir?</a:t>
            </a:r>
          </a:p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Sosyal araştırmalarda istatistiğin rolü nedir?</a:t>
            </a:r>
          </a:p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Sürekli ve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ayrık 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değişkenler nelerdir?</a:t>
            </a:r>
          </a:p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Farklı ölçüm seviyeleri nelerdir?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3</a:t>
            </a:fld>
            <a:endParaRPr lang="tr-T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İçindekiler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İstatistiğin kullanımı</a:t>
            </a:r>
          </a:p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Sosyal araştırmalarda istatistik</a:t>
            </a:r>
          </a:p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Sürekli ve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ayrık 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değişkenler</a:t>
            </a:r>
          </a:p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Ölçümün seviyesi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4</a:t>
            </a:fld>
            <a:endParaRPr lang="tr-T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İstatistik nedir?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İstatistik verilerden öğrenme ve onları ölçme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, kontrol 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etme, belirsizlikleri giderme, iletme bilimidir. Böylece bilimsel ve toplumsal ilerlemenin seyrini kontrol etmek için gerekli olan sosyal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yönlendirmeyi 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sağlar.</a:t>
            </a:r>
          </a:p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Tamamlanmamış bilgileri kullanarak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tercih 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yapmamızı sağlar.</a:t>
            </a:r>
          </a:p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Böylece bazı belirsizlikler ile başa çıkabiliyoruz.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5</a:t>
            </a:fld>
            <a:endParaRPr lang="tr-T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İstatistik nedir?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İstatistikleri benzersiz kılan şey belirsizliği ölçmek ve onları kesinleştirmektir.</a:t>
            </a:r>
          </a:p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Araştırmacıların belirsizlik düzeyiyle ilgili bir güvence vermelerine olanak tanır.</a:t>
            </a:r>
          </a:p>
        </p:txBody>
      </p:sp>
      <p:pic>
        <p:nvPicPr>
          <p:cNvPr id="4" name="3 Resim" descr="asaf2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421795"/>
            <a:ext cx="9030961" cy="3436205"/>
          </a:xfrm>
          <a:prstGeom prst="rect">
            <a:avLst/>
          </a:prstGeom>
        </p:spPr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6</a:t>
            </a:fld>
            <a:endParaRPr lang="tr-T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İstatistiğin Kullanımı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b="1" dirty="0">
                <a:latin typeface="Arial" pitchFamily="34" charset="0"/>
                <a:cs typeface="Arial" pitchFamily="34" charset="0"/>
              </a:rPr>
              <a:t>Kamusal veya kar amacı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gütmeyen bir yönetici olarak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verilerin ve analizlerin kullanımında ortak noktaları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vardır;</a:t>
            </a:r>
            <a:endParaRPr lang="tr-TR" sz="24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tr-TR" sz="2000" b="1" dirty="0">
                <a:latin typeface="Arial" pitchFamily="34" charset="0"/>
                <a:cs typeface="Arial" pitchFamily="34" charset="0"/>
              </a:rPr>
              <a:t>       *Problemi tanıma ve analiz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etmek.</a:t>
            </a:r>
            <a:endParaRPr lang="tr-TR" sz="20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tr-TR" sz="2000" b="1" dirty="0">
                <a:latin typeface="Arial" pitchFamily="34" charset="0"/>
                <a:cs typeface="Arial" pitchFamily="34" charset="0"/>
              </a:rPr>
              <a:t>       *Politika ve programları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tanımlamak.</a:t>
            </a:r>
            <a:endParaRPr lang="tr-TR" sz="20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tr-TR" sz="2000" b="1" dirty="0">
                <a:latin typeface="Arial" pitchFamily="34" charset="0"/>
                <a:cs typeface="Arial" pitchFamily="34" charset="0"/>
              </a:rPr>
              <a:t>       *İlerlemeyi izlemek ve sahtekarlığı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önlemek.</a:t>
            </a:r>
            <a:endParaRPr lang="tr-TR" sz="20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tr-TR" sz="2000" b="1" dirty="0">
                <a:latin typeface="Arial" pitchFamily="34" charset="0"/>
                <a:cs typeface="Arial" pitchFamily="34" charset="0"/>
              </a:rPr>
              <a:t>       *Program işlemlerini yönlendirmek ve geliştirmek.</a:t>
            </a:r>
          </a:p>
          <a:p>
            <a:pPr>
              <a:buNone/>
            </a:pPr>
            <a:r>
              <a:rPr lang="tr-TR" sz="2000" b="1" dirty="0">
                <a:latin typeface="Arial" pitchFamily="34" charset="0"/>
                <a:cs typeface="Arial" pitchFamily="34" charset="0"/>
              </a:rPr>
              <a:t>       *Çıktıları değerlendirmek.</a:t>
            </a:r>
            <a:endParaRPr lang="tr-TR" sz="2400" b="1" dirty="0">
              <a:latin typeface="Arial" pitchFamily="34" charset="0"/>
              <a:cs typeface="Arial" pitchFamily="34" charset="0"/>
            </a:endParaRPr>
          </a:p>
          <a:p>
            <a:r>
              <a:rPr lang="tr-TR" sz="2400" b="1" dirty="0">
                <a:latin typeface="Arial" pitchFamily="34" charset="0"/>
                <a:cs typeface="Arial" pitchFamily="34" charset="0"/>
              </a:rPr>
              <a:t>Veriler kendini açıklamaz. Her daim uygun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organizasyona,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analize, yorumlamaya ve iletişime ihtiyaç duyar. 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7</a:t>
            </a:fld>
            <a:endParaRPr lang="tr-T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Sosyal Araştırmalarda İstatistiğin Rolü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Tümdengelim</a:t>
            </a:r>
          </a:p>
        </p:txBody>
      </p:sp>
      <p:pic>
        <p:nvPicPr>
          <p:cNvPr id="4" name="3 Resim" descr="asaf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2204864"/>
            <a:ext cx="8147168" cy="4248573"/>
          </a:xfrm>
          <a:prstGeom prst="rect">
            <a:avLst/>
          </a:prstGeom>
        </p:spPr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8</a:t>
            </a:fld>
            <a:endParaRPr lang="tr-T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Sosyal </a:t>
            </a:r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Sorgulamalarda </a:t>
            </a:r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İstatistiğin Rolü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 err="1">
                <a:latin typeface="Arial" pitchFamily="34" charset="0"/>
                <a:cs typeface="Arial" pitchFamily="34" charset="0"/>
              </a:rPr>
              <a:t>Operasyonel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 kavramlar</a:t>
            </a:r>
          </a:p>
          <a:p>
            <a:r>
              <a:rPr lang="tr-T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Değişkenler;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Değerleri durumdan duruma değişen özellikler.</a:t>
            </a:r>
          </a:p>
          <a:p>
            <a:pPr>
              <a:buNone/>
            </a:pPr>
            <a:r>
              <a:rPr lang="tr-TR" sz="2000" b="1" dirty="0">
                <a:latin typeface="Arial" pitchFamily="34" charset="0"/>
                <a:cs typeface="Arial" pitchFamily="34" charset="0"/>
              </a:rPr>
              <a:t>       *Örn; Yaş, cinsiyet, Irk, Sosyal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sınıf</a:t>
            </a:r>
            <a:endParaRPr lang="tr-TR" sz="20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tr-TR" sz="2000" b="1" dirty="0">
                <a:latin typeface="Arial" pitchFamily="34" charset="0"/>
                <a:cs typeface="Arial" pitchFamily="34" charset="0"/>
              </a:rPr>
              <a:t>       *Bağımsız değişkenler             Bağımlı Değişkenler</a:t>
            </a:r>
          </a:p>
          <a:p>
            <a:pPr>
              <a:buNone/>
            </a:pPr>
            <a:r>
              <a:rPr lang="tr-TR" sz="2000" b="1" dirty="0">
                <a:latin typeface="Arial" pitchFamily="34" charset="0"/>
                <a:cs typeface="Arial" pitchFamily="34" charset="0"/>
              </a:rPr>
              <a:t>       *          Sebep                                    Etki</a:t>
            </a:r>
            <a:endParaRPr lang="tr-T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tr-T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Durum;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Verilerin toplandığı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havuz (varlık).</a:t>
            </a:r>
            <a:endParaRPr lang="tr-TR" sz="24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tr-TR" sz="2000" b="1" dirty="0">
                <a:latin typeface="Arial" pitchFamily="34" charset="0"/>
                <a:cs typeface="Arial" pitchFamily="34" charset="0"/>
              </a:rPr>
              <a:t>      *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Örneğin;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insanlar, gruplar,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eyaletler veya devletler</a:t>
            </a:r>
            <a:endParaRPr lang="tr-TR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Sağ Ok"/>
          <p:cNvSpPr/>
          <p:nvPr/>
        </p:nvSpPr>
        <p:spPr>
          <a:xfrm>
            <a:off x="3923928" y="3284984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4 Sağ Ok"/>
          <p:cNvSpPr/>
          <p:nvPr/>
        </p:nvSpPr>
        <p:spPr>
          <a:xfrm>
            <a:off x="3851920" y="3645024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9</a:t>
            </a:fld>
            <a:endParaRPr lang="tr-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938</Words>
  <Application>Microsoft Office PowerPoint</Application>
  <PresentationFormat>Ekran Gösterisi (4:3)</PresentationFormat>
  <Paragraphs>159</Paragraphs>
  <Slides>20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1" baseType="lpstr">
      <vt:lpstr>Ofis Teması</vt:lpstr>
      <vt:lpstr>İstatistik ve Olasılık</vt:lpstr>
      <vt:lpstr>Sosyal Araştırmalarda İstatistik</vt:lpstr>
      <vt:lpstr>Anahtar Sorular</vt:lpstr>
      <vt:lpstr>İçindekiler</vt:lpstr>
      <vt:lpstr>İstatistik nedir?</vt:lpstr>
      <vt:lpstr>İstatistik nedir?</vt:lpstr>
      <vt:lpstr>İstatistiğin Kullanımı</vt:lpstr>
      <vt:lpstr>Sosyal Araştırmalarda İstatistiğin Rolü</vt:lpstr>
      <vt:lpstr>Sosyal Sorgulamalarda İstatistiğin Rolü</vt:lpstr>
      <vt:lpstr>Sosyal Sorgulamalarda İstatistiğin Rolü</vt:lpstr>
      <vt:lpstr>Sosyal Sorgulamalarda İstatistiğin Rolü</vt:lpstr>
      <vt:lpstr>Tanımlayıcı ve Çıkarımsal İstatistik</vt:lpstr>
      <vt:lpstr>Tanımlayıcı ve Çıkarımsal İstatistik</vt:lpstr>
      <vt:lpstr>Değişken Türleri</vt:lpstr>
      <vt:lpstr>Değişken Türleri</vt:lpstr>
      <vt:lpstr>Ölçümün Düzeyi</vt:lpstr>
      <vt:lpstr>Ölçümün Düzeyi</vt:lpstr>
      <vt:lpstr>Ölçümün Düzeyi</vt:lpstr>
      <vt:lpstr>Ölçümün Düzeyi</vt:lpstr>
      <vt:lpstr>Ölçümün Düzeyi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İstatistik ve Olasılık</dc:title>
  <dc:creator>cr7</dc:creator>
  <cp:lastModifiedBy>cr7</cp:lastModifiedBy>
  <cp:revision>55</cp:revision>
  <dcterms:created xsi:type="dcterms:W3CDTF">2018-09-23T08:21:08Z</dcterms:created>
  <dcterms:modified xsi:type="dcterms:W3CDTF">2018-11-04T07:49:32Z</dcterms:modified>
</cp:coreProperties>
</file>