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72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1A02C-0F92-403E-95C2-A74F05850D81}" type="datetimeFigureOut">
              <a:rPr lang="tr-TR" smtClean="0"/>
              <a:t>10.12.2019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67EDF-4CCE-465F-A567-2222CE3B13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3200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A559CF-4DE7-411D-8F4A-D9268D44C6FF}" type="slidenum">
              <a:rPr lang="en-US"/>
              <a:pPr/>
              <a:t>2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-128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7BD2-9102-4DCE-AFE5-18AC7CDA02D7}" type="datetime1">
              <a:rPr lang="tr-TR" smtClean="0"/>
              <a:t>10.12.2019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E1D5-4A07-470C-ABB1-0CF0C985515A}" type="datetime1">
              <a:rPr lang="tr-TR" smtClean="0"/>
              <a:t>10.12.2019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1C72-06BB-493F-B43D-A165C8FFFB73}" type="datetime1">
              <a:rPr lang="tr-TR" smtClean="0"/>
              <a:t>10.12.2019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E1D-6869-4DB1-8A21-27BB560E49FF}" type="datetime1">
              <a:rPr lang="tr-TR" smtClean="0"/>
              <a:t>10.12.2019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5CD8-9F48-46E8-B565-DA419B440E65}" type="datetime1">
              <a:rPr lang="tr-TR" smtClean="0"/>
              <a:t>10.12.2019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EE52-B875-433A-AC34-8082341B2697}" type="datetime1">
              <a:rPr lang="tr-TR" smtClean="0"/>
              <a:t>10.12.2019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1F70-B434-46A7-9B7B-6D15EBCF7D2B}" type="datetime1">
              <a:rPr lang="tr-TR" smtClean="0"/>
              <a:t>10.12.2019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5DBE-C956-4530-8A92-C69C5A8EC44D}" type="datetime1">
              <a:rPr lang="tr-TR" smtClean="0"/>
              <a:t>10.12.2019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20D0-57A5-42C9-A13F-A9852AFA4B96}" type="datetime1">
              <a:rPr lang="tr-TR" smtClean="0"/>
              <a:t>10.12.2019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0B13-8652-4A62-BD27-743AAF165E9F}" type="datetime1">
              <a:rPr lang="tr-TR" smtClean="0"/>
              <a:t>10.12.2019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5E976-17A7-4AE1-8D52-E90B113C0D7E}" type="datetime1">
              <a:rPr lang="tr-TR" smtClean="0"/>
              <a:t>10.12.2019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A8B40-436F-46F0-8EAF-239B2974249C}" type="datetime1">
              <a:rPr lang="tr-TR" smtClean="0"/>
              <a:t>10.12.2019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11560" y="1844824"/>
            <a:ext cx="7772400" cy="147002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İstatistik ve Olasılık</a:t>
            </a:r>
            <a:endParaRPr lang="tr-TR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115616" y="3645024"/>
            <a:ext cx="6400800" cy="1752600"/>
          </a:xfrm>
        </p:spPr>
        <p:txBody>
          <a:bodyPr>
            <a:normAutofit/>
          </a:bodyPr>
          <a:lstStyle/>
          <a:p>
            <a:r>
              <a:rPr lang="en-US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Prof.</a:t>
            </a:r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Dr. </a:t>
            </a:r>
            <a:r>
              <a:rPr lang="tr-TR" sz="2100" b="1" kern="0" dirty="0" err="1">
                <a:solidFill>
                  <a:srgbClr val="000000"/>
                </a:solidFill>
                <a:latin typeface="Arial"/>
                <a:ea typeface="ＭＳ Ｐゴシック"/>
              </a:rPr>
              <a:t>Asaf</a:t>
            </a:r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 VAROL</a:t>
            </a:r>
          </a:p>
          <a:p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Yazılım </a:t>
            </a:r>
            <a:r>
              <a:rPr lang="tr-TR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Mühendisliği, </a:t>
            </a:r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Fırat </a:t>
            </a:r>
            <a:r>
              <a:rPr lang="tr-TR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Üniversitesi</a:t>
            </a:r>
          </a:p>
          <a:p>
            <a:endParaRPr lang="tr-TR" sz="2100" b="1" kern="0" dirty="0">
              <a:solidFill>
                <a:srgbClr val="000000"/>
              </a:solidFill>
              <a:latin typeface="Arial"/>
              <a:ea typeface="ＭＳ Ｐゴシック"/>
            </a:endParaRPr>
          </a:p>
          <a:p>
            <a:r>
              <a:rPr lang="en-US" sz="2400" b="1" kern="0" dirty="0">
                <a:solidFill>
                  <a:srgbClr val="A6120E"/>
                </a:solidFill>
                <a:latin typeface="Arial"/>
                <a:ea typeface="ＭＳ Ｐゴシック"/>
              </a:rPr>
              <a:t> </a:t>
            </a:r>
            <a:r>
              <a:rPr lang="en-US" sz="2400" b="1" kern="0" dirty="0" smtClean="0">
                <a:solidFill>
                  <a:srgbClr val="A6120E"/>
                </a:solidFill>
                <a:latin typeface="Arial"/>
                <a:ea typeface="ＭＳ Ｐゴシック"/>
              </a:rPr>
              <a:t>201</a:t>
            </a:r>
            <a:r>
              <a:rPr lang="tr-TR" sz="2400" b="1" kern="0" dirty="0">
                <a:solidFill>
                  <a:srgbClr val="A6120E"/>
                </a:solidFill>
                <a:latin typeface="Arial"/>
                <a:ea typeface="ＭＳ Ｐゴシック"/>
              </a:rPr>
              <a:t>9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Orantı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>
                <a:latin typeface="Arial" pitchFamily="34" charset="0"/>
                <a:cs typeface="Arial" pitchFamily="34" charset="0"/>
              </a:rPr>
              <a:t>Bir olayın gerçek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meydana gelme sayısına karşı (doğumlar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, ölümler,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cinayetler), bir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zaman birimi başına olası olayların sayısını ifade eder.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endParaRPr lang="tr-TR" sz="2400" b="1" dirty="0">
              <a:latin typeface="Arial" pitchFamily="34" charset="0"/>
              <a:cs typeface="Arial" pitchFamily="34" charset="0"/>
            </a:endParaRPr>
          </a:p>
          <a:p>
            <a:endParaRPr lang="tr-TR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Resim" descr="asaf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2924944"/>
            <a:ext cx="9144000" cy="295232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39FBE-204B-4FCE-B2A0-FD5E0EF8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Orantı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Eğer 2300 nüfuslu bir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kasabada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geçen yıl 17 ölüm meydana gelmişse, ölüm oranı şudur: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- (17/2300) *1000 = (0.00739)*1000 = 7.39</a:t>
            </a: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  - Kasaba, her 1000 vatandaş için 7.39 ölüm geçirdi.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Bu hesaplama nüfusun büyüklüğünün etkisi olmadan ülkeler arasındaki ölüm oranlarını karşılaştırmanızı sağlar.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EFF20-953F-4E98-801E-DC489381A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Orantı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Adımlar; </a:t>
            </a:r>
          </a:p>
          <a:p>
            <a:pPr>
              <a:buNone/>
            </a:pPr>
            <a:r>
              <a:rPr lang="tr-TR" sz="2800" b="1" dirty="0">
                <a:latin typeface="Arial" pitchFamily="34" charset="0"/>
                <a:cs typeface="Arial" pitchFamily="34" charset="0"/>
              </a:rPr>
              <a:t>   1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) Olayların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sayısını belirle (f).</a:t>
            </a:r>
          </a:p>
          <a:p>
            <a:pPr>
              <a:buNone/>
            </a:pPr>
            <a:r>
              <a:rPr lang="tr-TR" sz="2800" b="1" dirty="0">
                <a:latin typeface="Arial" pitchFamily="34" charset="0"/>
                <a:cs typeface="Arial" pitchFamily="34" charset="0"/>
              </a:rPr>
              <a:t>   2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) Olası olayların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sayısını belirle (n).</a:t>
            </a:r>
          </a:p>
          <a:p>
            <a:pPr>
              <a:buNone/>
            </a:pPr>
            <a:r>
              <a:rPr lang="tr-TR" sz="2800" b="1" dirty="0">
                <a:latin typeface="Arial" pitchFamily="34" charset="0"/>
                <a:cs typeface="Arial" pitchFamily="34" charset="0"/>
              </a:rPr>
              <a:t>   3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) Gerçek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olayları (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f) olası olaylara (n) böl.</a:t>
            </a:r>
          </a:p>
          <a:p>
            <a:pPr>
              <a:buNone/>
            </a:pPr>
            <a:r>
              <a:rPr lang="tr-TR" sz="2800" b="1" dirty="0">
                <a:latin typeface="Arial" pitchFamily="34" charset="0"/>
                <a:cs typeface="Arial" pitchFamily="34" charset="0"/>
              </a:rPr>
              <a:t>  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4) 10’un üssü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bir kuvvetle çarpın (genellikle 1000 veya 100.000)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B7B18-8DF9-4C13-9D8E-998E2AE6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Yüzdelik 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Değişimi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Zaman içinde değişkendeki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göreceli artışı veya azalışı ölçer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  <a:p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Resim" descr="asaf2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2564904"/>
            <a:ext cx="7128792" cy="344357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5CB72-5FEB-42FF-B4F3-0D0B1FA7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Yüzdelik 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Değişimi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F</a:t>
            </a:r>
            <a:r>
              <a:rPr lang="tr-TR" sz="2800" b="1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 = birinci skor, frekans veya değer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F</a:t>
            </a:r>
            <a:r>
              <a:rPr lang="tr-TR" sz="2800" b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 = ikinci skor, frekans veya değer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Yüzde değişimi, yüzdeler,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orantı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veya diğer değerlerle de hesaplanabilir.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Yüzde değişimi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pozitif (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zaman 1’den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zaman 2’ ye artış gösterir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.) veya negatif (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zaman 1’den zaman 2’ye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azalış gösterir.) olabilir.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7E421-F466-4E58-86C7-DA17207D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Yüzdelik 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Değişimi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89919"/>
            <a:ext cx="8229600" cy="4525963"/>
          </a:xfrm>
        </p:spPr>
        <p:txBody>
          <a:bodyPr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Örnek 1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- 1990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yılında, bir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eyaletin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7.3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cinayet oranı vardı.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2000 yılına kadar, oran 10.7'ye yükselmişti. Göreceli değişim neydi?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- (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10.7-7.3/7.3)*100 = (3.4/7.3)*100 = 46.58 %</a:t>
            </a: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- Oran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%46.8 artmıştır.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Örnek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C02BD-F727-46EA-BB6E-20CA27BA2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221087"/>
            <a:ext cx="7632848" cy="26258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59791-60C2-4492-8828-08DA40E9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Frekans Dağılımı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Veriler, her birimin kendi değeriyle birlikte gösterildiği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bireysel listeler (ham puanlar) olarak görünebilir.</a:t>
            </a:r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Örneğin 5 kişilik bir istatistik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sınıfında,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öğrenciler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bir sınavda aşağıdaki puanları aldı: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pPr marL="0" indent="0">
              <a:buNone/>
            </a:pP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- Ahmet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85, Elif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90,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Burcu 81, Kenan 95, Veli 90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Sadece 5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öğrenci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ile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değerleri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okumak ve öğrencilerin iyi yaptığını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bilmek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kolaydır. Ancak 50,100 veya 200 öğrenci olsaydı sınav performansını değerlendirmek çok daha zor olurdu.</a:t>
            </a:r>
          </a:p>
          <a:p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B5386-E6F7-4D96-836D-2690334B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Frekans Dağılımı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Bir frekans dağılımı, tüm değerleri okunması kolay bir formatta özetler. </a:t>
            </a:r>
            <a:endParaRPr lang="tr-TR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Bir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frekans tablosu oluşturmak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için,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verileri değerlerine göre sıralayın ve her bir değer için kaydedilen olay sayısını listeleyin.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50 öğrenciden oluşan bir istatistik sınıfında aşağıdaki notlar kaydedildi;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50,10,35,70,80,95,100,01,05,15,35,660,72,81,79,88,12,15,17,16,14,11,10,10,08,55,57,65,75…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C0655-4AEE-444E-ACEA-B9866934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103E-0CB5-4FBF-8DB6-10F2E96A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Frekans Dağılımı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1D97D-470F-446D-87E9-DC29213E0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Verileri düzenlemek için daha kolay bir yola ihtiyacımız var. Böylece skorları frekanslarına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göre listeleyebiliriz. </a:t>
            </a:r>
            <a:endParaRPr lang="tr-TR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Tüm puanları sırayla dizdim ve her puanın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frekansını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(f) saydım. </a:t>
            </a:r>
            <a:endParaRPr lang="tr-TR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Örneğin, 100 puan alan 2 öğrenci vardır.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1000’ün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frekansı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2'dir. Bir sonraki sayfadaki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tablo,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tüm 50 puanın frekans dağılımını göstermektedir.</a:t>
            </a:r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64E84-E4EB-4E71-BB9C-8B601E31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85746"/>
            <a:ext cx="2133600" cy="365125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7643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6202-B808-4EAE-8751-BBC1082F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Frekans Dağılımı</a:t>
            </a:r>
            <a:endParaRPr lang="tr-T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3A0249-D48D-4B18-A0B4-EC8D493064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698151"/>
              </p:ext>
            </p:extLst>
          </p:nvPr>
        </p:nvGraphicFramePr>
        <p:xfrm>
          <a:off x="843000" y="1052736"/>
          <a:ext cx="745800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9000">
                  <a:extLst>
                    <a:ext uri="{9D8B030D-6E8A-4147-A177-3AD203B41FA5}">
                      <a16:colId xmlns:a16="http://schemas.microsoft.com/office/drawing/2014/main" val="491680048"/>
                    </a:ext>
                  </a:extLst>
                </a:gridCol>
                <a:gridCol w="3729000">
                  <a:extLst>
                    <a:ext uri="{9D8B030D-6E8A-4147-A177-3AD203B41FA5}">
                      <a16:colId xmlns:a16="http://schemas.microsoft.com/office/drawing/2014/main" val="2235060942"/>
                    </a:ext>
                  </a:extLst>
                </a:gridCol>
              </a:tblGrid>
              <a:tr h="341486">
                <a:tc>
                  <a:txBody>
                    <a:bodyPr/>
                    <a:lstStyle/>
                    <a:p>
                      <a:r>
                        <a:rPr lang="tr-TR" dirty="0"/>
                        <a:t>                             Puan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                           Frekans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044412"/>
                  </a:ext>
                </a:extLst>
              </a:tr>
              <a:tr h="341486">
                <a:tc>
                  <a:txBody>
                    <a:bodyPr/>
                    <a:lstStyle/>
                    <a:p>
                      <a:r>
                        <a:rPr lang="tr-T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991045"/>
                  </a:ext>
                </a:extLst>
              </a:tr>
              <a:tr h="341486">
                <a:tc>
                  <a:txBody>
                    <a:bodyPr/>
                    <a:lstStyle/>
                    <a:p>
                      <a:r>
                        <a:rPr lang="tr-TR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387802"/>
                  </a:ext>
                </a:extLst>
              </a:tr>
              <a:tr h="341486">
                <a:tc>
                  <a:txBody>
                    <a:bodyPr/>
                    <a:lstStyle/>
                    <a:p>
                      <a:r>
                        <a:rPr lang="tr-TR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564709"/>
                  </a:ext>
                </a:extLst>
              </a:tr>
              <a:tr h="341486">
                <a:tc>
                  <a:txBody>
                    <a:bodyPr/>
                    <a:lstStyle/>
                    <a:p>
                      <a:r>
                        <a:rPr lang="tr-T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956530"/>
                  </a:ext>
                </a:extLst>
              </a:tr>
              <a:tr h="341486">
                <a:tc>
                  <a:txBody>
                    <a:bodyPr/>
                    <a:lstStyle/>
                    <a:p>
                      <a:r>
                        <a:rPr lang="tr-TR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898795"/>
                  </a:ext>
                </a:extLst>
              </a:tr>
              <a:tr h="341486">
                <a:tc>
                  <a:txBody>
                    <a:bodyPr/>
                    <a:lstStyle/>
                    <a:p>
                      <a:r>
                        <a:rPr lang="tr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534307"/>
                  </a:ext>
                </a:extLst>
              </a:tr>
              <a:tr h="341486">
                <a:tc>
                  <a:txBody>
                    <a:bodyPr/>
                    <a:lstStyle/>
                    <a:p>
                      <a:r>
                        <a:rPr lang="tr-TR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542617"/>
                  </a:ext>
                </a:extLst>
              </a:tr>
              <a:tr h="341486">
                <a:tc>
                  <a:txBody>
                    <a:bodyPr/>
                    <a:lstStyle/>
                    <a:p>
                      <a:r>
                        <a:rPr lang="tr-TR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28514"/>
                  </a:ext>
                </a:extLst>
              </a:tr>
              <a:tr h="341486">
                <a:tc>
                  <a:txBody>
                    <a:bodyPr/>
                    <a:lstStyle/>
                    <a:p>
                      <a:r>
                        <a:rPr lang="tr-TR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190218"/>
                  </a:ext>
                </a:extLst>
              </a:tr>
              <a:tr h="341486">
                <a:tc>
                  <a:txBody>
                    <a:bodyPr/>
                    <a:lstStyle/>
                    <a:p>
                      <a:r>
                        <a:rPr lang="tr-TR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982080"/>
                  </a:ext>
                </a:extLst>
              </a:tr>
              <a:tr h="341486">
                <a:tc>
                  <a:txBody>
                    <a:bodyPr/>
                    <a:lstStyle/>
                    <a:p>
                      <a:r>
                        <a:rPr lang="tr-TR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663756"/>
                  </a:ext>
                </a:extLst>
              </a:tr>
              <a:tr h="341486">
                <a:tc>
                  <a:txBody>
                    <a:bodyPr/>
                    <a:lstStyle/>
                    <a:p>
                      <a:r>
                        <a:rPr lang="tr-TR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999516"/>
                  </a:ext>
                </a:extLst>
              </a:tr>
              <a:tr h="341486">
                <a:tc>
                  <a:txBody>
                    <a:bodyPr/>
                    <a:lstStyle/>
                    <a:p>
                      <a:r>
                        <a:rPr lang="tr-TR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024665"/>
                  </a:ext>
                </a:extLst>
              </a:tr>
              <a:tr h="341486">
                <a:tc>
                  <a:txBody>
                    <a:bodyPr/>
                    <a:lstStyle/>
                    <a:p>
                      <a:r>
                        <a:rPr lang="tr-TR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582053"/>
                  </a:ext>
                </a:extLst>
              </a:tr>
              <a:tr h="341486">
                <a:tc>
                  <a:txBody>
                    <a:bodyPr/>
                    <a:lstStyle/>
                    <a:p>
                      <a:r>
                        <a:rPr lang="tr-TR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800259"/>
                  </a:ext>
                </a:extLst>
              </a:tr>
              <a:tr h="341486">
                <a:tc>
                  <a:txBody>
                    <a:bodyPr/>
                    <a:lstStyle/>
                    <a:p>
                      <a:r>
                        <a:rPr lang="tr-T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70514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271195-4476-4AB7-8BD0-6E10C9E7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74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924944"/>
            <a:ext cx="8382000" cy="1066800"/>
          </a:xfrm>
        </p:spPr>
        <p:txBody>
          <a:bodyPr>
            <a:noAutofit/>
          </a:bodyPr>
          <a:lstStyle/>
          <a:p>
            <a:pPr eaLnBrk="1" hangingPunct="1"/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Temel Tanımlayıcı İstatistikler</a:t>
            </a:r>
            <a:endParaRPr lang="en-US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810000"/>
            <a:ext cx="8382000" cy="2286000"/>
          </a:xfrm>
          <a:noFill/>
        </p:spPr>
        <p:txBody>
          <a:bodyPr/>
          <a:lstStyle/>
          <a:p>
            <a:pPr eaLnBrk="1" hangingPunct="1"/>
            <a:endParaRPr lang="en-US" sz="1200" b="1" dirty="0"/>
          </a:p>
          <a:p>
            <a:pPr algn="l" eaLnBrk="1" hangingPunct="1"/>
            <a:r>
              <a:rPr lang="en-US" sz="2100" b="1" dirty="0"/>
              <a:t>	     	</a:t>
            </a:r>
            <a:endParaRPr lang="en-US" sz="1000" b="1" dirty="0"/>
          </a:p>
          <a:p>
            <a:pPr algn="l" eaLnBrk="1" hangingPunct="1"/>
            <a:endParaRPr lang="en-US" sz="900" b="1" dirty="0"/>
          </a:p>
          <a:p>
            <a:pPr algn="l" eaLnBrk="1" hangingPunct="1"/>
            <a:r>
              <a:rPr lang="en-US" sz="2100" b="1" dirty="0">
                <a:solidFill>
                  <a:srgbClr val="A6120E"/>
                </a:solidFill>
              </a:rPr>
              <a:t>		</a:t>
            </a:r>
            <a:endParaRPr lang="en-US" sz="2400" b="1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827584" y="836712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A6120E"/>
                </a:solidFill>
              </a:rPr>
              <a:t>   		</a:t>
            </a:r>
            <a:r>
              <a:rPr lang="tr-TR" sz="2400" b="1" dirty="0">
                <a:solidFill>
                  <a:srgbClr val="A6120E"/>
                </a:solidFill>
                <a:latin typeface="Arial" pitchFamily="34" charset="0"/>
                <a:cs typeface="Arial" pitchFamily="34" charset="0"/>
              </a:rPr>
              <a:t>Hafta 4 İstatistiğe Giriş</a:t>
            </a:r>
            <a:endParaRPr lang="en-US" sz="2400" b="1" dirty="0">
              <a:solidFill>
                <a:srgbClr val="A6120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958013" y="3863975"/>
            <a:ext cx="184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 b="0">
              <a:latin typeface="Times" charset="0"/>
            </a:endParaRPr>
          </a:p>
          <a:p>
            <a:endParaRPr lang="en-US" sz="2400" b="0">
              <a:latin typeface="Times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419600" y="38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" charset="0"/>
              </a:rPr>
              <a:t>  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419600" y="1066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2400" b="0">
              <a:latin typeface="Times" charset="0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4419600" y="1143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" charset="0"/>
              </a:rPr>
              <a:t>     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003675" y="5627688"/>
            <a:ext cx="150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hlink"/>
                </a:solidFill>
                <a:latin typeface="Times New Roman" charset="0"/>
              </a:rPr>
              <a:t>                          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2133600" y="5867400"/>
            <a:ext cx="464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0">
                <a:solidFill>
                  <a:schemeClr val="hlink"/>
                </a:solidFill>
                <a:latin typeface="Times New Roman" charset="0"/>
              </a:rPr>
              <a:t>                         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6934200" y="38862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1600" b="0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3352800" y="38100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1600" b="0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1752600" y="3810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1600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143000" y="5486400"/>
            <a:ext cx="23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  <a:latin typeface="Times New Roman" charset="0"/>
              </a:rPr>
              <a:t> 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7696200" y="54864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1600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644525" y="4165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2400" b="0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8432800" y="2860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2400" b="0">
              <a:latin typeface="Times" charset="0"/>
            </a:endParaRPr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3DAB-6A1D-4959-91A8-A2D2F7DE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Frekans Dağılımı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80789-05EE-489B-85D1-002EF5B39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Gördüğünüz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gibi, tablo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uzun ve yararlı bilgiler almak zor. Bu yüzden puanları kategorilere ayırıyorum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Kategoriler eşit büyüklükte ve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ayrışık olmalıdır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. 60'dan düşük puan olmadığı için son kategoriyi açık tutuyorum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Gruplama, verileri orandan </a:t>
            </a:r>
            <a:r>
              <a:rPr lang="tr-T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ordinal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seviye ölçümüne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dönüştürür.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7EEAD2-FE67-49E3-A16B-075AC0724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719335"/>
              </p:ext>
            </p:extLst>
          </p:nvPr>
        </p:nvGraphicFramePr>
        <p:xfrm>
          <a:off x="1259632" y="4525085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96275647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83397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                 Puan        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              Frekans(f)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43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100-90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892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89-80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06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79-70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88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69 ve aşağısı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66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N = 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7969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A0A51-961F-4ABE-9364-6E29EC1E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2061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A03D3-50D1-4C3F-A1E4-5434FB63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Frekans Dağılımı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583BE-EFDE-415C-B1F6-3BBE73A46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Frekans dağılımları, bir değişkenin her kategorisindeki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olay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sayısını bildiren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tablolardır.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Frekans dağılımları, bir değişkenin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dağılımını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her bir değişkenin skorunun kaç defa gerçekleştiğini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rapor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ederek özetler</a:t>
            </a:r>
            <a:endParaRPr lang="tr-TR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Frekans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dağılımı kategorileri için genel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kural;</a:t>
            </a:r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Kapsamlı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Ayrışık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* Her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olay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bir kategoride ve sadece bir kategoride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sayılır.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04C30-3214-4CA8-A469-00AB37F8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3706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DC8E-CBB7-40A5-99D0-E18C8D90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Frekans Dağılımı-Nominal Değişkenler</a:t>
            </a:r>
            <a:endParaRPr lang="tr-T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D577D-1AD4-42B2-B10C-3FD61456F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Nominal değişkenler için frekans dağılımı.</a:t>
            </a:r>
          </a:p>
          <a:p>
            <a:pPr marL="0" indent="0">
              <a:buNone/>
            </a:pPr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580C89-7990-4B22-817D-B620F6C33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60" y="2204864"/>
            <a:ext cx="5953679" cy="1944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609022-8B1B-438A-95EE-0217460A6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562" y="4040043"/>
            <a:ext cx="5953679" cy="253177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9EB668-5334-477A-8392-0B9580EA1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3271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123A-35D8-4332-A3BC-CD8C35D0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Frekans Dağılımı-Sıralı Değişkenler</a:t>
            </a:r>
            <a:endParaRPr lang="tr-T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EABD7-F79A-41F7-8895-66AB7888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Üniversite kampüsünde doğum kontrolü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için destek</a:t>
            </a:r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2697A-8B10-4908-B323-E0A02E272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9" y="2564904"/>
            <a:ext cx="8249801" cy="21313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E720C-D960-49FB-9991-C87BD9EBC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9" y="4696271"/>
            <a:ext cx="8230749" cy="216172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C0019C8-51CE-412A-91E0-31E654E8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7764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F532-A513-4167-81D8-F2D5BAF51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Frekans 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Dağılımı </a:t>
            </a:r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Aralık/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Oran Değişkenleri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0A953-CAC1-4D9C-AE6F-A692BBCF3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Temel düşünce;</a:t>
            </a:r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Karmaşıklık</a:t>
            </a:r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Çok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sayıda kategori</a:t>
            </a:r>
          </a:p>
          <a:p>
            <a:pPr marL="0" indent="0">
              <a:buNone/>
            </a:pP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Kategorilerin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araltılması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veya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gruplandırılmasını gerektirir</a:t>
            </a:r>
          </a:p>
          <a:p>
            <a:pPr marL="0" indent="0">
              <a:buNone/>
            </a:pP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Kategorilerin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sayısı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ve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bunların genişliğini belirleme.</a:t>
            </a:r>
          </a:p>
          <a:p>
            <a:pPr marL="0" indent="0">
              <a:buNone/>
            </a:pP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* Sınıf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aralıkları frekans dağılımında kullanılan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kategorileri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ifade eder.</a:t>
            </a:r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7EB4B-F13E-4BE3-B6E9-1EADF4C09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3266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DA26-E3F2-4687-94A7-A6EBDFBDA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596" y="296863"/>
            <a:ext cx="8229600" cy="1143000"/>
          </a:xfrm>
        </p:spPr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Frekans Dağılımı-Ara/Oran Değişken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347D8-C999-44DF-AE9D-71D9A40CA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Gruplama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461DAE-6E3E-44FC-832A-BD3A29D90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204864"/>
            <a:ext cx="4104456" cy="46531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445E89-B740-4DD8-ABB4-46A2555C7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47" y="2204864"/>
            <a:ext cx="4762872" cy="4653136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8F6139C-2D0A-4026-B329-DA9AAD82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0205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5855D-A76C-427C-A149-61BAC7BB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r-TR" sz="4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Kümülatif Frekans ve Kümülatif Yüzde</a:t>
            </a:r>
            <a:endParaRPr lang="tr-TR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B9123-540D-46BB-888B-885E09A29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Kümülatif frekanslar ve yüzdeler, kaç vakanın belirli bir puanın veya sınıf aralığının altına düştüğünü ifade eder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4087E-9972-439B-9AD5-14802AA9A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" y="2865910"/>
            <a:ext cx="8983329" cy="399209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7F6B8-2FE6-4D3B-B07F-4D5DCBC2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514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Anahtar Sorular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Yüzde, </a:t>
            </a:r>
            <a:r>
              <a:rPr lang="tr-TR" sz="2800" b="1" dirty="0" err="1">
                <a:latin typeface="Arial" pitchFamily="34" charset="0"/>
                <a:cs typeface="Arial" pitchFamily="34" charset="0"/>
              </a:rPr>
              <a:t>proporsiyon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, oran,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orantı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ve yüzdelik  değişimi nasıl hesaplanır ve yorumlanır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Her ölçüm düzeyindeki değişkenler için frekans dağılımları nasıl oluşturulur ve analiz edilir?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İçindekiler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Yüzde &amp; </a:t>
            </a:r>
            <a:r>
              <a:rPr lang="tr-TR" sz="2800" b="1" dirty="0" err="1">
                <a:latin typeface="Arial" pitchFamily="34" charset="0"/>
                <a:cs typeface="Arial" pitchFamily="34" charset="0"/>
              </a:rPr>
              <a:t>P</a:t>
            </a:r>
            <a:r>
              <a:rPr lang="tr-TR" sz="2800" b="1" dirty="0" err="1" smtClean="0">
                <a:latin typeface="Arial" pitchFamily="34" charset="0"/>
                <a:cs typeface="Arial" pitchFamily="34" charset="0"/>
              </a:rPr>
              <a:t>roporsiyon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 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Oran, orantı &amp;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yüzdelik 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değişimi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Frekans dağılımı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Yüzde ve </a:t>
            </a:r>
            <a:r>
              <a:rPr lang="tr-TR" sz="36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Proporsiyon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Bilgiyi okuyucuların beyninde işlemenin kolaylığını düşünün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Resim" descr="asaf2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2492896"/>
            <a:ext cx="7848872" cy="2880320"/>
          </a:xfrm>
          <a:prstGeom prst="rect">
            <a:avLst/>
          </a:prstGeom>
        </p:spPr>
      </p:pic>
      <p:sp>
        <p:nvSpPr>
          <p:cNvPr id="5" name="4 Metin kutusu"/>
          <p:cNvSpPr txBox="1"/>
          <p:nvPr/>
        </p:nvSpPr>
        <p:spPr>
          <a:xfrm>
            <a:off x="4283968" y="5445224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latin typeface="Arial" pitchFamily="34" charset="0"/>
                <a:cs typeface="Arial" pitchFamily="34" charset="0"/>
              </a:rPr>
              <a:t>İşlemek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zor</a:t>
            </a:r>
          </a:p>
        </p:txBody>
      </p:sp>
      <p:sp>
        <p:nvSpPr>
          <p:cNvPr id="6" name="5 Metin kutusu"/>
          <p:cNvSpPr txBox="1"/>
          <p:nvPr/>
        </p:nvSpPr>
        <p:spPr>
          <a:xfrm>
            <a:off x="6732240" y="5517232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latin typeface="Arial" pitchFamily="34" charset="0"/>
                <a:cs typeface="Arial" pitchFamily="34" charset="0"/>
              </a:rPr>
              <a:t>Yorumlamak kolay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CC04F-BF6A-4CC1-812E-177ABECD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Yüzde ve </a:t>
            </a:r>
            <a:r>
              <a:rPr lang="tr-TR" sz="36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Proporsiyon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Yüzde ve </a:t>
            </a:r>
            <a:r>
              <a:rPr lang="tr-TR" sz="2800" b="1" dirty="0" err="1">
                <a:latin typeface="Arial" pitchFamily="34" charset="0"/>
                <a:cs typeface="Arial" pitchFamily="34" charset="0"/>
              </a:rPr>
              <a:t>proporsiyon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göreceli boyut bildirir.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Bir parçayı (belirli kategori) bir bütünle (tüm kategoriler)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karşılaştırır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Örnek: 10 kişilik bir odada, 6 tanesi kadın, 4 tanesi erkektir. Dağılımı, oran ve yüzde cinsinden ifade edin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:</a:t>
            </a:r>
            <a:endParaRPr lang="tr-TR" sz="28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  *Odadaki kadınların </a:t>
            </a:r>
            <a:r>
              <a:rPr lang="tr-TR" sz="2400" b="1" dirty="0" err="1" smtClean="0">
                <a:latin typeface="Arial" pitchFamily="34" charset="0"/>
                <a:cs typeface="Arial" pitchFamily="34" charset="0"/>
              </a:rPr>
              <a:t>proporsiyonu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0.4 </a:t>
            </a:r>
            <a:r>
              <a:rPr lang="tr-TR" sz="2400" b="1" dirty="0" err="1" smtClean="0">
                <a:latin typeface="Arial" pitchFamily="34" charset="0"/>
                <a:cs typeface="Arial" pitchFamily="34" charset="0"/>
              </a:rPr>
              <a:t>dır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.(4/10)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*Odadaki kadınlar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yüzdesi %40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dır.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EC65D-931D-463D-8C29-14FA7466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Yüzde ve </a:t>
            </a:r>
            <a:r>
              <a:rPr lang="tr-TR" sz="36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Proporsiyon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Formül;</a:t>
            </a:r>
          </a:p>
          <a:p>
            <a:pPr>
              <a:buNone/>
            </a:pPr>
            <a:r>
              <a:rPr lang="tr-TR" sz="2800" b="1" dirty="0">
                <a:latin typeface="Arial" pitchFamily="34" charset="0"/>
                <a:cs typeface="Arial" pitchFamily="34" charset="0"/>
              </a:rPr>
              <a:t>    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* Yüzde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: % = (F/N)*100</a:t>
            </a:r>
          </a:p>
          <a:p>
            <a:pPr>
              <a:buNone/>
            </a:pPr>
            <a:r>
              <a:rPr lang="tr-TR" sz="2800" b="1" dirty="0">
                <a:latin typeface="Arial" pitchFamily="34" charset="0"/>
                <a:cs typeface="Arial" pitchFamily="34" charset="0"/>
              </a:rPr>
              <a:t>    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* </a:t>
            </a:r>
            <a:r>
              <a:rPr lang="tr-TR" sz="2800" b="1" dirty="0" err="1" smtClean="0">
                <a:latin typeface="Arial" pitchFamily="34" charset="0"/>
                <a:cs typeface="Arial" pitchFamily="34" charset="0"/>
              </a:rPr>
              <a:t>Proporsiyon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= (F/N)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Burada</a:t>
            </a:r>
          </a:p>
          <a:p>
            <a:pPr>
              <a:buNone/>
            </a:pPr>
            <a:r>
              <a:rPr lang="tr-TR" sz="2800" b="1" dirty="0">
                <a:latin typeface="Arial" pitchFamily="34" charset="0"/>
                <a:cs typeface="Arial" pitchFamily="34" charset="0"/>
              </a:rPr>
              <a:t>  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 F;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Sıklık veya herhangi bir kategorideki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olayların sayısı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 N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; Tüm kategorilerdeki olayların sayısı.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66FAE-1BEB-4285-9D97-6B127909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Yüzde ve </a:t>
            </a:r>
            <a:r>
              <a:rPr lang="tr-TR" sz="36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Proporsiyon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Az sayıda vakada (20'den az) gerçek frekansları rapor edin</a:t>
            </a: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Her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zaman gözlem sayısını oranlar ve yüzdelerle birlikte rapor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edin</a:t>
            </a: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Tüm ölçüm seviyelerindeki değişkenler için yüzde ve </a:t>
            </a:r>
            <a:r>
              <a:rPr lang="tr-TR" sz="2800" b="1" dirty="0" err="1" smtClean="0">
                <a:latin typeface="Arial" pitchFamily="34" charset="0"/>
                <a:cs typeface="Arial" pitchFamily="34" charset="0"/>
              </a:rPr>
              <a:t>proporsiyon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 hesaplayabilir.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74F63-4D99-485A-AB5C-A557A828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Oran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Kategorilerin göreceli boyutlarını karşılaştırır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Parçaları parçalarla karşılaştırır.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Oran = (f</a:t>
            </a:r>
            <a:r>
              <a:rPr lang="tr-TR" sz="2800" b="1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 /f</a:t>
            </a:r>
            <a:r>
              <a:rPr lang="tr-TR" sz="2800" b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 )</a:t>
            </a: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* F</a:t>
            </a:r>
            <a:r>
              <a:rPr lang="tr-TR" sz="24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birinci kategorideki olayların sayısı</a:t>
            </a: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* F</a:t>
            </a:r>
            <a:r>
              <a:rPr lang="tr-TR" sz="2400" b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ikinci kategorideki olayların sayısı</a:t>
            </a:r>
            <a:endParaRPr lang="tr-TR" sz="2800" b="1" baseline="-25000" dirty="0">
              <a:latin typeface="Arial" pitchFamily="34" charset="0"/>
              <a:cs typeface="Arial" pitchFamily="34" charset="0"/>
            </a:endParaRP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Örnek; 23 kadın ve 19 erkekten oluşan bir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sınıfta, erkeklerin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kadınlara oranı;</a:t>
            </a: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* 19/23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= 0.83</a:t>
            </a: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* Her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kadın için 0.83 erkek vardır.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251A5-5A52-466E-930B-29A61FC5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980</Words>
  <Application>Microsoft Office PowerPoint</Application>
  <PresentationFormat>Ekran Gösterisi (4:3)</PresentationFormat>
  <Paragraphs>192</Paragraphs>
  <Slides>26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2" baseType="lpstr">
      <vt:lpstr>ＭＳ Ｐゴシック</vt:lpstr>
      <vt:lpstr>Arial</vt:lpstr>
      <vt:lpstr>Calibri</vt:lpstr>
      <vt:lpstr>Times</vt:lpstr>
      <vt:lpstr>Times New Roman</vt:lpstr>
      <vt:lpstr>Ofis Teması</vt:lpstr>
      <vt:lpstr>İstatistik ve Olasılık</vt:lpstr>
      <vt:lpstr>Temel Tanımlayıcı İstatistikler</vt:lpstr>
      <vt:lpstr>Anahtar Sorular</vt:lpstr>
      <vt:lpstr>İçindekiler</vt:lpstr>
      <vt:lpstr>Yüzde ve Proporsiyon</vt:lpstr>
      <vt:lpstr>Yüzde ve Proporsiyon</vt:lpstr>
      <vt:lpstr>Yüzde ve Proporsiyon</vt:lpstr>
      <vt:lpstr>Yüzde ve Proporsiyon</vt:lpstr>
      <vt:lpstr>Oran</vt:lpstr>
      <vt:lpstr>Orantı</vt:lpstr>
      <vt:lpstr>Orantı</vt:lpstr>
      <vt:lpstr>Orantı</vt:lpstr>
      <vt:lpstr>Yüzdelik Değişimi</vt:lpstr>
      <vt:lpstr>Yüzdelik Değişimi</vt:lpstr>
      <vt:lpstr>Yüzdelik Değişimi</vt:lpstr>
      <vt:lpstr>Frekans Dağılımı</vt:lpstr>
      <vt:lpstr>Frekans Dağılımı</vt:lpstr>
      <vt:lpstr>Frekans Dağılımı</vt:lpstr>
      <vt:lpstr>Frekans Dağılımı</vt:lpstr>
      <vt:lpstr>Frekans Dağılımı</vt:lpstr>
      <vt:lpstr>Frekans Dağılımı</vt:lpstr>
      <vt:lpstr>Frekans Dağılımı-Nominal Değişkenler</vt:lpstr>
      <vt:lpstr>Frekans Dağılımı-Sıralı Değişkenler</vt:lpstr>
      <vt:lpstr>Frekans Dağılımı - Aralık/Oran Değişkenleri</vt:lpstr>
      <vt:lpstr>Frekans Dağılımı-Ara/Oran Değişken</vt:lpstr>
      <vt:lpstr> Kümülatif Frekans ve Kümülatif Yüzde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İstatistik ve Olasılık</dc:title>
  <dc:creator>cr7</dc:creator>
  <cp:lastModifiedBy>Hasan Aybars Temiz</cp:lastModifiedBy>
  <cp:revision>57</cp:revision>
  <dcterms:created xsi:type="dcterms:W3CDTF">2018-09-24T06:41:21Z</dcterms:created>
  <dcterms:modified xsi:type="dcterms:W3CDTF">2019-12-10T01:04:36Z</dcterms:modified>
</cp:coreProperties>
</file>