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E01A-2852-4242-8374-EB31FF9BEA74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9406-9FBA-4B90-A7A5-5341D7CA7D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09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559CF-4DE7-411D-8F4A-D9268D44C6F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2.01.2020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4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2.01.2020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5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2.01.2020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2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2.01.2020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31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2.01.2020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14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2.01.2020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2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2.01.2020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7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2.01.2020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8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2.01.2020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0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2.01.2020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3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2.01.2020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4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2.01.2020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4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r>
              <a:rPr lang="tr-TR" sz="2400" b="1" kern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F55F-BB1C-4355-8C07-CC1A9CDC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Diğer Pozisyon Ölçüleri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A18-6635-44BA-9483-E81DB905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Durumların belirli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yüzdesinin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altına düştüğü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nokta</a:t>
            </a:r>
          </a:p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Dağılımı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ondalıklara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böler (%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10, %20,%30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..).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Kartil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Dağılımı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çeyreklere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böler (%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25, %50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..).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Örneğin; 10 test notu için 6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(ya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60.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) 85’dir, bu da öğrencilerin% 60'ının testte 85'in altında puan aldığını söyler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60 65 72 78 80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88 90 90 92 (6.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desil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85)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Medyan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50.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veya 2.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kartildir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0A295-E332-4E60-AD16-3DC0B174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96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DA17-10B2-46BC-AA07-1D1A03EF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Diğer Pozisyon Ölçüleri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318B-75F4-4999-A631-4D980499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nasıl hesaplanır.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Skorları küçükten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büyüğe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sıralayın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- Durum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sayısını (N)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persentilin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oransal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değeri ile çarpın (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Örneğin; 75.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0.75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olur.)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Ortaya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çıkan değer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persentile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düşen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sayısını gösterir. 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Örnek;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70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notluk bir örneklemde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desili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(veya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40.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bulmak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istiyoruz,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70*0.40 = 0.28 Böylece 28. durum 40.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persentildir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* 70 test notluk bir örneklemde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kartili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veya 75.percentile) bulmak istiyoruz. 70*0.75 = 52.5  53’e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yuvarlıyoruz, 53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. durum 75.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persentildir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0E23A-CDFC-4355-BD80-F166CC45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20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74B4-A095-487B-A794-F4B35893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321D-2767-44D9-95B2-917038B3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Ortalama skor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Aralık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oran seviyesinde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ölçülen değişkenler gerektirir, ancak genellikle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seviye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değişkenlerle kullanılır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seviye değişkenlerle kullanılamaz.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Ortalama veya aritmetik ortalama, açık ara merkezi eğilimin en sık kullanılan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ölçüsüdür.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3D19-14FC-488F-99E4-D858E69C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7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7C8E-8D56-466B-BC9E-EBF78169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3F1DA-0DDE-4ABC-9076-BE984C306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Hesaplamak için: tüm skorları ekleyin ve sonra skor sayısına bölün</a:t>
                </a: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Skorlar;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1 3 4 5 5 6 8 9 </a:t>
                </a:r>
              </a:p>
              <a:p>
                <a:pPr marL="0" indent="0">
                  <a:buNone/>
                </a:pP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Ort(Ẋ)=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𝟗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𝟒𝟏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5.125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3F1DA-0DDE-4ABC-9076-BE984C306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2C8A-9300-44CE-8954-6927BB7E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04AA3-4126-4219-8B2C-4BA88382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7813"/>
            <a:ext cx="6768752" cy="22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755-D1FA-49AD-8278-B9F706EA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Ortalamanın Özellikleri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21791-92C4-43EB-BD00-7CBF0C59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Aritmetik ortalama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bir dağılımdaki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tüm skorları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“dengeler”; tüm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skorlar ortalama civarında “dengelenir”</a:t>
                </a:r>
              </a:p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tr-T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tr-T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𝑿𝒊</m:t>
                            </m:r>
                            <m:r>
                              <a:rPr lang="tr-T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−Ẋ</m:t>
                            </m:r>
                          </m:e>
                        </m:d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e>
                    </m:nary>
                  </m:oMath>
                </a14:m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Ortalama,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skorların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minimize edilmiş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varyasyon noktasıdır,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“en küçük kareler ilkesi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r>
                  <a:rPr lang="tr-TR" sz="2800" b="1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tr-TR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tr-TR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𝑿𝒊</m:t>
                            </m:r>
                            <m:r>
                              <a:rPr lang="tr-TR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−Ẋ</m:t>
                            </m:r>
                          </m:e>
                        </m:d>
                        <m:r>
                          <a:rPr lang="tr-TR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tr-TR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tr-TR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tr-T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e>
                    </m:nary>
                  </m:oMath>
                </a14:m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Aritmetik ortalama tüm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skorlardan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etkilenir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tüm skorlar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ortalamanın hesaplanmasında kullanılır.</a:t>
                </a: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21791-92C4-43EB-BD00-7CBF0C59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9200-C7F2-46CC-9CB4-FA4FA29C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51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C04E-1363-4DD5-9957-41567613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Ortalamanın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9459-2588-484F-80DE-58983AAF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İlk olarak,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Ortalama tüm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“dengeler”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C37A-1139-4761-A2E0-F0A77FE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951B3-ACD2-4E56-AAAB-0DC366BC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570"/>
            <a:ext cx="9144000" cy="46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E395-5F5D-4899-8CA8-28362538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Ortalamanın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C376-73A1-45BB-9892-1225B51C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İkincisi, ortalama minimize edilmiş varyasyon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noktasıdır.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74AF-E797-4E8F-BBEB-125659C1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1B86-BD86-4BE6-9895-08EF949D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55D8-1370-4986-8ADB-81B5EAD4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Ortalamanın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E8A0-132C-4FFB-ABF1-ABE6C9FC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Üçüncüsü, ortalama tüm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skorlardan etkilenir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A929-ADDA-4B35-80FA-F91C1EE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AC608-DE48-4EF2-88A1-5D3B055E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" y="2276872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3C59-DB8C-40CD-AB4C-437B333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Ortalamanın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E196-76DD-4425-9584-5B75FA4C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Güçlü yön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Aritmetik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ortalama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değişkendeki tüm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mevcut bilgileri kullanır.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Zayıf Yönler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Aritmetik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ortalama tüm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skorlardan etkilenir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Eğer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bazı çok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büyük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küçük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skorlar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varsa (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çarpık dağılımlarda olduğu gibi) aritmetik ortalama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yanıltıcı olabilir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Örnek: 1984'te Virginia Üniversitesi İletişim Bölümü mezunlarının ortalama 55.000 dolar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başlangıç maaşına sahip olduğunu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açıkladı. Mezunlardan birinin NBA oyuncusu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Ralph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Sampson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olduğunu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bildirmediler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F4AFF-0EB3-4409-BF70-4CC5AC4F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43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79E7-EFD8-4857-94E7-5731104E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Aritmetik Ortalama, Medyan ve Eğri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2A73-CFAD-4BC3-933D-3074185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dağılımın birkaç çok yüksek veya düşük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olduğunda, ortalama uç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yönünde çekilecektir.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aralık-oran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seviye değişkeni belirgin bir eğriye sahip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olduğunda,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medyan merkezi eğilimin daha güvenilir bir ölçüsü olabilir.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5717-99EC-4B80-B2F0-1DF7D90F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7FC94-CC58-4085-9B56-6479C41A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1" y="4713522"/>
            <a:ext cx="4572000" cy="1869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63A47-79CB-4342-B84B-FDD80DAF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684839"/>
            <a:ext cx="4572000" cy="1869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62137-E1B0-48C2-832F-86E79E84E26A}"/>
              </a:ext>
            </a:extLst>
          </p:cNvPr>
          <p:cNvSpPr txBox="1"/>
          <p:nvPr/>
        </p:nvSpPr>
        <p:spPr>
          <a:xfrm>
            <a:off x="1187624" y="425632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Pozitif Eğri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E7769-22FD-4A74-9BC9-356AF6F969C8}"/>
              </a:ext>
            </a:extLst>
          </p:cNvPr>
          <p:cNvSpPr txBox="1"/>
          <p:nvPr/>
        </p:nvSpPr>
        <p:spPr>
          <a:xfrm>
            <a:off x="6012160" y="41785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Negatif Eğri</a:t>
            </a:r>
          </a:p>
        </p:txBody>
      </p:sp>
    </p:spTree>
    <p:extLst>
      <p:ext uri="{BB962C8B-B14F-4D97-AF65-F5344CB8AC3E}">
        <p14:creationId xmlns:p14="http://schemas.microsoft.com/office/powerpoint/2010/main" val="37041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Eğilim Ölçüleri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		</a:t>
            </a:r>
            <a:r>
              <a:rPr kumimoji="0" lang="tr-TR" sz="2400" b="1" i="0" u="none" strike="noStrike" kern="1200" cap="none" spc="0" normalizeH="0" baseline="0" noProof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Hafta 5 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Tanımlayıcı İstatistikler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6120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F590-1377-4071-A916-FA5582D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Eğilim Ölçüsünün Seçimi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435F-BAF0-4FA2-BB9F-7A64CF04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Ölçüm seviyesi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9B652-CA04-44A3-876D-1BC76FB5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E22F8-4C3E-4A9A-859B-CA5F01C1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F3B0-2312-47DF-8DD5-F27205D1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Eğilim Ölçüsünün Seçimi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4BB6-9724-4149-88FE-CDB2E68E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Raporlamayı hedeflediğiniz bilgiler.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7C106-D896-4EE6-B976-BB4E5AE6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1C2B3-D397-4B4D-894C-E352B065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5"/>
            <a:ext cx="9144000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2B92-4394-4042-9716-F90A79FC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Eğilim Ölçüsünün Seçimi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758-D70F-4904-BD3E-D3616716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50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kişi üzerinde bir anket düzenlediniz ve onlara 3 soru sordunuz;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* Hangi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eyalettensiniz? (Nominal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En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yüksek eğitim seviyeniz nedir? Kategori;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lise değil,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lise,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üniversite, yüksek lisans (Sıralı)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Kaç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yaşındasınız? (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Aralık)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-Rapor;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Eyalet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; En fazla kişi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Teksas‘dandı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Eğitim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; En fazla kişi lise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mezunuydu;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insanların yarısı üniversite diploması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almış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Mod;Medyan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* Yaş: en fazla insan 30'du; insanların yarısı 32 yaşın altında; yaş ortalaması 35.6'dir. (</a:t>
            </a:r>
            <a:r>
              <a:rPr lang="tr-T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Medyan, Aritmetik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ortalama)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6526-40E8-4503-A93C-9A903D35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44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262A-1139-4208-8717-22628AFF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0096-29B9-4C83-9472-294ECA50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Şunları yapabilmelisiniz;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Merkezi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eğilimin üç ölçüsünü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bilmek;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mod, medyan, aritmetik ortalama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Üç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ölçüyü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hesaplama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yorumlama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Aritmetik ortalamanın özelliklerini belirleme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Her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ölçüm seviyesi için hangi merkezi eğilim ölçüsünün uygun olduğunu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belirtme.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Veri dağılımındaki çarpıklığı belirleme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39A95-1E44-4B6D-B19D-DA57595E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77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Merkezi eğilim nedir ve neden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Merkezi eğilimin üç ölçüsü nasıl hesaplanır ve yorumlanır: </a:t>
            </a:r>
            <a:r>
              <a:rPr lang="tr-TR" sz="2800" b="1" dirty="0" err="1">
                <a:latin typeface="Arial" pitchFamily="34" charset="0"/>
                <a:cs typeface="Arial" pitchFamily="34" charset="0"/>
              </a:rPr>
              <a:t>mod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, medyan ve ortalama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seviyesine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göre uygun merkezi eğilim ölçüleri nasıl seçilir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Çarpıklık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nedir ve nasıl tanımlanır 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Merkezi eğilim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– Ne &amp; Neden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Mod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Medyan</a:t>
            </a:r>
          </a:p>
          <a:p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Persentil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Desil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ve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Kartil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Aritmetik ortalama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Aritmetik ortalamanın üç özelliği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Bir merkezi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eğilim ölçüsü seçme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07A3-B34E-430A-A4A9-1AD22863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Eğilim</a:t>
            </a:r>
            <a:endParaRPr lang="tr-T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8ACF22-D8A7-4AE9-83C8-F89D05E5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90864" cy="4756150"/>
          </a:xfrm>
        </p:spPr>
        <p:txBody>
          <a:bodyPr>
            <a:normAutofit lnSpcReduction="10000"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değişkenin en tipik, merkezi veya ortalama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skoru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hakkındaki bilgileri özetler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Tek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değişkenli tanımlayıcı istatistikler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Üç ölçü;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yaygın skor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- Medyan; Orta durumun skoru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Aritmetik ortalama; Ortalama skor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-Üç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ölçüm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farklı bilgiler sağlar ve ölçüm seviyesini dikkate almalıdır.</a:t>
            </a:r>
          </a:p>
          <a:p>
            <a:pPr marL="0" indent="0">
              <a:buNone/>
            </a:pP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14D2002-633E-41C8-A6DE-D9F35AC445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9138481"/>
              </p:ext>
            </p:extLst>
          </p:nvPr>
        </p:nvGraphicFramePr>
        <p:xfrm>
          <a:off x="5652120" y="1700808"/>
          <a:ext cx="30346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340">
                  <a:extLst>
                    <a:ext uri="{9D8B030D-6E8A-4147-A177-3AD203B41FA5}">
                      <a16:colId xmlns:a16="http://schemas.microsoft.com/office/drawing/2014/main" val="2455297586"/>
                    </a:ext>
                  </a:extLst>
                </a:gridCol>
                <a:gridCol w="1517340">
                  <a:extLst>
                    <a:ext uri="{9D8B030D-6E8A-4147-A177-3AD203B41FA5}">
                      <a16:colId xmlns:a16="http://schemas.microsoft.com/office/drawing/2014/main" val="34221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           Olay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Günler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5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9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1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7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2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617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34ED-C5C8-4709-88B0-AB6DCBFC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84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8F90-2DEB-4C9C-9EDD-1EF2522C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E195-99CB-4E36-BD5C-67551B61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yaygın skor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Tüm ölçüm seviyelerindeki değişkenlerle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kullanılabilir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fazla nominal seviye değişkenleriyle kullanılır.</a:t>
            </a:r>
          </a:p>
          <a:p>
            <a:r>
              <a:rPr lang="tr-T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bulma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Her skorun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kaç kez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görüldüğünü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sayın    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En sık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görülen skor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moddur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2  2  3  5  7  7  7  8  9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- Mod 7 dir.  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92F23-E176-44F8-AF2A-43449C9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76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CBAF-B2F0-4967-9F6A-E9DAD2CE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Mod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A75514-0D22-429B-B975-F26108033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Modun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sınırlaması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Bazı dağılımların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modu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yoktur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2 3 5 9 10 11 13 17 19 20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Bazı dağılımların birden fazla modu vardır.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2 2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5 9 10 11 13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19 19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- 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veya aralık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seviyesi değişkeninin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modu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, tüm dağılımın merkezinde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olmayabilir.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130FF7-469F-4B7B-9D68-1195587537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050376"/>
              </p:ext>
            </p:extLst>
          </p:nvPr>
        </p:nvGraphicFramePr>
        <p:xfrm>
          <a:off x="4572000" y="2276872"/>
          <a:ext cx="37444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9807892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41736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   Test Sonuçları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Frekans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9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6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0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772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F1D6F-98E3-4B3E-B2EC-581CB98F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85566-7F5D-4B15-88D6-AFC7E840DD6C}"/>
              </a:ext>
            </a:extLst>
          </p:cNvPr>
          <p:cNvSpPr txBox="1"/>
          <p:nvPr/>
        </p:nvSpPr>
        <p:spPr>
          <a:xfrm>
            <a:off x="8316416" y="25512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</a:t>
            </a:r>
          </a:p>
        </p:txBody>
      </p:sp>
    </p:spTree>
    <p:extLst>
      <p:ext uri="{BB962C8B-B14F-4D97-AF65-F5344CB8AC3E}">
        <p14:creationId xmlns:p14="http://schemas.microsoft.com/office/powerpoint/2010/main" val="4694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F32F-068F-4872-9F62-12A7A553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Medyan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1872-B8E9-4F57-A1B3-5308D566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Skorların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dağılımının tam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merkezi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Orta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skoru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veya aralık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seviyelerinde ölçülen değişkenlerle kullanılabilir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seviye değişkenleri için kullanılamaz.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Adımlar;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Durumları küçükten büyüğe (veya büyükten küçüğe) sıralayın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Orta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durumu bulun.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Eğer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N tek ise; Medyan ortadaki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skorudur. (ortadaki durum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(n+1)/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Eğer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N çift ise;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Medyan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iki orta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skorlarının ortalamasıdır (ilk orta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 (n/2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ikinci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orta durum (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n/2+1))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C59A0-549B-4A49-8EC3-D251A0F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49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6C6D-3C0F-4F2D-A98A-EB8CA1CB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Medyan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7330-5A53-4FF0-9FD6-8F130338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Örnekler;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0 10 10 12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15 18 19 39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Medyan 13’dür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. (9+1)/2 = 5.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0 8 10 10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12 13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15 18 19 39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Medyan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(12+13)/2 = 12.5  Birinci; 10/2 ikinci; 5+1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Medyan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, verilerdeki aykırı değerlerin etkisini azaltabilir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7D6A-BF91-4B29-8AA8-C4C53EF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3561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1085</Words>
  <Application>Microsoft Office PowerPoint</Application>
  <PresentationFormat>Ekran Gösterisi (4:3)</PresentationFormat>
  <Paragraphs>205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Times</vt:lpstr>
      <vt:lpstr>Times New Roman</vt:lpstr>
      <vt:lpstr>1_Ofis Teması</vt:lpstr>
      <vt:lpstr>İstatistik ve Olasılık</vt:lpstr>
      <vt:lpstr>Merkezi Eğilim Ölçüleri</vt:lpstr>
      <vt:lpstr>Anahtar Sorular</vt:lpstr>
      <vt:lpstr>İçindekiler</vt:lpstr>
      <vt:lpstr>Merkezi Eğilim</vt:lpstr>
      <vt:lpstr>Mod</vt:lpstr>
      <vt:lpstr>Mod</vt:lpstr>
      <vt:lpstr>Medyan</vt:lpstr>
      <vt:lpstr>Medyan</vt:lpstr>
      <vt:lpstr>Diğer Pozisyon Ölçüleri</vt:lpstr>
      <vt:lpstr>Diğer Pozisyon Ölçüleri</vt:lpstr>
      <vt:lpstr>Aritmetik Ortalama</vt:lpstr>
      <vt:lpstr>Aritmetik Ortalama</vt:lpstr>
      <vt:lpstr>Aritmetik Ortalamanın Özellikleri</vt:lpstr>
      <vt:lpstr>Aritmetik Ortalamanın Özellikleri</vt:lpstr>
      <vt:lpstr>Aritmetik Ortalamanın Özellikleri</vt:lpstr>
      <vt:lpstr>Aritmetik Ortalamanın Özellikleri</vt:lpstr>
      <vt:lpstr>Aritmetik Ortalamanın Özellikleri</vt:lpstr>
      <vt:lpstr>Aritmetik Ortalama, Medyan ve Eğri</vt:lpstr>
      <vt:lpstr>Merkezi Eğilim Ölçüsünün Seçimi</vt:lpstr>
      <vt:lpstr>Merkezi Eğilim Ölçüsünün Seçimi</vt:lpstr>
      <vt:lpstr>Merkezi Eğilim Ölçüsünün Seçimi</vt:lpstr>
      <vt:lpstr>Bu Dersin Sonunda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60</cp:revision>
  <dcterms:created xsi:type="dcterms:W3CDTF">2018-09-26T13:08:35Z</dcterms:created>
  <dcterms:modified xsi:type="dcterms:W3CDTF">2020-01-02T08:36:24Z</dcterms:modified>
</cp:coreProperties>
</file>