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95DD8-4608-497E-855C-E6F057FB8A75}" type="datetimeFigureOut">
              <a:rPr lang="tr-TR" smtClean="0"/>
              <a:t>24.12.2019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8BE30-3D6B-4F80-9178-D988484CA5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63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559CF-4DE7-411D-8F4A-D9268D44C6F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-128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24.12.2019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24.12.2019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24.12.2019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7BD2-9102-4DCE-AFE5-18AC7CDA02D7}" type="datetime1">
              <a:rPr lang="tr-TR" smtClean="0"/>
              <a:t>24.12.2019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127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E1D-6869-4DB1-8A21-27BB560E49FF}" type="datetime1">
              <a:rPr lang="tr-TR" smtClean="0"/>
              <a:t>24.12.2019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3713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5CD8-9F48-46E8-B565-DA419B440E65}" type="datetime1">
              <a:rPr lang="tr-TR" smtClean="0"/>
              <a:t>24.12.2019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9920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EE52-B875-433A-AC34-8082341B2697}" type="datetime1">
              <a:rPr lang="tr-TR" smtClean="0"/>
              <a:t>24.12.2019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0674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1F70-B434-46A7-9B7B-6D15EBCF7D2B}" type="datetime1">
              <a:rPr lang="tr-TR" smtClean="0"/>
              <a:t>24.12.2019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0624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5DBE-C956-4530-8A92-C69C5A8EC44D}" type="datetime1">
              <a:rPr lang="tr-TR" smtClean="0"/>
              <a:t>24.12.2019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6968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20D0-57A5-42C9-A13F-A9852AFA4B96}" type="datetime1">
              <a:rPr lang="tr-TR" smtClean="0"/>
              <a:t>24.12.2019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09255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0B13-8652-4A62-BD27-743AAF165E9F}" type="datetime1">
              <a:rPr lang="tr-TR" smtClean="0"/>
              <a:t>24.12.2019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646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24.12.2019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E976-17A7-4AE1-8D52-E90B113C0D7E}" type="datetime1">
              <a:rPr lang="tr-TR" smtClean="0"/>
              <a:t>24.12.2019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97413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E1D5-4A07-470C-ABB1-0CF0C985515A}" type="datetime1">
              <a:rPr lang="tr-TR" smtClean="0"/>
              <a:t>24.12.2019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51812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C72-06BB-493F-B43D-A165C8FFFB73}" type="datetime1">
              <a:rPr lang="tr-TR" smtClean="0"/>
              <a:t>24.12.2019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971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24.12.2019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24.12.2019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24.12.2019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24.12.2019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24.12.2019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24.12.2019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24.12.2019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t>24.12.2019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A8B40-436F-46F0-8EAF-239B2974249C}" type="datetime1">
              <a:rPr lang="tr-TR" smtClean="0"/>
              <a:t>24.12.2019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653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147002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İstatistik ve Olasılık</a:t>
            </a:r>
            <a:endParaRPr lang="tr-T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115616" y="3645024"/>
            <a:ext cx="6400800" cy="1752600"/>
          </a:xfrm>
        </p:spPr>
        <p:txBody>
          <a:bodyPr>
            <a:normAutofit/>
          </a:bodyPr>
          <a:lstStyle/>
          <a:p>
            <a:r>
              <a:rPr lang="en-US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Prof.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Dr. </a:t>
            </a:r>
            <a:r>
              <a:rPr lang="tr-TR" sz="2100" b="1" kern="0" dirty="0" err="1">
                <a:solidFill>
                  <a:srgbClr val="000000"/>
                </a:solidFill>
                <a:latin typeface="Arial"/>
                <a:ea typeface="ＭＳ Ｐゴシック"/>
              </a:rPr>
              <a:t>Asaf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 VAROL</a:t>
            </a:r>
          </a:p>
          <a:p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Yazılım 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Mühendisliği, 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Fırat 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Üniversitesi</a:t>
            </a:r>
          </a:p>
          <a:p>
            <a:endParaRPr lang="tr-TR" sz="2100" b="1" kern="0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r>
              <a:rPr lang="en-US" sz="2400" b="1" kern="0" dirty="0">
                <a:solidFill>
                  <a:srgbClr val="A6120E"/>
                </a:solidFill>
                <a:latin typeface="Arial"/>
                <a:ea typeface="ＭＳ Ｐゴシック"/>
              </a:rPr>
              <a:t> </a:t>
            </a:r>
            <a:r>
              <a:rPr lang="en-US" sz="2400" b="1" kern="0" dirty="0" smtClean="0">
                <a:solidFill>
                  <a:srgbClr val="A6120E"/>
                </a:solidFill>
                <a:latin typeface="Arial"/>
                <a:ea typeface="ＭＳ Ｐゴシック"/>
              </a:rPr>
              <a:t>201</a:t>
            </a:r>
            <a:r>
              <a:rPr lang="tr-TR" sz="2400" b="1" kern="0" dirty="0">
                <a:solidFill>
                  <a:srgbClr val="A6120E"/>
                </a:solidFill>
                <a:latin typeface="Arial"/>
                <a:ea typeface="ＭＳ Ｐゴシック"/>
              </a:rPr>
              <a:t>9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EFA8C-F947-479F-BE07-76B6B3F80BF1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FC16-0C84-425C-9D24-396DB67C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Çeyrek Aralık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E31F8-254A-485E-9C7A-F7924D7E3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Bir çeşit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aralık ölçümü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Bir dağılımdaki vakaların sadece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orta %50'sini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dikkate alır: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Q1 &amp; Q3 (birinci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çeyrek ve üçüncü çeyrek) </a:t>
            </a:r>
            <a:endParaRPr lang="tr-TR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Aralığın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bazı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problemlerini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sadece skorların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orta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%50’sine odaklanarak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önler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9E4C1-ECED-483F-8F7C-34D91306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10</a:t>
            </a:fld>
            <a:endParaRPr lang="tr-T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09F0B4-053D-4ECC-A100-86C91AAE7C19}"/>
              </a:ext>
            </a:extLst>
          </p:cNvPr>
          <p:cNvCxnSpPr>
            <a:cxnSpLocks/>
          </p:cNvCxnSpPr>
          <p:nvPr/>
        </p:nvCxnSpPr>
        <p:spPr>
          <a:xfrm>
            <a:off x="1763688" y="5301208"/>
            <a:ext cx="54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51507B-0C9A-4352-B0D0-0A44D1344B04}"/>
              </a:ext>
            </a:extLst>
          </p:cNvPr>
          <p:cNvSpPr txBox="1"/>
          <p:nvPr/>
        </p:nvSpPr>
        <p:spPr>
          <a:xfrm>
            <a:off x="1475656" y="492406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Düşük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5DAF7-91D4-443D-8141-18148D13BAD4}"/>
              </a:ext>
            </a:extLst>
          </p:cNvPr>
          <p:cNvSpPr txBox="1"/>
          <p:nvPr/>
        </p:nvSpPr>
        <p:spPr>
          <a:xfrm>
            <a:off x="3002924" y="4926886"/>
            <a:ext cx="70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%25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AB8C21-EE9A-4BD6-8929-8649930D2651}"/>
              </a:ext>
            </a:extLst>
          </p:cNvPr>
          <p:cNvSpPr txBox="1"/>
          <p:nvPr/>
        </p:nvSpPr>
        <p:spPr>
          <a:xfrm>
            <a:off x="4370844" y="4910134"/>
            <a:ext cx="77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%50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68ACB8-921B-4616-9C9D-AD1510FACBEF}"/>
              </a:ext>
            </a:extLst>
          </p:cNvPr>
          <p:cNvSpPr txBox="1"/>
          <p:nvPr/>
        </p:nvSpPr>
        <p:spPr>
          <a:xfrm>
            <a:off x="5562696" y="4886355"/>
            <a:ext cx="69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%75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110A9D-2E22-427A-91D3-CAE9A0F2177D}"/>
              </a:ext>
            </a:extLst>
          </p:cNvPr>
          <p:cNvSpPr txBox="1"/>
          <p:nvPr/>
        </p:nvSpPr>
        <p:spPr>
          <a:xfrm>
            <a:off x="6950442" y="4840595"/>
            <a:ext cx="87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Yüksek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99DE8C-4D96-4C98-92AC-880CD51F2395}"/>
              </a:ext>
            </a:extLst>
          </p:cNvPr>
          <p:cNvSpPr txBox="1"/>
          <p:nvPr/>
        </p:nvSpPr>
        <p:spPr>
          <a:xfrm>
            <a:off x="3002924" y="538749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</a:t>
            </a:r>
            <a:r>
              <a:rPr lang="tr-TR" baseline="-25000" dirty="0"/>
              <a:t>1</a:t>
            </a:r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A87244-F6E3-468C-A728-72C670C74D1A}"/>
              </a:ext>
            </a:extLst>
          </p:cNvPr>
          <p:cNvSpPr txBox="1"/>
          <p:nvPr/>
        </p:nvSpPr>
        <p:spPr>
          <a:xfrm>
            <a:off x="4139162" y="5387499"/>
            <a:ext cx="158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</a:t>
            </a:r>
            <a:r>
              <a:rPr lang="tr-TR" baseline="-25000" dirty="0"/>
              <a:t>2</a:t>
            </a:r>
            <a:r>
              <a:rPr lang="tr-TR" dirty="0"/>
              <a:t> = Medyan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1FB8AD-69F5-41F7-ACDA-83345EC7B538}"/>
              </a:ext>
            </a:extLst>
          </p:cNvPr>
          <p:cNvSpPr txBox="1"/>
          <p:nvPr/>
        </p:nvSpPr>
        <p:spPr>
          <a:xfrm>
            <a:off x="5661822" y="5426551"/>
            <a:ext cx="62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</a:t>
            </a:r>
            <a:r>
              <a:rPr lang="tr-TR" baseline="-25000" dirty="0"/>
              <a:t>3</a:t>
            </a:r>
            <a:endParaRPr lang="tr-T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1A95B7-A76E-4C7C-9274-0507AA268D67}"/>
              </a:ext>
            </a:extLst>
          </p:cNvPr>
          <p:cNvCxnSpPr>
            <a:cxnSpLocks/>
          </p:cNvCxnSpPr>
          <p:nvPr/>
        </p:nvCxnSpPr>
        <p:spPr>
          <a:xfrm>
            <a:off x="3218948" y="5850844"/>
            <a:ext cx="3164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51E65F4-0DB8-4F6C-9140-058E5A919252}"/>
              </a:ext>
            </a:extLst>
          </p:cNvPr>
          <p:cNvSpPr txBox="1"/>
          <p:nvPr/>
        </p:nvSpPr>
        <p:spPr>
          <a:xfrm>
            <a:off x="3842556" y="607915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 = Q</a:t>
            </a:r>
            <a:r>
              <a:rPr lang="tr-TR" baseline="-25000" dirty="0"/>
              <a:t>3</a:t>
            </a:r>
            <a:r>
              <a:rPr lang="tr-TR" dirty="0"/>
              <a:t> – Q</a:t>
            </a:r>
            <a:r>
              <a:rPr lang="tr-TR" baseline="-25000" dirty="0"/>
              <a:t>1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968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5749-FD00-49EA-AAC2-F50B5F47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Çeyrek Aralık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B1E6C-85C6-4F9E-A461-FB43DC6D3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Sınırlama; Çeyrek aralık sadece iki skora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dayanıyor,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diğer tüm puanlardan herhangi bir bilgi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veremez</a:t>
            </a: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2, 3, 7, 12, 15, 15, 16, 30</a:t>
            </a: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3C807-9B76-48ED-96BE-2EFB4A2E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11</a:t>
            </a:fld>
            <a:endParaRPr lang="tr-T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9EFC03-966F-4BB9-A7AC-F990329256EB}"/>
              </a:ext>
            </a:extLst>
          </p:cNvPr>
          <p:cNvCxnSpPr>
            <a:cxnSpLocks/>
          </p:cNvCxnSpPr>
          <p:nvPr/>
        </p:nvCxnSpPr>
        <p:spPr>
          <a:xfrm>
            <a:off x="3419872" y="2924944"/>
            <a:ext cx="0" cy="7200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F58B58-F410-4BFD-8B23-AF050583A83F}"/>
              </a:ext>
            </a:extLst>
          </p:cNvPr>
          <p:cNvSpPr txBox="1"/>
          <p:nvPr/>
        </p:nvSpPr>
        <p:spPr>
          <a:xfrm>
            <a:off x="1835696" y="3645024"/>
            <a:ext cx="172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         Q</a:t>
            </a:r>
            <a:r>
              <a:rPr lang="tr-TR" baseline="-25000" dirty="0"/>
              <a:t>1</a:t>
            </a:r>
          </a:p>
          <a:p>
            <a:r>
              <a:rPr lang="tr-TR" baseline="-25000" dirty="0"/>
              <a:t>  </a:t>
            </a:r>
            <a:r>
              <a:rPr lang="tr-TR" dirty="0"/>
              <a:t> (</a:t>
            </a:r>
            <a:r>
              <a:rPr lang="tr-TR" baseline="-25000" dirty="0"/>
              <a:t> </a:t>
            </a:r>
            <a:r>
              <a:rPr lang="tr-TR" dirty="0"/>
              <a:t>3+7)/2 =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010480-EBD1-47E9-AB28-C624AEBD8CD5}"/>
              </a:ext>
            </a:extLst>
          </p:cNvPr>
          <p:cNvSpPr txBox="1"/>
          <p:nvPr/>
        </p:nvSpPr>
        <p:spPr>
          <a:xfrm>
            <a:off x="3934273" y="3664621"/>
            <a:ext cx="201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          Q</a:t>
            </a:r>
            <a:r>
              <a:rPr lang="tr-TR" baseline="-25000" dirty="0"/>
              <a:t>3</a:t>
            </a:r>
          </a:p>
          <a:p>
            <a:r>
              <a:rPr lang="tr-TR" baseline="-25000" dirty="0"/>
              <a:t> </a:t>
            </a:r>
            <a:r>
              <a:rPr lang="tr-TR" dirty="0"/>
              <a:t> (15+16)/2 = 15.5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D86FACC-431E-4DB9-BA7A-FD4FADB4E871}"/>
              </a:ext>
            </a:extLst>
          </p:cNvPr>
          <p:cNvSpPr/>
          <p:nvPr/>
        </p:nvSpPr>
        <p:spPr>
          <a:xfrm>
            <a:off x="3275856" y="43546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7A8D5-8FEA-4C7D-BC9A-BC9279576A78}"/>
              </a:ext>
            </a:extLst>
          </p:cNvPr>
          <p:cNvSpPr txBox="1"/>
          <p:nvPr/>
        </p:nvSpPr>
        <p:spPr>
          <a:xfrm>
            <a:off x="2627784" y="5301208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  Q = Q</a:t>
            </a:r>
            <a:r>
              <a:rPr lang="tr-TR" baseline="-25000" dirty="0"/>
              <a:t>3</a:t>
            </a:r>
            <a:r>
              <a:rPr lang="tr-TR" dirty="0"/>
              <a:t> – Q</a:t>
            </a:r>
            <a:r>
              <a:rPr lang="tr-TR" baseline="-25000" dirty="0"/>
              <a:t>1</a:t>
            </a:r>
          </a:p>
          <a:p>
            <a:r>
              <a:rPr lang="tr-TR" dirty="0"/>
              <a:t>        = 15.5 -5 </a:t>
            </a:r>
          </a:p>
          <a:p>
            <a:r>
              <a:rPr lang="tr-TR" dirty="0"/>
              <a:t>        = 10.5</a:t>
            </a:r>
          </a:p>
        </p:txBody>
      </p:sp>
    </p:spTree>
    <p:extLst>
      <p:ext uri="{BB962C8B-B14F-4D97-AF65-F5344CB8AC3E}">
        <p14:creationId xmlns:p14="http://schemas.microsoft.com/office/powerpoint/2010/main" val="31735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F1B0-09C0-4FBE-A1E3-ACDDAC6C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Standart Sapma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EB47-06DC-44F4-B7D8-2A6C3DDA8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En önemli ve yaygın kullanılan dağılım ölçüsü </a:t>
            </a:r>
            <a:endParaRPr lang="tr-T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Aralık oranlı değişkenlerle kullanılmalıdır, ancak genellikle sıra düzeyindeki değişkenlerle kullanılır </a:t>
            </a:r>
            <a:endParaRPr lang="tr-T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İyi bir dağılım ölçüsüdür, çünkü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Dağılımdaki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tüm skorları kullanır.</a:t>
            </a: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 2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Skorların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ortalama ve tipik sapmasını tanımlar.</a:t>
            </a: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 3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Skorların dağılımı daha çeşitli hale geldikçe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değeri artar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D96C6-0476-4794-936C-B8EADEB6F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26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9C55-F801-4EA8-85EF-8BA82FB7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Standart Sapma &amp;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Varyans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67C44-F0B3-4B45-9551-24D00B4AA0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Varyans ve standart sapma, her skor ile 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aritmetik ortalama arasındaki 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mesafeye 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dayanır.</a:t>
                </a:r>
              </a:p>
              <a:p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Standart sapma ve varyans için formüller;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        </m:t>
                      </m:r>
                      <m:r>
                        <a:rPr lang="tr-T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𝑽𝒂𝒓𝒚𝒂𝒏𝒔</m:t>
                      </m:r>
                      <m:r>
                        <a:rPr lang="tr-T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  <m:r>
                        <a:rPr lang="tr-T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𝝈</m:t>
                      </m:r>
                      <m:r>
                        <a:rPr lang="tr-TR" sz="2400" b="1" i="1" smtClean="0">
                          <a:latin typeface="Cambria Math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^</m:t>
                      </m:r>
                      <m:r>
                        <a:rPr lang="tr-TR" sz="2400" b="1" i="1" smtClean="0">
                          <a:latin typeface="Cambria Math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tr-T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tr-T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tr-T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tr-T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tr-T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𝑿𝒊</m:t>
                              </m:r>
                              <m:r>
                                <a:rPr lang="tr-T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−Ẋ</m:t>
                              </m:r>
                            </m:e>
                          </m:nary>
                          <m:r>
                            <a:rPr lang="tr-T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a:rPr lang="tr-TR" sz="2400" b="1" i="1" smtClean="0">
                              <a:latin typeface="Cambria Math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^</m:t>
                          </m:r>
                          <m:r>
                            <a:rPr lang="tr-TR" sz="2400" b="1" i="1" smtClean="0">
                              <a:latin typeface="Cambria Math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  <m:r>
                            <a:rPr lang="tr-T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tr-T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tr-T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tr-TR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𝑺𝒕𝒂𝒏𝒅𝒂𝒓𝒕</m:t>
                    </m:r>
                    <m:r>
                      <a:rPr lang="tr-TR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tr-TR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𝑺𝒂𝒑𝒎𝒂</m:t>
                    </m:r>
                    <m:r>
                      <a:rPr lang="tr-TR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tr-T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𝝈</m:t>
                    </m:r>
                    <m:r>
                      <a:rPr lang="tr-T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=√</m:t>
                    </m:r>
                    <m:f>
                      <m:fPr>
                        <m:ctrlPr>
                          <a:rPr lang="tr-T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tr-T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tr-T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tr-T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𝑿𝒊</m:t>
                            </m:r>
                            <m:r>
                              <a:rPr lang="tr-T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−Ẋ</m:t>
                            </m:r>
                          </m:e>
                        </m:nary>
                        <m:r>
                          <a:rPr lang="tr-T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)^</m:t>
                        </m:r>
                        <m:r>
                          <a:rPr lang="tr-T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num>
                      <m:den>
                        <m:r>
                          <a:rPr lang="tr-T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𝑵</m:t>
                        </m:r>
                      </m:den>
                    </m:f>
                  </m:oMath>
                </a14:m>
                <a:endParaRPr lang="tr-T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Standart sapma; 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Varyansın kareköküdür.</a:t>
                </a:r>
              </a:p>
              <a:p>
                <a:pPr marL="0" indent="0">
                  <a:buNone/>
                </a:pP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tr-TR" sz="24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Varyans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; Ortalamadan  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farkların karesinin 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ortalaması.</a:t>
                </a:r>
              </a:p>
              <a:p>
                <a:endParaRPr lang="tr-T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67C44-F0B3-4B45-9551-24D00B4AA0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5F404-FFED-4120-B771-448152B9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3802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0654-7341-44B8-95FA-FAF2121C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Standart Sapma ve Varyans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68588F-F0B1-43A9-AB55-3DD85754E1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Örnek; 5 10 20 40 50 55 </a:t>
                </a:r>
              </a:p>
              <a:p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A.O = (5+10+20+40+50+55)/6 = 30</a:t>
                </a:r>
              </a:p>
              <a:p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Varyans </a:t>
                </a:r>
                <a:r>
                  <a:rPr lang="el-G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σ</a:t>
                </a:r>
                <a:r>
                  <a:rPr lang="tr-TR" sz="24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tr-TR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tr-TR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tr-TR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tr-TR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𝟐𝟓</m:t>
                                </m:r>
                              </m:e>
                            </m:d>
                          </m:e>
                          <m:sup>
                            <m:r>
                              <a:rPr lang="tr-TR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p>
                        </m:sSup>
                        <m:r>
                          <a:rPr lang="tr-T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tr-TR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tr-TR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tr-TR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tr-TR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𝟐𝟎</m:t>
                                </m:r>
                              </m:e>
                            </m:d>
                          </m:e>
                          <m:sup>
                            <m:r>
                              <a:rPr lang="tr-TR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p>
                        </m:sSup>
                        <m:r>
                          <a:rPr lang="tr-T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tr-TR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tr-TR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tr-TR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tr-TR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𝟏𝟎</m:t>
                                </m:r>
                              </m:e>
                            </m:d>
                          </m:e>
                          <m:sup>
                            <m:r>
                              <a:rPr lang="tr-TR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p>
                        </m:sSup>
                        <m:r>
                          <a:rPr lang="tr-T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tr-T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sSup>
                          <m:sSupPr>
                            <m:ctrlPr>
                              <a:rPr lang="tr-TR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tr-TR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tr-TR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p>
                        </m:sSup>
                        <m:r>
                          <a:rPr lang="tr-T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tr-T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  <m:sSup>
                          <m:sSupPr>
                            <m:ctrlPr>
                              <a:rPr lang="tr-TR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tr-TR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tr-TR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p>
                        </m:sSup>
                        <m:r>
                          <a:rPr lang="tr-T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tr-T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  <m:sSup>
                          <m:sSupPr>
                            <m:ctrlPr>
                              <a:rPr lang="tr-TR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tr-TR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𝟓</m:t>
                            </m:r>
                          </m:e>
                          <m:sup>
                            <m:r>
                              <a:rPr lang="tr-TR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tr-T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tr-T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𝟐𝟐𝟓𝟎</m:t>
                        </m:r>
                      </m:num>
                      <m:den>
                        <m:r>
                          <a:rPr lang="tr-T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 375</a:t>
                </a:r>
                <a:endParaRPr lang="tr-T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Standart sapma </a:t>
                </a:r>
                <a:r>
                  <a:rPr lang="el-G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σ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tr-T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𝟑𝟕𝟓</m:t>
                        </m:r>
                      </m:e>
                    </m:rad>
                    <m:r>
                      <a:rPr lang="tr-T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tr-T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𝟏𝟗</m:t>
                    </m:r>
                    <m:r>
                      <a:rPr lang="tr-T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tr-T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𝟑𝟔</m:t>
                    </m:r>
                  </m:oMath>
                </a14:m>
                <a:endParaRPr lang="tr-T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268588F-F0B1-43A9-AB55-3DD85754E1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566CE-E20D-45DD-A44D-428D3BE9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14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0C70B-672E-4767-8215-FD6009442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99" y="4149080"/>
            <a:ext cx="7518401" cy="266898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583042-723B-4CC5-A184-96B4CD73EBBF}"/>
              </a:ext>
            </a:extLst>
          </p:cNvPr>
          <p:cNvCxnSpPr>
            <a:cxnSpLocks/>
          </p:cNvCxnSpPr>
          <p:nvPr/>
        </p:nvCxnSpPr>
        <p:spPr>
          <a:xfrm>
            <a:off x="1403648" y="4797152"/>
            <a:ext cx="6927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226BCE-DDB1-4A90-8F07-475A63531D92}"/>
              </a:ext>
            </a:extLst>
          </p:cNvPr>
          <p:cNvCxnSpPr>
            <a:cxnSpLocks/>
          </p:cNvCxnSpPr>
          <p:nvPr/>
        </p:nvCxnSpPr>
        <p:spPr>
          <a:xfrm>
            <a:off x="1043608" y="5445224"/>
            <a:ext cx="7416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B93572-3113-488A-ABEB-BEB258B322CC}"/>
              </a:ext>
            </a:extLst>
          </p:cNvPr>
          <p:cNvCxnSpPr>
            <a:cxnSpLocks/>
          </p:cNvCxnSpPr>
          <p:nvPr/>
        </p:nvCxnSpPr>
        <p:spPr>
          <a:xfrm>
            <a:off x="1115616" y="6237312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A5E03C-49CE-4262-A299-0C39D4B76DEB}"/>
              </a:ext>
            </a:extLst>
          </p:cNvPr>
          <p:cNvCxnSpPr>
            <a:cxnSpLocks/>
          </p:cNvCxnSpPr>
          <p:nvPr/>
        </p:nvCxnSpPr>
        <p:spPr>
          <a:xfrm>
            <a:off x="3707904" y="5445224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839AA0-0E50-437E-A0A5-1530746A00C6}"/>
              </a:ext>
            </a:extLst>
          </p:cNvPr>
          <p:cNvCxnSpPr>
            <a:cxnSpLocks/>
          </p:cNvCxnSpPr>
          <p:nvPr/>
        </p:nvCxnSpPr>
        <p:spPr>
          <a:xfrm>
            <a:off x="4572000" y="5445224"/>
            <a:ext cx="0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16C63F-682A-416E-87B1-C890D9365842}"/>
              </a:ext>
            </a:extLst>
          </p:cNvPr>
          <p:cNvCxnSpPr>
            <a:cxnSpLocks/>
          </p:cNvCxnSpPr>
          <p:nvPr/>
        </p:nvCxnSpPr>
        <p:spPr>
          <a:xfrm flipV="1">
            <a:off x="4932040" y="5080100"/>
            <a:ext cx="1" cy="36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4A3D25-5219-4C99-B372-83174CDFFE48}"/>
              </a:ext>
            </a:extLst>
          </p:cNvPr>
          <p:cNvCxnSpPr>
            <a:cxnSpLocks/>
          </p:cNvCxnSpPr>
          <p:nvPr/>
        </p:nvCxnSpPr>
        <p:spPr>
          <a:xfrm flipV="1">
            <a:off x="5796136" y="4797152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E9A483-99B4-4B6B-99FD-7A4422A4357E}"/>
              </a:ext>
            </a:extLst>
          </p:cNvPr>
          <p:cNvCxnSpPr>
            <a:cxnSpLocks/>
          </p:cNvCxnSpPr>
          <p:nvPr/>
        </p:nvCxnSpPr>
        <p:spPr>
          <a:xfrm flipV="1">
            <a:off x="6948264" y="4365104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BFEE08-CDFC-4947-A975-CCE1AC6808A0}"/>
              </a:ext>
            </a:extLst>
          </p:cNvPr>
          <p:cNvCxnSpPr>
            <a:cxnSpLocks/>
          </p:cNvCxnSpPr>
          <p:nvPr/>
        </p:nvCxnSpPr>
        <p:spPr>
          <a:xfrm>
            <a:off x="2123728" y="5517232"/>
            <a:ext cx="1" cy="91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D9BE659-F306-49C0-B289-7BF66A80CE86}"/>
              </a:ext>
            </a:extLst>
          </p:cNvPr>
          <p:cNvSpPr txBox="1"/>
          <p:nvPr/>
        </p:nvSpPr>
        <p:spPr>
          <a:xfrm>
            <a:off x="1476643" y="5872354"/>
            <a:ext cx="8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-25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CBEBCB-3931-4BBD-A717-D6225617A2C4}"/>
              </a:ext>
            </a:extLst>
          </p:cNvPr>
          <p:cNvSpPr txBox="1"/>
          <p:nvPr/>
        </p:nvSpPr>
        <p:spPr>
          <a:xfrm>
            <a:off x="3039600" y="57794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47A331-AED2-4CDE-84F2-29308663779E}"/>
              </a:ext>
            </a:extLst>
          </p:cNvPr>
          <p:cNvSpPr txBox="1"/>
          <p:nvPr/>
        </p:nvSpPr>
        <p:spPr>
          <a:xfrm>
            <a:off x="4706266" y="5558003"/>
            <a:ext cx="57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11055E-996A-46A5-A694-E279B888B7B8}"/>
              </a:ext>
            </a:extLst>
          </p:cNvPr>
          <p:cNvSpPr txBox="1"/>
          <p:nvPr/>
        </p:nvSpPr>
        <p:spPr>
          <a:xfrm>
            <a:off x="4315261" y="5114241"/>
            <a:ext cx="48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B41EEA-632B-4EC8-8E4D-47532291D84B}"/>
              </a:ext>
            </a:extLst>
          </p:cNvPr>
          <p:cNvSpPr txBox="1"/>
          <p:nvPr/>
        </p:nvSpPr>
        <p:spPr>
          <a:xfrm>
            <a:off x="5812992" y="5078337"/>
            <a:ext cx="63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41A798-EDF7-403B-839D-791C5DE7BEE5}"/>
              </a:ext>
            </a:extLst>
          </p:cNvPr>
          <p:cNvSpPr txBox="1"/>
          <p:nvPr/>
        </p:nvSpPr>
        <p:spPr>
          <a:xfrm>
            <a:off x="7101452" y="4864471"/>
            <a:ext cx="72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470825-20FA-431E-BA50-0640D2C2AC7E}"/>
              </a:ext>
            </a:extLst>
          </p:cNvPr>
          <p:cNvSpPr txBox="1"/>
          <p:nvPr/>
        </p:nvSpPr>
        <p:spPr>
          <a:xfrm>
            <a:off x="1476643" y="5143659"/>
            <a:ext cx="123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A.O = 30</a:t>
            </a:r>
          </a:p>
        </p:txBody>
      </p:sp>
    </p:spTree>
    <p:extLst>
      <p:ext uri="{BB962C8B-B14F-4D97-AF65-F5344CB8AC3E}">
        <p14:creationId xmlns:p14="http://schemas.microsoft.com/office/powerpoint/2010/main" val="2769346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EEFF-7D05-4B3F-9EF2-ED8B4F1A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Standart Sapma ve Varyans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462735-8AA2-4F09-BF03-6998FC4C4F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Varyans ve standart sapma hesaplama adımları;</a:t>
                </a:r>
              </a:p>
              <a:p>
                <a:pPr marL="0" indent="0">
                  <a:buNone/>
                </a:pP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1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Aritmetik 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ortalamayı 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hesaplayın (Ẋ).</a:t>
                </a:r>
                <a:endParaRPr lang="tr-T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2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Her 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skordan ortalamayı 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çıkarın (X-Ẋ).</a:t>
                </a:r>
                <a:endParaRPr lang="tr-T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3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Her 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sonucun karesini alın (X-Ẋ)</a:t>
                </a:r>
                <a:r>
                  <a:rPr lang="tr-TR" sz="24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tr-TR" sz="24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4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Sonuçları 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toplayın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tr-T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tr-TR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tr-T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tr-T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𝑿</m:t>
                                </m:r>
                                <m:r>
                                  <a:rPr lang="tr-T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−Ẋ</m:t>
                                </m:r>
                              </m:e>
                            </m:d>
                          </m:e>
                          <m:sup>
                            <m:r>
                              <a:rPr lang="tr-TR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tr-TR" sz="24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5) </a:t>
                </a:r>
                <a:r>
                  <a:rPr lang="tr-TR" sz="2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Varyans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elde etmek için toplamı toplam vaka sayısına bölün </a:t>
                </a:r>
                <a14:m>
                  <m:oMath xmlns:m="http://schemas.openxmlformats.org/officeDocument/2006/math">
                    <m:r>
                      <a:rPr lang="tr-TR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tr-T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tr-TR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tr-T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tr-TR" sz="2400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sz="2400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𝑿</m:t>
                                    </m:r>
                                    <m:r>
                                      <a:rPr lang="tr-TR" sz="2400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tr-T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tr-T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𝑵</m:t>
                        </m:r>
                      </m:den>
                    </m:f>
                  </m:oMath>
                </a14:m>
                <a:endParaRPr lang="tr-T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6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Standart 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sapmayı elde etmek için varyansın karekökünü 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alın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tr-TR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tr-T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tr-T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tr-T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𝑿</m:t>
                                </m:r>
                                <m:r>
                                  <a:rPr lang="tr-T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−Ẋ</m:t>
                                </m:r>
                              </m:e>
                            </m:nary>
                            <m:r>
                              <a:rPr lang="tr-TR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)^</m:t>
                            </m:r>
                            <m:r>
                              <a:rPr lang="tr-TR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tr-TR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𝑵</m:t>
                            </m:r>
                          </m:den>
                        </m:f>
                      </m:e>
                    </m:rad>
                  </m:oMath>
                </a14:m>
                <a:endParaRPr lang="tr-T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462735-8AA2-4F09-BF03-6998FC4C4F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5C97B-5828-4CF2-8BC9-6C0BE24D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5277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2B54-5D6F-4BBD-817F-B10DED3A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Standart Sapma ve Varyans</a:t>
            </a:r>
            <a:endParaRPr lang="tr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0E4123-3098-466C-BCF9-A2CA0B686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2" y="1600200"/>
            <a:ext cx="7578356" cy="4525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FDE68-A1B3-424D-B99B-26F8E08C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0280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B3A0-F0CD-4AF0-A444-3FF7A01B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Standart Sapma ve Varyans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30637-42F9-4986-B6A5-9CC021890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Rapor;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* Takım A'da ortalama iş yükü haftada 30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vakaydı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ve standart sapma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4.08’di.</a:t>
            </a:r>
          </a:p>
          <a:p>
            <a:pPr marL="0" indent="0">
              <a:buNone/>
            </a:pP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* Takım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B'de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ortalama iş yükü haftada 30 vakaydı ve standart sapma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19.36’ydı.</a:t>
            </a:r>
            <a:endParaRPr lang="tr-T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Standart sapmanın büyüklüğü sadece ortalamayla karşılaştırıldığında anlamlıdır.</a:t>
            </a:r>
          </a:p>
          <a:p>
            <a:pPr marL="0" indent="0">
              <a:buNone/>
            </a:pP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* Örneğin, aritmetik ortalama 1000 ise, 10’luk bir standart sapma küçüktür; eğer aritmetik ortalama 15 ise, 10’luk bir standart sapma büyüktür.</a:t>
            </a:r>
            <a:endParaRPr lang="tr-T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Ortalamaya göre standart sapma ne kadar büyük olursa,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dağılımın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değerleri o kadar dağınıktır.</a:t>
            </a:r>
          </a:p>
          <a:p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28E9F-FAEB-411D-A01D-9776621D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2208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60CB-87DE-4047-948C-6D313633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Dağılımı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Görselleştirmek</a:t>
            </a:r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 Kutu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Grafikleri </a:t>
            </a:r>
            <a:endParaRPr lang="tr-TR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B13D-262A-491D-AD57-2D59646A9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Kutu grafikleri (veya kutu ve bıyık grafikleri)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dağılımı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görselleştirmek ve analiz etmek için yararlı yollar sağlar.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7E2AF-7161-4B93-BED2-AF16FED8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18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A7F16C-8F64-4987-AEFF-E7EEEB49E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54303"/>
            <a:ext cx="8268854" cy="362905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588C75-EF09-403F-A022-6945089A5F3C}"/>
              </a:ext>
            </a:extLst>
          </p:cNvPr>
          <p:cNvCxnSpPr>
            <a:cxnSpLocks/>
          </p:cNvCxnSpPr>
          <p:nvPr/>
        </p:nvCxnSpPr>
        <p:spPr>
          <a:xfrm flipV="1">
            <a:off x="2915816" y="4293096"/>
            <a:ext cx="0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B50BDE-CF4F-485B-8D18-C56F15C2DFBB}"/>
              </a:ext>
            </a:extLst>
          </p:cNvPr>
          <p:cNvCxnSpPr>
            <a:cxnSpLocks/>
          </p:cNvCxnSpPr>
          <p:nvPr/>
        </p:nvCxnSpPr>
        <p:spPr>
          <a:xfrm flipH="1" flipV="1">
            <a:off x="5596787" y="3636723"/>
            <a:ext cx="792087" cy="21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745DF5-B119-4953-AA7A-64E6DDF63082}"/>
              </a:ext>
            </a:extLst>
          </p:cNvPr>
          <p:cNvCxnSpPr>
            <a:cxnSpLocks/>
          </p:cNvCxnSpPr>
          <p:nvPr/>
        </p:nvCxnSpPr>
        <p:spPr>
          <a:xfrm flipH="1" flipV="1">
            <a:off x="5796195" y="5691823"/>
            <a:ext cx="576064" cy="54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B388D42-4A23-49B8-B483-A7CCF2917B57}"/>
              </a:ext>
            </a:extLst>
          </p:cNvPr>
          <p:cNvSpPr txBox="1"/>
          <p:nvPr/>
        </p:nvSpPr>
        <p:spPr>
          <a:xfrm>
            <a:off x="1403648" y="4535832"/>
            <a:ext cx="158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Çeyrekler arası aralık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4C409B-B2C0-48B8-B2A5-28AE430989AD}"/>
              </a:ext>
            </a:extLst>
          </p:cNvPr>
          <p:cNvSpPr txBox="1"/>
          <p:nvPr/>
        </p:nvSpPr>
        <p:spPr>
          <a:xfrm>
            <a:off x="6372259" y="3429000"/>
            <a:ext cx="1296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</a:t>
            </a:r>
            <a:r>
              <a:rPr lang="tr-TR" baseline="-25000" dirty="0"/>
              <a:t>3</a:t>
            </a:r>
            <a:r>
              <a:rPr lang="tr-TR" dirty="0"/>
              <a:t>+1.5Q veya en yüksek skor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79EDDB-AAFC-4D70-8667-38EED63174DE}"/>
              </a:ext>
            </a:extLst>
          </p:cNvPr>
          <p:cNvSpPr txBox="1"/>
          <p:nvPr/>
        </p:nvSpPr>
        <p:spPr>
          <a:xfrm>
            <a:off x="6372259" y="5494633"/>
            <a:ext cx="1547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</a:t>
            </a:r>
            <a:r>
              <a:rPr lang="tr-TR" baseline="-25000" dirty="0"/>
              <a:t>1</a:t>
            </a:r>
            <a:r>
              <a:rPr lang="tr-TR" dirty="0"/>
              <a:t>-1.5Q veya en düşük skor</a:t>
            </a:r>
          </a:p>
        </p:txBody>
      </p:sp>
    </p:spTree>
    <p:extLst>
      <p:ext uri="{BB962C8B-B14F-4D97-AF65-F5344CB8AC3E}">
        <p14:creationId xmlns:p14="http://schemas.microsoft.com/office/powerpoint/2010/main" val="3991105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10C5-7D02-45BB-B33D-138CED5D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Dağılımı Görselleştirmek: Kutu Grafikleri </a:t>
            </a:r>
            <a:endParaRPr lang="tr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F4746D-205B-46D0-B70F-D98CC2D75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02" y="1596746"/>
            <a:ext cx="7281996" cy="464056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EAC5A-CF01-42F9-9F34-7DB276E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19</a:t>
            </a:fld>
            <a:endParaRPr lang="tr-TR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79BA60-51A4-4DD0-B2ED-2271A669291E}"/>
              </a:ext>
            </a:extLst>
          </p:cNvPr>
          <p:cNvCxnSpPr>
            <a:cxnSpLocks/>
          </p:cNvCxnSpPr>
          <p:nvPr/>
        </p:nvCxnSpPr>
        <p:spPr>
          <a:xfrm flipH="1" flipV="1">
            <a:off x="5940152" y="2420888"/>
            <a:ext cx="792088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CCDB32-CC29-4C82-83A3-F9C074206404}"/>
              </a:ext>
            </a:extLst>
          </p:cNvPr>
          <p:cNvCxnSpPr>
            <a:cxnSpLocks/>
          </p:cNvCxnSpPr>
          <p:nvPr/>
        </p:nvCxnSpPr>
        <p:spPr>
          <a:xfrm flipH="1">
            <a:off x="6084168" y="2924944"/>
            <a:ext cx="93610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56C139-E041-4127-8998-DF03B4C6F6C1}"/>
              </a:ext>
            </a:extLst>
          </p:cNvPr>
          <p:cNvCxnSpPr>
            <a:cxnSpLocks/>
          </p:cNvCxnSpPr>
          <p:nvPr/>
        </p:nvCxnSpPr>
        <p:spPr>
          <a:xfrm flipH="1">
            <a:off x="7092280" y="3212976"/>
            <a:ext cx="360040" cy="54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EC64F8-890C-4850-AC8E-AFA3100CBF66}"/>
              </a:ext>
            </a:extLst>
          </p:cNvPr>
          <p:cNvSpPr txBox="1"/>
          <p:nvPr/>
        </p:nvSpPr>
        <p:spPr>
          <a:xfrm>
            <a:off x="7308304" y="25649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Aykırılıklar</a:t>
            </a:r>
          </a:p>
        </p:txBody>
      </p:sp>
    </p:spTree>
    <p:extLst>
      <p:ext uri="{BB962C8B-B14F-4D97-AF65-F5344CB8AC3E}">
        <p14:creationId xmlns:p14="http://schemas.microsoft.com/office/powerpoint/2010/main" val="22821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924944"/>
            <a:ext cx="8382000" cy="1066800"/>
          </a:xfrm>
        </p:spPr>
        <p:txBody>
          <a:bodyPr>
            <a:noAutofit/>
          </a:bodyPr>
          <a:lstStyle/>
          <a:p>
            <a:pPr eaLnBrk="1" hangingPunct="1"/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Dağılım Ölçüleri</a:t>
            </a:r>
            <a:endParaRPr lang="en-US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10000"/>
            <a:ext cx="8382000" cy="2286000"/>
          </a:xfrm>
          <a:noFill/>
        </p:spPr>
        <p:txBody>
          <a:bodyPr/>
          <a:lstStyle/>
          <a:p>
            <a:pPr eaLnBrk="1" hangingPunct="1"/>
            <a:endParaRPr lang="en-US" sz="1200" b="1" dirty="0"/>
          </a:p>
          <a:p>
            <a:pPr algn="l" eaLnBrk="1" hangingPunct="1"/>
            <a:r>
              <a:rPr lang="en-US" sz="2100" b="1" dirty="0"/>
              <a:t>	     	</a:t>
            </a:r>
            <a:endParaRPr lang="en-US" sz="1000" b="1" dirty="0"/>
          </a:p>
          <a:p>
            <a:pPr algn="l" eaLnBrk="1" hangingPunct="1"/>
            <a:endParaRPr lang="en-US" sz="900" b="1" dirty="0"/>
          </a:p>
          <a:p>
            <a:pPr algn="l" eaLnBrk="1" hangingPunct="1"/>
            <a:r>
              <a:rPr lang="en-US" sz="2100" b="1" dirty="0">
                <a:solidFill>
                  <a:srgbClr val="A6120E"/>
                </a:solidFill>
              </a:rPr>
              <a:t>		</a:t>
            </a:r>
            <a:endParaRPr lang="en-US" sz="2400" b="1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827584" y="836712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6120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		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A6120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Hafta 5 Tanımlayıcı İstatistikler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A6120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958013" y="3863975"/>
            <a:ext cx="184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419600" y="38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  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19600" y="106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419600" y="1143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    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003675" y="5627688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                      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133600" y="5867400"/>
            <a:ext cx="464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                     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6934200" y="38862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352800" y="3810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752600" y="381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143000" y="5486400"/>
            <a:ext cx="23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7696200" y="54864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44525" y="4165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8432800" y="2860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EFA8C-F947-479F-BE07-76B6B3F80BF1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FF72-3BA1-442E-AF7F-281B0130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Bu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Dersten Sonra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B8B70-1F08-44FD-AAFC-0F7647078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Şunları yapabilmelisiniz.</a:t>
            </a:r>
          </a:p>
          <a:p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Dağılım kavramını açıklama.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Dağılım ölçülerini hesaplama;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aralık ve çeyrek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aralık hesabı.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Standart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sapma ve </a:t>
            </a:r>
            <a:r>
              <a:rPr lang="tr-T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varyansı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hesaplanma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ve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yorumlama.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* Kutu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grafiklerini yorumlama ve çizme.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FB9D9-715E-41A9-AE89-1CE12433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997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Anahtar Sorular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Dağılım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nedir?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Dağılım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ölçüleri nasıl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hesaplanır ve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yorumlanır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: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aralık (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R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çeyrek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aralık (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Q), standart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sapma (</a:t>
            </a:r>
            <a:r>
              <a:rPr lang="el-GR" sz="2800" b="1" dirty="0">
                <a:latin typeface="Arial" pitchFamily="34" charset="0"/>
                <a:cs typeface="Arial" pitchFamily="34" charset="0"/>
              </a:rPr>
              <a:t>σ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), </a:t>
            </a:r>
            <a:r>
              <a:rPr lang="tr-TR" sz="2800" b="1" dirty="0" err="1" smtClean="0">
                <a:latin typeface="Arial" pitchFamily="34" charset="0"/>
                <a:cs typeface="Arial" pitchFamily="34" charset="0"/>
              </a:rPr>
              <a:t>varyans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l-GR" sz="2800" b="1" dirty="0">
                <a:latin typeface="Arial" pitchFamily="34" charset="0"/>
                <a:cs typeface="Arial" pitchFamily="34" charset="0"/>
              </a:rPr>
              <a:t>σ</a:t>
            </a:r>
            <a:r>
              <a:rPr lang="tr-TR" sz="2800" b="1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)? 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K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utu grafikleri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aracılığıyla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dağılım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nasıl görselleştirilir?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EFA8C-F947-479F-BE07-76B6B3F80BF1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İçindekiler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Dağılım kavramı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Aralık ve çeyrek aralık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Standart sapma ve varyans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Dağılımı g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örselleştirmek: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Kutu grafikleri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EFA8C-F947-479F-BE07-76B6B3F80BF1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89CC-996E-4626-A3D8-D4E3EF1F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Dağılım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Kavramı</a:t>
            </a:r>
            <a:endParaRPr lang="tr-TR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D06D-F5A6-4DB2-8A1A-30F036867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İki veri kümesi aynı mod, medyan ve aritmetik ortalamaya sahip olabilir, ancak yine de veri kümesinin aralığı açısından çok farklı olabilir.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İki servis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ekibinin,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yardım çağrısına ambulans müdahale süresi: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D3ABC-D9A6-4417-B98E-57DA18C3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07D002-5095-4C06-933F-35AB238C0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717032"/>
            <a:ext cx="3664273" cy="2292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A821A4-4E69-432C-83EA-5A2438AFF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45025"/>
            <a:ext cx="3664273" cy="23847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46036E-FA72-4711-A73D-EC1DC16D8D45}"/>
              </a:ext>
            </a:extLst>
          </p:cNvPr>
          <p:cNvSpPr txBox="1"/>
          <p:nvPr/>
        </p:nvSpPr>
        <p:spPr>
          <a:xfrm>
            <a:off x="611560" y="4077072"/>
            <a:ext cx="29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172089-4D45-4AF4-A868-F52DEE21CA80}"/>
              </a:ext>
            </a:extLst>
          </p:cNvPr>
          <p:cNvSpPr txBox="1"/>
          <p:nvPr/>
        </p:nvSpPr>
        <p:spPr>
          <a:xfrm>
            <a:off x="3995936" y="4077072"/>
            <a:ext cx="43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66E4BB-F8DA-4DBE-B7A5-E54327D15365}"/>
              </a:ext>
            </a:extLst>
          </p:cNvPr>
          <p:cNvSpPr txBox="1"/>
          <p:nvPr/>
        </p:nvSpPr>
        <p:spPr>
          <a:xfrm>
            <a:off x="2727660" y="6236906"/>
            <a:ext cx="479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A.O= Mod=Medyan= 7 dakika</a:t>
            </a:r>
          </a:p>
        </p:txBody>
      </p:sp>
    </p:spTree>
    <p:extLst>
      <p:ext uri="{BB962C8B-B14F-4D97-AF65-F5344CB8AC3E}">
        <p14:creationId xmlns:p14="http://schemas.microsoft.com/office/powerpoint/2010/main" val="1941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4562-58AA-4EEA-9948-7ACE64A1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Dispersiyon Kavramı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DAE7A-A7FE-496A-A0D9-D347EBD91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Dağılım, skorlar arasındaki çeşitliliği, farklılığı veya varyasyon miktarını ifade eder.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Bir değişkenin dağılımı ne kadar büyük olursa skorların aralığı ve skorlar arasındaki farklar o kadar büyük olur.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942E8-FB79-4672-A81C-7AC4EAA2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078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6923-43FE-4089-BAC5-FE35933C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Dispersiyon Kavramı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E67B1-AC83-42CD-91A8-BC0E06440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Dört yaygın değişkenlik ölçüsü vardır;</a:t>
            </a:r>
          </a:p>
          <a:p>
            <a:pPr marL="0" indent="0">
              <a:buNone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Aralık (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R)</a:t>
            </a:r>
          </a:p>
          <a:p>
            <a:pPr marL="0" indent="0">
              <a:buNone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Çeyrek aralık (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Q)</a:t>
            </a:r>
          </a:p>
          <a:p>
            <a:pPr marL="0" indent="0">
              <a:buNone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tr-TR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Varyans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tr-TR" sz="2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popülasyon için, S</a:t>
            </a:r>
            <a:r>
              <a:rPr lang="tr-TR" sz="2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örneklem dağılımı için)</a:t>
            </a:r>
          </a:p>
          <a:p>
            <a:pPr marL="0" indent="0">
              <a:buNone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Standart sapma (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σ popülasyon için, S örneklem dağılımı için)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A41DD-4C44-42D2-BE9A-FBD66D79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872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BD8C-0877-4BAC-AB57-F67B4265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Aralık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69DE5-168D-4C1D-BA79-267AE90D3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Aralık, bir dağılımdaki en yüksek ve en düşük puanlar arasındaki mesafeyi gösterir </a:t>
            </a:r>
            <a:endParaRPr lang="tr-T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Aralık (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R) = Yüksek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skor - Düşük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skor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Değişkenliğin hızlı ve kolay gösterimi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Sıralı veya aralık oranlı değişkenlerle kullanılabilir, ancak nominal düzeyde ölçülen değişkenlerle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kullanılamaz</a:t>
            </a: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25 25 30 30 35 35  R = 35-25 = 10</a:t>
            </a: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5 10 20 40 50 55   R = 55-5 = 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B8291-6ADB-4B6D-937A-1AB6D039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492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5B99-7C93-4E63-9315-459C393D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Aralık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88BA-FB50-4AAA-800A-BC2ECFDF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Sınırlama;</a:t>
            </a:r>
          </a:p>
          <a:p>
            <a:pPr marL="0" indent="0">
              <a:buNone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Aralık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sadece en yüksek ve en düşük skorları dikkate alır.</a:t>
            </a:r>
          </a:p>
          <a:p>
            <a:pPr marL="0" indent="0">
              <a:buNone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   * Yüksek ve düşük puanlar arasındaki değişim hakkında bilgi yok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* 10 30 30 30 30 30 50 </a:t>
            </a:r>
          </a:p>
          <a:p>
            <a:pPr marL="0" indent="0">
              <a:buNone/>
            </a:pP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* 20 20 20 20 20 60 60 </a:t>
            </a:r>
          </a:p>
          <a:p>
            <a:pPr marL="0" indent="0">
              <a:buNone/>
            </a:pP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0002B-A9EA-466D-A465-1B223A7D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9</a:t>
            </a:fld>
            <a:endParaRPr lang="tr-TR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B537A4-A6A6-4BB3-B2B2-20B3FDCCB385}"/>
              </a:ext>
            </a:extLst>
          </p:cNvPr>
          <p:cNvCxnSpPr>
            <a:cxnSpLocks/>
          </p:cNvCxnSpPr>
          <p:nvPr/>
        </p:nvCxnSpPr>
        <p:spPr>
          <a:xfrm>
            <a:off x="4860032" y="4221088"/>
            <a:ext cx="504056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95E95D-FADD-43BE-853C-828F7FC0C68C}"/>
              </a:ext>
            </a:extLst>
          </p:cNvPr>
          <p:cNvCxnSpPr>
            <a:cxnSpLocks/>
          </p:cNvCxnSpPr>
          <p:nvPr/>
        </p:nvCxnSpPr>
        <p:spPr>
          <a:xfrm flipV="1">
            <a:off x="4860032" y="4581128"/>
            <a:ext cx="504056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4739CE-5628-43F6-8A3D-7013AC6510EA}"/>
              </a:ext>
            </a:extLst>
          </p:cNvPr>
          <p:cNvSpPr txBox="1"/>
          <p:nvPr/>
        </p:nvSpPr>
        <p:spPr>
          <a:xfrm>
            <a:off x="5796136" y="422108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R= 40</a:t>
            </a:r>
          </a:p>
        </p:txBody>
      </p:sp>
    </p:spTree>
    <p:extLst>
      <p:ext uri="{BB962C8B-B14F-4D97-AF65-F5344CB8AC3E}">
        <p14:creationId xmlns:p14="http://schemas.microsoft.com/office/powerpoint/2010/main" val="327080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805</Words>
  <Application>Microsoft Office PowerPoint</Application>
  <PresentationFormat>Ekran Gösterisi (4:3)</PresentationFormat>
  <Paragraphs>156</Paragraphs>
  <Slides>20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20</vt:i4>
      </vt:variant>
    </vt:vector>
  </HeadingPairs>
  <TitlesOfParts>
    <vt:vector size="28" baseType="lpstr">
      <vt:lpstr>ＭＳ Ｐゴシック</vt:lpstr>
      <vt:lpstr>Arial</vt:lpstr>
      <vt:lpstr>Calibri</vt:lpstr>
      <vt:lpstr>Cambria Math</vt:lpstr>
      <vt:lpstr>Times</vt:lpstr>
      <vt:lpstr>Times New Roman</vt:lpstr>
      <vt:lpstr>Ofis Teması</vt:lpstr>
      <vt:lpstr>1_Ofis Teması</vt:lpstr>
      <vt:lpstr>İstatistik ve Olasılık</vt:lpstr>
      <vt:lpstr>Dağılım Ölçüleri</vt:lpstr>
      <vt:lpstr>Anahtar Sorular</vt:lpstr>
      <vt:lpstr>İçindekiler</vt:lpstr>
      <vt:lpstr>Dağılım Kavramı</vt:lpstr>
      <vt:lpstr>Dispersiyon Kavramı</vt:lpstr>
      <vt:lpstr>Dispersiyon Kavramı</vt:lpstr>
      <vt:lpstr>Aralık</vt:lpstr>
      <vt:lpstr>Aralık</vt:lpstr>
      <vt:lpstr>Çeyrek Aralık</vt:lpstr>
      <vt:lpstr>Çeyrek Aralık</vt:lpstr>
      <vt:lpstr>Standart Sapma</vt:lpstr>
      <vt:lpstr>Standart Sapma &amp; Varyans</vt:lpstr>
      <vt:lpstr>Standart Sapma ve Varyans</vt:lpstr>
      <vt:lpstr>Standart Sapma ve Varyans</vt:lpstr>
      <vt:lpstr>Standart Sapma ve Varyans</vt:lpstr>
      <vt:lpstr>Standart Sapma ve Varyans</vt:lpstr>
      <vt:lpstr>Dağılımı Görselleştirmek: Kutu Grafikleri </vt:lpstr>
      <vt:lpstr>Dağılımı Görselleştirmek: Kutu Grafikleri </vt:lpstr>
      <vt:lpstr>Bu Dersten Sonra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İstatistik ve Olasılık</dc:title>
  <dc:creator>cr7</dc:creator>
  <cp:lastModifiedBy>Hasan Aybars Temiz</cp:lastModifiedBy>
  <cp:revision>48</cp:revision>
  <dcterms:created xsi:type="dcterms:W3CDTF">2018-10-05T06:24:53Z</dcterms:created>
  <dcterms:modified xsi:type="dcterms:W3CDTF">2019-12-23T22:58:09Z</dcterms:modified>
</cp:coreProperties>
</file>