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7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6696-0A59-4CD3-BB4D-C5C5C80D6251}" type="datetimeFigureOut">
              <a:rPr lang="tr-TR" smtClean="0"/>
              <a:t>22.05.2020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5EA98-9FC0-404D-986F-58321DF0F1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02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559CF-4DE7-411D-8F4A-D9268D44C6F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/>
              <a:t>22.05.2020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01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/>
              <a:t>22.05.2020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709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/>
              <a:t>22.05.2020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60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/>
              <a:t>22.05.2020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957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/>
              <a:t>22.05.2020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7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/>
              <a:t>22.05.2020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/>
              <a:t>22.05.2020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293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/>
              <a:t>22.05.2020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25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/>
              <a:t>22.05.2020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9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/>
              <a:t>22.05.2020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316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/>
              <a:t>22.05.2020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28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/>
              <a:t>22.05.2020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46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r>
              <a:rPr lang="tr-TR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2F2B-4239-48B5-87DF-4C9E9A25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Z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Skorlarını Hesaplama</a:t>
            </a:r>
            <a:endParaRPr lang="tr-TR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C3FD8-B22A-43BF-B300-3C43943A8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 skorları teorik normal eğriye standardize edilmiş skorlardır.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Z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skorları,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standart sapma birimlerinde ham puanın ortalamadan ne kadar farklı olduğunu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gösterir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Alanları bulmak için önce Z puanlarını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hesaplayın</a:t>
                </a:r>
              </a:p>
              <a:p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Z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skor formülü ham skoru standardize skora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dönüştürür.</a:t>
                </a:r>
                <a:endParaRPr lang="tr-TR" sz="2800" b="1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𝒁</m:t>
                    </m:r>
                    <m:r>
                      <a:rPr lang="tr-TR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𝑿𝒊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−Ẋ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den>
                    </m:f>
                  </m:oMath>
                </a14:m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EC3FD8-B22A-43BF-B300-3C43943A8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25894-DC49-4F7B-A5AF-B0AFDB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523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E65D-324C-438E-B3A8-5D542284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Z Skorlarını Hesaplama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0959E-476C-4046-8B9F-BFE76F909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130 puanlık bir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IQ,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ortalamanın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bir 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standart sapmaya üzerinde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düşer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tr-TR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𝒁</m:t>
                    </m:r>
                    <m:r>
                      <a:rPr lang="tr-TR" sz="28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𝑿𝒊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𝒔</m:t>
                        </m:r>
                      </m:den>
                    </m:f>
                  </m:oMath>
                </a14:m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𝟏𝟑𝟎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𝟏𝟎𝟎</m:t>
                        </m:r>
                      </m:num>
                      <m:den>
                        <m: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𝟐𝟎</m:t>
                        </m:r>
                      </m:den>
                    </m:f>
                  </m:oMath>
                </a14:m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1.5</a:t>
                </a: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0959E-476C-4046-8B9F-BFE76F909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7010F-339E-468F-8906-4BA1E423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40EF-EADF-4779-AB1E-7E59D9FDA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28357"/>
            <a:ext cx="3240360" cy="2480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C5CDE3-3FED-4703-A184-566485444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95559"/>
            <a:ext cx="3960440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7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9541-25FF-4602-ADE9-B45298B5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Tablosunu Kullanma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688223-FE9C-4585-9F9E-2BFEE0373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Ek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A;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 eğri altındaki alanı bulmak için tablo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Tablonun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üç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sütunu vardır.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*Sütun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A;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Z-skorlar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*Sütun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B; Z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skor ve ortalama arasındaki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alanlar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*Sütun C; Z skorunun ötesindeki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alanlar, kuyruğa doğru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238EC3-0223-49B5-8009-BF8E125BEF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50" y="1565046"/>
            <a:ext cx="4038600" cy="25120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A5B05-3A7C-4C7C-8F2E-2E2BD577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55BC2C-EA3C-42B2-BF69-0DA54FF71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119498"/>
            <a:ext cx="4267200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1B451D-9FA2-4C78-82FB-568E59AE2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08" y="5506714"/>
            <a:ext cx="4267200" cy="103219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8C47EF-36A2-4FFD-BED8-661178C588CE}"/>
              </a:ext>
            </a:extLst>
          </p:cNvPr>
          <p:cNvCxnSpPr>
            <a:cxnSpLocks/>
          </p:cNvCxnSpPr>
          <p:nvPr/>
        </p:nvCxnSpPr>
        <p:spPr>
          <a:xfrm>
            <a:off x="5796136" y="3582186"/>
            <a:ext cx="0" cy="104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8D4060-26D2-4127-8921-8AFE2D7636F9}"/>
              </a:ext>
            </a:extLst>
          </p:cNvPr>
          <p:cNvCxnSpPr>
            <a:cxnSpLocks/>
          </p:cNvCxnSpPr>
          <p:nvPr/>
        </p:nvCxnSpPr>
        <p:spPr>
          <a:xfrm>
            <a:off x="8388424" y="4005064"/>
            <a:ext cx="0" cy="201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2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9D8C-6CC1-4CB5-A140-DCE359A8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Tablosunu Kullanma</a:t>
            </a:r>
            <a:endParaRPr lang="tr-T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17DF9D-CF8B-4D36-9A3B-71C50CC84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Ek A, bir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skorun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üstündeki ve altındaki veya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skorlar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arasındaki alanları bulmak için kullanılabilir.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Önce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skoru hesaplayın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, skorun işaretini dikkatlice not edin.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 Normal eğrinin resmini çizin ve ilgilendiğiniz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alanı gölgeleyin.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A0FE01-3B5C-4904-8A79-8AF781ACAA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00200"/>
            <a:ext cx="4038600" cy="25311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8457-80BA-4A07-8E83-E4E6D153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D207C6-6E94-46EA-9A7D-F1EABA4661CF}"/>
              </a:ext>
            </a:extLst>
          </p:cNvPr>
          <p:cNvCxnSpPr>
            <a:cxnSpLocks/>
          </p:cNvCxnSpPr>
          <p:nvPr/>
        </p:nvCxnSpPr>
        <p:spPr>
          <a:xfrm>
            <a:off x="4788024" y="30689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AD1A5A-A9E7-4CE6-BA2F-B1EAB4B63F0D}"/>
              </a:ext>
            </a:extLst>
          </p:cNvPr>
          <p:cNvCxnSpPr/>
          <p:nvPr/>
        </p:nvCxnSpPr>
        <p:spPr>
          <a:xfrm>
            <a:off x="4860032" y="328498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3849C9-FEAD-4464-BDFF-1B72DE4D7FDD}"/>
              </a:ext>
            </a:extLst>
          </p:cNvPr>
          <p:cNvCxnSpPr/>
          <p:nvPr/>
        </p:nvCxnSpPr>
        <p:spPr>
          <a:xfrm>
            <a:off x="5292080" y="3068960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E1C065-E916-40B0-AB71-9E979E8DB2D8}"/>
              </a:ext>
            </a:extLst>
          </p:cNvPr>
          <p:cNvCxnSpPr/>
          <p:nvPr/>
        </p:nvCxnSpPr>
        <p:spPr>
          <a:xfrm>
            <a:off x="4860032" y="3068960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18868C-8656-473D-90BE-14D7C7EC76D5}"/>
              </a:ext>
            </a:extLst>
          </p:cNvPr>
          <p:cNvCxnSpPr>
            <a:cxnSpLocks/>
          </p:cNvCxnSpPr>
          <p:nvPr/>
        </p:nvCxnSpPr>
        <p:spPr>
          <a:xfrm>
            <a:off x="5292080" y="314096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2CFF2EC-AF94-4B9E-A58A-9C4DB515B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602" y="4537720"/>
            <a:ext cx="4628567" cy="1818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58869E-5DDD-4A12-B711-27C9D51FCB8D}"/>
              </a:ext>
            </a:extLst>
          </p:cNvPr>
          <p:cNvSpPr txBox="1"/>
          <p:nvPr/>
        </p:nvSpPr>
        <p:spPr>
          <a:xfrm>
            <a:off x="7345949" y="4537719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2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605930-2A2D-4645-8665-89985F62873D}"/>
              </a:ext>
            </a:extLst>
          </p:cNvPr>
          <p:cNvCxnSpPr>
            <a:cxnSpLocks/>
          </p:cNvCxnSpPr>
          <p:nvPr/>
        </p:nvCxnSpPr>
        <p:spPr>
          <a:xfrm flipV="1">
            <a:off x="7452320" y="5301208"/>
            <a:ext cx="0" cy="70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C9E6F1-7EA0-48FA-A442-627D886BD5A7}"/>
              </a:ext>
            </a:extLst>
          </p:cNvPr>
          <p:cNvCxnSpPr>
            <a:cxnSpLocks/>
          </p:cNvCxnSpPr>
          <p:nvPr/>
        </p:nvCxnSpPr>
        <p:spPr>
          <a:xfrm flipH="1">
            <a:off x="6975219" y="5257800"/>
            <a:ext cx="837141" cy="39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046053-F816-424C-B5E3-28E0C4C35A42}"/>
              </a:ext>
            </a:extLst>
          </p:cNvPr>
          <p:cNvSpPr txBox="1"/>
          <p:nvPr/>
        </p:nvSpPr>
        <p:spPr>
          <a:xfrm>
            <a:off x="7812360" y="5095158"/>
            <a:ext cx="1008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0.3413 = %34.13</a:t>
            </a:r>
          </a:p>
        </p:txBody>
      </p:sp>
    </p:spTree>
    <p:extLst>
      <p:ext uri="{BB962C8B-B14F-4D97-AF65-F5344CB8AC3E}">
        <p14:creationId xmlns:p14="http://schemas.microsoft.com/office/powerpoint/2010/main" val="3172708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D659-D970-45FB-A2A2-3CB729AF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Tablosunu Kullanma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B9C0-9DC1-41CA-9C1E-D0188DE28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12755"/>
          </a:xfrm>
        </p:spPr>
        <p:txBody>
          <a:bodyPr>
            <a:normAutofit/>
          </a:bodyPr>
          <a:lstStyle/>
          <a:p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Örnek;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pozitif Z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skorunun altındaki alanı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bulun:0.85</a:t>
            </a: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Adım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1: Sütun (a): z = 0.85,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Sütun (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b): 0.3023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Adım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2: Ortalama ile z=0.85 arasındaki alanı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 ayrıca ortalamanın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altındaki alanı işaretleyin, %50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veya 0.5. 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Sonuç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0.5+0.3023=0.8023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veya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30.23%+50%=80.23%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7893A-6E5A-454C-831F-90994332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F85F2-0EE0-4816-BBBA-E780A906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54" y="3661745"/>
            <a:ext cx="3888432" cy="31418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568F4A-CF75-4734-82F8-5C6529CCED5E}"/>
              </a:ext>
            </a:extLst>
          </p:cNvPr>
          <p:cNvCxnSpPr>
            <a:cxnSpLocks/>
          </p:cNvCxnSpPr>
          <p:nvPr/>
        </p:nvCxnSpPr>
        <p:spPr>
          <a:xfrm>
            <a:off x="899592" y="508518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F3363D-281E-43BB-AE8F-CCAB3BA45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892" y="3522329"/>
            <a:ext cx="3788579" cy="260383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C46C65-3DF4-466C-9B25-AE50B6D10E1A}"/>
              </a:ext>
            </a:extLst>
          </p:cNvPr>
          <p:cNvCxnSpPr>
            <a:cxnSpLocks/>
          </p:cNvCxnSpPr>
          <p:nvPr/>
        </p:nvCxnSpPr>
        <p:spPr>
          <a:xfrm flipH="1">
            <a:off x="7164288" y="4149080"/>
            <a:ext cx="64807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5ADB652-C48E-4175-81BA-5C75C80BA408}"/>
              </a:ext>
            </a:extLst>
          </p:cNvPr>
          <p:cNvSpPr txBox="1"/>
          <p:nvPr/>
        </p:nvSpPr>
        <p:spPr>
          <a:xfrm>
            <a:off x="7470470" y="3651039"/>
            <a:ext cx="109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0.3023 = %30.23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9CB39-A841-42AA-8592-11231DA4F4C7}"/>
              </a:ext>
            </a:extLst>
          </p:cNvPr>
          <p:cNvSpPr txBox="1"/>
          <p:nvPr/>
        </p:nvSpPr>
        <p:spPr>
          <a:xfrm>
            <a:off x="64737" y="3357715"/>
            <a:ext cx="103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8510F1-B2A6-4C7A-91CA-91CD5FAEF191}"/>
              </a:ext>
            </a:extLst>
          </p:cNvPr>
          <p:cNvSpPr txBox="1"/>
          <p:nvPr/>
        </p:nvSpPr>
        <p:spPr>
          <a:xfrm>
            <a:off x="5269466" y="337056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2</a:t>
            </a:r>
          </a:p>
        </p:txBody>
      </p:sp>
    </p:spTree>
    <p:extLst>
      <p:ext uri="{BB962C8B-B14F-4D97-AF65-F5344CB8AC3E}">
        <p14:creationId xmlns:p14="http://schemas.microsoft.com/office/powerpoint/2010/main" val="16529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68CD-E083-4EB5-B56F-70086359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Tablosunu Kullanma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B14A9-66FD-42BC-B9DA-404940BDD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Örnek: Bir pozitif Z skorunun üstündeki alanı bulun:0.40</a:t>
            </a: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Adım</a:t>
            </a:r>
            <a:r>
              <a:rPr lang="tr-TR" sz="2000" b="1" dirty="0" smtClean="0">
                <a:latin typeface="Arial" panose="020B0604020202020204" pitchFamily="34" charset="0"/>
              </a:rPr>
              <a:t> </a:t>
            </a:r>
            <a:r>
              <a:rPr lang="tr-TR" sz="2000" b="1" dirty="0">
                <a:latin typeface="Arial" panose="020B0604020202020204" pitchFamily="34" charset="0"/>
              </a:rPr>
              <a:t>1: Sütun (a): z=0.40, Sütun (c): 0.3446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Adım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2: Z=0.40’ın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ötesindeki alanı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işaretleyin </a:t>
            </a:r>
            <a:endParaRPr lang="tr-TR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Sonuç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: Z=0.40 üzerindeki alan 0.3446 veya %34.46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28CD-7FAF-4E64-887A-B5E3FDEE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ED784-2436-4E81-9544-034295B3E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87074"/>
            <a:ext cx="3384376" cy="34344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138994-F4A5-4F38-B689-E17E46B0A507}"/>
              </a:ext>
            </a:extLst>
          </p:cNvPr>
          <p:cNvCxnSpPr>
            <a:cxnSpLocks/>
          </p:cNvCxnSpPr>
          <p:nvPr/>
        </p:nvCxnSpPr>
        <p:spPr>
          <a:xfrm>
            <a:off x="1259632" y="6308725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AAC636-983B-4133-ADF2-54D4FD053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3501008"/>
            <a:ext cx="4637386" cy="285534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36F20F-A7B4-4C64-B559-25C512D80B08}"/>
              </a:ext>
            </a:extLst>
          </p:cNvPr>
          <p:cNvCxnSpPr>
            <a:cxnSpLocks/>
          </p:cNvCxnSpPr>
          <p:nvPr/>
        </p:nvCxnSpPr>
        <p:spPr>
          <a:xfrm flipH="1">
            <a:off x="7452320" y="4272980"/>
            <a:ext cx="144016" cy="117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4A355-B4A9-45A1-AC0C-C0856ABC1B6E}"/>
              </a:ext>
            </a:extLst>
          </p:cNvPr>
          <p:cNvSpPr txBox="1"/>
          <p:nvPr/>
        </p:nvSpPr>
        <p:spPr>
          <a:xfrm>
            <a:off x="7164288" y="3717032"/>
            <a:ext cx="1676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0.3446 = %34.46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5F3EC-D4FD-4F85-AB03-142C12DDD4C0}"/>
              </a:ext>
            </a:extLst>
          </p:cNvPr>
          <p:cNvSpPr txBox="1"/>
          <p:nvPr/>
        </p:nvSpPr>
        <p:spPr>
          <a:xfrm>
            <a:off x="302840" y="2995790"/>
            <a:ext cx="130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D96DF-5ABD-4F1A-AD18-161EE62CBB43}"/>
              </a:ext>
            </a:extLst>
          </p:cNvPr>
          <p:cNvSpPr txBox="1"/>
          <p:nvPr/>
        </p:nvSpPr>
        <p:spPr>
          <a:xfrm>
            <a:off x="4645974" y="308615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2</a:t>
            </a:r>
          </a:p>
        </p:txBody>
      </p:sp>
    </p:spTree>
    <p:extLst>
      <p:ext uri="{BB962C8B-B14F-4D97-AF65-F5344CB8AC3E}">
        <p14:creationId xmlns:p14="http://schemas.microsoft.com/office/powerpoint/2010/main" val="77672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7936-2130-4CCF-BB51-040D0AB4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Tablosunu Kullanma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F05B-AF03-411A-9CF7-20245D8C9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712967" cy="5001419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Örnek: Bir negatif Z skorunun altındaki alanı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bulun:-1.35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Adım</a:t>
            </a:r>
            <a:r>
              <a:rPr lang="tr-TR" sz="2000" b="1" dirty="0" smtClean="0">
                <a:latin typeface="Arial" panose="020B0604020202020204" pitchFamily="34" charset="0"/>
              </a:rPr>
              <a:t> </a:t>
            </a:r>
            <a:r>
              <a:rPr lang="tr-TR" sz="2000" b="1" dirty="0">
                <a:latin typeface="Arial" panose="020B0604020202020204" pitchFamily="34" charset="0"/>
              </a:rPr>
              <a:t>1: Sütun (a): z=1.35, Sütun (c): 0.0885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Adım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2: z=-1.35 altındaki alanı işaretleyin.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Sonuç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: Z = -1.35 üzerindeki alan 0.0885 veya %8.85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3A2F7-5BCD-4112-8EA7-901804C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DF974-DE39-430E-BFF0-855E99B1D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3282392"/>
            <a:ext cx="3314329" cy="35743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26BCC-D96B-426C-8677-26B4EA4477CE}"/>
              </a:ext>
            </a:extLst>
          </p:cNvPr>
          <p:cNvCxnSpPr>
            <a:cxnSpLocks/>
          </p:cNvCxnSpPr>
          <p:nvPr/>
        </p:nvCxnSpPr>
        <p:spPr>
          <a:xfrm>
            <a:off x="1331640" y="4869160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2980214-1AF4-498B-978B-D4DFAB014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751" y="3424972"/>
            <a:ext cx="4462990" cy="315838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DB7ADC-A85A-4000-9562-F40A1258077D}"/>
              </a:ext>
            </a:extLst>
          </p:cNvPr>
          <p:cNvCxnSpPr>
            <a:cxnSpLocks/>
          </p:cNvCxnSpPr>
          <p:nvPr/>
        </p:nvCxnSpPr>
        <p:spPr>
          <a:xfrm>
            <a:off x="4788024" y="4581128"/>
            <a:ext cx="648072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50791E-932D-4374-A673-071E57933126}"/>
              </a:ext>
            </a:extLst>
          </p:cNvPr>
          <p:cNvSpPr txBox="1"/>
          <p:nvPr/>
        </p:nvSpPr>
        <p:spPr>
          <a:xfrm>
            <a:off x="4076327" y="3775889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0.0885 = %8.85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BB320-4887-4554-ACB9-B691DAB39DBB}"/>
              </a:ext>
            </a:extLst>
          </p:cNvPr>
          <p:cNvSpPr txBox="1"/>
          <p:nvPr/>
        </p:nvSpPr>
        <p:spPr>
          <a:xfrm>
            <a:off x="513808" y="30998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D0348-938C-47F1-8CAD-748B17D69EB0}"/>
              </a:ext>
            </a:extLst>
          </p:cNvPr>
          <p:cNvSpPr txBox="1"/>
          <p:nvPr/>
        </p:nvSpPr>
        <p:spPr>
          <a:xfrm>
            <a:off x="4645969" y="3282392"/>
            <a:ext cx="115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2</a:t>
            </a:r>
          </a:p>
        </p:txBody>
      </p:sp>
    </p:spTree>
    <p:extLst>
      <p:ext uri="{BB962C8B-B14F-4D97-AF65-F5344CB8AC3E}">
        <p14:creationId xmlns:p14="http://schemas.microsoft.com/office/powerpoint/2010/main" val="2068771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9FA3-20FB-491F-8130-7F505737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Tablosunu Kullanma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F9A5-5044-47C7-A3DD-C7830CC8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: -0.35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ile 0.60 z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skorları arasındaki alanı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</a:t>
            </a: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* Adım</a:t>
            </a:r>
            <a:r>
              <a:rPr lang="tr-TR" sz="2000" b="1" dirty="0" smtClean="0">
                <a:latin typeface="Arial" panose="020B0604020202020204" pitchFamily="34" charset="0"/>
              </a:rPr>
              <a:t> 1: Sütun (a): z=0.35 &amp; 0.60, Sütun (b): 0.1368 &amp; 0.2257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* Adım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2: Z noktaları arasındaki alanı işaretleyin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Sonuç: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Z -0.35 ve 0.60 arasındaki alan; 0.1368+0.2257 = 0.3625 veya %36.25 dir.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69000-B699-4EF7-A128-7949F9CC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6750E-E6FF-4E5F-9574-2768170FC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30" y="3460375"/>
            <a:ext cx="3994354" cy="31543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2340C-0406-49E6-A245-F0B37BD2B798}"/>
              </a:ext>
            </a:extLst>
          </p:cNvPr>
          <p:cNvCxnSpPr>
            <a:cxnSpLocks/>
          </p:cNvCxnSpPr>
          <p:nvPr/>
        </p:nvCxnSpPr>
        <p:spPr>
          <a:xfrm>
            <a:off x="1285764" y="4653136"/>
            <a:ext cx="83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B71389-DD02-4A90-BF80-952D38274D07}"/>
              </a:ext>
            </a:extLst>
          </p:cNvPr>
          <p:cNvCxnSpPr>
            <a:cxnSpLocks/>
          </p:cNvCxnSpPr>
          <p:nvPr/>
        </p:nvCxnSpPr>
        <p:spPr>
          <a:xfrm>
            <a:off x="1285764" y="6175200"/>
            <a:ext cx="8379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F99A9D3-2EBE-49CA-BC07-89B2EB7A4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56" y="3769408"/>
            <a:ext cx="3994354" cy="258694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2E185D-5391-4BC1-87B5-CE6195864F0B}"/>
              </a:ext>
            </a:extLst>
          </p:cNvPr>
          <p:cNvCxnSpPr>
            <a:cxnSpLocks/>
          </p:cNvCxnSpPr>
          <p:nvPr/>
        </p:nvCxnSpPr>
        <p:spPr>
          <a:xfrm>
            <a:off x="5508104" y="4653136"/>
            <a:ext cx="86409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F2868-EF42-44CE-B881-D27C97327689}"/>
              </a:ext>
            </a:extLst>
          </p:cNvPr>
          <p:cNvCxnSpPr>
            <a:cxnSpLocks/>
          </p:cNvCxnSpPr>
          <p:nvPr/>
        </p:nvCxnSpPr>
        <p:spPr>
          <a:xfrm flipH="1">
            <a:off x="7236296" y="4221088"/>
            <a:ext cx="86409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B38C89-D235-47FB-8289-AC9711D86249}"/>
              </a:ext>
            </a:extLst>
          </p:cNvPr>
          <p:cNvSpPr txBox="1"/>
          <p:nvPr/>
        </p:nvSpPr>
        <p:spPr>
          <a:xfrm>
            <a:off x="4572000" y="4221088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0.1368 =%13.68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FDCFDF-6000-418C-AE66-221B59CE0CAD}"/>
              </a:ext>
            </a:extLst>
          </p:cNvPr>
          <p:cNvSpPr txBox="1"/>
          <p:nvPr/>
        </p:nvSpPr>
        <p:spPr>
          <a:xfrm>
            <a:off x="7668344" y="4005064"/>
            <a:ext cx="128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0.2257 = %22.57</a:t>
            </a:r>
          </a:p>
        </p:txBody>
      </p:sp>
    </p:spTree>
    <p:extLst>
      <p:ext uri="{BB962C8B-B14F-4D97-AF65-F5344CB8AC3E}">
        <p14:creationId xmlns:p14="http://schemas.microsoft.com/office/powerpoint/2010/main" val="179827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0ECD-8F77-4836-87C0-06A89285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 Tablosunu Kullanma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F5B7-8EEB-4B90-89D9-DA4A41E0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6254"/>
            <a:ext cx="8229600" cy="4659909"/>
          </a:xfrm>
        </p:spPr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Örnek: 0.65 ile 1.05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skorları arasındaki alanı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</a:t>
            </a:r>
          </a:p>
          <a:p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*Adım</a:t>
            </a:r>
            <a:r>
              <a:rPr lang="tr-TR" sz="2000" b="1" dirty="0" smtClean="0">
                <a:latin typeface="Arial" panose="020B0604020202020204" pitchFamily="34" charset="0"/>
              </a:rPr>
              <a:t> </a:t>
            </a:r>
            <a:r>
              <a:rPr lang="tr-TR" sz="2000" b="1" dirty="0">
                <a:latin typeface="Arial" panose="020B0604020202020204" pitchFamily="34" charset="0"/>
              </a:rPr>
              <a:t>1: Sütun (a): z=0.65 &amp; 1.35, Sütun (b): 0.2422 &amp; 0.3531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*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Adım 2: Z noktaları arasındaki alanı işaretleyin</a:t>
            </a:r>
          </a:p>
          <a:p>
            <a:pPr mar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*Sonuç: Z 0.65 ve 1.35 arasındaki alan: 0.3531-0.2422 = 0.1109 veya %11.09 dur.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ADB4-8391-43C5-BAB8-8A225154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A2EB4-8E62-45F9-9B54-ACC05269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3573016"/>
            <a:ext cx="4114800" cy="30103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69DF7-4EAC-4A0C-9B85-3AA5753E3BDC}"/>
              </a:ext>
            </a:extLst>
          </p:cNvPr>
          <p:cNvCxnSpPr>
            <a:cxnSpLocks/>
          </p:cNvCxnSpPr>
          <p:nvPr/>
        </p:nvCxnSpPr>
        <p:spPr>
          <a:xfrm>
            <a:off x="1331640" y="450912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A8394F-03D7-4DFB-944D-856F76C62058}"/>
              </a:ext>
            </a:extLst>
          </p:cNvPr>
          <p:cNvCxnSpPr>
            <a:cxnSpLocks/>
          </p:cNvCxnSpPr>
          <p:nvPr/>
        </p:nvCxnSpPr>
        <p:spPr>
          <a:xfrm>
            <a:off x="1259632" y="5949280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960DA53-B81A-40FA-9605-D586CCB6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3709066"/>
            <a:ext cx="4252795" cy="27382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43041E-9789-4195-846B-895DB8D7B691}"/>
              </a:ext>
            </a:extLst>
          </p:cNvPr>
          <p:cNvCxnSpPr>
            <a:cxnSpLocks/>
          </p:cNvCxnSpPr>
          <p:nvPr/>
        </p:nvCxnSpPr>
        <p:spPr>
          <a:xfrm flipH="1">
            <a:off x="7020272" y="4005064"/>
            <a:ext cx="599728" cy="93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8A032A-BEDC-428B-B35A-2A8495DB1B1B}"/>
              </a:ext>
            </a:extLst>
          </p:cNvPr>
          <p:cNvSpPr txBox="1"/>
          <p:nvPr/>
        </p:nvSpPr>
        <p:spPr>
          <a:xfrm>
            <a:off x="7812360" y="3863181"/>
            <a:ext cx="101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0.2422 = %24.22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6D7BFA-9EF0-4E71-BA83-B405C261CEC8}"/>
              </a:ext>
            </a:extLst>
          </p:cNvPr>
          <p:cNvSpPr txBox="1"/>
          <p:nvPr/>
        </p:nvSpPr>
        <p:spPr>
          <a:xfrm>
            <a:off x="755576" y="352440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093D7-B7B6-4059-BF41-05628DAD50DD}"/>
              </a:ext>
            </a:extLst>
          </p:cNvPr>
          <p:cNvSpPr txBox="1"/>
          <p:nvPr/>
        </p:nvSpPr>
        <p:spPr>
          <a:xfrm>
            <a:off x="5220072" y="3709066"/>
            <a:ext cx="101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ADIM 2</a:t>
            </a:r>
          </a:p>
        </p:txBody>
      </p:sp>
    </p:spTree>
    <p:extLst>
      <p:ext uri="{BB962C8B-B14F-4D97-AF65-F5344CB8AC3E}">
        <p14:creationId xmlns:p14="http://schemas.microsoft.com/office/powerpoint/2010/main" val="243103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E004-71B9-4D20-BEE6-DE35297A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Olasılıkları Tahmin Etme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FDE31-13D9-42D6-901A-17066F588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Eğrinin altındaki alanlar olasılık olarak da ifade edilebilir.</a:t>
                </a: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Olasılıklar oranlardır ve 0.00 ila 1.00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arasındadır</a:t>
                </a: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Değer ne kadar yüksek olursa, olasılık o kadar büyük olur (olay daha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olasıdır).</a:t>
                </a:r>
              </a:p>
              <a:p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Bir başarının teorik olarak oluşma ihtimali</a:t>
                </a: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𝑶𝒍𝒂𝒔</m:t>
                    </m:r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𝚤</m:t>
                    </m:r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𝒍</m:t>
                    </m:r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𝚤</m:t>
                    </m:r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𝒌</m:t>
                    </m:r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𝒃𝒂</m:t>
                        </m:r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ş</m:t>
                        </m:r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𝒂𝒓</m:t>
                        </m:r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𝚤</m:t>
                        </m:r>
                      </m:num>
                      <m:den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𝒐𝒍𝒂𝒚𝒍𝒂𝒓</m:t>
                        </m:r>
                      </m:den>
                    </m:f>
                  </m:oMath>
                </a14:m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* Pay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başarıyı oluşturacak olayların sayısı</a:t>
                </a:r>
              </a:p>
              <a:p>
                <a:pPr marL="0" indent="0">
                  <a:buNone/>
                </a:pP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* Payda: Olası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olayların toplam sayısı</a:t>
                </a:r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ir kez bozuk para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atıldığında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tura gelme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olasılığı 0.5</a:t>
                </a:r>
              </a:p>
              <a:p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Bir kart destesinden kart çekerken :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52 karttan bir as çekme olasılığı 0.0769’dur. (Bir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deste kartta 4 as vardır.)</a:t>
                </a: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FDE31-13D9-42D6-901A-17066F588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7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51A12-99DE-4720-8C91-BA3B307E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05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		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Hafta 6 Normal Eğri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6120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9090-9D48-4A6F-816F-EDD0235C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Olasılıkları Tahmin Etme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9D12E-8E7A-4E23-ACD7-D3AD7E407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b="1" dirty="0" smtClean="0">
                    <a:latin typeface="Arial" panose="020B0604020202020204" pitchFamily="34" charset="0"/>
                  </a:rPr>
                  <a:t>Ortalama</a:t>
                </a:r>
                <a:r>
                  <a:rPr lang="en-US" sz="2400" b="1" dirty="0" smtClean="0">
                    <a:latin typeface="Arial" panose="020B0604020202020204" pitchFamily="34" charset="0"/>
                  </a:rPr>
                  <a:t> </a:t>
                </a:r>
                <a:r>
                  <a:rPr lang="en-US" sz="2400" b="1" dirty="0">
                    <a:latin typeface="Arial" panose="020B0604020202020204" pitchFamily="34" charset="0"/>
                  </a:rPr>
                  <a:t>= 13; s = 4. </a:t>
                </a:r>
                <a:r>
                  <a:rPr lang="tr-TR" sz="2400" b="1" dirty="0">
                    <a:latin typeface="Arial" panose="020B0604020202020204" pitchFamily="34" charset="0"/>
                  </a:rPr>
                  <a:t> 19 veya daha </a:t>
                </a:r>
                <a:r>
                  <a:rPr lang="tr-TR" sz="2400" b="1" dirty="0" smtClean="0">
                    <a:latin typeface="Arial" panose="020B0604020202020204" pitchFamily="34" charset="0"/>
                  </a:rPr>
                  <a:t>fazla bir </a:t>
                </a:r>
                <a:r>
                  <a:rPr lang="tr-TR" sz="2400" b="1" dirty="0">
                    <a:latin typeface="Arial" panose="020B0604020202020204" pitchFamily="34" charset="0"/>
                  </a:rPr>
                  <a:t>skor seçme olasılığı: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*Adım 1: Z skoru bulun </a:t>
                </a:r>
                <a14:m>
                  <m:oMath xmlns:m="http://schemas.openxmlformats.org/officeDocument/2006/math"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𝒁</m:t>
                    </m:r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𝑿𝒊</m:t>
                        </m:r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−Ẋ</m:t>
                        </m:r>
                      </m:num>
                      <m:den>
                        <m: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den>
                    </m:f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𝟏𝟗</m:t>
                        </m:r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𝟏𝟑</m:t>
                        </m:r>
                      </m:num>
                      <m:den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𝟔</m:t>
                        </m:r>
                      </m:num>
                      <m:den>
                        <m:r>
                          <a:rPr lang="tr-TR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den>
                    </m:f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tr-TR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𝟓</m:t>
                    </m:r>
                  </m:oMath>
                </a14:m>
                <a:endParaRPr lang="tr-TR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*Adım 2: z skor 1.5 ve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0.0668’in (sütun c) 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ötesindeki alanı bulmak için normal eğri tablosunu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kullanın</a:t>
                </a:r>
              </a:p>
              <a:p>
                <a:pPr marL="0" indent="0">
                  <a:buNone/>
                </a:pP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*Sonuç: 19 veya </a:t>
                </a:r>
                <a:r>
                  <a:rPr lang="tr-TR" sz="2000" b="1" dirty="0" smtClean="0">
                    <a:latin typeface="Arial" panose="020B0604020202020204" pitchFamily="34" charset="0"/>
                  </a:rPr>
                  <a:t>daha fazla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bir skor seçme olasılığı 0.0668.</a:t>
                </a: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D9D12E-8E7A-4E23-ACD7-D3AD7E407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ACB6D-77AE-4440-94B9-8839D3D3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DE2ED1-4C59-4FD3-96ED-A05625567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12173"/>
            <a:ext cx="7632848" cy="2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2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07D0-62B4-4D34-A937-D751776E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dersten sonra: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5EFA-D3BB-4507-8D00-7F11696E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Şunları yapabilmelisiniz: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Normal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eğri kavramının tanımlanması ve açıklanması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* Ampirik skorları Z skorlarına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dönüştürme ve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eğri üzerindeki noktaların altındaki ve arasındaki alanları bulmak için Z skorlarını ve normal eğri tablosunu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kullanma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Eğrinin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altında kalan alanın olasılık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açısından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ifade edilmesi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FC02E-8049-4405-AFA2-EE014C83D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74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Normal eğri kavramı nedir?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Z skor nasıl hesaplanır ve verilen noktalar ile alanı bulmak için normal eğri tablosu nasıl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kullanılır?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Normal dağılım altında belirli skorların dolma olasılığı nasıl tahmin edilebilir?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Normal eğrinin özellikleri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Z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skorlarını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hesaplama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Normal eğri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tablosunu kullanma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Olasılıkları Tahmin Etme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15A5-F260-4DFB-835C-1798D74B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Eğrinin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B6ED0-E5E7-4D16-B043-2371BBF3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Diyagramda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değişken frekans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dağılımı mevcut olduğunda, dağılım eğrisini görebiliriz. Her türlü eğri şekli gözlenebilir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İstatistikçiler, normal eğrilerin gerçek dünyada yaygın olarak gözlemlendiğini buldular.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1B22-B310-43C2-9F5A-80641DB1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8253B-87A7-44FF-B42D-15B648175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45024"/>
            <a:ext cx="8192643" cy="31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8219-8AA5-42C4-926F-B52DC9B0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Eğrinin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2923F-0C13-49D6-B66B-12D372AA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İstatistikçiler normal eğriyle çok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ilgileniyorlar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 hatta değişkenler arasındaki frekans dağılımlarını karşılaştırmak için standardize ettiler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eğri, normal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dağılım,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standartlaştırılmış normal dağılım hepsi aynı şeyi ifade eder.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eğriyi neden standartlaştırırız?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Farklı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dağılımlar arasında karşılaştırma yapmak için.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Yüzde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 para birimi örneğini düşünün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C1933-7728-4AD3-AD94-87D63492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232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46A78D-66A0-4CE2-ABE9-311B82E9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Eğrinin Özellikleri</a:t>
            </a:r>
            <a:endParaRPr lang="tr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CF869-BEB9-4ACE-A94B-D94328A47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Teorik</a:t>
            </a: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Çan şekilli</a:t>
            </a: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Pürüzsüz eğri</a:t>
            </a: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Simetrik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 smtClean="0">
                <a:latin typeface="Arial" panose="020B0604020202020204" pitchFamily="34" charset="0"/>
                <a:cs typeface="Arial" panose="020B0604020202020204" pitchFamily="34" charset="0"/>
              </a:rPr>
              <a:t>Çarpık olmayan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Kuyruklar sonsuza uzanır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Mod, medyan ve ortalama aynı değerdir</a:t>
            </a:r>
            <a:endParaRPr lang="tr-T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C5887C-998A-4F0F-8BBF-8AE2CFFDE2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772817"/>
            <a:ext cx="4038600" cy="3816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9FB8B-39AE-4F98-BDBB-C07459D9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478CB-C769-4353-8F7E-5AD40167D1CF}"/>
              </a:ext>
            </a:extLst>
          </p:cNvPr>
          <p:cNvSpPr txBox="1"/>
          <p:nvPr/>
        </p:nvSpPr>
        <p:spPr>
          <a:xfrm>
            <a:off x="4860032" y="32849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B676B-0861-4F1F-A9DC-346284436755}"/>
              </a:ext>
            </a:extLst>
          </p:cNvPr>
          <p:cNvSpPr txBox="1"/>
          <p:nvPr/>
        </p:nvSpPr>
        <p:spPr>
          <a:xfrm>
            <a:off x="7647301" y="32849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%50</a:t>
            </a:r>
          </a:p>
        </p:txBody>
      </p:sp>
    </p:spTree>
    <p:extLst>
      <p:ext uri="{BB962C8B-B14F-4D97-AF65-F5344CB8AC3E}">
        <p14:creationId xmlns:p14="http://schemas.microsoft.com/office/powerpoint/2010/main" val="173913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46A0-E541-4A2C-8D58-72626BC9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Eğrinin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FA65-BF6E-4B56-BDAB-98B1C55C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En önemli özellik: yatay eksendeki mesafeler, standart sapma ile ölçüldüğünde daima aynı alanı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keser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±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= 68.26%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±2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= 95.44%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±3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= 99.72%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+1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= 34.14%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+2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= 47.72%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+3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= 49.86%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7274-8328-4CCC-8000-FBADAAD6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94E88-7210-41D4-B614-1CE9C2BB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792521"/>
            <a:ext cx="4536504" cy="344873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9AC40A-A4E8-46A8-9687-CA7D335F884F}"/>
              </a:ext>
            </a:extLst>
          </p:cNvPr>
          <p:cNvCxnSpPr>
            <a:cxnSpLocks/>
          </p:cNvCxnSpPr>
          <p:nvPr/>
        </p:nvCxnSpPr>
        <p:spPr>
          <a:xfrm>
            <a:off x="5796136" y="494116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2B252-BFC9-4EE6-B2A4-B0370D7786B8}"/>
              </a:ext>
            </a:extLst>
          </p:cNvPr>
          <p:cNvCxnSpPr>
            <a:cxnSpLocks/>
          </p:cNvCxnSpPr>
          <p:nvPr/>
        </p:nvCxnSpPr>
        <p:spPr>
          <a:xfrm>
            <a:off x="5220072" y="525780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859AF9-E095-4E35-99A5-28F0D8AECA66}"/>
              </a:ext>
            </a:extLst>
          </p:cNvPr>
          <p:cNvCxnSpPr>
            <a:cxnSpLocks/>
          </p:cNvCxnSpPr>
          <p:nvPr/>
        </p:nvCxnSpPr>
        <p:spPr>
          <a:xfrm>
            <a:off x="4716016" y="5805264"/>
            <a:ext cx="32403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8B931D-31B3-4DE2-A5C8-274F85CC6F54}"/>
              </a:ext>
            </a:extLst>
          </p:cNvPr>
          <p:cNvSpPr txBox="1"/>
          <p:nvPr/>
        </p:nvSpPr>
        <p:spPr>
          <a:xfrm>
            <a:off x="5760132" y="49049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%68.26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CDB99-C835-4567-AFEB-633D51397AA5}"/>
              </a:ext>
            </a:extLst>
          </p:cNvPr>
          <p:cNvSpPr txBox="1"/>
          <p:nvPr/>
        </p:nvSpPr>
        <p:spPr>
          <a:xfrm>
            <a:off x="5743110" y="531003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%95.44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F04B0D-9EAC-48EC-BA7F-C404008F81DF}"/>
              </a:ext>
            </a:extLst>
          </p:cNvPr>
          <p:cNvSpPr txBox="1"/>
          <p:nvPr/>
        </p:nvSpPr>
        <p:spPr>
          <a:xfrm>
            <a:off x="5720320" y="5920358"/>
            <a:ext cx="149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%99.44</a:t>
            </a:r>
          </a:p>
        </p:txBody>
      </p:sp>
    </p:spTree>
    <p:extLst>
      <p:ext uri="{BB962C8B-B14F-4D97-AF65-F5344CB8AC3E}">
        <p14:creationId xmlns:p14="http://schemas.microsoft.com/office/powerpoint/2010/main" val="198683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E714-9057-4DA2-BBB8-83EEB4F9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Normal Eğrinin Özellikleri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9FF5-5443-4F6C-81AA-8C4C1C9F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Örnek; Erkek ve kadın için IQ testi sonuçları, her ikiside normal olarak dağıtılır, ancak farklı standart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sapmalarla.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5E-8763-40C5-997B-B71F132C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8DBB2-F64F-4B98-A444-9289A104E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21" y="2708920"/>
            <a:ext cx="2948957" cy="1835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D28591-A3AE-4EED-80F6-148D45346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12976"/>
            <a:ext cx="2773993" cy="32403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6451FD-BD68-4099-A268-D127AF7D7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78" y="3429000"/>
            <a:ext cx="3261001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1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917</Words>
  <Application>Microsoft Office PowerPoint</Application>
  <PresentationFormat>Ekran Gösterisi (4:3)</PresentationFormat>
  <Paragraphs>160</Paragraphs>
  <Slides>21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Calibri</vt:lpstr>
      <vt:lpstr>Cambria Math</vt:lpstr>
      <vt:lpstr>Times</vt:lpstr>
      <vt:lpstr>Times New Roman</vt:lpstr>
      <vt:lpstr>1_Ofis Teması</vt:lpstr>
      <vt:lpstr>İstatistik ve Olasılık</vt:lpstr>
      <vt:lpstr>Normal Eğri</vt:lpstr>
      <vt:lpstr>Anahtar Sorular</vt:lpstr>
      <vt:lpstr>İçindekiler</vt:lpstr>
      <vt:lpstr>Normal Eğrinin Özellikleri</vt:lpstr>
      <vt:lpstr>Normal Eğrinin Özellikleri</vt:lpstr>
      <vt:lpstr>Normal Eğrinin Özellikleri</vt:lpstr>
      <vt:lpstr>Normal Eğrinin Özellikleri</vt:lpstr>
      <vt:lpstr>Normal Eğrinin Özellikleri</vt:lpstr>
      <vt:lpstr>Z Skorlarını Hesaplama</vt:lpstr>
      <vt:lpstr>Z Skorlarını Hesaplama</vt:lpstr>
      <vt:lpstr>Normal Eğri Tablosunu Kullanma</vt:lpstr>
      <vt:lpstr>Normal Eğri Tablosunu Kullanma</vt:lpstr>
      <vt:lpstr>Normal Eğri Tablosunu Kullanma</vt:lpstr>
      <vt:lpstr>Normal Eğri Tablosunu Kullanma</vt:lpstr>
      <vt:lpstr>Normal Eğri Tablosunu Kullanma</vt:lpstr>
      <vt:lpstr>Normal Eğri Tablosunu Kullanma</vt:lpstr>
      <vt:lpstr>Normal Eğri Tablosunu Kullanma</vt:lpstr>
      <vt:lpstr>Olasılıkları Tahmin Etme</vt:lpstr>
      <vt:lpstr>Olasılıkları Tahmin Etme</vt:lpstr>
      <vt:lpstr>Bu dersten sonra: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ASUS</cp:lastModifiedBy>
  <cp:revision>58</cp:revision>
  <dcterms:created xsi:type="dcterms:W3CDTF">2018-10-06T13:34:40Z</dcterms:created>
  <dcterms:modified xsi:type="dcterms:W3CDTF">2020-05-22T09:50:02Z</dcterms:modified>
</cp:coreProperties>
</file>