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>
      <p:cViewPr varScale="1">
        <p:scale>
          <a:sx n="92" d="100"/>
          <a:sy n="92" d="100"/>
        </p:scale>
        <p:origin x="-9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F611C-53A6-433C-A6A7-E748332025E4}" type="datetimeFigureOut">
              <a:rPr lang="tr-TR" smtClean="0"/>
              <a:t>04.11.2018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5EAE6-FBFF-41CE-BE73-DE343339D5A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1289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A559CF-4DE7-411D-8F4A-D9268D44C6F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7BD2-9102-4DCE-AFE5-18AC7CDA02D7}" type="datetime1">
              <a:rPr lang="tr-TR" smtClean="0"/>
              <a:t>04.11.2018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469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E1D5-4A07-470C-ABB1-0CF0C985515A}" type="datetime1">
              <a:rPr lang="tr-TR" smtClean="0"/>
              <a:t>04.11.2018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641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C72-06BB-493F-B43D-A165C8FFFB73}" type="datetime1">
              <a:rPr lang="tr-TR" smtClean="0"/>
              <a:t>04.11.2018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427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E1D-6869-4DB1-8A21-27BB560E49FF}" type="datetime1">
              <a:rPr lang="tr-TR" smtClean="0"/>
              <a:t>04.11.2018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915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D8-9F48-46E8-B565-DA419B440E65}" type="datetime1">
              <a:rPr lang="tr-TR" smtClean="0"/>
              <a:t>04.11.2018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313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EE52-B875-433A-AC34-8082341B2697}" type="datetime1">
              <a:rPr lang="tr-TR" smtClean="0"/>
              <a:t>04.11.2018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18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1F70-B434-46A7-9B7B-6D15EBCF7D2B}" type="datetime1">
              <a:rPr lang="tr-TR" smtClean="0"/>
              <a:t>04.11.2018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588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5DBE-C956-4530-8A92-C69C5A8EC44D}" type="datetime1">
              <a:rPr lang="tr-TR" smtClean="0"/>
              <a:t>04.11.2018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794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20D0-57A5-42C9-A13F-A9852AFA4B96}" type="datetime1">
              <a:rPr lang="tr-TR" smtClean="0"/>
              <a:t>04.11.2018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361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B13-8652-4A62-BD27-743AAF165E9F}" type="datetime1">
              <a:rPr lang="tr-TR" smtClean="0"/>
              <a:t>04.11.2018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169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E976-17A7-4AE1-8D52-E90B113C0D7E}" type="datetime1">
              <a:rPr lang="tr-TR" smtClean="0"/>
              <a:t>04.11.2018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276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A8B40-436F-46F0-8EAF-239B2974249C}" type="datetime1">
              <a:rPr lang="tr-TR" smtClean="0"/>
              <a:t>04.11.2018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993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İstatistik ve Olasılık</a:t>
            </a:r>
            <a:endParaRPr lang="tr-T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6400800" cy="1752600"/>
          </a:xfrm>
        </p:spPr>
        <p:txBody>
          <a:bodyPr>
            <a:normAutofit/>
          </a:bodyPr>
          <a:lstStyle/>
          <a:p>
            <a:r>
              <a:rPr lang="en-US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Prof.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Dr. </a:t>
            </a:r>
            <a:r>
              <a:rPr lang="tr-TR" sz="2100" b="1" kern="0" dirty="0" err="1">
                <a:solidFill>
                  <a:srgbClr val="000000"/>
                </a:solidFill>
                <a:latin typeface="Arial"/>
                <a:ea typeface="ＭＳ Ｐゴシック"/>
              </a:rPr>
              <a:t>Asaf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 VAROL</a:t>
            </a:r>
          </a:p>
          <a:p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Yazılım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Mühendisliği, 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Fırat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Üniversitesi</a:t>
            </a:r>
          </a:p>
          <a:p>
            <a:endParaRPr lang="tr-TR" sz="2100" b="1" kern="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r>
              <a:rPr lang="en-US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 201</a:t>
            </a:r>
            <a:r>
              <a:rPr lang="tr-TR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8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EFA8C-F947-479F-BE07-76B6B3F80BF1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16E876-5808-4454-82EB-F54D24EC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Olasılıklı Örneklem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0D63D5-AC37-4362-BFED-666D1B403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tr-TR" sz="25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Örneklem neden </a:t>
            </a:r>
            <a:r>
              <a:rPr lang="tr-TR" sz="25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taraflı? </a:t>
            </a:r>
            <a:r>
              <a:rPr lang="tr-TR" sz="25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Bunun birkaç sebebi var:</a:t>
            </a:r>
          </a:p>
          <a:p>
            <a:pPr marL="0" lvl="0" indent="0">
              <a:buNone/>
            </a:pPr>
            <a:r>
              <a:rPr lang="tr-TR" sz="25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tr-TR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*Durdurduğum herkes Houston sakini olmayacak. Şehir mekezini düşündüğümüzde birçoğu turist olabilir.</a:t>
            </a:r>
          </a:p>
          <a:p>
            <a:pPr marL="0" lvl="0" indent="0">
              <a:buNone/>
            </a:pPr>
            <a:r>
              <a:rPr lang="tr-TR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*Her Houston sakini merkezde olmadığı için eşit olasılığa sahip olmayacak.</a:t>
            </a:r>
          </a:p>
          <a:p>
            <a:pPr lvl="0"/>
            <a:r>
              <a:rPr lang="tr-TR" sz="25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Örneklerle, amacımız örneklememizin bir bütün olarak </a:t>
            </a:r>
            <a:r>
              <a:rPr lang="tr-TR" sz="25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popülasyonu (evren) </a:t>
            </a:r>
            <a:r>
              <a:rPr lang="tr-TR" sz="25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temsil etmesi için vakaları seçmektir.</a:t>
            </a:r>
          </a:p>
          <a:p>
            <a:pPr marL="0" lvl="0" indent="0">
              <a:buNone/>
            </a:pPr>
            <a:r>
              <a:rPr lang="tr-TR" sz="25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tr-TR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*Houston nüfusunun %60’nın kadın olduğunu biliyorsak, örneklememiz yaklaşık olarak aynı oranda kadın içermelidir.</a:t>
            </a:r>
          </a:p>
          <a:p>
            <a:pPr lvl="0"/>
            <a:r>
              <a:rPr lang="tr-TR" sz="25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Temel olarak, temsili bir örnek elde etme şansımızı maksimize etmek için, EPSEM ilkesini temsil etmeliyiz.</a:t>
            </a:r>
          </a:p>
          <a:p>
            <a:pPr lvl="0"/>
            <a:r>
              <a:rPr lang="tr-TR" sz="25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İlke</a:t>
            </a:r>
            <a:r>
              <a:rPr lang="tr-TR" sz="25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bir </a:t>
            </a:r>
            <a:r>
              <a:rPr lang="tr-TR" sz="25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populasyonun her bir üyesinin, örnek için seçilme olasılığı eşit olmasını gerektirir.</a:t>
            </a:r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5F407DF-F49C-4E55-8840-0FBD3096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792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F9EBCD-E0A9-4FC8-B4B5-EF389670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Olasılıklı Örneklem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27665D-B7C4-427D-ACF5-F18456528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EPSEM örnekleme tekniği:</a:t>
            </a:r>
          </a:p>
          <a:p>
            <a:pPr marL="0" lvl="0" indent="0">
              <a:buNone/>
            </a:pPr>
            <a:r>
              <a:rPr lang="tr-TR" sz="27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*Basit rastgele örnekleme</a:t>
            </a:r>
          </a:p>
          <a:p>
            <a:pPr marL="0" lvl="0" indent="0">
              <a:buNone/>
            </a:pPr>
            <a:r>
              <a:rPr lang="tr-TR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*Sistematik rastgele örnekleme</a:t>
            </a:r>
          </a:p>
          <a:p>
            <a:pPr marL="0" lvl="0" indent="0">
              <a:buNone/>
            </a:pPr>
            <a:r>
              <a:rPr lang="tr-TR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*Tabakalı rastgele örnekleme</a:t>
            </a:r>
          </a:p>
          <a:p>
            <a:pPr marL="0" lvl="0" indent="0">
              <a:buNone/>
            </a:pPr>
            <a:r>
              <a:rPr lang="tr-TR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*Küme örneklemesi</a:t>
            </a:r>
          </a:p>
          <a:p>
            <a:pPr lvl="0"/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Özetle önyargılı örneklemden kaçınmak istiyoruz</a:t>
            </a:r>
            <a:r>
              <a:rPr lang="tr-TR" sz="2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tr-TR" sz="26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Çıkarımsal</a:t>
            </a:r>
            <a:r>
              <a:rPr lang="tr-TR" sz="2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istatistiklerde yalnızca önyargısız örneklem kullanılabilir.</a:t>
            </a:r>
          </a:p>
          <a:p>
            <a:pPr lvl="0"/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Önyargılı örneklemle, örnek dağılımını tanımlayabilriz ancak popülasyonu tahmin etmek için çıkarımsal istatistik analizini gerçekleştiremeyiz.</a:t>
            </a:r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2F8C6CD-2879-4E65-819D-D8292017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669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B0A725-C4C0-4A86-8417-5A627152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Örneklem Dağılımı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D71FA9-9DC5-4D0E-8610-AE35310B8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Diyelim ki eşit olasılık seçme yöntemlerinden birini kullanıyoruz ve tarafsız bir örneklem var. Örneklemimiz popülasyonu doğru bir şekilde yansıtacakmı? HAYIR</a:t>
            </a:r>
          </a:p>
          <a:p>
            <a:pPr lvl="0"/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 araştırmacı sadece EPSEM’ i takip ediyor diye her zaman bir örneklemi temsil edeceği anlamına gelmez.</a:t>
            </a:r>
          </a:p>
          <a:p>
            <a:pPr lvl="0"/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iyi çabalarımıza rağmen, örneklemimizde tesadüfen meydana gelen bazı hataların olduğunu varsayıyoruz.</a:t>
            </a:r>
          </a:p>
          <a:p>
            <a:pPr lvl="0"/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Örnekleme hatası araştırmacının bir hata yaptığı anlamına gelmez. Her rastgele bir örnek seçiminde her daim örnekleme hatası olasılığı vardır. </a:t>
            </a:r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86D4584-8E73-42EC-B44E-0474AA92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110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3C623A-F3A1-4BCD-B744-ADA5D03E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Örneklem Dağılımı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E66AEC-5E01-46E6-8A65-FD516BEB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</a:t>
            </a:r>
            <a:r>
              <a:rPr lang="tr-TR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Havaya </a:t>
            </a:r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kez bozuk para atmak</a:t>
            </a:r>
          </a:p>
          <a:p>
            <a:pPr lvl="0"/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Rastgele sonuçlar üretecektir. Teoride, beş kez yazı beş kez tura gelir.</a:t>
            </a:r>
          </a:p>
          <a:p>
            <a:pPr lvl="0"/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Kendiniz deneyin. Beş kez yazı beş kez de turamı aldınız?</a:t>
            </a:r>
          </a:p>
          <a:p>
            <a:pPr marL="0" lvl="0" indent="0">
              <a:buNone/>
            </a:pPr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*Altı kez tura dört kez yazı aldım.</a:t>
            </a:r>
          </a:p>
          <a:p>
            <a:pPr marL="0" lvl="0" indent="0">
              <a:buNone/>
            </a:pPr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*Parayı on kez havaya atıp on kez de tura almak mümkünmüdür? Elbeltte mümkündür.</a:t>
            </a:r>
          </a:p>
          <a:p>
            <a:pPr lvl="0"/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Sadece örnek doğru seçildiği için popülasyonu doğru bir şekilde yansıtamama olasılığı ortadan kalmaz.</a:t>
            </a:r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F0A238-C99E-4E30-AE42-58E10567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0201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61EFA1-F0E8-46A9-A314-8F5F5D4D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Örneklem Dağılımı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9319E0-19C2-46FC-B02B-B9DEF143E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Örnek:</a:t>
            </a:r>
          </a:p>
          <a:p>
            <a:pPr marL="0" lvl="0" indent="0">
              <a:buNone/>
            </a:pPr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*Odada on öğrenci var. Her öğrencinin cebinde 0 dan 9 dolara farklı miktarlarda dolar vardır. </a:t>
            </a:r>
            <a:r>
              <a:rPr lang="tr-TR" sz="20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Farzedelim</a:t>
            </a:r>
            <a:r>
              <a:rPr lang="tr-T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ki, bir </a:t>
            </a:r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misafir içerde yürüyor ve öğrencilerin ortalama parasını tahmin etmek için rastgele bir örnek seçti</a:t>
            </a:r>
            <a:r>
              <a:rPr lang="tr-T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Misafirin </a:t>
            </a:r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alacağı olası sonuç nedir?</a:t>
            </a:r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DDCC9E-746A-4BD3-AED8-DCC63ADE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14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C32EA19-953B-4866-AF3A-0C7E4A13B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717032"/>
            <a:ext cx="7416824" cy="240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9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6D759B-A5BB-48FC-9BA2-CA702691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Örneklem Dağılımı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D557AC-E9CE-4939-A43D-1D961DAD76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Gerçek ortalama para miktarının 4.5 dolar olduğunu biliyoruz.</a:t>
            </a:r>
          </a:p>
          <a:p>
            <a:pPr lvl="0"/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 öğrencinin seçilme olasılığı eşit olduğu için misafir 0’dan 9’a kadar olan herhangi bir miktardaki öğrenciyi seçebilir.</a:t>
            </a:r>
          </a:p>
          <a:p>
            <a:pPr lvl="0"/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Misafirin seçtiği öğrenciye göre tahmini ortalama para miktarı 0 ile 9 arasında olabilir.</a:t>
            </a:r>
          </a:p>
          <a:p>
            <a:pPr lvl="0"/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Süreç rastgele olmasına rağmen, konuk hala populasyon hakkında yanlış bir tahmin yapma olasılığına sahiptir.</a:t>
            </a:r>
          </a:p>
          <a:p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E9624808-75D6-4D72-8F08-1DA0675C04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081473"/>
            <a:ext cx="4038600" cy="35634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75CEFEA-7B5E-4E2F-AFE5-F65C8AE4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560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643F2-C1CF-4F39-92A3-6791A307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Örneklem Dağılımı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A73575-ED5C-4114-90D8-6A8A0F64D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 slayttaki diyagramda, olası tüm örnekleme sonuçlarının bir dağılımını görüyorsunuz.</a:t>
            </a:r>
          </a:p>
          <a:p>
            <a:pPr lvl="0"/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Örnekleme dağılımı çıkarımsal istatistikte en önemli kavramdır.</a:t>
            </a:r>
          </a:p>
          <a:p>
            <a:pPr lvl="0"/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Tanım: Teorik</a:t>
            </a:r>
            <a:r>
              <a:rPr lang="tr-TR" sz="2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Belirli </a:t>
            </a:r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 </a:t>
            </a:r>
            <a:r>
              <a:rPr lang="tr-TR" sz="2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büyüklükteki (N</a:t>
            </a:r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tüm olası örnekler için bir istatistiğin olasılık dağılımı.</a:t>
            </a:r>
          </a:p>
          <a:p>
            <a:pPr marL="0" lvl="0" indent="0">
              <a:buNone/>
            </a:pPr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*Örneklem dağılımı</a:t>
            </a:r>
          </a:p>
          <a:p>
            <a:pPr marL="0" lvl="0" indent="0">
              <a:buNone/>
            </a:pPr>
            <a:r>
              <a:rPr lang="tr-TR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*Teorik bir kavramdır.</a:t>
            </a:r>
          </a:p>
          <a:p>
            <a:pPr marL="0" lvl="0" indent="0">
              <a:buNone/>
            </a:pPr>
            <a:r>
              <a:rPr lang="tr-TR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*Olası tüm örnekleme sonuçlarının ortalamasının bir dağılımıdır.</a:t>
            </a:r>
          </a:p>
          <a:p>
            <a:pPr marL="0" lvl="0" indent="0">
              <a:buNone/>
            </a:pPr>
            <a:r>
              <a:rPr lang="tr-TR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*Örneklemenin büyüklüğü ile alakalıdır.</a:t>
            </a:r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1143393-C4C6-495E-8D3C-52F08B99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5585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BF12F5-B8DC-4284-9364-976B777C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Örneklem Dağılımı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547D1D-EAF2-4D95-B964-6950ACC6CD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Çıkarımsal istatistiklerin her uygulaması 3 farklı dağılım içerir.</a:t>
            </a:r>
          </a:p>
          <a:p>
            <a:pPr lvl="0"/>
            <a:r>
              <a:rPr lang="tr-TR" sz="24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Populasyon</a:t>
            </a:r>
            <a:r>
              <a:rPr lang="tr-TR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ampirik, bilinmeyen</a:t>
            </a:r>
            <a:endParaRPr lang="tr-TR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Örneklem dağılımı: Teorik, biliniyor</a:t>
            </a:r>
          </a:p>
          <a:p>
            <a:pPr lvl="0"/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Örneklem:ampirik ,biliniyor</a:t>
            </a:r>
          </a:p>
          <a:p>
            <a:pPr lvl="0"/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Örneklemden alınan bilgiler popülasyona örneklem dağılımı üzerinden bağlanmıştır.</a:t>
            </a:r>
          </a:p>
          <a:p>
            <a:endParaRPr lang="tr-T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F9EC8C7D-D904-49FA-B4B3-9D2A93895D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201"/>
            <a:ext cx="4172272" cy="4277072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63B1A9-FD97-447B-80E0-D6F70845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9489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5F9DB5-70A7-4BD2-A509-E381C7FF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Örneklem Dağılımı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5D89D9-1BA3-47D9-9850-5D4823EE3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Örnek:</a:t>
            </a:r>
          </a:p>
          <a:p>
            <a:pPr marL="0" lvl="0" indent="0">
              <a:buNone/>
            </a:pPr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*Cebinde 0 ile 9 dolar arasında olan 10 öğrenci</a:t>
            </a:r>
            <a:r>
              <a:rPr lang="tr-T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Örneğimiz 10 </a:t>
            </a:r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öğrenciden 2’si. </a:t>
            </a:r>
          </a:p>
          <a:p>
            <a:pPr marL="0" lvl="0" indent="0">
              <a:buNone/>
            </a:pPr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*İlk örneklem iki öğrenci seçip ortalamasını çizdiriyoruz </a:t>
            </a:r>
            <a:r>
              <a:rPr lang="tr-T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3.5 (</a:t>
            </a:r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biri 2 dolar diğeri 5 dolar) daha sonra seçilen öğrencileri tekrar populasyona yerleştiriyoruz.</a:t>
            </a:r>
          </a:p>
          <a:p>
            <a:pPr marL="0" lvl="0" indent="0">
              <a:buNone/>
            </a:pPr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*Ardından iki öğrenciden oluşan ikinci bir örneklemi seçtik ve örneklemin ortalamasını çizdirdik </a:t>
            </a:r>
            <a:r>
              <a:rPr lang="tr-T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(biri </a:t>
            </a:r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dolar diğeri 9 dolar) ikinci örneklemide tekrar örnekleme geri yerleştirdik.</a:t>
            </a:r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309C4C2-FD7F-46D3-BD19-AB662256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18</a:t>
            </a:fld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FE38DDC-BAB0-4FAB-936B-FFABB66F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584515"/>
            <a:ext cx="6197601" cy="2136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E099095-F058-4DEF-BE8C-F0B66D4A02FB}"/>
              </a:ext>
            </a:extLst>
          </p:cNvPr>
          <p:cNvSpPr txBox="1"/>
          <p:nvPr/>
        </p:nvSpPr>
        <p:spPr>
          <a:xfrm>
            <a:off x="1547664" y="5085184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Örnek1 </a:t>
            </a:r>
          </a:p>
          <a:p>
            <a:r>
              <a:rPr lang="tr-TR" dirty="0"/>
              <a:t>3.5(2dolar,5 dolar)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C994A0E-5C22-48BF-9EC9-896C33ECCBBE}"/>
              </a:ext>
            </a:extLst>
          </p:cNvPr>
          <p:cNvSpPr txBox="1"/>
          <p:nvPr/>
        </p:nvSpPr>
        <p:spPr>
          <a:xfrm>
            <a:off x="4932040" y="5085184"/>
            <a:ext cx="183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Örnek2</a:t>
            </a:r>
          </a:p>
          <a:p>
            <a:r>
              <a:rPr lang="tr-TR" dirty="0"/>
              <a:t>5(1dolar,9dolar)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93A7FFF3-65A5-4091-ACB3-A91FB3FCB53A}"/>
              </a:ext>
            </a:extLst>
          </p:cNvPr>
          <p:cNvCxnSpPr>
            <a:cxnSpLocks/>
          </p:cNvCxnSpPr>
          <p:nvPr/>
        </p:nvCxnSpPr>
        <p:spPr>
          <a:xfrm>
            <a:off x="2915816" y="5731515"/>
            <a:ext cx="648072" cy="23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26CF8AD4-15E1-41B1-B06A-55D04997035E}"/>
              </a:ext>
            </a:extLst>
          </p:cNvPr>
          <p:cNvCxnSpPr>
            <a:cxnSpLocks/>
          </p:cNvCxnSpPr>
          <p:nvPr/>
        </p:nvCxnSpPr>
        <p:spPr>
          <a:xfrm flipH="1">
            <a:off x="4572000" y="5729057"/>
            <a:ext cx="504056" cy="23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761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1DD7FA-FA73-495D-A950-AEEB5F04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Örneklem Dağılımı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388D0A-FF4F-4B6C-8AC5-8570F79404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kişiden gelen her iki farklı öğrenci kombinasyonunu tüketene kadar bu </a:t>
            </a:r>
            <a:r>
              <a:rPr lang="tr-TR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işlemi (</a:t>
            </a:r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örnekleme ve değiştirme) tekrarlıyoruz. 45 olası örnek olmalı. Şöyle görünüyor:</a:t>
            </a:r>
          </a:p>
          <a:p>
            <a:pPr lvl="0"/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Örnekleme dağılımı şöyle olacaktır:</a:t>
            </a:r>
          </a:p>
          <a:p>
            <a:pPr lvl="0"/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şekil</a:t>
            </a:r>
          </a:p>
          <a:p>
            <a:pPr lvl="0"/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Ortalama nüfus ortalamaya eşittir</a:t>
            </a:r>
            <a:r>
              <a:rPr lang="tr-TR" b="1" dirty="0">
                <a:solidFill>
                  <a:prstClr val="black"/>
                </a:solidFill>
              </a:rPr>
              <a:t>.</a:t>
            </a:r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F4EC8-A19C-4AD3-906E-778AD5CA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19</a:t>
            </a:fld>
            <a:endParaRPr lang="tr-TR"/>
          </a:p>
        </p:txBody>
      </p:sp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CFABDE78-8586-4651-AC33-2AAA1F6535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4824"/>
            <a:ext cx="4038600" cy="4104455"/>
          </a:xfrm>
        </p:spPr>
      </p:pic>
    </p:spTree>
    <p:extLst>
      <p:ext uri="{BB962C8B-B14F-4D97-AF65-F5344CB8AC3E}">
        <p14:creationId xmlns:p14="http://schemas.microsoft.com/office/powerpoint/2010/main" val="384644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24944"/>
            <a:ext cx="83820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Örneklem ve Örneklem Dağılımı</a:t>
            </a:r>
            <a:endParaRPr lang="en-US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10000"/>
            <a:ext cx="8382000" cy="2286000"/>
          </a:xfrm>
          <a:noFill/>
        </p:spPr>
        <p:txBody>
          <a:bodyPr/>
          <a:lstStyle/>
          <a:p>
            <a:pPr eaLnBrk="1" hangingPunct="1"/>
            <a:endParaRPr lang="en-US" sz="1200" b="1" dirty="0"/>
          </a:p>
          <a:p>
            <a:pPr algn="l" eaLnBrk="1" hangingPunct="1"/>
            <a:r>
              <a:rPr lang="en-US" sz="2100" b="1" dirty="0"/>
              <a:t>	     	</a:t>
            </a:r>
            <a:endParaRPr lang="en-US" sz="1000" b="1" dirty="0"/>
          </a:p>
          <a:p>
            <a:pPr algn="l" eaLnBrk="1" hangingPunct="1"/>
            <a:endParaRPr lang="en-US" sz="900" b="1" dirty="0"/>
          </a:p>
          <a:p>
            <a:pPr algn="l" eaLnBrk="1" hangingPunct="1"/>
            <a:r>
              <a:rPr lang="en-US" sz="2100" b="1" dirty="0">
                <a:solidFill>
                  <a:srgbClr val="A6120E"/>
                </a:solidFill>
              </a:rPr>
              <a:t>		</a:t>
            </a:r>
            <a:endParaRPr lang="en-US" sz="2400" b="1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27584" y="836712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6120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		</a:t>
            </a:r>
            <a:r>
              <a:rPr kumimoji="0" lang="tr-TR" sz="2400" b="1" i="0" u="none" strike="noStrike" kern="1200" cap="none" spc="0" normalizeH="0" baseline="0" noProof="0" dirty="0">
                <a:ln>
                  <a:noFill/>
                </a:ln>
                <a:solidFill>
                  <a:srgbClr val="A6120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Hafta </a:t>
            </a:r>
            <a:r>
              <a:rPr lang="tr-TR" sz="2400" b="1" dirty="0">
                <a:solidFill>
                  <a:srgbClr val="A6120E"/>
                </a:solidFill>
                <a:latin typeface="Arial" pitchFamily="34" charset="0"/>
                <a:cs typeface="Arial" pitchFamily="34" charset="0"/>
              </a:rPr>
              <a:t>10 Çıkarımsal İstatistik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A6120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958013" y="3863975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419600" y="38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 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19600" y="106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419600" y="1143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charset="0"/>
                <a:ea typeface="+mn-ea"/>
                <a:cs typeface="+mn-cs"/>
              </a:rPr>
              <a:t>    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003675" y="5627688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                    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133600" y="586740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                        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934200" y="38862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352800" y="3810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752600" y="381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43000" y="5486400"/>
            <a:ext cx="23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 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7696200" y="54864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6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44525" y="4165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8432800" y="2860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charset="0"/>
              <a:ea typeface="+mn-ea"/>
              <a:cs typeface="+mn-cs"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EFA8C-F947-479F-BE07-76B6B3F80BF1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8D510F-874A-4E01-8F43-5C17281E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Örneklem Dağılımı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216071-FF3F-4920-94A5-24600F16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Ders kitabındaki örnek: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*10.000 kişilik bir topluluğun yaşı hakkında bilgi toplamak istediğimizi varsayalım. 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*100 kişiden oluşan ilk örneğimizi seçtik ve bunun aritmetik ortalamasını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çizdirdik, 27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, ardından bu ilk örnekte seçtiklerimizi tekrar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popülasyonun (evren)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içine koyuyoruz.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*Daha sonra ikinci 100 kişiden oluşan örneklemimizi seçtik ve aritmetik ortalamasını çizdirdik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30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, ardından tekrar bu seçtiğimiz örnekleri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popülasyona (evren)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geri koyuyoruz.</a:t>
            </a:r>
          </a:p>
          <a:p>
            <a:pPr marL="0" indent="0">
              <a:buNone/>
            </a:pPr>
            <a:endParaRPr lang="tr-T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B5883B2-E148-48E4-97B5-A8AB5379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20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FAFEB28-0F0D-4BF4-99FC-7ACFEB0B3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9" y="4797152"/>
            <a:ext cx="8221222" cy="178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74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3182EE-1590-4988-AE08-0BB41DBC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Örneklem Dağılımı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CEAD369-233C-42FD-B1C0-55123B2C9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10.000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popülasyonun (evren)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her 100 kişiden oluşan farklı kombinasyonlarını tüketene kadar bu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prosedürü (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örneklem ve yerine koyma) tekrarlıyoruz.</a:t>
                </a:r>
              </a:p>
              <a:p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Sonunda örneklem dağılımı şöyle olacaktır:</a:t>
                </a:r>
              </a:p>
              <a:p>
                <a:pPr marL="0" indent="0">
                  <a:buNone/>
                </a:pP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*Normal şekli</a:t>
                </a:r>
              </a:p>
              <a:p>
                <a:pPr marL="0" indent="0">
                  <a:buNone/>
                </a:pP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*Popülasyonun ortalamasına sahip bir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ortalama (</a:t>
                </a: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µ)</a:t>
                </a:r>
              </a:p>
              <a:p>
                <a:pPr marL="0" indent="0">
                  <a:buNone/>
                </a:pP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*N’nin kareköküne bölündüğünde popülasyonun standart sapmasına eşit bir standart sapmaya sahip.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σ</m:t>
                    </m:r>
                    <m:r>
                      <a:rPr lang="tr-TR" sz="20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Ẋ= </m:t>
                    </m:r>
                    <m:f>
                      <m:fPr>
                        <m:ctrlPr>
                          <a:rPr lang="tr-TR" sz="2000" b="1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tr-TR" sz="20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𝑵</m:t>
                            </m:r>
                          </m:e>
                        </m:rad>
                      </m:den>
                    </m:f>
                  </m:oMath>
                </a14:m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tr-TR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CEAD369-233C-42FD-B1C0-55123B2C9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943" r="-2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246C93B-F2F4-448E-B952-3E4EB592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21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A5C6A29-62F6-4C52-8A4F-09451E7E1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4725144"/>
            <a:ext cx="6074444" cy="162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52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385299-DA23-48F9-B13C-76989742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Merkezi Limit Teoremi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86C9A1-8B8F-47E9-BD74-AE80089BD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Rastgele örneklenen N boyutlu herhangi bir popülasyonun aritmetik ortalaması veya standart sapması tekrarlanırsa, ardından, N büyüdükçe örneklem ortalamasının örneklem dağılımı aritmetik ortalama ve standart sapması ile normale yaklaşır.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Herhangi bir özellik veya değişken için, popülasyonda normal dağılmayanlar bile örnek boyutu büyüdükçe, örneklem ortalamasının örneklem dağılımı normal dağılım şeklini alır.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DF1FEA0-C1BC-452E-9676-C4F8AA35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0987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DEA6E7-9842-43BD-A6A7-FA7081E1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Merkezi Limit Teoremi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E34E529-82D1-49A6-8706-9B8BE71F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23</a:t>
            </a:fld>
            <a:endParaRPr lang="tr-TR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620D30A6-D828-4CC1-82E8-3685CF599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9936"/>
            <a:ext cx="3770275" cy="2349846"/>
          </a:xfr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EB7CD6D-EE58-4869-93B7-E65E1A400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804" y="1363524"/>
            <a:ext cx="4042224" cy="25234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898B523-69D6-4EDD-919A-B56AAB2E2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8" y="3699782"/>
            <a:ext cx="4026313" cy="25234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3ECDB3A-A1C0-4078-A8E1-D628CA8A1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910" y="3827598"/>
            <a:ext cx="3683004" cy="229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77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96FFDB-C716-403B-B600-D73F9C62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Merkezi Limit Teoremi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B7B93B-7387-437E-8824-1021423F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Merkezi limit teoreminin önemi popülasyon normal dağılmamış olsa bile örneklem dağılımı hala normal bir dağılıma sahiptir.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Büyük örnekleme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uygulanır (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N&gt;100), ancak örneklem (N&lt;100) ise örneklem dağılımının normal olduğunu varsaymadan önce nufusun normalliği hakkında bilgi sahibi olmalıyız.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2F1DFF7-2508-47EC-B128-F22C1E9B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9220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9E8DB8-105A-4F2B-8930-0BBAE1B9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Örneklem Dağılımının Uygulanması</a:t>
            </a:r>
            <a:endParaRPr lang="tr-T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AD802D9-904A-4135-B8B8-8702B9352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Örnekleme dağımı normaldir. Dolayısıyla alanları bulmak için normal eğri tablosunu kullanabiliriz.</a:t>
                </a:r>
              </a:p>
              <a:p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Popülasyon 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ortalamasının (</a:t>
                </a:r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µ) değerini bilmiyoruz ancak örnekleme dağılımının ortalaması (µ) ile aynıdır.</a:t>
                </a:r>
              </a:p>
              <a:p>
                <a:pPr marL="0" lvl="0" indent="0">
                  <a:buNone/>
                </a:pPr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Popülasyonun standart sapma değerini bilmiyoruz ancak örneklem dağılımının standart sapması, sapmanın N’nin kareköküne bölümüne eşittir.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σ</m:t>
                    </m:r>
                    <m:r>
                      <a:rPr lang="tr-TR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Ẋ= </m:t>
                    </m:r>
                    <m:f>
                      <m:fPr>
                        <m:ctrlPr>
                          <a:rPr lang="tr-TR" sz="2000" b="1" i="1">
                            <a:solidFill>
                              <a:prstClr val="black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tr-TR" sz="2000" b="1" i="1">
                                <a:solidFill>
                                  <a:prstClr val="black"/>
                                </a:solidFill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𝑵</m:t>
                            </m:r>
                          </m:e>
                        </m:rad>
                      </m:den>
                    </m:f>
                  </m:oMath>
                </a14:m>
                <a:r>
                  <a:rPr lang="tr-TR" sz="20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tr-TR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AD802D9-904A-4135-B8B8-8702B9352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291" r="-3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799FAEF-B2FC-415E-803B-A10EFC48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1486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5FEFA3-7081-4A05-9D1C-0CF753B8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Üç Dağılım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="" xmlns:a16="http://schemas.microsoft.com/office/drawing/2014/main" id="{E858B684-F468-499C-BDA7-49DC3C31AF7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16905034"/>
                  </p:ext>
                </p:extLst>
              </p:nvPr>
            </p:nvGraphicFramePr>
            <p:xfrm>
              <a:off x="457200" y="1600200"/>
              <a:ext cx="8229600" cy="42050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="" xmlns:a16="http://schemas.microsoft.com/office/drawing/2014/main" val="1521288288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="" xmlns:a16="http://schemas.microsoft.com/office/drawing/2014/main" val="1067589471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="" xmlns:a16="http://schemas.microsoft.com/office/drawing/2014/main" val="3783453305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="" xmlns:a16="http://schemas.microsoft.com/office/drawing/2014/main" val="1191709677"/>
                        </a:ext>
                      </a:extLst>
                    </a:gridCol>
                  </a:tblGrid>
                  <a:tr h="1051266"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Şekil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Merkezi</a:t>
                          </a:r>
                        </a:p>
                        <a:p>
                          <a:r>
                            <a:rPr lang="tr-TR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Eğilim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Dağılım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932161253"/>
                      </a:ext>
                    </a:extLst>
                  </a:tr>
                  <a:tr h="1051266"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Örneklem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Değişir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461104801"/>
                      </a:ext>
                    </a:extLst>
                  </a:tr>
                  <a:tr h="1051266"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Örneklem</a:t>
                          </a:r>
                        </a:p>
                        <a:p>
                          <a:r>
                            <a:rPr lang="tr-TR" dirty="0"/>
                            <a:t>Dağılımı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µ</a:t>
                          </a:r>
                          <a:r>
                            <a:rPr lang="tr-TR" baseline="-25000" dirty="0"/>
                            <a:t>x</a:t>
                          </a:r>
                          <a:r>
                            <a:rPr lang="tr-TR" baseline="0" dirty="0"/>
                            <a:t> =µ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itchFamily="34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l-GR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σ</m:t>
                              </m:r>
                              <m:r>
                                <a:rPr kumimoji="0" lang="tr-TR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Ẋ= </m:t>
                              </m:r>
                              <m:f>
                                <m:fPr>
                                  <m:ctrlPr>
                                    <a:rPr kumimoji="0" lang="tr-TR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0" lang="el-GR" sz="20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σ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kumimoji="0" lang="tr-TR" sz="20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Arial" panose="020B0604020202020204" pitchFamily="3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0" lang="tr-TR" sz="20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Arial" panose="020B0604020202020204" pitchFamily="34" charset="0"/>
                                        </a:rPr>
                                        <m:t>𝑵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kumimoji="0" lang="tr-TR" sz="20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  <a:p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843331783"/>
                      </a:ext>
                    </a:extLst>
                  </a:tr>
                  <a:tr h="1051266"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Populasyon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Değişir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/>
                            <a:t>σ</a:t>
                          </a:r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708973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858B684-F468-499C-BDA7-49DC3C31AF7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16905034"/>
                  </p:ext>
                </p:extLst>
              </p:nvPr>
            </p:nvGraphicFramePr>
            <p:xfrm>
              <a:off x="457200" y="1600200"/>
              <a:ext cx="8229600" cy="42050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1521288288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067589471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3783453305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1191709677"/>
                        </a:ext>
                      </a:extLst>
                    </a:gridCol>
                  </a:tblGrid>
                  <a:tr h="1051266"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Şekil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Merkezi</a:t>
                          </a:r>
                        </a:p>
                        <a:p>
                          <a:r>
                            <a:rPr lang="tr-TR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Eğilim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sz="24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Dağılım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2161253"/>
                      </a:ext>
                    </a:extLst>
                  </a:tr>
                  <a:tr h="1051266"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Örneklem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Değişir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1104801"/>
                      </a:ext>
                    </a:extLst>
                  </a:tr>
                  <a:tr h="1051266"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Örneklem</a:t>
                          </a:r>
                        </a:p>
                        <a:p>
                          <a:r>
                            <a:rPr lang="tr-TR" dirty="0"/>
                            <a:t>Dağılımı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Normal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µ</a:t>
                          </a:r>
                          <a:r>
                            <a:rPr lang="tr-TR" baseline="-25000" dirty="0"/>
                            <a:t>x</a:t>
                          </a:r>
                          <a:r>
                            <a:rPr lang="tr-TR" baseline="0" dirty="0"/>
                            <a:t> =µ</a:t>
                          </a:r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>
                        <a:blipFill>
                          <a:blip r:embed="rId2"/>
                          <a:stretch>
                            <a:fillRect l="-301187" t="-204651" r="-1484" b="-1017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3331783"/>
                      </a:ext>
                    </a:extLst>
                  </a:tr>
                  <a:tr h="1051266"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Populasyon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Değişir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dirty="0"/>
                            <a:t>σ</a:t>
                          </a:r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8973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EFDE625-7EA9-4B3C-BBC9-C16E249E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9331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F7CD61-4E8E-4B9E-9B62-B6FCD444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 Dersin Sonunda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839558-13B8-4163-8B0F-9687451B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Aşağıdaki anahtar kavramları öğrenmelisiniz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*Çıkarımsal istatistiğin amacı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*Çıkarımsal istatistik için önyargılı örneklemi önlemek için EPSEM gereklidir.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*Tarafsız bir örnek bile popülasyonu tesadüfen temsil edemez.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*Örnekleme dağılımının anlamını ve özelliklerini anlamak.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*Popülasyon ve örneklem ile bağlantı kurmak için örneklem dağılımının kullanımı.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*Çıkarımsal istatistiklerde merkezi limit teoremini anlamak.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5952C44-4B5C-4848-B847-CCA421EE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34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Anahtar Sorular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tr-T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Çıkarımsal istatistik nedir?</a:t>
            </a:r>
          </a:p>
          <a:p>
            <a:pPr lvl="0"/>
            <a:r>
              <a:rPr lang="tr-T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Çıkarımsal istatistik yapmak için kullandığımız örnekleme metodları nelerdir?</a:t>
            </a:r>
          </a:p>
          <a:p>
            <a:pPr lvl="0"/>
            <a:r>
              <a:rPr lang="tr-T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Örnekleme dağılımı, örnek ve popülasyon arasındaki farklılıklar nelerdir?</a:t>
            </a:r>
          </a:p>
          <a:p>
            <a:pPr lvl="0"/>
            <a:r>
              <a:rPr lang="tr-T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 ve popülsyonu bağlamak için örnekleme dağılımını nasıl kullanırız?</a:t>
            </a:r>
          </a:p>
          <a:p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EFA8C-F947-479F-BE07-76B6B3F80BF1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İçindekiler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tr-T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Çıkarımsal istatistik</a:t>
            </a:r>
          </a:p>
          <a:p>
            <a:pPr lvl="0"/>
            <a:r>
              <a:rPr lang="tr-T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Olasılık örneklemesi</a:t>
            </a:r>
          </a:p>
          <a:p>
            <a:pPr lvl="0"/>
            <a:r>
              <a:rPr lang="tr-T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Örneklem dağılımı</a:t>
            </a:r>
          </a:p>
          <a:p>
            <a:pPr lvl="0"/>
            <a:r>
              <a:rPr lang="tr-T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Merkezi limit teoremi</a:t>
            </a:r>
          </a:p>
          <a:p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DEFA8C-F947-479F-BE07-76B6B3F80BF1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46F2FE-054D-42B8-ACA7-C0BBE33D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Çıkarımsal İstatistik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DA9704-626F-44ED-813A-D217F299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Tanımlayıcı istatistik: verileri özetlemek ve tanımlamak için istatistik teknikleri kullanımı</a:t>
            </a:r>
          </a:p>
          <a:p>
            <a:pPr lvl="0"/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Çıkarımsal istatistik</a:t>
            </a:r>
            <a:r>
              <a:rPr lang="tr-T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Bir </a:t>
            </a:r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örneklemden bir popülasyona geneleştirmek için istatistik tekniği kullanımı</a:t>
            </a:r>
          </a:p>
          <a:p>
            <a:pPr lvl="0"/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Sosyal bilim araştırmacıları genellikle büyük bir </a:t>
            </a:r>
            <a:r>
              <a:rPr lang="tr-T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popülasyonla (evren) </a:t>
            </a:r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ilgili problemlerler başa çıkmaya çalışır. Örneğin:</a:t>
            </a:r>
          </a:p>
          <a:p>
            <a:pPr marL="0" lvl="0" indent="0">
              <a:buNone/>
            </a:pPr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*Halkın belirli politik meselelere yönelik tutumları</a:t>
            </a:r>
          </a:p>
          <a:p>
            <a:pPr marL="0" lvl="0" indent="0">
              <a:buNone/>
            </a:pPr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*Vatandaşların refah düzeyi</a:t>
            </a:r>
          </a:p>
          <a:p>
            <a:pPr lvl="0"/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 bireyden çalışma yapmak için bilgi toplamak neredeyse imkansız veya çok pahalıdır.</a:t>
            </a:r>
          </a:p>
          <a:p>
            <a:pPr lvl="0"/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Yaygın çözüm: </a:t>
            </a:r>
            <a:r>
              <a:rPr lang="tr-T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Popülasyonu (evren) </a:t>
            </a:r>
            <a:r>
              <a:rPr lang="tr-TR" sz="20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tahmin etmek için örnekleri </a:t>
            </a:r>
            <a:r>
              <a:rPr lang="tr-TR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kullanın.</a:t>
            </a:r>
            <a:endParaRPr lang="tr-T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C154046-6CCA-4220-A94D-1205D7CA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124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8C2073-82D5-45ED-88E6-F0B28385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Çıkarımsal İstatistik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FF6DD5-6027-49F4-B13F-32DF311D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Çıkarımsal istatistiklerin amacı</a:t>
            </a:r>
            <a:r>
              <a:rPr lang="tr-TR" sz="2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Örneklerden </a:t>
            </a:r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öğrenilene dayanarak bir popülasyonun </a:t>
            </a:r>
            <a:r>
              <a:rPr lang="tr-TR" sz="2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karakterini (</a:t>
            </a:r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parametrelerini) genelleştirmek.</a:t>
            </a:r>
          </a:p>
          <a:p>
            <a:pPr lvl="0"/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Çıkarımsal istatistikler için iki yaygın uygulama vardır.</a:t>
            </a:r>
          </a:p>
          <a:p>
            <a:pPr marL="0" lvl="0" indent="0">
              <a:buNone/>
            </a:pPr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*Tahmin </a:t>
            </a:r>
            <a:r>
              <a:rPr lang="tr-TR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prosedürleri (</a:t>
            </a:r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ders 10.hafta)</a:t>
            </a:r>
          </a:p>
          <a:p>
            <a:pPr marL="0" lvl="0" indent="0">
              <a:buNone/>
            </a:pPr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*Hipotezin </a:t>
            </a:r>
            <a:r>
              <a:rPr lang="tr-TR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 (</a:t>
            </a:r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Ders 11&amp;12. hafta)</a:t>
            </a:r>
          </a:p>
          <a:p>
            <a:pPr lvl="0"/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Örnekler:</a:t>
            </a:r>
          </a:p>
          <a:p>
            <a:pPr marL="0" lvl="0" indent="0">
              <a:buNone/>
            </a:pPr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*Houston kent konseyi vatandaşlarının toplu taşıma sistemi hakkında ne hissettiklerini bilmek ister.</a:t>
            </a:r>
          </a:p>
          <a:p>
            <a:pPr marL="0" lvl="0" indent="0">
              <a:buNone/>
            </a:pPr>
            <a:r>
              <a:rPr lang="tr-TR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*Bununla birlikte şehir hükümetinin Houston’daki her vatandaşa toplu taşıma hakkında ne hissettiklerini sorması mümkün değildir. Bu sonsuza kadar sürer ve çok pahalıdır.</a:t>
            </a:r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D3D03C3-1519-43CC-9E3C-2BC12DCE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783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2FEAA8-146F-41B0-AB96-810D7073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Çıkarımsal İstatistik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150B9B-A3F3-427F-AD5B-80039BCD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Biz ne yapacağız?</a:t>
            </a:r>
          </a:p>
          <a:p>
            <a:pPr lvl="0"/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Houstonda yaşayan bir grup insanı (100</a:t>
            </a:r>
            <a:r>
              <a:rPr lang="tr-TR" sz="2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200 </a:t>
            </a:r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veya 500 diyelim) rastgele seçerek Houstonın toplu taşıması hakkında ne düşündüklerini soruyoruz.</a:t>
            </a:r>
          </a:p>
          <a:p>
            <a:pPr lvl="0"/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tr-TR" sz="2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200 </a:t>
            </a:r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veya 500 kişiden oluşan örnekten Houston halkının ne düşündügünü anlıyoruz.</a:t>
            </a:r>
          </a:p>
          <a:p>
            <a:pPr lvl="0"/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Ancak 2 milyon vatandaşdan 100</a:t>
            </a:r>
            <a:r>
              <a:rPr lang="tr-TR" sz="2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200 </a:t>
            </a:r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veya 500 kişi nasıl seçilir.</a:t>
            </a:r>
          </a:p>
          <a:p>
            <a:pPr marL="0" lvl="0" indent="0">
              <a:buNone/>
            </a:pPr>
            <a:r>
              <a:rPr lang="tr-TR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*Basitce Houston merkezine gidip sokaktan 100 </a:t>
            </a:r>
            <a:r>
              <a:rPr lang="tr-TR" sz="22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insanmı</a:t>
            </a:r>
            <a:r>
              <a:rPr lang="tr-TR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2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alacağız? </a:t>
            </a:r>
            <a:r>
              <a:rPr lang="tr-TR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HAYIR</a:t>
            </a:r>
          </a:p>
          <a:p>
            <a:pPr marL="0" lvl="0" indent="0">
              <a:buNone/>
            </a:pPr>
            <a:r>
              <a:rPr lang="tr-TR" sz="2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*Dersimizin 3.haftasını hatırlarsanız, farklı örnekleme yöntemleri vardır: Olasılıklı örnekleme ve olasılıksız örnekleme</a:t>
            </a:r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51D7245-7952-446E-98D0-5B9B9BA9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656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280724-F171-4B78-9F35-F8BB69FD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Olasılıklı Örneklem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989456-34FE-4032-8968-41348CFB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tr-T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Temel kavramlar ve terimler</a:t>
            </a:r>
          </a:p>
          <a:p>
            <a:pPr marL="0" lvl="0" indent="0">
              <a:buNone/>
            </a:pPr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*Bir popülasyon, ilgilendiğimiz toplam öge grubudur. Örneğimizde populasyon Houstonda yaşayan tüm insanlardır.</a:t>
            </a:r>
          </a:p>
          <a:p>
            <a:pPr marL="0" lvl="0" indent="0">
              <a:buNone/>
            </a:pPr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*Bir örnek bir populasyonun alt kümesidir. Örneğimizde örneklem Houston’da görüştügümüz 100</a:t>
            </a:r>
            <a:r>
              <a:rPr lang="tr-TR" sz="26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200 </a:t>
            </a:r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veya 500 kişi olacaktır.</a:t>
            </a:r>
          </a:p>
          <a:p>
            <a:pPr marL="0" lvl="0" indent="0">
              <a:buNone/>
            </a:pPr>
            <a:r>
              <a:rPr lang="tr-TR" sz="2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*Örnekleme bir populasyondan gözlemleri seçme sürecidir.</a:t>
            </a:r>
          </a:p>
          <a:p>
            <a:pPr lvl="0"/>
            <a:r>
              <a:rPr lang="tr-T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 örneğin alındığı popülasyonu doğru bir şekilde yansıtacağından emin olmak için, tüm örneklerin rastgele seçildiğinden emin olmamız gerekir.</a:t>
            </a:r>
          </a:p>
          <a:p>
            <a:pPr lvl="0"/>
            <a:r>
              <a:rPr lang="tr-TR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Daha kesin olarak, çıkarımsal istatistik için sadece olasılıklı örnekleme kullanılabilir.</a:t>
            </a:r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2BA581A-8AA2-4633-A75A-120E1576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94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99FBB0-796E-41E9-8D50-A4391F09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Olasılıklı Örneklem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C31601-6F57-44A4-95F7-6EB1D4E7D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sz="3100" b="1" dirty="0">
                <a:latin typeface="Arial" panose="020B0604020202020204" pitchFamily="34" charset="0"/>
                <a:cs typeface="Arial" panose="020B0604020202020204" pitchFamily="34" charset="0"/>
              </a:rPr>
              <a:t>Nufusun her bir üyesinin örnekte bilinen bir olasılığı vardır</a:t>
            </a:r>
            <a:r>
              <a:rPr lang="tr-TR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Örneklerin </a:t>
            </a:r>
            <a:r>
              <a:rPr lang="tr-TR" sz="3100" b="1" dirty="0">
                <a:latin typeface="Arial" panose="020B0604020202020204" pitchFamily="34" charset="0"/>
                <a:cs typeface="Arial" panose="020B0604020202020204" pitchFamily="34" charset="0"/>
              </a:rPr>
              <a:t>dağılımının, populasyonu temsil etme olasılığı daha yüksektir.</a:t>
            </a:r>
          </a:p>
          <a:p>
            <a:pPr marL="0" indent="0">
              <a:buNone/>
            </a:pPr>
            <a:r>
              <a:rPr lang="tr-TR" sz="31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*Eğer bir örnek rastgele değilse</a:t>
            </a:r>
            <a:r>
              <a:rPr lang="tr-T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örnekleme 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yanlılığı gerçekleştirdir. Bu örneğimizin, </a:t>
            </a:r>
            <a:r>
              <a:rPr lang="tr-T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popülasyonun (evren) 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tamamını doğru olarak yansıtmadığı anlamına gelir</a:t>
            </a:r>
            <a:r>
              <a:rPr lang="tr-TR" sz="31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3100" b="1" dirty="0">
                <a:latin typeface="Arial" panose="020B0604020202020204" pitchFamily="34" charset="0"/>
                <a:cs typeface="Arial" panose="020B0604020202020204" pitchFamily="34" charset="0"/>
              </a:rPr>
              <a:t>Vatandaşın toplu taşıma tutumunu inceleme </a:t>
            </a:r>
            <a:r>
              <a:rPr lang="tr-TR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örneğinde:</a:t>
            </a:r>
            <a:endParaRPr lang="tr-TR" sz="3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       *Eğer Houston şehir merkezinin köşesinde duruyor ve ilk 100</a:t>
            </a:r>
            <a:r>
              <a:rPr lang="tr-T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200 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veya 500 kişiden soruyorsam:</a:t>
            </a:r>
          </a:p>
          <a:p>
            <a:pPr marL="0" indent="0">
              <a:buNone/>
            </a:pP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       *Örneğim rastgele (eşit olasılıklı) seçildimi? HAYIR</a:t>
            </a:r>
          </a:p>
          <a:p>
            <a:pPr marL="0" indent="0">
              <a:buNone/>
            </a:pP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       *Örneğim önyargılı </a:t>
            </a:r>
            <a:r>
              <a:rPr lang="tr-TR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olacakmı</a:t>
            </a:r>
            <a:r>
              <a:rPr lang="tr-TR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EVET</a:t>
            </a:r>
          </a:p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339AAE2-4EA6-4B23-9636-6303BEF3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76013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1584</Words>
  <Application>Microsoft Office PowerPoint</Application>
  <PresentationFormat>Ekran Gösterisi (4:3)</PresentationFormat>
  <Paragraphs>205</Paragraphs>
  <Slides>27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28" baseType="lpstr">
      <vt:lpstr>1_Ofis Teması</vt:lpstr>
      <vt:lpstr>İstatistik ve Olasılık</vt:lpstr>
      <vt:lpstr>Örneklem ve Örneklem Dağılımı</vt:lpstr>
      <vt:lpstr>Anahtar Sorular</vt:lpstr>
      <vt:lpstr>İçindekiler</vt:lpstr>
      <vt:lpstr>Çıkarımsal İstatistik</vt:lpstr>
      <vt:lpstr>Çıkarımsal İstatistik</vt:lpstr>
      <vt:lpstr>Çıkarımsal İstatistik</vt:lpstr>
      <vt:lpstr>Olasılıklı Örneklem</vt:lpstr>
      <vt:lpstr>Olasılıklı Örneklem</vt:lpstr>
      <vt:lpstr>Olasılıklı Örneklem</vt:lpstr>
      <vt:lpstr>Olasılıklı Örneklem</vt:lpstr>
      <vt:lpstr>Örneklem Dağılımı</vt:lpstr>
      <vt:lpstr>Örneklem Dağılımı</vt:lpstr>
      <vt:lpstr>Örneklem Dağılımı</vt:lpstr>
      <vt:lpstr>Örneklem Dağılımı</vt:lpstr>
      <vt:lpstr>Örneklem Dağılımı</vt:lpstr>
      <vt:lpstr>Örneklem Dağılımı</vt:lpstr>
      <vt:lpstr>Örneklem Dağılımı</vt:lpstr>
      <vt:lpstr>Örneklem Dağılımı</vt:lpstr>
      <vt:lpstr>Örneklem Dağılımı</vt:lpstr>
      <vt:lpstr>Örneklem Dağılımı</vt:lpstr>
      <vt:lpstr>Merkezi Limit Teoremi</vt:lpstr>
      <vt:lpstr>Merkezi Limit Teoremi</vt:lpstr>
      <vt:lpstr>Merkezi Limit Teoremi</vt:lpstr>
      <vt:lpstr>Örneklem Dağılımının Uygulanması</vt:lpstr>
      <vt:lpstr>Üç Dağılım</vt:lpstr>
      <vt:lpstr>Bu Dersin Sonunda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İstatistik ve Olasılık</dc:title>
  <dc:creator>cr7</dc:creator>
  <cp:lastModifiedBy>cr7</cp:lastModifiedBy>
  <cp:revision>34</cp:revision>
  <dcterms:created xsi:type="dcterms:W3CDTF">2018-10-15T07:05:11Z</dcterms:created>
  <dcterms:modified xsi:type="dcterms:W3CDTF">2018-11-04T07:40:39Z</dcterms:modified>
</cp:coreProperties>
</file>