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9" autoAdjust="0"/>
    <p:restoredTop sz="94660"/>
  </p:normalViewPr>
  <p:slideViewPr>
    <p:cSldViewPr>
      <p:cViewPr varScale="1">
        <p:scale>
          <a:sx n="64" d="100"/>
          <a:sy n="64" d="100"/>
        </p:scale>
        <p:origin x="63" y="9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E375-025F-4150-842A-1BFCBEAA342F}" type="datetimeFigureOut">
              <a:rPr lang="tr-TR" smtClean="0"/>
              <a:t>25.03.2020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44E0C-397A-4CE8-B5AB-9650A26F8C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499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559CF-4DE7-411D-8F4A-D9268D44C6F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1341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25.03.2020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25.03.2020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25.03.2020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/>
              <a:t>25.03.2020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192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/>
              <a:t>25.03.2020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254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/>
              <a:t>25.03.2020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38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/>
              <a:t>25.03.2020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017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/>
              <a:t>25.03.2020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149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/>
              <a:t>25.03.2020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361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/>
              <a:t>25.03.2020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022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/>
              <a:t>25.03.2020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278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25.03.2020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/>
              <a:t>25.03.2020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282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/>
              <a:t>25.03.2020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447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/>
              <a:t>25.03.2020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636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25.03.2020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25.03.2020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25.03.2020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25.03.2020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25.03.2020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25.03.2020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25.03.2020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t>25.03.2020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/>
              <a:t>25.03.2020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02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Tahmin Prosedürleri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120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		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A6120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Hafta 10 Çıkarımsal İstatistik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A6120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25B031-A6AA-4BC0-8641-422C9C8A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Oluşturma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57F9DF-24C1-44CB-98FE-7D46E65B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Yaygın güven seviyelerinin Z skoru.</a:t>
            </a:r>
          </a:p>
          <a:p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770DC04-ABF3-4465-BBD8-AD9D3D33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3"/>
            <a:ext cx="8784976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1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5796DD-77E1-42FB-BE79-879810F2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Tahmini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83F619B-A62A-4AD5-B907-2CA3C90D7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Örneklem ortalaması için güven aralığı</a:t>
                </a:r>
              </a:p>
              <a:p>
                <a:r>
                  <a:rPr lang="tr-T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Büyük (N&gt;100</a:t>
                </a:r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 örneklem, </a:t>
                </a:r>
                <a:r>
                  <a:rPr lang="el-G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biliniyor.</a:t>
                </a:r>
              </a:p>
              <a:p>
                <a:pPr marL="0" indent="0">
                  <a:buNone/>
                </a:pPr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Ẋ</m:t>
                    </m:r>
                    <m:r>
                      <a:rPr lang="tr-TR" sz="2800" b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m:rPr>
                        <m:sty m:val="p"/>
                      </m:rPr>
                      <a:rPr lang="tr-TR" sz="28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Z</m:t>
                    </m:r>
                    <m:r>
                      <a:rPr lang="tr-TR" sz="28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tr-TR" sz="28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l-GR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sz="28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8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a:rPr lang="tr-TR" sz="28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tr-T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*c.i = güven aralığı</a:t>
                </a: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*Ẋ = örneklem ortalaması</a:t>
                </a: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*Z = </a:t>
                </a:r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seviyesi tarafından belirlenen Z skor</a:t>
                </a: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*</a:t>
                </a:r>
                <a:r>
                  <a:rPr lang="tr-TR" sz="2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l-GR" sz="2400" b="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sz="24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400" b="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örneklem dağılımının standart sapması (ortalamanın standart hatası)</a:t>
                </a: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*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tr-TR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𝑋𝑖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num>
                      <m:den>
                        <m:r>
                          <a:rPr lang="el-GR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X</a:t>
                </a:r>
                <a:r>
                  <a:rPr lang="tr-TR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Ẋ+Z*</a:t>
                </a:r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endParaRPr lang="tr-T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endParaRPr lang="tr-T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83F619B-A62A-4AD5-B907-2CA3C90D7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22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52410052-B305-4617-AF33-1E7C06019591}"/>
              </a:ext>
            </a:extLst>
          </p:cNvPr>
          <p:cNvCxnSpPr>
            <a:cxnSpLocks/>
          </p:cNvCxnSpPr>
          <p:nvPr/>
        </p:nvCxnSpPr>
        <p:spPr>
          <a:xfrm>
            <a:off x="2627784" y="5301208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78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2A398-0961-4E76-B99E-91778D49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Tahmini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800D649-2B83-4173-9213-F1A3C89C5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tr-TR" sz="2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Örneklem ortalaması için güven aralığı</a:t>
                </a:r>
              </a:p>
              <a:p>
                <a:pPr lvl="0"/>
                <a:r>
                  <a:rPr lang="tr-TR" sz="26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Büyük (N&gt;100</a:t>
                </a:r>
                <a:r>
                  <a:rPr lang="tr-TR" sz="2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örneklem, </a:t>
                </a:r>
                <a:r>
                  <a:rPr lang="el-GR" sz="2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tr-TR" sz="2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bilinmiyor.</a:t>
                </a:r>
              </a:p>
              <a:p>
                <a:pPr marL="0" lvl="0" indent="0">
                  <a:buNone/>
                </a:pPr>
                <a:r>
                  <a:rPr lang="tr-TR" sz="2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tr-TR" sz="26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tr-TR" sz="26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tr-TR" sz="26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tr-TR" sz="26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Ẋ</m:t>
                    </m:r>
                    <m:r>
                      <a:rPr lang="tr-TR" sz="2600" b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m:rPr>
                        <m:sty m:val="p"/>
                      </m:rPr>
                      <a:rPr lang="tr-TR" sz="26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Z</m:t>
                    </m:r>
                    <m:r>
                      <a:rPr lang="tr-TR" sz="2600" b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tr-TR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6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  <m:r>
                              <a:rPr lang="tr-TR" sz="2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tr-TR" sz="2600" b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tr-TR" sz="2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tr-TR" sz="2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tr-TR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*c.i = güven aralığı</a:t>
                </a:r>
              </a:p>
              <a:p>
                <a:pPr marL="0" lvl="0" indent="0">
                  <a:buNone/>
                </a:pPr>
                <a:r>
                  <a:rPr lang="tr-TR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*Ẋ = örneklem ortalaması</a:t>
                </a:r>
              </a:p>
              <a:p>
                <a:pPr marL="0" lvl="0" indent="0">
                  <a:buNone/>
                </a:pPr>
                <a:r>
                  <a:rPr lang="tr-TR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*Z = </a:t>
                </a:r>
                <a:r>
                  <a:rPr lang="el-GR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tr-TR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seviyesi tarafından belirlenen Z skor</a:t>
                </a:r>
              </a:p>
              <a:p>
                <a:pPr marL="0" lvl="0" indent="0">
                  <a:buNone/>
                </a:pPr>
                <a:r>
                  <a:rPr lang="tr-TR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*S = örneklemin standart sapması</a:t>
                </a:r>
              </a:p>
              <a:p>
                <a:pPr marL="0" lvl="0" indent="0">
                  <a:buNone/>
                </a:pPr>
                <a:r>
                  <a:rPr lang="tr-TR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*N-1 = örnek vaka sayısı </a:t>
                </a:r>
                <a:r>
                  <a:rPr lang="tr-TR" sz="22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- 1</a:t>
                </a:r>
                <a:endParaRPr lang="tr-TR" sz="2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00D649-2B83-4173-9213-F1A3C89C5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3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29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86D90E-4EC7-459D-B068-74DF79A2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Tahmini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833816-7FB9-494C-9A2F-15CF89F18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Örnek 1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: Büyük örneklem,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biliniyor.</a:t>
            </a:r>
          </a:p>
          <a:p>
            <a:pPr marL="0" indent="0">
              <a:buNone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  *200 </a:t>
            </a:r>
            <a:r>
              <a:rPr 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sakinli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(ikamet eden)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bir örneklemden, örneklem ortalamsının IQ’su 105 ve popülasyonun standart sapması 15’dir.</a:t>
            </a:r>
          </a:p>
          <a:p>
            <a:pPr marL="0" indent="0">
              <a:buNone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  *%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95 (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α = 0.05) güven aralığını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hesaplayınız.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8237CBD-4DBB-4BC4-8EF1-65EC43D9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84984"/>
            <a:ext cx="916865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2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5AA418-E006-40E4-AEC3-3440261B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Tahmini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569FA6-BEE8-4ACE-8F91-CBE8FAC3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r-TR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 2</a:t>
            </a:r>
            <a:r>
              <a:rPr lang="tr-TR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Büyük örneklem, </a:t>
            </a:r>
            <a:r>
              <a:rPr lang="el-GR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tr-TR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bilinmiyor.</a:t>
            </a:r>
          </a:p>
          <a:p>
            <a:pPr marL="0" lvl="0" indent="0">
              <a:buNone/>
            </a:pP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*500 </a:t>
            </a:r>
            <a:r>
              <a:rPr lang="tr-TR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topluluktan (kişiden) </a:t>
            </a: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oluşan rastgele bir örneklemin ortalama geliri, 200 dolarlık bir standart sapma ile 45.000 ABD dolarıdır.</a:t>
            </a:r>
          </a:p>
          <a:p>
            <a:pPr marL="0" indent="0">
              <a:buNone/>
            </a:pPr>
            <a:r>
              <a:rPr lang="tr-TR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*%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95 (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α = 0.05) güven aralığını hesaplayın.</a:t>
            </a:r>
          </a:p>
          <a:p>
            <a:pPr marL="0" indent="0">
              <a:buNone/>
            </a:pP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tr-TR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77FFCC2-A7B1-4406-A907-7274DB20A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17032"/>
            <a:ext cx="644420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3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E3B75B-2334-4021-8FA9-44750716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Tahmini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3C5A98-0929-4783-9DC5-3BDAB596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Güven aralığı tahmini nasıl rapor edilir?</a:t>
            </a:r>
          </a:p>
          <a:p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Örnek 2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*500 kişilik bir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örnekleme dayalı,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bu topluluğun ortalama gelirinin %95 güven seviyesinde 45.000±17.54 dolar olduğunu tahmin edebiliriz.</a:t>
            </a:r>
          </a:p>
          <a:p>
            <a:pPr marL="0" indent="0">
              <a:buNone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  -Aralığı belirlemenin diğer bir yolu</a:t>
            </a:r>
          </a:p>
          <a:p>
            <a:pPr marL="0" indent="0">
              <a:buNone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     *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44,982.46 ≤ μ ≤ 45,017.54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     *500 kişilik bir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örnekleme dayalı,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populasyon ortalamasının %95 güven seviyesinde 44,982.46 dolardan büyük veya eşit ve 45,017.54 dolardan küçük veya eşit olduğunu tahmin ediyoruz.</a:t>
            </a:r>
          </a:p>
        </p:txBody>
      </p:sp>
    </p:spTree>
    <p:extLst>
      <p:ext uri="{BB962C8B-B14F-4D97-AF65-F5344CB8AC3E}">
        <p14:creationId xmlns:p14="http://schemas.microsoft.com/office/powerpoint/2010/main" val="357050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5F5F1D-A824-4B81-B849-AC3350E1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Tahmini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76587E-019D-475A-9C48-38BC27AD0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Hatırlatma:</a:t>
            </a:r>
          </a:p>
          <a:p>
            <a:pPr marL="0" indent="0">
              <a:buNone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    *%95 güven seviyesi için, örneklem dağılımının ortalama değerinden ±1.96 standart sapma ile tahmin edilen değerleri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sağlarız.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Bu %95 şans ile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popülasyon ortalamasının (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µ) aslında bu aralıkta olduğunu gösterir.</a:t>
            </a:r>
          </a:p>
          <a:p>
            <a:pPr marL="0" indent="0">
              <a:buNone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  *Bununla birlikte %5 şans ile popülasyon ortalaması bu aralığa dahil edilmez.</a:t>
            </a:r>
          </a:p>
        </p:txBody>
      </p:sp>
    </p:spTree>
    <p:extLst>
      <p:ext uri="{BB962C8B-B14F-4D97-AF65-F5344CB8AC3E}">
        <p14:creationId xmlns:p14="http://schemas.microsoft.com/office/powerpoint/2010/main" val="261806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6FFF3D-2A37-4AFB-86DC-D78ABA55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Tahmini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1820FC7-D84B-472A-BF8D-402E8BAEF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800" smtClean="0">
                    <a:latin typeface="Arial" panose="020B0604020202020204" pitchFamily="34" charset="0"/>
                    <a:cs typeface="Arial" panose="020B0604020202020204" pitchFamily="34" charset="0"/>
                  </a:rPr>
                  <a:t>Örneklem oranları için </a:t>
                </a:r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güven </a:t>
                </a:r>
                <a:r>
                  <a:rPr lang="tr-T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aralıkları (</a:t>
                </a:r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büyük örneklem).</a:t>
                </a: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*</a:t>
                </a:r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Adım 1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α seviyesini belirleyin.</a:t>
                </a: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*</a:t>
                </a:r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Adım 2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tr-TR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 seviyesi ile ilişkili Z skorları bulun.</a:t>
                </a:r>
              </a:p>
              <a:p>
                <a:pPr marL="0" indent="0">
                  <a:buNone/>
                </a:pPr>
                <a:r>
                  <a:rPr lang="tr-TR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*</a:t>
                </a:r>
                <a:r>
                  <a:rPr lang="tr-TR" sz="24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Adım 3</a:t>
                </a:r>
                <a:r>
                  <a:rPr lang="tr-TR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Aşağıdaki formülle değeri hesaplayın.</a:t>
                </a:r>
              </a:p>
              <a:p>
                <a:pPr marL="0" indent="0">
                  <a:buNone/>
                </a:pPr>
                <a:r>
                  <a:rPr lang="tr-TR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tr-T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tr-T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tr-T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tr-T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𝑃𝑠</m:t>
                    </m:r>
                    <m:r>
                      <a:rPr lang="tr-T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tr-T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  <m:rad>
                      <m:radPr>
                        <m:degHide m:val="on"/>
                        <m:ctrlPr>
                          <a:rPr lang="tr-TR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tr-T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𝑃𝑢</m:t>
                            </m:r>
                            <m:r>
                              <a:rPr lang="tr-T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(1−</m:t>
                            </m:r>
                            <m:r>
                              <a:rPr lang="tr-T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𝑃𝑢</m:t>
                            </m:r>
                            <m:r>
                              <a:rPr lang="tr-T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tr-T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tr-T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*P</a:t>
                </a:r>
                <a:r>
                  <a:rPr lang="tr-TR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örneklem </a:t>
                </a:r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oranı</a:t>
                </a:r>
                <a:endParaRPr lang="tr-T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*P</a:t>
                </a:r>
                <a:r>
                  <a:rPr lang="tr-TR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popülasyon </a:t>
                </a:r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oranı</a:t>
                </a:r>
                <a:endParaRPr lang="tr-T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1820FC7-D84B-472A-BF8D-402E8BAEF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78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FC7872-019B-4624-BEBB-5384EB03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Tahmini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3CF750D-A426-4109-AF8F-C33F977DA8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tr-T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Örnek 1</a:t>
                </a:r>
                <a:endParaRPr lang="tr-T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*Houston’ın 200 sakinini rastgele örnekliyoruz ve yeni bir toplu taşıma sistemini destekleyen %40’ı </a:t>
                </a:r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bulunuz.</a:t>
                </a:r>
                <a:endParaRPr lang="tr-T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*%</a:t>
                </a:r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95 (</a:t>
                </a:r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=0.05) güven aralığını hesapla.  </a:t>
                </a: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*</a:t>
                </a:r>
                <a:r>
                  <a:rPr lang="tr-TR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𝑃𝑠</m:t>
                    </m:r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  <m:rad>
                      <m:radPr>
                        <m:degHide m:val="on"/>
                        <m:ctrlPr>
                          <a:rPr lang="tr-T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tr-TR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𝑃𝑢</m:t>
                            </m:r>
                            <m:r>
                              <a:rPr lang="tr-TR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(1−</m:t>
                            </m:r>
                            <m:r>
                              <a:rPr lang="tr-TR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𝑃𝑢</m:t>
                            </m:r>
                            <m:r>
                              <a:rPr lang="tr-TR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tr-TR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tr-T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*200 kişilik bir </a:t>
                </a:r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örnekleme dayalı, 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Houston sakinlerinin %95 güven seviyesi ile yeni toplu taşıma sistemini desteklemelerinin %32 ile %48 arasında olduğunu tahmin ediyoruz.</a:t>
                </a:r>
              </a:p>
              <a:p>
                <a:pPr marL="0" indent="0">
                  <a:buNone/>
                </a:pPr>
                <a:endParaRPr lang="tr-T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3CF750D-A426-4109-AF8F-C33F977DA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4"/>
                <a:stretch>
                  <a:fillRect l="-1961" t="-25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9CF8F44B-43A7-41C9-9700-08FD825909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848"/>
            <a:ext cx="4038600" cy="2764904"/>
          </a:xfrm>
        </p:spPr>
      </p:pic>
    </p:spTree>
    <p:extLst>
      <p:ext uri="{BB962C8B-B14F-4D97-AF65-F5344CB8AC3E}">
        <p14:creationId xmlns:p14="http://schemas.microsoft.com/office/powerpoint/2010/main" val="346023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E21A0-052C-4B10-B3F4-D746576F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Tahmini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AC7684-AA61-4B6E-9AF3-70D07BA2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Örnek 2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*Üniversitedeki öğrencilerin geçen yarıyılda hastalık nedeniyle en az bir gün dersi kaçırma oranını tahmin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ediniz.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 *200 öğrenciden oluşan rastgele bir örneklemde, 60 öğrenci hastalık nedeniyle bir günlük dersi kaçırdığını bildirmiştir.</a:t>
            </a: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 *%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90 (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α = 0.1) güven aralığını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hesaplayınız.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6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Popülasyonu (evren) 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tahmin etmek için örneklem ve örneklem dağılımı nasıl kullanılır?</a:t>
            </a:r>
          </a:p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Güven seviyesi nedir, nasıl hesaplanır ve yorumlanır.</a:t>
            </a:r>
          </a:p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Tahmini güven aralıkları nasıl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hesaplanır?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Tahmini güven aralıkları nasıl rapor edilir?</a:t>
            </a:r>
          </a:p>
          <a:p>
            <a:pPr marL="0" indent="0">
              <a:buNone/>
            </a:pP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29E7D6-D6D7-46F4-929D-2715ADE6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Tahmini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776C408-4FE3-424C-8762-49411AB7994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tr-TR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Örnek 2 </a:t>
                </a:r>
                <a:endParaRPr lang="tr-TR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*</a:t>
                </a:r>
                <a14:m>
                  <m:oMath xmlns:m="http://schemas.openxmlformats.org/officeDocument/2006/math"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𝑃𝑠</m:t>
                    </m:r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tr-TR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  <m:rad>
                      <m:radPr>
                        <m:degHide m:val="on"/>
                        <m:ctrlPr>
                          <a:rPr lang="tr-T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tr-TR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𝑃𝑢</m:t>
                            </m:r>
                            <m:r>
                              <a:rPr lang="tr-TR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(1−</m:t>
                            </m:r>
                            <m:r>
                              <a:rPr lang="tr-TR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𝑃𝑢</m:t>
                            </m:r>
                            <m:r>
                              <a:rPr lang="tr-TR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tr-TR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tr-T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*Açıklamaya göre örneklem oranı </a:t>
                </a:r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0.30 (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60/200) </a:t>
                </a:r>
              </a:p>
              <a:p>
                <a:pPr marL="0" indent="0">
                  <a:buNone/>
                </a:pP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*200 kişilk üniversite öğrencisi </a:t>
                </a:r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örnekleme dayalı, 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geçen sene hastalığa bağlı olarak bir günlük dersi kaçırmış öğrencilerin tahmini oranının 0.234 ile 0.366  veya %23.4 ile %36.6 arasında olduğuna %90 güveniyoruz.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776C408-4FE3-424C-8762-49411AB79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4"/>
                <a:stretch>
                  <a:fillRect l="-2262" t="-2291" r="-7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7ADCABF-7D43-4367-8B98-4B656C93ED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76872"/>
            <a:ext cx="4038600" cy="2908919"/>
          </a:xfrm>
        </p:spPr>
      </p:pic>
    </p:spTree>
    <p:extLst>
      <p:ext uri="{BB962C8B-B14F-4D97-AF65-F5344CB8AC3E}">
        <p14:creationId xmlns:p14="http://schemas.microsoft.com/office/powerpoint/2010/main" val="28900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CD6D76-A0E0-4F55-8A75-E532A492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Aralığının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Raporlanması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B012F7-4E3F-48AA-93FD-4588787F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Güven aralığını, aşağıdaki bilgileri içerecek şekilde bir veya iki cümle ile yorumlayınız.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*Örneklem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istatistiği (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ortalama veya oran)</a:t>
            </a: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*Hesaplanan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güven 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aralığı</a:t>
            </a: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*Örneklem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boyutu (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N)</a:t>
            </a: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*Tahmin edilen popülasyon</a:t>
            </a: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*Güven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seviyesi (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genellikle %95)</a:t>
            </a:r>
          </a:p>
        </p:txBody>
      </p:sp>
    </p:spTree>
    <p:extLst>
      <p:ext uri="{BB962C8B-B14F-4D97-AF65-F5344CB8AC3E}">
        <p14:creationId xmlns:p14="http://schemas.microsoft.com/office/powerpoint/2010/main" val="255893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AABA6A-3A80-4CC0-B843-F4E5058C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Raporlanması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54CD09-8CCE-48B5-BD04-834ADEC6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Örnekler: </a:t>
            </a:r>
          </a:p>
          <a:p>
            <a:pPr marL="0" indent="0">
              <a:buNone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   *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c.i. = 45,000 ± 17.55 = $44,982.45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ile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$45,017.55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arasıda.</a:t>
            </a:r>
          </a:p>
          <a:p>
            <a:pPr marL="0" indent="0">
              <a:buNone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    *200 sakinden oluşan bir örneklem temelinde, tüm örneklem için tahmini ortalama gelirin 44,982.45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ile </a:t>
            </a:r>
            <a:r>
              <a:rPr lang="pl-PL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$45,017.55</a:t>
            </a: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arasında olduğundan %95 eminiz. </a:t>
            </a:r>
          </a:p>
          <a:p>
            <a:pPr marL="0" indent="0">
              <a:buNone/>
            </a:pP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</a:t>
            </a:r>
            <a:r>
              <a:rPr lang="pl-PL" sz="2400" dirty="0">
                <a:latin typeface="ArialMT"/>
              </a:rPr>
              <a:t>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c.i. = 0.30 ± 0.066 = 0.234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 0.366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arasında.</a:t>
            </a:r>
          </a:p>
          <a:p>
            <a:pPr marL="0" indent="0">
              <a:buNone/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    *</a:t>
            </a: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</a:t>
            </a:r>
            <a:r>
              <a:rPr lang="tr-TR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kişilik </a:t>
            </a: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üniversite öğrencisi örneklem temelinde, geçen sene hastalığa bağlı olarak bir günlük dersi kaçırmış öğrencilerin tahmini oranının 0.234 ile 0.366  veya %23.4 ile %36.6 arasında olduğuna %90 </a:t>
            </a:r>
            <a:r>
              <a:rPr lang="tr-TR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güveniyoruz.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6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75C57-5364-4BF1-A616-B79E8BF4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Aralık Tahminlerinin Genişliği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E5D59-3E6E-4482-991C-E974B283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Güven aralıklarının genişliği, denklemdeki iki terimi manipüle ederek kontrol edilebilir.</a:t>
            </a: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 *Güven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seviyesi (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veya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 *Güven seviyesi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arttığında (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el-GR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tr-TR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azaldığında) hesaplanan aralık daha geniştir.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F708EE-165B-4A52-83B6-476FD218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" y="3933056"/>
            <a:ext cx="8964276" cy="27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60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0869CC-7871-4691-9EAB-4A11956A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Aralık Tahminlerinin Genişliği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C4E97D-932B-423B-BA43-E91DBA32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Güven aralıklarının genişliği, denklemdeki iki terimi manipüle ederek kontrol edilebilir.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 *Örneklem boyutu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 *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Örneklem boyutu arttırıldığında hesaplanan aralık daralır.</a:t>
            </a:r>
          </a:p>
          <a:p>
            <a:pPr marL="0" indent="0">
              <a:buNone/>
            </a:pP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C64404-3F87-4195-ACB0-E7468B10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952348"/>
            <a:ext cx="6948264" cy="29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13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DDF47A-19E6-4C3C-AB68-1516B5E0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Özet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931AFB-1D3A-436C-871C-1E3C62ED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Büyük örneklem boyutu ile güven aralıklarını hesaplamak için formüller.</a:t>
            </a: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3A8C6C4-BA94-4005-8B20-A19D80552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08920"/>
            <a:ext cx="9144000" cy="41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14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1436C6-84D1-4C7B-8360-50A449F3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 Dersten Sonra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22CD19-A8C3-4662-8F8A-787386DE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Şunları yapabilmelisiniz;</a:t>
            </a: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*Güven seviyesi kavramını yorumlama</a:t>
            </a: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*Örneklem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ortalaması 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ve örneklem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oranının 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güven aralığının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tahmin etme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*Güven aralığının resmi olarak raporlanması.</a:t>
            </a:r>
          </a:p>
        </p:txBody>
      </p:sp>
    </p:spTree>
    <p:extLst>
      <p:ext uri="{BB962C8B-B14F-4D97-AF65-F5344CB8AC3E}">
        <p14:creationId xmlns:p14="http://schemas.microsoft.com/office/powerpoint/2010/main" val="104743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Güven aralığı oluşturma</a:t>
            </a:r>
          </a:p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Güven aralığı tahmini</a:t>
            </a:r>
          </a:p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Güven aralığı raporlanması</a:t>
            </a:r>
          </a:p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Aralık tahminlerinin genişliği</a:t>
            </a: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23C243-4401-48C5-B579-C6B084A5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Tahminin Mantığı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2EFC298-499C-4C6A-9F79-F84C5B73F5B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24750" y="1596496"/>
                <a:ext cx="4867329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tr-TR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Populasyonu tahmin etmek için örneklem kullanın.</a:t>
                </a:r>
              </a:p>
              <a:p>
                <a:r>
                  <a:rPr lang="tr-TR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Örneklem </a:t>
                </a:r>
                <a:r>
                  <a:rPr lang="tr-TR" sz="2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tarafsız olmalı (EPSEM tekniği).</a:t>
                </a:r>
                <a:endParaRPr lang="tr-TR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Her aldığımız rastgele örneklemde, her zaman </a:t>
                </a:r>
                <a:r>
                  <a:rPr lang="tr-TR" sz="2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örneklem </a:t>
                </a:r>
                <a:r>
                  <a:rPr lang="tr-TR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hatasına sahip olabiliriz.</a:t>
                </a:r>
              </a:p>
              <a:p>
                <a:r>
                  <a:rPr lang="tr-TR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Örneklem popülasyona örneklem dağılımı üzerinden bağlıdır.</a:t>
                </a:r>
              </a:p>
              <a:p>
                <a:r>
                  <a:rPr lang="tr-TR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Merkezi limit teoremine göre, eğer örneklem boyutu yeterince büyükse örnekleme dağılımı:</a:t>
                </a:r>
              </a:p>
              <a:p>
                <a:pPr marL="0" indent="0">
                  <a:buNone/>
                </a:pPr>
                <a:r>
                  <a:rPr lang="tr-TR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*Normal </a:t>
                </a:r>
                <a:r>
                  <a:rPr lang="tr-TR" sz="29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şekildedir.</a:t>
                </a:r>
                <a:endParaRPr lang="tr-TR" sz="2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*µ</a:t>
                </a:r>
                <a:r>
                  <a:rPr lang="tr-TR" sz="29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tr-TR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=µ</a:t>
                </a:r>
              </a:p>
              <a:p>
                <a:pPr marL="0" lvl="0" indent="0">
                  <a:buNone/>
                </a:pPr>
                <a:r>
                  <a:rPr lang="tr-TR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*</a:t>
                </a:r>
                <a14:m>
                  <m:oMath xmlns:m="http://schemas.openxmlformats.org/officeDocument/2006/math">
                    <m:r>
                      <a:rPr lang="el-GR" sz="29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tr-TR" sz="29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Ẋ= </m:t>
                    </m:r>
                    <m:f>
                      <m:fPr>
                        <m:ctrlPr>
                          <a:rPr lang="tr-TR" sz="2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l-GR" sz="2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sz="29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9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tr-TR" sz="29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tr-TR" sz="29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2EFC298-499C-4C6A-9F79-F84C5B73F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24750" y="1596496"/>
                <a:ext cx="4867329" cy="4525963"/>
              </a:xfrm>
              <a:blipFill rotWithShape="0">
                <a:blip r:embed="rId4"/>
                <a:stretch>
                  <a:fillRect l="-1128" t="-20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A100EB5-1EF6-4B51-B0B5-CB50E8E55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17638"/>
            <a:ext cx="4644008" cy="5323730"/>
          </a:xfrm>
        </p:spPr>
      </p:pic>
    </p:spTree>
    <p:extLst>
      <p:ext uri="{BB962C8B-B14F-4D97-AF65-F5344CB8AC3E}">
        <p14:creationId xmlns:p14="http://schemas.microsoft.com/office/powerpoint/2010/main" val="395521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60C7D-BFB7-4FBA-A4FA-0B513428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 Olarak Örneklem Dağılımı</a:t>
            </a:r>
            <a:endParaRPr lang="tr-T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157E25-86AC-47EA-B468-CA2FFD0D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tr-T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Ẋ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µ (Örneklem dağılımı normal </a:t>
            </a:r>
            <a:r>
              <a:rPr 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eğiri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ise)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Tüm olası örneklem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ortalamasının (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Ẋ) %68’i ±1 z skor aralığındadır.</a:t>
            </a:r>
          </a:p>
          <a:p>
            <a:pPr lvl="0"/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Tüm olası örneklem </a:t>
            </a:r>
            <a:r>
              <a:rPr lang="tr-TR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ortalamasının (</a:t>
            </a: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Ẋ) %95’i ±2 z skor aralığındadır.</a:t>
            </a:r>
          </a:p>
          <a:p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Tüm olası örneklem </a:t>
            </a:r>
            <a:r>
              <a:rPr lang="tr-TR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ortalamasının (</a:t>
            </a: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Ẋ) %99’u ±3 z skor aralığındadır.</a:t>
            </a:r>
          </a:p>
          <a:p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</a:p>
          <a:p>
            <a:pPr marL="0" lvl="0" indent="0">
              <a:buNone/>
            </a:pP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*N = 500</a:t>
            </a:r>
          </a:p>
          <a:p>
            <a:pPr marL="0" lvl="0" indent="0">
              <a:buNone/>
            </a:pP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*Ẋ =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$45,000</a:t>
            </a:r>
          </a:p>
          <a:p>
            <a:pPr marL="0" lvl="0" indent="0">
              <a:buNone/>
            </a:pP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*µ</a:t>
            </a:r>
            <a:r>
              <a:rPr lang="tr-TR" sz="24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Ẋ</a:t>
            </a:r>
            <a:r>
              <a:rPr lang="tr-TR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µ = ?</a:t>
            </a:r>
          </a:p>
          <a:p>
            <a:pPr marL="0" lvl="0" indent="0">
              <a:buNone/>
            </a:pPr>
            <a:endParaRPr lang="tr-TR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695611C-675D-494D-8C66-998A37B81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89408"/>
            <a:ext cx="4969944" cy="26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28D2A2-6628-4EF7-9C40-019054E0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Oluşturma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634E2E-B7EC-46C5-97AE-668C818E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Adım 1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: Hatanın olasılığını belirleyin: </a:t>
            </a:r>
            <a:r>
              <a:rPr lang="el-G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alfa)</a:t>
            </a: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 *</a:t>
            </a:r>
            <a:r>
              <a:rPr lang="el-GR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α</a:t>
            </a:r>
            <a:r>
              <a:rPr lang="tr-TR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0.05 veya %95 güven seviyesi yaygın kullanılır.</a:t>
            </a:r>
          </a:p>
          <a:p>
            <a:pPr marL="0" indent="0">
              <a:buNone/>
            </a:pPr>
            <a:r>
              <a:rPr lang="tr-TR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*Bazen hata olasılığını </a:t>
            </a:r>
            <a:r>
              <a:rPr lang="el-GR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tr-TR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0.01 veya %99 güven seviyesine ayarlayabiliriz.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7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6CA89B-42E8-40E7-BDB6-5979AA1E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AE31B1-4EE4-4819-83D4-C4CF0F71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Adım 2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: Normal eğri tablosu kullanarak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ile ilişkili Z skor bulun.</a:t>
            </a:r>
          </a:p>
          <a:p>
            <a:pPr marL="0" indent="0"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*Eğer </a:t>
            </a:r>
            <a:r>
              <a:rPr lang="el-G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tr-T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0.05’e eşitse, bu olasılığın </a:t>
            </a:r>
            <a:r>
              <a:rPr lang="tr-T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yarısını (</a:t>
            </a:r>
            <a:r>
              <a:rPr lang="tr-T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0.025) alt </a:t>
            </a:r>
            <a:r>
              <a:rPr lang="tr-TR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kuyruğuna </a:t>
            </a:r>
            <a:r>
              <a:rPr lang="tr-T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diğer yarısını dağılımın üst kuyruğuna koyarız. 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*Tabloda c sütunundan bu alana baktığımızda Z’yi 1.96 buluruz.</a:t>
            </a:r>
          </a:p>
          <a:p>
            <a:pPr marL="0" indent="0">
              <a:buNone/>
            </a:pP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0D8421-B579-4437-8B80-F517B2D2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93096"/>
            <a:ext cx="3322711" cy="14373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9555A5A-70C1-48C9-80C8-A13489CB9CCE}"/>
              </a:ext>
            </a:extLst>
          </p:cNvPr>
          <p:cNvCxnSpPr>
            <a:cxnSpLocks/>
          </p:cNvCxnSpPr>
          <p:nvPr/>
        </p:nvCxnSpPr>
        <p:spPr>
          <a:xfrm flipH="1">
            <a:off x="899592" y="5157192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E8B5BC2-98C8-4CA9-A6BD-6A19406C3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3857"/>
            <a:ext cx="3960440" cy="23216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504C3893-2984-4F4C-8525-FA4693B36FBA}"/>
              </a:ext>
            </a:extLst>
          </p:cNvPr>
          <p:cNvCxnSpPr>
            <a:cxnSpLocks/>
          </p:cNvCxnSpPr>
          <p:nvPr/>
        </p:nvCxnSpPr>
        <p:spPr>
          <a:xfrm>
            <a:off x="5220072" y="515719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09844BEA-BC06-4579-9843-E406AAD18612}"/>
              </a:ext>
            </a:extLst>
          </p:cNvPr>
          <p:cNvCxnSpPr>
            <a:cxnSpLocks/>
          </p:cNvCxnSpPr>
          <p:nvPr/>
        </p:nvCxnSpPr>
        <p:spPr>
          <a:xfrm>
            <a:off x="7812360" y="515719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F74986B-6073-45A6-B6E4-07FE06D3E3D5}"/>
              </a:ext>
            </a:extLst>
          </p:cNvPr>
          <p:cNvSpPr txBox="1"/>
          <p:nvPr/>
        </p:nvSpPr>
        <p:spPr>
          <a:xfrm>
            <a:off x="4890866" y="4833676"/>
            <a:ext cx="6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-1.96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A09CF01-E872-4FCD-AC55-9CFB9130AA1E}"/>
              </a:ext>
            </a:extLst>
          </p:cNvPr>
          <p:cNvSpPr txBox="1"/>
          <p:nvPr/>
        </p:nvSpPr>
        <p:spPr>
          <a:xfrm>
            <a:off x="7524327" y="4833676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1.96</a:t>
            </a:r>
          </a:p>
        </p:txBody>
      </p:sp>
    </p:spTree>
    <p:extLst>
      <p:ext uri="{BB962C8B-B14F-4D97-AF65-F5344CB8AC3E}">
        <p14:creationId xmlns:p14="http://schemas.microsoft.com/office/powerpoint/2010/main" val="96238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53648A-5802-4DC1-B5B6-B659748B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Oluşturma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3DF844-21B6-4533-A167-DF2AC7A6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Adım 3: 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Normal eğri tablosu kullanarak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ile ilişkili Z skor </a:t>
            </a:r>
            <a:r>
              <a:rPr lang="tr-T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bulunuz.</a:t>
            </a: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CD114D-9A9F-40F0-A513-AB31AED3C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6" y="2420888"/>
            <a:ext cx="9040487" cy="46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8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9BFFA3-4A08-43F3-B148-C4AACF7E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 Aralığı Oluşturma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D8F714-B944-4F20-9EF9-5E8E55B7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%85 güven seviyesi için Z’nin bulunması.</a:t>
            </a:r>
          </a:p>
          <a:p>
            <a:pPr marL="0" indent="0">
              <a:buNone/>
            </a:pP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    -</a:t>
            </a:r>
            <a:r>
              <a:rPr lang="tr-T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Adım 1</a:t>
            </a: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: α’nın değerini belirleyin. </a:t>
            </a:r>
          </a:p>
          <a:p>
            <a:pPr marL="0" indent="0">
              <a:buNone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      *Güven seviyesinin %85 olduğu göz önüne </a:t>
            </a:r>
            <a:r>
              <a:rPr lang="tr-T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alındığında, </a:t>
            </a: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zamanın %15’inde yanlış olmaya istekliyizdir, ve </a:t>
            </a:r>
            <a:r>
              <a:rPr lang="tr-T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0.15’e eşittir.</a:t>
            </a:r>
          </a:p>
          <a:p>
            <a:pPr marL="0" indent="0">
              <a:buNone/>
            </a:pPr>
            <a:r>
              <a:rPr lang="tr-TR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</a:t>
            </a:r>
            <a:r>
              <a:rPr lang="tr-T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Adım 2</a:t>
            </a:r>
            <a:r>
              <a:rPr lang="tr-TR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α ile ilişkili Z </a:t>
            </a:r>
            <a:r>
              <a:rPr lang="tr-TR" sz="2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skoru bulunuz.</a:t>
            </a:r>
            <a:endParaRPr lang="tr-TR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*Örneklem dağılımının iki kuyruğu boyunca toplam alanın 0.15’e </a:t>
            </a:r>
            <a:r>
              <a:rPr lang="tr-T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bölünmesi, </a:t>
            </a:r>
            <a:r>
              <a:rPr lang="tr-T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 kuyruktaki alanı </a:t>
            </a:r>
            <a:r>
              <a:rPr lang="tr-T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0.0750 (</a:t>
            </a:r>
            <a:r>
              <a:rPr lang="tr-T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0.15/2) olarak buluruz.</a:t>
            </a:r>
          </a:p>
          <a:p>
            <a:pPr marL="0" indent="0">
              <a:buNone/>
            </a:pPr>
            <a:r>
              <a:rPr lang="tr-T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*Normal eğri tablosundaki c sütununa </a:t>
            </a:r>
            <a:r>
              <a:rPr lang="tr-T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bakıldığında</a:t>
            </a:r>
            <a:r>
              <a:rPr lang="tr-T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0.0749’luk alan için Z 1.44 ve 0.0764’lük bir alan için Z 1.43 </a:t>
            </a:r>
            <a:r>
              <a:rPr lang="tr-T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buluruz.</a:t>
            </a:r>
            <a:endParaRPr lang="tr-T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*İki Z skor arasından biz büyük olan 1.44’ü </a:t>
            </a:r>
            <a:r>
              <a:rPr lang="tr-TR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seçmek isteriz. </a:t>
            </a:r>
            <a:endParaRPr lang="tr-T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*Z = ±1.44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D2DB9F-BD59-45B8-A01F-89F89D13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5085184"/>
            <a:ext cx="6654801" cy="159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B5CAE5-9BA0-4E23-A7C4-EE7A2A619524}"/>
              </a:ext>
            </a:extLst>
          </p:cNvPr>
          <p:cNvCxnSpPr>
            <a:cxnSpLocks/>
          </p:cNvCxnSpPr>
          <p:nvPr/>
        </p:nvCxnSpPr>
        <p:spPr>
          <a:xfrm>
            <a:off x="7452320" y="5733256"/>
            <a:ext cx="0" cy="57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CC01506-50B8-4990-8E66-FE2D32BF8FE0}"/>
              </a:ext>
            </a:extLst>
          </p:cNvPr>
          <p:cNvCxnSpPr/>
          <p:nvPr/>
        </p:nvCxnSpPr>
        <p:spPr>
          <a:xfrm>
            <a:off x="7524328" y="5733256"/>
            <a:ext cx="1398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1284EB7-3B85-4CEF-9BCF-396BD46441DA}"/>
              </a:ext>
            </a:extLst>
          </p:cNvPr>
          <p:cNvCxnSpPr/>
          <p:nvPr/>
        </p:nvCxnSpPr>
        <p:spPr>
          <a:xfrm>
            <a:off x="8922545" y="5733256"/>
            <a:ext cx="0" cy="57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FED251C-3B36-4795-AE46-8910D61E5827}"/>
              </a:ext>
            </a:extLst>
          </p:cNvPr>
          <p:cNvCxnSpPr/>
          <p:nvPr/>
        </p:nvCxnSpPr>
        <p:spPr>
          <a:xfrm flipH="1">
            <a:off x="7452320" y="6308725"/>
            <a:ext cx="147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9158336D-E145-4B88-9E1B-204FCC11E849}"/>
              </a:ext>
            </a:extLst>
          </p:cNvPr>
          <p:cNvCxnSpPr>
            <a:cxnSpLocks/>
          </p:cNvCxnSpPr>
          <p:nvPr/>
        </p:nvCxnSpPr>
        <p:spPr>
          <a:xfrm flipH="1">
            <a:off x="3131840" y="6020990"/>
            <a:ext cx="4104456" cy="19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5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1150</Words>
  <Application>Microsoft Office PowerPoint</Application>
  <PresentationFormat>On-screen Show (4:3)</PresentationFormat>
  <Paragraphs>158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ArialMT</vt:lpstr>
      <vt:lpstr>Calibri</vt:lpstr>
      <vt:lpstr>Cambria Math</vt:lpstr>
      <vt:lpstr>Times</vt:lpstr>
      <vt:lpstr>Times New Roman</vt:lpstr>
      <vt:lpstr>Ofis Teması</vt:lpstr>
      <vt:lpstr>1_Ofis Teması</vt:lpstr>
      <vt:lpstr>Tahmin Prosedürleri</vt:lpstr>
      <vt:lpstr>Anahtar Sorular</vt:lpstr>
      <vt:lpstr>İçindekiler</vt:lpstr>
      <vt:lpstr>Tahminin Mantığı</vt:lpstr>
      <vt:lpstr>Normal Eğri Olarak Örneklem Dağılımı</vt:lpstr>
      <vt:lpstr>Güven Aralığı Oluşturma</vt:lpstr>
      <vt:lpstr>Güven Aralığı</vt:lpstr>
      <vt:lpstr>Güven Aralığı Oluşturma</vt:lpstr>
      <vt:lpstr>Güven Aralığı Oluşturma</vt:lpstr>
      <vt:lpstr>Güven Aralığı Oluşturma</vt:lpstr>
      <vt:lpstr>Güven Aralığı Tahmini</vt:lpstr>
      <vt:lpstr>Güven Aralığı Tahmini</vt:lpstr>
      <vt:lpstr>Güven Aralığı Tahmini</vt:lpstr>
      <vt:lpstr>Güven Aralığı Tahmini</vt:lpstr>
      <vt:lpstr>Güven Aralığı Tahmini</vt:lpstr>
      <vt:lpstr>Güven Aralığı Tahmini</vt:lpstr>
      <vt:lpstr>Güven Aralığı Tahmini</vt:lpstr>
      <vt:lpstr>Güven Aralığı Tahmini</vt:lpstr>
      <vt:lpstr>Güven Aralığı Tahmini</vt:lpstr>
      <vt:lpstr>Güven Aralığı Tahmini</vt:lpstr>
      <vt:lpstr>Güven Aralığının Raporlanması</vt:lpstr>
      <vt:lpstr>Güven Aralığı Raporlanması</vt:lpstr>
      <vt:lpstr>Aralık Tahminlerinin Genişliği</vt:lpstr>
      <vt:lpstr>Aralık Tahminlerinin Genişliği</vt:lpstr>
      <vt:lpstr>Özet</vt:lpstr>
      <vt:lpstr>Bu Dersten Sonra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asaf varol</cp:lastModifiedBy>
  <cp:revision>90</cp:revision>
  <dcterms:created xsi:type="dcterms:W3CDTF">2018-10-19T06:39:22Z</dcterms:created>
  <dcterms:modified xsi:type="dcterms:W3CDTF">2020-03-25T11:05:30Z</dcterms:modified>
</cp:coreProperties>
</file>