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46"/>
  </p:notesMasterIdLst>
  <p:sldIdLst>
    <p:sldId id="260" r:id="rId6"/>
    <p:sldId id="261" r:id="rId7"/>
    <p:sldId id="262" r:id="rId8"/>
    <p:sldId id="263" r:id="rId9"/>
    <p:sldId id="257" r:id="rId10"/>
    <p:sldId id="258" r:id="rId11"/>
    <p:sldId id="259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4660"/>
  </p:normalViewPr>
  <p:slideViewPr>
    <p:cSldViewPr>
      <p:cViewPr varScale="1">
        <p:scale>
          <a:sx n="73" d="100"/>
          <a:sy n="73" d="100"/>
        </p:scale>
        <p:origin x="28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55504-8402-444A-A258-37FCC412B66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3F94D-4875-4667-A7CF-7F29B53E0CA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2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>
              <a:defRPr/>
            </a:pPr>
            <a:fld id="{D6A559CF-4DE7-411D-8F4A-D9268D44C6FF}" type="slidenum">
              <a:rPr lang="en-US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310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66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994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857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4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3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48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84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3440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35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88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274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8719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571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9762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7162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2457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27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054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5343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77696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9720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60463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6251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193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662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038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963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45274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3205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0215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5460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47BD2-9102-4DCE-AFE5-18AC7CDA02D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08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63E1D-6869-4DB1-8A21-27BB560E49F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00962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5CD8-9F48-46E8-B565-DA419B440E65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4861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2EE52-B875-433A-AC34-8082341B2697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78323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1F70-B434-46A7-9B7B-6D15EBCF7D2B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42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5DBE-C956-4530-8A92-C69C5A8EC44D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5277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20D0-57A5-42C9-A13F-A9852AFA4B96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394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0B13-8652-4A62-BD27-743AAF165E9F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2365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5E976-17A7-4AE1-8D52-E90B113C0D7E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547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5E1D5-4A07-470C-ABB1-0CF0C985515A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099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F1C72-06BB-493F-B43D-A165C8FFFB73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20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t>28.03.2020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271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7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854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B40-436F-46F0-8EAF-239B2974249C}" type="datetime1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28.03.2020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398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r>
              <a:rPr lang="tr-TR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52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Testinin Mantığı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Örnek;</a:t>
            </a:r>
          </a:p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Bir araştırmacı,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alkolikleri tedavi eden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 rehabilitasyon merkezinin etkinliğini araştırıyor. Araştırmacı, merkezde tedavi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edilmiş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127 kişiyi örnekledi.</a:t>
            </a:r>
          </a:p>
          <a:p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Soru: Tedavi edilen tüm alkoliklerin popülasyonunun bir bütün olarak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topluluktan farklı devamsızlık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gün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sayısı mı var?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* 6.8 ve 7.2 arasındaki farkın sebebi nedir?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* Gerçek fark veya rastgele şans?  </a:t>
            </a: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996749"/>
              </p:ext>
            </p:extLst>
          </p:nvPr>
        </p:nvGraphicFramePr>
        <p:xfrm>
          <a:off x="1115616" y="3068960"/>
          <a:ext cx="60960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r>
                        <a:rPr lang="tr-TR" dirty="0" smtClean="0"/>
                        <a:t>   Topluluk</a:t>
                      </a:r>
                      <a:r>
                        <a:rPr lang="tr-TR" baseline="0" dirty="0" smtClean="0"/>
                        <a:t> (Hepsi alkolik)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Tüm Tedavi</a:t>
                      </a:r>
                      <a:r>
                        <a:rPr lang="tr-TR" baseline="0" dirty="0" smtClean="0"/>
                        <a:t> edilen alkoliklerden alınan örneklem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8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µ = </a:t>
                      </a:r>
                      <a:r>
                        <a:rPr lang="tr-TR" dirty="0" smtClean="0"/>
                        <a:t>Yılda 7,2 gün devamsızlık</a:t>
                      </a:r>
                      <a:endParaRPr lang="tr-TR" sz="1800" b="0" baseline="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l-GR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tr-TR" sz="1800" b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1.43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Ẋ = Yılda 6,8 gün devamsızlık</a:t>
                      </a:r>
                    </a:p>
                    <a:p>
                      <a:r>
                        <a:rPr lang="tr-TR" baseline="0" dirty="0" smtClean="0"/>
                        <a:t>N = 127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58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Testinin Mantığı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776864" cy="4680520"/>
          </a:xfrm>
        </p:spPr>
      </p:pic>
    </p:spTree>
    <p:extLst>
      <p:ext uri="{BB962C8B-B14F-4D97-AF65-F5344CB8AC3E}">
        <p14:creationId xmlns:p14="http://schemas.microsoft.com/office/powerpoint/2010/main" val="2171883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Testinin Mantığı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39552" y="1556792"/>
            <a:ext cx="8280920" cy="4790264"/>
          </a:xfrm>
        </p:spPr>
        <p:txBody>
          <a:bodyPr>
            <a:normAutofit/>
          </a:bodyPr>
          <a:lstStyle/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; Örneklemimizde tedavi edilen alkolikler ile tüm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topluluk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arasında devamsızlık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gün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sayısı açısından fark yoktur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Örneklemimizde tedavi edilen alkolikler ile tüm topluluk arasında devamsızlık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gün sayısı açısından fark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vardır.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Eğer </a:t>
            </a:r>
            <a:r>
              <a:rPr lang="tr-T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</a:t>
            </a:r>
            <a:r>
              <a:rPr lang="tr-TR" sz="2000" b="1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0 </a:t>
            </a:r>
            <a:r>
              <a:rPr lang="tr-TR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doğruysa, örnekleme dağılımının ortalaması popülasyon ortalaması ile aynı olmalıdır</a:t>
            </a:r>
            <a:r>
              <a:rPr lang="tr-T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µ = </a:t>
            </a:r>
            <a:r>
              <a:rPr lang="tr-T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µ</a:t>
            </a:r>
            <a:r>
              <a:rPr lang="tr-TR" sz="2000" b="1" baseline="-250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Ẋ</a:t>
            </a:r>
            <a:r>
              <a:rPr lang="tr-T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= 7.2</a:t>
            </a:r>
          </a:p>
          <a:p>
            <a:r>
              <a:rPr lang="tr-TR" sz="20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Ortalamasının 6.8 olduğu bir örneklem alma olasılığı nedir?</a:t>
            </a:r>
          </a:p>
          <a:p>
            <a:endParaRPr lang="tr-TR" sz="2000" b="1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51" y="4149080"/>
            <a:ext cx="4540737" cy="2448272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29" y="4293096"/>
            <a:ext cx="3885592" cy="245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21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Testinin Mantığı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Z skorunu formülle </a:t>
                </a:r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hesaplayın:</a:t>
                </a:r>
              </a:p>
              <a:p>
                <a:endParaRPr lang="tr-TR" sz="2800" b="1" dirty="0" smtClean="0">
                  <a:latin typeface="Arial" pitchFamily="34" charset="0"/>
                  <a:cs typeface="Arial" pitchFamily="34" charset="0"/>
                </a:endParaRPr>
              </a:p>
              <a:p>
                <a:endParaRPr lang="tr-TR" sz="2800" b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tr-TR" sz="2800" b="1" i="1" smtClean="0">
                        <a:latin typeface="Cambria Math"/>
                        <a:cs typeface="Arial" pitchFamily="34" charset="0"/>
                      </a:rPr>
                      <m:t>𝒁</m:t>
                    </m:r>
                    <m:r>
                      <a:rPr lang="tr-TR" sz="2800" b="1" i="1" smtClean="0">
                        <a:latin typeface="Cambria Math"/>
                        <a:cs typeface="Arial" pitchFamily="34" charset="0"/>
                      </a:rPr>
                      <m:t>= </m:t>
                    </m:r>
                    <m:f>
                      <m:fPr>
                        <m:ctrlPr>
                          <a:rPr lang="tr-TR" sz="28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Ẋ−</m:t>
                        </m:r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𝛍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800" b="1" i="1" smtClean="0">
                            <a:latin typeface="Cambria Math"/>
                            <a:cs typeface="Arial" pitchFamily="34" charset="0"/>
                          </a:rPr>
                          <m:t>σ</m:t>
                        </m:r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tr-TR" sz="2800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800" b="1" i="1" smtClean="0">
                                <a:latin typeface="Cambria Math"/>
                                <a:cs typeface="Arial" pitchFamily="34" charset="0"/>
                              </a:rPr>
                              <m:t>𝑵</m:t>
                            </m:r>
                          </m:e>
                        </m:rad>
                      </m:den>
                    </m:f>
                  </m:oMath>
                </a14:m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  </a:t>
                </a:r>
              </a:p>
              <a:p>
                <a:pPr marL="0" indent="0">
                  <a:buNone/>
                </a:pPr>
                <a:endParaRPr lang="tr-TR" sz="2800" b="1" dirty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tr-TR" sz="2800" b="1" i="0" smtClean="0">
                        <a:latin typeface="Cambria Math"/>
                        <a:cs typeface="Arial" pitchFamily="34" charset="0"/>
                      </a:rPr>
                      <m:t> </m:t>
                    </m:r>
                    <m:r>
                      <a:rPr lang="tr-TR" sz="2800" b="1" i="1" smtClean="0">
                        <a:latin typeface="Cambria Math"/>
                        <a:cs typeface="Arial" pitchFamily="34" charset="0"/>
                      </a:rPr>
                      <m:t>𝒁</m:t>
                    </m:r>
                    <m:r>
                      <a:rPr lang="tr-TR" sz="2800" b="1" i="1" smtClean="0">
                        <a:latin typeface="Cambria Math"/>
                        <a:cs typeface="Arial" pitchFamily="34" charset="0"/>
                      </a:rPr>
                      <m:t>= </m:t>
                    </m:r>
                    <m:f>
                      <m:fPr>
                        <m:ctrlPr>
                          <a:rPr lang="tr-TR" sz="28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𝟔</m:t>
                        </m:r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.</m:t>
                        </m:r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𝟖</m:t>
                        </m:r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𝟕</m:t>
                        </m:r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.</m:t>
                        </m:r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𝟐</m:t>
                        </m:r>
                      </m:num>
                      <m:den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𝟏</m:t>
                        </m:r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.</m:t>
                        </m:r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𝟒</m:t>
                        </m:r>
                        <m:r>
                          <a:rPr lang="tr-TR" sz="2800" b="1" i="1" smtClean="0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tr-TR" sz="2800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800" b="1" i="1" smtClean="0">
                                <a:latin typeface="Cambria Math"/>
                                <a:cs typeface="Arial" pitchFamily="34" charset="0"/>
                              </a:rPr>
                              <m:t>𝟏𝟐𝟕</m:t>
                            </m:r>
                          </m:e>
                        </m:rad>
                      </m:den>
                    </m:f>
                  </m:oMath>
                </a14:m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 = -3.15</a:t>
                </a:r>
                <a:endParaRPr lang="tr-TR" sz="28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Düz Ok Bağlayıcısı 4"/>
          <p:cNvCxnSpPr/>
          <p:nvPr/>
        </p:nvCxnSpPr>
        <p:spPr>
          <a:xfrm>
            <a:off x="1700199" y="3619145"/>
            <a:ext cx="98640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 flipH="1">
            <a:off x="3347864" y="3645024"/>
            <a:ext cx="792088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Bağlayıcı 12"/>
          <p:cNvCxnSpPr/>
          <p:nvPr/>
        </p:nvCxnSpPr>
        <p:spPr>
          <a:xfrm>
            <a:off x="2686607" y="414908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üz Bağlayıcı 17"/>
          <p:cNvCxnSpPr/>
          <p:nvPr/>
        </p:nvCxnSpPr>
        <p:spPr>
          <a:xfrm>
            <a:off x="2678088" y="4651446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 flipV="1">
            <a:off x="3571730" y="4149080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Bağlayıcı 23"/>
          <p:cNvCxnSpPr/>
          <p:nvPr/>
        </p:nvCxnSpPr>
        <p:spPr>
          <a:xfrm flipH="1">
            <a:off x="2648811" y="414908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/>
          <p:cNvCxnSpPr/>
          <p:nvPr/>
        </p:nvCxnSpPr>
        <p:spPr>
          <a:xfrm flipV="1">
            <a:off x="1835696" y="4419110"/>
            <a:ext cx="986408" cy="4680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/>
          <p:cNvCxnSpPr/>
          <p:nvPr/>
        </p:nvCxnSpPr>
        <p:spPr>
          <a:xfrm flipH="1" flipV="1">
            <a:off x="3592488" y="4365104"/>
            <a:ext cx="88580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etin kutusu 30"/>
          <p:cNvSpPr txBox="1"/>
          <p:nvPr/>
        </p:nvSpPr>
        <p:spPr>
          <a:xfrm>
            <a:off x="683568" y="2972814"/>
            <a:ext cx="173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Örneklem </a:t>
            </a:r>
          </a:p>
          <a:p>
            <a:r>
              <a:rPr lang="tr-TR" dirty="0" smtClean="0"/>
              <a:t>ortalaması</a:t>
            </a:r>
            <a:endParaRPr lang="tr-TR" dirty="0"/>
          </a:p>
        </p:txBody>
      </p:sp>
      <p:sp>
        <p:nvSpPr>
          <p:cNvPr id="32" name="Metin kutusu 31"/>
          <p:cNvSpPr txBox="1"/>
          <p:nvPr/>
        </p:nvSpPr>
        <p:spPr>
          <a:xfrm>
            <a:off x="4283968" y="324981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Popülasyon</a:t>
            </a:r>
          </a:p>
          <a:p>
            <a:r>
              <a:rPr lang="tr-TR" dirty="0" smtClean="0"/>
              <a:t>ortalaması</a:t>
            </a:r>
            <a:endParaRPr lang="tr-TR" dirty="0"/>
          </a:p>
        </p:txBody>
      </p:sp>
      <p:sp>
        <p:nvSpPr>
          <p:cNvPr id="33" name="Metin kutusu 32"/>
          <p:cNvSpPr txBox="1"/>
          <p:nvPr/>
        </p:nvSpPr>
        <p:spPr>
          <a:xfrm>
            <a:off x="4588700" y="4410236"/>
            <a:ext cx="2503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Örneklem dağılımının</a:t>
            </a:r>
          </a:p>
          <a:p>
            <a:r>
              <a:rPr lang="tr-TR" dirty="0" smtClean="0"/>
              <a:t>Standart sapması</a:t>
            </a:r>
            <a:endParaRPr lang="tr-TR" dirty="0"/>
          </a:p>
        </p:txBody>
      </p:sp>
      <p:sp>
        <p:nvSpPr>
          <p:cNvPr id="34" name="Metin kutusu 33"/>
          <p:cNvSpPr txBox="1"/>
          <p:nvPr/>
        </p:nvSpPr>
        <p:spPr>
          <a:xfrm>
            <a:off x="323528" y="4450008"/>
            <a:ext cx="15121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Popülasyonun</a:t>
            </a:r>
          </a:p>
          <a:p>
            <a:r>
              <a:rPr lang="tr-TR" dirty="0" smtClean="0"/>
              <a:t>Standart sapması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2485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Testinin Mantığı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Örnekleme hatası 0.05 ile (Z = ± 1.96), sonuç Z = -3.15,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örneklem ortalamasının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gölgeli alana düştüğünü gösterir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tr-TR" sz="2000" b="1" dirty="0">
                <a:latin typeface="Arial" pitchFamily="34" charset="0"/>
                <a:cs typeface="Arial" pitchFamily="34" charset="0"/>
              </a:rPr>
              <a:t>Bu, eğer H</a:t>
            </a:r>
            <a:r>
              <a:rPr lang="tr-TR" sz="2000" b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doğruysa,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örneklem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ortalamasının 6.8 olma olasılığı 0.05'ten düşüktür, bu çok düşüktür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H</a:t>
            </a:r>
            <a:r>
              <a:rPr lang="tr-TR" sz="2000" b="1" baseline="-25000" dirty="0">
                <a:latin typeface="Arial" pitchFamily="34" charset="0"/>
                <a:cs typeface="Arial" pitchFamily="34" charset="0"/>
              </a:rPr>
              <a:t>0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'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ın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doğru olması muhtemel değildir).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Bu yüzden 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’ reddediyoruz.</a:t>
            </a:r>
          </a:p>
          <a:p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78" y="3356992"/>
            <a:ext cx="8192644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8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Varsayımlarda bulunun ve test gereksinimlerini karşılayın 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Boş hipotezi (H</a:t>
            </a:r>
            <a:r>
              <a:rPr lang="tr-TR" sz="28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) ve alternatif hipotezi (H</a:t>
            </a:r>
            <a:r>
              <a:rPr lang="tr-TR" sz="28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) belirtin.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dağılımını seçin ve kritik bölgeyi belirleyin 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Test istatistiğini hesaplayın.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Bir karar verin ve test sonuçlarını yorumlayın.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6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Modeli-Örnek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Bir şehirdeki vatandaşlar, uzun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işe gidiş süresine neden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olan ulaşım sisteminin kötü tasarımından şikayet ediyorlar. 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Ülke çapında işe gidiş süresi 25.3 dakikadır   (</a:t>
            </a:r>
            <a:r>
              <a:rPr lang="tr-TR" sz="2800" b="1" dirty="0" smtClean="0">
                <a:latin typeface="Cambria Math"/>
                <a:ea typeface="Cambria Math"/>
                <a:cs typeface="Arial" pitchFamily="34" charset="0"/>
              </a:rPr>
              <a:t>𝛍</a:t>
            </a:r>
            <a:r>
              <a:rPr lang="tr-TR" sz="2800" b="1" dirty="0" smtClean="0">
                <a:latin typeface="Arial" pitchFamily="34" charset="0"/>
                <a:ea typeface="Cambria Math"/>
                <a:cs typeface="Arial" pitchFamily="34" charset="0"/>
              </a:rPr>
              <a:t>).</a:t>
            </a:r>
            <a:r>
              <a:rPr lang="tr-TR" sz="2800" b="1" dirty="0" smtClean="0">
                <a:latin typeface="Cambria Math"/>
                <a:ea typeface="Cambria Math"/>
                <a:cs typeface="Arial" pitchFamily="34" charset="0"/>
              </a:rPr>
              <a:t> 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Şehirde yaşayan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182 (N) kişinin rastgele bir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örneklemi,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9.4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dakika standart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sapma(</a:t>
            </a:r>
            <a:r>
              <a:rPr lang="tr-TR" sz="2800" b="1" dirty="0" err="1">
                <a:latin typeface="Arial" pitchFamily="34" charset="0"/>
                <a:cs typeface="Arial" pitchFamily="34" charset="0"/>
              </a:rPr>
              <a:t>lar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)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ile ortalama 28.0 dakika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işe gidiş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süresine sahiptir. 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Şehir ve ülke ortalaması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arasında işe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gidiş süresi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arasında bir fark var mı?</a:t>
            </a:r>
          </a:p>
        </p:txBody>
      </p:sp>
    </p:spTree>
    <p:extLst>
      <p:ext uri="{BB962C8B-B14F-4D97-AF65-F5344CB8AC3E}">
        <p14:creationId xmlns:p14="http://schemas.microsoft.com/office/powerpoint/2010/main" val="106738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Modeli-Örnek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Adım 1: Varsayım yapın ve test gereksinimlerini karşılayın.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Rastgele örneklem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 Hipotez testi örneklemin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EPSEM’e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göre seçildiğini varsayar.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 182 kişilik örneklem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şehrin tüm sakinlerinden rastgele seçildi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Ölçüm seviyesi aralık-orandır.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 Dakika cinsinden ölçülen işe gidiş süresi bir aralık oran seviye değişkenidir, bu yüzden ortalama uygun bir istatistiktir.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Örneklem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dağılımı şekil olarak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normal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* Bu büyük bir örneklemdir (N&gt;100).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3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Modeli-Örnek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Adım 2: Boş ve alternatif hipotezleri belirleyin.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; Şehir ile ülke ortalaması arasında işe gidiş süresi açısından bir fark yoktur.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182 örnek, ortalama 25,3 dakikalık işe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gidiş süresine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sahip bir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popülasyondan (şehir sakinleri)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gelir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25.3 ve 28 arasındaki fark önemsizdir ve rastgele şanstan kaynaklanır 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; Şehir ile ülke ortalaması arasında işe gidiş süresi açısından fark vardır.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182 örnek, ortalama 25,3 dakikalık işe gidiş süresine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sahip olmayan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bir popülasyondan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gelir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* 25.3 ile 28 arasındaki fark,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şehir ve ülke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çapında işe gidiş süresinin gerçek bir farkı yansıtır.</a:t>
            </a:r>
          </a:p>
        </p:txBody>
      </p:sp>
    </p:spTree>
    <p:extLst>
      <p:ext uri="{BB962C8B-B14F-4D97-AF65-F5344CB8AC3E}">
        <p14:creationId xmlns:p14="http://schemas.microsoft.com/office/powerpoint/2010/main" val="2045110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Modeli-Örnek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Adım 3: Örneklem dağılımını seçin ve kritik bölgeyi belirleyin.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 dağılımı = Z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* Alfa(</a:t>
            </a:r>
            <a:r>
              <a:rPr lang="el-GR" sz="2400" b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) = 0.05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* Alfa nadir olayların göstergesidir.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* </a:t>
            </a:r>
            <a:r>
              <a:rPr lang="el-GR" sz="2400" b="1" dirty="0">
                <a:latin typeface="Arial" pitchFamily="34" charset="0"/>
                <a:cs typeface="Arial" pitchFamily="34" charset="0"/>
              </a:rPr>
              <a:t>α'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dan daha düşük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olasılıklı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herhangi bir fark nadirdir ve H</a:t>
            </a:r>
            <a:r>
              <a:rPr lang="tr-TR" sz="2400" b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'ı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reddetmemize neden olacaktır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Kritik bölge ±1.96’da başlar.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Bu, iki kuyruklu bir test ile ilişkili kritik Z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skorudur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 </a:t>
            </a:r>
            <a:r>
              <a:rPr lang="el-GR" sz="2400" b="1" dirty="0" smtClean="0">
                <a:latin typeface="Arial" pitchFamily="34" charset="0"/>
                <a:cs typeface="Arial" pitchFamily="34" charset="0"/>
              </a:rPr>
              <a:t>α </a:t>
            </a:r>
            <a:r>
              <a:rPr lang="el-GR" sz="2400" b="1" dirty="0">
                <a:latin typeface="Arial" pitchFamily="34" charset="0"/>
                <a:cs typeface="Arial" pitchFamily="34" charset="0"/>
              </a:rPr>
              <a:t>0.05'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eşittir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 * Eğer örneklem ortalamasının Z skoru kritik bölgeye düşerse H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’ı reddedin.</a:t>
            </a: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6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pPr eaLnBrk="1" hangingPunct="1"/>
            <a:r>
              <a:rPr lang="tr-TR" sz="3600" b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Bir-Örneklem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Testi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</a:t>
            </a:r>
            <a:r>
              <a:rPr lang="tr-TR" sz="2400" b="1" dirty="0" smtClean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11 Hipotez Testi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  <a:latin typeface="Times" charset="0"/>
            </a:endParaRPr>
          </a:p>
          <a:p>
            <a:pPr>
              <a:defRPr/>
            </a:pPr>
            <a:endParaRPr lang="en-US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prstClr val="black"/>
                </a:solidFill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>
                <a:solidFill>
                  <a:prstClr val="black"/>
                </a:solidFill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600">
                <a:solidFill>
                  <a:srgbClr val="0000FF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1600">
              <a:solidFill>
                <a:srgbClr val="0000FF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</a:endParaRPr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endParaRPr lang="tr-TR" sz="2400">
              <a:solidFill>
                <a:prstClr val="black"/>
              </a:solidFill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838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Modeli-Örnek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Adım 4: Test istatistiğini hesaplayın.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   * Örneklem boyutu: 182 (&gt;100, büyük örneklem)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   * Popülasyonun standart sapması(</a:t>
                </a:r>
                <a:r>
                  <a:rPr lang="el-GR" sz="2400" b="1" dirty="0" smtClean="0">
                    <a:latin typeface="Arial" pitchFamily="34" charset="0"/>
                    <a:cs typeface="Arial" pitchFamily="34" charset="0"/>
                  </a:rPr>
                  <a:t>σ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): bilinmiyor.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   * Örneklemin standart sapması(s): 9.4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   * Formül;</a:t>
                </a:r>
              </a:p>
              <a:p>
                <a:pPr marL="0" indent="0">
                  <a:buNone/>
                </a:pP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tr-TR" sz="2400" b="1" i="1" smtClean="0">
                        <a:latin typeface="Cambria Math"/>
                        <a:cs typeface="Arial" pitchFamily="34" charset="0"/>
                      </a:rPr>
                      <m:t>𝒁</m:t>
                    </m:r>
                    <m:r>
                      <a:rPr lang="tr-TR" sz="2400" b="1" i="1" smtClean="0">
                        <a:latin typeface="Cambria Math"/>
                        <a:cs typeface="Arial" pitchFamily="34" charset="0"/>
                      </a:rPr>
                      <m:t>= </m:t>
                    </m:r>
                    <m:f>
                      <m:fPr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Ẋ−µ</m:t>
                        </m:r>
                      </m:num>
                      <m:den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𝒔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tr-TR" sz="2400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400" b="1" i="1" smtClean="0">
                                <a:latin typeface="Cambria Math"/>
                                <a:cs typeface="Arial" pitchFamily="34" charset="0"/>
                              </a:rPr>
                              <m:t>𝑵</m:t>
                            </m:r>
                            <m:r>
                              <a:rPr lang="tr-TR" sz="2400" b="1" i="1" smtClean="0"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tr-TR" sz="2400" b="1" i="1" smtClean="0">
                                <a:latin typeface="Cambria Math"/>
                                <a:cs typeface="Arial" pitchFamily="34" charset="0"/>
                              </a:rPr>
                              <m:t>𝟏</m:t>
                            </m:r>
                          </m:e>
                        </m:rad>
                      </m:den>
                    </m:f>
                  </m:oMath>
                </a14:m>
                <a:endParaRPr lang="tr-TR" sz="24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tr-TR" sz="2400" b="1" i="1" smtClean="0">
                        <a:latin typeface="Cambria Math"/>
                        <a:cs typeface="Arial" pitchFamily="34" charset="0"/>
                      </a:rPr>
                      <m:t>𝒁</m:t>
                    </m:r>
                    <m:r>
                      <a:rPr lang="tr-TR" sz="2400" b="1" i="1" smtClean="0">
                        <a:latin typeface="Cambria Math"/>
                        <a:cs typeface="Arial" pitchFamily="34" charset="0"/>
                      </a:rPr>
                      <m:t>= </m:t>
                    </m:r>
                    <m:f>
                      <m:fPr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𝟐𝟖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.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𝟎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−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𝟐𝟓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.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𝟑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 </m:t>
                        </m:r>
                      </m:num>
                      <m:den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𝟗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.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𝟒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tr-TR" sz="2400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400" b="1" i="1" smtClean="0">
                                <a:latin typeface="Cambria Math"/>
                                <a:cs typeface="Arial" pitchFamily="34" charset="0"/>
                              </a:rPr>
                              <m:t>𝟏𝟖𝟐</m:t>
                            </m:r>
                            <m:r>
                              <a:rPr lang="tr-TR" sz="2400" b="1" i="1" smtClean="0"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tr-TR" sz="2400" b="1" i="1" smtClean="0">
                                <a:latin typeface="Cambria Math"/>
                                <a:cs typeface="Arial" pitchFamily="34" charset="0"/>
                              </a:rPr>
                              <m:t>𝟏</m:t>
                            </m:r>
                          </m:e>
                        </m:rad>
                      </m:den>
                    </m:f>
                  </m:oMath>
                </a14:m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 = 3.86</a:t>
                </a:r>
                <a:endParaRPr lang="tr-TR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3097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Modeli-Örnek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Adım 5: Bir karar verin ve sonuçları yorumlayın.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Elde edilen Z skor kritik bölgeye düşüyor dolayısıyla H</a:t>
            </a:r>
            <a:r>
              <a:rPr lang="tr-TR" sz="28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’ı reddediyoruz.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* Eğer H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doğru olsaydı,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28.0'lık bir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örneklem sonucu olası olmayacaktı.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* Dolayısıyla H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yanlıştır ve reddedilmelidir.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Sonuç raporu;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</a:t>
            </a:r>
            <a:r>
              <a:rPr lang="el-GR" sz="2400" b="1" dirty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eşittir 0.05, elde edilen Z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skoru 3.86 ile boş hipotez reddedilir.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Veriler, işe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gidiş süresi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açısından şehir ve ülke çapında bir fark olduğunu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öne sürmektedir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.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Boş hipotezi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reddetme kararı 0.05'lik bir yanlış olma olasılığına sahiptir.</a:t>
            </a:r>
          </a:p>
        </p:txBody>
      </p:sp>
    </p:spTree>
    <p:extLst>
      <p:ext uri="{BB962C8B-B14F-4D97-AF65-F5344CB8AC3E}">
        <p14:creationId xmlns:p14="http://schemas.microsoft.com/office/powerpoint/2010/main" val="23098586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 - Özet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Farklı </a:t>
                </a:r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anlamlılık </a:t>
                </a:r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testi türleri olduğunu ve ne </a:t>
                </a:r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zaman ne </a:t>
                </a:r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kullanılacağını bilmek önemlidir</a:t>
                </a:r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     * Örneklemi popülasyon </a:t>
                </a:r>
                <a:r>
                  <a:rPr lang="tr-TR" sz="2400" b="1" dirty="0">
                    <a:latin typeface="Arial" pitchFamily="34" charset="0"/>
                    <a:cs typeface="Arial" pitchFamily="34" charset="0"/>
                  </a:rPr>
                  <a:t>ile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karşılaştırırken;</a:t>
                </a:r>
              </a:p>
              <a:p>
                <a:pPr marL="0" indent="0">
                  <a:buNone/>
                </a:pPr>
                <a:r>
                  <a:rPr lang="tr-TR" sz="20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sz="2000" b="1" dirty="0" smtClean="0">
                    <a:latin typeface="Arial" pitchFamily="34" charset="0"/>
                    <a:cs typeface="Arial" pitchFamily="34" charset="0"/>
                  </a:rPr>
                  <a:t>      - Tek örneklem z testi (büyük örneklem, N≥100) ya da</a:t>
                </a:r>
              </a:p>
              <a:p>
                <a:pPr marL="0" indent="0">
                  <a:buNone/>
                </a:pPr>
                <a:r>
                  <a:rPr lang="tr-TR" sz="2000" b="1" dirty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sz="2000" b="1" dirty="0" smtClean="0">
                    <a:latin typeface="Arial" pitchFamily="34" charset="0"/>
                    <a:cs typeface="Arial" pitchFamily="34" charset="0"/>
                  </a:rPr>
                  <a:t>      - Tek örneklem t testi (küçük örneklem, N&lt;100</a:t>
                </a:r>
                <a:r>
                  <a:rPr lang="tr-TR" sz="2000" b="1" dirty="0">
                    <a:latin typeface="Arial" pitchFamily="34" charset="0"/>
                    <a:cs typeface="Arial" pitchFamily="34" charset="0"/>
                  </a:rPr>
                  <a:t>) </a:t>
                </a:r>
                <a:r>
                  <a:rPr lang="tr-TR" sz="2000" b="1" dirty="0" smtClean="0">
                    <a:latin typeface="Arial" pitchFamily="34" charset="0"/>
                    <a:cs typeface="Arial" pitchFamily="34" charset="0"/>
                  </a:rPr>
                  <a:t>kullan</a:t>
                </a:r>
                <a:endParaRPr lang="tr-TR" sz="2800" b="1" dirty="0" smtClean="0">
                  <a:latin typeface="Arial" pitchFamily="34" charset="0"/>
                  <a:cs typeface="Arial" pitchFamily="34" charset="0"/>
                </a:endParaRPr>
              </a:p>
              <a:p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İki örneklemi </a:t>
                </a:r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karşılaştırırken, iki </a:t>
                </a:r>
                <a:r>
                  <a:rPr lang="tr-TR" sz="2800" b="1" dirty="0" err="1" smtClean="0">
                    <a:latin typeface="Arial" pitchFamily="34" charset="0"/>
                    <a:cs typeface="Arial" pitchFamily="34" charset="0"/>
                  </a:rPr>
                  <a:t>örneklemli</a:t>
                </a:r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bir t testi kullanın</a:t>
                </a:r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.</a:t>
                </a:r>
              </a:p>
              <a:p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Z skorlarını hesaplamanın iki formülü:</a:t>
                </a:r>
                <a:endParaRPr lang="tr-TR" sz="2800" b="1" dirty="0" smtClean="0">
                  <a:latin typeface="Arial" pitchFamily="34" charset="0"/>
                  <a:cs typeface="Arial" pitchFamily="34" charset="0"/>
                </a:endParaRPr>
              </a:p>
              <a:p>
                <a:pPr marL="0" indent="0">
                  <a:buNone/>
                </a:pPr>
                <a:r>
                  <a:rPr lang="tr-TR" sz="2800" b="1" dirty="0"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   * 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σ biliniyorsa; </a:t>
                </a:r>
                <a14:m>
                  <m:oMath xmlns:m="http://schemas.openxmlformats.org/officeDocument/2006/math">
                    <m:r>
                      <a:rPr lang="tr-TR" sz="2400" b="1" i="1" smtClean="0">
                        <a:latin typeface="Cambria Math"/>
                        <a:cs typeface="Arial" pitchFamily="34" charset="0"/>
                      </a:rPr>
                      <m:t>𝒁</m:t>
                    </m:r>
                    <m:r>
                      <a:rPr lang="tr-TR" sz="2400" b="1" i="1" smtClean="0"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Ẋ−µ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sz="2400" b="1" i="1" smtClean="0">
                            <a:latin typeface="Cambria Math"/>
                            <a:cs typeface="Arial" pitchFamily="34" charset="0"/>
                          </a:rPr>
                          <m:t>σ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tr-TR" sz="2400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400" b="1" i="1" smtClean="0">
                                <a:latin typeface="Cambria Math"/>
                                <a:cs typeface="Arial" pitchFamily="34" charset="0"/>
                              </a:rPr>
                              <m:t>𝑵</m:t>
                            </m:r>
                          </m:e>
                        </m:rad>
                      </m:den>
                    </m:f>
                  </m:oMath>
                </a14:m>
                <a:r>
                  <a:rPr lang="tr-TR" sz="2800" b="1" dirty="0" smtClean="0">
                    <a:latin typeface="Arial" pitchFamily="34" charset="0"/>
                    <a:cs typeface="Arial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     * </a:t>
                </a:r>
                <a:r>
                  <a:rPr lang="el-GR" sz="2400" b="1" dirty="0" smtClean="0">
                    <a:latin typeface="Arial" pitchFamily="34" charset="0"/>
                    <a:cs typeface="Arial" pitchFamily="34" charset="0"/>
                  </a:rPr>
                  <a:t>σ</a:t>
                </a:r>
                <a:r>
                  <a:rPr lang="tr-TR" sz="2400" b="1" dirty="0" smtClean="0">
                    <a:latin typeface="Arial" pitchFamily="34" charset="0"/>
                    <a:cs typeface="Arial" pitchFamily="34" charset="0"/>
                  </a:rPr>
                  <a:t> bilinmiyorsa; </a:t>
                </a:r>
                <a14:m>
                  <m:oMath xmlns:m="http://schemas.openxmlformats.org/officeDocument/2006/math">
                    <m:r>
                      <a:rPr lang="tr-TR" sz="2400" b="1" i="1" smtClean="0">
                        <a:latin typeface="Cambria Math"/>
                        <a:cs typeface="Arial" pitchFamily="34" charset="0"/>
                      </a:rPr>
                      <m:t>𝒁</m:t>
                    </m:r>
                    <m:r>
                      <a:rPr lang="tr-TR" sz="2400" b="1" i="1" smtClean="0">
                        <a:latin typeface="Cambria Math"/>
                        <a:cs typeface="Arial" pitchFamily="34" charset="0"/>
                      </a:rPr>
                      <m:t>=</m:t>
                    </m:r>
                    <m:f>
                      <m:fPr>
                        <m:ctrlPr>
                          <a:rPr lang="tr-TR" sz="2400" b="1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fPr>
                      <m:num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Ẋ−µ</m:t>
                        </m:r>
                      </m:num>
                      <m:den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𝒔</m:t>
                        </m:r>
                        <m:r>
                          <a:rPr lang="tr-TR" sz="2400" b="1" i="1" smtClean="0">
                            <a:latin typeface="Cambria Math"/>
                            <a:cs typeface="Arial" pitchFamily="34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tr-TR" sz="2400" b="1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400" b="1" i="1" smtClean="0">
                                <a:latin typeface="Cambria Math"/>
                                <a:cs typeface="Arial" pitchFamily="34" charset="0"/>
                              </a:rPr>
                              <m:t>𝑵</m:t>
                            </m:r>
                            <m:r>
                              <a:rPr lang="tr-TR" sz="2400" b="1" i="1" smtClean="0"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tr-TR" sz="2400" b="1" i="1" smtClean="0">
                                <a:latin typeface="Cambria Math"/>
                                <a:cs typeface="Arial" pitchFamily="34" charset="0"/>
                              </a:rPr>
                              <m:t>𝟏</m:t>
                            </m:r>
                          </m:e>
                        </m:rad>
                      </m:den>
                    </m:f>
                  </m:oMath>
                </a14:m>
                <a:endParaRPr lang="tr-TR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2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6766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 - Özet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Her test, teste bağlı olarak bir Z skoru veya t skoru üretir. Buna test istatistiği denir.</a:t>
            </a: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Test istatistiğinin bize söylediği, karşılaştırdığımız ortalamalar arasındaki farkın istatistiksel olarak anlamlı olup olmadığıdır.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* Skor anlamlı ise boş hipotezi reddederiz. İki veri seti arasında bir fark vardır.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* Skor anlamlı değilse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boş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hipotezi reddetmeyiz. İki veri seti arasında anlamlı bir fark yoktur.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138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Testinde Seçimler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Hipotezleri test etmek için beş adımlı modeli izleyebilmenize rağmen, test sürecinizi etkileyecek iki seçenek vardır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 * Tek-kuyruklu veya iki-kuyruklu test</a:t>
            </a:r>
          </a:p>
          <a:p>
            <a:pPr marL="0" indent="0">
              <a:buNone/>
            </a:pPr>
            <a:r>
              <a:rPr lang="tr-TR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* Alfa (</a:t>
            </a:r>
            <a:r>
              <a:rPr lang="el-GR" sz="2800" b="1" dirty="0" smtClean="0">
                <a:latin typeface="Arial" pitchFamily="34" charset="0"/>
                <a:cs typeface="Arial" pitchFamily="34" charset="0"/>
              </a:rPr>
              <a:t>α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) seviyesi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893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Tek-Kuyruklu veya İki-Kuyruklu Test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İki-kuyruk: Popülasyon ortalamasının boş hipotezde belirtilen değere eşit olmadığını belirtir.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: µ ≠ 7.2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(devamsızlık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gün sayısındaki fark)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: µ ≠ 25.3 (işe gidiş süresindeki fark)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Tek-kuyruk: Belirli bir yönde farklılıklar.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: µ &lt; 7.2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(tedavi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edilen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kişilerin daha az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sayıda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devamsızlık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günü vardır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: µ &gt; 25.3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(şehirdeki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sakinler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işe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gidiş için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daha fazla zaman harcıyor)</a:t>
            </a:r>
            <a:endParaRPr lang="tr-TR" sz="20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Tek veya iki kuyruklu test arasındaki seçim, araştırmacının iki grup hakkındaki beklentisine dayanmaktadır.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Yön açık değilse iki kuyruk testini kullanırız.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95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Tek-Kuyruklu veya İki-Kuyruklu Test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Tek kuyruklu veya iki kuyruklu test tercihleriniz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verilen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2800" b="1" dirty="0">
                <a:latin typeface="Arial" pitchFamily="34" charset="0"/>
                <a:cs typeface="Arial" pitchFamily="34" charset="0"/>
              </a:rPr>
              <a:t>α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değerinin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Z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skorunu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etkiler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59" y="2924944"/>
            <a:ext cx="8716592" cy="3507087"/>
          </a:xfrm>
          <a:prstGeom prst="rect">
            <a:avLst/>
          </a:prstGeom>
        </p:spPr>
      </p:pic>
      <p:cxnSp>
        <p:nvCxnSpPr>
          <p:cNvPr id="6" name="Düz Ok Bağlayıcısı 5"/>
          <p:cNvCxnSpPr/>
          <p:nvPr/>
        </p:nvCxnSpPr>
        <p:spPr>
          <a:xfrm>
            <a:off x="1547664" y="5301208"/>
            <a:ext cx="36004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H="1">
            <a:off x="7740352" y="5445224"/>
            <a:ext cx="216024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etin kutusu 12"/>
          <p:cNvSpPr txBox="1"/>
          <p:nvPr/>
        </p:nvSpPr>
        <p:spPr>
          <a:xfrm>
            <a:off x="971600" y="494116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Alfa = 0.025</a:t>
            </a:r>
            <a:endParaRPr lang="tr-TR" dirty="0"/>
          </a:p>
        </p:txBody>
      </p:sp>
      <p:sp>
        <p:nvSpPr>
          <p:cNvPr id="14" name="Metin kutusu 13"/>
          <p:cNvSpPr txBox="1"/>
          <p:nvPr/>
        </p:nvSpPr>
        <p:spPr>
          <a:xfrm>
            <a:off x="7573483" y="4972488"/>
            <a:ext cx="1347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Alfa = 0.025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39806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Tek-Kuyruklu veya İki-Kuyruklu Test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853" y="1600200"/>
            <a:ext cx="7188293" cy="2188839"/>
          </a:xfr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53" y="4149080"/>
            <a:ext cx="8211697" cy="2448272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6876256" y="22768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Alfa = 0.05</a:t>
            </a:r>
            <a:endParaRPr lang="tr-TR" dirty="0"/>
          </a:p>
        </p:txBody>
      </p:sp>
      <p:cxnSp>
        <p:nvCxnSpPr>
          <p:cNvPr id="8" name="Düz Ok Bağlayıcısı 7"/>
          <p:cNvCxnSpPr/>
          <p:nvPr/>
        </p:nvCxnSpPr>
        <p:spPr>
          <a:xfrm flipH="1">
            <a:off x="6876256" y="2924944"/>
            <a:ext cx="36004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Metin kutusu 9"/>
          <p:cNvSpPr txBox="1"/>
          <p:nvPr/>
        </p:nvSpPr>
        <p:spPr>
          <a:xfrm>
            <a:off x="1475656" y="544522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Alfa = 0.05</a:t>
            </a:r>
            <a:endParaRPr lang="tr-TR" dirty="0"/>
          </a:p>
        </p:txBody>
      </p:sp>
      <p:cxnSp>
        <p:nvCxnSpPr>
          <p:cNvPr id="12" name="Düz Ok Bağlayıcısı 11"/>
          <p:cNvCxnSpPr/>
          <p:nvPr/>
        </p:nvCxnSpPr>
        <p:spPr>
          <a:xfrm>
            <a:off x="2339752" y="5814556"/>
            <a:ext cx="36004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692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Tek-Kuyruklu veya İki-Kuyruklu Test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Tek kuyruklu veya iki kuyruklu test tercihleriniz </a:t>
            </a:r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verilen</a:t>
            </a: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l-GR" sz="2800" b="1" dirty="0">
                <a:latin typeface="Arial" pitchFamily="34" charset="0"/>
                <a:cs typeface="Arial" pitchFamily="34" charset="0"/>
              </a:rPr>
              <a:t>α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değerinin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Z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skorunu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dirty="0" err="1">
                <a:latin typeface="Arial" pitchFamily="34" charset="0"/>
                <a:cs typeface="Arial" pitchFamily="34" charset="0"/>
              </a:rPr>
              <a:t>etkiler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076" y="3140968"/>
            <a:ext cx="8154539" cy="3470108"/>
          </a:xfrm>
          <a:prstGeom prst="rect">
            <a:avLst/>
          </a:prstGeom>
        </p:spPr>
      </p:pic>
      <p:cxnSp>
        <p:nvCxnSpPr>
          <p:cNvPr id="6" name="Düz Bağlayıcı 5"/>
          <p:cNvCxnSpPr/>
          <p:nvPr/>
        </p:nvCxnSpPr>
        <p:spPr>
          <a:xfrm flipV="1">
            <a:off x="8172400" y="3789040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Bağlayıcı 9"/>
          <p:cNvCxnSpPr/>
          <p:nvPr/>
        </p:nvCxnSpPr>
        <p:spPr>
          <a:xfrm flipH="1">
            <a:off x="7452320" y="4653136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/>
          <p:cNvCxnSpPr/>
          <p:nvPr/>
        </p:nvCxnSpPr>
        <p:spPr>
          <a:xfrm flipV="1">
            <a:off x="7452320" y="3789040"/>
            <a:ext cx="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Bağlayıcı 13"/>
          <p:cNvCxnSpPr/>
          <p:nvPr/>
        </p:nvCxnSpPr>
        <p:spPr>
          <a:xfrm>
            <a:off x="7452320" y="3789040"/>
            <a:ext cx="720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Bağlayıcı 15"/>
          <p:cNvCxnSpPr/>
          <p:nvPr/>
        </p:nvCxnSpPr>
        <p:spPr>
          <a:xfrm>
            <a:off x="3779912" y="5013176"/>
            <a:ext cx="0" cy="159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Bağlayıcı 18"/>
          <p:cNvCxnSpPr/>
          <p:nvPr/>
        </p:nvCxnSpPr>
        <p:spPr>
          <a:xfrm>
            <a:off x="3779912" y="661107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Düz Bağlayıcı 20"/>
          <p:cNvCxnSpPr/>
          <p:nvPr/>
        </p:nvCxnSpPr>
        <p:spPr>
          <a:xfrm flipV="1">
            <a:off x="6948264" y="5013176"/>
            <a:ext cx="0" cy="159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/>
          <p:cNvCxnSpPr/>
          <p:nvPr/>
        </p:nvCxnSpPr>
        <p:spPr>
          <a:xfrm flipH="1">
            <a:off x="3779912" y="5013176"/>
            <a:ext cx="31683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20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Bir Alfa Seviyesi Seçimi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Bir alfa düzeyi atayarak kişi, "olası olmayan" bir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örneklem sonucu tanımlar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Alfa seviyesi,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boş hipotezi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reddetme kararının yanlış olma olasılığıdır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88" y="3573016"/>
            <a:ext cx="8221223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5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Hipotez testinin arkasındaki mantık nedir?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Hipotezleri test etmek için kullanılan adımlar nelerdir?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Hipotez testinin sonuçları nasıl yorumlanır ve raporlanır?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Hipotez testinde kullanılan farklı formüller nelerdir?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112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Modeli: Orantı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Aralık oran seviyesinde ölçülmeyen değişkenleri analiz ederken </a:t>
                </a:r>
                <a:r>
                  <a:rPr lang="tr-TR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(ve bu </a:t>
                </a:r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nedenle bir ortalama uygun değildir), bir hipotezi bir örneklem orantı üzerinden test edebiliriz.</a:t>
                </a:r>
              </a:p>
              <a:p>
                <a:pPr marL="0" indent="0">
                  <a:buNone/>
                </a:pP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* Örneğin bu dersin başında bahsedilen grip aşısı oranı. </a:t>
                </a:r>
              </a:p>
              <a:p>
                <a:r>
                  <a:rPr lang="tr-TR" sz="24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Beş adımlı model aşağıdaki değişikliklerle beraber esasen aynı kalır.</a:t>
                </a:r>
              </a:p>
              <a:p>
                <a:pPr marL="0" indent="0">
                  <a:buNone/>
                </a:pP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* Varsayımlar: rastgele örneklem, nominal seviye ölçümü ve normal örneklem dağılımıdır.</a:t>
                </a:r>
              </a:p>
              <a:p>
                <a:pPr marL="0" indent="0">
                  <a:buNone/>
                </a:pP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* Z (elde edilen) için formül;</a:t>
                </a:r>
              </a:p>
              <a:p>
                <a:pPr marL="0" indent="0">
                  <a:buNone/>
                </a:pP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</a:t>
                </a:r>
                <a14:m>
                  <m:oMath xmlns:m="http://schemas.openxmlformats.org/officeDocument/2006/math">
                    <m:r>
                      <a:rPr lang="tr-TR" sz="2000" b="1" i="1" smtClean="0">
                        <a:latin typeface="Cambria Math"/>
                        <a:cs typeface="Arial" panose="020B0604020202020204" pitchFamily="34" charset="0"/>
                      </a:rPr>
                      <m:t>𝒁</m:t>
                    </m:r>
                    <m:r>
                      <a:rPr lang="tr-TR" sz="2000" b="1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tr-TR" sz="20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000" b="1" i="1" smtClean="0">
                            <a:latin typeface="Cambria Math"/>
                            <a:cs typeface="Arial" panose="020B0604020202020204" pitchFamily="34" charset="0"/>
                          </a:rPr>
                          <m:t>𝑷𝒔</m:t>
                        </m:r>
                        <m:r>
                          <a:rPr lang="tr-TR" sz="2000" b="1" i="1" smtClean="0">
                            <a:latin typeface="Cambria Math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tr-TR" sz="2000" b="1" i="1" smtClean="0">
                            <a:latin typeface="Cambria Math"/>
                            <a:cs typeface="Arial" panose="020B0604020202020204" pitchFamily="34" charset="0"/>
                          </a:rPr>
                          <m:t>𝑷𝒖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0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𝑷𝒖</m:t>
                            </m:r>
                            <m:r>
                              <a:rPr lang="tr-TR" sz="20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tr-TR" sz="20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  <m:r>
                              <a:rPr lang="tr-TR" sz="20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tr-TR" sz="20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𝑷𝒖</m:t>
                            </m:r>
                            <m:r>
                              <a:rPr lang="tr-TR" sz="20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)/</m:t>
                            </m:r>
                            <m:r>
                              <a:rPr lang="tr-TR" sz="20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𝑵</m:t>
                            </m:r>
                          </m:e>
                        </m:rad>
                      </m:den>
                    </m:f>
                  </m:oMath>
                </a14:m>
                <a:endParaRPr lang="tr-TR" sz="2000" b="1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0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             </a:t>
                </a:r>
                <a:endParaRPr lang="tr-TR" sz="2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84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Modeli: Orantı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Düşük gelirli bir mahalledeki 122 haneden oluşan rastgele bir örneklem, hanelerin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53'ünün (</a:t>
            </a:r>
            <a:r>
              <a:rPr lang="en-US" dirty="0"/>
              <a:t>Ps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= 0,43 = 53/122) kadın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yönetiminde olduğunu ortaya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koymuştur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Şehirde bir bütün olarak, kadın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yönetimli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hanelerin oranı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0,39'dur (</a:t>
            </a:r>
            <a:r>
              <a:rPr lang="tr-T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tr-TR" sz="28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Düşük gelirli mahallerdeki haneler bir bütün olarak şehirden önemli ölçüde farklı mıdır?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Bir %90’lık hipotez testi yapın (alfa = 0.10)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5380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Modeli: Orantı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Adım 1: Varsayım yapın ve test gereksinimlerini karşılayın.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Rastgele örneklem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* Hipotez testi örneklemin </a:t>
            </a:r>
            <a:r>
              <a:rPr lang="tr-TR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EPSEM’e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göre seçildiğini varsayar.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* 122 kişilik bir örneklem tüm düşük gelirli mahallelerden rastgele seçildi.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Ölçüm seviyesi nominaldir.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*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Kadın yönetimli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veya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kadın yönetimli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olmayan.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Örneklem dağılımı şekil olarak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* Bu büyük bir örneklemdir (N≥100)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23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Modeli: Orantı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Adım 2: Boş ve alternatif hipotezleri belirleyin.</a:t>
            </a:r>
          </a:p>
          <a:p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tr-TR" sz="2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tr-TR" sz="22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0.39;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Düşük gelirli mahalleler ile bir bütün olarak şehir arasında kadın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yönetimli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hanelerin oranı açısından bir fark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yoktur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* 122 örneklem hanelerin %39’unun kadınlar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yönetiminde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olduğu bir popülasyondan geliyor; 0.43 ile 0.39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arasındaki fark önemsizdir ve rastgele şanstan kaynaklanır </a:t>
            </a:r>
          </a:p>
          <a:p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tr-TR" sz="22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tr-TR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tr-TR" sz="2200" b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≠ 0.39; 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Düşük gelirli mahalleler ile bir bütün olarak şehir arasında kadın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yönetimli</a:t>
            </a:r>
            <a:r>
              <a:rPr lang="tr-TR" sz="2200" b="1" dirty="0">
                <a:latin typeface="Arial" panose="020B0604020202020204" pitchFamily="34" charset="0"/>
                <a:cs typeface="Arial" panose="020B0604020202020204" pitchFamily="34" charset="0"/>
              </a:rPr>
              <a:t> hanelerin oranı açısından bir fark </a:t>
            </a:r>
            <a:r>
              <a:rPr lang="tr-TR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vardır. (iki-kuyruklu test)</a:t>
            </a:r>
            <a:endParaRPr lang="tr-TR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* 122 örneklem hanelerin %39’unun kadınlar yönetiminde olmadığı bir popülasyondan geliyor; 0.43 ile 0.39 arasındaki fark düşük gelirli mahalleler ile tüm mahalleler arasında gerçek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bir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farkı yansıtır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8419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Modeli: Orantı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Adım 3: Örneklem dağılımını seçin ve kritik bölgeyi belirleyin.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Örneklem dağılımı = Z dağılım (N büyük)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Alfa (</a:t>
            </a:r>
            <a:r>
              <a:rPr lang="el-G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= 0.10 (iki kuyruklu)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Kritik bölge ±1.65’de başlar.</a:t>
            </a:r>
          </a:p>
          <a:p>
            <a:pPr marL="0" indent="0">
              <a:buNone/>
            </a:pP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* Bu, iki kuyruklu bir test ile ilişkili kritik Z skorudur ve </a:t>
            </a:r>
            <a:r>
              <a:rPr lang="el-GR" sz="2800" b="1" dirty="0" smtClean="0">
                <a:latin typeface="Arial" pitchFamily="34" charset="0"/>
                <a:cs typeface="Arial" pitchFamily="34" charset="0"/>
              </a:rPr>
              <a:t>α 0.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10</a:t>
            </a:r>
            <a:r>
              <a:rPr lang="el-GR" sz="2800" b="1" dirty="0" smtClean="0">
                <a:latin typeface="Arial" pitchFamily="34" charset="0"/>
                <a:cs typeface="Arial" pitchFamily="34" charset="0"/>
              </a:rPr>
              <a:t>‘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eşittir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* Eğer elde edilen Z skor kritik bölgeye düşerse H</a:t>
            </a:r>
            <a:r>
              <a:rPr lang="tr-TR" sz="28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’ı reddedin.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8359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Modeli: Orantı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sz="2800" b="1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Adım 4: Test istatistiğini hesaplayın.</a:t>
                </a:r>
              </a:p>
              <a:p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tr-TR" sz="2800" b="1" i="1" smtClean="0">
                        <a:latin typeface="Cambria Math"/>
                        <a:cs typeface="Arial" panose="020B0604020202020204" pitchFamily="34" charset="0"/>
                      </a:rPr>
                      <m:t>𝒁</m:t>
                    </m:r>
                    <m:d>
                      <m:dPr>
                        <m:ctrlP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𝒆𝒍𝒅𝒆</m:t>
                        </m:r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𝒆𝒅𝒊𝒍𝒆𝒏</m:t>
                        </m:r>
                      </m:e>
                    </m:d>
                    <m:r>
                      <a:rPr lang="tr-TR" sz="2800" b="1" i="1" smtClean="0">
                        <a:latin typeface="Cambria Math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𝑷𝒔</m:t>
                        </m:r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𝑷𝒖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𝑷𝒖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𝑷𝒖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)/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𝑵</m:t>
                            </m:r>
                          </m:e>
                        </m:rad>
                      </m:den>
                    </m:f>
                  </m:oMath>
                </a14:m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sz="28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𝟒𝟑</m:t>
                        </m:r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𝟎</m:t>
                        </m:r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tr-TR" sz="2800" b="1" i="1" smtClean="0">
                            <a:latin typeface="Cambria Math"/>
                            <a:cs typeface="Arial" panose="020B0604020202020204" pitchFamily="34" charset="0"/>
                          </a:rPr>
                          <m:t>𝟑𝟗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tr-TR" sz="28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𝟑𝟗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𝟏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−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𝟎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𝟑𝟗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)/</m:t>
                            </m:r>
                            <m:r>
                              <a:rPr lang="tr-TR" sz="2800" b="1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𝟏𝟐𝟐</m:t>
                            </m:r>
                          </m:e>
                        </m:rad>
                      </m:den>
                    </m:f>
                  </m:oMath>
                </a14:m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= +0.91</a:t>
                </a:r>
              </a:p>
              <a:p>
                <a:pPr marL="0" indent="0">
                  <a:buNone/>
                </a:pPr>
                <a:r>
                  <a:rPr lang="tr-TR" sz="28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tr-TR" sz="2800" b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     Z (elde edilen) = +0.91 </a:t>
                </a:r>
                <a:endParaRPr lang="tr-TR" sz="28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382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Beş Adım Modeli: Orantı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Adım 5: Bir karar verin ve sonuçları yorumlayın.</a:t>
            </a:r>
            <a:endParaRPr lang="tr-TR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Elde edilen Z skor kritik bölgeye düşmedi dolayısıyla H</a:t>
            </a:r>
            <a:r>
              <a:rPr lang="tr-TR" sz="28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red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edemedik.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* Eğer H</a:t>
            </a:r>
            <a:r>
              <a:rPr lang="tr-TR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doğru olsaydı,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0.43'lük bir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örneklem sonucu olası olurdu.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* Bu yüzden, H</a:t>
            </a:r>
            <a:r>
              <a:rPr lang="tr-TR" sz="20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yanlış değildir ve reddedilemez.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Sonuç raporu;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* </a:t>
            </a:r>
            <a:r>
              <a:rPr lang="el-GR" sz="2000" b="1" dirty="0">
                <a:latin typeface="Arial" panose="020B0604020202020204" pitchFamily="34" charset="0"/>
                <a:cs typeface="Arial" panose="020B0604020202020204" pitchFamily="34" charset="0"/>
              </a:rPr>
              <a:t>α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eşittir 0.10,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elde edilen Z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skoru </a:t>
            </a: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3.86 ile boş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hipotezi reddedemedik. Veriler düşük gelirli mahallerde kadın yönetimli hanelerin popülasyonunun bir bütün olarak şehirden önemli ölçüde farklı olmadığını göstermektedir.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69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Hatırlatmalar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Bulgularınızı raporlarken,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her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zaman anlamlılık seviyesini (</a:t>
            </a:r>
            <a:r>
              <a:rPr lang="el-G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değeri), elde edilen test istatistiğini (Z elde edilen)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ve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açıklamada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sonucu eklemek istersiniz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Sonuçlarınızda asla kanıtlama kelimesini kullanmayın.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Bunun yerine, “bulgular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gösteriyor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…” veya “veriler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öne sürüyor…” deyin.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tr-TR" sz="2800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’ın doğru veya yanlış olduğunu iddia etmiyoruz, sadece reddediyoruz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veya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reddedemiyoruz. Örneklemle uğraşırken hata olasılığı için hazırlıklı olmalıyız.</a:t>
            </a:r>
            <a:endParaRPr lang="tr-TR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1775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 I ve Tip II Hataları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 I veya alfa hatası (</a:t>
            </a:r>
            <a:r>
              <a:rPr lang="el-G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* Doğru bir boş hipotezi reddetme.</a:t>
            </a: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Tip II veya beta hatası (</a:t>
            </a:r>
            <a:r>
              <a:rPr lang="el-G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* Yanlış bir boş hipotezi reddedememe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Karar verme ve hatalar arasındaki ilişki.</a:t>
            </a:r>
          </a:p>
          <a:p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070234"/>
              </p:ext>
            </p:extLst>
          </p:nvPr>
        </p:nvGraphicFramePr>
        <p:xfrm>
          <a:off x="1331640" y="4221088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</a:t>
                      </a:r>
                      <a:r>
                        <a:rPr lang="tr-TR" baseline="-25000" dirty="0" smtClean="0"/>
                        <a:t>0</a:t>
                      </a:r>
                      <a:r>
                        <a:rPr lang="tr-TR" baseline="0" dirty="0" smtClean="0"/>
                        <a:t> aslında doğru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H</a:t>
                      </a:r>
                      <a:r>
                        <a:rPr lang="tr-TR" baseline="-25000" dirty="0" smtClean="0"/>
                        <a:t>0</a:t>
                      </a:r>
                      <a:r>
                        <a:rPr lang="tr-TR" baseline="0" dirty="0" smtClean="0"/>
                        <a:t> aslında yanlış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H</a:t>
                      </a:r>
                      <a:r>
                        <a:rPr lang="tr-TR" b="1" baseline="-25000" dirty="0" smtClean="0"/>
                        <a:t>0</a:t>
                      </a:r>
                      <a:r>
                        <a:rPr lang="tr-TR" b="1" baseline="0" dirty="0" smtClean="0"/>
                        <a:t> reddet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Tip</a:t>
                      </a:r>
                      <a:r>
                        <a:rPr lang="tr-TR" b="1" baseline="0" dirty="0" smtClean="0"/>
                        <a:t> I hatası (</a:t>
                      </a:r>
                      <a:r>
                        <a:rPr lang="el-GR" b="1" baseline="0" dirty="0" smtClean="0"/>
                        <a:t>α</a:t>
                      </a:r>
                      <a:r>
                        <a:rPr lang="tr-TR" b="1" baseline="0" dirty="0" smtClean="0"/>
                        <a:t>)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         Doğru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H</a:t>
                      </a:r>
                      <a:r>
                        <a:rPr lang="tr-TR" b="1" baseline="-25000" dirty="0" smtClean="0"/>
                        <a:t>0</a:t>
                      </a:r>
                      <a:r>
                        <a:rPr lang="tr-TR" b="1" baseline="0" dirty="0" smtClean="0"/>
                        <a:t> </a:t>
                      </a:r>
                      <a:r>
                        <a:rPr lang="tr-T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reddedememe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          Doğru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 smtClean="0"/>
                        <a:t>Tip</a:t>
                      </a:r>
                      <a:r>
                        <a:rPr lang="tr-TR" b="1" baseline="0" dirty="0" smtClean="0"/>
                        <a:t> II hatası (</a:t>
                      </a:r>
                      <a:r>
                        <a:rPr lang="el-GR" b="1" baseline="0" dirty="0" smtClean="0"/>
                        <a:t>β</a:t>
                      </a:r>
                      <a:r>
                        <a:rPr lang="tr-TR" b="1" baseline="0" dirty="0" smtClean="0"/>
                        <a:t>)</a:t>
                      </a:r>
                      <a:endParaRPr lang="tr-T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2744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Tip I ve Tip II Hataları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Anlamlılık düzeyini artırdıkça,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diyelim ki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.10'dan .01'e kadar, kritik alan ne kadar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küçükse, boş hipotezi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reddetmek o kadar zorlaşır. 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Boş hipotezi reddetmek ne kadar zor olursa, Tip I hatasının olasılığı o kadar az olur.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Ancak, kritik bölge küçüldükçe, Tip II hata yapma şansı artar. 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Dolayısıyla bir anlamlılık seviyesi seçimi,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hata türleri arasında bir denge olarak düşünülmelidir. 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Normalde sosyal bilimlerde Tip I hatasını en aza indirmek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ve konvansiyonel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anlamlılık düzeyinin 0,05 olarak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belirlenmesini isteriz. </a:t>
            </a:r>
          </a:p>
          <a:p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Bununla birlikte, araştırmacılar, belirli bir bağlam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için mantıklı olduğunu düşünüyorlarsa, anlamlılık düzeyini (0.04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veya 0.03 gibi) her zaman değiştirebilirler.</a:t>
            </a:r>
          </a:p>
        </p:txBody>
      </p:sp>
    </p:spTree>
    <p:extLst>
      <p:ext uri="{BB962C8B-B14F-4D97-AF65-F5344CB8AC3E}">
        <p14:creationId xmlns:p14="http://schemas.microsoft.com/office/powerpoint/2010/main" val="378504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Hipotez testinin mantığı</a:t>
            </a:r>
          </a:p>
          <a:p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Beş Adımlı Test Hipotezi 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Modeli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Tek </a:t>
            </a:r>
            <a:r>
              <a:rPr lang="tr-TR" sz="2800" b="1" dirty="0">
                <a:latin typeface="Arial" panose="020B0604020202020204" pitchFamily="34" charset="0"/>
                <a:cs typeface="Arial" panose="020B0604020202020204" pitchFamily="34" charset="0"/>
              </a:rPr>
              <a:t>kuyruklu</a:t>
            </a:r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ve iki kuyruklu testler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Hipotez testi - orantı</a:t>
            </a:r>
          </a:p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sonuçlarının yorumlanması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DEFA8C-F947-479F-BE07-76B6B3F80BF1}" type="slidenum">
              <a:rPr lang="tr-TR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tr-T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7007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Bu Dersin Sonunda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Aşağıdaki anahtar kavramları öğrenmelisiniz.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* Hipotez testinin mantığı</a:t>
            </a:r>
            <a:endParaRPr lang="tr-T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* Alternatif hipotezin ve boş hipotezin nasıl belirtildiği</a:t>
            </a:r>
          </a:p>
          <a:p>
            <a:pPr marL="0" indent="0">
              <a:buNone/>
            </a:pPr>
            <a:r>
              <a:rPr lang="tr-TR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* Beş adım işlemi kullanılarak hipotezin nasıl test edildiği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* Farklı koşullar için uygun olan farklı formülleri ayırt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etme: Örneğin </a:t>
            </a:r>
            <a:r>
              <a:rPr lang="el-G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bilindiğinde veya bilinmediğinde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örneklem ortalaması veya örneklem oranı hesaplanırken.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* Tek kuyruklu ve iki kuyruklu testler için kritik değerleri ayırt etme.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*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Sıfır hipotezini reddedip reddedemeyeceğimizi nasıl belirleyebiliriz;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bulgular resmi ve uygun bir şekilde nasıl rapor edilir.</a:t>
            </a:r>
          </a:p>
          <a:p>
            <a:pPr marL="0" indent="0">
              <a:buNone/>
            </a:pP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*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Hipotezi test ederken </a:t>
            </a:r>
            <a:r>
              <a:rPr lang="tr-TR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yapabileceğimiz hata </a:t>
            </a:r>
            <a:r>
              <a:rPr lang="tr-TR" sz="2400" b="1" dirty="0">
                <a:latin typeface="Arial" panose="020B0604020202020204" pitchFamily="34" charset="0"/>
                <a:cs typeface="Arial" panose="020B0604020202020204" pitchFamily="34" charset="0"/>
              </a:rPr>
              <a:t>türleri.  </a:t>
            </a:r>
            <a:endParaRPr lang="tr-TR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39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Testinin Mantığı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Örnek: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Bir araştırmacı, </a:t>
            </a:r>
            <a:r>
              <a:rPr lang="tr-TR" sz="2000" b="1" dirty="0" err="1">
                <a:latin typeface="Arial" pitchFamily="34" charset="0"/>
                <a:cs typeface="Arial" pitchFamily="34" charset="0"/>
              </a:rPr>
              <a:t>Walker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County'de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toplumdaki grip aşılama oranını arttırmak için tasarlanmış bir grip bilinçlendirme kampanyasının etkinliğini araştırıyor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Her bir vatandaşın araştırılması mümkün olmadığından, araştırma kampanya mesajlarını alan 250 vatandaşın rastgele bir örneklemini alıyor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* Araştırmacı, örneklemdeki vatandaşların grip aşısı olma oranının daha yüksek olduğunu belirtiyor. 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Tablo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69966"/>
              </p:ext>
            </p:extLst>
          </p:nvPr>
        </p:nvGraphicFramePr>
        <p:xfrm>
          <a:off x="1475656" y="4797152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r>
                        <a:rPr lang="tr-TR" dirty="0" smtClean="0"/>
                        <a:t>      </a:t>
                      </a:r>
                      <a:r>
                        <a:rPr lang="tr-TR" dirty="0" err="1" smtClean="0"/>
                        <a:t>Populasyon</a:t>
                      </a:r>
                      <a:endParaRPr lang="tr-TR" baseline="0" dirty="0" smtClean="0"/>
                    </a:p>
                    <a:p>
                      <a:r>
                        <a:rPr lang="tr-TR" baseline="0" dirty="0" err="1" smtClean="0"/>
                        <a:t>Teksasdaki</a:t>
                      </a:r>
                      <a:r>
                        <a:rPr lang="tr-TR" baseline="0" dirty="0" smtClean="0"/>
                        <a:t> tüm vatandaşlar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             Örneklem</a:t>
                      </a:r>
                    </a:p>
                    <a:p>
                      <a:r>
                        <a:rPr lang="tr-TR" dirty="0" smtClean="0"/>
                        <a:t>Kampanya mesajlarını alanlardan seçilen 250 vatandaş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µ = %43 grip aşısı oran</a:t>
                      </a:r>
                    </a:p>
                    <a:p>
                      <a:r>
                        <a:rPr lang="el-G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σ</a:t>
                      </a:r>
                      <a:r>
                        <a:rPr lang="tr-TR" sz="18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2.2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Ẋ = %48 grip aşısı oranı</a:t>
                      </a:r>
                    </a:p>
                    <a:p>
                      <a:r>
                        <a:rPr lang="tr-TR" dirty="0" smtClean="0"/>
                        <a:t>N = 250</a:t>
                      </a:r>
                      <a:endParaRPr lang="tr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89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Testinin Mantığı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Soru: Grip farkındalığı kampanyası mesajları alan vatandaşların, bir bütün olarak </a:t>
            </a:r>
            <a:r>
              <a:rPr lang="tr-TR" sz="2400" b="1" dirty="0" err="1">
                <a:latin typeface="Arial" pitchFamily="34" charset="0"/>
                <a:cs typeface="Arial" pitchFamily="34" charset="0"/>
              </a:rPr>
              <a:t>Teksas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 vatandaşlarına kıyasla grip aşısı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olma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olasılığı daha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mı yüksek? 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%43 ile %48 arasındaki farkı yorumlamanın iki yolu vardır.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Birincisi, kampanya mesajlarını alan vatandaşlar ile genel olarak eyaletteki vatandaşlar arasında grip aşısı oranı açısından fark yoktur. Görülen fark önemsizdir ve rastgele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şansın etkilerinden dolayıdır.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İkincisi, örneğimizde gördüğümüz grip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aşısı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oranı farkı gerçektir. Bu farklılıklar istatistiksel olarak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anlamlıdır.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Aradaki farkın tesadüfen gerçekleşmesi pek olası değildir. Farkındalık kampanyası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işe yarıyor.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Hangi yorumun doğru olduğuna nasıl karar veririz? Hatalı olma olasılığı daha düşük olan yorumu seçmemizi sağlayan bir karar verme süreci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oluştururuz.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23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Testinin Mantığı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Anlamlılık testi veya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Hipotez Testi bu kararı vermek için kullandığımız süreçtir.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İki olası yorumu test etmek için, her zaman birincisinin doğru olduğunu varsayarız -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örneklem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 popülasyon arasında HİÇBİR fark (istatistiksel olarak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anlamlı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fark) yoktur.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Bu boş hipotez olarak bilinir.</a:t>
            </a:r>
          </a:p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Hipotezimizi test etmeye başladığımızda, aslında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boş hipotezi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test ederiz.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Boş hipotez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her zaman bulunan herhangi bir ilişkinin veya farkın sadece şansa bağlı olduğunu belirtir. Diğer bir deyişle, iki grup arasında fark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olmadığını.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5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Testinin Mantığı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İki hipotez;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Boş Hipotez (H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 Fark rastgele şanstan kaynaklanıyor; 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daima anlamlı bir fark olmadığını belirtir.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 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Örneklemimizdeki vatandaşlar ile bir bütün olarak eyaletteki tüm vatandaşlar arasında grip aşısı oranı açısından fark yoktur. </a:t>
            </a:r>
          </a:p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Alternatif Hipotez (H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* Fark gerçektir. 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her zaman 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ile çelişir.</a:t>
            </a:r>
          </a:p>
          <a:p>
            <a:pPr marL="0" indent="0"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 H</a:t>
            </a:r>
            <a:r>
              <a:rPr lang="tr-TR" sz="2000" b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; Örneklemimizdeki vatandaşlar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ile bir bütün olarak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eyaletteki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tüm vatandaşlar arasında grip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aşısı oranı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açısından fark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vardır. 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Bu açıklamalardan biri (ve sadece bir tanesi) doğru olmalı, ama hangisi?</a:t>
            </a:r>
          </a:p>
        </p:txBody>
      </p:sp>
    </p:spTree>
    <p:extLst>
      <p:ext uri="{BB962C8B-B14F-4D97-AF65-F5344CB8AC3E}">
        <p14:creationId xmlns:p14="http://schemas.microsoft.com/office/powerpoint/2010/main" val="1056160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Hipotez Testinin Mantığı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4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’ın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doğru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olduğunu varsayın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H</a:t>
            </a:r>
            <a:r>
              <a:rPr lang="tr-TR" sz="2000" b="1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doğruysa ve kampanya mesajlarını alan tüm vatandaşlar gerçekten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ortalama %43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aşılama oranına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sahipse, örneklem ortalamasını (%48) elde etme olasılığı nedir?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Olasılık 0.05'ten küçükse,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boş hipotezi reddedin- bunun anlamı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iki grup arasında fark olmadığı fikrini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reddedin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Farkın nadir olup olmadığını belirlemek için 0,05 değerini kılavuz olarak kullanın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Gözlenen farkı elde etme olasılığını belirlemek için normal eğri tablosunu kullanın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Gözlenen değer 0.05 alanına düşerse (z&gt; 1.96; z &lt;-1.96), fark yeterince büyüktür,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'ın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doğru olması için sadece 0.05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ihtimal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vardır.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H</a:t>
            </a:r>
            <a:r>
              <a:rPr lang="tr-TR" sz="2400" b="1" baseline="-25000" dirty="0" smtClean="0">
                <a:latin typeface="Arial" pitchFamily="34" charset="0"/>
                <a:cs typeface="Arial" pitchFamily="34" charset="0"/>
              </a:rPr>
              <a:t>0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‘ı reddedin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57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2593</Words>
  <Application>Microsoft Office PowerPoint</Application>
  <PresentationFormat>Ekran Gösterisi (4:3)</PresentationFormat>
  <Paragraphs>288</Paragraphs>
  <Slides>40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5</vt:i4>
      </vt:variant>
      <vt:variant>
        <vt:lpstr>Slayt Başlıkları</vt:lpstr>
      </vt:variant>
      <vt:variant>
        <vt:i4>40</vt:i4>
      </vt:variant>
    </vt:vector>
  </HeadingPairs>
  <TitlesOfParts>
    <vt:vector size="51" baseType="lpstr">
      <vt:lpstr>ＭＳ Ｐゴシック</vt:lpstr>
      <vt:lpstr>Arial</vt:lpstr>
      <vt:lpstr>Calibri</vt:lpstr>
      <vt:lpstr>Cambria Math</vt:lpstr>
      <vt:lpstr>Times</vt:lpstr>
      <vt:lpstr>Times New Roman</vt:lpstr>
      <vt:lpstr>Ofis Teması</vt:lpstr>
      <vt:lpstr>1_Ofis Teması</vt:lpstr>
      <vt:lpstr>2_Ofis Teması</vt:lpstr>
      <vt:lpstr>3_Ofis Teması</vt:lpstr>
      <vt:lpstr>4_Ofis Teması</vt:lpstr>
      <vt:lpstr>İstatistik ve Olasılık</vt:lpstr>
      <vt:lpstr>Bir-Örneklem Testi</vt:lpstr>
      <vt:lpstr>Anahtar Sorular</vt:lpstr>
      <vt:lpstr>İçindekiler</vt:lpstr>
      <vt:lpstr>Hipotez Testinin Mantığı</vt:lpstr>
      <vt:lpstr>Hipotez Testinin Mantığı</vt:lpstr>
      <vt:lpstr>Hipotez Testinin Mantığı</vt:lpstr>
      <vt:lpstr>Hipotez Testinin Mantığı</vt:lpstr>
      <vt:lpstr>Hipotez Testinin Mantığı</vt:lpstr>
      <vt:lpstr>Hipotez Testinin Mantığı</vt:lpstr>
      <vt:lpstr>Hipotez Testinin Mantığı</vt:lpstr>
      <vt:lpstr>Hipotez Testinin Mantığı</vt:lpstr>
      <vt:lpstr>Hipotez Testinin Mantığı</vt:lpstr>
      <vt:lpstr>Hipotez Testinin Mantığı</vt:lpstr>
      <vt:lpstr>Beş Adım Modeli</vt:lpstr>
      <vt:lpstr>Beş Adım Modeli-Örnek</vt:lpstr>
      <vt:lpstr>Beş Adım Modeli-Örnek</vt:lpstr>
      <vt:lpstr>Beş Adım Modeli-Örnek</vt:lpstr>
      <vt:lpstr>Beş Adım Modeli-Örnek</vt:lpstr>
      <vt:lpstr>Beş Adım Modeli-Örnek</vt:lpstr>
      <vt:lpstr>Beş Adım Modeli-Örnek</vt:lpstr>
      <vt:lpstr>Hipotez Testi - Özet</vt:lpstr>
      <vt:lpstr>Hipotez Testi - Özet</vt:lpstr>
      <vt:lpstr>Hipotez Testinde Seçimler</vt:lpstr>
      <vt:lpstr>Tek-Kuyruklu veya İki-Kuyruklu Test</vt:lpstr>
      <vt:lpstr>Tek-Kuyruklu veya İki-Kuyruklu Test</vt:lpstr>
      <vt:lpstr>Tek-Kuyruklu veya İki-Kuyruklu Test</vt:lpstr>
      <vt:lpstr>Tek-Kuyruklu veya İki-Kuyruklu Test</vt:lpstr>
      <vt:lpstr>Bir Alfa Seviyesi Seçimi</vt:lpstr>
      <vt:lpstr>Beş Adım Modeli: Orantı</vt:lpstr>
      <vt:lpstr>Beş Adım Modeli: Orantı</vt:lpstr>
      <vt:lpstr>Beş Adım Modeli: Orantı</vt:lpstr>
      <vt:lpstr>Beş Adım Modeli: Orantı</vt:lpstr>
      <vt:lpstr>Beş Adım Modeli: Orantı</vt:lpstr>
      <vt:lpstr>Beş Adım Modeli: Orantı</vt:lpstr>
      <vt:lpstr>Beş Adım Modeli: Orantı</vt:lpstr>
      <vt:lpstr>Hatırlatmalar</vt:lpstr>
      <vt:lpstr>Tip I ve Tip II Hataları</vt:lpstr>
      <vt:lpstr>Tip I ve Tip II Hataları</vt:lpstr>
      <vt:lpstr>Bu Dersin Sonunda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117</cp:revision>
  <dcterms:created xsi:type="dcterms:W3CDTF">2018-10-28T06:30:37Z</dcterms:created>
  <dcterms:modified xsi:type="dcterms:W3CDTF">2020-03-28T04:26:12Z</dcterms:modified>
</cp:coreProperties>
</file>