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94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2543-2A86-429C-B681-4A0C4BD099F2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FFC39-5D75-4B30-800D-16A3476D22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41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defRPr/>
            </a:pPr>
            <a:fld id="{D6A559CF-4DE7-411D-8F4A-D9268D44C6FF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4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2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5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r>
              <a:rPr lang="tr-TR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9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Başlık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Ki-Karenin Mantığı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tr-TR" dirty="0"/>
              </a:p>
            </p:txBody>
          </p:sp>
        </mc:Choice>
        <mc:Fallback>
          <p:sp>
            <p:nvSpPr>
              <p:cNvPr id="2" name="Başlık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Sosyal hizmet programlarının akreditasyon durumu ile öğrencilerinin istihdam durumu arasında bir ilişki var mı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100 öğrenci seçildi ve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soruldu,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1) akredite / akredite olmayan bir programdan mezun olup olmadıkları? 2) sosyal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hizmet görevlisi olarak çalışıp çalışmadıkları?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12" y="4701559"/>
            <a:ext cx="8136904" cy="2007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912" y="5098205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Bağımlı değişken</a:t>
            </a:r>
            <a:endParaRPr lang="tr-TR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25417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Bağımsız değişken</a:t>
            </a:r>
            <a:endParaRPr lang="tr-T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64744" y="5714799"/>
            <a:ext cx="222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Gözlenen Frekanslar</a:t>
            </a:r>
            <a:endParaRPr lang="tr-TR" sz="1600" b="1" dirty="0"/>
          </a:p>
        </p:txBody>
      </p:sp>
    </p:spTree>
    <p:extLst>
      <p:ext uri="{BB962C8B-B14F-4D97-AF65-F5344CB8AC3E}">
        <p14:creationId xmlns:p14="http://schemas.microsoft.com/office/powerpoint/2010/main" val="209047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Başlık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Ki-Karenin Mantığı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tr-TR" dirty="0"/>
              </a:p>
            </p:txBody>
          </p:sp>
        </mc:Choice>
        <mc:Fallback>
          <p:sp>
            <p:nvSpPr>
              <p:cNvPr id="2" name="Başlık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Sol üst hücre için beklenen frekans (fe)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48880"/>
            <a:ext cx="49720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429000"/>
            <a:ext cx="8960728" cy="221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9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Başlık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Ki-Karenin Mantığı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tr-TR" dirty="0"/>
              </a:p>
            </p:txBody>
          </p:sp>
        </mc:Choice>
        <mc:Fallback>
          <p:sp>
            <p:nvSpPr>
              <p:cNvPr id="2" name="Başlık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8075240" cy="4525963"/>
              </a:xfrm>
            </p:spPr>
            <p:txBody>
              <a:bodyPr>
                <a:normAutofit/>
              </a:bodyPr>
              <a:lstStyle/>
              <a:p>
                <a:r>
                  <a:rPr lang="tr-T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Elde edilen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tr-T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tr-T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tr-T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e>
                      <m:sup>
                        <m:r>
                          <a:rPr lang="tr-T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r>
                      <a:rPr lang="tr-T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𝐲𝐢</m:t>
                    </m:r>
                  </m:oMath>
                </a14:m>
                <a:r>
                  <a:rPr lang="tr-T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hesaplama</a:t>
                </a:r>
              </a:p>
              <a:p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sz="2000" b="1" dirty="0" err="1">
                    <a:latin typeface="Arial" pitchFamily="34" charset="0"/>
                    <a:cs typeface="Arial" pitchFamily="34" charset="0"/>
                  </a:rPr>
                  <a:t>Tablo</a:t>
                </a:r>
                <a:r>
                  <a:rPr lang="es-ES" sz="2000" b="1" dirty="0">
                    <a:latin typeface="Arial" pitchFamily="34" charset="0"/>
                    <a:cs typeface="Arial" pitchFamily="34" charset="0"/>
                  </a:rPr>
                  <a:t> 11.3 </a:t>
                </a:r>
                <a:r>
                  <a:rPr lang="es-ES" sz="2000" b="1" dirty="0" err="1">
                    <a:latin typeface="Arial" pitchFamily="34" charset="0"/>
                    <a:cs typeface="Arial" pitchFamily="34" charset="0"/>
                  </a:rPr>
                  <a:t>için</a:t>
                </a:r>
                <a:r>
                  <a:rPr lang="es-ES" sz="20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" sz="2000" b="1" dirty="0" err="1">
                    <a:latin typeface="Arial" pitchFamily="34" charset="0"/>
                    <a:cs typeface="Arial" pitchFamily="34" charset="0"/>
                  </a:rPr>
                  <a:t>hesaplama</a:t>
                </a:r>
                <a:r>
                  <a:rPr lang="es-ES" sz="20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" sz="2000" b="1" dirty="0" err="1">
                    <a:latin typeface="Arial" pitchFamily="34" charset="0"/>
                    <a:cs typeface="Arial" pitchFamily="34" charset="0"/>
                  </a:rPr>
                  <a:t>tablosu</a:t>
                </a:r>
                <a:endParaRPr lang="tr-TR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8075240" cy="4525963"/>
              </a:xfrm>
              <a:blipFill>
                <a:blip r:embed="rId3"/>
                <a:stretch>
                  <a:fillRect l="-1358" t="-13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2204864"/>
            <a:ext cx="3080172" cy="679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28" y="3967455"/>
            <a:ext cx="8177343" cy="26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Modeli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Ki-Kare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Adım 1: Varsayım yapın ve test gereksinimlerini karşılayın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Bağımsız rastgele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örneklemler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Ölçüm seviyesi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nominal.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* Akredite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edilmiş program / Akredite edilmemiş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Sosyal hizmet görevlisi olarak çalışıyor / Sosyal hizmet görevlisi olarak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çalışmıyor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(Not: Ki-kare hipotez testinde, popülasyonun normal dağılımını veya örnekleme dağılımını varsaymamız gerekmez)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0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 - Ki-Kare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Adım 2: Boş ve alternatif hipotezleri belirleyin.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: fo = fe Programın akreditasyon durumu ve öğrenci istihdam durumu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* Boş hipotez değişkenlerin her zaman bağımsız olduğunu iddia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eder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H1: fo ≠ fe Programın akreditasyon durumu ve öğrenci istihdam durumu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bağımlıdır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* Alternatif hipotez her zaman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boş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hipoteziyle çelişir ve değişkenlerin bağımlı olduğunu iddia eder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3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 - Ki-Kare</a:t>
            </a:r>
            <a:endParaRPr lang="tr-T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Adım 3: Örneklem dağılımını seçin ve kritik bölgeyi belirleyin.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* Örneklem dağılımı = Ki-kare dağılımı (Ek C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*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Alfa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0.05 </a:t>
                </a:r>
                <a:endParaRPr lang="tr-TR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* Serbestlik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derecesi (df) = (Satır sayısı - 1) * (Sütun sayısı-1) = (2-1) * (2-1) = 1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(kritik) =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3.841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* Skor kritik bölgenin başlangıcını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işaretliyor</a:t>
                </a:r>
                <a:endParaRPr lang="tr-TR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5202040"/>
            <a:ext cx="5686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5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 - Ki-Kare</a:t>
            </a:r>
            <a:endParaRPr lang="tr-T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Adım 4: Test istatistiğini hesaplayın.</a:t>
                </a:r>
              </a:p>
              <a:p>
                <a:pPr marL="0" indent="0">
                  <a:buNone/>
                </a:pP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(elde edilmiş) </a:t>
                </a: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formülle hesaplayın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tr-TR" sz="2400" b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tr-TR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tr-TR" sz="2400" b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 * Program akreditasyon durumu ve öğrenci istihdam durumu örneğinde, x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elde edilmiş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= 10.78</a:t>
                </a:r>
              </a:p>
              <a:p>
                <a:pPr marL="0" indent="0">
                  <a:buNone/>
                </a:pP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endParaRPr lang="tr-TR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780928"/>
            <a:ext cx="3080172" cy="6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 - Ki-Kare</a:t>
            </a:r>
            <a:endParaRPr lang="tr-T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Adım 5: Bir karar verin ve sonuçları yorumlayın.</a:t>
                </a:r>
              </a:p>
              <a:p>
                <a:pPr marL="0" indent="0">
                  <a:buNone/>
                </a:pPr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*</a:t>
                </a:r>
                <a:r>
                  <a:rPr lang="nqo-GN" sz="28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or-IN" sz="2800" b="1" dirty="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kritik) = 3.841</a:t>
                </a:r>
              </a:p>
              <a:p>
                <a:pPr marL="0" indent="0">
                  <a:buNone/>
                </a:pPr>
                <a:r>
                  <a:rPr lang="tr-TR" sz="2800" b="1" dirty="0" smtClean="0">
                    <a:cs typeface="Arial" pitchFamily="34" charset="0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or-IN" sz="2800" b="1" dirty="0"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elde </a:t>
                </a:r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edilmiş) </a:t>
                </a:r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10.78</a:t>
                </a:r>
              </a:p>
              <a:p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Elde edilen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 skoru </a:t>
                </a:r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kritik bölgeye düşer, bu nedenle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'ı reddedin</a:t>
                </a:r>
              </a:p>
              <a:p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Sonuç raporu;</a:t>
                </a:r>
              </a:p>
              <a:p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0.05 anlamlılık düzeyinde, elde edilen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28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 skoru </a:t>
                </a:r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kritik bölgeye düşer, bu nedenle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'ı reddediyoruz. Veriler, örneklemin alındığı popülasyonda istihdam durumu ile akreditasyon durumu arasında anlamlı bir ilişki olduğunu göstermektedir.</a:t>
                </a:r>
              </a:p>
              <a:p>
                <a:pPr marL="0" indent="0">
                  <a:buNone/>
                </a:pPr>
                <a:endParaRPr lang="tr-TR" sz="2800" b="1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100" r="-12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Ki-Kareyi Yorumlama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Adım 4: Test istatistiğini hesaplayın.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*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Ki-kare test sonuçlarını aşağıdaki anlayışla yorumlamanız gerekir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* Ki-kare testi SADECE değişkenlerin bağımsız olup olmadığını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söyler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* Bize ilişkinin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modelini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veya doğasını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söylemez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*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araştırmak için, her bir sütundaki yüzdeleri hesaplamamız ve sütunlar arasında karşılaştırmamız gerekir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0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75864" y="0"/>
            <a:ext cx="8229600" cy="1143000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Ki-Kareyi Yorumlama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9384" y="967987"/>
            <a:ext cx="8229600" cy="3901173"/>
          </a:xfrm>
        </p:spPr>
        <p:txBody>
          <a:bodyPr>
            <a:normAutofit fontScale="92500" lnSpcReduction="1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Sütun yüzdesi iki değişken arasındaki ilişkiyi daha açık hale getirir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Akredite edilmiş programlardan gelen öğrencilerin sosyal hizmet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görevlisi olarak çalışma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olasılığı daha yüksektir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* Akredite programlardan gelen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öğrencilerin % 55'inin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sosyal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hizmet görevlisi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olarak çalışmasına karşın akredite olmayan programlardan gelen öğrencilerin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sadece %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22'si sosyal hizmet görevlisi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olarak çalışıyor</a:t>
            </a:r>
          </a:p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sonuçlarına göre, bu ilişkinin önemli olduğunu biliyoruz. Şans eseri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gerçekleşmiyor</a:t>
            </a:r>
          </a:p>
          <a:p>
            <a:endParaRPr lang="tr-T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8" y="4716533"/>
            <a:ext cx="8928992" cy="1850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5302809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(</a:t>
            </a:r>
            <a:r>
              <a:rPr lang="tr-TR" sz="1300" dirty="0" smtClean="0"/>
              <a:t>30/55)*%100</a:t>
            </a:r>
            <a:endParaRPr lang="tr-TR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5736458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(</a:t>
            </a:r>
            <a:r>
              <a:rPr lang="tr-TR" sz="1300" dirty="0" smtClean="0"/>
              <a:t>25/55)*%100</a:t>
            </a:r>
            <a:endParaRPr lang="tr-TR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043936" y="5822852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(</a:t>
            </a:r>
            <a:r>
              <a:rPr lang="tr-TR" sz="1300" dirty="0" smtClean="0"/>
              <a:t>35/45)*%100</a:t>
            </a:r>
            <a:endParaRPr lang="tr-TR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7025303" y="5244054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(</a:t>
            </a:r>
            <a:r>
              <a:rPr lang="tr-TR" sz="1300" dirty="0" smtClean="0"/>
              <a:t>10/55)*%100</a:t>
            </a:r>
            <a:endParaRPr lang="tr-TR" sz="1300" dirty="0"/>
          </a:p>
        </p:txBody>
      </p:sp>
    </p:spTree>
    <p:extLst>
      <p:ext uri="{BB962C8B-B14F-4D97-AF65-F5344CB8AC3E}">
        <p14:creationId xmlns:p14="http://schemas.microsoft.com/office/powerpoint/2010/main" val="405498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 Kare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</a:t>
            </a:r>
            <a:r>
              <a:rPr lang="tr-TR" sz="2400" b="1" dirty="0" smtClean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13 Hipotez Testi IV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Times" charset="0"/>
            </a:endParaRPr>
          </a:p>
          <a:p>
            <a:pPr>
              <a:defRPr/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prstClr val="black"/>
                </a:solidFill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prstClr val="black"/>
                </a:solidFill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0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 ile Ki-Kare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Uygulamada, genellikle bir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ki-kareyi elle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hesaplamıyoruz ve SPSS gibi istatistiksel yazılımlara güveniyoruz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Şimdi size SPSS ile ki-kare testinin nasıl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yapılacağını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sonuçların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nasıl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yorumlanacağını göstereceğim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Eğitim düzeyi ile bireylerin ABD toplumunda Müslüman din adamlarına karşı hoşgörüsü arasındaki ilişkileri incelemek istiyoruz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SPSS'de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“Çapraz tablolama”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prosedürünü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uygulayın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 seti: GSS2012_Student_B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[Analiz] → [Tanımlayıcı İstatistikler] → [Çapraz Tablolar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Bağımlı değişkenleri Satır kutusuna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yerleştirin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Sütun kutusuna bağımsız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değişkenleri yerleştirin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İstatistikler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butonuna tıklayın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, Ki-kare'yi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seçin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Hücreler butonuna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tıklayın, Yüzde kutusunda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sütunu seçin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Analize devam edin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6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 ile Ki-Kare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Bağımlı değişken: Müslüman din adamlarına karşı hoşgörü (muslim_tol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Bağımsız değişken: Eğitim (educ_2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Adım 1: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Gereksinimleri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karşılayın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 * Bağımsız rastgele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örneklem</a:t>
            </a:r>
            <a:endParaRPr lang="tr-T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Ölçüm seviyesi: nominal</a:t>
            </a:r>
          </a:p>
          <a:p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Adım 2: Boş ve alternatif hipotezleri belirleyin.</a:t>
            </a:r>
          </a:p>
          <a:p>
            <a:pPr marL="0" indent="0">
              <a:buNone/>
            </a:pP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Ho: fo = fe Müslüman din adamlarına hoşgörü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ve eğitim seviyesi bağımsız.</a:t>
            </a:r>
            <a:endParaRPr lang="tr-T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* H1: fo ≠ fe Müslüman din adamlarına hoşgörü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ve eğitim seviyesi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bağımlı.</a:t>
            </a:r>
          </a:p>
          <a:p>
            <a:pPr marL="0" indent="0">
              <a:buNone/>
            </a:pP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Adım 3: Kritik Bölge</a:t>
            </a:r>
          </a:p>
          <a:p>
            <a:pPr marL="0" indent="0">
              <a:buNone/>
            </a:pP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*</a:t>
            </a:r>
            <a:r>
              <a:rPr lang="el-G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l-GR" sz="2200" b="1" dirty="0">
                <a:latin typeface="Arial" panose="020B0604020202020204" pitchFamily="34" charset="0"/>
                <a:cs typeface="Arial" panose="020B0604020202020204" pitchFamily="34" charset="0"/>
              </a:rPr>
              <a:t>= 0.05</a:t>
            </a:r>
            <a:endParaRPr lang="tr-T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5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 ile Ki-Kare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2520280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Müslüman din adamlarına karşı hoşgörü * Eğitim: 2 </a:t>
            </a:r>
            <a:r>
              <a:rPr lang="tr-TR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Kategori 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Çapraz </a:t>
            </a:r>
            <a:r>
              <a:rPr lang="tr-T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tablolama</a:t>
            </a:r>
          </a:p>
          <a:p>
            <a:endParaRPr lang="tr-TR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78" y="1713197"/>
            <a:ext cx="7596844" cy="1967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760" y="4091206"/>
            <a:ext cx="4834880" cy="19629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9512" y="4014750"/>
                <a:ext cx="3816424" cy="231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Serbestlik derecesi (df) = (R-1) * (C-1) = (3-1) * (2-1) = 2 </a:t>
                </a:r>
                <a:r>
                  <a:rPr lang="tr-T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tr-TR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tr-TR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b="1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tr-T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elde </a:t>
                </a:r>
                <a:r>
                  <a:rPr lang="tr-T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edilmiş) </a:t>
                </a:r>
                <a:r>
                  <a:rPr lang="tr-T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tr-T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61.472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tr-T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sonucu</a:t>
                </a:r>
                <a:r>
                  <a:rPr lang="tr-T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anlamlılık değeri = .000 </a:t>
                </a:r>
                <a:r>
                  <a:rPr lang="tr-T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 </a:t>
                </a:r>
                <a:r>
                  <a:rPr lang="el-G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 </a:t>
                </a:r>
                <a:r>
                  <a:rPr lang="el-G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l-GR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0.05</a:t>
                </a:r>
                <a:endParaRPr lang="tr-TR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b="1" dirty="0">
                    <a:latin typeface="Arial" pitchFamily="34" charset="0"/>
                    <a:cs typeface="Arial" pitchFamily="34" charset="0"/>
                  </a:rPr>
                  <a:t>'ı </a:t>
                </a:r>
                <a:r>
                  <a:rPr lang="tr-TR" b="1" dirty="0">
                    <a:latin typeface="Arial" pitchFamily="34" charset="0"/>
                    <a:cs typeface="Arial" pitchFamily="34" charset="0"/>
                  </a:rPr>
                  <a:t>reddedin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tr-TR" b="1" dirty="0">
                    <a:latin typeface="Arial" pitchFamily="34" charset="0"/>
                    <a:cs typeface="Arial" pitchFamily="34" charset="0"/>
                  </a:rPr>
                  <a:t>İki değişken arasında anlamlı bir ilişki vardır.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14750"/>
                <a:ext cx="3816424" cy="2314544"/>
              </a:xfrm>
              <a:prstGeom prst="rect">
                <a:avLst/>
              </a:prstGeom>
              <a:blipFill>
                <a:blip r:embed="rId4"/>
                <a:stretch>
                  <a:fillRect l="-957" t="-1583" r="-2711" b="-34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SPSS ile Ki-Kare</a:t>
            </a:r>
            <a:endParaRPr lang="tr-T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Sonucu yorumlayın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0.05 anlamlılık düzeyinde ki kare testi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anlamlıdır,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 yüzden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'ı reddediyoruz. Veriler, ABD toplumunda Müslüman din adamlarına karşı hoşgörü ile eğitim düzeyi arasında anlamlı bir ilişki olduğunu göstermektedir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Sütun yüzdelerine göre, düşük eğitim seviyesine sahip vatandaşların Müslüman din adamlarına karşı düşük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hoşgörüleri olması muhtemeldir.</a:t>
                </a: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13 yıl ve üzeri eğitim alanların %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32,3'üne karşın, 0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ila 12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yıl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arası eğitim alan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bireylerin %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57,2'si Müslüman din adamlarına karşı düşük hoşgörüye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sahiptir.</a:t>
                </a:r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>
                <a:blip r:embed="rId2"/>
                <a:stretch>
                  <a:fillRect l="-1333" t="-1363" r="-19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51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Ki-Kare Testinin Sınırlaması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56150"/>
          </a:xfrm>
        </p:spPr>
        <p:txBody>
          <a:bodyPr>
            <a:normAutofit fontScale="85000" lnSpcReduction="2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Değişkenlerin çok sayıda kategorisi olduğunda yorumlanması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zor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Değişkenlerin dört veya daha az kategorisi olduğunda en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iyisi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Küçük örneklem büyüklüğü ile Ki-Kare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örnekleme dağılımının doğru olacağını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varsayamazsınız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Küçük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örneklem: Hücrelerin yüksek yüzdesinin beklenen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frekansları 5 veya daha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azdır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Tüm hipotez testleri gibi,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Ki-Kare de örneklem büyüklüğüne duyarlıdır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N arttıkça, elde edilen Ki-Kare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artar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Büyük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örneklemlerle,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önemsiz ilişkiler önemli olabilir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93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 Dersin Sonunda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Aşağıdaki anahtar kavramları öğrenmelisiniz.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* </a:t>
            </a:r>
            <a:r>
              <a:rPr lang="pl-PL" sz="2800" b="1" dirty="0">
                <a:latin typeface="Arial" panose="020B0604020202020204" pitchFamily="34" charset="0"/>
                <a:cs typeface="Arial" panose="020B0604020202020204" pitchFamily="34" charset="0"/>
              </a:rPr>
              <a:t>Çapraz </a:t>
            </a:r>
            <a:r>
              <a:rPr lang="pl-P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tablo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nasıl</a:t>
            </a:r>
            <a:r>
              <a:rPr lang="pl-P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oluştur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ulur</a:t>
            </a:r>
            <a:r>
              <a:rPr lang="pl-P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800" b="1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pl-P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yorumla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nır</a:t>
            </a:r>
            <a:r>
              <a:rPr lang="pl-P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800" b="1" smtClean="0">
                <a:latin typeface="Arial" panose="020B0604020202020204" pitchFamily="34" charset="0"/>
                <a:cs typeface="Arial" panose="020B0604020202020204" pitchFamily="34" charset="0"/>
              </a:rPr>
              <a:t>* Ki-kare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testinin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mantığı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Ki-kare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testi yapmanın uygun olduğu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Ki-kare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manuel olarak ve SPSS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ile nasıl hesaplanır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ve test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edilir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*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Ki-kare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test sonuçları nasıl yorumlanır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*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Ki-Kare Testinin Sınırlaması</a:t>
            </a:r>
          </a:p>
          <a:p>
            <a:pPr marL="0" indent="0">
              <a:buNone/>
            </a:pP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7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Çapraz tablolama tablosu nedir?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Ki-karenin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mantığı nedir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 ki-kare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hipotez testi nasıl yapılır ve sonuçları nasıl yorumlanır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Ki-kare testleri nasıl yapılır ve sonuçları SPSS içinde nasıl yorumlanır? 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Ki-kare testlerini kullanmanın sınırlamaları nelerdir?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0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İki Değişkenli (Çapraz Tablolama)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Tabloları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Ki-Karenin Mantığı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Ki-Karenin Hesaplanması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SPSS içinde ki-kare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testi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Ki-Kare Testinin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Sınırlaması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4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İki Değişkenli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Tablo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İki değişkenli tablo = Çapraz tablolama tablosu =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İhtimal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tablosu</a:t>
            </a:r>
          </a:p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skorlarını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aynı anda iki farklı değişken üzerinde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gösterme</a:t>
            </a:r>
          </a:p>
          <a:p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Bir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araştırmacı gönüllü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derneklerde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üyeliği inceliyor ve evli olmayan kişilerin daha az aile yükümlülükleri ve daha fazla boş zamanları olduğu için daha fazla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dahil olacağını varsayıyor.</a:t>
            </a:r>
            <a:endParaRPr lang="tr-T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88" y="4040406"/>
            <a:ext cx="7326399" cy="26939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2055" y="520273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Satır 1</a:t>
            </a:r>
            <a:endParaRPr lang="tr-TR" dirty="0"/>
          </a:p>
        </p:txBody>
      </p:sp>
      <p:sp>
        <p:nvSpPr>
          <p:cNvPr id="19" name="TextBox 18"/>
          <p:cNvSpPr txBox="1"/>
          <p:nvPr/>
        </p:nvSpPr>
        <p:spPr>
          <a:xfrm>
            <a:off x="502055" y="5514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Satır 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746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İki Değişkenli Tablo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85225"/>
            <a:ext cx="8229600" cy="1755913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5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İki Değişkenli Tablo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İki boyut vardır: satırlar ve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sütunlar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* Sütunlar bağımsız değişkenin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skorlarıdır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Bağımsız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değişkende kategoriler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olduğu kadar çok sütun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olacaktır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* Satırlar bağımlı değişkendeki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skorlardır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*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Bağımlı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değişkende kategoriler olduğu kadar çok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satır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olacaktır</a:t>
            </a:r>
          </a:p>
          <a:p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İki değişken birleşiminde kategoriler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olduğu kadar çok 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hücre olacaktır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Her hücre, her kategori kombinasyonunun kaç kez gerçekleştiğini bildirir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7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Başlık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36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Ki-Karenin Mantığı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3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sz="3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3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36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tr-TR" sz="36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" name="Başlık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Bağımsızlık: Bir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durumun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 değişkenin belirli bir kategorisine sınıflandırılmasının,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durumun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ikinci değişkenin herhangi bir kategorisine düşme olasılığı üzerinde hiçbir etkisi yoksa iki değişken bağımsızdır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Ki-kare testi, iki değişkenli bir tablodaki veya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ihtimal tablosundaki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(çapraz tablolar olarak da bilinir) iki değişken arasındaki ilişkinin istatistiksel önem düzeyini değerlendirmek için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prosedürdür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Ki-kare prosedürü popülasyondaki iki değişken arasında bir ilişki olmadığını varsayar (boş hipotez).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Başlık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Ki-Karenin Mantığı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p>
                        <m:r>
                          <a:rPr lang="tr-TR" sz="3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36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tr-TR" dirty="0"/>
              </a:p>
            </p:txBody>
          </p:sp>
        </mc:Choice>
        <mc:Fallback>
          <p:sp>
            <p:nvSpPr>
              <p:cNvPr id="2" name="Başlık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 tabloda gözlemlenen gerçek hücre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frekansları </a:t>
            </a:r>
            <a:r>
              <a:rPr lang="tr-TR" sz="2400" dirty="0"/>
              <a:t>(fo)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ile rastgele şansla beklenebilecek veya hücre frekanslarının bağımsız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olması </a:t>
            </a:r>
            <a:r>
              <a:rPr lang="tr-TR" sz="2400" dirty="0"/>
              <a:t>(fe)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arasında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önemli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farklılıklar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arıyoruz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fo: iki değişkenli tabloda gözlenen hücre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frekansları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fe: değişkenler bağımsız olsaydı beklenen hücre frekansları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429000"/>
            <a:ext cx="2915057" cy="628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86" y="5778452"/>
            <a:ext cx="362953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90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1159</Words>
  <Application>Microsoft Office PowerPoint</Application>
  <PresentationFormat>On-screen Show (4:3)</PresentationFormat>
  <Paragraphs>206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MS PGothic</vt:lpstr>
      <vt:lpstr>Arial</vt:lpstr>
      <vt:lpstr>Calibri</vt:lpstr>
      <vt:lpstr>Cambria Math</vt:lpstr>
      <vt:lpstr>Times</vt:lpstr>
      <vt:lpstr>Times New Roman</vt:lpstr>
      <vt:lpstr>1_Ofis Teması</vt:lpstr>
      <vt:lpstr>İstatistik ve Olasılık</vt:lpstr>
      <vt:lpstr>Ki Kare</vt:lpstr>
      <vt:lpstr>Anahtar Sorular</vt:lpstr>
      <vt:lpstr>İçindekiler</vt:lpstr>
      <vt:lpstr>İki Değişkenli Tablo</vt:lpstr>
      <vt:lpstr>İki Değişkenli Tablo</vt:lpstr>
      <vt:lpstr>İki Değişkenli Tablo</vt:lpstr>
      <vt:lpstr>Ki-Karenin Mantığı (x^2)</vt:lpstr>
      <vt:lpstr>Ki-Karenin Mantığı (x^2)</vt:lpstr>
      <vt:lpstr>Ki-Karenin Mantığı (x^2)</vt:lpstr>
      <vt:lpstr>Ki-Karenin Mantığı (x^2)</vt:lpstr>
      <vt:lpstr>Ki-Karenin Mantığı (x^2)</vt:lpstr>
      <vt:lpstr>Beş Adım Modeli - Ki-Kare</vt:lpstr>
      <vt:lpstr>Beş Adım Modeli - Ki-Kare</vt:lpstr>
      <vt:lpstr>Beş Adım Modeli - Ki-Kare</vt:lpstr>
      <vt:lpstr>Beş Adım Modeli - Ki-Kare</vt:lpstr>
      <vt:lpstr>Beş Adım Modeli - Ki-Kare</vt:lpstr>
      <vt:lpstr>Ki-Kareyi Yorumlama</vt:lpstr>
      <vt:lpstr>Ki-Kareyi Yorumlama</vt:lpstr>
      <vt:lpstr>SPSS ile Ki-Kare</vt:lpstr>
      <vt:lpstr>SPSS ile Ki-Kare</vt:lpstr>
      <vt:lpstr>SPSS ile Ki-Kare</vt:lpstr>
      <vt:lpstr>SPSS ile Ki-Kare</vt:lpstr>
      <vt:lpstr>Ki-Kare Testinin Sınırlaması</vt:lpstr>
      <vt:lpstr>Bu Dersin Sonunda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135</cp:revision>
  <dcterms:created xsi:type="dcterms:W3CDTF">2018-11-02T06:35:08Z</dcterms:created>
  <dcterms:modified xsi:type="dcterms:W3CDTF">2020-04-17T16:11:50Z</dcterms:modified>
</cp:coreProperties>
</file>