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95" r:id="rId23"/>
    <p:sldId id="283" r:id="rId24"/>
    <p:sldId id="284" r:id="rId25"/>
    <p:sldId id="285" r:id="rId26"/>
    <p:sldId id="294" r:id="rId2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6" autoAdjust="0"/>
    <p:restoredTop sz="94660"/>
  </p:normalViewPr>
  <p:slideViewPr>
    <p:cSldViewPr>
      <p:cViewPr varScale="1">
        <p:scale>
          <a:sx n="109" d="100"/>
          <a:sy n="109" d="100"/>
        </p:scale>
        <p:origin x="17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2543-2A86-429C-B681-4A0C4BD099F2}" type="datetimeFigureOut">
              <a:rPr lang="tr-TR" smtClean="0"/>
              <a:t>28.04.2020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FFC39-5D75-4B30-800D-16A3476D22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4418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defRPr/>
            </a:pPr>
            <a:fld id="{D6A559CF-4DE7-411D-8F4A-D9268D44C6FF}" type="slidenum">
              <a:rPr lang="en-US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7BD2-9102-4DCE-AFE5-18AC7CDA02D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86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E1D5-4A07-470C-ABB1-0CF0C985515A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2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C72-06BB-493F-B43D-A165C8FFFB7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4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E1D-6869-4DB1-8A21-27BB560E49F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6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D8-9F48-46E8-B565-DA419B440E65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30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EE52-B875-433A-AC34-8082341B269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3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1F70-B434-46A7-9B7B-6D15EBCF7D2B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8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5DBE-C956-4530-8A92-C69C5A8EC44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2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20D0-57A5-42C9-A13F-A9852AFA4B96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3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B13-8652-4A62-BD27-743AAF165E9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5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E976-17A7-4AE1-8D52-E90B113C0D7E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62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A8B40-436F-46F0-8EAF-239B2974249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28.04.2020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32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İstatistik ve Olasılık</a:t>
            </a:r>
            <a:endParaRPr lang="tr-T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6400800" cy="1752600"/>
          </a:xfrm>
        </p:spPr>
        <p:txBody>
          <a:bodyPr>
            <a:normAutofit/>
          </a:bodyPr>
          <a:lstStyle/>
          <a:p>
            <a:r>
              <a:rPr lang="en-US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Prof.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Dr. </a:t>
            </a:r>
            <a:r>
              <a:rPr lang="tr-TR" sz="2100" b="1" kern="0" dirty="0" err="1">
                <a:solidFill>
                  <a:srgbClr val="000000"/>
                </a:solidFill>
                <a:latin typeface="Arial"/>
                <a:ea typeface="ＭＳ Ｐゴシック"/>
              </a:rPr>
              <a:t>Asaf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 VAROL</a:t>
            </a:r>
          </a:p>
          <a:p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Yazılım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Mühendisliği, 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Fırat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Üniversitesi</a:t>
            </a:r>
          </a:p>
          <a:p>
            <a:endParaRPr lang="tr-TR" sz="2100" b="1" kern="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r>
              <a:rPr lang="en-US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 </a:t>
            </a:r>
            <a:r>
              <a:rPr lang="en-US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20</a:t>
            </a:r>
            <a:r>
              <a:rPr lang="tr-TR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20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9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Sıralı Değişkenler - Gama (G)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Birkaç kategoriye sahip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SIRALI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değişkenler için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birliktelik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ölçülürken: Gama (G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Gamma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(G) istatistiği bize iki sıralı değişken arasındaki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ilişkinin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gücünü ve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ilişkinin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yönünü söyleyebilir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Unutmayın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, sıralı bir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değişkende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, kategoriler sırayla sıralanabilir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Sıralanan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değişkenlerin ilişkisini ölçmek için şunu soruyoruz: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eğer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bir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değişkendeki bir durum başka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bir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durumdan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daha üst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sırada ise,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diğer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değişkende de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daha üst sırada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mı olur?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Bir A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kişisi eğitim düzeyinde başka bir B kişisinden daha üst sırada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olduğunda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, A gelir düzeyinde de B'den daha üst sırada mıdır?</a:t>
            </a:r>
            <a:endParaRPr lang="tr-T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47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Sıralı Değişkenler - Gama (G)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7"/>
          </a:xfrm>
        </p:spPr>
        <p:txBody>
          <a:bodyPr>
            <a:normAutofit fontScale="92500" lnSpcReduction="20000"/>
          </a:bodyPr>
          <a:lstStyle/>
          <a:p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Eğitim </a:t>
            </a:r>
            <a:r>
              <a:rPr lang="tr-T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Seviyesi Gelir Seviyesine 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karşı</a:t>
            </a:r>
            <a:r>
              <a:rPr lang="tr-T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örneği</a:t>
            </a:r>
          </a:p>
          <a:p>
            <a:endParaRPr lang="tr-TR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Üst sol </a:t>
            </a:r>
            <a:r>
              <a:rPr lang="tr-T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hücredeki 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(Düşük / Düşük) durumu sağ alt </a:t>
            </a:r>
            <a:r>
              <a:rPr lang="tr-T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hücredeki 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(Yüksek / Yüksek) </a:t>
            </a:r>
            <a:r>
              <a:rPr lang="tr-T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durumla karşılaştırırken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, iki </a:t>
            </a:r>
            <a:r>
              <a:rPr lang="tr-T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durumun 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her iki </a:t>
            </a:r>
            <a:r>
              <a:rPr lang="tr-T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değişkende 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de aynı sırada sıralandığını</a:t>
            </a:r>
            <a:r>
              <a:rPr lang="tr-T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göreceğiz.</a:t>
            </a:r>
          </a:p>
          <a:p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Eğer </a:t>
            </a:r>
            <a:r>
              <a:rPr lang="tr-T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sağ üstteki 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(Yüksek / Düşük</a:t>
            </a:r>
            <a:r>
              <a:rPr lang="tr-T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kişiyi</a:t>
            </a:r>
            <a:r>
              <a:rPr lang="tr-T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sol 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alt </a:t>
            </a:r>
            <a:r>
              <a:rPr lang="tr-T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hücredeki 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(Düşük / Yüksek) </a:t>
            </a:r>
            <a:r>
              <a:rPr lang="tr-T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kişiyle karşılaştırırsak, 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iki durumun </a:t>
            </a:r>
            <a:r>
              <a:rPr lang="tr-T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farklı bir 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sırada </a:t>
            </a:r>
            <a:r>
              <a:rPr lang="tr-T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sıralandığını göreceğiz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7" y="1810254"/>
            <a:ext cx="870706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98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Sıralı Değişkenler - Gama (G)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Gama istatistiği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aynı sıraya sahip çift sayısı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(Ns) ve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farklı sırada sıralanmış çift sayısına (Nd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dayalı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bir hesaplamadır</a:t>
            </a:r>
          </a:p>
          <a:p>
            <a:endParaRPr lang="tr-T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Ns = her iki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değişkende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aynı sırada sıralanan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durum çiftlerinin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toplam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sayısı</a:t>
            </a:r>
          </a:p>
          <a:p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Nd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= her iki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değişkende farklı sırada sıralanan durum çiftlerinin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toplam sayısı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045" y="2420888"/>
            <a:ext cx="17335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29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Sıralı Değişkenler - Gama (G)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Eğitim düzeyi ve gelir düzeyi örneğinde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Ns = (25) (32) = 800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(aynı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sırada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sıralanmış çift durum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sayısı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Nd = (20) (23) = 460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(farklı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sırada sıralanmış çift durum sayısı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7" y="2132856"/>
            <a:ext cx="8707065" cy="20767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5836444"/>
            <a:ext cx="58102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09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Sıralı Değişkenler - Gama (G)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1195334"/>
            <a:ext cx="8229600" cy="3721866"/>
          </a:xfrm>
        </p:spPr>
        <p:txBody>
          <a:bodyPr>
            <a:normAutofit fontScale="85000" lnSpcReduction="20000"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Gammayı Yorumlama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İlişkinin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yönü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* Farklı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sıraya göre aynı sırada sıralanan daha fazla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sayıda durum çifti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varsa, bu iki değişken arasında pozitif bir ilişki olduğu anlamına gelir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* “+”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0,27, iki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değişken,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eğitim düzeyi ve gelir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düzeyi,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arasında pozitif bir ilişki olduğunu gösterir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İlişkini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gücü: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Ns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ve Nd arasında büyük bir fark varsa, bu ilişkinin güçlü olduğu anlamına gelir.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+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“0.27” iki değişken arasındaki ilişkinin zayıf olduğunu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gösterir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52" y="4917200"/>
            <a:ext cx="6222348" cy="180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3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751" y="342107"/>
            <a:ext cx="9036496" cy="1143000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Sıralı Değişkenler - Spearman’ın </a:t>
            </a:r>
            <a:r>
              <a:rPr lang="tr-TR" sz="3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rho’su </a:t>
            </a:r>
            <a:r>
              <a:rPr lang="tr-TR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(rs)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Çok çeşitli skorlara sahip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SIRALI değişkenler için birliktelik ölçümü yapılırken: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Spearman’ın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rho’su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(rs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Spearman’ın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rho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(rs) istatistiği bize iki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sıralı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değişken arasındaki ilişkinin gücünü ve yönünü söyleyebilir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Unutmayın, sıralı bir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değişkende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, kategoriler sırayla sıralanabilir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Sıralanan değişkenlerin ilişkisini ölçmek için şunu soruyoruz: eğer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bir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durum bir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değişkende üst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sırada ise, diğer değişkende de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üst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sırada mı olur?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* Bir A kişisi koşu katılımında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üst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sırada olduğunda, A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özsaygıda da üst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sırada mıdır?</a:t>
            </a:r>
          </a:p>
          <a:p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75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Örnek: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Koşu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katılımı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özsaygıya karşı (Koşucular gelişmiş bir özsaygı duygusuna mı sahip?)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Başlık 1"/>
          <p:cNvSpPr txBox="1">
            <a:spLocks/>
          </p:cNvSpPr>
          <p:nvPr/>
        </p:nvSpPr>
        <p:spPr>
          <a:xfrm>
            <a:off x="53752" y="227013"/>
            <a:ext cx="90364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Sıralı Değişkenler - Spearman’ın rho’su (rs)</a:t>
            </a:r>
            <a:endParaRPr lang="tr-TR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20" y="3140294"/>
            <a:ext cx="7944959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9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752" y="342107"/>
            <a:ext cx="9036496" cy="1143000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Sıralı Değişkenler - Spearman’ın rho’su (rs)</a:t>
            </a:r>
            <a:endParaRPr lang="tr-T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Spearman’ın Rho’sunu hesaplama</a:t>
                </a:r>
              </a:p>
              <a:p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* Adım </a:t>
                </a:r>
                <a:r>
                  <a:rPr lang="tr-TR" sz="2400" b="1" dirty="0">
                    <a:latin typeface="Arial" pitchFamily="34" charset="0"/>
                    <a:cs typeface="Arial" pitchFamily="34" charset="0"/>
                  </a:rPr>
                  <a:t>1: </a:t>
                </a: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Durumları </a:t>
                </a:r>
                <a:r>
                  <a:rPr lang="tr-TR" sz="2400" b="1" dirty="0">
                    <a:latin typeface="Arial" pitchFamily="34" charset="0"/>
                    <a:cs typeface="Arial" pitchFamily="34" charset="0"/>
                  </a:rPr>
                  <a:t>her bir </a:t>
                </a: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değişkende yüksekten </a:t>
                </a:r>
                <a:r>
                  <a:rPr lang="tr-TR" sz="2400" b="1" dirty="0">
                    <a:latin typeface="Arial" pitchFamily="34" charset="0"/>
                    <a:cs typeface="Arial" pitchFamily="34" charset="0"/>
                  </a:rPr>
                  <a:t>düşüğe doğru </a:t>
                </a: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sırala</a:t>
                </a:r>
              </a:p>
              <a:p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* Adım 2: </a:t>
                </a:r>
                <a:r>
                  <a:rPr lang="tr-TR" sz="2400" b="1" dirty="0">
                    <a:latin typeface="Arial" pitchFamily="34" charset="0"/>
                    <a:cs typeface="Arial" pitchFamily="34" charset="0"/>
                  </a:rPr>
                  <a:t>Rho (rs) </a:t>
                </a: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'yu </a:t>
                </a:r>
                <a:r>
                  <a:rPr lang="tr-TR" sz="2400" b="1" dirty="0">
                    <a:latin typeface="Arial" pitchFamily="34" charset="0"/>
                    <a:cs typeface="Arial" pitchFamily="34" charset="0"/>
                  </a:rPr>
                  <a:t>hesaplamak için skorları değil </a:t>
                </a: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SIRAYI kullanın</a:t>
                </a:r>
              </a:p>
              <a:p>
                <a:endParaRPr lang="tr-TR" sz="2400" b="1" dirty="0">
                  <a:latin typeface="Arial" pitchFamily="34" charset="0"/>
                  <a:cs typeface="Arial" pitchFamily="34" charset="0"/>
                </a:endParaRPr>
              </a:p>
              <a:p>
                <a:endParaRPr lang="tr-TR" sz="2400" b="1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endParaRPr lang="tr-TR" sz="2400" dirty="0" smtClean="0"/>
              </a:p>
              <a:p>
                <a:pPr marL="0" indent="0">
                  <a:buNone/>
                </a:pPr>
                <a:r>
                  <a:rPr lang="tr-TR" sz="2400" dirty="0" smtClean="0"/>
                  <a:t>    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z="2400" dirty="0" smtClean="0"/>
                  <a:t> </a:t>
                </a: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tr-TR" sz="2400" b="1" dirty="0">
                    <a:latin typeface="Arial" pitchFamily="34" charset="0"/>
                    <a:cs typeface="Arial" pitchFamily="34" charset="0"/>
                  </a:rPr>
                  <a:t>sıralamadaki farkların toplamı, </a:t>
                </a: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miktarın karesi</a:t>
                </a:r>
                <a:endParaRPr lang="tr-TR" sz="2400" b="1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   N </a:t>
                </a:r>
                <a:r>
                  <a:rPr lang="tr-TR" sz="2400" b="1" dirty="0"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durum </a:t>
                </a:r>
                <a:r>
                  <a:rPr lang="tr-TR" sz="2400" b="1" dirty="0">
                    <a:latin typeface="Arial" pitchFamily="34" charset="0"/>
                    <a:cs typeface="Arial" pitchFamily="34" charset="0"/>
                  </a:rPr>
                  <a:t>sayısı</a:t>
                </a:r>
              </a:p>
              <a:p>
                <a:pPr marL="0" indent="0">
                  <a:buNone/>
                </a:pPr>
                <a:endParaRPr lang="tr-TR" sz="2800" b="1" dirty="0" smtClean="0">
                  <a:latin typeface="Arial" pitchFamily="34" charset="0"/>
                  <a:cs typeface="Arial" pitchFamily="34" charset="0"/>
                </a:endParaRPr>
              </a:p>
              <a:p>
                <a:endParaRPr lang="tr-TR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3717032"/>
            <a:ext cx="21907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6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04072" y="-18256"/>
            <a:ext cx="8928992" cy="1143000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Sıralı Değişkenler - Spearman’ın rho’su (rs)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3768" y="1124744"/>
            <a:ext cx="8229600" cy="4525963"/>
          </a:xfrm>
        </p:spPr>
        <p:txBody>
          <a:bodyPr>
            <a:normAutofit/>
          </a:bodyPr>
          <a:lstStyle/>
          <a:p>
            <a:r>
              <a:rPr lang="tr-TR" sz="2000" b="1" dirty="0">
                <a:latin typeface="Arial" pitchFamily="34" charset="0"/>
                <a:cs typeface="Arial" pitchFamily="34" charset="0"/>
              </a:rPr>
              <a:t>Adım 1: Durumları her bir değişkende yüksekten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düşüğe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doğru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sırala</a:t>
            </a:r>
          </a:p>
          <a:p>
            <a:r>
              <a:rPr lang="tr-TR" sz="2000" b="1" dirty="0">
                <a:latin typeface="Arial" pitchFamily="34" charset="0"/>
                <a:cs typeface="Arial" pitchFamily="34" charset="0"/>
              </a:rPr>
              <a:t>En yüksek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skor 1 olarak sıralandı</a:t>
            </a:r>
          </a:p>
          <a:p>
            <a:r>
              <a:rPr lang="tr-TR" sz="2000" b="1" dirty="0" smtClean="0">
                <a:latin typeface="Arial" pitchFamily="34" charset="0"/>
                <a:cs typeface="Arial" pitchFamily="34" charset="0"/>
              </a:rPr>
              <a:t>Eğer aynı skorlar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varsa (Christy ve Patsy), iki sırayı (7 ve 8) ortalayın ve her iki durumda da ortalama sırayı uygulayın.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00" y="2922671"/>
            <a:ext cx="7105535" cy="37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04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7328" y="0"/>
            <a:ext cx="9017832" cy="1143000"/>
          </a:xfrm>
        </p:spPr>
        <p:txBody>
          <a:bodyPr>
            <a:noAutofit/>
          </a:bodyPr>
          <a:lstStyle/>
          <a:p>
            <a:r>
              <a:rPr lang="tr-TR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Sıralı Değişkenler - Spearman’ın rho’su (rs)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3901173"/>
          </a:xfrm>
        </p:spPr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Spearman’ın Rho’sunu hesaplama</a:t>
            </a:r>
          </a:p>
          <a:p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* Son slayttaki sonuca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göre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856187"/>
            <a:ext cx="1247775" cy="438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91354"/>
            <a:ext cx="68580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8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24944"/>
            <a:ext cx="8382000" cy="1066800"/>
          </a:xfrm>
        </p:spPr>
        <p:txBody>
          <a:bodyPr>
            <a:no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Kolerasyon</a:t>
            </a:r>
            <a:endParaRPr lang="en-US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10000"/>
            <a:ext cx="8382000" cy="2286000"/>
          </a:xfrm>
          <a:noFill/>
        </p:spPr>
        <p:txBody>
          <a:bodyPr/>
          <a:lstStyle/>
          <a:p>
            <a:pPr eaLnBrk="1" hangingPunct="1"/>
            <a:endParaRPr lang="en-US" sz="1200" b="1" dirty="0"/>
          </a:p>
          <a:p>
            <a:pPr algn="l" eaLnBrk="1" hangingPunct="1"/>
            <a:r>
              <a:rPr lang="en-US" sz="2100" b="1" dirty="0"/>
              <a:t>	     	</a:t>
            </a:r>
            <a:endParaRPr lang="en-US" sz="1000" b="1" dirty="0"/>
          </a:p>
          <a:p>
            <a:pPr algn="l" eaLnBrk="1" hangingPunct="1"/>
            <a:endParaRPr lang="en-US" sz="900" b="1" dirty="0"/>
          </a:p>
          <a:p>
            <a:pPr algn="l" eaLnBrk="1" hangingPunct="1"/>
            <a:r>
              <a:rPr lang="en-US" sz="2100" b="1" dirty="0">
                <a:solidFill>
                  <a:srgbClr val="A6120E"/>
                </a:solidFill>
              </a:rPr>
              <a:t>		</a:t>
            </a:r>
            <a:endParaRPr lang="en-US" sz="2400" b="1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27584" y="836712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A6120E"/>
                </a:solidFill>
              </a:rPr>
              <a:t>   		</a:t>
            </a:r>
            <a:r>
              <a:rPr lang="tr-TR" sz="2400" b="1" dirty="0">
                <a:solidFill>
                  <a:srgbClr val="A6120E"/>
                </a:solidFill>
                <a:latin typeface="Arial" pitchFamily="34" charset="0"/>
                <a:cs typeface="Arial" pitchFamily="34" charset="0"/>
              </a:rPr>
              <a:t>Hafta 15 Birliktelik </a:t>
            </a:r>
            <a:r>
              <a:rPr lang="tr-TR" sz="2400" b="1" dirty="0" smtClean="0">
                <a:solidFill>
                  <a:srgbClr val="A6120E"/>
                </a:solidFill>
                <a:latin typeface="Arial" pitchFamily="34" charset="0"/>
                <a:cs typeface="Arial" pitchFamily="34" charset="0"/>
              </a:rPr>
              <a:t>Ölçümleri - I</a:t>
            </a:r>
            <a:endParaRPr lang="en-US" sz="2400" b="1" dirty="0">
              <a:solidFill>
                <a:srgbClr val="A6120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958013" y="3863975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sz="2400">
              <a:solidFill>
                <a:prstClr val="black"/>
              </a:solidFill>
              <a:latin typeface="Times" charset="0"/>
            </a:endParaRPr>
          </a:p>
          <a:p>
            <a:pPr>
              <a:defRPr/>
            </a:pPr>
            <a:endParaRPr lang="en-US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419600" y="38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prstClr val="black"/>
                </a:solidFill>
                <a:latin typeface="Times" charset="0"/>
              </a:rPr>
              <a:t> 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19600" y="106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419600" y="1143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prstClr val="black"/>
                </a:solidFill>
                <a:latin typeface="Times" charset="0"/>
              </a:rPr>
              <a:t>    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003675" y="5627688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0000FF"/>
                </a:solidFill>
                <a:latin typeface="Times New Roman" charset="0"/>
              </a:rPr>
              <a:t>                          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133600" y="586740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0000FF"/>
                </a:solidFill>
                <a:latin typeface="Times New Roman" charset="0"/>
              </a:rPr>
              <a:t>                         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934200" y="38862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16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352800" y="3810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16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752600" y="381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16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43000" y="5486400"/>
            <a:ext cx="23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0000FF"/>
                </a:solidFill>
                <a:latin typeface="Times New Roman" charset="0"/>
              </a:rPr>
              <a:t> 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7696200" y="54864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16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44525" y="4165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2400">
              <a:solidFill>
                <a:prstClr val="black"/>
              </a:solidFill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8432800" y="2860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03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142568"/>
            <a:ext cx="8568952" cy="1143000"/>
          </a:xfrm>
        </p:spPr>
        <p:txBody>
          <a:bodyPr>
            <a:normAutofit/>
          </a:bodyPr>
          <a:lstStyle/>
          <a:p>
            <a:r>
              <a:rPr lang="tr-TR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Sıralı Değişkenler - Spearman’ın </a:t>
            </a:r>
            <a:r>
              <a:rPr lang="tr-TR" sz="3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rho’su </a:t>
            </a:r>
            <a:r>
              <a:rPr lang="tr-TR" sz="3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(rs)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178926"/>
            <a:ext cx="8820472" cy="4525963"/>
          </a:xfrm>
        </p:spPr>
        <p:txBody>
          <a:bodyPr>
            <a:normAutofit/>
          </a:bodyPr>
          <a:lstStyle/>
          <a:p>
            <a:r>
              <a:rPr lang="tr-TR" sz="2000" b="1" dirty="0">
                <a:latin typeface="Arial" pitchFamily="34" charset="0"/>
                <a:cs typeface="Arial" pitchFamily="34" charset="0"/>
              </a:rPr>
              <a:t>Spearman’ın Rho’sunu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yorumlama</a:t>
            </a:r>
          </a:p>
          <a:p>
            <a:r>
              <a:rPr lang="tr-TR" sz="2000" b="1" dirty="0">
                <a:latin typeface="Arial" pitchFamily="34" charset="0"/>
                <a:cs typeface="Arial" pitchFamily="34" charset="0"/>
              </a:rPr>
              <a:t>* İlişkinin yönü:</a:t>
            </a:r>
          </a:p>
          <a:p>
            <a:r>
              <a:rPr lang="tr-TR" sz="2000" b="1" dirty="0">
                <a:latin typeface="Arial" pitchFamily="34" charset="0"/>
                <a:cs typeface="Arial" pitchFamily="34" charset="0"/>
              </a:rPr>
              <a:t>* Rho (rs) pozitif olduğunda, iki değişken arasında pozitif bir ilişki vardır; Rho (rs) negatif olduğunda, iki değişken arasında negatif bir ilişki vardır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tr-TR" sz="2000" b="1" dirty="0">
                <a:latin typeface="Arial" pitchFamily="34" charset="0"/>
                <a:cs typeface="Arial" pitchFamily="34" charset="0"/>
              </a:rPr>
              <a:t>* “+” 0.86,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koşu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katılımı ile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özsaygı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arasında pozitif bir ilişki olduğunu gösterir.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Koşu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katılım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sırası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arttıkça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özsaygı sırası da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artar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tr-TR" sz="2000" b="1" dirty="0" smtClean="0">
                <a:latin typeface="Arial" pitchFamily="34" charset="0"/>
                <a:cs typeface="Arial" pitchFamily="34" charset="0"/>
              </a:rPr>
              <a:t>İlişkini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gücü:</a:t>
            </a:r>
          </a:p>
          <a:p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Rho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(rs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0 (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ilişki yok)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ile ± 1 (mükemmel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ilişki) aralığındadır</a:t>
            </a:r>
          </a:p>
          <a:p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+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“0.86” iki değişken arasındaki ilişkinin güçlü olduğunu gösterir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58" y="4979269"/>
            <a:ext cx="6224555" cy="18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69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Aralık Değişkenleri -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Pearson’ın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r’si </a:t>
            </a:r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(r)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ARALIK değişkenleri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için birliktelik ölçümü yapılırken: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Pearson’ın r’si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(r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Pearson’ın r’si iki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aralık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değişkeni arasındaki ilişkinin gücünü ve yönünü gösterebilir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Pearson’ın r’sinin uygulanması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mantığı,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durumun skorları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ile değişkenlerin ortalamaları arasındaki mesafeyi tanımlamaktır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X = bağımsız değişken; Y = bağımlı değişken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7" y="4437112"/>
            <a:ext cx="43148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5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856984" cy="1143000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Aralık Değişkenleri - Pearson’ın r’si (r)</a:t>
            </a:r>
            <a:endParaRPr lang="tr-T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>
            <a:normAutofit/>
          </a:bodyPr>
          <a:lstStyle/>
          <a:p>
            <a:r>
              <a:rPr lang="tr-TR" sz="2400" dirty="0"/>
              <a:t>Örnek: </a:t>
            </a:r>
            <a:r>
              <a:rPr lang="tr-TR" sz="2400" dirty="0" smtClean="0"/>
              <a:t>Çocukların </a:t>
            </a:r>
            <a:r>
              <a:rPr lang="tr-TR" sz="2400" dirty="0"/>
              <a:t>sayısı </a:t>
            </a:r>
            <a:r>
              <a:rPr lang="tr-TR" sz="2400" dirty="0" smtClean="0"/>
              <a:t>Kocanın </a:t>
            </a:r>
            <a:r>
              <a:rPr lang="tr-TR" sz="2400" dirty="0"/>
              <a:t>ev işlerine </a:t>
            </a:r>
            <a:r>
              <a:rPr lang="tr-TR" sz="2400" dirty="0" smtClean="0"/>
              <a:t>katkısına karşı </a:t>
            </a:r>
            <a:r>
              <a:rPr lang="tr-TR" sz="2400" dirty="0"/>
              <a:t>(</a:t>
            </a:r>
            <a:r>
              <a:rPr lang="tr-TR" sz="2400" dirty="0" smtClean="0"/>
              <a:t>Çocukların </a:t>
            </a:r>
            <a:r>
              <a:rPr lang="tr-TR" sz="2400" dirty="0"/>
              <a:t>sayısı arttığında, </a:t>
            </a:r>
            <a:r>
              <a:rPr lang="tr-TR" sz="2400" dirty="0" smtClean="0"/>
              <a:t>kocaların </a:t>
            </a:r>
            <a:r>
              <a:rPr lang="tr-TR" sz="2400" dirty="0"/>
              <a:t>ev işlerine katkısı artar mı?)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66" y="2542848"/>
            <a:ext cx="7678924" cy="396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06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Aralık Değişkenleri - Pearson’ın r’si (r)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99558"/>
          </a:xfrm>
        </p:spPr>
        <p:txBody>
          <a:bodyPr>
            <a:normAutofit/>
          </a:bodyPr>
          <a:lstStyle/>
          <a:p>
            <a:r>
              <a:rPr lang="tr-TR" sz="2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Pearson’ın r’sini (r)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hesaplama</a:t>
            </a:r>
          </a:p>
          <a:p>
            <a:endParaRPr lang="tr-TR" sz="18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tr-TR" sz="18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0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564904"/>
            <a:ext cx="69723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23528" y="27856"/>
            <a:ext cx="8496944" cy="1143000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Aralık Değişkenleri - Pearson’ın r’si (r)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9755" y="945964"/>
            <a:ext cx="8964488" cy="4925144"/>
          </a:xfrm>
        </p:spPr>
        <p:txBody>
          <a:bodyPr>
            <a:normAutofit/>
          </a:bodyPr>
          <a:lstStyle/>
          <a:p>
            <a:r>
              <a:rPr lang="tr-T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Pearson’ın </a:t>
            </a:r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r’sini (r)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yorumlama</a:t>
            </a:r>
          </a:p>
          <a:p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İlişkinin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yönü:</a:t>
            </a:r>
          </a:p>
          <a:p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* Pearson’ın r’si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(r) pozitif olduğunda, iki değişken arasında pozitif bir ilişki vardır;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Pearson’ın r’si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(r) negatif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olduğuda,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iki değişken arasında negatif bir ilişki vardır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* “+”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0,50,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çocukların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sayısı ile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kocaların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ev işlerine katkısı arasında pozitif bir ilişki olduğunu göstermektedir.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Çocukların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sayısı arttıkça,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kocaların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ev işlerine katkısı da artmaktadır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İlişkinin gücü:</a:t>
            </a:r>
          </a:p>
          <a:p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* Pearson’ın r’si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(r) 0 (ilişki yok) ile ± 1 (mükemmel ilişki) aralığındadır</a:t>
            </a:r>
          </a:p>
          <a:p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* +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“0.50” iki değişken arasındaki ilişkinin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orta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olduğunu gösterir</a:t>
            </a:r>
          </a:p>
          <a:p>
            <a:endParaRPr lang="tr-T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16" y="5060939"/>
            <a:ext cx="5704566" cy="165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5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71752" y="260648"/>
            <a:ext cx="8435280" cy="1143000"/>
          </a:xfrm>
        </p:spPr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SPSS içinde Korelasyonun Yapılması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56150"/>
          </a:xfrm>
        </p:spPr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Korelasyon ve nedensellik aynı şeyler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değildir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* Matematik test puanı ve ayakkabı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numarası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ilişkilidir, ancak bu iki değişken arasında nedensellik olduğu anlamına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gelmez.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Güçlü ilişkiler nedensel ilişkilerin kanıtı olarak kullanılabilir, ancak değişkenlerin nedensel olarak ilişkili olduğunu kanıtlamazlar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493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 Dersin Sonunda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Aşağıdaki anahtar kavramları öğrenmelisiniz.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*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Birliktelik ölçümlerinin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mantığı</a:t>
            </a:r>
          </a:p>
          <a:p>
            <a:pPr marL="0" indent="0">
              <a:buNone/>
            </a:pP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*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Birkaç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kategoriye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ve çok çeşitli skorlara sahip sıralı değişkenler için bir korelasyon nasıl hesaplanır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*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Aralık değişkenleri için korelasyon nasıl hesaplanır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*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Korelasyonların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sınırlaması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7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Anahtar Sorular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Birliktelik ölçümlerinin mantığı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nedir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Sıralı değişkenler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için bir korelasyon nasıl hesaplanır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Aralık değişkenleri için bir korelasyon nasıl hesaplanır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Korelasyonun sınırlamaları nelerdir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80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İçindekiler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Birliktelik Ö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lçümleri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Sıralı Değişkenler - Gama (G) </a:t>
            </a:r>
            <a:endParaRPr lang="tr-T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Sıralı Değişkenler - Spearman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rho’su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(rs) </a:t>
            </a:r>
            <a:endParaRPr lang="tr-T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Aralık Değişkenleri -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Pearson’ın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r’si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Korelasyona karşı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Nedensellik</a:t>
            </a:r>
            <a:endParaRPr lang="tr-T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4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Birliktelik Ölçümleri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Bir birliktelik ölçümü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Bir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değişken diğeri değiştikçe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değiştiğinde,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iki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değişkenin ilişkili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olduğunu söylüyoruz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Değişkenler ilişkiliyse,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bir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değişkendeki skor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diğer değişkenin skorundan tahmin edilebilir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İki değişken arasındaki ilişkiyi belirlediğimizde, sorulması gereken üç soru vardır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İlişki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var mı?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İlişki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ne kadar güçlü?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İlişkinin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yönü nedir?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6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Birliktelik Ölçümleri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21" y="1266782"/>
            <a:ext cx="8229600" cy="3412975"/>
          </a:xfrm>
        </p:spPr>
        <p:txBody>
          <a:bodyPr>
            <a:normAutofit fontScale="85000" lnSpcReduction="10000"/>
          </a:bodyPr>
          <a:lstStyle/>
          <a:p>
            <a:r>
              <a:rPr lang="tr-TR" dirty="0"/>
              <a:t>İki değişken arasındaki ilişkiyi dağılım grafiği ile </a:t>
            </a:r>
            <a:r>
              <a:rPr lang="tr-TR" dirty="0" smtClean="0"/>
              <a:t>gösterebiliriz</a:t>
            </a:r>
            <a:endParaRPr lang="tr-TR" dirty="0"/>
          </a:p>
          <a:p>
            <a:r>
              <a:rPr lang="tr-TR" dirty="0" smtClean="0"/>
              <a:t>* X </a:t>
            </a:r>
            <a:r>
              <a:rPr lang="tr-TR" dirty="0"/>
              <a:t>ekseni: Bağımsız değişken </a:t>
            </a:r>
            <a:r>
              <a:rPr lang="tr-TR" dirty="0" smtClean="0"/>
              <a:t>(IV)</a:t>
            </a:r>
            <a:endParaRPr lang="tr-TR" dirty="0"/>
          </a:p>
          <a:p>
            <a:r>
              <a:rPr lang="tr-TR" dirty="0" smtClean="0"/>
              <a:t>* Y </a:t>
            </a:r>
            <a:r>
              <a:rPr lang="tr-TR" dirty="0"/>
              <a:t>ekseni: Bağımlı değişken (DV</a:t>
            </a:r>
            <a:r>
              <a:rPr lang="tr-TR" dirty="0" smtClean="0"/>
              <a:t>)</a:t>
            </a:r>
          </a:p>
          <a:p>
            <a:r>
              <a:rPr lang="tr-TR" dirty="0"/>
              <a:t>Örneğin: eğitim düzeyi ile gelir düzeyi arasındaki ilişki</a:t>
            </a:r>
          </a:p>
          <a:p>
            <a:r>
              <a:rPr lang="tr-TR" dirty="0" smtClean="0"/>
              <a:t>* Eğitim </a:t>
            </a:r>
            <a:r>
              <a:rPr lang="tr-TR" dirty="0"/>
              <a:t>seviyesi: bağımsız değişken (X ekseni)</a:t>
            </a:r>
          </a:p>
          <a:p>
            <a:r>
              <a:rPr lang="tr-TR" dirty="0" smtClean="0"/>
              <a:t>* Gelir </a:t>
            </a:r>
            <a:r>
              <a:rPr lang="tr-TR" dirty="0"/>
              <a:t>seviyesi: bağımlı değişken (Y ekseni)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21" y="4498736"/>
            <a:ext cx="8202170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5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Birliktelik Ölçümleri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İlişki var mı</a:t>
            </a:r>
            <a:r>
              <a:rPr lang="tr-TR" dirty="0" smtClean="0"/>
              <a:t>?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/>
              <a:t>İlişki </a:t>
            </a:r>
            <a:r>
              <a:rPr lang="tr-TR" dirty="0" smtClean="0"/>
              <a:t>ne</a:t>
            </a:r>
          </a:p>
          <a:p>
            <a:pPr marL="0" indent="0">
              <a:buNone/>
            </a:pPr>
            <a:r>
              <a:rPr lang="tr-TR" dirty="0" smtClean="0"/>
              <a:t>kadar </a:t>
            </a:r>
            <a:r>
              <a:rPr lang="tr-TR" dirty="0"/>
              <a:t>güçlü</a:t>
            </a:r>
            <a:r>
              <a:rPr lang="tr-TR" dirty="0" smtClean="0"/>
              <a:t>?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/>
              <a:t>İlişkinin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yönü </a:t>
            </a:r>
            <a:r>
              <a:rPr lang="tr-TR" dirty="0"/>
              <a:t>nedir?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08" y="1214677"/>
            <a:ext cx="6066240" cy="550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7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Birliktelik Ölçümleri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İlişki var mı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* Bir değişkenin değişmesi bir diğerinin değişmesine eşlik eder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İlişki ne kadar güçlü?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* Her bir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durumun eğim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çizgisinden uzaklığı ile ölçülür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Toplam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mesafe daha büyük olduğunda, ilişki zayıftır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* Mesafe daha küçük olduğunda ilişki daha güçlü olur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İlişkinin yönü nedir?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* Pozitif: bir değişken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arttığında, diğer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değişken artar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* Negatif: bir değişken arttığında,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diğer değişken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azalır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Birliktelik Ölçümleri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Dağılım grafikleri iki değişken arasındaki ilişkileri etkin bir şekilde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gösterebilse de,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bunlar kesin değildir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Korelasyon bir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birliktelik ölçüsüdür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Korelasyon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Katsayısının hesaplanması, değişkenler arasındaki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ilişkiyi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kesin istatistiksel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değerlerle ölçmemize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yardımcı olabilir.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Üç birliktelik ölçüsü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* Birkaç kategorili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sıralı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değişkenler: Gama (G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* Çok çeşitli skorlara sahip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sıralı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değişkenler: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Spearman’ın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rho’su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(rs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Aralık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/ oran değişkenleri: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Pearson’ın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r’si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903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1388</Words>
  <Application>Microsoft Office PowerPoint</Application>
  <PresentationFormat>On-screen Show (4:3)</PresentationFormat>
  <Paragraphs>206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ＭＳ Ｐゴシック</vt:lpstr>
      <vt:lpstr>Arial</vt:lpstr>
      <vt:lpstr>Calibri</vt:lpstr>
      <vt:lpstr>Cambria Math</vt:lpstr>
      <vt:lpstr>Times</vt:lpstr>
      <vt:lpstr>Times New Roman</vt:lpstr>
      <vt:lpstr>1_Ofis Teması</vt:lpstr>
      <vt:lpstr>İstatistik ve Olasılık</vt:lpstr>
      <vt:lpstr>Kolerasyon</vt:lpstr>
      <vt:lpstr>Anahtar Sorular</vt:lpstr>
      <vt:lpstr>İçindekiler</vt:lpstr>
      <vt:lpstr>Birliktelik Ölçümleri</vt:lpstr>
      <vt:lpstr>Birliktelik Ölçümleri</vt:lpstr>
      <vt:lpstr>Birliktelik Ölçümleri</vt:lpstr>
      <vt:lpstr>Birliktelik Ölçümleri</vt:lpstr>
      <vt:lpstr>Birliktelik Ölçümleri</vt:lpstr>
      <vt:lpstr>Sıralı Değişkenler - Gama (G)</vt:lpstr>
      <vt:lpstr>Sıralı Değişkenler - Gama (G)</vt:lpstr>
      <vt:lpstr>Sıralı Değişkenler - Gama (G)</vt:lpstr>
      <vt:lpstr>Sıralı Değişkenler - Gama (G)</vt:lpstr>
      <vt:lpstr>Sıralı Değişkenler - Gama (G)</vt:lpstr>
      <vt:lpstr>Sıralı Değişkenler - Spearman’ın rho’su (rs)</vt:lpstr>
      <vt:lpstr>PowerPoint Presentation</vt:lpstr>
      <vt:lpstr>Sıralı Değişkenler - Spearman’ın rho’su (rs)</vt:lpstr>
      <vt:lpstr>Sıralı Değişkenler - Spearman’ın rho’su (rs)</vt:lpstr>
      <vt:lpstr>Sıralı Değişkenler - Spearman’ın rho’su (rs)</vt:lpstr>
      <vt:lpstr>Sıralı Değişkenler - Spearman’ın rho’su (rs)</vt:lpstr>
      <vt:lpstr>Aralık Değişkenleri - Pearson’ın r’si (r)</vt:lpstr>
      <vt:lpstr>Aralık Değişkenleri - Pearson’ın r’si (r)</vt:lpstr>
      <vt:lpstr>Aralık Değişkenleri - Pearson’ın r’si (r)</vt:lpstr>
      <vt:lpstr>Aralık Değişkenleri - Pearson’ın r’si (r)</vt:lpstr>
      <vt:lpstr>SPSS içinde Korelasyonun Yapılması</vt:lpstr>
      <vt:lpstr>Bu Dersin Sonunda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İstatistik ve Olasılık</dc:title>
  <dc:creator>cr7</dc:creator>
  <cp:lastModifiedBy>Hasan Aybars Temiz</cp:lastModifiedBy>
  <cp:revision>161</cp:revision>
  <dcterms:created xsi:type="dcterms:W3CDTF">2018-11-02T06:35:08Z</dcterms:created>
  <dcterms:modified xsi:type="dcterms:W3CDTF">2020-04-28T19:31:55Z</dcterms:modified>
</cp:coreProperties>
</file>