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4" r:id="rId14"/>
    <p:sldId id="275" r:id="rId15"/>
    <p:sldId id="276" r:id="rId16"/>
    <p:sldId id="277" r:id="rId17"/>
    <p:sldId id="278" r:id="rId18"/>
    <p:sldId id="294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6" autoAdjust="0"/>
    <p:restoredTop sz="94660"/>
  </p:normalViewPr>
  <p:slideViewPr>
    <p:cSldViewPr>
      <p:cViewPr varScale="1">
        <p:scale>
          <a:sx n="80" d="100"/>
          <a:sy n="80" d="100"/>
        </p:scale>
        <p:origin x="114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2543-2A86-429C-B681-4A0C4BD099F2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FFC39-5D75-4B30-800D-16A3476D22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41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defRPr/>
            </a:pPr>
            <a:fld id="{D6A559CF-4DE7-411D-8F4A-D9268D44C6FF}" type="slidenum">
              <a:rPr lang="en-US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7BD2-9102-4DCE-AFE5-18AC7CDA02D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6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E1D5-4A07-470C-ABB1-0CF0C985515A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2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C72-06BB-493F-B43D-A165C8FFFB7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4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E1D-6869-4DB1-8A21-27BB560E49F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D8-9F48-46E8-B565-DA419B440E65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0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EE52-B875-433A-AC34-8082341B269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3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1F70-B434-46A7-9B7B-6D15EBCF7D2B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5DBE-C956-4530-8A92-C69C5A8EC44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2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0D0-57A5-42C9-A13F-A9852AFA4B96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3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B13-8652-4A62-BD27-743AAF165E9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5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E976-17A7-4AE1-8D52-E90B113C0D7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8B40-436F-46F0-8EAF-239B2974249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2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Yazılım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Mühendisliği, 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Fırat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Üniversitesi</a:t>
            </a:r>
          </a:p>
          <a:p>
            <a:endParaRPr lang="tr-TR" sz="2100" b="1" kern="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 </a:t>
            </a:r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</a:t>
            </a:r>
            <a:r>
              <a:rPr lang="tr-TR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9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Başlık 1"/>
              <p:cNvSpPr>
                <a:spLocks noGrp="1"/>
              </p:cNvSpPr>
              <p:nvPr>
                <p:ph type="title"/>
              </p:nvPr>
            </p:nvSpPr>
            <p:spPr>
              <a:xfrm>
                <a:off x="179512" y="342107"/>
                <a:ext cx="8784976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SPSS: Sıralı Değişken - Spearman’ın rho’su </a:t>
                </a:r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tr-TR" sz="36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𝐫</m:t>
                        </m:r>
                      </m:e>
                      <m:sub>
                        <m:r>
                          <a:rPr lang="tr-TR" sz="36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𝐬</m:t>
                        </m:r>
                      </m:sub>
                    </m:sSub>
                  </m:oMath>
                </a14:m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tr-TR" dirty="0"/>
              </a:p>
            </p:txBody>
          </p:sp>
        </mc:Choice>
        <mc:Fallback>
          <p:sp>
            <p:nvSpPr>
              <p:cNvPr id="2" name="Başlık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2" y="342107"/>
                <a:ext cx="8784976" cy="1143000"/>
              </a:xfrm>
              <a:blipFill>
                <a:blip r:embed="rId2"/>
                <a:stretch>
                  <a:fillRect l="-555" t="-3723" r="-1664" b="-1276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Çok çeşitli skorlara sahip SIRALI değişkenler için birliktelik ölçümü yapılırken: Spearman’ın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rho’su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(rs)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SPSS prosedürleri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[Analiz] → [İlişkilendir] → [İki Değişkenli]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Hem bağımlı hem de bağımsız değişkenleri Değişkenler kutusuna yerleştirin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“Korelasyon Katsayıları”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adlı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kutudan Spearman'ı seçin ve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Pearson‘ın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işaretini kaldırın.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Araştırma beklentisine göre tek kuyruklu ve iki kuyruklu testler arasından seçim yapın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Analize devam edin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7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Başlık 1"/>
              <p:cNvSpPr>
                <a:spLocks noGrp="1"/>
              </p:cNvSpPr>
              <p:nvPr>
                <p:ph type="title"/>
              </p:nvPr>
            </p:nvSpPr>
            <p:spPr>
              <a:xfrm>
                <a:off x="218467" y="274638"/>
                <a:ext cx="8707065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SPSS: Sıralı Değişken - Spearman’ın rho’su </a:t>
                </a:r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tr-TR" sz="36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𝐫</m:t>
                        </m:r>
                      </m:e>
                      <m:sub>
                        <m:r>
                          <a:rPr lang="tr-TR" sz="36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𝐬</m:t>
                        </m:r>
                      </m:sub>
                    </m:sSub>
                  </m:oMath>
                </a14:m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tr-TR" dirty="0"/>
              </a:p>
            </p:txBody>
          </p:sp>
        </mc:Choice>
        <mc:Fallback>
          <p:sp>
            <p:nvSpPr>
              <p:cNvPr id="2" name="Başlık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8467" y="274638"/>
                <a:ext cx="8707065" cy="1143000"/>
              </a:xfrm>
              <a:blipFill>
                <a:blip r:embed="rId2"/>
                <a:stretch>
                  <a:fillRect l="-1050" t="-3723" r="-2171" b="-1276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18457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b="1" dirty="0" smtClean="0"/>
                  <a:t>Örnek</a:t>
                </a:r>
                <a:r>
                  <a:rPr lang="en-US" sz="2800" b="1" dirty="0"/>
                  <a:t>: </a:t>
                </a:r>
                <a:r>
                  <a:rPr lang="en-US" sz="2800" b="1" dirty="0" err="1"/>
                  <a:t>Aile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geliri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ile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dini</a:t>
                </a:r>
                <a:r>
                  <a:rPr lang="en-US" sz="2800" b="1" dirty="0"/>
                  <a:t> </a:t>
                </a:r>
                <a:r>
                  <a:rPr lang="tr-TR" sz="2800" b="1" dirty="0" smtClean="0"/>
                  <a:t>törenlere</a:t>
                </a:r>
                <a:r>
                  <a:rPr lang="en-US" sz="2800" b="1" dirty="0" smtClean="0"/>
                  <a:t> </a:t>
                </a:r>
                <a:r>
                  <a:rPr lang="en-US" sz="2800" b="1" dirty="0" err="1"/>
                  <a:t>katılım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sıklığı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arasında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bir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ilişki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var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mı</a:t>
                </a:r>
                <a:r>
                  <a:rPr lang="en-US" sz="2800" b="1" dirty="0"/>
                  <a:t>?</a:t>
                </a:r>
              </a:p>
              <a:p>
                <a:r>
                  <a:rPr lang="tr-TR" sz="2800" b="1" dirty="0" smtClean="0"/>
                  <a:t>* </a:t>
                </a:r>
                <a:r>
                  <a:rPr lang="en-US" sz="2800" b="1" dirty="0" err="1" smtClean="0"/>
                  <a:t>Veri</a:t>
                </a:r>
                <a:r>
                  <a:rPr lang="en-US" sz="2800" b="1" dirty="0" smtClean="0"/>
                  <a:t> </a:t>
                </a:r>
                <a:r>
                  <a:rPr lang="tr-TR" sz="2800" b="1" dirty="0" smtClean="0"/>
                  <a:t>seti</a:t>
                </a:r>
                <a:r>
                  <a:rPr lang="en-US" sz="2800" b="1" dirty="0" smtClean="0"/>
                  <a:t>: </a:t>
                </a:r>
                <a:r>
                  <a:rPr lang="en-US" sz="2800" b="1" dirty="0"/>
                  <a:t>GSS2010_POLS5377</a:t>
                </a:r>
              </a:p>
              <a:p>
                <a:r>
                  <a:rPr lang="tr-TR" sz="2800" b="1" dirty="0" smtClean="0"/>
                  <a:t>* </a:t>
                </a:r>
                <a:r>
                  <a:rPr lang="en-US" sz="2800" b="1" dirty="0" err="1" smtClean="0"/>
                  <a:t>Değişkenler</a:t>
                </a:r>
                <a:r>
                  <a:rPr lang="en-US" sz="2800" b="1" dirty="0"/>
                  <a:t>:</a:t>
                </a:r>
              </a:p>
              <a:p>
                <a:r>
                  <a:rPr lang="tr-TR" sz="2800" b="1" dirty="0" smtClean="0"/>
                  <a:t>    * </a:t>
                </a:r>
                <a:r>
                  <a:rPr lang="en-US" sz="2800" b="1" dirty="0" err="1" smtClean="0"/>
                  <a:t>dini</a:t>
                </a:r>
                <a:r>
                  <a:rPr lang="en-US" sz="2800" b="1" dirty="0" smtClean="0"/>
                  <a:t> </a:t>
                </a:r>
                <a:r>
                  <a:rPr lang="tr-TR" sz="2800" b="1" dirty="0"/>
                  <a:t>törenlere</a:t>
                </a:r>
                <a:r>
                  <a:rPr lang="en-US" sz="2800" b="1" dirty="0" smtClean="0"/>
                  <a:t> </a:t>
                </a:r>
                <a:r>
                  <a:rPr lang="en-US" sz="2800" b="1" dirty="0" err="1"/>
                  <a:t>katılma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sıklığı</a:t>
                </a:r>
                <a:r>
                  <a:rPr lang="en-US" sz="2800" b="1" dirty="0"/>
                  <a:t> (</a:t>
                </a:r>
                <a:r>
                  <a:rPr lang="en-US" sz="2800" b="1" dirty="0" err="1"/>
                  <a:t>devam</a:t>
                </a:r>
                <a:r>
                  <a:rPr lang="en-US" sz="2800" b="1" dirty="0"/>
                  <a:t>)</a:t>
                </a:r>
              </a:p>
              <a:p>
                <a:r>
                  <a:rPr lang="tr-TR" sz="2800" b="1" dirty="0" smtClean="0"/>
                  <a:t>    * </a:t>
                </a:r>
                <a:r>
                  <a:rPr lang="en-US" sz="2800" b="1" dirty="0" err="1" smtClean="0"/>
                  <a:t>toplam</a:t>
                </a:r>
                <a:r>
                  <a:rPr lang="en-US" sz="2800" b="1" dirty="0" smtClean="0"/>
                  <a:t> </a:t>
                </a:r>
                <a:r>
                  <a:rPr lang="en-US" sz="2800" b="1" dirty="0" err="1"/>
                  <a:t>aile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geliri</a:t>
                </a:r>
                <a:r>
                  <a:rPr lang="en-US" sz="2800" b="1" dirty="0"/>
                  <a:t> (</a:t>
                </a:r>
                <a:r>
                  <a:rPr lang="en-US" sz="2800" b="1" dirty="0" smtClean="0"/>
                  <a:t>gelir06</a:t>
                </a:r>
                <a:r>
                  <a:rPr lang="tr-TR" sz="2800" b="1" dirty="0" smtClean="0"/>
                  <a:t>)</a:t>
                </a:r>
              </a:p>
              <a:p>
                <a:r>
                  <a:rPr lang="tr-TR" sz="2800" b="1" dirty="0"/>
                  <a:t>Adım 1 Gereksinimleri karşılayın</a:t>
                </a:r>
                <a:r>
                  <a:rPr lang="tr-TR" sz="2800" b="1" dirty="0" smtClean="0"/>
                  <a:t>:</a:t>
                </a:r>
              </a:p>
              <a:p>
                <a:r>
                  <a:rPr lang="tr-TR" sz="2800" b="1" dirty="0" smtClean="0"/>
                  <a:t>* Çok </a:t>
                </a:r>
                <a:r>
                  <a:rPr lang="tr-TR" sz="2800" b="1" dirty="0"/>
                  <a:t>çeşitli skorlara sahip </a:t>
                </a:r>
                <a:r>
                  <a:rPr lang="tr-TR" sz="2800" b="1" dirty="0" smtClean="0"/>
                  <a:t>sıralı değişkenler</a:t>
                </a:r>
              </a:p>
              <a:p>
                <a:r>
                  <a:rPr lang="tr-TR" sz="2800" b="1" dirty="0"/>
                  <a:t>Adım 2 Boş hipotez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800" b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b="1" i="0" dirty="0" smtClean="0">
                            <a:latin typeface="Cambria Math" panose="02040503050406030204" pitchFamily="18" charset="0"/>
                          </a:rPr>
                          <m:t>∗ </m:t>
                        </m:r>
                        <m:r>
                          <a:rPr lang="tr-TR" sz="2800" b="1" i="0" dirty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tr-TR" sz="2800" b="1" i="0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tr-TR" sz="2800" b="1" dirty="0"/>
                  <a:t>: Aile geliri ile dini törenlere</a:t>
                </a:r>
                <a:r>
                  <a:rPr lang="tr-TR" sz="2800" b="1" dirty="0" smtClean="0"/>
                  <a:t> </a:t>
                </a:r>
                <a:r>
                  <a:rPr lang="tr-TR" sz="2800" b="1" dirty="0"/>
                  <a:t>katılım sıklığı arasında bir ilişki yoktur</a:t>
                </a:r>
              </a:p>
              <a:p>
                <a:r>
                  <a:rPr lang="tr-TR" sz="2800" b="1" dirty="0"/>
                  <a:t>Adım 3 Kritik Bölge</a:t>
                </a:r>
              </a:p>
              <a:p>
                <a:r>
                  <a:rPr lang="tr-TR" sz="2800" b="1" dirty="0" smtClean="0"/>
                  <a:t>* </a:t>
                </a:r>
                <a:r>
                  <a:rPr lang="el-GR" sz="2800" b="1" dirty="0" smtClean="0"/>
                  <a:t>α </a:t>
                </a:r>
                <a:r>
                  <a:rPr lang="el-GR" sz="2800" b="1" dirty="0"/>
                  <a:t>= 0.05 </a:t>
                </a:r>
                <a:r>
                  <a:rPr lang="tr-TR" sz="2800" b="1" dirty="0"/>
                  <a:t>ve İki kuyruklu</a:t>
                </a:r>
                <a:endParaRPr lang="tr-TR" sz="2800" b="1" dirty="0" smtClean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184577"/>
              </a:xfrm>
              <a:blipFill>
                <a:blip r:embed="rId3"/>
                <a:stretch>
                  <a:fillRect l="-1111" t="-2471" r="-103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9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Başlık 1"/>
              <p:cNvSpPr>
                <a:spLocks noGrp="1"/>
              </p:cNvSpPr>
              <p:nvPr>
                <p:ph type="title"/>
              </p:nvPr>
            </p:nvSpPr>
            <p:spPr>
              <a:xfrm>
                <a:off x="179512" y="274638"/>
                <a:ext cx="8784976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SPSS: Sıralı Değişken - Spearman’ın rho’su </a:t>
                </a:r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tr-TR" sz="36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𝐫</m:t>
                        </m:r>
                      </m:e>
                      <m:sub>
                        <m:r>
                          <a:rPr lang="tr-TR" sz="36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𝐬</m:t>
                        </m:r>
                      </m:sub>
                    </m:sSub>
                  </m:oMath>
                </a14:m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tr-TR" dirty="0"/>
              </a:p>
            </p:txBody>
          </p:sp>
        </mc:Choice>
        <mc:Fallback>
          <p:sp>
            <p:nvSpPr>
              <p:cNvPr id="2" name="Başlık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2" y="274638"/>
                <a:ext cx="8784976" cy="1143000"/>
              </a:xfrm>
              <a:blipFill>
                <a:blip r:embed="rId2"/>
                <a:stretch>
                  <a:fillRect l="-555" t="-3723" r="-1664" b="-1276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endParaRPr lang="tr-TR" sz="20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0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tr-T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0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sonucu: anlamlılık değeri (p değeri) = 0.583&gt; </a:t>
                </a:r>
                <a:r>
                  <a:rPr lang="el-G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α = 0.05</a:t>
                </a:r>
                <a:r>
                  <a:rPr lang="el-G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tr-TR" sz="20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İlişki anlamlı değil.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1" dirty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tr-TR" sz="2000" b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'ı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reddedemiyoruz. İki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değişken ilişkili değildir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Spearman rho = 0.015, ilişkinin olumlu ve zayıf olduğunu gösterir (Yine de anlamlı bir ilişki yok)</a:t>
                </a:r>
                <a:endParaRPr lang="tr-TR" sz="20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8" y="1417638"/>
            <a:ext cx="8994328" cy="22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2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Başlık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74638"/>
                <a:ext cx="9036496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SPSS: Sıralı Değişken - Spearman’ın </a:t>
                </a:r>
                <a:r>
                  <a:rPr lang="tr-TR" sz="36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rho’su </a:t>
                </a:r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tr-TR" sz="36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𝐫</m:t>
                        </m:r>
                      </m:e>
                      <m:sub>
                        <m:r>
                          <a:rPr lang="tr-TR" sz="36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𝐬</m:t>
                        </m:r>
                      </m:sub>
                    </m:sSub>
                  </m:oMath>
                </a14:m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tr-TR" dirty="0"/>
              </a:p>
            </p:txBody>
          </p:sp>
        </mc:Choice>
        <mc:Fallback>
          <p:sp>
            <p:nvSpPr>
              <p:cNvPr id="2" name="Başlık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74638"/>
                <a:ext cx="9036496" cy="1143000"/>
              </a:xfrm>
              <a:blipFill>
                <a:blip r:embed="rId2"/>
                <a:stretch>
                  <a:fillRect t="-3723" r="-337" b="-1276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Sonucu yorumlayın:</a:t>
                </a:r>
              </a:p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0.05 anlamlılık düzeyinde, p değeri 0.574,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400" b="1" i="0" dirty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tr-T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'ı reddetmediğimizi gösterir. Veriler, aile geliri ile dini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törenlere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katılım sıklığı arasında anlamlı bir ilişki olmadığını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öne sürer.</a:t>
                </a:r>
              </a:p>
              <a:p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0.015’lik Spearman rho’ya göre,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aile geliri ile dini törenlere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katılım sıklığı arasında çok zayıf bir ilişki olduğunu öne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sürülür.</a:t>
                </a:r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tr-TR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652" y="4917200"/>
            <a:ext cx="6222348" cy="18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0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SPSS: </a:t>
            </a:r>
            <a:r>
              <a:rPr lang="en-US" sz="3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Aralık</a:t>
            </a:r>
            <a:r>
              <a:rPr lang="en-US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Değişkenleri</a:t>
            </a:r>
            <a:r>
              <a:rPr lang="en-US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Pearson’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ı</a:t>
            </a:r>
            <a:r>
              <a:rPr lang="en-US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 r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’si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195334"/>
            <a:ext cx="8229600" cy="5161016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ARALIK değişkenleri için birliktelik ölçümü yapılırken: Pearson’ın r’si (r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SPSS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prosedürleri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[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Analiz] → [İlişkilendir] → [İki Değişkenli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Hem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bağımlı hem de bağımsız değişkenleri Değişkenler kutusuna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yerleştirin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“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Korelasyon Katsayıları”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adlı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kutuda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Pearson‘ın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işaretli olduğundan emin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olun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Araştırma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beklentisine göre tek kuyruklu ve iki kuyruklu testler arasından seçim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yapın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Analize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devam edin</a:t>
            </a:r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3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751" y="342107"/>
            <a:ext cx="9036496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SPSS: </a:t>
            </a:r>
            <a:r>
              <a:rPr lang="en-US" sz="32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Aralık</a:t>
            </a:r>
            <a:r>
              <a:rPr lang="en-US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Değişkenleri</a:t>
            </a:r>
            <a:r>
              <a:rPr lang="en-US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- Pearson’</a:t>
            </a:r>
            <a:r>
              <a:rPr lang="tr-TR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ı</a:t>
            </a:r>
            <a:r>
              <a:rPr lang="en-US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 r</a:t>
            </a:r>
            <a:r>
              <a:rPr lang="tr-TR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’si</a:t>
            </a:r>
            <a:endParaRPr lang="tr-T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Örnek: TV izlemek ve başarılı olmak arasında bir ilişki var mı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* 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Veri kümesi: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GSS2010_POLS5377</a:t>
                </a:r>
              </a:p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* Değişkenler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*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Günde TV izlenen saatler (tvsaatler)</a:t>
                </a:r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* Toplam aile geliri (gelir06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Adım 1 Gereksinimleri karşılayın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* Aralık değişkenleri ve çok çeşitli skorlara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sahip bir 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sıralı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değişken</a:t>
                </a:r>
              </a:p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Adım 2 Boş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hipotez</a:t>
                </a:r>
              </a:p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b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800" b="1" dirty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tr-TR" sz="28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TV izlemek ve başarılı olmak arasında hiçbir ilişki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yok</a:t>
                </a:r>
              </a:p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Adım 3 Kritik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Bölge</a:t>
                </a:r>
              </a:p>
              <a:p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* </a:t>
                </a:r>
                <a:r>
                  <a:rPr lang="el-G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α = 0.05 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ve iki kuyruklu</a:t>
                </a:r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 r="-889" b="-269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5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endParaRPr lang="tr-TR" sz="2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Test sonucu: anlamlılık değeri (p değeri) = 0.000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&lt; </a:t>
                </a:r>
                <a:r>
                  <a:rPr lang="el-G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α </a:t>
                </a:r>
                <a:r>
                  <a:rPr lang="el-G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= 0.05.</a:t>
                </a:r>
                <a:endParaRPr lang="tr-TR" sz="2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İlişki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anlamlıdır.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400" b="1" dirty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tr-T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'ı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reddediyoruz. İki değişken ilişkilidir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Pearson’un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r’si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= - 0.283, ilişkinin negatif ve orta ile zayıf arasında olduğunu gösterir</a:t>
                </a: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Başlık 1"/>
          <p:cNvSpPr txBox="1">
            <a:spLocks/>
          </p:cNvSpPr>
          <p:nvPr/>
        </p:nvSpPr>
        <p:spPr>
          <a:xfrm>
            <a:off x="53752" y="227013"/>
            <a:ext cx="90364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SPSS: </a:t>
            </a:r>
            <a:r>
              <a:rPr lang="en-US" sz="32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Aralık</a:t>
            </a:r>
            <a:r>
              <a:rPr lang="en-US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Değişkenleri</a:t>
            </a:r>
            <a:r>
              <a:rPr lang="en-US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- Pearson’</a:t>
            </a:r>
            <a:r>
              <a:rPr lang="tr-TR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ı</a:t>
            </a:r>
            <a:r>
              <a:rPr lang="en-US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 r</a:t>
            </a:r>
            <a:r>
              <a:rPr lang="tr-TR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’si</a:t>
            </a:r>
            <a:endParaRPr lang="tr-TR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79" y="1544216"/>
            <a:ext cx="8773242" cy="23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9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752" y="342107"/>
            <a:ext cx="9036496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SPSS: </a:t>
            </a:r>
            <a:r>
              <a:rPr lang="en-US" sz="32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Aralık</a:t>
            </a:r>
            <a:r>
              <a:rPr lang="en-US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Değişkenleri</a:t>
            </a:r>
            <a:r>
              <a:rPr lang="en-US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- Pearson’</a:t>
            </a:r>
            <a:r>
              <a:rPr lang="tr-TR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ı</a:t>
            </a:r>
            <a:r>
              <a:rPr lang="en-US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 r</a:t>
            </a:r>
            <a:r>
              <a:rPr lang="tr-TR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’si</a:t>
            </a:r>
            <a:endParaRPr lang="tr-T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tr-TR" sz="2000" b="1" dirty="0">
                    <a:latin typeface="Arial" pitchFamily="34" charset="0"/>
                    <a:cs typeface="Arial" pitchFamily="34" charset="0"/>
                  </a:rPr>
                  <a:t>Sonucu yorumlayın</a:t>
                </a:r>
                <a:r>
                  <a:rPr lang="tr-TR" sz="2000" b="1" dirty="0" smtClean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r>
                  <a:rPr lang="tr-TR" sz="2000" b="1" dirty="0">
                    <a:latin typeface="Arial" pitchFamily="34" charset="0"/>
                    <a:cs typeface="Arial" pitchFamily="34" charset="0"/>
                  </a:rPr>
                  <a:t>* 0.05 anlamlılık düzeyinde, 0.000'lik p değeri iki değişken arasında anlamlı bir ilişki olduğunu </a:t>
                </a:r>
                <a:r>
                  <a:rPr lang="tr-TR" sz="2000" b="1" dirty="0" smtClean="0">
                    <a:latin typeface="Arial" pitchFamily="34" charset="0"/>
                    <a:cs typeface="Arial" pitchFamily="34" charset="0"/>
                  </a:rPr>
                  <a:t>öne sürer,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1" dirty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tr-TR" sz="20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tr-TR" sz="2000" b="1" dirty="0">
                    <a:latin typeface="Arial" pitchFamily="34" charset="0"/>
                    <a:cs typeface="Arial" pitchFamily="34" charset="0"/>
                  </a:rPr>
                  <a:t>'ı reddediyoruz. Veriler, aile geliri ile günlük TV izleme saati </a:t>
                </a:r>
                <a:r>
                  <a:rPr lang="tr-TR" sz="2000" b="1" dirty="0" smtClean="0">
                    <a:latin typeface="Arial" pitchFamily="34" charset="0"/>
                    <a:cs typeface="Arial" pitchFamily="34" charset="0"/>
                  </a:rPr>
                  <a:t>sayısı arasında </a:t>
                </a:r>
                <a:r>
                  <a:rPr lang="tr-TR" sz="2000" b="1" dirty="0">
                    <a:latin typeface="Arial" pitchFamily="34" charset="0"/>
                    <a:cs typeface="Arial" pitchFamily="34" charset="0"/>
                  </a:rPr>
                  <a:t>anlamlı bir ilişki olduğunu göstermektedir</a:t>
                </a:r>
                <a:r>
                  <a:rPr lang="tr-TR" sz="2000" b="1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r>
                  <a:rPr lang="tr-TR" sz="2000" b="1" dirty="0">
                    <a:latin typeface="Arial" pitchFamily="34" charset="0"/>
                    <a:cs typeface="Arial" pitchFamily="34" charset="0"/>
                  </a:rPr>
                  <a:t>* -0.283’lük </a:t>
                </a:r>
                <a:r>
                  <a:rPr lang="tr-TR" sz="2000" b="1" dirty="0" smtClean="0">
                    <a:latin typeface="Arial" pitchFamily="34" charset="0"/>
                    <a:cs typeface="Arial" pitchFamily="34" charset="0"/>
                  </a:rPr>
                  <a:t>Pearson’un r'sine </a:t>
                </a:r>
                <a:r>
                  <a:rPr lang="tr-TR" sz="2000" b="1" dirty="0">
                    <a:latin typeface="Arial" pitchFamily="34" charset="0"/>
                    <a:cs typeface="Arial" pitchFamily="34" charset="0"/>
                  </a:rPr>
                  <a:t>göre, aile geliri ile günlük TV seyretme saatleri arasında negatif bir ilişki olduğunu ve ilişkinin gücünün zayıf ila orta </a:t>
                </a:r>
                <a:r>
                  <a:rPr lang="tr-TR" sz="2000" b="1" dirty="0" smtClean="0">
                    <a:latin typeface="Arial" pitchFamily="34" charset="0"/>
                    <a:cs typeface="Arial" pitchFamily="34" charset="0"/>
                  </a:rPr>
                  <a:t>arası olduğu </a:t>
                </a:r>
                <a:r>
                  <a:rPr lang="tr-TR" sz="2000" b="1" dirty="0">
                    <a:latin typeface="Arial" pitchFamily="34" charset="0"/>
                    <a:cs typeface="Arial" pitchFamily="34" charset="0"/>
                  </a:rPr>
                  <a:t>öne sürülür</a:t>
                </a:r>
                <a:r>
                  <a:rPr lang="tr-TR" sz="2000" b="1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r>
                  <a:rPr lang="tr-TR" sz="2000" b="1" dirty="0" smtClean="0">
                    <a:latin typeface="Arial" pitchFamily="34" charset="0"/>
                    <a:cs typeface="Arial" pitchFamily="34" charset="0"/>
                  </a:rPr>
                  <a:t>* Sonuç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aile gelir düzeyi daha yüksek olan kişilerin TV izlemek için daha az zaman harcadığını öne sürer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Bununla birlikte, TV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izleyerek birçok saat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geçiren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insanların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daha düşük aile gelirine neden olacağı anlamına gelmez. Korelasyon istatistiği sadece bir ilişki olduğunu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öne sürer,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iki değişken arasında nedensellik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öne sürmez.</a:t>
                </a:r>
                <a:endParaRPr lang="tr-T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674" r="-1185" b="-28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6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 Dersin Sonunda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Aşağıdaki anahtar kavramları öğrenmelisiniz.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*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SPSS ile korelasyon prosedürleri nasıl yapılır ve sonuçları nasıl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yorumlanır bilmelisiniz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7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SPSS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içinde Kolerasyon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/>
          </a:p>
          <a:p>
            <a:pPr algn="l" eaLnBrk="1" hangingPunct="1"/>
            <a:r>
              <a:rPr lang="en-US" sz="2100" b="1" dirty="0"/>
              <a:t>	     	</a:t>
            </a:r>
            <a:endParaRPr lang="en-US" sz="1000" b="1" dirty="0"/>
          </a:p>
          <a:p>
            <a:pPr algn="l" eaLnBrk="1" hangingPunct="1"/>
            <a:endParaRPr lang="en-US" sz="900" b="1" dirty="0"/>
          </a:p>
          <a:p>
            <a:pPr algn="l" eaLnBrk="1" hangingPunct="1"/>
            <a:r>
              <a:rPr lang="en-US" sz="2100" b="1" dirty="0">
                <a:solidFill>
                  <a:srgbClr val="A6120E"/>
                </a:solidFill>
              </a:rPr>
              <a:t>		</a:t>
            </a:r>
            <a:endParaRPr lang="en-US" sz="2400" b="1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A6120E"/>
                </a:solidFill>
              </a:rPr>
              <a:t>   		</a:t>
            </a:r>
            <a:r>
              <a:rPr lang="tr-TR" sz="2400" b="1" dirty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Hafta 15 Birliktelik </a:t>
            </a:r>
            <a:r>
              <a:rPr lang="tr-TR" sz="2400" b="1" dirty="0" smtClean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Ölçümleri - </a:t>
            </a:r>
            <a:r>
              <a:rPr lang="tr-TR" sz="2400" b="1" dirty="0" smtClean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II</a:t>
            </a:r>
            <a:endParaRPr lang="en-US" sz="2400" b="1" dirty="0">
              <a:solidFill>
                <a:srgbClr val="A6120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sz="2400">
              <a:solidFill>
                <a:prstClr val="black"/>
              </a:solidFill>
              <a:latin typeface="Times" charset="0"/>
            </a:endParaRPr>
          </a:p>
          <a:p>
            <a:pPr>
              <a:defRPr/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prstClr val="black"/>
                </a:solidFill>
                <a:latin typeface="Times" charset="0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prstClr val="black"/>
                </a:solidFill>
                <a:latin typeface="Times" charset="0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0000FF"/>
                </a:solidFill>
                <a:latin typeface="Times New Roman" charset="0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0000FF"/>
                </a:solidFill>
                <a:latin typeface="Times New Roman" charset="0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16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16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16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0000FF"/>
                </a:solidFill>
                <a:latin typeface="Times New Roman" charset="0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16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2400">
              <a:solidFill>
                <a:prstClr val="black"/>
              </a:solidFill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0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SPSS'de aşağıdaki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ölçümler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nasıl hesaplanır ve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yorumlanır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Sıralı Değişken - Gama (G)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Sıralı Değişkenler - Spearman’ın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rho’su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(rs)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Aralık Değişkenleri -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Pearson’ın r’si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0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tr-TR" dirty="0"/>
              <a:t>SPSS: Sıralı Değişkenler - Gama (G)</a:t>
            </a:r>
          </a:p>
          <a:p>
            <a:pPr fontAlgn="t"/>
            <a:r>
              <a:rPr lang="tr-TR" dirty="0"/>
              <a:t>SPSS: Sıralı Değişkenler - Spearman’ın </a:t>
            </a:r>
            <a:r>
              <a:rPr lang="tr-TR" dirty="0" smtClean="0"/>
              <a:t>rho’su </a:t>
            </a:r>
            <a:r>
              <a:rPr lang="tr-TR" dirty="0"/>
              <a:t>(rs)</a:t>
            </a:r>
          </a:p>
          <a:p>
            <a:pPr fontAlgn="t"/>
            <a:r>
              <a:rPr lang="tr-TR" dirty="0"/>
              <a:t>SPSS: Aralık Değişkenleri - </a:t>
            </a:r>
            <a:r>
              <a:rPr lang="tr-TR" dirty="0" smtClean="0"/>
              <a:t>Pearson’ın r’si </a:t>
            </a:r>
            <a:r>
              <a:rPr lang="tr-TR" dirty="0"/>
              <a:t>(r)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4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SPSS içinde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Korelasyon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Yapılması</a:t>
            </a:r>
            <a:endParaRPr lang="tr-T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Gerçek dünyada, sık sık yüzlerce veya binlerce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içeren verilerle bir çıkarım yapmak zorundayız. Bilgisayar kullanmadan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birliktelik ölçülerini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hesaplamak zordur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SPSS ile birliktelik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ölçülerinin istatistik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sonuçlarının nasıl oluşturulacağını ve sonuçların nasıl yorumlanacağını öğreneceğiz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Birkaç kategorili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sıralı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değişkenler: Gama (G)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Çok çeşitli skorlara sahip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sıralı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değişkenler: Spearman’ın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rho’su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(rs)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Aralık / oran değişkenleri: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Pearson’ın r’si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6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SPSS: Sıralı Değişken - Gama (G)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21" y="1266782"/>
            <a:ext cx="8229600" cy="5258562"/>
          </a:xfrm>
        </p:spPr>
        <p:txBody>
          <a:bodyPr>
            <a:normAutofit fontScale="85000" lnSpcReduction="10000"/>
          </a:bodyPr>
          <a:lstStyle/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Birkaç kategoriye sahip SIRALI değişkenler için birliktelik ölçülürken: Gama (G)</a:t>
            </a:r>
          </a:p>
          <a:p>
            <a:r>
              <a:rPr lang="tr-TR" dirty="0"/>
              <a:t>SPSS prosedürleri</a:t>
            </a:r>
          </a:p>
          <a:p>
            <a:r>
              <a:rPr lang="tr-TR" dirty="0"/>
              <a:t>[Analiz] → [Tanımlayıcı İstatistikler] → [Çapraz Tablolar]</a:t>
            </a:r>
          </a:p>
          <a:p>
            <a:r>
              <a:rPr lang="tr-TR" dirty="0"/>
              <a:t>Bağımlı değişkenleri Satır kutusuna yerleştirin</a:t>
            </a:r>
          </a:p>
          <a:p>
            <a:r>
              <a:rPr lang="tr-TR" dirty="0"/>
              <a:t>B</a:t>
            </a:r>
            <a:r>
              <a:rPr lang="tr-TR" dirty="0" smtClean="0"/>
              <a:t>ağımsız değişkenleri Sütun </a:t>
            </a:r>
            <a:r>
              <a:rPr lang="tr-TR" dirty="0"/>
              <a:t>kutusuna </a:t>
            </a:r>
            <a:r>
              <a:rPr lang="tr-TR" dirty="0" smtClean="0"/>
              <a:t>yerleştirin</a:t>
            </a:r>
            <a:endParaRPr lang="tr-TR" dirty="0"/>
          </a:p>
          <a:p>
            <a:r>
              <a:rPr lang="tr-TR" dirty="0"/>
              <a:t>İstatistikler butonuna tıklayın, </a:t>
            </a:r>
            <a:r>
              <a:rPr lang="tr-TR" dirty="0" smtClean="0"/>
              <a:t>Ki-kare </a:t>
            </a:r>
            <a:r>
              <a:rPr lang="tr-TR" dirty="0"/>
              <a:t>ve Gama'yı seçin</a:t>
            </a:r>
          </a:p>
          <a:p>
            <a:r>
              <a:rPr lang="tr-TR" dirty="0"/>
              <a:t>Hücreler butonuna tıklayın, Yüzde kutusunda </a:t>
            </a:r>
            <a:r>
              <a:rPr lang="tr-TR" dirty="0" smtClean="0"/>
              <a:t>sütunu </a:t>
            </a:r>
            <a:r>
              <a:rPr lang="tr-TR" dirty="0"/>
              <a:t>seçin</a:t>
            </a:r>
          </a:p>
          <a:p>
            <a:r>
              <a:rPr lang="tr-TR" dirty="0"/>
              <a:t>Analize devam edin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915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SPSS: Sıralı Değişken - Gama (G)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tr-TR" dirty="0" smtClean="0"/>
                  <a:t>Örnek: Eğitim düzeyi ile kadınların çalışmasına karşı </a:t>
                </a:r>
                <a:r>
                  <a:rPr lang="tr-TR" dirty="0"/>
                  <a:t>tutum arasında bir ilişki var mı?</a:t>
                </a:r>
              </a:p>
              <a:p>
                <a:r>
                  <a:rPr lang="tr-TR" dirty="0" smtClean="0"/>
                  <a:t>Veri seti: </a:t>
                </a:r>
                <a:r>
                  <a:rPr lang="tr-TR" dirty="0"/>
                  <a:t>GSS2010_POLS5377</a:t>
                </a:r>
              </a:p>
              <a:p>
                <a:r>
                  <a:rPr lang="tr-TR" dirty="0"/>
                  <a:t>DV (</a:t>
                </a:r>
                <a:r>
                  <a:rPr lang="tr-TR" dirty="0" smtClean="0"/>
                  <a:t>Satır): </a:t>
                </a:r>
                <a:r>
                  <a:rPr lang="tr-TR" dirty="0"/>
                  <a:t>kadınların çalışmasına karşı tutum </a:t>
                </a:r>
                <a:r>
                  <a:rPr lang="tr-TR" dirty="0" smtClean="0"/>
                  <a:t>(</a:t>
                </a:r>
                <a:r>
                  <a:rPr lang="tr-TR" dirty="0"/>
                  <a:t>fefam)</a:t>
                </a:r>
              </a:p>
              <a:p>
                <a:r>
                  <a:rPr lang="tr-TR" dirty="0"/>
                  <a:t>IV (Sütun): Eğitim </a:t>
                </a:r>
                <a:r>
                  <a:rPr lang="tr-TR" dirty="0" smtClean="0"/>
                  <a:t>Seviyesi (diploma)</a:t>
                </a:r>
              </a:p>
              <a:p>
                <a:r>
                  <a:rPr lang="tr-TR" dirty="0"/>
                  <a:t>Adım 1 Gereksinimleri karşılayın</a:t>
                </a:r>
                <a:r>
                  <a:rPr lang="tr-TR" dirty="0" smtClean="0"/>
                  <a:t>:</a:t>
                </a:r>
              </a:p>
              <a:p>
                <a:r>
                  <a:rPr lang="tr-TR" dirty="0"/>
                  <a:t>Birkaç kategorili </a:t>
                </a:r>
                <a:r>
                  <a:rPr lang="tr-TR" dirty="0" smtClean="0"/>
                  <a:t>sıralı değişkenler</a:t>
                </a:r>
              </a:p>
              <a:p>
                <a:r>
                  <a:rPr lang="tr-TR" dirty="0"/>
                  <a:t>Adım 2 Boş </a:t>
                </a:r>
                <a:r>
                  <a:rPr lang="tr-TR" dirty="0" smtClean="0"/>
                  <a:t>hipotez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 smtClean="0"/>
                  <a:t>: </a:t>
                </a:r>
                <a:r>
                  <a:rPr lang="tr-TR" dirty="0"/>
                  <a:t>Eğitim düzeyi ile kadınların çalışmasına karşı tutum </a:t>
                </a:r>
                <a:r>
                  <a:rPr lang="tr-TR" dirty="0" smtClean="0"/>
                  <a:t>arasında </a:t>
                </a:r>
                <a:r>
                  <a:rPr lang="tr-TR" dirty="0"/>
                  <a:t>bir ilişki </a:t>
                </a:r>
                <a:r>
                  <a:rPr lang="tr-TR" dirty="0" smtClean="0"/>
                  <a:t>yoktur</a:t>
                </a:r>
              </a:p>
              <a:p>
                <a:r>
                  <a:rPr lang="tr-TR" dirty="0"/>
                  <a:t>Adım 3 Kritik Bölge</a:t>
                </a:r>
              </a:p>
              <a:p>
                <a:r>
                  <a:rPr lang="el-GR" dirty="0"/>
                  <a:t>α = 0.05</a:t>
                </a:r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561" b="-1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7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6170" y="-114685"/>
            <a:ext cx="8229600" cy="1143000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SPSS: Sıralı Değişken - Gama (G)</a:t>
            </a:r>
            <a:endParaRPr lang="tr-T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endParaRPr lang="tr-TR" sz="2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Serbestlik derecesi (df) = (R-1) * (C-1) = (5-1) * (4-1) = 12</a:t>
                </a:r>
                <a:endParaRPr lang="tr-TR" sz="2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(elde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edilen)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63.418</a:t>
                </a:r>
              </a:p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Test sonucu: anlamlılık değeri (p değeri) = .000 &lt;</a:t>
                </a:r>
                <a:r>
                  <a:rPr lang="el-G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α = 0.05.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 sz="2400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'ı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reddet</a:t>
                </a:r>
              </a:p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Gama = 0.296, ilişkinin pozitif olduğunu ve “zayıf ila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orta arası”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olduğunu gösterir</a:t>
                </a:r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5" y="892956"/>
            <a:ext cx="8193190" cy="22953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449218"/>
            <a:ext cx="4729582" cy="12004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284" y="3704531"/>
            <a:ext cx="5065832" cy="9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SPSS: Sıralı Değişken - Gama (G)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Sonucu yorumlayın:</a:t>
                </a:r>
              </a:p>
              <a:p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0.05 anlamlılık düzeyinde ki-kare testi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anlamlıdır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değeri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= 0.000 &lt;0.05), bu yüzden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 sz="2000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'ı reddediyoruz. Veriler, eğitim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seviyesi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ile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kadınların çalışmasına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karşı tutum arasında anlamlı bir ilişki olduğunu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öne sürer.</a:t>
                </a:r>
                <a:endParaRPr lang="tr-T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Gama istatistiğine göre, +0.296, eğitim düzeyi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kadınların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çalışmasına karşı tutum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ile olumlu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ilişkilidir.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İlişkinin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gücü zayıf ile orta derece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arasında sıralanır.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Yüksek eğitim düzeyine sahip insanların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kadınların çalışmasını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destekleme olasılığı daha yüksektir (“Erkeğin çalışması, kadının eve bakması daha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iyidir”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ifadesine katılmama olasılığı daha yüksektir).</a:t>
                </a:r>
                <a:endParaRPr lang="tr-T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674" r="-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98" y="5132861"/>
            <a:ext cx="5478604" cy="158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903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782</Words>
  <Application>Microsoft Office PowerPoint</Application>
  <PresentationFormat>On-screen Show (4:3)</PresentationFormat>
  <Paragraphs>165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PGothic</vt:lpstr>
      <vt:lpstr>Arial</vt:lpstr>
      <vt:lpstr>Calibri</vt:lpstr>
      <vt:lpstr>Cambria Math</vt:lpstr>
      <vt:lpstr>Times</vt:lpstr>
      <vt:lpstr>Times New Roman</vt:lpstr>
      <vt:lpstr>1_Ofis Teması</vt:lpstr>
      <vt:lpstr>İstatistik ve Olasılık</vt:lpstr>
      <vt:lpstr>SPSS içinde Kolerasyon</vt:lpstr>
      <vt:lpstr>Anahtar Sorular</vt:lpstr>
      <vt:lpstr>İçindekiler</vt:lpstr>
      <vt:lpstr>SPSS içinde Korelasyon Yapılması</vt:lpstr>
      <vt:lpstr>SPSS: Sıralı Değişken - Gama (G)</vt:lpstr>
      <vt:lpstr>SPSS: Sıralı Değişken - Gama (G)</vt:lpstr>
      <vt:lpstr>SPSS: Sıralı Değişken - Gama (G)</vt:lpstr>
      <vt:lpstr>SPSS: Sıralı Değişken - Gama (G)</vt:lpstr>
      <vt:lpstr>SPSS: Sıralı Değişken - Spearman’ın rho’su (r_s)</vt:lpstr>
      <vt:lpstr>SPSS: Sıralı Değişken - Spearman’ın rho’su (r_s)</vt:lpstr>
      <vt:lpstr>SPSS: Sıralı Değişken - Spearman’ın rho’su (r_s)</vt:lpstr>
      <vt:lpstr>SPSS: Sıralı Değişken - Spearman’ın rho’su (r_s)</vt:lpstr>
      <vt:lpstr>SPSS: Aralık Değişkenleri - Pearson’ın r’si</vt:lpstr>
      <vt:lpstr>SPSS: Aralık Değişkenleri - Pearson’ın r’si</vt:lpstr>
      <vt:lpstr>PowerPoint Presentation</vt:lpstr>
      <vt:lpstr>SPSS: Aralık Değişkenleri - Pearson’ın r’si</vt:lpstr>
      <vt:lpstr>Bu Dersin Sonunda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Hasan Aybars Temiz</cp:lastModifiedBy>
  <cp:revision>178</cp:revision>
  <dcterms:created xsi:type="dcterms:W3CDTF">2018-11-02T06:35:08Z</dcterms:created>
  <dcterms:modified xsi:type="dcterms:W3CDTF">2020-04-28T19:28:00Z</dcterms:modified>
</cp:coreProperties>
</file>