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5" r:id="rId3"/>
    <p:sldId id="257" r:id="rId4"/>
    <p:sldId id="285" r:id="rId5"/>
    <p:sldId id="286" r:id="rId6"/>
    <p:sldId id="277" r:id="rId7"/>
    <p:sldId id="273" r:id="rId8"/>
    <p:sldId id="278" r:id="rId9"/>
    <p:sldId id="287" r:id="rId10"/>
    <p:sldId id="288" r:id="rId11"/>
    <p:sldId id="289" r:id="rId12"/>
    <p:sldId id="290" r:id="rId13"/>
    <p:sldId id="297" r:id="rId14"/>
    <p:sldId id="298" r:id="rId15"/>
    <p:sldId id="260" r:id="rId16"/>
    <p:sldId id="261" r:id="rId17"/>
    <p:sldId id="262" r:id="rId18"/>
    <p:sldId id="280" r:id="rId19"/>
    <p:sldId id="283" r:id="rId20"/>
    <p:sldId id="281" r:id="rId21"/>
    <p:sldId id="263" r:id="rId22"/>
    <p:sldId id="294" r:id="rId23"/>
    <p:sldId id="291" r:id="rId24"/>
    <p:sldId id="292" r:id="rId25"/>
    <p:sldId id="293" r:id="rId26"/>
    <p:sldId id="295" r:id="rId27"/>
    <p:sldId id="271" r:id="rId28"/>
    <p:sldId id="296" r:id="rId29"/>
    <p:sldId id="299" r:id="rId30"/>
    <p:sldId id="300" r:id="rId31"/>
    <p:sldId id="301" r:id="rId3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77D8A8-3256-4614-B980-5325475A3227}" type="datetimeFigureOut">
              <a:rPr lang="tr-TR" smtClean="0"/>
              <a:t>10.11.2018</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C07577-1F5C-4130-90D6-59383680CD4D}" type="slidenum">
              <a:rPr lang="tr-TR" smtClean="0"/>
              <a:t>‹#›</a:t>
            </a:fld>
            <a:endParaRPr lang="tr-TR"/>
          </a:p>
        </p:txBody>
      </p:sp>
    </p:spTree>
    <p:extLst>
      <p:ext uri="{BB962C8B-B14F-4D97-AF65-F5344CB8AC3E}">
        <p14:creationId xmlns:p14="http://schemas.microsoft.com/office/powerpoint/2010/main" val="1240651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F8502C2B-E4BE-469C-873F-454E224A4FD9}" type="datetimeFigureOut">
              <a:rPr lang="tr-TR" smtClean="0"/>
              <a:t>10.11.2018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176E8CB-A516-47CB-82EB-2DB43BD36517}" type="slidenum">
              <a:rPr lang="tr-TR" smtClean="0"/>
              <a:t>‹#›</a:t>
            </a:fld>
            <a:endParaRPr lang="tr-TR"/>
          </a:p>
        </p:txBody>
      </p:sp>
    </p:spTree>
    <p:extLst>
      <p:ext uri="{BB962C8B-B14F-4D97-AF65-F5344CB8AC3E}">
        <p14:creationId xmlns:p14="http://schemas.microsoft.com/office/powerpoint/2010/main" val="4118388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8502C2B-E4BE-469C-873F-454E224A4FD9}" type="datetimeFigureOut">
              <a:rPr lang="tr-TR" smtClean="0"/>
              <a:t>10.11.2018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176E8CB-A516-47CB-82EB-2DB43BD36517}" type="slidenum">
              <a:rPr lang="tr-TR" smtClean="0"/>
              <a:t>‹#›</a:t>
            </a:fld>
            <a:endParaRPr lang="tr-TR"/>
          </a:p>
        </p:txBody>
      </p:sp>
    </p:spTree>
    <p:extLst>
      <p:ext uri="{BB962C8B-B14F-4D97-AF65-F5344CB8AC3E}">
        <p14:creationId xmlns:p14="http://schemas.microsoft.com/office/powerpoint/2010/main" val="2700967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8502C2B-E4BE-469C-873F-454E224A4FD9}" type="datetimeFigureOut">
              <a:rPr lang="tr-TR" smtClean="0"/>
              <a:t>10.11.2018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176E8CB-A516-47CB-82EB-2DB43BD36517}" type="slidenum">
              <a:rPr lang="tr-TR" smtClean="0"/>
              <a:t>‹#›</a:t>
            </a:fld>
            <a:endParaRPr lang="tr-TR"/>
          </a:p>
        </p:txBody>
      </p:sp>
    </p:spTree>
    <p:extLst>
      <p:ext uri="{BB962C8B-B14F-4D97-AF65-F5344CB8AC3E}">
        <p14:creationId xmlns:p14="http://schemas.microsoft.com/office/powerpoint/2010/main" val="1664864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8502C2B-E4BE-469C-873F-454E224A4FD9}" type="datetimeFigureOut">
              <a:rPr lang="tr-TR" smtClean="0"/>
              <a:t>10.11.2018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176E8CB-A516-47CB-82EB-2DB43BD36517}" type="slidenum">
              <a:rPr lang="tr-TR" smtClean="0"/>
              <a:t>‹#›</a:t>
            </a:fld>
            <a:endParaRPr lang="tr-TR"/>
          </a:p>
        </p:txBody>
      </p:sp>
    </p:spTree>
    <p:extLst>
      <p:ext uri="{BB962C8B-B14F-4D97-AF65-F5344CB8AC3E}">
        <p14:creationId xmlns:p14="http://schemas.microsoft.com/office/powerpoint/2010/main" val="105776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F8502C2B-E4BE-469C-873F-454E224A4FD9}" type="datetimeFigureOut">
              <a:rPr lang="tr-TR" smtClean="0"/>
              <a:t>10.11.2018</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176E8CB-A516-47CB-82EB-2DB43BD36517}" type="slidenum">
              <a:rPr lang="tr-TR" smtClean="0"/>
              <a:t>‹#›</a:t>
            </a:fld>
            <a:endParaRPr lang="tr-TR"/>
          </a:p>
        </p:txBody>
      </p:sp>
    </p:spTree>
    <p:extLst>
      <p:ext uri="{BB962C8B-B14F-4D97-AF65-F5344CB8AC3E}">
        <p14:creationId xmlns:p14="http://schemas.microsoft.com/office/powerpoint/2010/main" val="69032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8502C2B-E4BE-469C-873F-454E224A4FD9}" type="datetimeFigureOut">
              <a:rPr lang="tr-TR" smtClean="0"/>
              <a:t>10.11.2018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176E8CB-A516-47CB-82EB-2DB43BD36517}" type="slidenum">
              <a:rPr lang="tr-TR" smtClean="0"/>
              <a:t>‹#›</a:t>
            </a:fld>
            <a:endParaRPr lang="tr-TR"/>
          </a:p>
        </p:txBody>
      </p:sp>
    </p:spTree>
    <p:extLst>
      <p:ext uri="{BB962C8B-B14F-4D97-AF65-F5344CB8AC3E}">
        <p14:creationId xmlns:p14="http://schemas.microsoft.com/office/powerpoint/2010/main" val="4008271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8502C2B-E4BE-469C-873F-454E224A4FD9}" type="datetimeFigureOut">
              <a:rPr lang="tr-TR" smtClean="0"/>
              <a:t>10.11.2018</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0176E8CB-A516-47CB-82EB-2DB43BD36517}" type="slidenum">
              <a:rPr lang="tr-TR" smtClean="0"/>
              <a:t>‹#›</a:t>
            </a:fld>
            <a:endParaRPr lang="tr-TR"/>
          </a:p>
        </p:txBody>
      </p:sp>
    </p:spTree>
    <p:extLst>
      <p:ext uri="{BB962C8B-B14F-4D97-AF65-F5344CB8AC3E}">
        <p14:creationId xmlns:p14="http://schemas.microsoft.com/office/powerpoint/2010/main" val="339018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8502C2B-E4BE-469C-873F-454E224A4FD9}" type="datetimeFigureOut">
              <a:rPr lang="tr-TR" smtClean="0"/>
              <a:t>10.11.2018</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0176E8CB-A516-47CB-82EB-2DB43BD36517}" type="slidenum">
              <a:rPr lang="tr-TR" smtClean="0"/>
              <a:t>‹#›</a:t>
            </a:fld>
            <a:endParaRPr lang="tr-TR"/>
          </a:p>
        </p:txBody>
      </p:sp>
    </p:spTree>
    <p:extLst>
      <p:ext uri="{BB962C8B-B14F-4D97-AF65-F5344CB8AC3E}">
        <p14:creationId xmlns:p14="http://schemas.microsoft.com/office/powerpoint/2010/main" val="2706809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8502C2B-E4BE-469C-873F-454E224A4FD9}" type="datetimeFigureOut">
              <a:rPr lang="tr-TR" smtClean="0"/>
              <a:t>10.11.2018</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0176E8CB-A516-47CB-82EB-2DB43BD36517}" type="slidenum">
              <a:rPr lang="tr-TR" smtClean="0"/>
              <a:t>‹#›</a:t>
            </a:fld>
            <a:endParaRPr lang="tr-TR"/>
          </a:p>
        </p:txBody>
      </p:sp>
    </p:spTree>
    <p:extLst>
      <p:ext uri="{BB962C8B-B14F-4D97-AF65-F5344CB8AC3E}">
        <p14:creationId xmlns:p14="http://schemas.microsoft.com/office/powerpoint/2010/main" val="159211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8502C2B-E4BE-469C-873F-454E224A4FD9}" type="datetimeFigureOut">
              <a:rPr lang="tr-TR" smtClean="0"/>
              <a:t>10.11.2018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176E8CB-A516-47CB-82EB-2DB43BD36517}" type="slidenum">
              <a:rPr lang="tr-TR" smtClean="0"/>
              <a:t>‹#›</a:t>
            </a:fld>
            <a:endParaRPr lang="tr-TR"/>
          </a:p>
        </p:txBody>
      </p:sp>
    </p:spTree>
    <p:extLst>
      <p:ext uri="{BB962C8B-B14F-4D97-AF65-F5344CB8AC3E}">
        <p14:creationId xmlns:p14="http://schemas.microsoft.com/office/powerpoint/2010/main" val="3039914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8502C2B-E4BE-469C-873F-454E224A4FD9}" type="datetimeFigureOut">
              <a:rPr lang="tr-TR" smtClean="0"/>
              <a:t>10.11.2018</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176E8CB-A516-47CB-82EB-2DB43BD36517}" type="slidenum">
              <a:rPr lang="tr-TR" smtClean="0"/>
              <a:t>‹#›</a:t>
            </a:fld>
            <a:endParaRPr lang="tr-TR"/>
          </a:p>
        </p:txBody>
      </p:sp>
    </p:spTree>
    <p:extLst>
      <p:ext uri="{BB962C8B-B14F-4D97-AF65-F5344CB8AC3E}">
        <p14:creationId xmlns:p14="http://schemas.microsoft.com/office/powerpoint/2010/main" val="1398197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502C2B-E4BE-469C-873F-454E224A4FD9}" type="datetimeFigureOut">
              <a:rPr lang="tr-TR" smtClean="0"/>
              <a:t>10.11.2018</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6E8CB-A516-47CB-82EB-2DB43BD36517}" type="slidenum">
              <a:rPr lang="tr-TR" smtClean="0"/>
              <a:t>‹#›</a:t>
            </a:fld>
            <a:endParaRPr lang="tr-TR"/>
          </a:p>
        </p:txBody>
      </p:sp>
    </p:spTree>
    <p:extLst>
      <p:ext uri="{BB962C8B-B14F-4D97-AF65-F5344CB8AC3E}">
        <p14:creationId xmlns:p14="http://schemas.microsoft.com/office/powerpoint/2010/main" val="1862342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57" name="Line 9"/>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059" name="Line 11"/>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052" name="Rectangle 4"/>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061" name="Line 13"/>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062" name="Line 14"/>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065" name="Text Box 17"/>
          <p:cNvSpPr txBox="1">
            <a:spLocks noChangeArrowheads="1"/>
          </p:cNvSpPr>
          <p:nvPr/>
        </p:nvSpPr>
        <p:spPr bwMode="auto">
          <a:xfrm>
            <a:off x="6264275" y="6538913"/>
            <a:ext cx="19431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2066" name="Text Box 18"/>
          <p:cNvSpPr txBox="1">
            <a:spLocks noChangeArrowheads="1"/>
          </p:cNvSpPr>
          <p:nvPr/>
        </p:nvSpPr>
        <p:spPr bwMode="auto">
          <a:xfrm>
            <a:off x="1403648" y="601050"/>
            <a:ext cx="671699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5400" dirty="0"/>
              <a:t>MATLAB ® </a:t>
            </a:r>
            <a:endParaRPr lang="tr-TR" sz="5400" dirty="0" smtClean="0"/>
          </a:p>
          <a:p>
            <a:pPr algn="ctr"/>
            <a:r>
              <a:rPr lang="en-US" sz="5400" dirty="0" err="1" smtClean="0"/>
              <a:t>Te</a:t>
            </a:r>
            <a:r>
              <a:rPr lang="tr-TR" sz="5400" dirty="0" err="1" smtClean="0"/>
              <a:t>knik</a:t>
            </a:r>
            <a:r>
              <a:rPr lang="tr-TR" sz="5400" dirty="0" smtClean="0"/>
              <a:t> Hesaplama Dili</a:t>
            </a:r>
            <a:r>
              <a:rPr lang="en-US" sz="5400" dirty="0" smtClean="0"/>
              <a:t> </a:t>
            </a:r>
            <a:endParaRPr lang="tr-TR" altLang="tr-TR" sz="3600" b="1" dirty="0">
              <a:latin typeface="Verdana"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55376"/>
            <a:ext cx="5990640" cy="3881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45698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33" name="Text Box 9"/>
          <p:cNvSpPr txBox="1">
            <a:spLocks noChangeArrowheads="1"/>
          </p:cNvSpPr>
          <p:nvPr/>
        </p:nvSpPr>
        <p:spPr bwMode="auto">
          <a:xfrm>
            <a:off x="6299201" y="6561138"/>
            <a:ext cx="26652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tr-TR" altLang="tr-TR" sz="1200" i="1" dirty="0"/>
              <a:t>MATLAB Ders Notları</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365310"/>
            <a:ext cx="10096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005" y="381334"/>
            <a:ext cx="7451055" cy="5351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313828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33" name="Text Box 9"/>
          <p:cNvSpPr txBox="1">
            <a:spLocks noChangeArrowheads="1"/>
          </p:cNvSpPr>
          <p:nvPr/>
        </p:nvSpPr>
        <p:spPr bwMode="auto">
          <a:xfrm>
            <a:off x="6299201" y="6561138"/>
            <a:ext cx="2737296"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tr-TR" altLang="tr-TR" sz="1200" i="1"/>
              <a:t>MATLAB Ders Notları</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295275"/>
            <a:ext cx="10096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559" y="728662"/>
            <a:ext cx="7322393" cy="5130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266957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33" name="Text Box 9"/>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52239" name="Rectangle 15"/>
          <p:cNvSpPr>
            <a:spLocks noChangeArrowheads="1"/>
          </p:cNvSpPr>
          <p:nvPr/>
        </p:nvSpPr>
        <p:spPr bwMode="auto">
          <a:xfrm>
            <a:off x="1331640" y="512763"/>
            <a:ext cx="30499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r-TR" b="1" dirty="0" smtClean="0">
                <a:solidFill>
                  <a:srgbClr val="FF0000"/>
                </a:solidFill>
              </a:rPr>
              <a:t>MATLAB/</a:t>
            </a:r>
            <a:r>
              <a:rPr lang="tr-TR" dirty="0" smtClean="0">
                <a:solidFill>
                  <a:srgbClr val="FF0000"/>
                </a:solidFill>
              </a:rPr>
              <a:t>Matrislerin </a:t>
            </a:r>
            <a:r>
              <a:rPr lang="tr-TR" dirty="0">
                <a:solidFill>
                  <a:srgbClr val="FF0000"/>
                </a:solidFill>
              </a:rPr>
              <a:t>Girilmesi </a:t>
            </a:r>
            <a:endParaRPr lang="tr-TR" altLang="zh-CN" b="1" i="1" dirty="0">
              <a:solidFill>
                <a:srgbClr val="FF0000"/>
              </a:solidFill>
              <a:effectLst>
                <a:outerShdw blurRad="38100" dist="38100" dir="2700000" algn="tl">
                  <a:srgbClr val="C0C0C0"/>
                </a:outerShdw>
              </a:effectLst>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295275"/>
            <a:ext cx="10096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95275"/>
            <a:ext cx="7139781" cy="5113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463427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33" name="Text Box 9"/>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52239" name="Rectangle 15"/>
          <p:cNvSpPr>
            <a:spLocks noChangeArrowheads="1"/>
          </p:cNvSpPr>
          <p:nvPr/>
        </p:nvSpPr>
        <p:spPr bwMode="auto">
          <a:xfrm>
            <a:off x="1331640" y="512763"/>
            <a:ext cx="25330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r-TR" b="1" dirty="0" smtClean="0">
                <a:solidFill>
                  <a:srgbClr val="FF0000"/>
                </a:solidFill>
              </a:rPr>
              <a:t>MATLAB: Help kullanımı</a:t>
            </a:r>
            <a:r>
              <a:rPr lang="tr-TR" dirty="0" smtClean="0">
                <a:solidFill>
                  <a:srgbClr val="FF0000"/>
                </a:solidFill>
              </a:rPr>
              <a:t> </a:t>
            </a:r>
            <a:endParaRPr lang="tr-TR" altLang="zh-CN" b="1" i="1" dirty="0">
              <a:solidFill>
                <a:srgbClr val="FF0000"/>
              </a:solidFill>
              <a:effectLst>
                <a:outerShdw blurRad="38100" dist="38100" dir="2700000" algn="tl">
                  <a:srgbClr val="C0C0C0"/>
                </a:outerShdw>
              </a:effectLst>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295275"/>
            <a:ext cx="10096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882094"/>
            <a:ext cx="7344816" cy="5972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148308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33" name="Text Box 9"/>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52239" name="Rectangle 15"/>
          <p:cNvSpPr>
            <a:spLocks noChangeArrowheads="1"/>
          </p:cNvSpPr>
          <p:nvPr/>
        </p:nvSpPr>
        <p:spPr bwMode="auto">
          <a:xfrm>
            <a:off x="1331640" y="512763"/>
            <a:ext cx="40677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r-TR" b="1" dirty="0" smtClean="0">
                <a:solidFill>
                  <a:srgbClr val="FF0000"/>
                </a:solidFill>
              </a:rPr>
              <a:t>MATLAB: Help kullanımı </a:t>
            </a:r>
            <a:r>
              <a:rPr lang="tr-TR" b="1" dirty="0" smtClean="0">
                <a:solidFill>
                  <a:srgbClr val="FF0000"/>
                </a:solidFill>
                <a:sym typeface="Wingdings" pitchFamily="2" charset="2"/>
              </a:rPr>
              <a:t></a:t>
            </a:r>
            <a:r>
              <a:rPr lang="tr-TR" b="1" dirty="0" err="1" smtClean="0">
                <a:solidFill>
                  <a:srgbClr val="FF0000"/>
                </a:solidFill>
                <a:sym typeface="Wingdings" pitchFamily="2" charset="2"/>
              </a:rPr>
              <a:t>Mathematics</a:t>
            </a:r>
            <a:r>
              <a:rPr lang="tr-TR" dirty="0" smtClean="0">
                <a:solidFill>
                  <a:srgbClr val="FF0000"/>
                </a:solidFill>
              </a:rPr>
              <a:t> </a:t>
            </a:r>
            <a:endParaRPr lang="tr-TR" altLang="zh-CN" b="1" i="1" dirty="0">
              <a:solidFill>
                <a:srgbClr val="FF0000"/>
              </a:solidFill>
              <a:effectLst>
                <a:outerShdw blurRad="38100" dist="38100" dir="2700000" algn="tl">
                  <a:srgbClr val="C0C0C0"/>
                </a:outerShdw>
              </a:effectLst>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295275"/>
            <a:ext cx="10096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252" y="1165821"/>
            <a:ext cx="6515100"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07243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4755"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4756"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4757"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4758"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4759"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4760" name="Text Box 8"/>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74761" name="Text Box 9"/>
          <p:cNvSpPr txBox="1">
            <a:spLocks noChangeArrowheads="1"/>
          </p:cNvSpPr>
          <p:nvPr/>
        </p:nvSpPr>
        <p:spPr bwMode="auto">
          <a:xfrm>
            <a:off x="1150938" y="404813"/>
            <a:ext cx="7272337"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tr-TR" b="1">
                <a:solidFill>
                  <a:srgbClr val="FF3300"/>
                </a:solidFill>
              </a:rPr>
              <a:t>1.</a:t>
            </a:r>
            <a:r>
              <a:rPr lang="tr-TR" altLang="tr-TR" b="1"/>
              <a:t> </a:t>
            </a:r>
            <a:r>
              <a:rPr lang="tr-TR" altLang="tr-TR" b="1">
                <a:solidFill>
                  <a:srgbClr val="CC0000"/>
                </a:solidFill>
              </a:rPr>
              <a:t>Temel Bilgiler</a:t>
            </a:r>
          </a:p>
          <a:p>
            <a:pPr algn="just"/>
            <a:r>
              <a:rPr lang="tr-TR" altLang="tr-TR" b="1">
                <a:solidFill>
                  <a:srgbClr val="3333CC"/>
                </a:solidFill>
              </a:rPr>
              <a:t>Komut Penceresi: </a:t>
            </a:r>
            <a:r>
              <a:rPr lang="tr-TR" altLang="tr-TR">
                <a:solidFill>
                  <a:srgbClr val="CC0000"/>
                </a:solidFill>
              </a:rPr>
              <a:t>MATLAB</a:t>
            </a:r>
            <a:r>
              <a:rPr lang="tr-TR" altLang="tr-TR"/>
              <a:t> ile iletişim kurulan ana penceredir. </a:t>
            </a:r>
            <a:r>
              <a:rPr lang="tr-TR" altLang="tr-TR">
                <a:solidFill>
                  <a:srgbClr val="CC0000"/>
                </a:solidFill>
              </a:rPr>
              <a:t>MATLAB</a:t>
            </a:r>
            <a:r>
              <a:rPr lang="tr-TR" altLang="tr-TR"/>
              <a:t> yorumlayıcısı kullanıcıdan gelecek komutları kabul etmeye hazır olduğunu gösteren  </a:t>
            </a:r>
            <a:r>
              <a:rPr lang="tr-TR" altLang="tr-TR" b="1">
                <a:solidFill>
                  <a:srgbClr val="FF3300"/>
                </a:solidFill>
              </a:rPr>
              <a:t>“ &gt;&gt; ”</a:t>
            </a:r>
            <a:r>
              <a:rPr lang="tr-TR" altLang="tr-TR"/>
              <a:t> biçiminde bir ileti görüntüler. Örneğin, 4*25+6*52+2*99 gibi basit matematiksel işlemi yapmak için</a:t>
            </a:r>
          </a:p>
          <a:p>
            <a:pPr algn="just"/>
            <a:r>
              <a:rPr lang="tr-TR" altLang="tr-TR"/>
              <a:t>		</a:t>
            </a:r>
          </a:p>
          <a:p>
            <a:pPr algn="just"/>
            <a:r>
              <a:rPr lang="tr-TR" altLang="tr-TR"/>
              <a:t>&gt;&gt; 4*25+6*52+2*99          ifadesini yazıp </a:t>
            </a:r>
            <a:r>
              <a:rPr lang="tr-TR" altLang="tr-TR" b="1" i="1" u="sng">
                <a:solidFill>
                  <a:srgbClr val="0000CC"/>
                </a:solidFill>
              </a:rPr>
              <a:t>Enter</a:t>
            </a:r>
            <a:r>
              <a:rPr lang="tr-TR" altLang="tr-TR" b="1">
                <a:solidFill>
                  <a:srgbClr val="0000CC"/>
                </a:solidFill>
              </a:rPr>
              <a:t> </a:t>
            </a:r>
            <a:r>
              <a:rPr lang="tr-TR" altLang="tr-TR"/>
              <a:t>  tuşuna basılınca,</a:t>
            </a:r>
          </a:p>
          <a:p>
            <a:pPr algn="just"/>
            <a:r>
              <a:rPr lang="tr-TR" altLang="tr-TR"/>
              <a:t>		</a:t>
            </a:r>
          </a:p>
          <a:p>
            <a:pPr algn="just"/>
            <a:r>
              <a:rPr lang="tr-TR" altLang="tr-TR"/>
              <a:t>		ans=</a:t>
            </a:r>
          </a:p>
          <a:p>
            <a:pPr algn="just"/>
            <a:r>
              <a:rPr lang="tr-TR" altLang="tr-TR"/>
              <a:t>         			610 </a:t>
            </a:r>
          </a:p>
        </p:txBody>
      </p:sp>
      <p:sp>
        <p:nvSpPr>
          <p:cNvPr id="74763" name="Text Box 11"/>
          <p:cNvSpPr txBox="1">
            <a:spLocks noChangeArrowheads="1"/>
          </p:cNvSpPr>
          <p:nvPr/>
        </p:nvSpPr>
        <p:spPr bwMode="auto">
          <a:xfrm>
            <a:off x="970756" y="3674245"/>
            <a:ext cx="76327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tr-TR" altLang="tr-TR" b="1" dirty="0">
                <a:solidFill>
                  <a:srgbClr val="3333CC"/>
                </a:solidFill>
              </a:rPr>
              <a:t>Sonucun Ekranda Görüntülenmesini Gizleme:</a:t>
            </a:r>
            <a:r>
              <a:rPr lang="tr-TR" altLang="tr-TR" b="1" dirty="0"/>
              <a:t> </a:t>
            </a:r>
            <a:r>
              <a:rPr lang="tr-TR" altLang="tr-TR" dirty="0"/>
              <a:t>bir deyim yazıp, </a:t>
            </a:r>
            <a:r>
              <a:rPr lang="tr-TR" altLang="tr-TR" dirty="0" err="1"/>
              <a:t>Enter</a:t>
            </a:r>
            <a:r>
              <a:rPr lang="tr-TR" altLang="tr-TR" dirty="0"/>
              <a:t> tuşuna   basılınca sonuçlar ekranda otomatik olarak görüntülenir. Buna karşılık, deyimin sonuna </a:t>
            </a:r>
            <a:r>
              <a:rPr lang="tr-TR" altLang="tr-TR" b="1" dirty="0">
                <a:solidFill>
                  <a:srgbClr val="CC0000"/>
                </a:solidFill>
              </a:rPr>
              <a:t>“ ; ”</a:t>
            </a:r>
            <a:r>
              <a:rPr lang="tr-TR" altLang="tr-TR" dirty="0"/>
              <a:t>  ilave edilecek olursa, bu deyim ile yapılan hesaplamalar ekranda görüntülenmez.  </a:t>
            </a:r>
          </a:p>
        </p:txBody>
      </p:sp>
    </p:spTree>
    <p:extLst>
      <p:ext uri="{BB962C8B-B14F-4D97-AF65-F5344CB8AC3E}">
        <p14:creationId xmlns:p14="http://schemas.microsoft.com/office/powerpoint/2010/main" val="4179637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1" grpId="0"/>
      <p:bldP spid="747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5779"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5780"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5781"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5782"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5783"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5784" name="Text Box 8"/>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75785" name="Text Box 9"/>
          <p:cNvSpPr txBox="1">
            <a:spLocks noChangeArrowheads="1"/>
          </p:cNvSpPr>
          <p:nvPr/>
        </p:nvSpPr>
        <p:spPr bwMode="auto">
          <a:xfrm>
            <a:off x="792163" y="512763"/>
            <a:ext cx="78835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tr-TR" altLang="tr-TR" b="1" dirty="0">
                <a:solidFill>
                  <a:srgbClr val="FF3300"/>
                </a:solidFill>
              </a:rPr>
              <a:t>     2.</a:t>
            </a:r>
            <a:r>
              <a:rPr lang="tr-TR" altLang="tr-TR" b="1" dirty="0"/>
              <a:t> </a:t>
            </a:r>
            <a:r>
              <a:rPr lang="tr-TR" altLang="tr-TR" b="1" dirty="0">
                <a:solidFill>
                  <a:srgbClr val="990033"/>
                </a:solidFill>
              </a:rPr>
              <a:t>MATLAB DEĞİŞKENLERİ VE KURALLAR</a:t>
            </a:r>
          </a:p>
          <a:p>
            <a:pPr algn="just"/>
            <a:r>
              <a:rPr lang="tr-TR" altLang="tr-TR" dirty="0"/>
              <a:t>Diğer programlama dillerinin pek çoğunda olduğu gibi </a:t>
            </a:r>
            <a:r>
              <a:rPr lang="tr-TR" altLang="tr-TR" dirty="0">
                <a:solidFill>
                  <a:srgbClr val="CC0000"/>
                </a:solidFill>
              </a:rPr>
              <a:t>MATLAB</a:t>
            </a:r>
            <a:r>
              <a:rPr lang="tr-TR" altLang="tr-TR" dirty="0"/>
              <a:t> da matematik deyimler şart koşmakla beraber, diğer pek çok programlama dillerinden farklı olarak bu deyimler tümüyle matrisleri kapsar.   </a:t>
            </a:r>
          </a:p>
        </p:txBody>
      </p:sp>
      <p:sp>
        <p:nvSpPr>
          <p:cNvPr id="75786" name="Text Box 10"/>
          <p:cNvSpPr txBox="1">
            <a:spLocks noChangeArrowheads="1"/>
          </p:cNvSpPr>
          <p:nvPr/>
        </p:nvSpPr>
        <p:spPr bwMode="auto">
          <a:xfrm>
            <a:off x="863600" y="4437063"/>
            <a:ext cx="781208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tr-TR" altLang="tr-TR" dirty="0">
                <a:solidFill>
                  <a:srgbClr val="006600"/>
                </a:solidFill>
              </a:rPr>
              <a:t>Örneğin,          </a:t>
            </a:r>
            <a:r>
              <a:rPr lang="tr-TR" altLang="tr-TR" dirty="0"/>
              <a:t>&gt;&gt;x =50 </a:t>
            </a:r>
          </a:p>
          <a:p>
            <a:pPr algn="just"/>
            <a:r>
              <a:rPr lang="tr-TR" altLang="tr-TR" dirty="0"/>
              <a:t>yazıldığında “x”  adı altında bir değişken oluşturur ve 50 değerini bu değişkene atar.</a:t>
            </a:r>
          </a:p>
          <a:p>
            <a:pPr algn="just"/>
            <a:endParaRPr lang="tr-TR" altLang="tr-TR" dirty="0"/>
          </a:p>
          <a:p>
            <a:pPr algn="just"/>
            <a:r>
              <a:rPr lang="tr-TR" altLang="tr-TR" dirty="0"/>
              <a:t>Diğer  bilgisayar dillerinde olduğu gibi </a:t>
            </a:r>
            <a:r>
              <a:rPr lang="tr-TR" altLang="tr-TR" dirty="0" err="1">
                <a:solidFill>
                  <a:srgbClr val="CC0000"/>
                </a:solidFill>
              </a:rPr>
              <a:t>MATLAB</a:t>
            </a:r>
            <a:r>
              <a:rPr lang="tr-TR" altLang="tr-TR" dirty="0" err="1"/>
              <a:t>’ın</a:t>
            </a:r>
            <a:r>
              <a:rPr lang="tr-TR" altLang="tr-TR" dirty="0"/>
              <a:t> da değişken isimleri konusunda bazı kuraları vardır. </a:t>
            </a:r>
          </a:p>
        </p:txBody>
      </p:sp>
      <p:sp>
        <p:nvSpPr>
          <p:cNvPr id="75787" name="Text Box 11"/>
          <p:cNvSpPr txBox="1">
            <a:spLocks noChangeArrowheads="1"/>
          </p:cNvSpPr>
          <p:nvPr/>
        </p:nvSpPr>
        <p:spPr bwMode="auto">
          <a:xfrm>
            <a:off x="792163" y="2852738"/>
            <a:ext cx="7848600"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tr-TR" altLang="tr-TR" b="1" dirty="0">
                <a:solidFill>
                  <a:srgbClr val="0000FF"/>
                </a:solidFill>
              </a:rPr>
              <a:t>Değişkenler:</a:t>
            </a:r>
            <a:r>
              <a:rPr lang="tr-TR" altLang="tr-TR" b="1" dirty="0"/>
              <a:t> </a:t>
            </a:r>
            <a:r>
              <a:rPr lang="tr-TR" altLang="tr-TR" dirty="0"/>
              <a:t>Deyimler içerisinde sayısal değerlerin yerini alan ifadelerdir. MATLAB bir değişken ile karşı karşıya geldiğinde, otomatik olarak bu değişkeni oluşturulur ve yeteri kadar bellek ayrılır. Eğer değişken daha önceden tanımlı ise </a:t>
            </a:r>
            <a:r>
              <a:rPr lang="tr-TR" altLang="tr-TR" dirty="0">
                <a:solidFill>
                  <a:srgbClr val="CC0000"/>
                </a:solidFill>
              </a:rPr>
              <a:t>MATLAB</a:t>
            </a:r>
            <a:r>
              <a:rPr lang="tr-TR" altLang="tr-TR" dirty="0"/>
              <a:t> onun içeriğini değiştirir ve gerekirse yeni bellek ayırır.</a:t>
            </a:r>
          </a:p>
        </p:txBody>
      </p:sp>
      <p:sp>
        <p:nvSpPr>
          <p:cNvPr id="75788" name="Text Box 12"/>
          <p:cNvSpPr txBox="1">
            <a:spLocks noChangeArrowheads="1"/>
          </p:cNvSpPr>
          <p:nvPr/>
        </p:nvSpPr>
        <p:spPr bwMode="auto">
          <a:xfrm>
            <a:off x="792163" y="1916113"/>
            <a:ext cx="78486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tr-TR" altLang="tr-TR" b="1">
                <a:solidFill>
                  <a:srgbClr val="0000FF"/>
                </a:solidFill>
              </a:rPr>
              <a:t>Deyim oluşturma gurupları:</a:t>
            </a:r>
            <a:r>
              <a:rPr lang="tr-TR" altLang="tr-TR"/>
              <a:t> Değişkenler, rakamlar, işletmenler ve fonksiyonlardır. </a:t>
            </a:r>
            <a:r>
              <a:rPr lang="tr-TR" altLang="tr-TR">
                <a:solidFill>
                  <a:srgbClr val="CC0000"/>
                </a:solidFill>
              </a:rPr>
              <a:t>MATLAB</a:t>
            </a:r>
            <a:r>
              <a:rPr lang="tr-TR" altLang="tr-TR"/>
              <a:t> deyimleri ise komut ortamında yazılan her türlü komut satırlarıdır. </a:t>
            </a:r>
          </a:p>
        </p:txBody>
      </p:sp>
    </p:spTree>
    <p:extLst>
      <p:ext uri="{BB962C8B-B14F-4D97-AF65-F5344CB8AC3E}">
        <p14:creationId xmlns:p14="http://schemas.microsoft.com/office/powerpoint/2010/main" val="33578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5" grpId="0"/>
      <p:bldP spid="75786" grpId="0"/>
      <p:bldP spid="75787" grpId="0"/>
      <p:bldP spid="7578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6803"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6804"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6805"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6806"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6807"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6808" name="Text Box 8"/>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76809" name="Text Box 9"/>
          <p:cNvSpPr txBox="1">
            <a:spLocks noChangeArrowheads="1"/>
          </p:cNvSpPr>
          <p:nvPr/>
        </p:nvSpPr>
        <p:spPr bwMode="auto">
          <a:xfrm>
            <a:off x="1258888" y="512763"/>
            <a:ext cx="6553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u="sng">
                <a:solidFill>
                  <a:srgbClr val="990033"/>
                </a:solidFill>
                <a:effectLst>
                  <a:outerShdw blurRad="38100" dist="38100" dir="2700000" algn="tl">
                    <a:srgbClr val="C0C0C0"/>
                  </a:outerShdw>
                </a:effectLst>
              </a:rPr>
              <a:t>Belli Başlı Kurallar Aşağıda Olduğu Gibi Özetlenebilir.</a:t>
            </a:r>
          </a:p>
        </p:txBody>
      </p:sp>
      <p:sp>
        <p:nvSpPr>
          <p:cNvPr id="76810" name="Text Box 10"/>
          <p:cNvSpPr txBox="1">
            <a:spLocks noChangeArrowheads="1"/>
          </p:cNvSpPr>
          <p:nvPr/>
        </p:nvSpPr>
        <p:spPr bwMode="auto">
          <a:xfrm>
            <a:off x="684213" y="1052513"/>
            <a:ext cx="8135937"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tr-TR" altLang="tr-TR" b="1">
                <a:solidFill>
                  <a:srgbClr val="FF3300"/>
                </a:solidFill>
              </a:rPr>
              <a:t>1-</a:t>
            </a:r>
            <a:r>
              <a:rPr lang="tr-TR" altLang="tr-TR"/>
              <a:t> Değişken isimleri küçük büyük harf kullanımına duyarlıdır. Buna göre aynı anlama gelen fakat farklı yazılan “</a:t>
            </a:r>
            <a:r>
              <a:rPr lang="tr-TR" altLang="tr-TR">
                <a:solidFill>
                  <a:srgbClr val="0000FF"/>
                </a:solidFill>
              </a:rPr>
              <a:t>orta</a:t>
            </a:r>
            <a:r>
              <a:rPr lang="tr-TR" altLang="tr-TR"/>
              <a:t>”, “</a:t>
            </a:r>
            <a:r>
              <a:rPr lang="tr-TR" altLang="tr-TR">
                <a:solidFill>
                  <a:srgbClr val="0000FF"/>
                </a:solidFill>
              </a:rPr>
              <a:t>Orta</a:t>
            </a:r>
            <a:r>
              <a:rPr lang="tr-TR" altLang="tr-TR"/>
              <a:t>”, “</a:t>
            </a:r>
            <a:r>
              <a:rPr lang="tr-TR" altLang="tr-TR">
                <a:solidFill>
                  <a:srgbClr val="0000FF"/>
                </a:solidFill>
              </a:rPr>
              <a:t>orTa</a:t>
            </a:r>
            <a:r>
              <a:rPr lang="tr-TR" altLang="tr-TR"/>
              <a:t>” ve “</a:t>
            </a:r>
            <a:r>
              <a:rPr lang="tr-TR" altLang="tr-TR">
                <a:solidFill>
                  <a:srgbClr val="0000FF"/>
                </a:solidFill>
              </a:rPr>
              <a:t>ORTA</a:t>
            </a:r>
            <a:r>
              <a:rPr lang="tr-TR" altLang="tr-TR"/>
              <a:t>” kelimeleri </a:t>
            </a:r>
            <a:r>
              <a:rPr lang="tr-TR" altLang="tr-TR">
                <a:solidFill>
                  <a:srgbClr val="CC0000"/>
                </a:solidFill>
              </a:rPr>
              <a:t>MATLAB</a:t>
            </a:r>
            <a:r>
              <a:rPr lang="tr-TR" altLang="tr-TR"/>
              <a:t> için farklı değişkenlerdir. </a:t>
            </a:r>
          </a:p>
        </p:txBody>
      </p:sp>
      <p:sp>
        <p:nvSpPr>
          <p:cNvPr id="76811" name="Text Box 11"/>
          <p:cNvSpPr txBox="1">
            <a:spLocks noChangeArrowheads="1"/>
          </p:cNvSpPr>
          <p:nvPr/>
        </p:nvSpPr>
        <p:spPr bwMode="auto">
          <a:xfrm>
            <a:off x="647700" y="4041775"/>
            <a:ext cx="795655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tr-TR" altLang="tr-TR" b="1">
                <a:solidFill>
                  <a:srgbClr val="0000FF"/>
                </a:solidFill>
              </a:rPr>
              <a:t>Rakamlar:</a:t>
            </a:r>
            <a:r>
              <a:rPr lang="tr-TR" altLang="tr-TR" b="1"/>
              <a:t> </a:t>
            </a:r>
            <a:r>
              <a:rPr lang="tr-TR" altLang="tr-TR">
                <a:solidFill>
                  <a:srgbClr val="CC0000"/>
                </a:solidFill>
              </a:rPr>
              <a:t>MATLAB</a:t>
            </a:r>
            <a:r>
              <a:rPr lang="tr-TR" altLang="tr-TR"/>
              <a:t> rakamlar için artı veya eksi işareti ve tercihli ondalık noktası ile birlikte alışagelmiş ondalık işaretler sistemi kullanır. Bilimsel işaretler sistemi 10 tabanına göre kuvvet belirlemek için “e” harfi kullanır. Sanal rakamlar son takı olarak “ i ” veya “ j ” harfi kullanır.  </a:t>
            </a:r>
          </a:p>
          <a:p>
            <a:endParaRPr lang="tr-TR" altLang="tr-TR"/>
          </a:p>
          <a:p>
            <a:r>
              <a:rPr lang="tr-TR" altLang="tr-TR"/>
              <a:t>3,     -100,    0.0005,    9.53564   1.456e10,    2.5e-5,     10i,   -3.4j,   3e5i</a:t>
            </a:r>
          </a:p>
        </p:txBody>
      </p:sp>
      <p:sp>
        <p:nvSpPr>
          <p:cNvPr id="76812" name="Text Box 12"/>
          <p:cNvSpPr txBox="1">
            <a:spLocks noChangeArrowheads="1"/>
          </p:cNvSpPr>
          <p:nvPr/>
        </p:nvSpPr>
        <p:spPr bwMode="auto">
          <a:xfrm>
            <a:off x="647700" y="2744788"/>
            <a:ext cx="79565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tr-TR" altLang="tr-TR" b="1">
                <a:solidFill>
                  <a:srgbClr val="FF3300"/>
                </a:solidFill>
              </a:rPr>
              <a:t>3-</a:t>
            </a:r>
            <a:r>
              <a:rPr lang="tr-TR" altLang="tr-TR"/>
              <a:t> Değişken isimleri daima bir harf ile başlamalı ve bunu herhangi  bir sayıda harfler, rakamlar veya alt çizgi ”</a:t>
            </a:r>
            <a:r>
              <a:rPr lang="tr-TR" altLang="tr-TR">
                <a:solidFill>
                  <a:srgbClr val="0000FF"/>
                </a:solidFill>
              </a:rPr>
              <a:t>_</a:t>
            </a:r>
            <a:r>
              <a:rPr lang="tr-TR" altLang="tr-TR"/>
              <a:t>” izleyebilir. </a:t>
            </a:r>
            <a:r>
              <a:rPr lang="tr-TR" altLang="tr-TR" b="1" i="1" u="sng">
                <a:solidFill>
                  <a:srgbClr val="006600"/>
                </a:solidFill>
                <a:effectLst>
                  <a:outerShdw blurRad="38100" dist="38100" dir="2700000" algn="tl">
                    <a:srgbClr val="C0C0C0"/>
                  </a:outerShdw>
                </a:effectLst>
              </a:rPr>
              <a:t>Noktalama işaretleri</a:t>
            </a:r>
            <a:r>
              <a:rPr lang="tr-TR" altLang="tr-TR"/>
              <a:t> değişken isminde kullanılmaz. Çünkü bunların pek çoğunun </a:t>
            </a:r>
            <a:r>
              <a:rPr lang="tr-TR" altLang="tr-TR">
                <a:solidFill>
                  <a:srgbClr val="CC0000"/>
                </a:solidFill>
              </a:rPr>
              <a:t>MATLAB</a:t>
            </a:r>
            <a:r>
              <a:rPr lang="tr-TR" altLang="tr-TR"/>
              <a:t> için bir anlamı vardır.</a:t>
            </a:r>
          </a:p>
        </p:txBody>
      </p:sp>
      <p:sp>
        <p:nvSpPr>
          <p:cNvPr id="76813" name="Text Box 13"/>
          <p:cNvSpPr txBox="1">
            <a:spLocks noChangeArrowheads="1"/>
          </p:cNvSpPr>
          <p:nvPr/>
        </p:nvSpPr>
        <p:spPr bwMode="auto">
          <a:xfrm>
            <a:off x="647700" y="2060575"/>
            <a:ext cx="79200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tr-TR" altLang="tr-TR" b="1">
                <a:solidFill>
                  <a:srgbClr val="FF3300"/>
                </a:solidFill>
              </a:rPr>
              <a:t>2-</a:t>
            </a:r>
            <a:r>
              <a:rPr lang="tr-TR" altLang="tr-TR"/>
              <a:t> Değişken isimleri en fazla 31 karakter içerebilir. Bundan fazla olanlar dikkate alınmaz</a:t>
            </a:r>
          </a:p>
        </p:txBody>
      </p:sp>
    </p:spTree>
    <p:extLst>
      <p:ext uri="{BB962C8B-B14F-4D97-AF65-F5344CB8AC3E}">
        <p14:creationId xmlns:p14="http://schemas.microsoft.com/office/powerpoint/2010/main" val="675553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8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9" grpId="0"/>
      <p:bldP spid="76810" grpId="0"/>
      <p:bldP spid="76811" grpId="0"/>
      <p:bldP spid="76812" grpId="0"/>
      <p:bldP spid="768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6803"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6804"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6805"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6806"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6807"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6808" name="Text Box 8"/>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76809" name="Text Box 9"/>
          <p:cNvSpPr txBox="1">
            <a:spLocks noChangeArrowheads="1"/>
          </p:cNvSpPr>
          <p:nvPr/>
        </p:nvSpPr>
        <p:spPr bwMode="auto">
          <a:xfrm>
            <a:off x="1158792" y="512763"/>
            <a:ext cx="6553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dirty="0">
                <a:solidFill>
                  <a:srgbClr val="FF0000"/>
                </a:solidFill>
              </a:rPr>
              <a:t>Komutlar</a:t>
            </a:r>
          </a:p>
        </p:txBody>
      </p:sp>
      <p:sp>
        <p:nvSpPr>
          <p:cNvPr id="76810" name="Text Box 10"/>
          <p:cNvSpPr txBox="1">
            <a:spLocks noChangeArrowheads="1"/>
          </p:cNvSpPr>
          <p:nvPr/>
        </p:nvSpPr>
        <p:spPr bwMode="auto">
          <a:xfrm>
            <a:off x="684213" y="1052513"/>
            <a:ext cx="813593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b="1" dirty="0" err="1" smtClean="0">
                <a:solidFill>
                  <a:srgbClr val="0070C0"/>
                </a:solidFill>
              </a:rPr>
              <a:t>Clc</a:t>
            </a:r>
            <a:r>
              <a:rPr lang="tr-TR" b="1" dirty="0" smtClean="0">
                <a:solidFill>
                  <a:srgbClr val="0070C0"/>
                </a:solidFill>
              </a:rPr>
              <a:t>: </a:t>
            </a:r>
            <a:r>
              <a:rPr lang="tr-TR" dirty="0" err="1" smtClean="0"/>
              <a:t>Command</a:t>
            </a:r>
            <a:r>
              <a:rPr lang="tr-TR" dirty="0" smtClean="0"/>
              <a:t> </a:t>
            </a:r>
            <a:r>
              <a:rPr lang="tr-TR" dirty="0" err="1" smtClean="0"/>
              <a:t>window’utemizler</a:t>
            </a:r>
            <a:r>
              <a:rPr lang="tr-TR" dirty="0" smtClean="0"/>
              <a:t>.</a:t>
            </a:r>
          </a:p>
          <a:p>
            <a:endParaRPr lang="tr-TR" b="1" dirty="0" smtClean="0"/>
          </a:p>
          <a:p>
            <a:r>
              <a:rPr lang="tr-TR" b="1" dirty="0" err="1" smtClean="0">
                <a:solidFill>
                  <a:srgbClr val="0070C0"/>
                </a:solidFill>
              </a:rPr>
              <a:t>Clear</a:t>
            </a:r>
            <a:r>
              <a:rPr lang="tr-TR" b="1" dirty="0" smtClean="0">
                <a:solidFill>
                  <a:srgbClr val="0070C0"/>
                </a:solidFill>
              </a:rPr>
              <a:t>: </a:t>
            </a:r>
            <a:r>
              <a:rPr lang="tr-TR" dirty="0" smtClean="0"/>
              <a:t>İlgili </a:t>
            </a:r>
            <a:r>
              <a:rPr lang="tr-TR" dirty="0"/>
              <a:t>oturumda </a:t>
            </a:r>
            <a:r>
              <a:rPr lang="tr-TR" dirty="0" smtClean="0"/>
              <a:t>atanmış tüm </a:t>
            </a:r>
            <a:r>
              <a:rPr lang="tr-TR" dirty="0"/>
              <a:t>değişkenleri siler</a:t>
            </a:r>
            <a:r>
              <a:rPr lang="tr-TR" dirty="0" smtClean="0"/>
              <a:t>.</a:t>
            </a:r>
          </a:p>
          <a:p>
            <a:endParaRPr lang="tr-TR" b="1" dirty="0"/>
          </a:p>
          <a:p>
            <a:r>
              <a:rPr lang="tr-TR" b="1" dirty="0" err="1" smtClean="0">
                <a:solidFill>
                  <a:srgbClr val="0070C0"/>
                </a:solidFill>
              </a:rPr>
              <a:t>Clear</a:t>
            </a:r>
            <a:r>
              <a:rPr lang="tr-TR" b="1" dirty="0" smtClean="0">
                <a:solidFill>
                  <a:srgbClr val="0070C0"/>
                </a:solidFill>
              </a:rPr>
              <a:t> a: </a:t>
            </a:r>
            <a:r>
              <a:rPr lang="tr-TR" dirty="0" smtClean="0"/>
              <a:t>Yalnızca </a:t>
            </a:r>
            <a:r>
              <a:rPr lang="tr-TR" dirty="0"/>
              <a:t>“a</a:t>
            </a:r>
            <a:r>
              <a:rPr lang="tr-TR" dirty="0" smtClean="0"/>
              <a:t>” değişkenini </a:t>
            </a:r>
            <a:r>
              <a:rPr lang="tr-TR" dirty="0"/>
              <a:t>siler</a:t>
            </a:r>
            <a:r>
              <a:rPr lang="tr-TR" dirty="0" smtClean="0"/>
              <a:t>.</a:t>
            </a:r>
          </a:p>
          <a:p>
            <a:endParaRPr lang="tr-TR" b="1" dirty="0"/>
          </a:p>
          <a:p>
            <a:r>
              <a:rPr lang="tr-TR" b="1" dirty="0" smtClean="0">
                <a:solidFill>
                  <a:srgbClr val="0070C0"/>
                </a:solidFill>
              </a:rPr>
              <a:t>Demo: </a:t>
            </a:r>
            <a:r>
              <a:rPr lang="tr-TR" dirty="0" err="1" smtClean="0"/>
              <a:t>Matlab</a:t>
            </a:r>
            <a:r>
              <a:rPr lang="tr-TR" dirty="0" smtClean="0"/>
              <a:t> </a:t>
            </a:r>
            <a:r>
              <a:rPr lang="tr-TR" dirty="0" err="1" smtClean="0"/>
              <a:t>demosunu</a:t>
            </a:r>
            <a:r>
              <a:rPr lang="tr-TR" dirty="0" smtClean="0"/>
              <a:t> çalıştırır.</a:t>
            </a:r>
          </a:p>
          <a:p>
            <a:endParaRPr lang="tr-TR" b="1" dirty="0"/>
          </a:p>
          <a:p>
            <a:r>
              <a:rPr lang="tr-TR" b="1" dirty="0" err="1" smtClean="0">
                <a:solidFill>
                  <a:srgbClr val="0070C0"/>
                </a:solidFill>
              </a:rPr>
              <a:t>Date</a:t>
            </a:r>
            <a:r>
              <a:rPr lang="tr-TR" b="1" dirty="0" smtClean="0">
                <a:solidFill>
                  <a:srgbClr val="0070C0"/>
                </a:solidFill>
              </a:rPr>
              <a:t>: </a:t>
            </a:r>
            <a:r>
              <a:rPr lang="tr-TR" dirty="0" smtClean="0"/>
              <a:t>Gün-Ay-Yıl’ı görüntüler </a:t>
            </a:r>
            <a:r>
              <a:rPr lang="tr-TR" dirty="0"/>
              <a:t>(Örneğin, 17-Oct-2009</a:t>
            </a:r>
            <a:r>
              <a:rPr lang="tr-TR" dirty="0" smtClean="0"/>
              <a:t>)</a:t>
            </a:r>
          </a:p>
          <a:p>
            <a:endParaRPr lang="tr-TR" b="1" dirty="0"/>
          </a:p>
          <a:p>
            <a:r>
              <a:rPr lang="tr-TR" b="1" dirty="0" err="1" smtClean="0">
                <a:solidFill>
                  <a:srgbClr val="0070C0"/>
                </a:solidFill>
              </a:rPr>
              <a:t>Exit</a:t>
            </a:r>
            <a:r>
              <a:rPr lang="tr-TR" b="1" dirty="0" smtClean="0">
                <a:solidFill>
                  <a:srgbClr val="0070C0"/>
                </a:solidFill>
              </a:rPr>
              <a:t>: </a:t>
            </a:r>
            <a:r>
              <a:rPr lang="tr-TR" dirty="0" err="1" smtClean="0"/>
              <a:t>Matlab</a:t>
            </a:r>
            <a:r>
              <a:rPr lang="tr-TR" dirty="0" smtClean="0"/>
              <a:t> oturumundan </a:t>
            </a:r>
            <a:r>
              <a:rPr lang="tr-TR" dirty="0"/>
              <a:t>çıkar</a:t>
            </a:r>
            <a:r>
              <a:rPr lang="tr-TR" dirty="0" smtClean="0"/>
              <a:t>.</a:t>
            </a:r>
          </a:p>
          <a:p>
            <a:endParaRPr lang="tr-TR" b="1" dirty="0"/>
          </a:p>
          <a:p>
            <a:r>
              <a:rPr lang="tr-TR" b="1" dirty="0" smtClean="0">
                <a:solidFill>
                  <a:srgbClr val="0070C0"/>
                </a:solidFill>
              </a:rPr>
              <a:t>Help: </a:t>
            </a:r>
            <a:r>
              <a:rPr lang="tr-TR" dirty="0" smtClean="0"/>
              <a:t>Yardım menüsünü açar.</a:t>
            </a:r>
          </a:p>
          <a:p>
            <a:endParaRPr lang="tr-TR" b="1" dirty="0" smtClean="0"/>
          </a:p>
          <a:p>
            <a:r>
              <a:rPr lang="tr-TR" b="1" dirty="0" err="1" smtClean="0">
                <a:solidFill>
                  <a:srgbClr val="0070C0"/>
                </a:solidFill>
              </a:rPr>
              <a:t>Save</a:t>
            </a:r>
            <a:r>
              <a:rPr lang="tr-TR" b="1" dirty="0" smtClean="0">
                <a:solidFill>
                  <a:srgbClr val="0070C0"/>
                </a:solidFill>
              </a:rPr>
              <a:t> d a: </a:t>
            </a:r>
            <a:r>
              <a:rPr lang="tr-TR" dirty="0" smtClean="0"/>
              <a:t>a </a:t>
            </a:r>
            <a:r>
              <a:rPr lang="tr-TR" dirty="0"/>
              <a:t>değişkenini d dosya ismiyle </a:t>
            </a:r>
            <a:r>
              <a:rPr lang="tr-TR" b="1" dirty="0" smtClean="0">
                <a:solidFill>
                  <a:srgbClr val="FF0000"/>
                </a:solidFill>
              </a:rPr>
              <a:t>mat</a:t>
            </a:r>
            <a:r>
              <a:rPr lang="tr-TR" b="1" dirty="0" smtClean="0"/>
              <a:t> </a:t>
            </a:r>
            <a:r>
              <a:rPr lang="tr-TR" dirty="0" smtClean="0"/>
              <a:t>uzantılı olarak </a:t>
            </a:r>
            <a:r>
              <a:rPr lang="tr-TR" dirty="0"/>
              <a:t>kaydeder. </a:t>
            </a:r>
            <a:endParaRPr lang="tr-TR" dirty="0" smtClean="0"/>
          </a:p>
          <a:p>
            <a:endParaRPr lang="tr-TR" b="1" dirty="0"/>
          </a:p>
          <a:p>
            <a:r>
              <a:rPr lang="tr-TR" b="1" dirty="0" err="1" smtClean="0">
                <a:solidFill>
                  <a:srgbClr val="0070C0"/>
                </a:solidFill>
              </a:rPr>
              <a:t>Load</a:t>
            </a:r>
            <a:r>
              <a:rPr lang="tr-TR" b="1" dirty="0" smtClean="0">
                <a:solidFill>
                  <a:srgbClr val="0070C0"/>
                </a:solidFill>
              </a:rPr>
              <a:t> d :</a:t>
            </a:r>
            <a:r>
              <a:rPr lang="tr-TR" dirty="0" smtClean="0"/>
              <a:t>a değişkenini </a:t>
            </a:r>
            <a:r>
              <a:rPr lang="tr-TR" dirty="0"/>
              <a:t>d dosyasından geri çağırır</a:t>
            </a:r>
            <a:r>
              <a:rPr lang="tr-TR" dirty="0" smtClean="0"/>
              <a:t>.</a:t>
            </a:r>
          </a:p>
          <a:p>
            <a:endParaRPr lang="tr-TR" altLang="tr-TR" dirty="0"/>
          </a:p>
        </p:txBody>
      </p:sp>
    </p:spTree>
    <p:extLst>
      <p:ext uri="{BB962C8B-B14F-4D97-AF65-F5344CB8AC3E}">
        <p14:creationId xmlns:p14="http://schemas.microsoft.com/office/powerpoint/2010/main" val="30525345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9" grpId="0"/>
      <p:bldP spid="768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6803"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6804"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6805"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6806"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6807"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6808" name="Text Box 8"/>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76809" name="Text Box 9"/>
          <p:cNvSpPr txBox="1">
            <a:spLocks noChangeArrowheads="1"/>
          </p:cNvSpPr>
          <p:nvPr/>
        </p:nvSpPr>
        <p:spPr bwMode="auto">
          <a:xfrm>
            <a:off x="1158792" y="512763"/>
            <a:ext cx="6553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dirty="0">
                <a:solidFill>
                  <a:srgbClr val="FF0000"/>
                </a:solidFill>
              </a:rPr>
              <a:t>Komutlar</a:t>
            </a:r>
          </a:p>
        </p:txBody>
      </p:sp>
      <p:sp>
        <p:nvSpPr>
          <p:cNvPr id="76810" name="Text Box 10"/>
          <p:cNvSpPr txBox="1">
            <a:spLocks noChangeArrowheads="1"/>
          </p:cNvSpPr>
          <p:nvPr/>
        </p:nvSpPr>
        <p:spPr bwMode="auto">
          <a:xfrm>
            <a:off x="660418" y="892460"/>
            <a:ext cx="813593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b="1" dirty="0" err="1" smtClean="0">
                <a:solidFill>
                  <a:srgbClr val="0070C0"/>
                </a:solidFill>
              </a:rPr>
              <a:t>who</a:t>
            </a:r>
            <a:r>
              <a:rPr lang="tr-TR" b="1" dirty="0" smtClean="0">
                <a:solidFill>
                  <a:srgbClr val="0070C0"/>
                </a:solidFill>
              </a:rPr>
              <a:t>: </a:t>
            </a:r>
            <a:r>
              <a:rPr lang="tr-TR" dirty="0" smtClean="0"/>
              <a:t>Kullanıcı tarafından tanımlanan değişkenlerin isimlerini listeler. </a:t>
            </a:r>
          </a:p>
          <a:p>
            <a:endParaRPr lang="tr-TR" b="1" dirty="0" smtClean="0"/>
          </a:p>
          <a:p>
            <a:r>
              <a:rPr lang="tr-TR" b="1" dirty="0" err="1" smtClean="0">
                <a:solidFill>
                  <a:srgbClr val="0070C0"/>
                </a:solidFill>
              </a:rPr>
              <a:t>whos</a:t>
            </a:r>
            <a:r>
              <a:rPr lang="tr-TR" b="1" dirty="0" smtClean="0">
                <a:solidFill>
                  <a:srgbClr val="0070C0"/>
                </a:solidFill>
              </a:rPr>
              <a:t>: </a:t>
            </a:r>
            <a:r>
              <a:rPr lang="tr-TR" dirty="0" smtClean="0"/>
              <a:t>Kullanıcı </a:t>
            </a:r>
            <a:r>
              <a:rPr lang="tr-TR" dirty="0"/>
              <a:t>tarafından tanımlanan değişkenlerin </a:t>
            </a:r>
            <a:r>
              <a:rPr lang="tr-TR" dirty="0" smtClean="0"/>
              <a:t>isimlerini ve boyutlarını listeler.</a:t>
            </a:r>
          </a:p>
          <a:p>
            <a:endParaRPr lang="tr-TR" b="1" dirty="0"/>
          </a:p>
          <a:p>
            <a:endParaRPr lang="tr-TR" altLang="tr-TR"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381" y="1979613"/>
            <a:ext cx="699135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881" y="5037138"/>
            <a:ext cx="7776568" cy="129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8322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9" grpId="0"/>
      <p:bldP spid="768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0179"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0180"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0181"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0182"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0183"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0185" name="Text Box 9"/>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50238" name="Text Box 62"/>
          <p:cNvSpPr txBox="1">
            <a:spLocks noChangeArrowheads="1"/>
          </p:cNvSpPr>
          <p:nvPr/>
        </p:nvSpPr>
        <p:spPr bwMode="auto">
          <a:xfrm>
            <a:off x="731839" y="1376363"/>
            <a:ext cx="7332662"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lvl="1" algn="just"/>
            <a:endParaRPr lang="tr-TR" altLang="tr-TR" dirty="0">
              <a:solidFill>
                <a:srgbClr val="990033"/>
              </a:solidFill>
              <a:effectLst>
                <a:outerShdw blurRad="38100" dist="38100" dir="2700000" algn="tl">
                  <a:srgbClr val="C0C0C0"/>
                </a:outerShdw>
              </a:effectLst>
            </a:endParaRPr>
          </a:p>
          <a:p>
            <a:pPr marL="0" indent="0" algn="just"/>
            <a:r>
              <a:rPr lang="tr-TR" altLang="tr-TR" sz="2400" dirty="0">
                <a:solidFill>
                  <a:srgbClr val="CC0000"/>
                </a:solidFill>
                <a:latin typeface="Verdana" pitchFamily="34" charset="0"/>
              </a:rPr>
              <a:t>M</a:t>
            </a:r>
            <a:r>
              <a:rPr lang="tr-TR" altLang="tr-TR" dirty="0">
                <a:solidFill>
                  <a:srgbClr val="CC0000"/>
                </a:solidFill>
                <a:latin typeface="Verdana" pitchFamily="34" charset="0"/>
              </a:rPr>
              <a:t>ATLAB</a:t>
            </a:r>
            <a:r>
              <a:rPr lang="tr-TR" altLang="tr-TR" dirty="0">
                <a:solidFill>
                  <a:srgbClr val="CC0000"/>
                </a:solidFill>
              </a:rPr>
              <a:t>,</a:t>
            </a:r>
            <a:r>
              <a:rPr lang="tr-TR" altLang="tr-TR" dirty="0"/>
              <a:t> bilim adamları ve mühendislere, </a:t>
            </a:r>
            <a:r>
              <a:rPr lang="tr-TR" altLang="tr-TR" dirty="0">
                <a:solidFill>
                  <a:srgbClr val="0000FF"/>
                </a:solidFill>
              </a:rPr>
              <a:t>Fortran</a:t>
            </a:r>
            <a:r>
              <a:rPr lang="tr-TR" altLang="tr-TR" dirty="0"/>
              <a:t> ve </a:t>
            </a:r>
            <a:r>
              <a:rPr lang="tr-TR" altLang="tr-TR" dirty="0">
                <a:solidFill>
                  <a:srgbClr val="0000FF"/>
                </a:solidFill>
              </a:rPr>
              <a:t>C</a:t>
            </a:r>
            <a:r>
              <a:rPr lang="tr-TR" altLang="tr-TR" dirty="0"/>
              <a:t> gibi gelenekselleşmiş dillerde program yazmaksızın, matrislere dayalı problemleri çözmede kullanılmak üzere bir sayısal hesaplama kütüphanesi sunmak amacıyla, </a:t>
            </a:r>
            <a:r>
              <a:rPr lang="tr-TR" altLang="tr-TR" dirty="0" err="1">
                <a:solidFill>
                  <a:srgbClr val="990033"/>
                </a:solidFill>
              </a:rPr>
              <a:t>MAT</a:t>
            </a:r>
            <a:r>
              <a:rPr lang="tr-TR" altLang="tr-TR" dirty="0" err="1"/>
              <a:t>ris</a:t>
            </a:r>
            <a:r>
              <a:rPr lang="tr-TR" altLang="tr-TR" dirty="0"/>
              <a:t> </a:t>
            </a:r>
            <a:r>
              <a:rPr lang="tr-TR" altLang="tr-TR" dirty="0" err="1">
                <a:solidFill>
                  <a:srgbClr val="990033"/>
                </a:solidFill>
              </a:rPr>
              <a:t>LAB</a:t>
            </a:r>
            <a:r>
              <a:rPr lang="tr-TR" altLang="tr-TR" dirty="0" err="1"/>
              <a:t>oratuvarı</a:t>
            </a:r>
            <a:r>
              <a:rPr lang="tr-TR" altLang="tr-TR" dirty="0"/>
              <a:t> (</a:t>
            </a:r>
            <a:r>
              <a:rPr lang="tr-TR" altLang="tr-TR" dirty="0" err="1"/>
              <a:t>MATrix</a:t>
            </a:r>
            <a:r>
              <a:rPr lang="tr-TR" altLang="tr-TR" dirty="0"/>
              <a:t> </a:t>
            </a:r>
            <a:r>
              <a:rPr lang="tr-TR" altLang="tr-TR" dirty="0" err="1"/>
              <a:t>LABoratory</a:t>
            </a:r>
            <a:r>
              <a:rPr lang="tr-TR" altLang="tr-TR" dirty="0"/>
              <a:t>) programı olarak tasarlanmıştır. </a:t>
            </a:r>
          </a:p>
        </p:txBody>
      </p:sp>
      <p:sp>
        <p:nvSpPr>
          <p:cNvPr id="50239" name="Text Box 63"/>
          <p:cNvSpPr txBox="1">
            <a:spLocks noChangeArrowheads="1"/>
          </p:cNvSpPr>
          <p:nvPr/>
        </p:nvSpPr>
        <p:spPr bwMode="auto">
          <a:xfrm>
            <a:off x="731838" y="3784065"/>
            <a:ext cx="744061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tr-TR" altLang="tr-TR" dirty="0">
                <a:solidFill>
                  <a:srgbClr val="CC0000"/>
                </a:solidFill>
              </a:rPr>
              <a:t>MATLAB</a:t>
            </a:r>
            <a:r>
              <a:rPr lang="tr-TR" altLang="tr-TR" dirty="0"/>
              <a:t> bir yorumlayıcıdır (</a:t>
            </a:r>
            <a:r>
              <a:rPr lang="tr-TR" altLang="tr-TR" dirty="0" err="1"/>
              <a:t>interpreter</a:t>
            </a:r>
            <a:r>
              <a:rPr lang="tr-TR" altLang="tr-TR" dirty="0"/>
              <a:t>); yani sonuç, daha ziyade el tipi hesap makinelerine benzer tarzda ekranda yazılı bir metin olarak alınabilir. Neticede diğer dillerde olduğu gibi “</a:t>
            </a:r>
            <a:r>
              <a:rPr lang="tr-TR" altLang="tr-TR" dirty="0" err="1"/>
              <a:t>derleme”ye</a:t>
            </a:r>
            <a:r>
              <a:rPr lang="tr-TR" altLang="tr-TR" dirty="0"/>
              <a:t> (</a:t>
            </a:r>
            <a:r>
              <a:rPr lang="tr-TR" altLang="tr-TR" dirty="0" err="1"/>
              <a:t>compilation</a:t>
            </a:r>
            <a:r>
              <a:rPr lang="tr-TR" altLang="tr-TR" dirty="0"/>
              <a:t>) ihtiyaç yoktur; fakat programlamaya izin vermesinden dolayı da güçlü bir paket programdır</a:t>
            </a:r>
            <a:r>
              <a:rPr lang="tr-TR" altLang="tr-TR" dirty="0" smtClean="0"/>
              <a:t>.</a:t>
            </a:r>
          </a:p>
          <a:p>
            <a:pPr algn="just"/>
            <a:endParaRPr lang="tr-TR" altLang="tr-TR" dirty="0"/>
          </a:p>
          <a:p>
            <a:pPr algn="just"/>
            <a:r>
              <a:rPr lang="tr-TR" dirty="0"/>
              <a:t>İlk sürümleri Fortran diliyle </a:t>
            </a:r>
            <a:r>
              <a:rPr lang="tr-TR" dirty="0" smtClean="0"/>
              <a:t>hazırlanmış olmakla </a:t>
            </a:r>
            <a:r>
              <a:rPr lang="tr-TR" dirty="0"/>
              <a:t>beraber son </a:t>
            </a:r>
            <a:r>
              <a:rPr lang="tr-TR" dirty="0" smtClean="0"/>
              <a:t>sürümleri C </a:t>
            </a:r>
            <a:r>
              <a:rPr lang="tr-TR" dirty="0"/>
              <a:t>dilinde yazılmıştır. </a:t>
            </a:r>
            <a:endParaRPr lang="tr-TR" altLang="tr-TR" dirty="0"/>
          </a:p>
        </p:txBody>
      </p:sp>
      <p:sp>
        <p:nvSpPr>
          <p:cNvPr id="50241" name="Rectangle 65"/>
          <p:cNvSpPr>
            <a:spLocks noChangeArrowheads="1"/>
          </p:cNvSpPr>
          <p:nvPr/>
        </p:nvSpPr>
        <p:spPr bwMode="auto">
          <a:xfrm flipV="1">
            <a:off x="1655763" y="1304925"/>
            <a:ext cx="3421062" cy="36513"/>
          </a:xfrm>
          <a:prstGeom prst="rect">
            <a:avLst/>
          </a:prstGeom>
          <a:gradFill rotWithShape="1">
            <a:gsLst>
              <a:gs pos="0">
                <a:srgbClr val="FF3300"/>
              </a:gs>
              <a:gs pos="100000">
                <a:srgbClr val="0000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0244" name="Text Box 68"/>
          <p:cNvSpPr txBox="1">
            <a:spLocks noChangeArrowheads="1"/>
          </p:cNvSpPr>
          <p:nvPr/>
        </p:nvSpPr>
        <p:spPr bwMode="auto">
          <a:xfrm>
            <a:off x="1547813" y="765175"/>
            <a:ext cx="50404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tr-TR" sz="2800" b="1" dirty="0" smtClean="0">
                <a:solidFill>
                  <a:srgbClr val="FF0000"/>
                </a:solidFill>
              </a:rPr>
              <a:t>MATLAB</a:t>
            </a:r>
            <a:endParaRPr lang="tr-TR" altLang="tr-TR" sz="2400" b="1" dirty="0">
              <a:solidFill>
                <a:srgbClr val="FF0000"/>
              </a:solidFill>
              <a:effectLst>
                <a:outerShdw blurRad="38100" dist="38100" dir="2700000" algn="tl">
                  <a:srgbClr val="C0C0C0"/>
                </a:outerShdw>
              </a:effectLst>
            </a:endParaRP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5" y="404664"/>
            <a:ext cx="1042663" cy="82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1754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24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23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38" grpId="0"/>
      <p:bldP spid="50239" grpId="0"/>
      <p:bldP spid="50241" grpId="0" animBg="1"/>
      <p:bldP spid="502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6803"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6804"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6805"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6806"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6807"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6808" name="Text Box 8"/>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76809" name="Text Box 9"/>
          <p:cNvSpPr txBox="1">
            <a:spLocks noChangeArrowheads="1"/>
          </p:cNvSpPr>
          <p:nvPr/>
        </p:nvSpPr>
        <p:spPr bwMode="auto">
          <a:xfrm>
            <a:off x="1258888" y="512763"/>
            <a:ext cx="6553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b="1" u="sng" dirty="0" smtClean="0">
                <a:solidFill>
                  <a:srgbClr val="FF0000"/>
                </a:solidFill>
              </a:rPr>
              <a:t>MATLAB/</a:t>
            </a:r>
            <a:r>
              <a:rPr lang="tr-TR" u="sng" dirty="0" smtClean="0">
                <a:solidFill>
                  <a:srgbClr val="FF0000"/>
                </a:solidFill>
              </a:rPr>
              <a:t>Temel </a:t>
            </a:r>
            <a:r>
              <a:rPr lang="tr-TR" u="sng" dirty="0">
                <a:solidFill>
                  <a:srgbClr val="FF0000"/>
                </a:solidFill>
              </a:rPr>
              <a:t>dosya türleri</a:t>
            </a:r>
            <a:endParaRPr lang="tr-TR" altLang="tr-TR" u="sng" dirty="0">
              <a:solidFill>
                <a:srgbClr val="FF0000"/>
              </a:solidFill>
              <a:effectLst>
                <a:outerShdw blurRad="38100" dist="38100" dir="2700000" algn="tl">
                  <a:srgbClr val="C0C0C0"/>
                </a:outerShdw>
              </a:effectLst>
            </a:endParaRPr>
          </a:p>
        </p:txBody>
      </p:sp>
      <p:sp>
        <p:nvSpPr>
          <p:cNvPr id="76810" name="Text Box 10"/>
          <p:cNvSpPr txBox="1">
            <a:spLocks noChangeArrowheads="1"/>
          </p:cNvSpPr>
          <p:nvPr/>
        </p:nvSpPr>
        <p:spPr bwMode="auto">
          <a:xfrm>
            <a:off x="684213" y="1052513"/>
            <a:ext cx="813593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b="1" dirty="0" smtClean="0">
                <a:solidFill>
                  <a:schemeClr val="tx2"/>
                </a:solidFill>
              </a:rPr>
              <a:t>*.m </a:t>
            </a:r>
            <a:r>
              <a:rPr lang="tr-TR" dirty="0" smtClean="0"/>
              <a:t>MATLAB </a:t>
            </a:r>
            <a:r>
              <a:rPr lang="tr-TR" dirty="0"/>
              <a:t>program dosyaları</a:t>
            </a:r>
          </a:p>
          <a:p>
            <a:endParaRPr lang="tr-TR" dirty="0"/>
          </a:p>
          <a:p>
            <a:r>
              <a:rPr lang="tr-TR" b="1" dirty="0">
                <a:solidFill>
                  <a:schemeClr val="tx2"/>
                </a:solidFill>
              </a:rPr>
              <a:t>*.</a:t>
            </a:r>
            <a:r>
              <a:rPr lang="tr-TR" b="1" dirty="0" err="1" smtClean="0">
                <a:solidFill>
                  <a:schemeClr val="tx2"/>
                </a:solidFill>
              </a:rPr>
              <a:t>fig</a:t>
            </a:r>
            <a:r>
              <a:rPr lang="tr-TR" b="1" dirty="0" smtClean="0">
                <a:solidFill>
                  <a:schemeClr val="tx2"/>
                </a:solidFill>
              </a:rPr>
              <a:t> </a:t>
            </a:r>
            <a:r>
              <a:rPr lang="tr-TR" dirty="0" smtClean="0"/>
              <a:t>Grafik dosyaları ve </a:t>
            </a:r>
            <a:r>
              <a:rPr lang="tr-TR" dirty="0" err="1" smtClean="0"/>
              <a:t>GUI’lerin</a:t>
            </a:r>
            <a:r>
              <a:rPr lang="tr-TR" dirty="0" smtClean="0"/>
              <a:t> grafik </a:t>
            </a:r>
            <a:r>
              <a:rPr lang="tr-TR" dirty="0"/>
              <a:t>parçaları</a:t>
            </a:r>
          </a:p>
          <a:p>
            <a:endParaRPr lang="tr-TR" dirty="0"/>
          </a:p>
          <a:p>
            <a:r>
              <a:rPr lang="tr-TR" b="1" dirty="0">
                <a:solidFill>
                  <a:schemeClr val="tx2"/>
                </a:solidFill>
              </a:rPr>
              <a:t>*.</a:t>
            </a:r>
            <a:r>
              <a:rPr lang="tr-TR" b="1" dirty="0" smtClean="0">
                <a:solidFill>
                  <a:schemeClr val="tx2"/>
                </a:solidFill>
              </a:rPr>
              <a:t>mat </a:t>
            </a:r>
            <a:r>
              <a:rPr lang="tr-TR" dirty="0" smtClean="0"/>
              <a:t>Değişken </a:t>
            </a:r>
            <a:r>
              <a:rPr lang="tr-TR" dirty="0"/>
              <a:t>ve matris dosyaları</a:t>
            </a:r>
          </a:p>
          <a:p>
            <a:endParaRPr lang="tr-TR" dirty="0"/>
          </a:p>
        </p:txBody>
      </p:sp>
    </p:spTree>
    <p:extLst>
      <p:ext uri="{BB962C8B-B14F-4D97-AF65-F5344CB8AC3E}">
        <p14:creationId xmlns:p14="http://schemas.microsoft.com/office/powerpoint/2010/main" val="3292570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9" grpId="0"/>
      <p:bldP spid="768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7827"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7828"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7829"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7830"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7831"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7832" name="Text Box 8"/>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77833" name="Text Box 9"/>
          <p:cNvSpPr txBox="1">
            <a:spLocks noChangeArrowheads="1"/>
          </p:cNvSpPr>
          <p:nvPr/>
        </p:nvSpPr>
        <p:spPr bwMode="auto">
          <a:xfrm>
            <a:off x="1187450" y="404813"/>
            <a:ext cx="75961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tr-TR" altLang="tr-TR" b="1">
                <a:solidFill>
                  <a:srgbClr val="0000FF"/>
                </a:solidFill>
              </a:rPr>
              <a:t>İşletmenler:</a:t>
            </a:r>
            <a:r>
              <a:rPr lang="tr-TR" altLang="tr-TR"/>
              <a:t> </a:t>
            </a:r>
            <a:r>
              <a:rPr lang="tr-TR" altLang="tr-TR">
                <a:solidFill>
                  <a:srgbClr val="CC0000"/>
                </a:solidFill>
              </a:rPr>
              <a:t>MATLAB</a:t>
            </a:r>
            <a:r>
              <a:rPr lang="tr-TR" altLang="tr-TR"/>
              <a:t> deyimler içerisinde alışageldik aritmetik işletmenler  ve öncelik kuralları kullanır.</a:t>
            </a:r>
          </a:p>
        </p:txBody>
      </p:sp>
      <p:graphicFrame>
        <p:nvGraphicFramePr>
          <p:cNvPr id="77869" name="Group 45"/>
          <p:cNvGraphicFramePr>
            <a:graphicFrameLocks noGrp="1"/>
          </p:cNvGraphicFramePr>
          <p:nvPr/>
        </p:nvGraphicFramePr>
        <p:xfrm>
          <a:off x="2195513" y="1376363"/>
          <a:ext cx="4500562" cy="2743200"/>
        </p:xfrm>
        <a:graphic>
          <a:graphicData uri="http://schemas.openxmlformats.org/drawingml/2006/table">
            <a:tbl>
              <a:tblPr/>
              <a:tblGrid>
                <a:gridCol w="2092325"/>
                <a:gridCol w="1216025"/>
                <a:gridCol w="1192212"/>
              </a:tblGrid>
              <a:tr h="32702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tr-TR" sz="1800" b="1" i="0" u="none" strike="noStrike" cap="none" normalizeH="0" baseline="0" smtClean="0">
                          <a:ln>
                            <a:noFill/>
                          </a:ln>
                          <a:solidFill>
                            <a:srgbClr val="006600"/>
                          </a:solidFill>
                          <a:effectLst>
                            <a:outerShdw blurRad="38100" dist="38100" dir="2700000" algn="tl">
                              <a:srgbClr val="C0C0C0"/>
                            </a:outerShdw>
                          </a:effectLst>
                          <a:latin typeface="Times New Roman" pitchFamily="18" charset="0"/>
                          <a:cs typeface="Times New Roman" pitchFamily="18" charset="0"/>
                        </a:rPr>
                        <a:t>İşlem</a:t>
                      </a:r>
                      <a:endParaRPr kumimoji="0" lang="en-US" altLang="tr-TR" sz="1800" b="1" i="0" u="none" strike="noStrike" cap="none" normalizeH="0" baseline="0" smtClean="0">
                        <a:ln>
                          <a:noFill/>
                        </a:ln>
                        <a:solidFill>
                          <a:srgbClr val="006600"/>
                        </a:solidFill>
                        <a:effectLst>
                          <a:outerShdw blurRad="38100" dist="38100" dir="2700000" algn="tl">
                            <a:srgbClr val="C0C0C0"/>
                          </a:outerShdw>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tr-TR" sz="1800" b="1" i="0" u="none" strike="noStrike" cap="none" normalizeH="0" baseline="0" smtClean="0">
                          <a:ln>
                            <a:noFill/>
                          </a:ln>
                          <a:solidFill>
                            <a:srgbClr val="006600"/>
                          </a:solidFill>
                          <a:effectLst>
                            <a:outerShdw blurRad="38100" dist="38100" dir="2700000" algn="tl">
                              <a:srgbClr val="C0C0C0"/>
                            </a:outerShdw>
                          </a:effectLst>
                          <a:latin typeface="Times New Roman" pitchFamily="18" charset="0"/>
                          <a:cs typeface="Times New Roman" pitchFamily="18" charset="0"/>
                        </a:rPr>
                        <a:t>Sembol</a:t>
                      </a:r>
                      <a:endParaRPr kumimoji="0" lang="en-US" altLang="tr-TR" sz="1800" b="1" i="0" u="none" strike="noStrike" cap="none" normalizeH="0" baseline="0" smtClean="0">
                        <a:ln>
                          <a:noFill/>
                        </a:ln>
                        <a:solidFill>
                          <a:srgbClr val="006600"/>
                        </a:solidFill>
                        <a:effectLst>
                          <a:outerShdw blurRad="38100" dist="38100" dir="2700000" algn="tl">
                            <a:srgbClr val="C0C0C0"/>
                          </a:outerShdw>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800" b="1" i="0" u="none" strike="noStrike" cap="none" normalizeH="0" baseline="0" smtClean="0">
                          <a:ln>
                            <a:noFill/>
                          </a:ln>
                          <a:solidFill>
                            <a:srgbClr val="006600"/>
                          </a:solidFill>
                          <a:effectLst>
                            <a:outerShdw blurRad="38100" dist="38100" dir="2700000" algn="tl">
                              <a:srgbClr val="C0C0C0"/>
                            </a:outerShdw>
                          </a:effectLst>
                          <a:latin typeface="Times New Roman" pitchFamily="18" charset="0"/>
                        </a:rPr>
                        <a:t>Örnek</a:t>
                      </a:r>
                      <a:endParaRPr kumimoji="0" lang="en-US" altLang="tr-TR" sz="1800" b="1" i="0" u="none" strike="noStrike" cap="none" normalizeH="0" baseline="0" smtClean="0">
                        <a:ln>
                          <a:noFill/>
                        </a:ln>
                        <a:solidFill>
                          <a:srgbClr val="006600"/>
                        </a:solidFill>
                        <a:effectLst>
                          <a:outerShdw blurRad="38100" dist="38100" dir="2700000" algn="tl">
                            <a:srgbClr val="C0C0C0"/>
                          </a:outerShdw>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800" b="1" i="0" u="none" strike="noStrike" cap="none" normalizeH="0" baseline="0" smtClean="0">
                          <a:ln>
                            <a:noFill/>
                          </a:ln>
                          <a:solidFill>
                            <a:schemeClr val="tx1"/>
                          </a:solidFill>
                          <a:effectLst/>
                          <a:latin typeface="Times New Roman" pitchFamily="18" charset="0"/>
                          <a:cs typeface="Times New Roman" pitchFamily="18" charset="0"/>
                        </a:rPr>
                        <a:t>Toplama, </a:t>
                      </a:r>
                      <a:r>
                        <a:rPr kumimoji="0" lang="tr-TR" altLang="tr-TR" sz="18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altLang="tr-TR" sz="1800" b="1" i="0" u="none" strike="noStrike" cap="none" normalizeH="0" baseline="0" smtClean="0">
                          <a:ln>
                            <a:noFill/>
                          </a:ln>
                          <a:solidFill>
                            <a:srgbClr val="CC0000"/>
                          </a:solidFill>
                          <a:effectLst/>
                          <a:latin typeface="Times New Roman" pitchFamily="18" charset="0"/>
                          <a:cs typeface="Times New Roman" pitchFamily="18" charset="0"/>
                        </a:rPr>
                        <a:t>a+b</a:t>
                      </a:r>
                      <a:endParaRPr kumimoji="0" lang="en-US" altLang="tr-TR" sz="1800" b="1" i="0" u="none" strike="noStrike" cap="none" normalizeH="0" baseline="0" smtClean="0">
                        <a:ln>
                          <a:noFill/>
                        </a:ln>
                        <a:solidFill>
                          <a:srgbClr val="CC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tr-TR" sz="2000" b="1" i="0" u="none" strike="noStrike" cap="none" normalizeH="0" baseline="0" smtClean="0">
                          <a:ln>
                            <a:noFill/>
                          </a:ln>
                          <a:solidFill>
                            <a:srgbClr val="0000FF"/>
                          </a:solidFill>
                          <a:effectLst/>
                          <a:latin typeface="Times New Roman" pitchFamily="18" charset="0"/>
                          <a:cs typeface="Times New Roman" pitchFamily="18" charset="0"/>
                        </a:rPr>
                        <a:t>+</a:t>
                      </a:r>
                      <a:endParaRPr kumimoji="0" lang="en-US" altLang="tr-TR" sz="2000" b="1" i="0" u="none" strike="noStrike" cap="none" normalizeH="0" baseline="0" smtClean="0">
                        <a:ln>
                          <a:noFill/>
                        </a:ln>
                        <a:solidFill>
                          <a:srgbClr val="0000FF"/>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tr-TR" sz="1800" b="1" i="0" u="none" strike="noStrike" cap="none" normalizeH="0" baseline="0" smtClean="0">
                          <a:ln>
                            <a:noFill/>
                          </a:ln>
                          <a:solidFill>
                            <a:schemeClr val="tx1"/>
                          </a:solidFill>
                          <a:effectLst/>
                          <a:latin typeface="Times New Roman" pitchFamily="18" charset="0"/>
                          <a:cs typeface="Times New Roman" pitchFamily="18" charset="0"/>
                        </a:rPr>
                        <a:t>2</a:t>
                      </a:r>
                      <a:r>
                        <a:rPr kumimoji="0" lang="en-US" altLang="tr-TR" sz="1800" b="1" i="0" u="none" strike="noStrike" cap="none" normalizeH="0" baseline="0" smtClean="0">
                          <a:ln>
                            <a:noFill/>
                          </a:ln>
                          <a:solidFill>
                            <a:srgbClr val="0000FF"/>
                          </a:solidFill>
                          <a:effectLst/>
                          <a:latin typeface="Times New Roman" pitchFamily="18" charset="0"/>
                          <a:cs typeface="Times New Roman" pitchFamily="18" charset="0"/>
                        </a:rPr>
                        <a:t>+</a:t>
                      </a:r>
                      <a:r>
                        <a:rPr kumimoji="0" lang="en-US" altLang="tr-TR" sz="1800" b="1"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altLang="tr-TR"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830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800" b="1" i="0" u="none" strike="noStrike" cap="none" normalizeH="0" baseline="0" smtClean="0">
                          <a:ln>
                            <a:noFill/>
                          </a:ln>
                          <a:solidFill>
                            <a:schemeClr val="tx1"/>
                          </a:solidFill>
                          <a:effectLst/>
                          <a:latin typeface="Times New Roman" pitchFamily="18" charset="0"/>
                          <a:cs typeface="Times New Roman" pitchFamily="18" charset="0"/>
                        </a:rPr>
                        <a:t>Çıkarma, </a:t>
                      </a:r>
                      <a:r>
                        <a:rPr kumimoji="0" lang="tr-TR" altLang="tr-TR" sz="18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altLang="tr-TR" sz="1800" b="1" i="0" u="none" strike="noStrike" cap="none" normalizeH="0" baseline="0" smtClean="0">
                          <a:ln>
                            <a:noFill/>
                          </a:ln>
                          <a:solidFill>
                            <a:srgbClr val="CC0000"/>
                          </a:solidFill>
                          <a:effectLst/>
                          <a:latin typeface="Times New Roman" pitchFamily="18" charset="0"/>
                          <a:cs typeface="Times New Roman" pitchFamily="18" charset="0"/>
                        </a:rPr>
                        <a:t>a-b</a:t>
                      </a:r>
                      <a:endParaRPr kumimoji="0" lang="en-US" altLang="tr-TR" sz="1800" b="1" i="0" u="none" strike="noStrike" cap="none" normalizeH="0" baseline="0" smtClean="0">
                        <a:ln>
                          <a:noFill/>
                        </a:ln>
                        <a:solidFill>
                          <a:srgbClr val="CC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tr-TR" sz="2000" b="1" i="0" u="none" strike="noStrike" cap="none" normalizeH="0" baseline="0" smtClean="0">
                          <a:ln>
                            <a:noFill/>
                          </a:ln>
                          <a:solidFill>
                            <a:srgbClr val="0000FF"/>
                          </a:solidFill>
                          <a:effectLst/>
                          <a:latin typeface="Times New Roman" pitchFamily="18" charset="0"/>
                          <a:cs typeface="Times New Roman" pitchFamily="18" charset="0"/>
                        </a:rPr>
                        <a:t>-</a:t>
                      </a:r>
                      <a:endParaRPr kumimoji="0" lang="en-US" altLang="tr-TR" sz="2000" b="1" i="0" u="none" strike="noStrike" cap="none" normalizeH="0" baseline="0" smtClean="0">
                        <a:ln>
                          <a:noFill/>
                        </a:ln>
                        <a:solidFill>
                          <a:srgbClr val="0000FF"/>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tr-TR" sz="1800" b="1" i="0" u="none" strike="noStrike" cap="none" normalizeH="0" baseline="0" smtClean="0">
                          <a:ln>
                            <a:noFill/>
                          </a:ln>
                          <a:solidFill>
                            <a:schemeClr val="tx1"/>
                          </a:solidFill>
                          <a:effectLst/>
                          <a:latin typeface="Times New Roman" pitchFamily="18" charset="0"/>
                          <a:cs typeface="Times New Roman" pitchFamily="18" charset="0"/>
                        </a:rPr>
                        <a:t>5</a:t>
                      </a:r>
                      <a:r>
                        <a:rPr kumimoji="0" lang="en-US" altLang="tr-TR" sz="1800" b="1" i="0" u="none" strike="noStrike" cap="none" normalizeH="0" baseline="0" smtClean="0">
                          <a:ln>
                            <a:noFill/>
                          </a:ln>
                          <a:solidFill>
                            <a:srgbClr val="0000FF"/>
                          </a:solidFill>
                          <a:effectLst/>
                          <a:latin typeface="Times New Roman" pitchFamily="18" charset="0"/>
                          <a:cs typeface="Times New Roman" pitchFamily="18" charset="0"/>
                        </a:rPr>
                        <a:t>-</a:t>
                      </a:r>
                      <a:r>
                        <a:rPr kumimoji="0" lang="en-US" altLang="tr-TR" sz="1800" b="1"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altLang="tr-TR"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92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800" b="1" i="0" u="none" strike="noStrike" cap="none" normalizeH="0" baseline="0" smtClean="0">
                          <a:ln>
                            <a:noFill/>
                          </a:ln>
                          <a:solidFill>
                            <a:schemeClr val="tx1"/>
                          </a:solidFill>
                          <a:effectLst/>
                          <a:latin typeface="Times New Roman" pitchFamily="18" charset="0"/>
                          <a:cs typeface="Times New Roman" pitchFamily="18" charset="0"/>
                        </a:rPr>
                        <a:t>Çarpma, </a:t>
                      </a:r>
                      <a:r>
                        <a:rPr kumimoji="0" lang="tr-TR" altLang="tr-TR" sz="18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altLang="tr-TR" sz="1800" b="1" i="0" u="none" strike="noStrike" cap="none" normalizeH="0" baseline="0" smtClean="0">
                          <a:ln>
                            <a:noFill/>
                          </a:ln>
                          <a:solidFill>
                            <a:srgbClr val="CC0000"/>
                          </a:solidFill>
                          <a:effectLst/>
                          <a:latin typeface="Times New Roman" pitchFamily="18" charset="0"/>
                          <a:cs typeface="Times New Roman" pitchFamily="18" charset="0"/>
                        </a:rPr>
                        <a:t>a*b</a:t>
                      </a:r>
                      <a:endParaRPr kumimoji="0" lang="en-US" altLang="tr-TR" sz="1800" b="1" i="0" u="none" strike="noStrike" cap="none" normalizeH="0" baseline="0" smtClean="0">
                        <a:ln>
                          <a:noFill/>
                        </a:ln>
                        <a:solidFill>
                          <a:srgbClr val="CC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tr-TR" sz="2000" b="1" i="0" u="none" strike="noStrike" cap="none" normalizeH="0" baseline="0" smtClean="0">
                          <a:ln>
                            <a:noFill/>
                          </a:ln>
                          <a:solidFill>
                            <a:srgbClr val="0000FF"/>
                          </a:solidFill>
                          <a:effectLst/>
                          <a:latin typeface="Times New Roman" pitchFamily="18" charset="0"/>
                          <a:cs typeface="Times New Roman" pitchFamily="18" charset="0"/>
                        </a:rPr>
                        <a:t>*</a:t>
                      </a:r>
                      <a:endParaRPr kumimoji="0" lang="en-US" altLang="tr-TR" sz="2000" b="1" i="0" u="none" strike="noStrike" cap="none" normalizeH="0" baseline="0" smtClean="0">
                        <a:ln>
                          <a:noFill/>
                        </a:ln>
                        <a:solidFill>
                          <a:srgbClr val="0000FF"/>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tr-TR" sz="1800" b="1" i="0" u="none" strike="noStrike" cap="none" normalizeH="0" baseline="0" smtClean="0">
                          <a:ln>
                            <a:noFill/>
                          </a:ln>
                          <a:solidFill>
                            <a:schemeClr val="tx1"/>
                          </a:solidFill>
                          <a:effectLst/>
                          <a:latin typeface="Times New Roman" pitchFamily="18" charset="0"/>
                          <a:cs typeface="Times New Roman" pitchFamily="18" charset="0"/>
                        </a:rPr>
                        <a:t>3</a:t>
                      </a:r>
                      <a:r>
                        <a:rPr kumimoji="0" lang="en-US" altLang="tr-TR" sz="1800" b="1" i="0" u="none" strike="noStrike" cap="none" normalizeH="0" baseline="0" smtClean="0">
                          <a:ln>
                            <a:noFill/>
                          </a:ln>
                          <a:solidFill>
                            <a:srgbClr val="0000FF"/>
                          </a:solidFill>
                          <a:effectLst/>
                          <a:latin typeface="Times New Roman" pitchFamily="18" charset="0"/>
                          <a:cs typeface="Times New Roman" pitchFamily="18" charset="0"/>
                        </a:rPr>
                        <a:t>*</a:t>
                      </a:r>
                      <a:r>
                        <a:rPr kumimoji="0" lang="en-US" altLang="tr-TR" sz="1800" b="1"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altLang="tr-TR"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2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800" b="1" i="0" u="none" strike="noStrike" cap="none" normalizeH="0" baseline="0" smtClean="0">
                          <a:ln>
                            <a:noFill/>
                          </a:ln>
                          <a:solidFill>
                            <a:schemeClr val="tx1"/>
                          </a:solidFill>
                          <a:effectLst/>
                          <a:latin typeface="Times New Roman" pitchFamily="18" charset="0"/>
                          <a:cs typeface="Times New Roman" pitchFamily="18" charset="0"/>
                        </a:rPr>
                        <a:t>Bölme, </a:t>
                      </a:r>
                      <a:r>
                        <a:rPr kumimoji="0" lang="tr-TR" altLang="tr-TR" sz="18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altLang="tr-TR" sz="1800" b="1" i="0" u="none" strike="noStrike" cap="none" normalizeH="0" baseline="0" smtClean="0">
                          <a:ln>
                            <a:noFill/>
                          </a:ln>
                          <a:solidFill>
                            <a:srgbClr val="CC0000"/>
                          </a:solidFill>
                          <a:effectLst/>
                          <a:latin typeface="Times New Roman" pitchFamily="18" charset="0"/>
                          <a:cs typeface="Times New Roman" pitchFamily="18" charset="0"/>
                        </a:rPr>
                        <a:t>a/b</a:t>
                      </a:r>
                      <a:endParaRPr kumimoji="0" lang="en-US" altLang="tr-TR" sz="1800" b="1" i="0" u="none" strike="noStrike" cap="none" normalizeH="0" baseline="0" smtClean="0">
                        <a:ln>
                          <a:noFill/>
                        </a:ln>
                        <a:solidFill>
                          <a:srgbClr val="CC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tr-TR" sz="2000" b="1" i="0" u="none" strike="noStrike" cap="none" normalizeH="0" baseline="0" smtClean="0">
                          <a:ln>
                            <a:noFill/>
                          </a:ln>
                          <a:solidFill>
                            <a:srgbClr val="0000FF"/>
                          </a:solidFill>
                          <a:effectLst/>
                          <a:latin typeface="Times New Roman" pitchFamily="18" charset="0"/>
                          <a:cs typeface="Times New Roman" pitchFamily="18" charset="0"/>
                        </a:rPr>
                        <a:t>/</a:t>
                      </a:r>
                      <a:endParaRPr kumimoji="0" lang="en-US" altLang="tr-TR" sz="2000" b="1" i="0" u="none" strike="noStrike" cap="none" normalizeH="0" baseline="0" smtClean="0">
                        <a:ln>
                          <a:noFill/>
                        </a:ln>
                        <a:solidFill>
                          <a:srgbClr val="0000FF"/>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tr-TR" sz="1800" b="1" i="0" u="none" strike="noStrike" cap="none" normalizeH="0" baseline="0" smtClean="0">
                          <a:ln>
                            <a:noFill/>
                          </a:ln>
                          <a:solidFill>
                            <a:schemeClr val="tx1"/>
                          </a:solidFill>
                          <a:effectLst/>
                          <a:latin typeface="Times New Roman" pitchFamily="18" charset="0"/>
                          <a:cs typeface="Times New Roman" pitchFamily="18" charset="0"/>
                        </a:rPr>
                        <a:t>14</a:t>
                      </a:r>
                      <a:r>
                        <a:rPr kumimoji="0" lang="en-US" altLang="tr-TR" sz="1800" b="1" i="0" u="none" strike="noStrike" cap="none" normalizeH="0" baseline="0" smtClean="0">
                          <a:ln>
                            <a:noFill/>
                          </a:ln>
                          <a:solidFill>
                            <a:srgbClr val="0000FF"/>
                          </a:solidFill>
                          <a:effectLst/>
                          <a:latin typeface="Times New Roman" pitchFamily="18" charset="0"/>
                          <a:cs typeface="Times New Roman" pitchFamily="18" charset="0"/>
                        </a:rPr>
                        <a:t>/</a:t>
                      </a:r>
                      <a:r>
                        <a:rPr kumimoji="0" lang="en-US" altLang="tr-TR" sz="1800" b="1"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altLang="tr-TR"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tr-TR" sz="1800" b="1" i="0" u="none" strike="noStrike" cap="none" normalizeH="0" baseline="0" smtClean="0">
                          <a:ln>
                            <a:noFill/>
                          </a:ln>
                          <a:solidFill>
                            <a:schemeClr val="tx1"/>
                          </a:solidFill>
                          <a:effectLst/>
                          <a:latin typeface="Times New Roman" pitchFamily="18" charset="0"/>
                          <a:cs typeface="Times New Roman" pitchFamily="18" charset="0"/>
                        </a:rPr>
                        <a:t>Üs alma, </a:t>
                      </a:r>
                      <a:r>
                        <a:rPr kumimoji="0" lang="tr-TR" altLang="tr-TR" sz="18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altLang="tr-TR" sz="1800" b="1" i="0" u="none" strike="noStrike" cap="none" normalizeH="0" baseline="0" smtClean="0">
                          <a:ln>
                            <a:noFill/>
                          </a:ln>
                          <a:solidFill>
                            <a:srgbClr val="CC0000"/>
                          </a:solidFill>
                          <a:effectLst/>
                          <a:latin typeface="Times New Roman" pitchFamily="18" charset="0"/>
                          <a:cs typeface="Times New Roman" pitchFamily="18" charset="0"/>
                        </a:rPr>
                        <a:t>a</a:t>
                      </a:r>
                      <a:r>
                        <a:rPr kumimoji="0" lang="en-US" altLang="tr-TR" sz="1800" b="1" i="0" u="none" strike="noStrike" cap="none" normalizeH="0" baseline="30000" smtClean="0">
                          <a:ln>
                            <a:noFill/>
                          </a:ln>
                          <a:solidFill>
                            <a:srgbClr val="CC0000"/>
                          </a:solidFill>
                          <a:effectLst/>
                          <a:latin typeface="Times New Roman" pitchFamily="18" charset="0"/>
                          <a:cs typeface="Times New Roman" pitchFamily="18" charset="0"/>
                        </a:rPr>
                        <a:t>b</a:t>
                      </a:r>
                      <a:endParaRPr kumimoji="0" lang="en-US" altLang="tr-TR" sz="1800" b="1" i="0" u="none" strike="noStrike" cap="none" normalizeH="0" baseline="0" smtClean="0">
                        <a:ln>
                          <a:noFill/>
                        </a:ln>
                        <a:solidFill>
                          <a:srgbClr val="CC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tr-TR" sz="2000" b="1" i="0" u="none" strike="noStrike" cap="none" normalizeH="0" baseline="0" smtClean="0">
                          <a:ln>
                            <a:noFill/>
                          </a:ln>
                          <a:solidFill>
                            <a:srgbClr val="0000FF"/>
                          </a:solidFill>
                          <a:effectLst/>
                          <a:latin typeface="Times New Roman" pitchFamily="18" charset="0"/>
                          <a:cs typeface="Times New Roman" pitchFamily="18" charset="0"/>
                        </a:rPr>
                        <a:t>^</a:t>
                      </a:r>
                      <a:endParaRPr kumimoji="0" lang="en-US" altLang="tr-TR" sz="2000" b="1" i="0" u="none" strike="noStrike" cap="none" normalizeH="0" baseline="0" smtClean="0">
                        <a:ln>
                          <a:noFill/>
                        </a:ln>
                        <a:solidFill>
                          <a:srgbClr val="0000FF"/>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449263" algn="r"/>
                          <a:tab pos="2743200" algn="ctr"/>
                          <a:tab pos="5486400" algn="r"/>
                        </a:tabLst>
                        <a:defRPr sz="2800">
                          <a:solidFill>
                            <a:schemeClr val="tx1"/>
                          </a:solidFill>
                          <a:latin typeface="Arial" charset="0"/>
                        </a:defRPr>
                      </a:lvl1pPr>
                      <a:lvl2pPr>
                        <a:spcBef>
                          <a:spcPct val="20000"/>
                        </a:spcBef>
                        <a:tabLst>
                          <a:tab pos="449263" algn="r"/>
                          <a:tab pos="2743200" algn="ctr"/>
                          <a:tab pos="5486400" algn="r"/>
                        </a:tabLst>
                        <a:defRPr sz="2400">
                          <a:solidFill>
                            <a:schemeClr val="tx1"/>
                          </a:solidFill>
                          <a:latin typeface="Arial" charset="0"/>
                        </a:defRPr>
                      </a:lvl2pPr>
                      <a:lvl3pPr>
                        <a:spcBef>
                          <a:spcPct val="20000"/>
                        </a:spcBef>
                        <a:tabLst>
                          <a:tab pos="449263" algn="r"/>
                          <a:tab pos="2743200" algn="ctr"/>
                          <a:tab pos="5486400" algn="r"/>
                        </a:tabLst>
                        <a:defRPr sz="2000">
                          <a:solidFill>
                            <a:schemeClr val="tx1"/>
                          </a:solidFill>
                          <a:latin typeface="Arial" charset="0"/>
                        </a:defRPr>
                      </a:lvl3pPr>
                      <a:lvl4pPr>
                        <a:spcBef>
                          <a:spcPct val="20000"/>
                        </a:spcBef>
                        <a:tabLst>
                          <a:tab pos="449263" algn="r"/>
                          <a:tab pos="2743200" algn="ctr"/>
                          <a:tab pos="5486400" algn="r"/>
                        </a:tabLst>
                        <a:defRPr>
                          <a:solidFill>
                            <a:schemeClr val="tx1"/>
                          </a:solidFill>
                          <a:latin typeface="Arial" charset="0"/>
                        </a:defRPr>
                      </a:lvl4pPr>
                      <a:lvl5pPr>
                        <a:spcBef>
                          <a:spcPct val="20000"/>
                        </a:spcBef>
                        <a:tabLst>
                          <a:tab pos="449263" algn="r"/>
                          <a:tab pos="2743200" algn="ctr"/>
                          <a:tab pos="5486400" algn="r"/>
                        </a:tabLst>
                        <a:defRPr>
                          <a:solidFill>
                            <a:schemeClr val="tx1"/>
                          </a:solidFill>
                          <a:latin typeface="Arial" charset="0"/>
                        </a:defRPr>
                      </a:lvl5pPr>
                      <a:lvl6pPr fontAlgn="base">
                        <a:spcBef>
                          <a:spcPct val="20000"/>
                        </a:spcBef>
                        <a:spcAft>
                          <a:spcPct val="0"/>
                        </a:spcAft>
                        <a:tabLst>
                          <a:tab pos="449263" algn="r"/>
                          <a:tab pos="2743200" algn="ctr"/>
                          <a:tab pos="5486400" algn="r"/>
                        </a:tabLst>
                        <a:defRPr>
                          <a:solidFill>
                            <a:schemeClr val="tx1"/>
                          </a:solidFill>
                          <a:latin typeface="Arial" charset="0"/>
                        </a:defRPr>
                      </a:lvl6pPr>
                      <a:lvl7pPr fontAlgn="base">
                        <a:spcBef>
                          <a:spcPct val="20000"/>
                        </a:spcBef>
                        <a:spcAft>
                          <a:spcPct val="0"/>
                        </a:spcAft>
                        <a:tabLst>
                          <a:tab pos="449263" algn="r"/>
                          <a:tab pos="2743200" algn="ctr"/>
                          <a:tab pos="5486400" algn="r"/>
                        </a:tabLst>
                        <a:defRPr>
                          <a:solidFill>
                            <a:schemeClr val="tx1"/>
                          </a:solidFill>
                          <a:latin typeface="Arial" charset="0"/>
                        </a:defRPr>
                      </a:lvl7pPr>
                      <a:lvl8pPr fontAlgn="base">
                        <a:spcBef>
                          <a:spcPct val="20000"/>
                        </a:spcBef>
                        <a:spcAft>
                          <a:spcPct val="0"/>
                        </a:spcAft>
                        <a:tabLst>
                          <a:tab pos="449263" algn="r"/>
                          <a:tab pos="2743200" algn="ctr"/>
                          <a:tab pos="5486400" algn="r"/>
                        </a:tabLst>
                        <a:defRPr>
                          <a:solidFill>
                            <a:schemeClr val="tx1"/>
                          </a:solidFill>
                          <a:latin typeface="Arial" charset="0"/>
                        </a:defRPr>
                      </a:lvl8pPr>
                      <a:lvl9pPr fontAlgn="base">
                        <a:spcBef>
                          <a:spcPct val="20000"/>
                        </a:spcBef>
                        <a:spcAft>
                          <a:spcPct val="0"/>
                        </a:spcAft>
                        <a:tabLst>
                          <a:tab pos="449263" algn="r"/>
                          <a:tab pos="2743200" algn="ctr"/>
                          <a:tab pos="5486400" algn="r"/>
                        </a:tabLs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49263" algn="r"/>
                          <a:tab pos="2743200" algn="ctr"/>
                          <a:tab pos="5486400" algn="r"/>
                        </a:tabLst>
                      </a:pPr>
                      <a:r>
                        <a:rPr kumimoji="0" lang="en-US" altLang="tr-TR" sz="1800" b="1" i="0" u="none" strike="noStrike" cap="none" normalizeH="0" baseline="0" smtClean="0">
                          <a:ln>
                            <a:noFill/>
                          </a:ln>
                          <a:solidFill>
                            <a:schemeClr val="tx1"/>
                          </a:solidFill>
                          <a:effectLst/>
                          <a:latin typeface="Times New Roman" pitchFamily="18" charset="0"/>
                          <a:cs typeface="Times New Roman" pitchFamily="18" charset="0"/>
                        </a:rPr>
                        <a:t>2</a:t>
                      </a:r>
                      <a:r>
                        <a:rPr kumimoji="0" lang="en-US" altLang="tr-TR" sz="1800" b="1" i="0" u="none" strike="noStrike" cap="none" normalizeH="0" baseline="0" smtClean="0">
                          <a:ln>
                            <a:noFill/>
                          </a:ln>
                          <a:solidFill>
                            <a:srgbClr val="0000FF"/>
                          </a:solidFill>
                          <a:effectLst/>
                          <a:latin typeface="Times New Roman" pitchFamily="18" charset="0"/>
                          <a:cs typeface="Times New Roman" pitchFamily="18" charset="0"/>
                        </a:rPr>
                        <a:t>^</a:t>
                      </a:r>
                      <a:r>
                        <a:rPr kumimoji="0" lang="en-US" altLang="tr-TR" sz="1800" b="1"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altLang="tr-TR"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702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tr-TR" sz="1800" b="1" i="0" u="none" strike="noStrike" cap="none" normalizeH="0" baseline="0" smtClean="0">
                          <a:ln>
                            <a:noFill/>
                          </a:ln>
                          <a:solidFill>
                            <a:schemeClr val="tx1"/>
                          </a:solidFill>
                          <a:effectLst/>
                          <a:latin typeface="Times New Roman" pitchFamily="18" charset="0"/>
                        </a:rPr>
                        <a:t>Parantez     </a:t>
                      </a:r>
                      <a:r>
                        <a:rPr kumimoji="0" lang="tr-TR" altLang="tr-TR" sz="1800" b="1" i="0" u="none" strike="noStrike" cap="none" normalizeH="0" baseline="0" smtClean="0">
                          <a:ln>
                            <a:noFill/>
                          </a:ln>
                          <a:solidFill>
                            <a:srgbClr val="CC0000"/>
                          </a:solidFill>
                          <a:effectLst/>
                          <a:latin typeface="Times New Roman" pitchFamily="18" charset="0"/>
                        </a:rPr>
                        <a:t>a*(b+c)</a:t>
                      </a:r>
                      <a:endParaRPr kumimoji="0" lang="en-US" altLang="tr-TR" sz="1800" b="1" i="0" u="none" strike="noStrike" cap="none" normalizeH="0" baseline="0" smtClean="0">
                        <a:ln>
                          <a:noFill/>
                        </a:ln>
                        <a:solidFill>
                          <a:srgbClr val="CC0000"/>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2000" b="1" i="0" u="none" strike="noStrike" cap="none" normalizeH="0" baseline="0" smtClean="0">
                          <a:ln>
                            <a:noFill/>
                          </a:ln>
                          <a:solidFill>
                            <a:srgbClr val="0000FF"/>
                          </a:solidFill>
                          <a:effectLst/>
                          <a:latin typeface="Times New Roman" pitchFamily="18" charset="0"/>
                        </a:rPr>
                        <a:t>( )</a:t>
                      </a:r>
                      <a:endParaRPr kumimoji="0" lang="en-US" altLang="tr-TR" sz="2000" b="1" i="0" u="none" strike="noStrike" cap="none" normalizeH="0" baseline="0" smtClean="0">
                        <a:ln>
                          <a:noFill/>
                        </a:ln>
                        <a:solidFill>
                          <a:srgbClr val="0000FF"/>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tabLst>
                          <a:tab pos="449263" algn="r"/>
                          <a:tab pos="2743200" algn="ctr"/>
                          <a:tab pos="5486400" algn="r"/>
                        </a:tabLst>
                        <a:defRPr sz="2800">
                          <a:solidFill>
                            <a:schemeClr val="tx1"/>
                          </a:solidFill>
                          <a:latin typeface="Arial" charset="0"/>
                        </a:defRPr>
                      </a:lvl1pPr>
                      <a:lvl2pPr>
                        <a:spcBef>
                          <a:spcPct val="20000"/>
                        </a:spcBef>
                        <a:tabLst>
                          <a:tab pos="449263" algn="r"/>
                          <a:tab pos="2743200" algn="ctr"/>
                          <a:tab pos="5486400" algn="r"/>
                        </a:tabLst>
                        <a:defRPr sz="2400">
                          <a:solidFill>
                            <a:schemeClr val="tx1"/>
                          </a:solidFill>
                          <a:latin typeface="Arial" charset="0"/>
                        </a:defRPr>
                      </a:lvl2pPr>
                      <a:lvl3pPr>
                        <a:spcBef>
                          <a:spcPct val="20000"/>
                        </a:spcBef>
                        <a:tabLst>
                          <a:tab pos="449263" algn="r"/>
                          <a:tab pos="2743200" algn="ctr"/>
                          <a:tab pos="5486400" algn="r"/>
                        </a:tabLst>
                        <a:defRPr sz="2000">
                          <a:solidFill>
                            <a:schemeClr val="tx1"/>
                          </a:solidFill>
                          <a:latin typeface="Arial" charset="0"/>
                        </a:defRPr>
                      </a:lvl3pPr>
                      <a:lvl4pPr>
                        <a:spcBef>
                          <a:spcPct val="20000"/>
                        </a:spcBef>
                        <a:tabLst>
                          <a:tab pos="449263" algn="r"/>
                          <a:tab pos="2743200" algn="ctr"/>
                          <a:tab pos="5486400" algn="r"/>
                        </a:tabLst>
                        <a:defRPr>
                          <a:solidFill>
                            <a:schemeClr val="tx1"/>
                          </a:solidFill>
                          <a:latin typeface="Arial" charset="0"/>
                        </a:defRPr>
                      </a:lvl4pPr>
                      <a:lvl5pPr>
                        <a:spcBef>
                          <a:spcPct val="20000"/>
                        </a:spcBef>
                        <a:tabLst>
                          <a:tab pos="449263" algn="r"/>
                          <a:tab pos="2743200" algn="ctr"/>
                          <a:tab pos="5486400" algn="r"/>
                        </a:tabLst>
                        <a:defRPr>
                          <a:solidFill>
                            <a:schemeClr val="tx1"/>
                          </a:solidFill>
                          <a:latin typeface="Arial" charset="0"/>
                        </a:defRPr>
                      </a:lvl5pPr>
                      <a:lvl6pPr fontAlgn="base">
                        <a:spcBef>
                          <a:spcPct val="20000"/>
                        </a:spcBef>
                        <a:spcAft>
                          <a:spcPct val="0"/>
                        </a:spcAft>
                        <a:tabLst>
                          <a:tab pos="449263" algn="r"/>
                          <a:tab pos="2743200" algn="ctr"/>
                          <a:tab pos="5486400" algn="r"/>
                        </a:tabLst>
                        <a:defRPr>
                          <a:solidFill>
                            <a:schemeClr val="tx1"/>
                          </a:solidFill>
                          <a:latin typeface="Arial" charset="0"/>
                        </a:defRPr>
                      </a:lvl6pPr>
                      <a:lvl7pPr fontAlgn="base">
                        <a:spcBef>
                          <a:spcPct val="20000"/>
                        </a:spcBef>
                        <a:spcAft>
                          <a:spcPct val="0"/>
                        </a:spcAft>
                        <a:tabLst>
                          <a:tab pos="449263" algn="r"/>
                          <a:tab pos="2743200" algn="ctr"/>
                          <a:tab pos="5486400" algn="r"/>
                        </a:tabLst>
                        <a:defRPr>
                          <a:solidFill>
                            <a:schemeClr val="tx1"/>
                          </a:solidFill>
                          <a:latin typeface="Arial" charset="0"/>
                        </a:defRPr>
                      </a:lvl7pPr>
                      <a:lvl8pPr fontAlgn="base">
                        <a:spcBef>
                          <a:spcPct val="20000"/>
                        </a:spcBef>
                        <a:spcAft>
                          <a:spcPct val="0"/>
                        </a:spcAft>
                        <a:tabLst>
                          <a:tab pos="449263" algn="r"/>
                          <a:tab pos="2743200" algn="ctr"/>
                          <a:tab pos="5486400" algn="r"/>
                        </a:tabLst>
                        <a:defRPr>
                          <a:solidFill>
                            <a:schemeClr val="tx1"/>
                          </a:solidFill>
                          <a:latin typeface="Arial" charset="0"/>
                        </a:defRPr>
                      </a:lvl8pPr>
                      <a:lvl9pPr fontAlgn="base">
                        <a:spcBef>
                          <a:spcPct val="20000"/>
                        </a:spcBef>
                        <a:spcAft>
                          <a:spcPct val="0"/>
                        </a:spcAft>
                        <a:tabLst>
                          <a:tab pos="449263" algn="r"/>
                          <a:tab pos="2743200" algn="ctr"/>
                          <a:tab pos="5486400" algn="r"/>
                        </a:tabLst>
                        <a:defRPr>
                          <a:solidFill>
                            <a:schemeClr val="tx1"/>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49263" algn="r"/>
                          <a:tab pos="2743200" algn="ctr"/>
                          <a:tab pos="5486400" algn="r"/>
                        </a:tabLst>
                      </a:pPr>
                      <a:r>
                        <a:rPr kumimoji="0" lang="tr-TR" altLang="tr-TR" sz="1800" b="1" i="0" u="none" strike="noStrike" cap="none" normalizeH="0" baseline="0" smtClean="0">
                          <a:ln>
                            <a:noFill/>
                          </a:ln>
                          <a:solidFill>
                            <a:schemeClr val="tx1"/>
                          </a:solidFill>
                          <a:effectLst/>
                          <a:latin typeface="Times New Roman" pitchFamily="18" charset="0"/>
                        </a:rPr>
                        <a:t>2*</a:t>
                      </a:r>
                      <a:r>
                        <a:rPr kumimoji="0" lang="tr-TR" altLang="tr-TR" sz="1800" b="1" i="0" u="none" strike="noStrike" cap="none" normalizeH="0" baseline="0" smtClean="0">
                          <a:ln>
                            <a:noFill/>
                          </a:ln>
                          <a:solidFill>
                            <a:srgbClr val="0000FF"/>
                          </a:solidFill>
                          <a:effectLst/>
                          <a:latin typeface="Times New Roman" pitchFamily="18" charset="0"/>
                        </a:rPr>
                        <a:t>(</a:t>
                      </a:r>
                      <a:r>
                        <a:rPr kumimoji="0" lang="tr-TR" altLang="tr-TR" sz="1800" b="1" i="0" u="none" strike="noStrike" cap="none" normalizeH="0" baseline="0" smtClean="0">
                          <a:ln>
                            <a:noFill/>
                          </a:ln>
                          <a:solidFill>
                            <a:schemeClr val="tx1"/>
                          </a:solidFill>
                          <a:effectLst/>
                          <a:latin typeface="Times New Roman" pitchFamily="18" charset="0"/>
                        </a:rPr>
                        <a:t>3+5</a:t>
                      </a:r>
                      <a:r>
                        <a:rPr kumimoji="0" lang="tr-TR" altLang="tr-TR" sz="1800" b="1" i="0" u="none" strike="noStrike" cap="none" normalizeH="0" baseline="0" smtClean="0">
                          <a:ln>
                            <a:noFill/>
                          </a:ln>
                          <a:solidFill>
                            <a:srgbClr val="0000FF"/>
                          </a:solidFill>
                          <a:effectLst/>
                          <a:latin typeface="Times New Roman" pitchFamily="18" charset="0"/>
                        </a:rPr>
                        <a:t>)</a:t>
                      </a:r>
                      <a:endParaRPr kumimoji="0" lang="en-US" altLang="tr-TR" sz="1800" b="1" i="0" u="none" strike="noStrike" cap="none" normalizeH="0" baseline="0" smtClean="0">
                        <a:ln>
                          <a:noFill/>
                        </a:ln>
                        <a:solidFill>
                          <a:srgbClr val="0000FF"/>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7868" name="Text Box 44"/>
          <p:cNvSpPr txBox="1">
            <a:spLocks noChangeArrowheads="1"/>
          </p:cNvSpPr>
          <p:nvPr/>
        </p:nvSpPr>
        <p:spPr bwMode="auto">
          <a:xfrm>
            <a:off x="900113" y="4437063"/>
            <a:ext cx="78486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tr-TR" altLang="tr-TR" b="1">
                <a:solidFill>
                  <a:srgbClr val="990033"/>
                </a:solidFill>
                <a:effectLst>
                  <a:outerShdw blurRad="38100" dist="38100" dir="2700000" algn="tl">
                    <a:srgbClr val="C0C0C0"/>
                  </a:outerShdw>
                </a:effectLst>
              </a:rPr>
              <a:t>Matematik işlemlerde öncelik hakkı:</a:t>
            </a:r>
            <a:r>
              <a:rPr lang="tr-TR" altLang="tr-TR"/>
              <a:t> Tek bir matematiksel deyim içinde birden fazla işlem bir arada bulunabildiğine göre hangi işlemin öncelik hakkına sahip olduğunun bilinmesi yerinde olacaktır. Aşağıda </a:t>
            </a:r>
            <a:r>
              <a:rPr lang="tr-TR" altLang="tr-TR">
                <a:solidFill>
                  <a:srgbClr val="990033"/>
                </a:solidFill>
              </a:rPr>
              <a:t>MATLAB</a:t>
            </a:r>
            <a:r>
              <a:rPr lang="tr-TR" altLang="tr-TR"/>
              <a:t> da kullanılan işlemlerde, işlemlerin öncelik listesi verilmiştir.  </a:t>
            </a:r>
          </a:p>
        </p:txBody>
      </p:sp>
    </p:spTree>
    <p:extLst>
      <p:ext uri="{BB962C8B-B14F-4D97-AF65-F5344CB8AC3E}">
        <p14:creationId xmlns:p14="http://schemas.microsoft.com/office/powerpoint/2010/main" val="28833096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78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8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3" grpId="0"/>
      <p:bldP spid="7786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7347"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48"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49"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7350"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51"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53" name="Text Box 9"/>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1779"/>
          <a:stretch/>
        </p:blipFill>
        <p:spPr bwMode="auto">
          <a:xfrm>
            <a:off x="1151086" y="2453951"/>
            <a:ext cx="6705749" cy="4107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295275"/>
            <a:ext cx="10096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9"/>
          <p:cNvSpPr>
            <a:spLocks noChangeArrowheads="1"/>
          </p:cNvSpPr>
          <p:nvPr/>
        </p:nvSpPr>
        <p:spPr bwMode="auto">
          <a:xfrm>
            <a:off x="1331913" y="728663"/>
            <a:ext cx="65881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tr-TR" b="1" u="sng" dirty="0">
                <a:solidFill>
                  <a:srgbClr val="FF3300"/>
                </a:solidFill>
              </a:rPr>
              <a:t>Öncelik</a:t>
            </a:r>
            <a:r>
              <a:rPr lang="tr-TR" altLang="tr-TR" u="sng" dirty="0"/>
              <a:t>	</a:t>
            </a:r>
            <a:r>
              <a:rPr lang="tr-TR" altLang="tr-TR" dirty="0"/>
              <a:t>	</a:t>
            </a:r>
            <a:r>
              <a:rPr lang="tr-TR" altLang="tr-TR" b="1" u="sng" dirty="0">
                <a:solidFill>
                  <a:srgbClr val="3333CC"/>
                </a:solidFill>
              </a:rPr>
              <a:t>İşlem</a:t>
            </a:r>
          </a:p>
          <a:p>
            <a:r>
              <a:rPr lang="tr-TR" altLang="tr-TR" dirty="0">
                <a:solidFill>
                  <a:srgbClr val="006600"/>
                </a:solidFill>
              </a:rPr>
              <a:t>1.		</a:t>
            </a:r>
            <a:r>
              <a:rPr lang="tr-TR" altLang="tr-TR" dirty="0">
                <a:solidFill>
                  <a:srgbClr val="006600"/>
                </a:solidFill>
                <a:effectLst>
                  <a:outerShdw blurRad="38100" dist="38100" dir="2700000" algn="tl">
                    <a:srgbClr val="C0C0C0"/>
                  </a:outerShdw>
                </a:effectLst>
              </a:rPr>
              <a:t>Parantez</a:t>
            </a:r>
          </a:p>
          <a:p>
            <a:r>
              <a:rPr lang="tr-TR" altLang="tr-TR" dirty="0">
                <a:solidFill>
                  <a:srgbClr val="990033"/>
                </a:solidFill>
              </a:rPr>
              <a:t>2.		</a:t>
            </a:r>
            <a:r>
              <a:rPr lang="tr-TR" altLang="tr-TR" dirty="0">
                <a:solidFill>
                  <a:srgbClr val="990033"/>
                </a:solidFill>
                <a:effectLst>
                  <a:outerShdw blurRad="38100" dist="38100" dir="2700000" algn="tl">
                    <a:srgbClr val="C0C0C0"/>
                  </a:outerShdw>
                </a:effectLst>
              </a:rPr>
              <a:t>Üst alma, soldan sağa doğru</a:t>
            </a:r>
            <a:r>
              <a:rPr lang="tr-TR" altLang="tr-TR" dirty="0"/>
              <a:t> 	</a:t>
            </a:r>
          </a:p>
          <a:p>
            <a:r>
              <a:rPr lang="tr-TR" altLang="tr-TR" dirty="0">
                <a:solidFill>
                  <a:schemeClr val="tx2"/>
                </a:solidFill>
              </a:rPr>
              <a:t>3.		</a:t>
            </a:r>
            <a:r>
              <a:rPr lang="tr-TR" altLang="tr-TR" dirty="0">
                <a:solidFill>
                  <a:schemeClr val="tx2"/>
                </a:solidFill>
                <a:effectLst>
                  <a:outerShdw blurRad="38100" dist="38100" dir="2700000" algn="tl">
                    <a:srgbClr val="C0C0C0"/>
                  </a:outerShdw>
                </a:effectLst>
              </a:rPr>
              <a:t>Çarpma ve bölme, soldan sağa doğru</a:t>
            </a:r>
            <a:r>
              <a:rPr lang="tr-TR" altLang="tr-TR" dirty="0"/>
              <a:t> 	</a:t>
            </a:r>
          </a:p>
          <a:p>
            <a:r>
              <a:rPr lang="tr-TR" altLang="tr-TR" dirty="0">
                <a:solidFill>
                  <a:schemeClr val="accent2"/>
                </a:solidFill>
              </a:rPr>
              <a:t>4.		</a:t>
            </a:r>
            <a:r>
              <a:rPr lang="tr-TR" altLang="tr-TR" dirty="0">
                <a:solidFill>
                  <a:schemeClr val="accent2"/>
                </a:solidFill>
                <a:effectLst>
                  <a:outerShdw blurRad="38100" dist="38100" dir="2700000" algn="tl">
                    <a:srgbClr val="C0C0C0"/>
                  </a:outerShdw>
                </a:effectLst>
              </a:rPr>
              <a:t>Toplama ve çıkarma, soldan sağa doğru</a:t>
            </a:r>
            <a:r>
              <a:rPr lang="tr-TR" altLang="tr-TR" dirty="0"/>
              <a:t> 	</a:t>
            </a:r>
          </a:p>
        </p:txBody>
      </p:sp>
    </p:spTree>
    <p:extLst>
      <p:ext uri="{BB962C8B-B14F-4D97-AF65-F5344CB8AC3E}">
        <p14:creationId xmlns:p14="http://schemas.microsoft.com/office/powerpoint/2010/main" val="138217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68611"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68612"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68613"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68614"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68615"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68617" name="Text Box 9"/>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68623" name="Rectangle 15"/>
          <p:cNvSpPr>
            <a:spLocks noChangeArrowheads="1"/>
          </p:cNvSpPr>
          <p:nvPr/>
        </p:nvSpPr>
        <p:spPr bwMode="auto">
          <a:xfrm>
            <a:off x="683568" y="728663"/>
            <a:ext cx="6191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r-TR" altLang="zh-CN" dirty="0">
                <a:solidFill>
                  <a:srgbClr val="990033"/>
                </a:solidFill>
                <a:effectLst>
                  <a:outerShdw blurRad="38100" dist="38100" dir="2700000" algn="tl">
                    <a:srgbClr val="C0C0C0"/>
                  </a:outerShdw>
                </a:effectLst>
              </a:rPr>
              <a:t>MATLAB‘ DE DİZİ GİRİŞLERİ VE DEĞİŞKEN ATAMALARI</a:t>
            </a:r>
          </a:p>
        </p:txBody>
      </p:sp>
      <p:sp>
        <p:nvSpPr>
          <p:cNvPr id="68624" name="Rectangle 16"/>
          <p:cNvSpPr>
            <a:spLocks noChangeArrowheads="1"/>
          </p:cNvSpPr>
          <p:nvPr/>
        </p:nvSpPr>
        <p:spPr bwMode="auto">
          <a:xfrm>
            <a:off x="792163" y="1112838"/>
            <a:ext cx="4337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r-TR" altLang="zh-CN" b="1" dirty="0">
                <a:solidFill>
                  <a:srgbClr val="FF3300"/>
                </a:solidFill>
              </a:rPr>
              <a:t>1.</a:t>
            </a:r>
            <a:r>
              <a:rPr lang="tr-TR" altLang="zh-CN" b="1" dirty="0">
                <a:solidFill>
                  <a:srgbClr val="3333CC"/>
                </a:solidFill>
              </a:rPr>
              <a:t> </a:t>
            </a:r>
            <a:r>
              <a:rPr lang="tr-TR" altLang="zh-CN" b="1" i="1" dirty="0">
                <a:solidFill>
                  <a:schemeClr val="accent2"/>
                </a:solidFill>
                <a:effectLst>
                  <a:outerShdw blurRad="38100" dist="38100" dir="2700000" algn="tl">
                    <a:srgbClr val="C0C0C0"/>
                  </a:outerShdw>
                </a:effectLst>
              </a:rPr>
              <a:t>Eşitlik</a:t>
            </a:r>
            <a:r>
              <a:rPr lang="tr-TR" altLang="zh-CN" b="1" dirty="0">
                <a:solidFill>
                  <a:srgbClr val="3333CC"/>
                </a:solidFill>
              </a:rPr>
              <a:t> </a:t>
            </a:r>
            <a:r>
              <a:rPr lang="tr-TR" altLang="zh-CN" dirty="0">
                <a:solidFill>
                  <a:srgbClr val="3333CC"/>
                </a:solidFill>
              </a:rPr>
              <a:t>İfadeleri ile Değişken Atamaları</a:t>
            </a:r>
          </a:p>
        </p:txBody>
      </p:sp>
      <p:sp>
        <p:nvSpPr>
          <p:cNvPr id="68625" name="Text Box 17"/>
          <p:cNvSpPr txBox="1">
            <a:spLocks noChangeArrowheads="1"/>
          </p:cNvSpPr>
          <p:nvPr/>
        </p:nvSpPr>
        <p:spPr bwMode="auto">
          <a:xfrm>
            <a:off x="827881" y="1479550"/>
            <a:ext cx="748823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zh-CN" sz="1600" dirty="0" smtClean="0"/>
              <a:t>&gt;&gt; </a:t>
            </a:r>
            <a:r>
              <a:rPr lang="tr-TR" altLang="zh-CN" sz="1600" b="1" dirty="0">
                <a:effectLst>
                  <a:outerShdw blurRad="38100" dist="38100" dir="2700000" algn="tl">
                    <a:srgbClr val="C0C0C0"/>
                  </a:outerShdw>
                </a:effectLst>
              </a:rPr>
              <a:t>değişken = değer</a:t>
            </a:r>
          </a:p>
          <a:p>
            <a:pPr algn="just"/>
            <a:endParaRPr lang="tr-TR" altLang="zh-CN" sz="1600" dirty="0"/>
          </a:p>
          <a:p>
            <a:pPr algn="just"/>
            <a:r>
              <a:rPr lang="tr-TR" altLang="zh-CN" sz="1600" dirty="0"/>
              <a:t>şeklindedir. Burada "değişken", herhangi bir karakter veya karakter grubu olabilir. "değer" ise, herhangi bir </a:t>
            </a:r>
            <a:r>
              <a:rPr lang="tr-TR" altLang="zh-CN" sz="1600" b="1" dirty="0">
                <a:solidFill>
                  <a:srgbClr val="CC0000"/>
                </a:solidFill>
              </a:rPr>
              <a:t>matematiksel ifade</a:t>
            </a:r>
            <a:r>
              <a:rPr lang="tr-TR" altLang="zh-CN" sz="1600" b="1" dirty="0"/>
              <a:t>,</a:t>
            </a:r>
            <a:r>
              <a:rPr lang="tr-TR" altLang="zh-CN" sz="1600" dirty="0"/>
              <a:t> </a:t>
            </a:r>
            <a:r>
              <a:rPr lang="tr-TR" altLang="zh-CN" sz="1600" b="1" dirty="0">
                <a:solidFill>
                  <a:srgbClr val="CC0000"/>
                </a:solidFill>
              </a:rPr>
              <a:t>bir karakter dizisi</a:t>
            </a:r>
            <a:r>
              <a:rPr lang="tr-TR" altLang="zh-CN" sz="1600" b="1" dirty="0"/>
              <a:t>,</a:t>
            </a:r>
            <a:r>
              <a:rPr lang="tr-TR" altLang="zh-CN" sz="1600" dirty="0"/>
              <a:t> </a:t>
            </a:r>
            <a:r>
              <a:rPr lang="tr-TR" altLang="zh-CN" sz="1600" b="1" dirty="0">
                <a:solidFill>
                  <a:srgbClr val="CC0000"/>
                </a:solidFill>
              </a:rPr>
              <a:t>bir sabit</a:t>
            </a:r>
            <a:r>
              <a:rPr lang="tr-TR" altLang="zh-CN" sz="1600" b="1" dirty="0"/>
              <a:t>,</a:t>
            </a:r>
            <a:r>
              <a:rPr lang="tr-TR" altLang="zh-CN" sz="1600" dirty="0"/>
              <a:t> </a:t>
            </a:r>
            <a:r>
              <a:rPr lang="tr-TR" altLang="zh-CN" sz="1600" b="1" dirty="0">
                <a:solidFill>
                  <a:srgbClr val="CC0000"/>
                </a:solidFill>
              </a:rPr>
              <a:t>bir matris</a:t>
            </a:r>
            <a:r>
              <a:rPr lang="tr-TR" altLang="zh-CN" sz="1600" dirty="0"/>
              <a:t> veya bunların birden fazlasının matematiksel işlemler ile oluşturulmuş kombinasyonları olabilir.</a:t>
            </a:r>
          </a:p>
        </p:txBody>
      </p:sp>
      <p:sp>
        <p:nvSpPr>
          <p:cNvPr id="15" name="Text Box 13"/>
          <p:cNvSpPr txBox="1">
            <a:spLocks noChangeArrowheads="1"/>
          </p:cNvSpPr>
          <p:nvPr/>
        </p:nvSpPr>
        <p:spPr bwMode="auto">
          <a:xfrm>
            <a:off x="761728" y="3080543"/>
            <a:ext cx="1655763" cy="134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zh-CN" dirty="0" err="1">
                <a:solidFill>
                  <a:srgbClr val="990033"/>
                </a:solidFill>
                <a:effectLst>
                  <a:outerShdw blurRad="38100" dist="38100" dir="2700000" algn="tl">
                    <a:srgbClr val="C0C0C0"/>
                  </a:outerShdw>
                </a:effectLst>
              </a:rPr>
              <a:t>Skaler</a:t>
            </a:r>
            <a:r>
              <a:rPr lang="tr-TR" altLang="zh-CN" dirty="0">
                <a:solidFill>
                  <a:srgbClr val="990033"/>
                </a:solidFill>
                <a:effectLst>
                  <a:outerShdw blurRad="38100" dist="38100" dir="2700000" algn="tl">
                    <a:srgbClr val="C0C0C0"/>
                  </a:outerShdw>
                </a:effectLst>
              </a:rPr>
              <a:t> atama</a:t>
            </a:r>
          </a:p>
          <a:p>
            <a:r>
              <a:rPr lang="tr-TR" altLang="zh-CN" sz="1600" dirty="0"/>
              <a:t>X  =  3 </a:t>
            </a:r>
          </a:p>
          <a:p>
            <a:r>
              <a:rPr lang="tr-TR" altLang="zh-CN" sz="1600" dirty="0"/>
              <a:t>A  =  5-5i </a:t>
            </a:r>
          </a:p>
          <a:p>
            <a:r>
              <a:rPr lang="tr-TR" altLang="zh-CN" sz="1600" dirty="0"/>
              <a:t>B  =  A / 5</a:t>
            </a:r>
          </a:p>
          <a:p>
            <a:r>
              <a:rPr lang="tr-TR" altLang="zh-CN" sz="1600" dirty="0"/>
              <a:t> 	</a:t>
            </a:r>
            <a:endParaRPr lang="tr-TR" altLang="tr-TR" sz="1600" dirty="0"/>
          </a:p>
        </p:txBody>
      </p:sp>
      <p:sp>
        <p:nvSpPr>
          <p:cNvPr id="16" name="Text Box 17"/>
          <p:cNvSpPr txBox="1">
            <a:spLocks noChangeArrowheads="1"/>
          </p:cNvSpPr>
          <p:nvPr/>
        </p:nvSpPr>
        <p:spPr bwMode="auto">
          <a:xfrm>
            <a:off x="2501255" y="3068637"/>
            <a:ext cx="255587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dirty="0">
                <a:solidFill>
                  <a:srgbClr val="3333CC"/>
                </a:solidFill>
              </a:rPr>
              <a:t>Vektör atama</a:t>
            </a:r>
          </a:p>
          <a:p>
            <a:pPr>
              <a:spcBef>
                <a:spcPct val="50000"/>
              </a:spcBef>
            </a:pPr>
            <a:r>
              <a:rPr lang="tr-TR" altLang="tr-TR" sz="1600" b="1" dirty="0"/>
              <a:t>&gt;&gt;</a:t>
            </a:r>
            <a:r>
              <a:rPr lang="tr-TR" altLang="tr-TR" sz="1600" dirty="0"/>
              <a:t>C=[1 3 2]</a:t>
            </a:r>
          </a:p>
          <a:p>
            <a:r>
              <a:rPr lang="tr-TR" altLang="tr-TR" sz="1600" dirty="0"/>
              <a:t>C =</a:t>
            </a:r>
          </a:p>
          <a:p>
            <a:r>
              <a:rPr lang="tr-TR" altLang="tr-TR" sz="1600" dirty="0"/>
              <a:t>     1     3     </a:t>
            </a:r>
            <a:r>
              <a:rPr lang="tr-TR" altLang="tr-TR" sz="1600" dirty="0" smtClean="0"/>
              <a:t>2</a:t>
            </a:r>
            <a:endParaRPr lang="tr-TR" altLang="tr-TR" sz="1600" dirty="0"/>
          </a:p>
        </p:txBody>
      </p:sp>
      <p:sp>
        <p:nvSpPr>
          <p:cNvPr id="17" name="Text Box 18"/>
          <p:cNvSpPr txBox="1">
            <a:spLocks noChangeArrowheads="1"/>
          </p:cNvSpPr>
          <p:nvPr/>
        </p:nvSpPr>
        <p:spPr bwMode="auto">
          <a:xfrm>
            <a:off x="4572000" y="3080543"/>
            <a:ext cx="273685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dirty="0">
                <a:solidFill>
                  <a:srgbClr val="FF3300"/>
                </a:solidFill>
              </a:rPr>
              <a:t>Matris atama</a:t>
            </a:r>
          </a:p>
          <a:p>
            <a:pPr>
              <a:spcBef>
                <a:spcPct val="50000"/>
              </a:spcBef>
            </a:pPr>
            <a:r>
              <a:rPr lang="tr-TR" altLang="tr-TR" sz="1600" b="1" dirty="0"/>
              <a:t>&gt;&gt;</a:t>
            </a:r>
            <a:r>
              <a:rPr lang="tr-TR" altLang="tr-TR" sz="1600" dirty="0"/>
              <a:t>C=[1 3; 2 1]</a:t>
            </a:r>
          </a:p>
          <a:p>
            <a:r>
              <a:rPr lang="tr-TR" altLang="tr-TR" sz="1600" dirty="0"/>
              <a:t>C =</a:t>
            </a:r>
          </a:p>
          <a:p>
            <a:r>
              <a:rPr lang="tr-TR" altLang="tr-TR" sz="1600" dirty="0"/>
              <a:t>     1     3</a:t>
            </a:r>
          </a:p>
          <a:p>
            <a:r>
              <a:rPr lang="tr-TR" altLang="tr-TR" sz="1600" dirty="0"/>
              <a:t>     2     </a:t>
            </a:r>
            <a:r>
              <a:rPr lang="tr-TR" altLang="tr-TR" sz="1600" dirty="0" smtClean="0"/>
              <a:t>1</a:t>
            </a:r>
            <a:endParaRPr lang="tr-TR" altLang="tr-TR" sz="1600" dirty="0"/>
          </a:p>
        </p:txBody>
      </p:sp>
      <p:sp>
        <p:nvSpPr>
          <p:cNvPr id="18" name="Text Box 15"/>
          <p:cNvSpPr txBox="1">
            <a:spLocks noChangeArrowheads="1"/>
          </p:cNvSpPr>
          <p:nvPr/>
        </p:nvSpPr>
        <p:spPr bwMode="auto">
          <a:xfrm>
            <a:off x="731838" y="4509120"/>
            <a:ext cx="76327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tr-TR" altLang="zh-CN" sz="1600" dirty="0"/>
              <a:t>Bir değişkene bir değer atadıktan sonra aynı değişkene farklı bir değer atamak, o değişkenin </a:t>
            </a:r>
            <a:r>
              <a:rPr lang="tr-TR" altLang="zh-CN" sz="1600" u="sng" dirty="0">
                <a:solidFill>
                  <a:srgbClr val="CC0000"/>
                </a:solidFill>
                <a:effectLst>
                  <a:outerShdw blurRad="38100" dist="38100" dir="2700000" algn="tl">
                    <a:srgbClr val="C0C0C0"/>
                  </a:outerShdw>
                </a:effectLst>
              </a:rPr>
              <a:t>ilk değerinin </a:t>
            </a:r>
            <a:r>
              <a:rPr lang="tr-TR" altLang="zh-CN" sz="1600" u="sng" dirty="0" smtClean="0">
                <a:solidFill>
                  <a:srgbClr val="CC0000"/>
                </a:solidFill>
                <a:effectLst>
                  <a:outerShdw blurRad="38100" dist="38100" dir="2700000" algn="tl">
                    <a:srgbClr val="C0C0C0"/>
                  </a:outerShdw>
                </a:effectLst>
              </a:rPr>
              <a:t>silmektedir.</a:t>
            </a:r>
            <a:endParaRPr lang="tr-TR" altLang="tr-TR" sz="1600" dirty="0"/>
          </a:p>
        </p:txBody>
      </p:sp>
      <p:sp>
        <p:nvSpPr>
          <p:cNvPr id="19" name="Text Box 16"/>
          <p:cNvSpPr txBox="1">
            <a:spLocks noChangeArrowheads="1"/>
          </p:cNvSpPr>
          <p:nvPr/>
        </p:nvSpPr>
        <p:spPr bwMode="auto">
          <a:xfrm>
            <a:off x="934392" y="5229200"/>
            <a:ext cx="2844800"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b="1" dirty="0">
                <a:solidFill>
                  <a:srgbClr val="006600"/>
                </a:solidFill>
              </a:rPr>
              <a:t>Örnek:</a:t>
            </a:r>
            <a:r>
              <a:rPr lang="tr-TR" altLang="tr-TR" dirty="0"/>
              <a:t>	</a:t>
            </a:r>
            <a:r>
              <a:rPr lang="tr-TR" altLang="tr-TR" sz="1600" dirty="0"/>
              <a:t>&gt;&gt; a=5</a:t>
            </a:r>
          </a:p>
          <a:p>
            <a:pPr>
              <a:spcBef>
                <a:spcPct val="50000"/>
              </a:spcBef>
            </a:pPr>
            <a:r>
              <a:rPr lang="tr-TR" altLang="tr-TR" sz="1600" dirty="0"/>
              <a:t>	&gt;&gt;b=a+2</a:t>
            </a:r>
          </a:p>
          <a:p>
            <a:r>
              <a:rPr lang="tr-TR" altLang="tr-TR" sz="1600" dirty="0"/>
              <a:t>	    b =</a:t>
            </a:r>
          </a:p>
          <a:p>
            <a:r>
              <a:rPr lang="tr-TR" altLang="tr-TR" sz="1600" dirty="0"/>
              <a:t>     		7</a:t>
            </a:r>
          </a:p>
        </p:txBody>
      </p:sp>
      <p:sp>
        <p:nvSpPr>
          <p:cNvPr id="20" name="Text Box 19"/>
          <p:cNvSpPr txBox="1">
            <a:spLocks noChangeArrowheads="1"/>
          </p:cNvSpPr>
          <p:nvPr/>
        </p:nvSpPr>
        <p:spPr bwMode="auto">
          <a:xfrm>
            <a:off x="3600450" y="5216526"/>
            <a:ext cx="2411413" cy="134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tr-TR" altLang="tr-TR" sz="1600" dirty="0"/>
              <a:t>&gt;&gt;a=10</a:t>
            </a:r>
          </a:p>
          <a:p>
            <a:r>
              <a:rPr lang="tr-TR" altLang="tr-TR" sz="1600" dirty="0"/>
              <a:t>&gt;&gt;b=a+2</a:t>
            </a:r>
          </a:p>
          <a:p>
            <a:r>
              <a:rPr lang="tr-TR" altLang="tr-TR" sz="1600" dirty="0"/>
              <a:t>    b =</a:t>
            </a:r>
          </a:p>
          <a:p>
            <a:r>
              <a:rPr lang="tr-TR" altLang="tr-TR" sz="1600" dirty="0"/>
              <a:t>    	12</a:t>
            </a:r>
          </a:p>
          <a:p>
            <a:pPr>
              <a:spcBef>
                <a:spcPct val="50000"/>
              </a:spcBef>
            </a:pPr>
            <a:endParaRPr lang="tr-TR" altLang="tr-TR" sz="1600" dirty="0"/>
          </a:p>
        </p:txBody>
      </p:sp>
    </p:spTree>
    <p:extLst>
      <p:ext uri="{BB962C8B-B14F-4D97-AF65-F5344CB8AC3E}">
        <p14:creationId xmlns:p14="http://schemas.microsoft.com/office/powerpoint/2010/main" val="33531363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6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3" grpId="0"/>
      <p:bldP spid="68624" grpId="0"/>
      <p:bldP spid="68625" grpId="0"/>
      <p:bldP spid="15" grpId="0"/>
      <p:bldP spid="16" grpId="0"/>
      <p:bldP spid="17" grpId="0"/>
      <p:bldP spid="18" grpId="0"/>
      <p:bldP spid="19"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4275"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4276"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4277"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4278"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4279"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4281" name="Text Box 9"/>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54282" name="Rectangle 10"/>
          <p:cNvSpPr>
            <a:spLocks noChangeArrowheads="1"/>
          </p:cNvSpPr>
          <p:nvPr/>
        </p:nvSpPr>
        <p:spPr bwMode="auto">
          <a:xfrm>
            <a:off x="1187450" y="549275"/>
            <a:ext cx="673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r-TR" altLang="zh-CN" b="1">
                <a:solidFill>
                  <a:srgbClr val="FF3300"/>
                </a:solidFill>
              </a:rPr>
              <a:t>2.</a:t>
            </a:r>
            <a:r>
              <a:rPr lang="tr-TR" altLang="zh-CN" b="1"/>
              <a:t> </a:t>
            </a:r>
            <a:r>
              <a:rPr lang="tr-TR" altLang="zh-CN" b="1" i="1">
                <a:solidFill>
                  <a:srgbClr val="3333CC"/>
                </a:solidFill>
                <a:effectLst>
                  <a:outerShdw blurRad="38100" dist="38100" dir="2700000" algn="tl">
                    <a:srgbClr val="C0C0C0"/>
                  </a:outerShdw>
                </a:effectLst>
              </a:rPr>
              <a:t>Artış Miktarı Düzenli</a:t>
            </a:r>
            <a:r>
              <a:rPr lang="tr-TR" altLang="zh-CN" b="1"/>
              <a:t> </a:t>
            </a:r>
            <a:r>
              <a:rPr lang="tr-TR" altLang="zh-CN" b="1">
                <a:solidFill>
                  <a:srgbClr val="0000FF"/>
                </a:solidFill>
              </a:rPr>
              <a:t>Olan Dizilerin Değişkenlere Atanması</a:t>
            </a:r>
          </a:p>
        </p:txBody>
      </p:sp>
      <p:sp>
        <p:nvSpPr>
          <p:cNvPr id="54283" name="Text Box 11"/>
          <p:cNvSpPr txBox="1">
            <a:spLocks noChangeArrowheads="1"/>
          </p:cNvSpPr>
          <p:nvPr/>
        </p:nvSpPr>
        <p:spPr bwMode="auto">
          <a:xfrm>
            <a:off x="1008063" y="1160463"/>
            <a:ext cx="7272337"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tr-TR" altLang="zh-CN" sz="1600">
                <a:solidFill>
                  <a:srgbClr val="CC0000"/>
                </a:solidFill>
              </a:rPr>
              <a:t>MATLAB</a:t>
            </a:r>
            <a:r>
              <a:rPr lang="tr-TR" altLang="zh-CN" sz="1600"/>
              <a:t>'da, satır elemanları düzenli artış miktarına sahip olan dizilerin elemanları bir değişkene  özel bir yöntemle atanabilir. </a:t>
            </a:r>
          </a:p>
          <a:p>
            <a:pPr algn="just"/>
            <a:endParaRPr lang="tr-TR" altLang="zh-CN" sz="1600"/>
          </a:p>
          <a:p>
            <a:pPr algn="just"/>
            <a:r>
              <a:rPr lang="tr-TR" altLang="zh-CN" sz="1600"/>
              <a:t>	Değişken = </a:t>
            </a:r>
            <a:r>
              <a:rPr lang="tr-TR" altLang="zh-CN" sz="1600" b="1"/>
              <a:t>ilk_değer : artış_miktarı : son_değer</a:t>
            </a:r>
            <a:endParaRPr lang="tr-TR" altLang="tr-TR" sz="1600" b="1"/>
          </a:p>
        </p:txBody>
      </p:sp>
      <p:sp>
        <p:nvSpPr>
          <p:cNvPr id="54284" name="Text Box 12"/>
          <p:cNvSpPr txBox="1">
            <a:spLocks noChangeArrowheads="1"/>
          </p:cNvSpPr>
          <p:nvPr/>
        </p:nvSpPr>
        <p:spPr bwMode="auto">
          <a:xfrm>
            <a:off x="1116013" y="2384425"/>
            <a:ext cx="428466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tr-TR" sz="1600"/>
              <a:t>&gt;&gt; X=1:3:12</a:t>
            </a:r>
          </a:p>
          <a:p>
            <a:r>
              <a:rPr lang="tr-TR" altLang="tr-TR" sz="1600"/>
              <a:t>X =</a:t>
            </a:r>
          </a:p>
          <a:p>
            <a:r>
              <a:rPr lang="tr-TR" altLang="tr-TR" sz="1600"/>
              <a:t>     1     4     7    10</a:t>
            </a:r>
          </a:p>
        </p:txBody>
      </p:sp>
      <p:sp>
        <p:nvSpPr>
          <p:cNvPr id="54285" name="Text Box 13"/>
          <p:cNvSpPr txBox="1">
            <a:spLocks noChangeArrowheads="1"/>
          </p:cNvSpPr>
          <p:nvPr/>
        </p:nvSpPr>
        <p:spPr bwMode="auto">
          <a:xfrm>
            <a:off x="1116013" y="3392488"/>
            <a:ext cx="2771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zh-CN">
                <a:solidFill>
                  <a:srgbClr val="990033"/>
                </a:solidFill>
              </a:rPr>
              <a:t>linspace </a:t>
            </a:r>
            <a:r>
              <a:rPr lang="tr-TR" altLang="zh-CN" b="1">
                <a:solidFill>
                  <a:srgbClr val="990033"/>
                </a:solidFill>
              </a:rPr>
              <a:t>Fonksiyonu</a:t>
            </a:r>
            <a:endParaRPr lang="tr-TR" altLang="tr-TR" b="1">
              <a:solidFill>
                <a:srgbClr val="990033"/>
              </a:solidFill>
            </a:endParaRPr>
          </a:p>
        </p:txBody>
      </p:sp>
      <p:sp>
        <p:nvSpPr>
          <p:cNvPr id="54286" name="Text Box 14"/>
          <p:cNvSpPr txBox="1">
            <a:spLocks noChangeArrowheads="1"/>
          </p:cNvSpPr>
          <p:nvPr/>
        </p:nvSpPr>
        <p:spPr bwMode="auto">
          <a:xfrm>
            <a:off x="1008063" y="3933825"/>
            <a:ext cx="7345362"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tr-TR" altLang="zh-CN" sz="1600"/>
              <a:t>ilk değeri ve son değeri verilen bir diziyi, verilen eleman sayısı ile lineer olarak artırarak oluşturur</a:t>
            </a:r>
          </a:p>
          <a:p>
            <a:pPr algn="just"/>
            <a:r>
              <a:rPr lang="tr-TR" altLang="zh-CN" sz="1600"/>
              <a:t>	Değişken = </a:t>
            </a:r>
            <a:r>
              <a:rPr lang="tr-TR" altLang="zh-CN"/>
              <a:t>linspace</a:t>
            </a:r>
            <a:r>
              <a:rPr lang="tr-TR" altLang="zh-CN" sz="1600" b="1"/>
              <a:t>(ilk_deger , son_deger , eleman_sayısı)</a:t>
            </a:r>
            <a:endParaRPr lang="tr-TR" altLang="tr-TR" sz="1600" b="1"/>
          </a:p>
        </p:txBody>
      </p:sp>
      <p:sp>
        <p:nvSpPr>
          <p:cNvPr id="54287" name="Text Box 15"/>
          <p:cNvSpPr txBox="1">
            <a:spLocks noChangeArrowheads="1"/>
          </p:cNvSpPr>
          <p:nvPr/>
        </p:nvSpPr>
        <p:spPr bwMode="auto">
          <a:xfrm>
            <a:off x="1150938" y="5049838"/>
            <a:ext cx="626586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zh-CN" sz="1600" dirty="0"/>
              <a:t>&gt;&gt;A=</a:t>
            </a:r>
            <a:r>
              <a:rPr lang="tr-TR" altLang="zh-CN" sz="1600" dirty="0" err="1"/>
              <a:t>linspace</a:t>
            </a:r>
            <a:r>
              <a:rPr lang="tr-TR" altLang="zh-CN" sz="1600" dirty="0"/>
              <a:t>(0,10,6)</a:t>
            </a:r>
          </a:p>
          <a:p>
            <a:r>
              <a:rPr lang="tr-TR" altLang="zh-CN" sz="1600" dirty="0"/>
              <a:t>A   =</a:t>
            </a:r>
          </a:p>
          <a:p>
            <a:r>
              <a:rPr lang="tr-TR" altLang="zh-CN" sz="1600" dirty="0"/>
              <a:t>	0	2	4	6	8	10</a:t>
            </a:r>
            <a:endParaRPr lang="tr-TR" altLang="tr-TR" sz="1600" dirty="0"/>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295275"/>
            <a:ext cx="10096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17917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8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3" grpId="0"/>
      <p:bldP spid="54284" grpId="0"/>
      <p:bldP spid="54285" grpId="0"/>
      <p:bldP spid="54286" grpId="0"/>
      <p:bldP spid="5428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5299"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5300"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5301"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5302"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5303"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5305" name="Text Box 9"/>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55306" name="Rectangle 10"/>
          <p:cNvSpPr>
            <a:spLocks noChangeArrowheads="1"/>
          </p:cNvSpPr>
          <p:nvPr/>
        </p:nvSpPr>
        <p:spPr bwMode="auto">
          <a:xfrm>
            <a:off x="684213" y="700088"/>
            <a:ext cx="77041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tr-TR" altLang="zh-CN" b="1">
                <a:solidFill>
                  <a:srgbClr val="FF3300"/>
                </a:solidFill>
              </a:rPr>
              <a:t>3</a:t>
            </a:r>
            <a:r>
              <a:rPr lang="tr-TR" altLang="zh-CN" b="1"/>
              <a:t>. </a:t>
            </a:r>
            <a:r>
              <a:rPr lang="tr-TR" altLang="zh-CN" b="1">
                <a:solidFill>
                  <a:srgbClr val="0000FF"/>
                </a:solidFill>
              </a:rPr>
              <a:t>MATLAB'ın</a:t>
            </a:r>
            <a:r>
              <a:rPr lang="tr-TR" altLang="zh-CN" b="1"/>
              <a:t> </a:t>
            </a:r>
            <a:r>
              <a:rPr lang="tr-TR" altLang="zh-CN" b="1" i="1">
                <a:solidFill>
                  <a:srgbClr val="3333CC"/>
                </a:solidFill>
                <a:effectLst>
                  <a:outerShdw blurRad="38100" dist="38100" dir="2700000" algn="tl">
                    <a:srgbClr val="C0C0C0"/>
                  </a:outerShdw>
                </a:effectLst>
              </a:rPr>
              <a:t>Hazır Fonksiyon</a:t>
            </a:r>
            <a:r>
              <a:rPr lang="tr-TR" altLang="zh-CN" b="1"/>
              <a:t> </a:t>
            </a:r>
            <a:r>
              <a:rPr lang="tr-TR" altLang="zh-CN">
                <a:solidFill>
                  <a:srgbClr val="0000FF"/>
                </a:solidFill>
              </a:rPr>
              <a:t>Özelliklerini Kullanarak Oluşturulan </a:t>
            </a:r>
          </a:p>
          <a:p>
            <a:r>
              <a:rPr lang="tr-TR" altLang="zh-CN">
                <a:solidFill>
                  <a:srgbClr val="0000FF"/>
                </a:solidFill>
              </a:rPr>
              <a:t>    Dizilerin Değişkenlere Atanması</a:t>
            </a:r>
            <a:r>
              <a:rPr lang="tr-TR" altLang="zh-CN" b="1">
                <a:solidFill>
                  <a:srgbClr val="0000FF"/>
                </a:solidFill>
              </a:rPr>
              <a:t> </a:t>
            </a:r>
          </a:p>
        </p:txBody>
      </p:sp>
      <p:graphicFrame>
        <p:nvGraphicFramePr>
          <p:cNvPr id="55406" name="Group 110"/>
          <p:cNvGraphicFramePr>
            <a:graphicFrameLocks noGrp="1"/>
          </p:cNvGraphicFramePr>
          <p:nvPr/>
        </p:nvGraphicFramePr>
        <p:xfrm>
          <a:off x="971550" y="1484313"/>
          <a:ext cx="5508625" cy="2682240"/>
        </p:xfrm>
        <a:graphic>
          <a:graphicData uri="http://schemas.openxmlformats.org/drawingml/2006/table">
            <a:tbl>
              <a:tblPr/>
              <a:tblGrid>
                <a:gridCol w="1414463"/>
                <a:gridCol w="4094162"/>
              </a:tblGrid>
              <a:tr h="323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zh-CN" sz="1600" b="1" i="0" u="none" strike="noStrike" cap="none" normalizeH="0" baseline="0" smtClean="0">
                          <a:ln>
                            <a:noFill/>
                          </a:ln>
                          <a:solidFill>
                            <a:srgbClr val="000000"/>
                          </a:solidFill>
                          <a:effectLst/>
                          <a:latin typeface="Arial" charset="0"/>
                          <a:ea typeface="SimSun" pitchFamily="2" charset="-122"/>
                        </a:rPr>
                        <a:t>zeros (n)</a:t>
                      </a:r>
                      <a:endParaRPr kumimoji="0" lang="tr-TR" altLang="zh-CN"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zh-CN" sz="1600" b="1" i="0" u="none" strike="noStrike" cap="none" normalizeH="0" baseline="0" smtClean="0">
                          <a:ln>
                            <a:noFill/>
                          </a:ln>
                          <a:solidFill>
                            <a:srgbClr val="CC0000"/>
                          </a:solidFill>
                          <a:effectLst/>
                          <a:latin typeface="Arial" charset="0"/>
                          <a:ea typeface="SimSun" pitchFamily="2" charset="-122"/>
                        </a:rPr>
                        <a:t>n x n</a:t>
                      </a:r>
                      <a:r>
                        <a:rPr kumimoji="0" lang="tr-TR" altLang="zh-CN" sz="1600" b="0" i="0" u="none" strike="noStrike" cap="none" normalizeH="0" baseline="0" smtClean="0">
                          <a:ln>
                            <a:noFill/>
                          </a:ln>
                          <a:solidFill>
                            <a:srgbClr val="000000"/>
                          </a:solidFill>
                          <a:effectLst/>
                          <a:latin typeface="Arial" charset="0"/>
                          <a:ea typeface="SimSun" pitchFamily="2" charset="-122"/>
                        </a:rPr>
                        <a:t> boyutunda, </a:t>
                      </a:r>
                      <a:r>
                        <a:rPr kumimoji="0" lang="tr-TR" altLang="zh-CN" sz="1600" b="0" i="0" u="none" strike="noStrike" cap="none" normalizeH="0" baseline="0" smtClean="0">
                          <a:ln>
                            <a:noFill/>
                          </a:ln>
                          <a:solidFill>
                            <a:srgbClr val="0000FF"/>
                          </a:solidFill>
                          <a:effectLst/>
                          <a:latin typeface="Arial" charset="0"/>
                          <a:ea typeface="SimSun" pitchFamily="2" charset="-122"/>
                        </a:rPr>
                        <a:t>sıfırlarda</a:t>
                      </a:r>
                      <a:r>
                        <a:rPr kumimoji="0" lang="tr-TR" altLang="zh-CN" sz="1600" b="0" i="0" u="none" strike="noStrike" cap="none" normalizeH="0" baseline="0" smtClean="0">
                          <a:ln>
                            <a:noFill/>
                          </a:ln>
                          <a:solidFill>
                            <a:srgbClr val="000000"/>
                          </a:solidFill>
                          <a:effectLst/>
                          <a:latin typeface="Arial" charset="0"/>
                          <a:ea typeface="SimSun" pitchFamily="2" charset="-122"/>
                        </a:rPr>
                        <a:t> olu</a:t>
                      </a:r>
                      <a:r>
                        <a:rPr kumimoji="0" lang="tr-TR" altLang="zh-CN" sz="1600" b="0" i="0" u="none" strike="noStrike" cap="none" normalizeH="0" baseline="0" smtClean="0">
                          <a:ln>
                            <a:noFill/>
                          </a:ln>
                          <a:solidFill>
                            <a:srgbClr val="000000"/>
                          </a:solidFill>
                          <a:effectLst/>
                          <a:latin typeface="Arial" charset="0"/>
                          <a:cs typeface="Times New Roman" pitchFamily="18" charset="0"/>
                        </a:rPr>
                        <a:t>şan matris</a:t>
                      </a:r>
                      <a:endParaRPr kumimoji="0" lang="tr-TR" altLang="zh-CN"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zh-CN" sz="1600" b="1" i="0" u="none" strike="noStrike" cap="none" normalizeH="0" baseline="0" smtClean="0">
                          <a:ln>
                            <a:noFill/>
                          </a:ln>
                          <a:solidFill>
                            <a:srgbClr val="000000"/>
                          </a:solidFill>
                          <a:effectLst/>
                          <a:latin typeface="Arial" charset="0"/>
                          <a:ea typeface="SimSun" pitchFamily="2" charset="-122"/>
                        </a:rPr>
                        <a:t>zeros (n,m)</a:t>
                      </a:r>
                      <a:endParaRPr kumimoji="0" lang="tr-TR" altLang="zh-CN"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zh-CN" sz="1600" b="1" i="0" u="none" strike="noStrike" cap="none" normalizeH="0" baseline="0" smtClean="0">
                          <a:ln>
                            <a:noFill/>
                          </a:ln>
                          <a:solidFill>
                            <a:srgbClr val="CC0000"/>
                          </a:solidFill>
                          <a:effectLst/>
                          <a:latin typeface="Arial" charset="0"/>
                          <a:ea typeface="SimSun" pitchFamily="2" charset="-122"/>
                        </a:rPr>
                        <a:t>n X m</a:t>
                      </a:r>
                      <a:r>
                        <a:rPr kumimoji="0" lang="tr-TR" altLang="zh-CN" sz="1600" b="0" i="0" u="none" strike="noStrike" cap="none" normalizeH="0" baseline="0" smtClean="0">
                          <a:ln>
                            <a:noFill/>
                          </a:ln>
                          <a:solidFill>
                            <a:srgbClr val="000000"/>
                          </a:solidFill>
                          <a:effectLst/>
                          <a:latin typeface="Arial" charset="0"/>
                          <a:ea typeface="SimSun" pitchFamily="2" charset="-122"/>
                        </a:rPr>
                        <a:t> boyutunda, </a:t>
                      </a:r>
                      <a:r>
                        <a:rPr kumimoji="0" lang="tr-TR" altLang="zh-CN" sz="1600" b="0" i="0" u="none" strike="noStrike" cap="none" normalizeH="0" baseline="0" smtClean="0">
                          <a:ln>
                            <a:noFill/>
                          </a:ln>
                          <a:solidFill>
                            <a:srgbClr val="0000FF"/>
                          </a:solidFill>
                          <a:effectLst/>
                          <a:latin typeface="Arial" charset="0"/>
                        </a:rPr>
                        <a:t>0</a:t>
                      </a:r>
                      <a:r>
                        <a:rPr kumimoji="0" lang="tr-TR" altLang="zh-CN" sz="1600" b="0" i="0" u="none" strike="noStrike" cap="none" normalizeH="0" baseline="0" smtClean="0">
                          <a:ln>
                            <a:noFill/>
                          </a:ln>
                          <a:solidFill>
                            <a:srgbClr val="000000"/>
                          </a:solidFill>
                          <a:effectLst/>
                          <a:latin typeface="Arial" charset="0"/>
                          <a:ea typeface="SimSun" pitchFamily="2" charset="-122"/>
                        </a:rPr>
                        <a:t>‘</a:t>
                      </a:r>
                      <a:r>
                        <a:rPr kumimoji="0" lang="tr-TR" altLang="zh-CN" sz="1600" b="0" i="0" u="none" strike="noStrike" cap="none" normalizeH="0" baseline="0" smtClean="0">
                          <a:ln>
                            <a:noFill/>
                          </a:ln>
                          <a:solidFill>
                            <a:srgbClr val="000000"/>
                          </a:solidFill>
                          <a:effectLst/>
                          <a:latin typeface="Arial" charset="0"/>
                        </a:rPr>
                        <a:t> </a:t>
                      </a:r>
                      <a:r>
                        <a:rPr kumimoji="0" lang="tr-TR" altLang="zh-CN" sz="1600" b="0" i="0" u="none" strike="noStrike" cap="none" normalizeH="0" baseline="0" smtClean="0">
                          <a:ln>
                            <a:noFill/>
                          </a:ln>
                          <a:solidFill>
                            <a:srgbClr val="000000"/>
                          </a:solidFill>
                          <a:effectLst/>
                          <a:latin typeface="Arial" charset="0"/>
                          <a:ea typeface="SimSun" pitchFamily="2" charset="-122"/>
                        </a:rPr>
                        <a:t>lardan olu</a:t>
                      </a:r>
                      <a:r>
                        <a:rPr kumimoji="0" lang="tr-TR" altLang="zh-CN" sz="1600" b="0" i="0" u="none" strike="noStrike" cap="none" normalizeH="0" baseline="0" smtClean="0">
                          <a:ln>
                            <a:noFill/>
                          </a:ln>
                          <a:solidFill>
                            <a:srgbClr val="000000"/>
                          </a:solidFill>
                          <a:effectLst/>
                          <a:latin typeface="Arial" charset="0"/>
                          <a:cs typeface="Times New Roman" pitchFamily="18" charset="0"/>
                        </a:rPr>
                        <a:t>şan matris</a:t>
                      </a:r>
                      <a:endParaRPr kumimoji="0" lang="tr-TR" altLang="zh-CN"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zh-CN" sz="1600" b="1" i="0" u="none" strike="noStrike" cap="none" normalizeH="0" baseline="0" smtClean="0">
                          <a:ln>
                            <a:noFill/>
                          </a:ln>
                          <a:solidFill>
                            <a:srgbClr val="000000"/>
                          </a:solidFill>
                          <a:effectLst/>
                          <a:latin typeface="Arial" charset="0"/>
                          <a:ea typeface="SimSun" pitchFamily="2" charset="-122"/>
                        </a:rPr>
                        <a:t>ones (n)</a:t>
                      </a:r>
                      <a:endParaRPr kumimoji="0" lang="tr-TR" altLang="zh-CN"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zh-CN" sz="1600" b="1" i="0" u="none" strike="noStrike" cap="none" normalizeH="0" baseline="0" smtClean="0">
                          <a:ln>
                            <a:noFill/>
                          </a:ln>
                          <a:solidFill>
                            <a:srgbClr val="CC0000"/>
                          </a:solidFill>
                          <a:effectLst/>
                          <a:latin typeface="Arial" charset="0"/>
                          <a:ea typeface="SimSun" pitchFamily="2" charset="-122"/>
                        </a:rPr>
                        <a:t>nx n</a:t>
                      </a:r>
                      <a:r>
                        <a:rPr kumimoji="0" lang="tr-TR" altLang="zh-CN" sz="1600" b="0" i="0" u="none" strike="noStrike" cap="none" normalizeH="0" baseline="0" smtClean="0">
                          <a:ln>
                            <a:noFill/>
                          </a:ln>
                          <a:solidFill>
                            <a:srgbClr val="000000"/>
                          </a:solidFill>
                          <a:effectLst/>
                          <a:latin typeface="Arial" charset="0"/>
                          <a:ea typeface="SimSun" pitchFamily="2" charset="-122"/>
                        </a:rPr>
                        <a:t> boyutunda, </a:t>
                      </a:r>
                      <a:r>
                        <a:rPr kumimoji="0" lang="tr-TR" altLang="zh-CN" sz="1600" b="0" i="0" u="none" strike="noStrike" cap="none" normalizeH="0" baseline="0" smtClean="0">
                          <a:ln>
                            <a:noFill/>
                          </a:ln>
                          <a:solidFill>
                            <a:srgbClr val="0000FF"/>
                          </a:solidFill>
                          <a:effectLst/>
                          <a:latin typeface="Arial" charset="0"/>
                          <a:ea typeface="SimSun" pitchFamily="2" charset="-122"/>
                        </a:rPr>
                        <a:t>1</a:t>
                      </a:r>
                      <a:r>
                        <a:rPr kumimoji="0" lang="tr-TR" altLang="zh-CN" sz="1600" b="0" i="0" u="none" strike="noStrike" cap="none" normalizeH="0" baseline="0" smtClean="0">
                          <a:ln>
                            <a:noFill/>
                          </a:ln>
                          <a:solidFill>
                            <a:srgbClr val="000000"/>
                          </a:solidFill>
                          <a:effectLst/>
                          <a:latin typeface="Arial" charset="0"/>
                          <a:ea typeface="SimSun" pitchFamily="2" charset="-122"/>
                        </a:rPr>
                        <a:t>'lerden olu</a:t>
                      </a:r>
                      <a:r>
                        <a:rPr kumimoji="0" lang="tr-TR" altLang="zh-CN" sz="1600" b="0" i="0" u="none" strike="noStrike" cap="none" normalizeH="0" baseline="0" smtClean="0">
                          <a:ln>
                            <a:noFill/>
                          </a:ln>
                          <a:solidFill>
                            <a:srgbClr val="000000"/>
                          </a:solidFill>
                          <a:effectLst/>
                          <a:latin typeface="Arial" charset="0"/>
                          <a:cs typeface="Times New Roman" pitchFamily="18" charset="0"/>
                        </a:rPr>
                        <a:t>şan matris</a:t>
                      </a:r>
                      <a:endParaRPr kumimoji="0" lang="tr-TR" altLang="zh-CN"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438">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zh-CN" sz="1600" b="1" i="0" u="none" strike="noStrike" cap="none" normalizeH="0" baseline="0" smtClean="0">
                          <a:ln>
                            <a:noFill/>
                          </a:ln>
                          <a:solidFill>
                            <a:srgbClr val="000000"/>
                          </a:solidFill>
                          <a:effectLst/>
                          <a:latin typeface="Arial" charset="0"/>
                          <a:ea typeface="SimSun" pitchFamily="2" charset="-122"/>
                        </a:rPr>
                        <a:t>ones (n,m)</a:t>
                      </a:r>
                      <a:endParaRPr kumimoji="0" lang="tr-TR" altLang="zh-CN"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zh-CN" sz="1600" b="1" i="0" u="none" strike="noStrike" cap="none" normalizeH="0" baseline="0" smtClean="0">
                          <a:ln>
                            <a:noFill/>
                          </a:ln>
                          <a:solidFill>
                            <a:srgbClr val="CC0000"/>
                          </a:solidFill>
                          <a:effectLst/>
                          <a:latin typeface="Arial" charset="0"/>
                          <a:ea typeface="SimSun" pitchFamily="2" charset="-122"/>
                        </a:rPr>
                        <a:t>nx m</a:t>
                      </a:r>
                      <a:r>
                        <a:rPr kumimoji="0" lang="tr-TR" altLang="zh-CN" sz="1600" b="0" i="0" u="none" strike="noStrike" cap="none" normalizeH="0" baseline="0" smtClean="0">
                          <a:ln>
                            <a:noFill/>
                          </a:ln>
                          <a:solidFill>
                            <a:srgbClr val="000000"/>
                          </a:solidFill>
                          <a:effectLst/>
                          <a:latin typeface="Arial" charset="0"/>
                          <a:ea typeface="SimSun" pitchFamily="2" charset="-122"/>
                        </a:rPr>
                        <a:t> boyutunda, </a:t>
                      </a:r>
                      <a:r>
                        <a:rPr kumimoji="0" lang="tr-TR" altLang="zh-CN" sz="1600" b="0" i="0" u="none" strike="noStrike" cap="none" normalizeH="0" baseline="0" smtClean="0">
                          <a:ln>
                            <a:noFill/>
                          </a:ln>
                          <a:solidFill>
                            <a:srgbClr val="0000FF"/>
                          </a:solidFill>
                          <a:effectLst/>
                          <a:latin typeface="Arial" charset="0"/>
                          <a:ea typeface="SimSun" pitchFamily="2" charset="-122"/>
                        </a:rPr>
                        <a:t>1</a:t>
                      </a:r>
                      <a:r>
                        <a:rPr kumimoji="0" lang="tr-TR" altLang="zh-CN" sz="1600" b="0" i="0" u="none" strike="noStrike" cap="none" normalizeH="0" baseline="0" smtClean="0">
                          <a:ln>
                            <a:noFill/>
                          </a:ln>
                          <a:solidFill>
                            <a:srgbClr val="000000"/>
                          </a:solidFill>
                          <a:effectLst/>
                          <a:latin typeface="Arial" charset="0"/>
                          <a:ea typeface="SimSun" pitchFamily="2" charset="-122"/>
                        </a:rPr>
                        <a:t>'lerden olu</a:t>
                      </a:r>
                      <a:r>
                        <a:rPr kumimoji="0" lang="tr-TR" altLang="zh-CN" sz="1600" b="0" i="0" u="none" strike="noStrike" cap="none" normalizeH="0" baseline="0" smtClean="0">
                          <a:ln>
                            <a:noFill/>
                          </a:ln>
                          <a:solidFill>
                            <a:srgbClr val="000000"/>
                          </a:solidFill>
                          <a:effectLst/>
                          <a:latin typeface="Arial" charset="0"/>
                          <a:cs typeface="Times New Roman" pitchFamily="18" charset="0"/>
                        </a:rPr>
                        <a:t>şan matris</a:t>
                      </a:r>
                      <a:endParaRPr kumimoji="0" lang="tr-TR" altLang="zh-CN"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zh-CN" sz="1600" b="1" i="0" u="none" strike="noStrike" cap="none" normalizeH="0" baseline="0" smtClean="0">
                          <a:ln>
                            <a:noFill/>
                          </a:ln>
                          <a:solidFill>
                            <a:srgbClr val="000000"/>
                          </a:solidFill>
                          <a:effectLst/>
                          <a:latin typeface="Arial" charset="0"/>
                          <a:ea typeface="SimSun" pitchFamily="2" charset="-122"/>
                        </a:rPr>
                        <a:t>eye (n)</a:t>
                      </a:r>
                      <a:endParaRPr kumimoji="0" lang="tr-TR" altLang="zh-CN"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zh-CN" sz="1600" b="1" i="0" u="none" strike="noStrike" cap="none" normalizeH="0" baseline="0" smtClean="0">
                          <a:ln>
                            <a:noFill/>
                          </a:ln>
                          <a:solidFill>
                            <a:srgbClr val="CC0000"/>
                          </a:solidFill>
                          <a:effectLst/>
                          <a:latin typeface="Arial" charset="0"/>
                          <a:ea typeface="SimSun" pitchFamily="2" charset="-122"/>
                        </a:rPr>
                        <a:t>nx n</a:t>
                      </a:r>
                      <a:r>
                        <a:rPr kumimoji="0" lang="tr-TR" altLang="zh-CN" sz="1600" b="0" i="0" u="none" strike="noStrike" cap="none" normalizeH="0" baseline="0" smtClean="0">
                          <a:ln>
                            <a:noFill/>
                          </a:ln>
                          <a:solidFill>
                            <a:srgbClr val="000000"/>
                          </a:solidFill>
                          <a:effectLst/>
                          <a:latin typeface="Arial" charset="0"/>
                          <a:ea typeface="SimSun" pitchFamily="2" charset="-122"/>
                        </a:rPr>
                        <a:t> boyutunda </a:t>
                      </a:r>
                      <a:r>
                        <a:rPr kumimoji="0" lang="tr-TR" altLang="zh-CN" sz="1600" b="0" i="0" u="none" strike="noStrike" cap="none" normalizeH="0" baseline="0" smtClean="0">
                          <a:ln>
                            <a:noFill/>
                          </a:ln>
                          <a:solidFill>
                            <a:srgbClr val="0000FF"/>
                          </a:solidFill>
                          <a:effectLst/>
                          <a:latin typeface="Arial" charset="0"/>
                          <a:ea typeface="SimSun" pitchFamily="2" charset="-122"/>
                        </a:rPr>
                        <a:t>birim</a:t>
                      </a:r>
                      <a:r>
                        <a:rPr kumimoji="0" lang="tr-TR" altLang="zh-CN" sz="1600" b="0" i="0" u="none" strike="noStrike" cap="none" normalizeH="0" baseline="0" smtClean="0">
                          <a:ln>
                            <a:noFill/>
                          </a:ln>
                          <a:solidFill>
                            <a:srgbClr val="000000"/>
                          </a:solidFill>
                          <a:effectLst/>
                          <a:latin typeface="Arial" charset="0"/>
                          <a:ea typeface="SimSun" pitchFamily="2" charset="-122"/>
                        </a:rPr>
                        <a:t> matris</a:t>
                      </a:r>
                      <a:endParaRPr kumimoji="0" lang="tr-TR" altLang="zh-CN"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zh-CN" sz="1600" b="1" i="0" u="none" strike="noStrike" cap="none" normalizeH="0" baseline="0" smtClean="0">
                          <a:ln>
                            <a:noFill/>
                          </a:ln>
                          <a:solidFill>
                            <a:srgbClr val="000000"/>
                          </a:solidFill>
                          <a:effectLst/>
                          <a:latin typeface="Arial" charset="0"/>
                          <a:ea typeface="SimSun" pitchFamily="2" charset="-122"/>
                        </a:rPr>
                        <a:t>eye (n, m)</a:t>
                      </a:r>
                      <a:endParaRPr kumimoji="0" lang="tr-TR" altLang="zh-CN"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zh-CN" sz="1600" b="1" i="0" u="none" strike="noStrike" cap="none" normalizeH="0" baseline="0" smtClean="0">
                          <a:ln>
                            <a:noFill/>
                          </a:ln>
                          <a:solidFill>
                            <a:srgbClr val="CC0000"/>
                          </a:solidFill>
                          <a:effectLst/>
                          <a:latin typeface="Arial" charset="0"/>
                          <a:ea typeface="SimSun" pitchFamily="2" charset="-122"/>
                        </a:rPr>
                        <a:t>nX m</a:t>
                      </a:r>
                      <a:r>
                        <a:rPr kumimoji="0" lang="tr-TR" altLang="zh-CN" sz="1600" b="0" i="0" u="none" strike="noStrike" cap="none" normalizeH="0" baseline="0" smtClean="0">
                          <a:ln>
                            <a:noFill/>
                          </a:ln>
                          <a:solidFill>
                            <a:srgbClr val="000000"/>
                          </a:solidFill>
                          <a:effectLst/>
                          <a:latin typeface="Arial" charset="0"/>
                          <a:ea typeface="SimSun" pitchFamily="2" charset="-122"/>
                        </a:rPr>
                        <a:t> boyutunda </a:t>
                      </a:r>
                      <a:r>
                        <a:rPr kumimoji="0" lang="tr-TR" altLang="zh-CN" sz="1600" b="0" i="0" u="none" strike="noStrike" cap="none" normalizeH="0" baseline="0" smtClean="0">
                          <a:ln>
                            <a:noFill/>
                          </a:ln>
                          <a:solidFill>
                            <a:srgbClr val="0000FF"/>
                          </a:solidFill>
                          <a:effectLst/>
                          <a:latin typeface="Arial" charset="0"/>
                          <a:ea typeface="SimSun" pitchFamily="2" charset="-122"/>
                        </a:rPr>
                        <a:t>birim</a:t>
                      </a:r>
                      <a:r>
                        <a:rPr kumimoji="0" lang="tr-TR" altLang="zh-CN" sz="1600" b="0" i="0" u="none" strike="noStrike" cap="none" normalizeH="0" baseline="0" smtClean="0">
                          <a:ln>
                            <a:noFill/>
                          </a:ln>
                          <a:solidFill>
                            <a:srgbClr val="000000"/>
                          </a:solidFill>
                          <a:effectLst/>
                          <a:latin typeface="Arial" charset="0"/>
                          <a:ea typeface="SimSun" pitchFamily="2" charset="-122"/>
                        </a:rPr>
                        <a:t> matris</a:t>
                      </a:r>
                      <a:endParaRPr kumimoji="0" lang="tr-TR" altLang="zh-CN"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zh-CN" sz="1600" b="1" i="0" u="none" strike="noStrike" cap="none" normalizeH="0" baseline="0" smtClean="0">
                          <a:ln>
                            <a:noFill/>
                          </a:ln>
                          <a:solidFill>
                            <a:srgbClr val="000000"/>
                          </a:solidFill>
                          <a:effectLst/>
                          <a:latin typeface="Arial" charset="0"/>
                          <a:ea typeface="SimSun" pitchFamily="2" charset="-122"/>
                        </a:rPr>
                        <a:t>Length</a:t>
                      </a:r>
                      <a:r>
                        <a:rPr kumimoji="0" lang="tr-TR" altLang="zh-CN" sz="1600" b="1" i="0" u="none" strike="noStrike" cap="none" normalizeH="0" baseline="0" smtClean="0">
                          <a:ln>
                            <a:noFill/>
                          </a:ln>
                          <a:solidFill>
                            <a:srgbClr val="000000"/>
                          </a:solidFill>
                          <a:effectLst/>
                          <a:latin typeface="Arial" charset="0"/>
                        </a:rPr>
                        <a:t>(</a:t>
                      </a:r>
                      <a:r>
                        <a:rPr kumimoji="0" lang="tr-TR" altLang="zh-CN" sz="1600" b="1" i="0" u="none" strike="noStrike" cap="none" normalizeH="0" baseline="0" smtClean="0">
                          <a:ln>
                            <a:noFill/>
                          </a:ln>
                          <a:solidFill>
                            <a:srgbClr val="000000"/>
                          </a:solidFill>
                          <a:effectLst/>
                          <a:latin typeface="Arial" charset="0"/>
                          <a:ea typeface="SimSun" pitchFamily="2" charset="-122"/>
                        </a:rPr>
                        <a:t>x)</a:t>
                      </a:r>
                      <a:endParaRPr kumimoji="0" lang="tr-TR" altLang="zh-CN"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zh-CN" sz="1600" b="0" i="0" u="none" strike="noStrike" cap="none" normalizeH="0" baseline="0" smtClean="0">
                          <a:ln>
                            <a:noFill/>
                          </a:ln>
                          <a:solidFill>
                            <a:srgbClr val="000000"/>
                          </a:solidFill>
                          <a:effectLst/>
                          <a:latin typeface="Arial" charset="0"/>
                          <a:ea typeface="SimSun" pitchFamily="2" charset="-122"/>
                        </a:rPr>
                        <a:t>"x" dizisinin </a:t>
                      </a:r>
                      <a:r>
                        <a:rPr kumimoji="0" lang="tr-TR" altLang="zh-CN" sz="1600" b="0" i="0" u="none" strike="noStrike" cap="none" normalizeH="0" baseline="0" smtClean="0">
                          <a:ln>
                            <a:noFill/>
                          </a:ln>
                          <a:solidFill>
                            <a:srgbClr val="0000FF"/>
                          </a:solidFill>
                          <a:effectLst/>
                          <a:latin typeface="Arial" charset="0"/>
                          <a:ea typeface="SimSun" pitchFamily="2" charset="-122"/>
                        </a:rPr>
                        <a:t>s</a:t>
                      </a:r>
                      <a:r>
                        <a:rPr kumimoji="0" lang="tr-TR" altLang="zh-CN" sz="1600" b="0" i="0" u="none" strike="noStrike" cap="none" normalizeH="0" baseline="0" smtClean="0">
                          <a:ln>
                            <a:noFill/>
                          </a:ln>
                          <a:solidFill>
                            <a:srgbClr val="0000FF"/>
                          </a:solidFill>
                          <a:effectLst/>
                          <a:latin typeface="Arial" charset="0"/>
                          <a:cs typeface="Times New Roman" pitchFamily="18" charset="0"/>
                        </a:rPr>
                        <a:t>ütun sayısını</a:t>
                      </a:r>
                      <a:r>
                        <a:rPr kumimoji="0" lang="tr-TR" altLang="zh-CN" sz="1600" b="0" i="0" u="none" strike="noStrike" cap="none" normalizeH="0" baseline="0" smtClean="0">
                          <a:ln>
                            <a:noFill/>
                          </a:ln>
                          <a:solidFill>
                            <a:srgbClr val="000000"/>
                          </a:solidFill>
                          <a:effectLst/>
                          <a:latin typeface="Arial" charset="0"/>
                          <a:cs typeface="Times New Roman" pitchFamily="18" charset="0"/>
                        </a:rPr>
                        <a:t> verir</a:t>
                      </a:r>
                      <a:endParaRPr kumimoji="0" lang="tr-TR" altLang="zh-CN"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zh-CN" sz="1600" b="1" i="0" u="none" strike="noStrike" cap="none" normalizeH="0" baseline="0" smtClean="0">
                          <a:ln>
                            <a:noFill/>
                          </a:ln>
                          <a:solidFill>
                            <a:srgbClr val="000000"/>
                          </a:solidFill>
                          <a:effectLst/>
                          <a:latin typeface="Arial" charset="0"/>
                          <a:ea typeface="SimSun" pitchFamily="2" charset="-122"/>
                        </a:rPr>
                        <a:t>size (x)</a:t>
                      </a:r>
                      <a:endParaRPr kumimoji="0" lang="tr-TR" altLang="zh-CN" sz="1600" b="1"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zh-CN" sz="1600" b="0" i="0" u="none" strike="noStrike" cap="none" normalizeH="0" baseline="0" smtClean="0">
                          <a:ln>
                            <a:noFill/>
                          </a:ln>
                          <a:solidFill>
                            <a:srgbClr val="000000"/>
                          </a:solidFill>
                          <a:effectLst/>
                          <a:latin typeface="Arial" charset="0"/>
                          <a:ea typeface="SimSun" pitchFamily="2" charset="-122"/>
                        </a:rPr>
                        <a:t>"x" dizisinin </a:t>
                      </a:r>
                      <a:r>
                        <a:rPr kumimoji="0" lang="tr-TR" altLang="zh-CN" sz="1600" b="0" i="0" u="none" strike="noStrike" cap="none" normalizeH="0" baseline="0" smtClean="0">
                          <a:ln>
                            <a:noFill/>
                          </a:ln>
                          <a:solidFill>
                            <a:srgbClr val="0000FF"/>
                          </a:solidFill>
                          <a:effectLst/>
                          <a:latin typeface="Arial" charset="0"/>
                          <a:ea typeface="SimSun" pitchFamily="2" charset="-122"/>
                        </a:rPr>
                        <a:t>sat</a:t>
                      </a:r>
                      <a:r>
                        <a:rPr kumimoji="0" lang="tr-TR" altLang="zh-CN" sz="1600" b="0" i="0" u="none" strike="noStrike" cap="none" normalizeH="0" baseline="0" smtClean="0">
                          <a:ln>
                            <a:noFill/>
                          </a:ln>
                          <a:solidFill>
                            <a:srgbClr val="0000FF"/>
                          </a:solidFill>
                          <a:effectLst/>
                          <a:latin typeface="Arial" charset="0"/>
                          <a:cs typeface="Times New Roman" pitchFamily="18" charset="0"/>
                        </a:rPr>
                        <a:t>ır ve sütun sayısını</a:t>
                      </a:r>
                      <a:r>
                        <a:rPr kumimoji="0" lang="tr-TR" altLang="zh-CN" sz="1600" b="0" i="0" u="none" strike="noStrike" cap="none" normalizeH="0" baseline="0" smtClean="0">
                          <a:ln>
                            <a:noFill/>
                          </a:ln>
                          <a:solidFill>
                            <a:srgbClr val="000000"/>
                          </a:solidFill>
                          <a:effectLst/>
                          <a:latin typeface="Arial" charset="0"/>
                          <a:cs typeface="Times New Roman" pitchFamily="18" charset="0"/>
                        </a:rPr>
                        <a:t> verir</a:t>
                      </a:r>
                      <a:endParaRPr kumimoji="0" lang="tr-TR" altLang="zh-CN" sz="1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5407" name="Text Box 111"/>
          <p:cNvSpPr txBox="1">
            <a:spLocks noChangeArrowheads="1"/>
          </p:cNvSpPr>
          <p:nvPr/>
        </p:nvSpPr>
        <p:spPr bwMode="auto">
          <a:xfrm>
            <a:off x="1116013" y="4473575"/>
            <a:ext cx="2808287"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pt-BR" altLang="tr-TR" sz="1600"/>
              <a:t>&gt;&gt; </a:t>
            </a:r>
            <a:r>
              <a:rPr lang="tr-TR" altLang="tr-TR" sz="1600"/>
              <a:t>A=</a:t>
            </a:r>
            <a:r>
              <a:rPr lang="pt-BR" altLang="tr-TR" sz="1600"/>
              <a:t>zeros(2)</a:t>
            </a:r>
          </a:p>
          <a:p>
            <a:endParaRPr lang="pt-BR" altLang="tr-TR" sz="1600"/>
          </a:p>
          <a:p>
            <a:r>
              <a:rPr lang="tr-TR" altLang="tr-TR" sz="1600"/>
              <a:t>  A</a:t>
            </a:r>
            <a:r>
              <a:rPr lang="pt-BR" altLang="tr-TR" sz="1600"/>
              <a:t> =</a:t>
            </a:r>
          </a:p>
          <a:p>
            <a:endParaRPr lang="pt-BR" altLang="tr-TR" sz="1600"/>
          </a:p>
          <a:p>
            <a:r>
              <a:rPr lang="pt-BR" altLang="tr-TR" sz="1600"/>
              <a:t>     0     0</a:t>
            </a:r>
          </a:p>
          <a:p>
            <a:r>
              <a:rPr lang="pt-BR" altLang="tr-TR" sz="1600"/>
              <a:t>     0     0</a:t>
            </a:r>
            <a:endParaRPr lang="tr-TR" altLang="tr-TR" sz="1600"/>
          </a:p>
        </p:txBody>
      </p:sp>
      <p:sp>
        <p:nvSpPr>
          <p:cNvPr id="55408" name="Text Box 112"/>
          <p:cNvSpPr txBox="1">
            <a:spLocks noChangeArrowheads="1"/>
          </p:cNvSpPr>
          <p:nvPr/>
        </p:nvSpPr>
        <p:spPr bwMode="auto">
          <a:xfrm>
            <a:off x="3132138" y="4508500"/>
            <a:ext cx="21590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tr-TR" sz="1600"/>
              <a:t>&gt;&gt;</a:t>
            </a:r>
            <a:r>
              <a:rPr lang="tr-TR" altLang="tr-TR" sz="1600"/>
              <a:t>B=</a:t>
            </a:r>
            <a:r>
              <a:rPr lang="fr-FR" altLang="tr-TR" sz="1600"/>
              <a:t> ones(2,3)</a:t>
            </a:r>
          </a:p>
          <a:p>
            <a:endParaRPr lang="fr-FR" altLang="tr-TR" sz="1600"/>
          </a:p>
          <a:p>
            <a:r>
              <a:rPr lang="tr-TR" altLang="tr-TR" sz="1600"/>
              <a:t>  B</a:t>
            </a:r>
            <a:r>
              <a:rPr lang="fr-FR" altLang="tr-TR" sz="1600"/>
              <a:t> =</a:t>
            </a:r>
          </a:p>
          <a:p>
            <a:endParaRPr lang="fr-FR" altLang="tr-TR" sz="1600"/>
          </a:p>
          <a:p>
            <a:r>
              <a:rPr lang="fr-FR" altLang="tr-TR" sz="1600"/>
              <a:t>     1     1     1</a:t>
            </a:r>
          </a:p>
          <a:p>
            <a:r>
              <a:rPr lang="fr-FR" altLang="tr-TR" sz="1600"/>
              <a:t>     1     1     1</a:t>
            </a:r>
            <a:endParaRPr lang="tr-TR" altLang="tr-TR" sz="1600"/>
          </a:p>
        </p:txBody>
      </p:sp>
      <p:sp>
        <p:nvSpPr>
          <p:cNvPr id="55409" name="Text Box 113"/>
          <p:cNvSpPr txBox="1">
            <a:spLocks noChangeArrowheads="1"/>
          </p:cNvSpPr>
          <p:nvPr/>
        </p:nvSpPr>
        <p:spPr bwMode="auto">
          <a:xfrm>
            <a:off x="5040313" y="4545013"/>
            <a:ext cx="22320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tr-TR" sz="1600"/>
              <a:t>&gt;&gt;</a:t>
            </a:r>
            <a:r>
              <a:rPr lang="tr-TR" altLang="tr-TR" sz="1600"/>
              <a:t>C=</a:t>
            </a:r>
            <a:r>
              <a:rPr lang="fr-FR" altLang="tr-TR" sz="1600"/>
              <a:t> eye(3,3)</a:t>
            </a:r>
          </a:p>
          <a:p>
            <a:endParaRPr lang="fr-FR" altLang="tr-TR" sz="1600"/>
          </a:p>
          <a:p>
            <a:r>
              <a:rPr lang="tr-TR" altLang="tr-TR" sz="1600"/>
              <a:t>  C</a:t>
            </a:r>
            <a:r>
              <a:rPr lang="fr-FR" altLang="tr-TR" sz="1600"/>
              <a:t> =</a:t>
            </a:r>
          </a:p>
          <a:p>
            <a:endParaRPr lang="fr-FR" altLang="tr-TR" sz="1600"/>
          </a:p>
          <a:p>
            <a:r>
              <a:rPr lang="fr-FR" altLang="tr-TR" sz="1600"/>
              <a:t>     1     0     0</a:t>
            </a:r>
          </a:p>
          <a:p>
            <a:r>
              <a:rPr lang="fr-FR" altLang="tr-TR" sz="1600"/>
              <a:t>     0     1     0</a:t>
            </a:r>
          </a:p>
          <a:p>
            <a:r>
              <a:rPr lang="fr-FR" altLang="tr-TR" sz="1600"/>
              <a:t>     0     0     1</a:t>
            </a:r>
            <a:endParaRPr lang="tr-TR" altLang="tr-TR" sz="1600"/>
          </a:p>
        </p:txBody>
      </p:sp>
      <p:pic>
        <p:nvPicPr>
          <p:cNvPr id="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295275"/>
            <a:ext cx="10096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859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4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40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40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4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6" grpId="0"/>
      <p:bldP spid="55407" grpId="0"/>
      <p:bldP spid="55408" grpId="0"/>
      <p:bldP spid="5540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7347"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48"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49"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7350"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51"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53" name="Text Box 9"/>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57354" name="Rectangle 10"/>
          <p:cNvSpPr>
            <a:spLocks noChangeArrowheads="1"/>
          </p:cNvSpPr>
          <p:nvPr/>
        </p:nvSpPr>
        <p:spPr bwMode="auto">
          <a:xfrm>
            <a:off x="900113" y="850900"/>
            <a:ext cx="64404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r-TR" altLang="zh-CN" sz="1600" b="1">
                <a:solidFill>
                  <a:srgbClr val="990033"/>
                </a:solidFill>
                <a:effectLst>
                  <a:outerShdw blurRad="38100" dist="38100" dir="2700000" algn="tl">
                    <a:srgbClr val="C0C0C0"/>
                  </a:outerShdw>
                </a:effectLst>
              </a:rPr>
              <a:t>BİR DEĞİŞKENE </a:t>
            </a:r>
            <a:r>
              <a:rPr lang="tr-TR" altLang="zh-CN" sz="1600" b="1" i="1">
                <a:solidFill>
                  <a:srgbClr val="CC0000"/>
                </a:solidFill>
                <a:effectLst>
                  <a:outerShdw blurRad="38100" dist="38100" dir="2700000" algn="tl">
                    <a:srgbClr val="C0C0C0"/>
                  </a:outerShdw>
                </a:effectLst>
              </a:rPr>
              <a:t>DIŞARIDAN</a:t>
            </a:r>
            <a:r>
              <a:rPr lang="tr-TR" altLang="zh-CN" sz="1600" b="1">
                <a:solidFill>
                  <a:srgbClr val="990033"/>
                </a:solidFill>
                <a:effectLst>
                  <a:outerShdw blurRad="38100" dist="38100" dir="2700000" algn="tl">
                    <a:srgbClr val="C0C0C0"/>
                  </a:outerShdw>
                </a:effectLst>
              </a:rPr>
              <a:t> BİR DEĞER ATANMASINI İSTEMEK</a:t>
            </a:r>
          </a:p>
        </p:txBody>
      </p:sp>
      <p:sp>
        <p:nvSpPr>
          <p:cNvPr id="57355" name="Text Box 11"/>
          <p:cNvSpPr txBox="1">
            <a:spLocks noChangeArrowheads="1"/>
          </p:cNvSpPr>
          <p:nvPr/>
        </p:nvSpPr>
        <p:spPr bwMode="auto">
          <a:xfrm>
            <a:off x="1008063" y="1484313"/>
            <a:ext cx="7164387"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tr-TR" altLang="zh-CN" sz="1600" dirty="0"/>
              <a:t>“ </a:t>
            </a:r>
            <a:r>
              <a:rPr lang="tr-TR" altLang="zh-CN" sz="1600" b="1" dirty="0" err="1">
                <a:solidFill>
                  <a:srgbClr val="FF3300"/>
                </a:solidFill>
                <a:effectLst>
                  <a:outerShdw blurRad="38100" dist="38100" dir="2700000" algn="tl">
                    <a:srgbClr val="C0C0C0"/>
                  </a:outerShdw>
                </a:effectLst>
              </a:rPr>
              <a:t>input</a:t>
            </a:r>
            <a:r>
              <a:rPr lang="tr-TR" altLang="zh-CN" sz="1600" dirty="0"/>
              <a:t> " fonksiyonu, komut penceresinde kullanıcıdan bir değişkene bir değer girmesini isteyen bir komut görüntüler ve kullanıcının bu değeri girmesini bekler, </a:t>
            </a:r>
          </a:p>
          <a:p>
            <a:endParaRPr lang="tr-TR" altLang="zh-CN" sz="1600" dirty="0"/>
          </a:p>
          <a:p>
            <a:r>
              <a:rPr lang="tr-TR" altLang="zh-CN" sz="1600" b="1" dirty="0"/>
              <a:t>	X=</a:t>
            </a:r>
            <a:r>
              <a:rPr lang="tr-TR" altLang="zh-CN" sz="1600" b="1" dirty="0" err="1"/>
              <a:t>input</a:t>
            </a:r>
            <a:r>
              <a:rPr lang="tr-TR" altLang="zh-CN" sz="1600" b="1" dirty="0"/>
              <a:t>('Bir değer giriniz= ');</a:t>
            </a:r>
            <a:endParaRPr lang="tr-TR" altLang="tr-TR" sz="1600" b="1" dirty="0"/>
          </a:p>
        </p:txBody>
      </p:sp>
      <p:sp>
        <p:nvSpPr>
          <p:cNvPr id="57356" name="Text Box 12"/>
          <p:cNvSpPr txBox="1">
            <a:spLocks noChangeArrowheads="1"/>
          </p:cNvSpPr>
          <p:nvPr/>
        </p:nvSpPr>
        <p:spPr bwMode="auto">
          <a:xfrm>
            <a:off x="1150938" y="3176588"/>
            <a:ext cx="4608512"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tr-TR" sz="1600" dirty="0"/>
              <a:t>&gt;&gt; x=</a:t>
            </a:r>
            <a:r>
              <a:rPr lang="tr-TR" altLang="tr-TR" sz="1600" dirty="0" err="1"/>
              <a:t>input</a:t>
            </a:r>
            <a:r>
              <a:rPr lang="tr-TR" altLang="tr-TR" sz="1600" dirty="0"/>
              <a:t>('</a:t>
            </a:r>
            <a:r>
              <a:rPr lang="tr-TR" altLang="tr-TR" b="1" dirty="0">
                <a:solidFill>
                  <a:srgbClr val="FF3300"/>
                </a:solidFill>
              </a:rPr>
              <a:t>x</a:t>
            </a:r>
            <a:r>
              <a:rPr lang="tr-TR" altLang="tr-TR" dirty="0">
                <a:solidFill>
                  <a:srgbClr val="FF3300"/>
                </a:solidFill>
              </a:rPr>
              <a:t> </a:t>
            </a:r>
            <a:r>
              <a:rPr lang="tr-TR" altLang="tr-TR" sz="1600" dirty="0"/>
              <a:t>değerini giriniz= ') </a:t>
            </a:r>
          </a:p>
          <a:p>
            <a:endParaRPr lang="tr-TR" altLang="tr-TR" sz="1600" b="1" dirty="0"/>
          </a:p>
        </p:txBody>
      </p:sp>
      <p:grpSp>
        <p:nvGrpSpPr>
          <p:cNvPr id="57360" name="Group 16"/>
          <p:cNvGrpSpPr>
            <a:grpSpLocks/>
          </p:cNvGrpSpPr>
          <p:nvPr/>
        </p:nvGrpSpPr>
        <p:grpSpPr bwMode="auto">
          <a:xfrm>
            <a:off x="3779838" y="3752850"/>
            <a:ext cx="431800" cy="215900"/>
            <a:chOff x="2041" y="2183"/>
            <a:chExt cx="272" cy="136"/>
          </a:xfrm>
        </p:grpSpPr>
        <p:sp>
          <p:nvSpPr>
            <p:cNvPr id="57357" name="Line 13"/>
            <p:cNvSpPr>
              <a:spLocks noChangeShapeType="1"/>
            </p:cNvSpPr>
            <p:nvPr/>
          </p:nvSpPr>
          <p:spPr bwMode="auto">
            <a:xfrm>
              <a:off x="2041" y="2319"/>
              <a:ext cx="272" cy="0"/>
            </a:xfrm>
            <a:prstGeom prst="line">
              <a:avLst/>
            </a:prstGeom>
            <a:noFill/>
            <a:ln w="9525">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58" name="Line 14"/>
            <p:cNvSpPr>
              <a:spLocks noChangeShapeType="1"/>
            </p:cNvSpPr>
            <p:nvPr/>
          </p:nvSpPr>
          <p:spPr bwMode="auto">
            <a:xfrm flipV="1">
              <a:off x="2313" y="2183"/>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57362" name="Rectangle 18"/>
          <p:cNvSpPr>
            <a:spLocks noChangeArrowheads="1"/>
          </p:cNvSpPr>
          <p:nvPr/>
        </p:nvSpPr>
        <p:spPr bwMode="auto">
          <a:xfrm>
            <a:off x="1439863" y="3729038"/>
            <a:ext cx="17938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tr-TR" b="1" dirty="0">
                <a:solidFill>
                  <a:srgbClr val="FF3300"/>
                </a:solidFill>
              </a:rPr>
              <a:t>x</a:t>
            </a:r>
            <a:r>
              <a:rPr lang="tr-TR" altLang="tr-TR" sz="1600" dirty="0"/>
              <a:t> değerini giriniz=</a:t>
            </a:r>
          </a:p>
        </p:txBody>
      </p:sp>
      <p:sp>
        <p:nvSpPr>
          <p:cNvPr id="57363" name="Rectangle 19"/>
          <p:cNvSpPr>
            <a:spLocks noChangeArrowheads="1"/>
          </p:cNvSpPr>
          <p:nvPr/>
        </p:nvSpPr>
        <p:spPr bwMode="auto">
          <a:xfrm>
            <a:off x="3203575" y="375285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tr-TR" b="1"/>
              <a:t>10</a:t>
            </a:r>
          </a:p>
        </p:txBody>
      </p:sp>
      <p:sp>
        <p:nvSpPr>
          <p:cNvPr id="57364" name="Rectangle 20"/>
          <p:cNvSpPr>
            <a:spLocks noChangeArrowheads="1"/>
          </p:cNvSpPr>
          <p:nvPr/>
        </p:nvSpPr>
        <p:spPr bwMode="auto">
          <a:xfrm>
            <a:off x="1439863" y="4473575"/>
            <a:ext cx="126047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tr-TR" sz="1600"/>
              <a:t>x =</a:t>
            </a:r>
          </a:p>
          <a:p>
            <a:endParaRPr lang="tr-TR" altLang="tr-TR" sz="1600"/>
          </a:p>
          <a:p>
            <a:r>
              <a:rPr lang="tr-TR" altLang="tr-TR" sz="1600"/>
              <a:t>    10</a:t>
            </a:r>
          </a:p>
        </p:txBody>
      </p:sp>
    </p:spTree>
    <p:extLst>
      <p:ext uri="{BB962C8B-B14F-4D97-AF65-F5344CB8AC3E}">
        <p14:creationId xmlns:p14="http://schemas.microsoft.com/office/powerpoint/2010/main" val="3675044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3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736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4" grpId="0"/>
      <p:bldP spid="57355" grpId="0"/>
      <p:bldP spid="57356" grpId="0"/>
      <p:bldP spid="57362" grpId="0"/>
      <p:bldP spid="57363" grpId="0"/>
      <p:bldP spid="573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7347"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48"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49"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7350"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51"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53" name="Text Box 9"/>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57354" name="Rectangle 10"/>
          <p:cNvSpPr>
            <a:spLocks noChangeArrowheads="1"/>
          </p:cNvSpPr>
          <p:nvPr/>
        </p:nvSpPr>
        <p:spPr bwMode="auto">
          <a:xfrm>
            <a:off x="900113" y="849898"/>
            <a:ext cx="540064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r-TR" altLang="zh-CN" sz="1600" b="1" dirty="0" smtClean="0">
                <a:solidFill>
                  <a:srgbClr val="990033"/>
                </a:solidFill>
                <a:effectLst>
                  <a:outerShdw blurRad="38100" dist="38100" dir="2700000" algn="tl">
                    <a:srgbClr val="C0C0C0"/>
                  </a:outerShdw>
                </a:effectLst>
              </a:rPr>
              <a:t>UYGULAMA_1: silindirin yüzey alanı (uçları kapalı silindir için)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03" y="1312688"/>
            <a:ext cx="726757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 Box 12"/>
          <p:cNvSpPr txBox="1">
            <a:spLocks noChangeArrowheads="1"/>
          </p:cNvSpPr>
          <p:nvPr/>
        </p:nvSpPr>
        <p:spPr bwMode="auto">
          <a:xfrm>
            <a:off x="1296180" y="4005064"/>
            <a:ext cx="460851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tr-TR" sz="1600" dirty="0"/>
              <a:t>&gt;&gt; </a:t>
            </a:r>
            <a:r>
              <a:rPr lang="tr-TR" altLang="tr-TR" sz="1600" dirty="0" err="1" smtClean="0"/>
              <a:t>radius</a:t>
            </a:r>
            <a:r>
              <a:rPr lang="tr-TR" altLang="tr-TR" sz="1600" dirty="0" smtClean="0"/>
              <a:t>=5;</a:t>
            </a:r>
          </a:p>
          <a:p>
            <a:r>
              <a:rPr lang="tr-TR" altLang="tr-TR" sz="1600" dirty="0" smtClean="0"/>
              <a:t>&gt;&gt; </a:t>
            </a:r>
            <a:r>
              <a:rPr lang="tr-TR" altLang="tr-TR" sz="1600" dirty="0" err="1" smtClean="0"/>
              <a:t>height</a:t>
            </a:r>
            <a:r>
              <a:rPr lang="tr-TR" altLang="tr-TR" sz="1600" dirty="0" smtClean="0"/>
              <a:t>=10;</a:t>
            </a:r>
          </a:p>
          <a:p>
            <a:r>
              <a:rPr lang="tr-TR" altLang="tr-TR" sz="1600" dirty="0"/>
              <a:t>&gt;&gt; </a:t>
            </a:r>
            <a:r>
              <a:rPr lang="tr-TR" altLang="tr-TR" sz="1600" dirty="0" err="1" smtClean="0"/>
              <a:t>surface_area</a:t>
            </a:r>
            <a:r>
              <a:rPr lang="tr-TR" altLang="tr-TR" sz="1600" dirty="0" smtClean="0"/>
              <a:t>=2*pi*radius^2+2*pi*</a:t>
            </a:r>
            <a:r>
              <a:rPr lang="tr-TR" altLang="tr-TR" sz="1600" dirty="0" err="1" smtClean="0"/>
              <a:t>radius</a:t>
            </a:r>
            <a:r>
              <a:rPr lang="tr-TR" altLang="tr-TR" sz="1600" dirty="0" smtClean="0"/>
              <a:t>*</a:t>
            </a:r>
            <a:r>
              <a:rPr lang="tr-TR" altLang="tr-TR" sz="1600" dirty="0" err="1" smtClean="0"/>
              <a:t>height</a:t>
            </a:r>
            <a:r>
              <a:rPr lang="tr-TR" altLang="tr-TR" sz="1600" dirty="0" smtClean="0"/>
              <a:t>;</a:t>
            </a:r>
          </a:p>
          <a:p>
            <a:endParaRPr lang="tr-TR" altLang="tr-TR" sz="1600" dirty="0"/>
          </a:p>
          <a:p>
            <a:r>
              <a:rPr lang="tr-TR" altLang="tr-TR" sz="1600" dirty="0" smtClean="0"/>
              <a:t>veya </a:t>
            </a:r>
          </a:p>
          <a:p>
            <a:endParaRPr lang="tr-TR" altLang="tr-TR" sz="1600" dirty="0"/>
          </a:p>
          <a:p>
            <a:r>
              <a:rPr lang="tr-TR" altLang="tr-TR" sz="1600" dirty="0"/>
              <a:t>&gt;&gt; </a:t>
            </a:r>
            <a:r>
              <a:rPr lang="tr-TR" altLang="tr-TR" sz="1600" dirty="0" err="1" smtClean="0"/>
              <a:t>surface_area</a:t>
            </a:r>
            <a:r>
              <a:rPr lang="tr-TR" altLang="tr-TR" sz="1600" dirty="0" smtClean="0"/>
              <a:t>=2*pi*</a:t>
            </a:r>
            <a:r>
              <a:rPr lang="tr-TR" altLang="tr-TR" sz="1600" dirty="0" err="1" smtClean="0"/>
              <a:t>radius</a:t>
            </a:r>
            <a:r>
              <a:rPr lang="tr-TR" altLang="tr-TR" sz="1600" dirty="0" smtClean="0"/>
              <a:t>*(</a:t>
            </a:r>
            <a:r>
              <a:rPr lang="tr-TR" altLang="tr-TR" sz="1600" dirty="0" err="1" smtClean="0"/>
              <a:t>radius+height</a:t>
            </a:r>
            <a:r>
              <a:rPr lang="tr-TR" altLang="tr-TR" sz="1600" dirty="0" smtClean="0"/>
              <a:t>);</a:t>
            </a:r>
            <a:endParaRPr lang="tr-TR" altLang="tr-TR" sz="1600" dirty="0"/>
          </a:p>
          <a:p>
            <a:endParaRPr lang="tr-TR" altLang="tr-TR" sz="1600" dirty="0"/>
          </a:p>
          <a:p>
            <a:endParaRPr lang="tr-TR" altLang="tr-TR" sz="1600" dirty="0"/>
          </a:p>
          <a:p>
            <a:endParaRPr lang="tr-TR" altLang="tr-TR" sz="1600" dirty="0"/>
          </a:p>
          <a:p>
            <a:endParaRPr lang="tr-TR" altLang="tr-TR" sz="1600" dirty="0"/>
          </a:p>
          <a:p>
            <a:endParaRPr lang="tr-TR" altLang="tr-TR" sz="1600" b="1" dirty="0"/>
          </a:p>
        </p:txBody>
      </p:sp>
    </p:spTree>
    <p:extLst>
      <p:ext uri="{BB962C8B-B14F-4D97-AF65-F5344CB8AC3E}">
        <p14:creationId xmlns:p14="http://schemas.microsoft.com/office/powerpoint/2010/main" val="2677351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4"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7347"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48"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49"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7350"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51"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53" name="Text Box 9"/>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57354" name="Rectangle 10"/>
          <p:cNvSpPr>
            <a:spLocks noChangeArrowheads="1"/>
          </p:cNvSpPr>
          <p:nvPr/>
        </p:nvSpPr>
        <p:spPr bwMode="auto">
          <a:xfrm>
            <a:off x="900113" y="849898"/>
            <a:ext cx="748076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r-TR" altLang="zh-CN" sz="1600" b="1" dirty="0" smtClean="0">
                <a:solidFill>
                  <a:srgbClr val="990033"/>
                </a:solidFill>
                <a:effectLst>
                  <a:outerShdw blurRad="38100" dist="38100" dir="2700000" algn="tl">
                    <a:srgbClr val="C0C0C0"/>
                  </a:outerShdw>
                </a:effectLst>
              </a:rPr>
              <a:t>UYGULAMA_2: Aşağıdaki matematik işlemini gerçekleştiren </a:t>
            </a:r>
            <a:r>
              <a:rPr lang="tr-TR" altLang="zh-CN" sz="1600" b="1" dirty="0" err="1" smtClean="0">
                <a:solidFill>
                  <a:srgbClr val="990033"/>
                </a:solidFill>
                <a:effectLst>
                  <a:outerShdw blurRad="38100" dist="38100" dir="2700000" algn="tl">
                    <a:srgbClr val="C0C0C0"/>
                  </a:outerShdw>
                </a:effectLst>
              </a:rPr>
              <a:t>matlab</a:t>
            </a:r>
            <a:r>
              <a:rPr lang="tr-TR" altLang="zh-CN" sz="1600" b="1" dirty="0" smtClean="0">
                <a:solidFill>
                  <a:srgbClr val="990033"/>
                </a:solidFill>
                <a:effectLst>
                  <a:outerShdw blurRad="38100" dist="38100" dir="2700000" algn="tl">
                    <a:srgbClr val="C0C0C0"/>
                  </a:outerShdw>
                </a:effectLst>
              </a:rPr>
              <a:t> programını yazınız</a:t>
            </a:r>
          </a:p>
        </p:txBody>
      </p:sp>
      <p:sp>
        <p:nvSpPr>
          <p:cNvPr id="19" name="Text Box 12"/>
          <p:cNvSpPr txBox="1">
            <a:spLocks noChangeArrowheads="1"/>
          </p:cNvSpPr>
          <p:nvPr/>
        </p:nvSpPr>
        <p:spPr bwMode="auto">
          <a:xfrm>
            <a:off x="1188963" y="2852936"/>
            <a:ext cx="460851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tr-TR" sz="1600" dirty="0"/>
              <a:t>&gt;&gt; </a:t>
            </a:r>
            <a:r>
              <a:rPr lang="tr-TR" altLang="tr-TR" sz="1600" dirty="0" smtClean="0"/>
              <a:t>x=9; a=1; b=3; c=5;</a:t>
            </a:r>
          </a:p>
          <a:p>
            <a:endParaRPr lang="tr-TR" altLang="tr-TR" sz="1600" dirty="0" smtClean="0"/>
          </a:p>
          <a:p>
            <a:r>
              <a:rPr lang="tr-TR" altLang="tr-TR" sz="1600" dirty="0" smtClean="0"/>
              <a:t>&gt;&gt; </a:t>
            </a:r>
            <a:r>
              <a:rPr lang="tr-TR" altLang="tr-TR" sz="1600" dirty="0" err="1" smtClean="0"/>
              <a:t>poly</a:t>
            </a:r>
            <a:r>
              <a:rPr lang="tr-TR" altLang="tr-TR" sz="1600" dirty="0" smtClean="0"/>
              <a:t>=a*x^2+b*</a:t>
            </a:r>
            <a:r>
              <a:rPr lang="tr-TR" altLang="tr-TR" sz="1600" dirty="0" err="1" smtClean="0"/>
              <a:t>x+c</a:t>
            </a:r>
            <a:r>
              <a:rPr lang="tr-TR" altLang="tr-TR" sz="1600" dirty="0" smtClean="0"/>
              <a:t>;</a:t>
            </a:r>
          </a:p>
          <a:p>
            <a:endParaRPr lang="tr-TR" altLang="tr-TR" sz="1600" dirty="0" smtClean="0"/>
          </a:p>
          <a:p>
            <a:r>
              <a:rPr lang="tr-TR" altLang="tr-TR" sz="1600" dirty="0" smtClean="0"/>
              <a:t>&gt;&gt;</a:t>
            </a:r>
            <a:r>
              <a:rPr lang="tr-TR" altLang="tr-TR" sz="1600" dirty="0" err="1" smtClean="0"/>
              <a:t>denom</a:t>
            </a:r>
            <a:r>
              <a:rPr lang="tr-TR" altLang="tr-TR" sz="1600" dirty="0" smtClean="0"/>
              <a:t>=4*pi*x^2+cos(x-2)*</a:t>
            </a:r>
            <a:r>
              <a:rPr lang="tr-TR" altLang="tr-TR" sz="1600" dirty="0" err="1" smtClean="0"/>
              <a:t>poly</a:t>
            </a:r>
            <a:r>
              <a:rPr lang="tr-TR" altLang="tr-TR" sz="1600" dirty="0" smtClean="0"/>
              <a:t>;</a:t>
            </a:r>
            <a:endParaRPr lang="tr-TR" altLang="tr-TR" sz="1600" dirty="0"/>
          </a:p>
          <a:p>
            <a:endParaRPr lang="tr-TR" altLang="tr-TR" sz="1600" dirty="0" smtClean="0"/>
          </a:p>
          <a:p>
            <a:r>
              <a:rPr lang="tr-TR" altLang="tr-TR" sz="1600" dirty="0" smtClean="0"/>
              <a:t>&gt;&gt; f=(</a:t>
            </a:r>
            <a:r>
              <a:rPr lang="tr-TR" altLang="tr-TR" sz="1600" dirty="0" err="1" smtClean="0"/>
              <a:t>log</a:t>
            </a:r>
            <a:r>
              <a:rPr lang="tr-TR" altLang="tr-TR" sz="1600" dirty="0" smtClean="0"/>
              <a:t>(</a:t>
            </a:r>
            <a:r>
              <a:rPr lang="tr-TR" altLang="tr-TR" sz="1600" dirty="0" err="1" smtClean="0"/>
              <a:t>poly</a:t>
            </a:r>
            <a:r>
              <a:rPr lang="tr-TR" altLang="tr-TR" sz="1600" dirty="0" smtClean="0"/>
              <a:t>)-sin(</a:t>
            </a:r>
            <a:r>
              <a:rPr lang="tr-TR" altLang="tr-TR" sz="1600" dirty="0" err="1" smtClean="0"/>
              <a:t>poly</a:t>
            </a:r>
            <a:r>
              <a:rPr lang="tr-TR" altLang="tr-TR" sz="1600" dirty="0" smtClean="0"/>
              <a:t>))/</a:t>
            </a:r>
            <a:r>
              <a:rPr lang="tr-TR" altLang="tr-TR" sz="1600" dirty="0" err="1" smtClean="0"/>
              <a:t>denom</a:t>
            </a:r>
            <a:r>
              <a:rPr lang="tr-TR" altLang="tr-TR" sz="1600" dirty="0" smtClean="0"/>
              <a:t>;</a:t>
            </a:r>
          </a:p>
          <a:p>
            <a:endParaRPr lang="tr-TR" altLang="tr-TR" sz="1600" dirty="0"/>
          </a:p>
          <a:p>
            <a:r>
              <a:rPr lang="tr-TR" altLang="tr-TR" sz="1600" dirty="0" smtClean="0"/>
              <a:t>f=</a:t>
            </a:r>
            <a:endParaRPr lang="tr-TR" altLang="tr-TR" sz="1600" dirty="0"/>
          </a:p>
          <a:p>
            <a:r>
              <a:rPr lang="tr-TR" altLang="tr-TR" sz="1600" dirty="0" smtClean="0"/>
              <a:t>    0.0044</a:t>
            </a:r>
            <a:endParaRPr lang="tr-TR" altLang="tr-TR" sz="1600" dirty="0"/>
          </a:p>
          <a:p>
            <a:endParaRPr lang="tr-TR" altLang="tr-TR" sz="1600" dirty="0"/>
          </a:p>
          <a:p>
            <a:endParaRPr lang="tr-TR" altLang="tr-TR" sz="1600" dirty="0"/>
          </a:p>
          <a:p>
            <a:endParaRPr lang="tr-TR" altLang="tr-TR" sz="1600" dirty="0"/>
          </a:p>
          <a:p>
            <a:endParaRPr lang="tr-TR" altLang="tr-TR" sz="16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668462"/>
            <a:ext cx="36766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530350"/>
            <a:ext cx="86677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276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4" grpId="0"/>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7347"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48"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49"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7350"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51"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53" name="Text Box 9"/>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57354" name="Rectangle 10"/>
          <p:cNvSpPr>
            <a:spLocks noChangeArrowheads="1"/>
          </p:cNvSpPr>
          <p:nvPr/>
        </p:nvSpPr>
        <p:spPr bwMode="auto">
          <a:xfrm>
            <a:off x="1265129" y="397461"/>
            <a:ext cx="580729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r-TR" altLang="zh-CN" sz="1600" b="1" dirty="0" smtClean="0">
                <a:solidFill>
                  <a:srgbClr val="990033"/>
                </a:solidFill>
                <a:effectLst>
                  <a:outerShdw blurRad="38100" dist="38100" dir="2700000" algn="tl">
                    <a:srgbClr val="C0C0C0"/>
                  </a:outerShdw>
                </a:effectLst>
              </a:rPr>
              <a:t>UYGULAMA_3: Aşağıdaki işlemleri komut satırında gerçekleştiriniz.</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530350"/>
            <a:ext cx="86677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3331" y="908720"/>
            <a:ext cx="658177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6673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86019"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0"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1"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86022"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3"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4" name="Text Box 8"/>
          <p:cNvSpPr txBox="1">
            <a:spLocks noChangeArrowheads="1"/>
          </p:cNvSpPr>
          <p:nvPr/>
        </p:nvSpPr>
        <p:spPr bwMode="auto">
          <a:xfrm>
            <a:off x="6299201" y="6561138"/>
            <a:ext cx="2844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tr-TR" altLang="tr-TR" sz="1200" i="1" dirty="0"/>
              <a:t>MATLAB Ders Notları</a:t>
            </a:r>
          </a:p>
        </p:txBody>
      </p:sp>
      <p:sp>
        <p:nvSpPr>
          <p:cNvPr id="86025" name="Text Box 9"/>
          <p:cNvSpPr txBox="1">
            <a:spLocks noChangeArrowheads="1"/>
          </p:cNvSpPr>
          <p:nvPr/>
        </p:nvSpPr>
        <p:spPr bwMode="auto">
          <a:xfrm>
            <a:off x="971550" y="4292600"/>
            <a:ext cx="3529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tr-TR" altLang="tr-TR"/>
          </a:p>
        </p:txBody>
      </p:sp>
      <p:sp>
        <p:nvSpPr>
          <p:cNvPr id="86026" name="Text Box 10"/>
          <p:cNvSpPr txBox="1">
            <a:spLocks noChangeArrowheads="1"/>
          </p:cNvSpPr>
          <p:nvPr/>
        </p:nvSpPr>
        <p:spPr bwMode="auto">
          <a:xfrm>
            <a:off x="1403648" y="834529"/>
            <a:ext cx="53629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tr-TR" sz="2400" b="1" dirty="0" smtClean="0">
                <a:solidFill>
                  <a:srgbClr val="FF0000"/>
                </a:solidFill>
              </a:rPr>
              <a:t>MATLAB</a:t>
            </a:r>
            <a:endParaRPr lang="tr-TR" altLang="tr-TR" sz="2000" b="1" dirty="0">
              <a:solidFill>
                <a:srgbClr val="FF0000"/>
              </a:solidFill>
              <a:effectLst>
                <a:outerShdw blurRad="38100" dist="38100" dir="2700000" algn="tl">
                  <a:srgbClr val="C0C0C0"/>
                </a:outerShdw>
              </a:effectLst>
            </a:endParaRPr>
          </a:p>
        </p:txBody>
      </p:sp>
      <p:sp>
        <p:nvSpPr>
          <p:cNvPr id="86027" name="Line 11"/>
          <p:cNvSpPr>
            <a:spLocks noChangeShapeType="1"/>
          </p:cNvSpPr>
          <p:nvPr/>
        </p:nvSpPr>
        <p:spPr bwMode="auto">
          <a:xfrm>
            <a:off x="1403648" y="1296194"/>
            <a:ext cx="5954713"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8" name="Text Box 12"/>
          <p:cNvSpPr txBox="1">
            <a:spLocks noChangeArrowheads="1"/>
          </p:cNvSpPr>
          <p:nvPr/>
        </p:nvSpPr>
        <p:spPr bwMode="auto">
          <a:xfrm>
            <a:off x="611560" y="1520825"/>
            <a:ext cx="794461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endParaRPr lang="tr-TR" sz="1600" dirty="0"/>
          </a:p>
          <a:p>
            <a:pPr algn="just">
              <a:buFont typeface="Wingdings" panose="05000000000000000000" pitchFamily="2" charset="2"/>
              <a:buChar char="Ø"/>
            </a:pPr>
            <a:r>
              <a:rPr lang="tr-TR" sz="1600" b="1" dirty="0"/>
              <a:t>MATLAB, yüksek </a:t>
            </a:r>
            <a:r>
              <a:rPr lang="tr-TR" sz="1600" b="1" dirty="0" smtClean="0"/>
              <a:t>performanslı bir uygulama yazılımı ve </a:t>
            </a:r>
            <a:r>
              <a:rPr lang="tr-TR" sz="1600" b="1" dirty="0"/>
              <a:t>bir </a:t>
            </a:r>
            <a:r>
              <a:rPr lang="tr-TR" sz="1600" b="1" dirty="0" smtClean="0"/>
              <a:t>programlama dilidir</a:t>
            </a:r>
            <a:r>
              <a:rPr lang="tr-TR" sz="1600" b="1" dirty="0"/>
              <a:t>.</a:t>
            </a:r>
            <a:endParaRPr lang="tr-TR" sz="1600" dirty="0"/>
          </a:p>
          <a:p>
            <a:pPr algn="just">
              <a:buFont typeface="Wingdings" panose="05000000000000000000" pitchFamily="2" charset="2"/>
              <a:buChar char="Ø"/>
            </a:pPr>
            <a:endParaRPr lang="tr-TR" sz="1600" b="1" dirty="0" smtClean="0"/>
          </a:p>
          <a:p>
            <a:pPr marL="285750" indent="-285750" algn="just">
              <a:buFont typeface="Wingdings" panose="05000000000000000000" pitchFamily="2" charset="2"/>
              <a:buChar char="Ø"/>
            </a:pPr>
            <a:r>
              <a:rPr lang="tr-TR" sz="1600" b="1" dirty="0" err="1" smtClean="0"/>
              <a:t>MATLAB’in</a:t>
            </a:r>
            <a:r>
              <a:rPr lang="tr-TR" sz="1600" b="1" dirty="0" smtClean="0"/>
              <a:t> temelindeki </a:t>
            </a:r>
            <a:r>
              <a:rPr lang="tr-TR" sz="1600" b="1" dirty="0"/>
              <a:t>yapı, boyutlandırma gerektirmeyen </a:t>
            </a:r>
            <a:r>
              <a:rPr lang="tr-TR" sz="1600" b="1" dirty="0" smtClean="0"/>
              <a:t>matrislerdir. Yaptığımız </a:t>
            </a:r>
            <a:r>
              <a:rPr lang="tr-TR" sz="1600" b="1" dirty="0"/>
              <a:t>tüm girdi ve çıktılar, </a:t>
            </a:r>
            <a:r>
              <a:rPr lang="tr-TR" sz="1600" b="1" dirty="0" smtClean="0"/>
              <a:t>belirteç gerektirmeksizin bir matris tanımlar</a:t>
            </a:r>
            <a:r>
              <a:rPr lang="tr-TR" sz="1600" b="1" dirty="0"/>
              <a:t>.</a:t>
            </a:r>
            <a:endParaRPr lang="tr-TR" sz="1600" dirty="0"/>
          </a:p>
          <a:p>
            <a:pPr marL="0" indent="0" algn="just"/>
            <a:endParaRPr lang="tr-TR" sz="1600" b="1" dirty="0"/>
          </a:p>
          <a:p>
            <a:pPr algn="just">
              <a:buFont typeface="Wingdings" panose="05000000000000000000" pitchFamily="2" charset="2"/>
              <a:buChar char="Ø"/>
            </a:pPr>
            <a:r>
              <a:rPr lang="tr-TR" sz="1600" b="1" dirty="0" err="1" smtClean="0"/>
              <a:t>Matlab’de</a:t>
            </a:r>
            <a:r>
              <a:rPr lang="tr-TR" sz="1600" b="1" dirty="0" smtClean="0"/>
              <a:t> hazır </a:t>
            </a:r>
            <a:r>
              <a:rPr lang="tr-TR" sz="1600" b="1" dirty="0"/>
              <a:t>programlar vardır. Bu programlara </a:t>
            </a:r>
            <a:r>
              <a:rPr lang="tr-TR" sz="1600" b="1" dirty="0" smtClean="0">
                <a:solidFill>
                  <a:srgbClr val="0070C0"/>
                </a:solidFill>
              </a:rPr>
              <a:t>fonksiyon</a:t>
            </a:r>
            <a:r>
              <a:rPr lang="tr-TR" sz="1600" b="1" dirty="0" smtClean="0"/>
              <a:t> adı verilir.</a:t>
            </a:r>
          </a:p>
          <a:p>
            <a:pPr algn="just">
              <a:buFont typeface="Wingdings" panose="05000000000000000000" pitchFamily="2" charset="2"/>
              <a:buChar char="Ø"/>
            </a:pPr>
            <a:endParaRPr lang="tr-TR" sz="1600" dirty="0"/>
          </a:p>
          <a:p>
            <a:pPr marL="285750" indent="-285750" algn="just">
              <a:buFont typeface="Wingdings" panose="05000000000000000000" pitchFamily="2" charset="2"/>
              <a:buChar char="Ø"/>
            </a:pPr>
            <a:r>
              <a:rPr lang="tr-TR" sz="1600" b="1" dirty="0" err="1" smtClean="0"/>
              <a:t>Matlab</a:t>
            </a:r>
            <a:r>
              <a:rPr lang="tr-TR" sz="1600" b="1" dirty="0" smtClean="0"/>
              <a:t> fonksiyonlarının </a:t>
            </a:r>
            <a:r>
              <a:rPr lang="tr-TR" sz="1600" b="1" dirty="0"/>
              <a:t>kullanımı, matematikteki </a:t>
            </a:r>
            <a:r>
              <a:rPr lang="tr-TR" sz="1600" b="1" dirty="0">
                <a:solidFill>
                  <a:srgbClr val="0070C0"/>
                </a:solidFill>
              </a:rPr>
              <a:t>y=f(x)</a:t>
            </a:r>
            <a:r>
              <a:rPr lang="tr-TR" sz="1600" b="1" dirty="0"/>
              <a:t> fonksiyonunun kullanımıyla özdeştir</a:t>
            </a:r>
            <a:r>
              <a:rPr lang="tr-TR" sz="1600" b="1" dirty="0" smtClean="0"/>
              <a:t>.</a:t>
            </a:r>
          </a:p>
          <a:p>
            <a:pPr marL="285750" indent="-285750" algn="just">
              <a:buFont typeface="Wingdings" panose="05000000000000000000" pitchFamily="2" charset="2"/>
              <a:buChar char="Ø"/>
            </a:pPr>
            <a:endParaRPr lang="tr-TR" sz="1600" dirty="0"/>
          </a:p>
          <a:p>
            <a:pPr marL="269875" indent="0" algn="just"/>
            <a:r>
              <a:rPr lang="tr-TR" sz="1600" b="1" dirty="0" smtClean="0"/>
              <a:t>Örneğin</a:t>
            </a:r>
            <a:r>
              <a:rPr lang="tr-TR" sz="1600" b="1" dirty="0"/>
              <a:t>, a=</a:t>
            </a:r>
            <a:r>
              <a:rPr lang="tr-TR" sz="1600" b="1" dirty="0">
                <a:solidFill>
                  <a:srgbClr val="0070C0"/>
                </a:solidFill>
              </a:rPr>
              <a:t>sin</a:t>
            </a:r>
            <a:r>
              <a:rPr lang="tr-TR" sz="1600" b="1" dirty="0"/>
              <a:t>(x) fonksiyonunda, </a:t>
            </a:r>
            <a:r>
              <a:rPr lang="tr-TR" sz="1600" b="1" dirty="0">
                <a:solidFill>
                  <a:srgbClr val="0070C0"/>
                </a:solidFill>
              </a:rPr>
              <a:t>sin</a:t>
            </a:r>
            <a:r>
              <a:rPr lang="tr-TR" sz="1600" b="1" dirty="0"/>
              <a:t> fonksiyonu, x açısının (</a:t>
            </a:r>
            <a:r>
              <a:rPr lang="tr-TR" sz="1600" b="1" dirty="0" err="1" smtClean="0"/>
              <a:t>input</a:t>
            </a:r>
            <a:r>
              <a:rPr lang="tr-TR" sz="1600" b="1" dirty="0" smtClean="0"/>
              <a:t>-girdi) değerini </a:t>
            </a:r>
            <a:r>
              <a:rPr lang="tr-TR" sz="1600" b="1" dirty="0"/>
              <a:t>hesaplar; </a:t>
            </a:r>
            <a:r>
              <a:rPr lang="tr-TR" sz="1600" b="1" dirty="0" smtClean="0"/>
              <a:t>kullanıcı bu </a:t>
            </a:r>
            <a:r>
              <a:rPr lang="tr-TR" sz="1600" b="1" dirty="0"/>
              <a:t>değeri, örneğin, bir a değişkenine atar. a değeri </a:t>
            </a:r>
            <a:r>
              <a:rPr lang="tr-TR" sz="1600" b="1" dirty="0" smtClean="0">
                <a:solidFill>
                  <a:srgbClr val="0070C0"/>
                </a:solidFill>
              </a:rPr>
              <a:t>sin</a:t>
            </a:r>
            <a:r>
              <a:rPr lang="tr-TR" sz="1600" b="1" dirty="0" smtClean="0"/>
              <a:t> fonksiyonunun </a:t>
            </a:r>
            <a:r>
              <a:rPr lang="tr-TR" sz="1600" b="1" dirty="0"/>
              <a:t>bir çıktısıdır (</a:t>
            </a:r>
            <a:r>
              <a:rPr lang="tr-TR" sz="1600" b="1" dirty="0" err="1"/>
              <a:t>output</a:t>
            </a:r>
            <a:r>
              <a:rPr lang="tr-TR" sz="1600" b="1" dirty="0"/>
              <a:t>).</a:t>
            </a:r>
            <a:endParaRPr lang="tr-TR" sz="1600" dirty="0"/>
          </a:p>
          <a:p>
            <a:pPr algn="just"/>
            <a:endParaRPr lang="tr-TR" sz="1600" b="1" dirty="0" smtClean="0"/>
          </a:p>
          <a:p>
            <a:pPr algn="just"/>
            <a:endParaRPr lang="tr-TR" sz="1600" dirty="0"/>
          </a:p>
          <a:p>
            <a:pPr algn="just"/>
            <a:r>
              <a:rPr lang="tr-TR" sz="1600" dirty="0"/>
              <a:t>http://</a:t>
            </a:r>
            <a:r>
              <a:rPr lang="tr-TR" sz="1600" dirty="0" smtClean="0"/>
              <a:t>www.mathworks.com</a:t>
            </a:r>
            <a:r>
              <a:rPr lang="tr-TR" altLang="tr-TR" sz="1600" dirty="0">
                <a:effectLst>
                  <a:outerShdw blurRad="38100" dist="38100" dir="2700000" algn="tl">
                    <a:srgbClr val="C0C0C0"/>
                  </a:outerShdw>
                </a:effectLst>
                <a:latin typeface="Verdana" pitchFamily="34" charset="0"/>
              </a:rPr>
              <a:t>	</a:t>
            </a:r>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5" y="404664"/>
            <a:ext cx="1042663" cy="82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0687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6027"/>
                                        </p:tgtEl>
                                        <p:attrNameLst>
                                          <p:attrName>style.visibility</p:attrName>
                                        </p:attrNameLst>
                                      </p:cBhvr>
                                      <p:to>
                                        <p:strVal val="visible"/>
                                      </p:to>
                                    </p:set>
                                    <p:anim calcmode="lin" valueType="num">
                                      <p:cBhvr additive="base">
                                        <p:cTn id="11" dur="500" fill="hold"/>
                                        <p:tgtEl>
                                          <p:spTgt spid="86027"/>
                                        </p:tgtEl>
                                        <p:attrNameLst>
                                          <p:attrName>ppt_x</p:attrName>
                                        </p:attrNameLst>
                                      </p:cBhvr>
                                      <p:tavLst>
                                        <p:tav tm="0">
                                          <p:val>
                                            <p:strVal val="#ppt_x"/>
                                          </p:val>
                                        </p:tav>
                                        <p:tav tm="100000">
                                          <p:val>
                                            <p:strVal val="#ppt_x"/>
                                          </p:val>
                                        </p:tav>
                                      </p:tavLst>
                                    </p:anim>
                                    <p:anim calcmode="lin" valueType="num">
                                      <p:cBhvr additive="base">
                                        <p:cTn id="12" dur="500" fill="hold"/>
                                        <p:tgtEl>
                                          <p:spTgt spid="8602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6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6" grpId="0"/>
      <p:bldP spid="86027" grpId="0" animBg="1"/>
      <p:bldP spid="860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7347"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48"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49"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7350"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51"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53" name="Text Box 9"/>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57354" name="Rectangle 10"/>
          <p:cNvSpPr>
            <a:spLocks noChangeArrowheads="1"/>
          </p:cNvSpPr>
          <p:nvPr/>
        </p:nvSpPr>
        <p:spPr bwMode="auto">
          <a:xfrm>
            <a:off x="1265129" y="397461"/>
            <a:ext cx="580729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r-TR" altLang="zh-CN" sz="1600" b="1" dirty="0" smtClean="0">
                <a:solidFill>
                  <a:srgbClr val="990033"/>
                </a:solidFill>
                <a:effectLst>
                  <a:outerShdw blurRad="38100" dist="38100" dir="2700000" algn="tl">
                    <a:srgbClr val="C0C0C0"/>
                  </a:outerShdw>
                </a:effectLst>
              </a:rPr>
              <a:t>UYGULAMA_4: Aşağıdaki işlemleri komut satırında gerçekleştiriniz.</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968990" y="1436776"/>
            <a:ext cx="610552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24705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7347"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48"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49"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57350"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51"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57353" name="Text Box 9"/>
          <p:cNvSpPr txBox="1">
            <a:spLocks noChangeArrowheads="1"/>
          </p:cNvSpPr>
          <p:nvPr/>
        </p:nvSpPr>
        <p:spPr bwMode="auto">
          <a:xfrm>
            <a:off x="7236295" y="6561138"/>
            <a:ext cx="190770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tr-TR" altLang="tr-TR" sz="1200" i="1" dirty="0"/>
              <a:t>MATLAB Ders Notları</a:t>
            </a:r>
          </a:p>
        </p:txBody>
      </p:sp>
      <p:sp>
        <p:nvSpPr>
          <p:cNvPr id="57354" name="Rectangle 10"/>
          <p:cNvSpPr>
            <a:spLocks noChangeArrowheads="1"/>
          </p:cNvSpPr>
          <p:nvPr/>
        </p:nvSpPr>
        <p:spPr bwMode="auto">
          <a:xfrm>
            <a:off x="1265129" y="397461"/>
            <a:ext cx="580729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tr-TR" altLang="zh-CN" sz="1600" b="1" dirty="0" smtClean="0">
                <a:solidFill>
                  <a:srgbClr val="990033"/>
                </a:solidFill>
                <a:effectLst>
                  <a:outerShdw blurRad="38100" dist="38100" dir="2700000" algn="tl">
                    <a:srgbClr val="C0C0C0"/>
                  </a:outerShdw>
                </a:effectLst>
              </a:rPr>
              <a:t>UYGULAMA_5: Aşağıdaki işlemleri komut satırında gerçekleştiriniz.</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783155"/>
            <a:ext cx="6102821" cy="6060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5329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86019"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0"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1"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86022"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3"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4" name="Text Box 8"/>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86025" name="Text Box 9"/>
          <p:cNvSpPr txBox="1">
            <a:spLocks noChangeArrowheads="1"/>
          </p:cNvSpPr>
          <p:nvPr/>
        </p:nvSpPr>
        <p:spPr bwMode="auto">
          <a:xfrm>
            <a:off x="971550" y="4292600"/>
            <a:ext cx="3529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tr-TR" altLang="tr-TR"/>
          </a:p>
        </p:txBody>
      </p:sp>
      <p:sp>
        <p:nvSpPr>
          <p:cNvPr id="86026" name="Text Box 10"/>
          <p:cNvSpPr txBox="1">
            <a:spLocks noChangeArrowheads="1"/>
          </p:cNvSpPr>
          <p:nvPr/>
        </p:nvSpPr>
        <p:spPr bwMode="auto">
          <a:xfrm>
            <a:off x="1403648" y="834529"/>
            <a:ext cx="53629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tr-TR" sz="2400" b="1" dirty="0" smtClean="0">
                <a:solidFill>
                  <a:srgbClr val="FF0000"/>
                </a:solidFill>
              </a:rPr>
              <a:t>MATLAB</a:t>
            </a:r>
            <a:endParaRPr lang="tr-TR" altLang="tr-TR" sz="2000" b="1" dirty="0">
              <a:solidFill>
                <a:srgbClr val="FF0000"/>
              </a:solidFill>
              <a:effectLst>
                <a:outerShdw blurRad="38100" dist="38100" dir="2700000" algn="tl">
                  <a:srgbClr val="C0C0C0"/>
                </a:outerShdw>
              </a:effectLst>
            </a:endParaRPr>
          </a:p>
        </p:txBody>
      </p:sp>
      <p:sp>
        <p:nvSpPr>
          <p:cNvPr id="86027" name="Line 11"/>
          <p:cNvSpPr>
            <a:spLocks noChangeShapeType="1"/>
          </p:cNvSpPr>
          <p:nvPr/>
        </p:nvSpPr>
        <p:spPr bwMode="auto">
          <a:xfrm>
            <a:off x="1403648" y="1296194"/>
            <a:ext cx="5954713"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5" y="404664"/>
            <a:ext cx="1042663" cy="82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367" y="1412776"/>
            <a:ext cx="7216391"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3993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6027"/>
                                        </p:tgtEl>
                                        <p:attrNameLst>
                                          <p:attrName>style.visibility</p:attrName>
                                        </p:attrNameLst>
                                      </p:cBhvr>
                                      <p:to>
                                        <p:strVal val="visible"/>
                                      </p:to>
                                    </p:set>
                                    <p:anim calcmode="lin" valueType="num">
                                      <p:cBhvr additive="base">
                                        <p:cTn id="11" dur="500" fill="hold"/>
                                        <p:tgtEl>
                                          <p:spTgt spid="86027"/>
                                        </p:tgtEl>
                                        <p:attrNameLst>
                                          <p:attrName>ppt_x</p:attrName>
                                        </p:attrNameLst>
                                      </p:cBhvr>
                                      <p:tavLst>
                                        <p:tav tm="0">
                                          <p:val>
                                            <p:strVal val="#ppt_x"/>
                                          </p:val>
                                        </p:tav>
                                        <p:tav tm="100000">
                                          <p:val>
                                            <p:strVal val="#ppt_x"/>
                                          </p:val>
                                        </p:tav>
                                      </p:tavLst>
                                    </p:anim>
                                    <p:anim calcmode="lin" valueType="num">
                                      <p:cBhvr additive="base">
                                        <p:cTn id="12" dur="500" fill="hold"/>
                                        <p:tgtEl>
                                          <p:spTgt spid="86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6" grpId="0"/>
      <p:bldP spid="860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86019"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0"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1"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86022"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3"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4" name="Text Box 8"/>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86025" name="Text Box 9"/>
          <p:cNvSpPr txBox="1">
            <a:spLocks noChangeArrowheads="1"/>
          </p:cNvSpPr>
          <p:nvPr/>
        </p:nvSpPr>
        <p:spPr bwMode="auto">
          <a:xfrm>
            <a:off x="971550" y="4292600"/>
            <a:ext cx="3529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tr-TR" altLang="tr-TR"/>
          </a:p>
        </p:txBody>
      </p:sp>
      <p:sp>
        <p:nvSpPr>
          <p:cNvPr id="86026" name="Text Box 10"/>
          <p:cNvSpPr txBox="1">
            <a:spLocks noChangeArrowheads="1"/>
          </p:cNvSpPr>
          <p:nvPr/>
        </p:nvSpPr>
        <p:spPr bwMode="auto">
          <a:xfrm>
            <a:off x="1403648" y="834529"/>
            <a:ext cx="53629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tr-TR" sz="2400" b="1" dirty="0" smtClean="0">
                <a:solidFill>
                  <a:srgbClr val="FF0000"/>
                </a:solidFill>
              </a:rPr>
              <a:t>MATLAB</a:t>
            </a:r>
            <a:endParaRPr lang="tr-TR" altLang="tr-TR" sz="2000" b="1" dirty="0">
              <a:solidFill>
                <a:srgbClr val="FF0000"/>
              </a:solidFill>
              <a:effectLst>
                <a:outerShdw blurRad="38100" dist="38100" dir="2700000" algn="tl">
                  <a:srgbClr val="C0C0C0"/>
                </a:outerShdw>
              </a:effectLst>
            </a:endParaRPr>
          </a:p>
        </p:txBody>
      </p:sp>
      <p:sp>
        <p:nvSpPr>
          <p:cNvPr id="86027" name="Line 11"/>
          <p:cNvSpPr>
            <a:spLocks noChangeShapeType="1"/>
          </p:cNvSpPr>
          <p:nvPr/>
        </p:nvSpPr>
        <p:spPr bwMode="auto">
          <a:xfrm>
            <a:off x="1403648" y="1296194"/>
            <a:ext cx="5954713"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5" y="404664"/>
            <a:ext cx="1042663" cy="82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004" y="1484784"/>
            <a:ext cx="7527776" cy="413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97595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6027"/>
                                        </p:tgtEl>
                                        <p:attrNameLst>
                                          <p:attrName>style.visibility</p:attrName>
                                        </p:attrNameLst>
                                      </p:cBhvr>
                                      <p:to>
                                        <p:strVal val="visible"/>
                                      </p:to>
                                    </p:set>
                                    <p:anim calcmode="lin" valueType="num">
                                      <p:cBhvr additive="base">
                                        <p:cTn id="11" dur="500" fill="hold"/>
                                        <p:tgtEl>
                                          <p:spTgt spid="86027"/>
                                        </p:tgtEl>
                                        <p:attrNameLst>
                                          <p:attrName>ppt_x</p:attrName>
                                        </p:attrNameLst>
                                      </p:cBhvr>
                                      <p:tavLst>
                                        <p:tav tm="0">
                                          <p:val>
                                            <p:strVal val="#ppt_x"/>
                                          </p:val>
                                        </p:tav>
                                        <p:tav tm="100000">
                                          <p:val>
                                            <p:strVal val="#ppt_x"/>
                                          </p:val>
                                        </p:tav>
                                      </p:tavLst>
                                    </p:anim>
                                    <p:anim calcmode="lin" valueType="num">
                                      <p:cBhvr additive="base">
                                        <p:cTn id="12" dur="500" fill="hold"/>
                                        <p:tgtEl>
                                          <p:spTgt spid="86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6" grpId="0"/>
      <p:bldP spid="860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86019"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0"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1"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86022"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3"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4" name="Text Box 8"/>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86025" name="Text Box 9"/>
          <p:cNvSpPr txBox="1">
            <a:spLocks noChangeArrowheads="1"/>
          </p:cNvSpPr>
          <p:nvPr/>
        </p:nvSpPr>
        <p:spPr bwMode="auto">
          <a:xfrm>
            <a:off x="971550" y="4292600"/>
            <a:ext cx="3529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tr-TR" altLang="tr-TR"/>
          </a:p>
        </p:txBody>
      </p:sp>
      <p:sp>
        <p:nvSpPr>
          <p:cNvPr id="86026" name="Text Box 10"/>
          <p:cNvSpPr txBox="1">
            <a:spLocks noChangeArrowheads="1"/>
          </p:cNvSpPr>
          <p:nvPr/>
        </p:nvSpPr>
        <p:spPr bwMode="auto">
          <a:xfrm>
            <a:off x="1403648" y="834529"/>
            <a:ext cx="53629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tr-TR" sz="2400" b="1" dirty="0" smtClean="0">
                <a:solidFill>
                  <a:srgbClr val="FF0000"/>
                </a:solidFill>
              </a:rPr>
              <a:t>MATLAB</a:t>
            </a:r>
            <a:endParaRPr lang="tr-TR" altLang="tr-TR" sz="2000" b="1" dirty="0">
              <a:solidFill>
                <a:srgbClr val="FF0000"/>
              </a:solidFill>
              <a:effectLst>
                <a:outerShdw blurRad="38100" dist="38100" dir="2700000" algn="tl">
                  <a:srgbClr val="C0C0C0"/>
                </a:outerShdw>
              </a:effectLst>
            </a:endParaRPr>
          </a:p>
        </p:txBody>
      </p:sp>
      <p:sp>
        <p:nvSpPr>
          <p:cNvPr id="86027" name="Line 11"/>
          <p:cNvSpPr>
            <a:spLocks noChangeShapeType="1"/>
          </p:cNvSpPr>
          <p:nvPr/>
        </p:nvSpPr>
        <p:spPr bwMode="auto">
          <a:xfrm>
            <a:off x="1403648" y="1296194"/>
            <a:ext cx="5954713"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8" name="Text Box 12"/>
          <p:cNvSpPr txBox="1">
            <a:spLocks noChangeArrowheads="1"/>
          </p:cNvSpPr>
          <p:nvPr/>
        </p:nvSpPr>
        <p:spPr bwMode="auto">
          <a:xfrm>
            <a:off x="731838" y="1520825"/>
            <a:ext cx="7944618"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r>
              <a:rPr lang="tr-TR" sz="1600" b="1" dirty="0">
                <a:solidFill>
                  <a:srgbClr val="0070C0"/>
                </a:solidFill>
              </a:rPr>
              <a:t>Avantajları:</a:t>
            </a:r>
            <a:r>
              <a:rPr lang="tr-TR" altLang="tr-TR" sz="1600" dirty="0">
                <a:effectLst>
                  <a:outerShdw blurRad="38100" dist="38100" dir="2700000" algn="tl">
                    <a:srgbClr val="C0C0C0"/>
                  </a:outerShdw>
                </a:effectLst>
                <a:latin typeface="Verdana" pitchFamily="34" charset="0"/>
              </a:rPr>
              <a:t>	</a:t>
            </a:r>
          </a:p>
          <a:p>
            <a:endParaRPr lang="tr-TR" sz="1600" b="1" dirty="0" smtClean="0"/>
          </a:p>
          <a:p>
            <a:pPr>
              <a:buFont typeface="Wingdings" pitchFamily="2" charset="2"/>
              <a:buChar char="Ø"/>
            </a:pPr>
            <a:r>
              <a:rPr lang="tr-TR" sz="1600" b="1" dirty="0" smtClean="0"/>
              <a:t>Kullanım </a:t>
            </a:r>
            <a:r>
              <a:rPr lang="tr-TR" sz="1600" b="1" dirty="0"/>
              <a:t>kolaylığı</a:t>
            </a:r>
            <a:r>
              <a:rPr lang="tr-TR" sz="1600" b="1" dirty="0" smtClean="0"/>
              <a:t>,</a:t>
            </a:r>
          </a:p>
          <a:p>
            <a:pPr>
              <a:buFont typeface="Wingdings" pitchFamily="2" charset="2"/>
              <a:buChar char="Ø"/>
            </a:pPr>
            <a:endParaRPr lang="tr-TR" sz="1600" dirty="0"/>
          </a:p>
          <a:p>
            <a:pPr>
              <a:buFont typeface="Wingdings" pitchFamily="2" charset="2"/>
              <a:buChar char="Ø"/>
            </a:pPr>
            <a:r>
              <a:rPr lang="tr-TR" sz="1600" b="1" dirty="0"/>
              <a:t>İşletim sistemi uyumluluğu</a:t>
            </a:r>
            <a:r>
              <a:rPr lang="tr-TR" sz="1600" b="1" dirty="0" smtClean="0"/>
              <a:t>,</a:t>
            </a:r>
          </a:p>
          <a:p>
            <a:pPr>
              <a:buFont typeface="Wingdings" pitchFamily="2" charset="2"/>
              <a:buChar char="Ø"/>
            </a:pPr>
            <a:endParaRPr lang="tr-TR" sz="1600" dirty="0"/>
          </a:p>
          <a:p>
            <a:pPr>
              <a:buFont typeface="Wingdings" pitchFamily="2" charset="2"/>
              <a:buChar char="Ø"/>
            </a:pPr>
            <a:r>
              <a:rPr lang="tr-TR" sz="1600" b="1" dirty="0"/>
              <a:t>Sayısal analiz işlemlerindeki kolaylıklar</a:t>
            </a:r>
            <a:r>
              <a:rPr lang="tr-TR" sz="1600" b="1" dirty="0" smtClean="0"/>
              <a:t>,</a:t>
            </a:r>
          </a:p>
          <a:p>
            <a:pPr>
              <a:buFont typeface="Wingdings" pitchFamily="2" charset="2"/>
              <a:buChar char="Ø"/>
            </a:pPr>
            <a:endParaRPr lang="tr-TR" sz="1600" dirty="0"/>
          </a:p>
          <a:p>
            <a:pPr>
              <a:buFont typeface="Wingdings" pitchFamily="2" charset="2"/>
              <a:buChar char="Ø"/>
            </a:pPr>
            <a:r>
              <a:rPr lang="tr-TR" sz="1600" b="1" dirty="0"/>
              <a:t>Hazır fonksiyonlar (</a:t>
            </a:r>
            <a:r>
              <a:rPr lang="tr-TR" sz="1600" b="1" dirty="0" err="1" smtClean="0"/>
              <a:t>function</a:t>
            </a:r>
            <a:r>
              <a:rPr lang="tr-TR" sz="1600" b="1" dirty="0" smtClean="0"/>
              <a:t> </a:t>
            </a:r>
            <a:r>
              <a:rPr lang="tr-TR" sz="1600" b="1" dirty="0" err="1" smtClean="0"/>
              <a:t>files</a:t>
            </a:r>
            <a:r>
              <a:rPr lang="tr-TR" sz="1600" b="1" dirty="0" smtClean="0"/>
              <a:t>),</a:t>
            </a:r>
          </a:p>
          <a:p>
            <a:pPr>
              <a:buFont typeface="Wingdings" pitchFamily="2" charset="2"/>
              <a:buChar char="Ø"/>
            </a:pPr>
            <a:endParaRPr lang="tr-TR" sz="1600" dirty="0"/>
          </a:p>
          <a:p>
            <a:pPr>
              <a:buFont typeface="Wingdings" pitchFamily="2" charset="2"/>
              <a:buChar char="Ø"/>
            </a:pPr>
            <a:r>
              <a:rPr lang="tr-TR" sz="1600" b="1" dirty="0"/>
              <a:t>Görüntüleme (</a:t>
            </a:r>
            <a:r>
              <a:rPr lang="tr-TR" sz="1600" b="1" dirty="0" err="1"/>
              <a:t>visualization</a:t>
            </a:r>
            <a:r>
              <a:rPr lang="tr-TR" sz="1600" b="1" dirty="0"/>
              <a:t>) kolaylığı(grafik çizim</a:t>
            </a:r>
            <a:r>
              <a:rPr lang="tr-TR" sz="1600" b="1" dirty="0" smtClean="0"/>
              <a:t>),</a:t>
            </a:r>
          </a:p>
          <a:p>
            <a:pPr>
              <a:buFont typeface="Wingdings" pitchFamily="2" charset="2"/>
              <a:buChar char="Ø"/>
            </a:pPr>
            <a:endParaRPr lang="tr-TR" sz="1600" dirty="0"/>
          </a:p>
          <a:p>
            <a:pPr>
              <a:buFont typeface="Wingdings" pitchFamily="2" charset="2"/>
              <a:buChar char="Ø"/>
            </a:pPr>
            <a:r>
              <a:rPr lang="tr-TR" sz="1600" b="1" dirty="0"/>
              <a:t>GUI geliştirme kolaylığı</a:t>
            </a:r>
            <a:r>
              <a:rPr lang="tr-TR" sz="1600" b="1" dirty="0" smtClean="0"/>
              <a:t>,</a:t>
            </a:r>
          </a:p>
          <a:p>
            <a:pPr>
              <a:buFont typeface="Wingdings" pitchFamily="2" charset="2"/>
              <a:buChar char="Ø"/>
            </a:pPr>
            <a:endParaRPr lang="tr-TR" sz="1600" dirty="0"/>
          </a:p>
          <a:p>
            <a:pPr>
              <a:buFont typeface="Wingdings" pitchFamily="2" charset="2"/>
              <a:buChar char="Ø"/>
            </a:pPr>
            <a:r>
              <a:rPr lang="tr-TR" sz="1600" b="1" dirty="0"/>
              <a:t>MATLAB derleyicisi (</a:t>
            </a:r>
            <a:r>
              <a:rPr lang="tr-TR" sz="1600" b="1" dirty="0" err="1"/>
              <a:t>exe</a:t>
            </a:r>
            <a:r>
              <a:rPr lang="tr-TR" sz="1600" b="1" dirty="0"/>
              <a:t>: </a:t>
            </a:r>
            <a:r>
              <a:rPr lang="tr-TR" sz="1600" b="1" dirty="0" err="1" smtClean="0"/>
              <a:t>executable</a:t>
            </a:r>
            <a:r>
              <a:rPr lang="tr-TR" sz="1600" b="1" dirty="0" smtClean="0"/>
              <a:t> dosya </a:t>
            </a:r>
            <a:r>
              <a:rPr lang="tr-TR" sz="1600" b="1" dirty="0"/>
              <a:t>ile win32 uygulamaları</a:t>
            </a:r>
            <a:r>
              <a:rPr lang="tr-TR" sz="1600" b="1" dirty="0" smtClean="0"/>
              <a:t>),</a:t>
            </a:r>
          </a:p>
          <a:p>
            <a:pPr>
              <a:buFont typeface="Wingdings" pitchFamily="2" charset="2"/>
              <a:buChar char="Ø"/>
            </a:pPr>
            <a:endParaRPr lang="tr-TR" sz="1600" dirty="0"/>
          </a:p>
          <a:p>
            <a:pPr>
              <a:buFont typeface="Wingdings" pitchFamily="2" charset="2"/>
              <a:buChar char="Ø"/>
            </a:pPr>
            <a:r>
              <a:rPr lang="tr-TR" sz="1600" b="1" dirty="0" err="1" smtClean="0"/>
              <a:t>Toolboxes</a:t>
            </a:r>
            <a:r>
              <a:rPr lang="tr-TR" sz="1600" b="1" dirty="0" smtClean="0"/>
              <a:t> (Araç kutuları</a:t>
            </a:r>
            <a:r>
              <a:rPr lang="tr-TR" sz="1600" b="1" dirty="0"/>
              <a:t>) :hazır programlar</a:t>
            </a:r>
            <a:r>
              <a:rPr lang="tr-TR" sz="1600" b="1" dirty="0" smtClean="0"/>
              <a:t>!</a:t>
            </a:r>
            <a:endParaRPr lang="tr-TR"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5" y="404664"/>
            <a:ext cx="1042663" cy="82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8657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6027"/>
                                        </p:tgtEl>
                                        <p:attrNameLst>
                                          <p:attrName>style.visibility</p:attrName>
                                        </p:attrNameLst>
                                      </p:cBhvr>
                                      <p:to>
                                        <p:strVal val="visible"/>
                                      </p:to>
                                    </p:set>
                                    <p:anim calcmode="lin" valueType="num">
                                      <p:cBhvr additive="base">
                                        <p:cTn id="11" dur="500" fill="hold"/>
                                        <p:tgtEl>
                                          <p:spTgt spid="86027"/>
                                        </p:tgtEl>
                                        <p:attrNameLst>
                                          <p:attrName>ppt_x</p:attrName>
                                        </p:attrNameLst>
                                      </p:cBhvr>
                                      <p:tavLst>
                                        <p:tav tm="0">
                                          <p:val>
                                            <p:strVal val="#ppt_x"/>
                                          </p:val>
                                        </p:tav>
                                        <p:tav tm="100000">
                                          <p:val>
                                            <p:strVal val="#ppt_x"/>
                                          </p:val>
                                        </p:tav>
                                      </p:tavLst>
                                    </p:anim>
                                    <p:anim calcmode="lin" valueType="num">
                                      <p:cBhvr additive="base">
                                        <p:cTn id="12" dur="500" fill="hold"/>
                                        <p:tgtEl>
                                          <p:spTgt spid="8602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6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6" grpId="0"/>
      <p:bldP spid="86027" grpId="0" animBg="1"/>
      <p:bldP spid="860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86019"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0"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1"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86022"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3"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4" name="Text Box 8"/>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86025" name="Text Box 9"/>
          <p:cNvSpPr txBox="1">
            <a:spLocks noChangeArrowheads="1"/>
          </p:cNvSpPr>
          <p:nvPr/>
        </p:nvSpPr>
        <p:spPr bwMode="auto">
          <a:xfrm>
            <a:off x="971550" y="4292600"/>
            <a:ext cx="3529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tr-TR" altLang="tr-TR"/>
          </a:p>
        </p:txBody>
      </p:sp>
      <p:sp>
        <p:nvSpPr>
          <p:cNvPr id="86026" name="Text Box 10"/>
          <p:cNvSpPr txBox="1">
            <a:spLocks noChangeArrowheads="1"/>
          </p:cNvSpPr>
          <p:nvPr/>
        </p:nvSpPr>
        <p:spPr bwMode="auto">
          <a:xfrm>
            <a:off x="1657350" y="800100"/>
            <a:ext cx="176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2400" b="1">
                <a:solidFill>
                  <a:schemeClr val="accent2"/>
                </a:solidFill>
                <a:effectLst>
                  <a:outerShdw blurRad="38100" dist="38100" dir="2700000" algn="tl">
                    <a:srgbClr val="C0C0C0"/>
                  </a:outerShdw>
                </a:effectLst>
              </a:rPr>
              <a:t>K</a:t>
            </a:r>
            <a:r>
              <a:rPr lang="tr-TR" altLang="tr-TR" sz="2000" b="1">
                <a:solidFill>
                  <a:schemeClr val="accent2"/>
                </a:solidFill>
                <a:effectLst>
                  <a:outerShdw blurRad="38100" dist="38100" dir="2700000" algn="tl">
                    <a:srgbClr val="C0C0C0"/>
                  </a:outerShdw>
                </a:effectLst>
              </a:rPr>
              <a:t>onular:</a:t>
            </a:r>
          </a:p>
        </p:txBody>
      </p:sp>
      <p:sp>
        <p:nvSpPr>
          <p:cNvPr id="86027" name="Line 11"/>
          <p:cNvSpPr>
            <a:spLocks noChangeShapeType="1"/>
          </p:cNvSpPr>
          <p:nvPr/>
        </p:nvSpPr>
        <p:spPr bwMode="auto">
          <a:xfrm>
            <a:off x="1692275" y="1268413"/>
            <a:ext cx="5954713"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8" name="Text Box 12"/>
          <p:cNvSpPr txBox="1">
            <a:spLocks noChangeArrowheads="1"/>
          </p:cNvSpPr>
          <p:nvPr/>
        </p:nvSpPr>
        <p:spPr bwMode="auto">
          <a:xfrm>
            <a:off x="1295400" y="1520825"/>
            <a:ext cx="752507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spcBef>
                <a:spcPct val="50000"/>
              </a:spcBef>
            </a:pPr>
            <a:r>
              <a:rPr lang="tr-TR" altLang="tr-TR" sz="1600" dirty="0" smtClean="0">
                <a:effectLst>
                  <a:outerShdw blurRad="38100" dist="38100" dir="2700000" algn="tl">
                    <a:srgbClr val="C0C0C0"/>
                  </a:outerShdw>
                </a:effectLst>
                <a:latin typeface="Verdana" pitchFamily="34" charset="0"/>
              </a:rPr>
              <a:t>   		1) </a:t>
            </a:r>
            <a:r>
              <a:rPr lang="tr-TR" altLang="tr-TR" sz="2400" dirty="0" smtClean="0">
                <a:effectLst>
                  <a:outerShdw blurRad="38100" dist="38100" dir="2700000" algn="tl">
                    <a:srgbClr val="C0C0C0"/>
                  </a:outerShdw>
                </a:effectLst>
                <a:latin typeface="Verdana" pitchFamily="34" charset="0"/>
              </a:rPr>
              <a:t>M</a:t>
            </a:r>
            <a:r>
              <a:rPr lang="tr-TR" altLang="tr-TR" sz="1600" dirty="0" smtClean="0">
                <a:effectLst>
                  <a:outerShdw blurRad="38100" dist="38100" dir="2700000" algn="tl">
                    <a:srgbClr val="C0C0C0"/>
                  </a:outerShdw>
                </a:effectLst>
                <a:latin typeface="Verdana" pitchFamily="34" charset="0"/>
              </a:rPr>
              <a:t>ATLAB ortamının </a:t>
            </a:r>
            <a:r>
              <a:rPr lang="tr-TR" altLang="tr-TR" sz="1600" dirty="0">
                <a:effectLst>
                  <a:outerShdw blurRad="38100" dist="38100" dir="2700000" algn="tl">
                    <a:srgbClr val="C0C0C0"/>
                  </a:outerShdw>
                </a:effectLst>
                <a:latin typeface="Verdana" pitchFamily="34" charset="0"/>
              </a:rPr>
              <a:t>(ara yüzey </a:t>
            </a:r>
            <a:r>
              <a:rPr lang="tr-TR" altLang="tr-TR" sz="1600" dirty="0" smtClean="0">
                <a:effectLst>
                  <a:outerShdw blurRad="38100" dist="38100" dir="2700000" algn="tl">
                    <a:srgbClr val="C0C0C0"/>
                  </a:outerShdw>
                </a:effectLst>
                <a:latin typeface="Verdana" pitchFamily="34" charset="0"/>
              </a:rPr>
              <a:t>)tanıtımı</a:t>
            </a:r>
          </a:p>
          <a:p>
            <a:pPr>
              <a:spcBef>
                <a:spcPct val="50000"/>
              </a:spcBef>
            </a:pPr>
            <a:r>
              <a:rPr lang="tr-TR" altLang="tr-TR" sz="1600" dirty="0" smtClean="0">
                <a:effectLst>
                  <a:outerShdw blurRad="38100" dist="38100" dir="2700000" algn="tl">
                    <a:srgbClr val="C0C0C0"/>
                  </a:outerShdw>
                </a:effectLst>
                <a:latin typeface="Verdana" pitchFamily="34" charset="0"/>
              </a:rPr>
              <a:t>			Komut penceresi</a:t>
            </a:r>
          </a:p>
          <a:p>
            <a:pPr>
              <a:spcBef>
                <a:spcPct val="50000"/>
              </a:spcBef>
            </a:pPr>
            <a:r>
              <a:rPr lang="tr-TR" altLang="tr-TR" sz="1600" dirty="0">
                <a:effectLst>
                  <a:outerShdw blurRad="38100" dist="38100" dir="2700000" algn="tl">
                    <a:srgbClr val="C0C0C0"/>
                  </a:outerShdw>
                </a:effectLst>
                <a:latin typeface="Verdana" pitchFamily="34" charset="0"/>
              </a:rPr>
              <a:t>	</a:t>
            </a:r>
            <a:r>
              <a:rPr lang="tr-TR" altLang="tr-TR" sz="1600" dirty="0" smtClean="0">
                <a:effectLst>
                  <a:outerShdw blurRad="38100" dist="38100" dir="2700000" algn="tl">
                    <a:srgbClr val="C0C0C0"/>
                  </a:outerShdw>
                </a:effectLst>
                <a:latin typeface="Verdana" pitchFamily="34" charset="0"/>
              </a:rPr>
              <a:t>		Başlatma </a:t>
            </a:r>
            <a:r>
              <a:rPr lang="tr-TR" altLang="tr-TR" sz="1600" dirty="0">
                <a:effectLst>
                  <a:outerShdw blurRad="38100" dist="38100" dir="2700000" algn="tl">
                    <a:srgbClr val="C0C0C0"/>
                  </a:outerShdw>
                </a:effectLst>
                <a:latin typeface="Verdana" pitchFamily="34" charset="0"/>
              </a:rPr>
              <a:t>penceresi (</a:t>
            </a:r>
            <a:r>
              <a:rPr lang="tr-TR" altLang="tr-TR" sz="1600" dirty="0" err="1">
                <a:effectLst>
                  <a:outerShdw blurRad="38100" dist="38100" dir="2700000" algn="tl">
                    <a:srgbClr val="C0C0C0"/>
                  </a:outerShdw>
                </a:effectLst>
                <a:latin typeface="Verdana" pitchFamily="34" charset="0"/>
              </a:rPr>
              <a:t>launch</a:t>
            </a:r>
            <a:r>
              <a:rPr lang="tr-TR" altLang="tr-TR" sz="1600" dirty="0">
                <a:effectLst>
                  <a:outerShdw blurRad="38100" dist="38100" dir="2700000" algn="tl">
                    <a:srgbClr val="C0C0C0"/>
                  </a:outerShdw>
                </a:effectLst>
                <a:latin typeface="Verdana" pitchFamily="34" charset="0"/>
              </a:rPr>
              <a:t> </a:t>
            </a:r>
            <a:r>
              <a:rPr lang="tr-TR" altLang="tr-TR" sz="1600" dirty="0" err="1" smtClean="0">
                <a:effectLst>
                  <a:outerShdw blurRad="38100" dist="38100" dir="2700000" algn="tl">
                    <a:srgbClr val="C0C0C0"/>
                  </a:outerShdw>
                </a:effectLst>
                <a:latin typeface="Verdana" pitchFamily="34" charset="0"/>
              </a:rPr>
              <a:t>pad</a:t>
            </a:r>
            <a:r>
              <a:rPr lang="tr-TR" altLang="tr-TR" sz="1600" dirty="0" smtClean="0">
                <a:effectLst>
                  <a:outerShdw blurRad="38100" dist="38100" dir="2700000" algn="tl">
                    <a:srgbClr val="C0C0C0"/>
                  </a:outerShdw>
                </a:effectLst>
                <a:latin typeface="Verdana" pitchFamily="34" charset="0"/>
              </a:rPr>
              <a:t>)</a:t>
            </a:r>
          </a:p>
          <a:p>
            <a:pPr>
              <a:spcBef>
                <a:spcPct val="50000"/>
              </a:spcBef>
            </a:pPr>
            <a:r>
              <a:rPr lang="tr-TR" altLang="tr-TR" sz="1600" dirty="0">
                <a:effectLst>
                  <a:outerShdw blurRad="38100" dist="38100" dir="2700000" algn="tl">
                    <a:srgbClr val="C0C0C0"/>
                  </a:outerShdw>
                </a:effectLst>
                <a:latin typeface="Verdana" pitchFamily="34" charset="0"/>
              </a:rPr>
              <a:t>	</a:t>
            </a:r>
            <a:r>
              <a:rPr lang="tr-TR" altLang="tr-TR" sz="1600" dirty="0" smtClean="0">
                <a:effectLst>
                  <a:outerShdw blurRad="38100" dist="38100" dir="2700000" algn="tl">
                    <a:srgbClr val="C0C0C0"/>
                  </a:outerShdw>
                </a:effectLst>
                <a:latin typeface="Verdana" pitchFamily="34" charset="0"/>
              </a:rPr>
              <a:t>		</a:t>
            </a:r>
            <a:r>
              <a:rPr lang="tr-TR" altLang="tr-TR" sz="1600" dirty="0" err="1" smtClean="0">
                <a:effectLst>
                  <a:outerShdw blurRad="38100" dist="38100" dir="2700000" algn="tl">
                    <a:srgbClr val="C0C0C0"/>
                  </a:outerShdw>
                </a:effectLst>
                <a:latin typeface="Verdana" pitchFamily="34" charset="0"/>
              </a:rPr>
              <a:t>Workspace</a:t>
            </a:r>
            <a:endParaRPr lang="tr-TR" altLang="tr-TR" sz="1600" dirty="0" smtClean="0">
              <a:effectLst>
                <a:outerShdw blurRad="38100" dist="38100" dir="2700000" algn="tl">
                  <a:srgbClr val="C0C0C0"/>
                </a:outerShdw>
              </a:effectLst>
              <a:latin typeface="Verdana" pitchFamily="34" charset="0"/>
            </a:endParaRPr>
          </a:p>
          <a:p>
            <a:pPr>
              <a:spcBef>
                <a:spcPct val="50000"/>
              </a:spcBef>
            </a:pPr>
            <a:r>
              <a:rPr lang="tr-TR" altLang="tr-TR" sz="1600" dirty="0">
                <a:effectLst>
                  <a:outerShdw blurRad="38100" dist="38100" dir="2700000" algn="tl">
                    <a:srgbClr val="C0C0C0"/>
                  </a:outerShdw>
                </a:effectLst>
                <a:latin typeface="Verdana" pitchFamily="34" charset="0"/>
              </a:rPr>
              <a:t>	</a:t>
            </a:r>
            <a:r>
              <a:rPr lang="tr-TR" altLang="tr-TR" sz="1600" dirty="0" smtClean="0">
                <a:effectLst>
                  <a:outerShdw blurRad="38100" dist="38100" dir="2700000" algn="tl">
                    <a:srgbClr val="C0C0C0"/>
                  </a:outerShdw>
                </a:effectLst>
                <a:latin typeface="Verdana" pitchFamily="34" charset="0"/>
              </a:rPr>
              <a:t>		</a:t>
            </a:r>
            <a:r>
              <a:rPr lang="tr-TR" altLang="tr-TR" sz="1600" dirty="0" err="1" smtClean="0">
                <a:effectLst>
                  <a:outerShdw blurRad="38100" dist="38100" dir="2700000" algn="tl">
                    <a:srgbClr val="C0C0C0"/>
                  </a:outerShdw>
                </a:effectLst>
                <a:latin typeface="Verdana" pitchFamily="34" charset="0"/>
              </a:rPr>
              <a:t>History</a:t>
            </a:r>
            <a:endParaRPr lang="tr-TR" altLang="tr-TR" sz="1600" dirty="0" smtClean="0">
              <a:effectLst>
                <a:outerShdw blurRad="38100" dist="38100" dir="2700000" algn="tl">
                  <a:srgbClr val="C0C0C0"/>
                </a:outerShdw>
              </a:effectLst>
              <a:latin typeface="Verdana" pitchFamily="34" charset="0"/>
            </a:endParaRPr>
          </a:p>
          <a:p>
            <a:pPr>
              <a:spcBef>
                <a:spcPct val="50000"/>
              </a:spcBef>
            </a:pPr>
            <a:r>
              <a:rPr lang="tr-TR" altLang="tr-TR" sz="1600" dirty="0">
                <a:effectLst>
                  <a:outerShdw blurRad="38100" dist="38100" dir="2700000" algn="tl">
                    <a:srgbClr val="C0C0C0"/>
                  </a:outerShdw>
                </a:effectLst>
                <a:latin typeface="Verdana" pitchFamily="34" charset="0"/>
              </a:rPr>
              <a:t>	</a:t>
            </a:r>
            <a:r>
              <a:rPr lang="tr-TR" altLang="tr-TR" sz="1600" dirty="0" smtClean="0">
                <a:effectLst>
                  <a:outerShdw blurRad="38100" dist="38100" dir="2700000" algn="tl">
                    <a:srgbClr val="C0C0C0"/>
                  </a:outerShdw>
                </a:effectLst>
                <a:latin typeface="Verdana" pitchFamily="34" charset="0"/>
              </a:rPr>
              <a:t>		</a:t>
            </a:r>
            <a:r>
              <a:rPr lang="tr-TR" altLang="tr-TR" sz="1600" dirty="0" err="1" smtClean="0">
                <a:effectLst>
                  <a:outerShdw blurRad="38100" dist="38100" dir="2700000" algn="tl">
                    <a:srgbClr val="C0C0C0"/>
                  </a:outerShdw>
                </a:effectLst>
                <a:latin typeface="Verdana" pitchFamily="34" charset="0"/>
              </a:rPr>
              <a:t>Current</a:t>
            </a:r>
            <a:r>
              <a:rPr lang="tr-TR" altLang="tr-TR" sz="1600" dirty="0" smtClean="0">
                <a:effectLst>
                  <a:outerShdw blurRad="38100" dist="38100" dir="2700000" algn="tl">
                    <a:srgbClr val="C0C0C0"/>
                  </a:outerShdw>
                </a:effectLst>
                <a:latin typeface="Verdana" pitchFamily="34" charset="0"/>
              </a:rPr>
              <a:t> </a:t>
            </a:r>
            <a:r>
              <a:rPr lang="tr-TR" altLang="tr-TR" sz="1600" dirty="0" err="1" smtClean="0">
                <a:effectLst>
                  <a:outerShdw blurRad="38100" dist="38100" dir="2700000" algn="tl">
                    <a:srgbClr val="C0C0C0"/>
                  </a:outerShdw>
                </a:effectLst>
                <a:latin typeface="Verdana" pitchFamily="34" charset="0"/>
              </a:rPr>
              <a:t>directory</a:t>
            </a:r>
            <a:endParaRPr lang="tr-TR" altLang="tr-TR" sz="1600" dirty="0" smtClean="0">
              <a:effectLst>
                <a:outerShdw blurRad="38100" dist="38100" dir="2700000" algn="tl">
                  <a:srgbClr val="C0C0C0"/>
                </a:outerShdw>
              </a:effectLst>
              <a:latin typeface="Verdana" pitchFamily="34" charset="0"/>
            </a:endParaRPr>
          </a:p>
          <a:p>
            <a:pPr marL="914400" lvl="2" indent="0">
              <a:spcBef>
                <a:spcPct val="50000"/>
              </a:spcBef>
              <a:buClr>
                <a:srgbClr val="0000CC"/>
              </a:buClr>
            </a:pPr>
            <a:r>
              <a:rPr lang="tr-TR" altLang="tr-TR" sz="1600" dirty="0" smtClean="0">
                <a:effectLst>
                  <a:outerShdw blurRad="38100" dist="38100" dir="2700000" algn="tl">
                    <a:srgbClr val="C0C0C0"/>
                  </a:outerShdw>
                </a:effectLst>
                <a:latin typeface="Verdana" pitchFamily="34" charset="0"/>
              </a:rPr>
              <a:t>2)  matris tanımlamaları</a:t>
            </a:r>
          </a:p>
          <a:p>
            <a:pPr marL="914400" lvl="2" indent="0">
              <a:spcBef>
                <a:spcPct val="50000"/>
              </a:spcBef>
              <a:buClr>
                <a:srgbClr val="0000CC"/>
              </a:buClr>
            </a:pPr>
            <a:r>
              <a:rPr lang="tr-TR" altLang="tr-TR" sz="1600" dirty="0" smtClean="0">
                <a:effectLst>
                  <a:outerShdw blurRad="38100" dist="38100" dir="2700000" algn="tl">
                    <a:srgbClr val="C0C0C0"/>
                  </a:outerShdw>
                </a:effectLst>
                <a:latin typeface="Verdana" pitchFamily="34" charset="0"/>
              </a:rPr>
              <a:t>3) sembolik işlemler</a:t>
            </a:r>
          </a:p>
          <a:p>
            <a:pPr marL="914400" lvl="2" indent="0">
              <a:spcBef>
                <a:spcPct val="50000"/>
              </a:spcBef>
              <a:buClr>
                <a:srgbClr val="0000CC"/>
              </a:buClr>
            </a:pPr>
            <a:r>
              <a:rPr lang="tr-TR" altLang="tr-TR" sz="1600" dirty="0" smtClean="0">
                <a:effectLst>
                  <a:outerShdw blurRad="38100" dist="38100" dir="2700000" algn="tl">
                    <a:srgbClr val="C0C0C0"/>
                  </a:outerShdw>
                </a:effectLst>
                <a:latin typeface="Verdana" pitchFamily="34" charset="0"/>
              </a:rPr>
              <a:t>4) Grafik çizimi</a:t>
            </a:r>
          </a:p>
          <a:p>
            <a:pPr marL="914400" lvl="2" indent="0">
              <a:spcBef>
                <a:spcPct val="50000"/>
              </a:spcBef>
              <a:buClr>
                <a:srgbClr val="0000CC"/>
              </a:buClr>
            </a:pPr>
            <a:r>
              <a:rPr lang="tr-TR" altLang="tr-TR" sz="1600" dirty="0" smtClean="0">
                <a:effectLst>
                  <a:outerShdw blurRad="38100" dist="38100" dir="2700000" algn="tl">
                    <a:srgbClr val="C0C0C0"/>
                  </a:outerShdw>
                </a:effectLst>
                <a:latin typeface="Verdana" pitchFamily="34" charset="0"/>
              </a:rPr>
              <a:t>5) Denklem takımlarının çözümü</a:t>
            </a:r>
          </a:p>
          <a:p>
            <a:pPr marL="914400" lvl="2" indent="0">
              <a:spcBef>
                <a:spcPct val="50000"/>
              </a:spcBef>
              <a:buClr>
                <a:srgbClr val="0000CC"/>
              </a:buClr>
            </a:pPr>
            <a:r>
              <a:rPr lang="tr-TR" altLang="tr-TR" sz="1600" dirty="0" smtClean="0">
                <a:effectLst>
                  <a:outerShdw blurRad="38100" dist="38100" dir="2700000" algn="tl">
                    <a:srgbClr val="C0C0C0"/>
                  </a:outerShdw>
                </a:effectLst>
                <a:latin typeface="Verdana" pitchFamily="34" charset="0"/>
              </a:rPr>
              <a:t>6) </a:t>
            </a:r>
            <a:r>
              <a:rPr lang="tr-TR" altLang="tr-TR" sz="1600" dirty="0" err="1" smtClean="0">
                <a:effectLst>
                  <a:outerShdw blurRad="38100" dist="38100" dir="2700000" algn="tl">
                    <a:srgbClr val="C0C0C0"/>
                  </a:outerShdw>
                </a:effectLst>
                <a:latin typeface="Verdana" pitchFamily="34" charset="0"/>
              </a:rPr>
              <a:t>Vs</a:t>
            </a:r>
            <a:r>
              <a:rPr lang="tr-TR" altLang="tr-TR" sz="1600" dirty="0" smtClean="0">
                <a:effectLst>
                  <a:outerShdw blurRad="38100" dist="38100" dir="2700000" algn="tl">
                    <a:srgbClr val="C0C0C0"/>
                  </a:outerShdw>
                </a:effectLst>
                <a:latin typeface="Verdana" pitchFamily="34" charset="0"/>
              </a:rPr>
              <a:t>….</a:t>
            </a:r>
            <a:endParaRPr lang="tr-TR" altLang="tr-TR" sz="1600" dirty="0">
              <a:effectLst>
                <a:outerShdw blurRad="38100" dist="38100" dir="2700000" algn="tl">
                  <a:srgbClr val="C0C0C0"/>
                </a:outerShdw>
              </a:effectLst>
              <a:latin typeface="Verdana" pitchFamily="34" charset="0"/>
            </a:endParaRPr>
          </a:p>
          <a:p>
            <a:pPr lvl="2">
              <a:spcBef>
                <a:spcPct val="50000"/>
              </a:spcBef>
            </a:pPr>
            <a:r>
              <a:rPr lang="tr-TR" altLang="tr-TR" sz="1600" dirty="0">
                <a:effectLst>
                  <a:outerShdw blurRad="38100" dist="38100" dir="2700000" algn="tl">
                    <a:srgbClr val="C0C0C0"/>
                  </a:outerShdw>
                </a:effectLst>
                <a:latin typeface="Verdana" pitchFamily="34" charset="0"/>
              </a:rPr>
              <a:t>	</a:t>
            </a:r>
          </a:p>
        </p:txBody>
      </p:sp>
      <p:sp>
        <p:nvSpPr>
          <p:cNvPr id="86029" name="Text Box 13"/>
          <p:cNvSpPr txBox="1">
            <a:spLocks noChangeArrowheads="1"/>
          </p:cNvSpPr>
          <p:nvPr/>
        </p:nvSpPr>
        <p:spPr bwMode="auto">
          <a:xfrm>
            <a:off x="1150938" y="4471988"/>
            <a:ext cx="3529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tr-TR" altLang="tr-TR"/>
          </a:p>
        </p:txBody>
      </p:sp>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5" y="404664"/>
            <a:ext cx="1042663" cy="82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386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6027"/>
                                        </p:tgtEl>
                                        <p:attrNameLst>
                                          <p:attrName>style.visibility</p:attrName>
                                        </p:attrNameLst>
                                      </p:cBhvr>
                                      <p:to>
                                        <p:strVal val="visible"/>
                                      </p:to>
                                    </p:set>
                                    <p:anim calcmode="lin" valueType="num">
                                      <p:cBhvr additive="base">
                                        <p:cTn id="11" dur="500" fill="hold"/>
                                        <p:tgtEl>
                                          <p:spTgt spid="86027"/>
                                        </p:tgtEl>
                                        <p:attrNameLst>
                                          <p:attrName>ppt_x</p:attrName>
                                        </p:attrNameLst>
                                      </p:cBhvr>
                                      <p:tavLst>
                                        <p:tav tm="0">
                                          <p:val>
                                            <p:strVal val="#ppt_x"/>
                                          </p:val>
                                        </p:tav>
                                        <p:tav tm="100000">
                                          <p:val>
                                            <p:strVal val="#ppt_x"/>
                                          </p:val>
                                        </p:tav>
                                      </p:tavLst>
                                    </p:anim>
                                    <p:anim calcmode="lin" valueType="num">
                                      <p:cBhvr additive="base">
                                        <p:cTn id="12" dur="500" fill="hold"/>
                                        <p:tgtEl>
                                          <p:spTgt spid="8602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6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6" grpId="0"/>
      <p:bldP spid="86027" grpId="0" animBg="1"/>
      <p:bldP spid="860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86019"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0"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1"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86022"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3"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4" name="Text Box 8"/>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86025" name="Text Box 9"/>
          <p:cNvSpPr txBox="1">
            <a:spLocks noChangeArrowheads="1"/>
          </p:cNvSpPr>
          <p:nvPr/>
        </p:nvSpPr>
        <p:spPr bwMode="auto">
          <a:xfrm>
            <a:off x="971550" y="4292600"/>
            <a:ext cx="3529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tr-TR" altLang="tr-TR"/>
          </a:p>
        </p:txBody>
      </p:sp>
      <p:sp>
        <p:nvSpPr>
          <p:cNvPr id="86026" name="Text Box 10"/>
          <p:cNvSpPr txBox="1">
            <a:spLocks noChangeArrowheads="1"/>
          </p:cNvSpPr>
          <p:nvPr/>
        </p:nvSpPr>
        <p:spPr bwMode="auto">
          <a:xfrm>
            <a:off x="1657350" y="800100"/>
            <a:ext cx="39947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tr-TR" altLang="tr-TR" sz="2400" b="1" dirty="0" smtClean="0">
                <a:solidFill>
                  <a:schemeClr val="accent2"/>
                </a:solidFill>
                <a:effectLst>
                  <a:outerShdw blurRad="38100" dist="38100" dir="2700000" algn="tl">
                    <a:srgbClr val="C0C0C0"/>
                  </a:outerShdw>
                </a:effectLst>
              </a:rPr>
              <a:t>MATLAB Ara yüzü </a:t>
            </a:r>
            <a:r>
              <a:rPr lang="tr-TR" altLang="tr-TR" sz="2000" b="1" dirty="0" smtClean="0">
                <a:solidFill>
                  <a:schemeClr val="accent2"/>
                </a:solidFill>
                <a:effectLst>
                  <a:outerShdw blurRad="38100" dist="38100" dir="2700000" algn="tl">
                    <a:srgbClr val="C0C0C0"/>
                  </a:outerShdw>
                </a:effectLst>
              </a:rPr>
              <a:t>:</a:t>
            </a:r>
            <a:endParaRPr lang="tr-TR" altLang="tr-TR" sz="2000" b="1" dirty="0">
              <a:solidFill>
                <a:schemeClr val="accent2"/>
              </a:solidFill>
              <a:effectLst>
                <a:outerShdw blurRad="38100" dist="38100" dir="2700000" algn="tl">
                  <a:srgbClr val="C0C0C0"/>
                </a:outerShdw>
              </a:effectLst>
            </a:endParaRPr>
          </a:p>
        </p:txBody>
      </p:sp>
      <p:sp>
        <p:nvSpPr>
          <p:cNvPr id="86027" name="Line 11"/>
          <p:cNvSpPr>
            <a:spLocks noChangeShapeType="1"/>
          </p:cNvSpPr>
          <p:nvPr/>
        </p:nvSpPr>
        <p:spPr bwMode="auto">
          <a:xfrm>
            <a:off x="1692275" y="1268413"/>
            <a:ext cx="5954713"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9" name="Text Box 13"/>
          <p:cNvSpPr txBox="1">
            <a:spLocks noChangeArrowheads="1"/>
          </p:cNvSpPr>
          <p:nvPr/>
        </p:nvSpPr>
        <p:spPr bwMode="auto">
          <a:xfrm>
            <a:off x="1150938" y="4471988"/>
            <a:ext cx="3529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tr-TR" altLang="tr-T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838" y="1340768"/>
            <a:ext cx="7612718" cy="5116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6859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6027"/>
                                        </p:tgtEl>
                                        <p:attrNameLst>
                                          <p:attrName>style.visibility</p:attrName>
                                        </p:attrNameLst>
                                      </p:cBhvr>
                                      <p:to>
                                        <p:strVal val="visible"/>
                                      </p:to>
                                    </p:set>
                                    <p:anim calcmode="lin" valueType="num">
                                      <p:cBhvr additive="base">
                                        <p:cTn id="11" dur="500" fill="hold"/>
                                        <p:tgtEl>
                                          <p:spTgt spid="86027"/>
                                        </p:tgtEl>
                                        <p:attrNameLst>
                                          <p:attrName>ppt_x</p:attrName>
                                        </p:attrNameLst>
                                      </p:cBhvr>
                                      <p:tavLst>
                                        <p:tav tm="0">
                                          <p:val>
                                            <p:strVal val="#ppt_x"/>
                                          </p:val>
                                        </p:tav>
                                        <p:tav tm="100000">
                                          <p:val>
                                            <p:strVal val="#ppt_x"/>
                                          </p:val>
                                        </p:tav>
                                      </p:tavLst>
                                    </p:anim>
                                    <p:anim calcmode="lin" valueType="num">
                                      <p:cBhvr additive="base">
                                        <p:cTn id="12" dur="500" fill="hold"/>
                                        <p:tgtEl>
                                          <p:spTgt spid="86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6" grpId="0"/>
      <p:bldP spid="860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539750" y="296863"/>
            <a:ext cx="576263" cy="43180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86019" name="Line 3"/>
          <p:cNvSpPr>
            <a:spLocks noChangeShapeType="1"/>
          </p:cNvSpPr>
          <p:nvPr/>
        </p:nvSpPr>
        <p:spPr bwMode="auto">
          <a:xfrm>
            <a:off x="731838" y="242888"/>
            <a:ext cx="2879725" cy="0"/>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0" name="Line 4"/>
          <p:cNvSpPr>
            <a:spLocks noChangeShapeType="1"/>
          </p:cNvSpPr>
          <p:nvPr/>
        </p:nvSpPr>
        <p:spPr bwMode="auto">
          <a:xfrm>
            <a:off x="731838" y="296863"/>
            <a:ext cx="5280025" cy="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1" name="Rectangle 5"/>
          <p:cNvSpPr>
            <a:spLocks noChangeArrowheads="1"/>
          </p:cNvSpPr>
          <p:nvPr/>
        </p:nvSpPr>
        <p:spPr bwMode="auto">
          <a:xfrm>
            <a:off x="252413" y="134938"/>
            <a:ext cx="574675" cy="4318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86022" name="Line 6"/>
          <p:cNvSpPr>
            <a:spLocks noChangeShapeType="1"/>
          </p:cNvSpPr>
          <p:nvPr/>
        </p:nvSpPr>
        <p:spPr bwMode="auto">
          <a:xfrm>
            <a:off x="539750" y="566738"/>
            <a:ext cx="0" cy="3186112"/>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3" name="Line 7"/>
          <p:cNvSpPr>
            <a:spLocks noChangeShapeType="1"/>
          </p:cNvSpPr>
          <p:nvPr/>
        </p:nvSpPr>
        <p:spPr bwMode="auto">
          <a:xfrm>
            <a:off x="444500" y="566738"/>
            <a:ext cx="0" cy="1458912"/>
          </a:xfrm>
          <a:prstGeom prst="line">
            <a:avLst/>
          </a:prstGeom>
          <a:noFill/>
          <a:ln w="19050">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86024" name="Text Box 8"/>
          <p:cNvSpPr txBox="1">
            <a:spLocks noChangeArrowheads="1"/>
          </p:cNvSpPr>
          <p:nvPr/>
        </p:nvSpPr>
        <p:spPr bwMode="auto">
          <a:xfrm>
            <a:off x="6299200" y="6561138"/>
            <a:ext cx="307181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200" i="1"/>
              <a:t>MATLAB Ders Notları</a:t>
            </a:r>
          </a:p>
        </p:txBody>
      </p:sp>
      <p:sp>
        <p:nvSpPr>
          <p:cNvPr id="86025" name="Text Box 9"/>
          <p:cNvSpPr txBox="1">
            <a:spLocks noChangeArrowheads="1"/>
          </p:cNvSpPr>
          <p:nvPr/>
        </p:nvSpPr>
        <p:spPr bwMode="auto">
          <a:xfrm>
            <a:off x="971550" y="4292600"/>
            <a:ext cx="3529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tr-TR" altLang="tr-TR"/>
          </a:p>
        </p:txBody>
      </p:sp>
      <p:sp>
        <p:nvSpPr>
          <p:cNvPr id="86026" name="Text Box 10"/>
          <p:cNvSpPr txBox="1">
            <a:spLocks noChangeArrowheads="1"/>
          </p:cNvSpPr>
          <p:nvPr/>
        </p:nvSpPr>
        <p:spPr bwMode="auto">
          <a:xfrm>
            <a:off x="1657350" y="800100"/>
            <a:ext cx="33466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tr-TR" altLang="tr-TR" sz="2400" b="1" dirty="0">
                <a:solidFill>
                  <a:schemeClr val="accent2"/>
                </a:solidFill>
                <a:effectLst>
                  <a:outerShdw blurRad="38100" dist="38100" dir="2700000" algn="tl">
                    <a:srgbClr val="C0C0C0"/>
                  </a:outerShdw>
                </a:effectLst>
              </a:rPr>
              <a:t>MATLAB Ara yüzü </a:t>
            </a:r>
            <a:r>
              <a:rPr lang="tr-TR" altLang="tr-TR" sz="2000" b="1" dirty="0">
                <a:solidFill>
                  <a:schemeClr val="accent2"/>
                </a:solidFill>
                <a:effectLst>
                  <a:outerShdw blurRad="38100" dist="38100" dir="2700000" algn="tl">
                    <a:srgbClr val="C0C0C0"/>
                  </a:outerShdw>
                </a:effectLst>
              </a:rPr>
              <a:t>:</a:t>
            </a:r>
          </a:p>
        </p:txBody>
      </p:sp>
      <p:sp>
        <p:nvSpPr>
          <p:cNvPr id="86027" name="Line 11"/>
          <p:cNvSpPr>
            <a:spLocks noChangeShapeType="1"/>
          </p:cNvSpPr>
          <p:nvPr/>
        </p:nvSpPr>
        <p:spPr bwMode="auto">
          <a:xfrm>
            <a:off x="1692275" y="1268413"/>
            <a:ext cx="5954713"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12776"/>
            <a:ext cx="7585695" cy="4670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84863" r="57735"/>
          <a:stretch/>
        </p:blipFill>
        <p:spPr bwMode="auto">
          <a:xfrm>
            <a:off x="444500" y="5975435"/>
            <a:ext cx="3065721" cy="723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953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6027"/>
                                        </p:tgtEl>
                                        <p:attrNameLst>
                                          <p:attrName>style.visibility</p:attrName>
                                        </p:attrNameLst>
                                      </p:cBhvr>
                                      <p:to>
                                        <p:strVal val="visible"/>
                                      </p:to>
                                    </p:set>
                                    <p:anim calcmode="lin" valueType="num">
                                      <p:cBhvr additive="base">
                                        <p:cTn id="11" dur="500" fill="hold"/>
                                        <p:tgtEl>
                                          <p:spTgt spid="86027"/>
                                        </p:tgtEl>
                                        <p:attrNameLst>
                                          <p:attrName>ppt_x</p:attrName>
                                        </p:attrNameLst>
                                      </p:cBhvr>
                                      <p:tavLst>
                                        <p:tav tm="0">
                                          <p:val>
                                            <p:strVal val="#ppt_x"/>
                                          </p:val>
                                        </p:tav>
                                        <p:tav tm="100000">
                                          <p:val>
                                            <p:strVal val="#ppt_x"/>
                                          </p:val>
                                        </p:tav>
                                      </p:tavLst>
                                    </p:anim>
                                    <p:anim calcmode="lin" valueType="num">
                                      <p:cBhvr additive="base">
                                        <p:cTn id="12" dur="500" fill="hold"/>
                                        <p:tgtEl>
                                          <p:spTgt spid="86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6" grpId="0"/>
      <p:bldP spid="86027" grpId="0" animBg="1"/>
    </p:bld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1405</Words>
  <Application>Microsoft Office PowerPoint</Application>
  <PresentationFormat>Ekran Gösterisi (4:3)</PresentationFormat>
  <Paragraphs>285</Paragraphs>
  <Slides>31</Slides>
  <Notes>0</Notes>
  <HiddenSlides>0</HiddenSlides>
  <MMClips>0</MMClips>
  <ScaleCrop>false</ScaleCrop>
  <HeadingPairs>
    <vt:vector size="4" baseType="variant">
      <vt:variant>
        <vt:lpstr>Tema</vt:lpstr>
      </vt:variant>
      <vt:variant>
        <vt:i4>1</vt:i4>
      </vt:variant>
      <vt:variant>
        <vt:lpstr>Slayt Başlıkları</vt:lpstr>
      </vt:variant>
      <vt:variant>
        <vt:i4>31</vt:i4>
      </vt:variant>
    </vt:vector>
  </HeadingPairs>
  <TitlesOfParts>
    <vt:vector size="32" baseType="lpstr">
      <vt:lpstr>Ofis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bd</dc:creator>
  <cp:lastModifiedBy>kadir</cp:lastModifiedBy>
  <cp:revision>37</cp:revision>
  <dcterms:created xsi:type="dcterms:W3CDTF">2013-09-23T16:54:50Z</dcterms:created>
  <dcterms:modified xsi:type="dcterms:W3CDTF">2018-11-10T04:41:41Z</dcterms:modified>
</cp:coreProperties>
</file>